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44.xml" ContentType="application/vnd.openxmlformats-officedocument.themeOverride+xml"/>
  <Override PartName="/ppt/theme/themeOverride45.xml" ContentType="application/vnd.openxmlformats-officedocument.themeOverride+xml"/>
  <Override PartName="/ppt/theme/themeOverride46.xml" ContentType="application/vnd.openxmlformats-officedocument.themeOverride+xml"/>
  <Override PartName="/ppt/theme/themeOverride47.xml" ContentType="application/vnd.openxmlformats-officedocument.themeOverride+xml"/>
  <Override PartName="/ppt/theme/themeOverride4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66"/>
  </p:notesMasterIdLst>
  <p:sldIdLst>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257" r:id="rId18"/>
    <p:sldId id="258" r:id="rId19"/>
    <p:sldId id="263" r:id="rId20"/>
    <p:sldId id="264" r:id="rId21"/>
    <p:sldId id="265" r:id="rId22"/>
    <p:sldId id="271" r:id="rId23"/>
    <p:sldId id="272" r:id="rId24"/>
    <p:sldId id="273" r:id="rId25"/>
    <p:sldId id="259" r:id="rId26"/>
    <p:sldId id="260" r:id="rId27"/>
    <p:sldId id="261" r:id="rId28"/>
    <p:sldId id="262" r:id="rId29"/>
    <p:sldId id="274" r:id="rId30"/>
    <p:sldId id="275" r:id="rId31"/>
    <p:sldId id="276" r:id="rId32"/>
    <p:sldId id="277" r:id="rId33"/>
    <p:sldId id="278" r:id="rId34"/>
    <p:sldId id="279" r:id="rId35"/>
    <p:sldId id="267" r:id="rId36"/>
    <p:sldId id="268" r:id="rId37"/>
    <p:sldId id="26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 id="294" r:id="rId53"/>
    <p:sldId id="295" r:id="rId54"/>
    <p:sldId id="296" r:id="rId55"/>
    <p:sldId id="297" r:id="rId56"/>
    <p:sldId id="298" r:id="rId57"/>
    <p:sldId id="299" r:id="rId58"/>
    <p:sldId id="300" r:id="rId59"/>
    <p:sldId id="301" r:id="rId60"/>
    <p:sldId id="302" r:id="rId61"/>
    <p:sldId id="303" r:id="rId62"/>
    <p:sldId id="304" r:id="rId63"/>
    <p:sldId id="305" r:id="rId64"/>
    <p:sldId id="306"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E9B27C-B7CA-4F6C-831C-F687ED3F978F}" type="datetimeFigureOut">
              <a:rPr lang="en-IN" smtClean="0"/>
              <a:t>29-10-2020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57B1D-EA9E-445F-87F1-9636E52D50A1}" type="slidenum">
              <a:rPr lang="en-IN" smtClean="0"/>
              <a:t>‹#›</a:t>
            </a:fld>
            <a:endParaRPr lang="en-IN"/>
          </a:p>
        </p:txBody>
      </p:sp>
    </p:spTree>
    <p:extLst>
      <p:ext uri="{BB962C8B-B14F-4D97-AF65-F5344CB8AC3E}">
        <p14:creationId xmlns:p14="http://schemas.microsoft.com/office/powerpoint/2010/main" val="4147019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6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B6D829F-BE79-4B70-9237-46122F827ED8}" type="slidenum">
              <a:rPr lang="en-US" smtClean="0">
                <a:solidFill>
                  <a:prstClr val="black"/>
                </a:solidFill>
              </a:rPr>
              <a:pPr fontAlgn="base">
                <a:spcBef>
                  <a:spcPct val="0"/>
                </a:spcBef>
                <a:spcAft>
                  <a:spcPct val="0"/>
                </a:spcAft>
                <a:defRPr/>
              </a:pPr>
              <a:t>2</a:t>
            </a:fld>
            <a:endParaRPr lang="en-US" smtClean="0">
              <a:solidFill>
                <a:prstClr val="black"/>
              </a:solidFill>
            </a:endParaRPr>
          </a:p>
        </p:txBody>
      </p:sp>
    </p:spTree>
    <p:extLst>
      <p:ext uri="{BB962C8B-B14F-4D97-AF65-F5344CB8AC3E}">
        <p14:creationId xmlns:p14="http://schemas.microsoft.com/office/powerpoint/2010/main" val="67960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B6E4831-481F-4AF1-9D8E-170CD6E1C3F5}" type="datetimeFigureOut">
              <a:rPr lang="en-IN" smtClean="0">
                <a:solidFill>
                  <a:srgbClr val="000000">
                    <a:lumMod val="50000"/>
                    <a:lumOff val="50000"/>
                  </a:srgbClr>
                </a:solidFill>
              </a:rPr>
              <a:pPr/>
              <a:t>29-10-2020</a:t>
            </a:fld>
            <a:endParaRPr lang="en-IN">
              <a:solidFill>
                <a:srgbClr val="000000">
                  <a:lumMod val="50000"/>
                  <a:lumOff val="50000"/>
                </a:srgbClr>
              </a:solidFill>
            </a:endParaRPr>
          </a:p>
        </p:txBody>
      </p:sp>
      <p:sp>
        <p:nvSpPr>
          <p:cNvPr id="5" name="Footer Placeholder 4"/>
          <p:cNvSpPr>
            <a:spLocks noGrp="1"/>
          </p:cNvSpPr>
          <p:nvPr>
            <p:ph type="ftr" sz="quarter" idx="11"/>
          </p:nvPr>
        </p:nvSpPr>
        <p:spPr/>
        <p:txBody>
          <a:bodyPr/>
          <a:lstStyle/>
          <a:p>
            <a:endParaRPr lang="en-IN">
              <a:solidFill>
                <a:srgbClr val="000000">
                  <a:lumMod val="50000"/>
                  <a:lumOff val="50000"/>
                </a:srgbClr>
              </a:solidFill>
            </a:endParaRPr>
          </a:p>
        </p:txBody>
      </p:sp>
      <p:sp>
        <p:nvSpPr>
          <p:cNvPr id="6" name="Slide Number Placeholder 5"/>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161494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solidFill>
                  <a:srgbClr val="000000">
                    <a:lumMod val="50000"/>
                    <a:lumOff val="50000"/>
                  </a:srgbClr>
                </a:solidFill>
              </a:rPr>
              <a:pPr/>
              <a:t>29-10-2020</a:t>
            </a:fld>
            <a:endParaRPr lang="en-IN">
              <a:solidFill>
                <a:srgbClr val="000000">
                  <a:lumMod val="50000"/>
                  <a:lumOff val="50000"/>
                </a:srgbClr>
              </a:solidFill>
            </a:endParaRPr>
          </a:p>
        </p:txBody>
      </p:sp>
      <p:sp>
        <p:nvSpPr>
          <p:cNvPr id="8" name="Footer Placeholder 7"/>
          <p:cNvSpPr>
            <a:spLocks noGrp="1"/>
          </p:cNvSpPr>
          <p:nvPr>
            <p:ph type="ftr" sz="quarter" idx="11"/>
          </p:nvPr>
        </p:nvSpPr>
        <p:spPr/>
        <p:txBody>
          <a:bodyPr/>
          <a:lstStyle/>
          <a:p>
            <a:endParaRPr lang="en-IN">
              <a:solidFill>
                <a:srgbClr val="000000">
                  <a:lumMod val="50000"/>
                  <a:lumOff val="50000"/>
                </a:srgbClr>
              </a:solidFill>
            </a:endParaRPr>
          </a:p>
        </p:txBody>
      </p:sp>
      <p:sp>
        <p:nvSpPr>
          <p:cNvPr id="9" name="Slide Number Placeholder 8"/>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204347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solidFill>
                  <a:srgbClr val="000000">
                    <a:lumMod val="50000"/>
                    <a:lumOff val="50000"/>
                  </a:srgbClr>
                </a:solidFill>
              </a:rPr>
              <a:pPr/>
              <a:t>29-10-2020</a:t>
            </a:fld>
            <a:endParaRPr lang="en-IN">
              <a:solidFill>
                <a:srgbClr val="000000">
                  <a:lumMod val="50000"/>
                  <a:lumOff val="50000"/>
                </a:srgbClr>
              </a:solidFill>
            </a:endParaRPr>
          </a:p>
        </p:txBody>
      </p:sp>
      <p:sp>
        <p:nvSpPr>
          <p:cNvPr id="8" name="Footer Placeholder 7"/>
          <p:cNvSpPr>
            <a:spLocks noGrp="1"/>
          </p:cNvSpPr>
          <p:nvPr>
            <p:ph type="ftr" sz="quarter" idx="11"/>
          </p:nvPr>
        </p:nvSpPr>
        <p:spPr/>
        <p:txBody>
          <a:bodyPr/>
          <a:lstStyle/>
          <a:p>
            <a:endParaRPr lang="en-IN">
              <a:solidFill>
                <a:srgbClr val="000000">
                  <a:lumMod val="50000"/>
                  <a:lumOff val="50000"/>
                </a:srgbClr>
              </a:solidFill>
            </a:endParaRPr>
          </a:p>
        </p:txBody>
      </p:sp>
      <p:sp>
        <p:nvSpPr>
          <p:cNvPr id="9" name="Slide Number Placeholder 8"/>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1190810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88E7BB-7166-40DF-A6F5-8AAAC10E7520}" type="datetimeFigureOut">
              <a:rPr lang="en-US" smtClean="0">
                <a:solidFill>
                  <a:prstClr val="black">
                    <a:tint val="75000"/>
                  </a:prstClr>
                </a:solidFill>
              </a:rPr>
              <a:pPr/>
              <a:t>10/29/2020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719220D-5339-4030-BD14-39F21EA773F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54579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88E7BB-7166-40DF-A6F5-8AAAC10E7520}" type="datetimeFigureOut">
              <a:rPr lang="en-US" smtClean="0">
                <a:solidFill>
                  <a:prstClr val="black">
                    <a:tint val="75000"/>
                  </a:prstClr>
                </a:solidFill>
              </a:rPr>
              <a:pPr/>
              <a:t>10/29/2020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719220D-5339-4030-BD14-39F21EA773F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75005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88E7BB-7166-40DF-A6F5-8AAAC10E7520}" type="datetimeFigureOut">
              <a:rPr lang="en-US" smtClean="0">
                <a:solidFill>
                  <a:prstClr val="black">
                    <a:tint val="75000"/>
                  </a:prstClr>
                </a:solidFill>
              </a:rPr>
              <a:pPr/>
              <a:t>10/29/2020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719220D-5339-4030-BD14-39F21EA773F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76384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88E7BB-7166-40DF-A6F5-8AAAC10E7520}" type="datetimeFigureOut">
              <a:rPr lang="en-US" smtClean="0">
                <a:solidFill>
                  <a:prstClr val="black">
                    <a:tint val="75000"/>
                  </a:prstClr>
                </a:solidFill>
              </a:rPr>
              <a:pPr/>
              <a:t>10/29/2020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719220D-5339-4030-BD14-39F21EA773F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43789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88E7BB-7166-40DF-A6F5-8AAAC10E7520}" type="datetimeFigureOut">
              <a:rPr lang="en-US" smtClean="0">
                <a:solidFill>
                  <a:prstClr val="black">
                    <a:tint val="75000"/>
                  </a:prstClr>
                </a:solidFill>
              </a:rPr>
              <a:pPr/>
              <a:t>10/29/2020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719220D-5339-4030-BD14-39F21EA773F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21396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88E7BB-7166-40DF-A6F5-8AAAC10E7520}" type="datetimeFigureOut">
              <a:rPr lang="en-US" smtClean="0">
                <a:solidFill>
                  <a:prstClr val="black">
                    <a:tint val="75000"/>
                  </a:prstClr>
                </a:solidFill>
              </a:rPr>
              <a:pPr/>
              <a:t>10/29/2020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719220D-5339-4030-BD14-39F21EA773F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265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8E7BB-7166-40DF-A6F5-8AAAC10E7520}" type="datetimeFigureOut">
              <a:rPr lang="en-US" smtClean="0">
                <a:solidFill>
                  <a:prstClr val="black">
                    <a:tint val="75000"/>
                  </a:prstClr>
                </a:solidFill>
              </a:rPr>
              <a:pPr/>
              <a:t>10/29/2020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719220D-5339-4030-BD14-39F21EA773F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87402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88E7BB-7166-40DF-A6F5-8AAAC10E7520}" type="datetimeFigureOut">
              <a:rPr lang="en-US" smtClean="0">
                <a:solidFill>
                  <a:prstClr val="black">
                    <a:tint val="75000"/>
                  </a:prstClr>
                </a:solidFill>
              </a:rPr>
              <a:pPr/>
              <a:t>10/29/2020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719220D-5339-4030-BD14-39F21EA773F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95216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6E4831-481F-4AF1-9D8E-170CD6E1C3F5}" type="datetimeFigureOut">
              <a:rPr lang="en-IN" smtClean="0">
                <a:solidFill>
                  <a:srgbClr val="000000">
                    <a:lumMod val="50000"/>
                    <a:lumOff val="50000"/>
                  </a:srgbClr>
                </a:solidFill>
              </a:rPr>
              <a:pPr/>
              <a:t>29-10-2020</a:t>
            </a:fld>
            <a:endParaRPr lang="en-IN">
              <a:solidFill>
                <a:srgbClr val="000000">
                  <a:lumMod val="50000"/>
                  <a:lumOff val="50000"/>
                </a:srgbClr>
              </a:solidFill>
            </a:endParaRPr>
          </a:p>
        </p:txBody>
      </p:sp>
      <p:sp>
        <p:nvSpPr>
          <p:cNvPr id="5" name="Footer Placeholder 4"/>
          <p:cNvSpPr>
            <a:spLocks noGrp="1"/>
          </p:cNvSpPr>
          <p:nvPr>
            <p:ph type="ftr" sz="quarter" idx="11"/>
          </p:nvPr>
        </p:nvSpPr>
        <p:spPr/>
        <p:txBody>
          <a:bodyPr/>
          <a:lstStyle/>
          <a:p>
            <a:endParaRPr lang="en-IN">
              <a:solidFill>
                <a:srgbClr val="000000">
                  <a:lumMod val="50000"/>
                  <a:lumOff val="50000"/>
                </a:srgbClr>
              </a:solidFill>
            </a:endParaRPr>
          </a:p>
        </p:txBody>
      </p:sp>
      <p:sp>
        <p:nvSpPr>
          <p:cNvPr id="6" name="Slide Number Placeholder 5"/>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14339148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88E7BB-7166-40DF-A6F5-8AAAC10E7520}" type="datetimeFigureOut">
              <a:rPr lang="en-US" smtClean="0">
                <a:solidFill>
                  <a:prstClr val="black">
                    <a:tint val="75000"/>
                  </a:prstClr>
                </a:solidFill>
              </a:rPr>
              <a:pPr/>
              <a:t>10/29/2020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719220D-5339-4030-BD14-39F21EA773F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146328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88E7BB-7166-40DF-A6F5-8AAAC10E7520}" type="datetimeFigureOut">
              <a:rPr lang="en-US" smtClean="0">
                <a:solidFill>
                  <a:prstClr val="black">
                    <a:tint val="75000"/>
                  </a:prstClr>
                </a:solidFill>
              </a:rPr>
              <a:pPr/>
              <a:t>10/29/2020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719220D-5339-4030-BD14-39F21EA773F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337947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88E7BB-7166-40DF-A6F5-8AAAC10E7520}" type="datetimeFigureOut">
              <a:rPr lang="en-US" smtClean="0">
                <a:solidFill>
                  <a:prstClr val="black">
                    <a:tint val="75000"/>
                  </a:prstClr>
                </a:solidFill>
              </a:rPr>
              <a:pPr/>
              <a:t>10/29/2020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719220D-5339-4030-BD14-39F21EA773F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724262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F7FC8D-0053-4C32-9EFC-D87C515146A9}" type="datetimeFigureOut">
              <a:rPr lang="en-IN" smtClean="0"/>
              <a:pPr/>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B3C608-DB04-4CFB-8284-FAA3814C1ADF}"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71431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F7FC8D-0053-4C32-9EFC-D87C515146A9}" type="datetimeFigureOut">
              <a:rPr lang="en-IN" smtClean="0"/>
              <a:pPr/>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B3C608-DB04-4CFB-8284-FAA3814C1ADF}" type="slidenum">
              <a:rPr lang="en-IN" smtClean="0"/>
              <a:pPr/>
              <a:t>‹#›</a:t>
            </a:fld>
            <a:endParaRPr lang="en-IN"/>
          </a:p>
        </p:txBody>
      </p:sp>
    </p:spTree>
    <p:extLst>
      <p:ext uri="{BB962C8B-B14F-4D97-AF65-F5344CB8AC3E}">
        <p14:creationId xmlns:p14="http://schemas.microsoft.com/office/powerpoint/2010/main" val="17145304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F7FC8D-0053-4C32-9EFC-D87C515146A9}" type="datetimeFigureOut">
              <a:rPr lang="en-IN" smtClean="0"/>
              <a:pPr/>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B3C608-DB04-4CFB-8284-FAA3814C1ADF}"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98964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F7FC8D-0053-4C32-9EFC-D87C515146A9}" type="datetimeFigureOut">
              <a:rPr lang="en-IN" smtClean="0"/>
              <a:pPr/>
              <a:t>29-10-2020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B3C608-DB04-4CFB-8284-FAA3814C1ADF}" type="slidenum">
              <a:rPr lang="en-IN" smtClean="0"/>
              <a:pPr/>
              <a:t>‹#›</a:t>
            </a:fld>
            <a:endParaRPr lang="en-IN"/>
          </a:p>
        </p:txBody>
      </p:sp>
    </p:spTree>
    <p:extLst>
      <p:ext uri="{BB962C8B-B14F-4D97-AF65-F5344CB8AC3E}">
        <p14:creationId xmlns:p14="http://schemas.microsoft.com/office/powerpoint/2010/main" val="17326873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F7FC8D-0053-4C32-9EFC-D87C515146A9}" type="datetimeFigureOut">
              <a:rPr lang="en-IN" smtClean="0"/>
              <a:pPr/>
              <a:t>29-10-2020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B3C608-DB04-4CFB-8284-FAA3814C1ADF}" type="slidenum">
              <a:rPr lang="en-IN" smtClean="0"/>
              <a:pPr/>
              <a:t>‹#›</a:t>
            </a:fld>
            <a:endParaRPr lang="en-IN"/>
          </a:p>
        </p:txBody>
      </p:sp>
    </p:spTree>
    <p:extLst>
      <p:ext uri="{BB962C8B-B14F-4D97-AF65-F5344CB8AC3E}">
        <p14:creationId xmlns:p14="http://schemas.microsoft.com/office/powerpoint/2010/main" val="9579790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F7FC8D-0053-4C32-9EFC-D87C515146A9}" type="datetimeFigureOut">
              <a:rPr lang="en-IN" smtClean="0"/>
              <a:pPr/>
              <a:t>29-10-2020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B3C608-DB04-4CFB-8284-FAA3814C1ADF}" type="slidenum">
              <a:rPr lang="en-IN" smtClean="0"/>
              <a:pPr/>
              <a:t>‹#›</a:t>
            </a:fld>
            <a:endParaRPr lang="en-IN"/>
          </a:p>
        </p:txBody>
      </p:sp>
    </p:spTree>
    <p:extLst>
      <p:ext uri="{BB962C8B-B14F-4D97-AF65-F5344CB8AC3E}">
        <p14:creationId xmlns:p14="http://schemas.microsoft.com/office/powerpoint/2010/main" val="17067870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2F7FC8D-0053-4C32-9EFC-D87C515146A9}" type="datetimeFigureOut">
              <a:rPr lang="en-IN" smtClean="0"/>
              <a:pPr/>
              <a:t>29-10-2020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8B3C608-DB04-4CFB-8284-FAA3814C1ADF}" type="slidenum">
              <a:rPr lang="en-IN" smtClean="0"/>
              <a:pPr/>
              <a:t>‹#›</a:t>
            </a:fld>
            <a:endParaRPr lang="en-IN"/>
          </a:p>
        </p:txBody>
      </p:sp>
    </p:spTree>
    <p:extLst>
      <p:ext uri="{BB962C8B-B14F-4D97-AF65-F5344CB8AC3E}">
        <p14:creationId xmlns:p14="http://schemas.microsoft.com/office/powerpoint/2010/main" val="2560312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B6E4831-481F-4AF1-9D8E-170CD6E1C3F5}" type="datetimeFigureOut">
              <a:rPr lang="en-IN" smtClean="0">
                <a:solidFill>
                  <a:srgbClr val="000000">
                    <a:lumMod val="50000"/>
                    <a:lumOff val="50000"/>
                  </a:srgbClr>
                </a:solidFill>
              </a:rPr>
              <a:pPr/>
              <a:t>29-10-2020</a:t>
            </a:fld>
            <a:endParaRPr lang="en-IN">
              <a:solidFill>
                <a:srgbClr val="000000">
                  <a:lumMod val="50000"/>
                  <a:lumOff val="50000"/>
                </a:srgbClr>
              </a:solidFill>
            </a:endParaRPr>
          </a:p>
        </p:txBody>
      </p:sp>
      <p:sp>
        <p:nvSpPr>
          <p:cNvPr id="5" name="Footer Placeholder 4"/>
          <p:cNvSpPr>
            <a:spLocks noGrp="1"/>
          </p:cNvSpPr>
          <p:nvPr>
            <p:ph type="ftr" sz="quarter" idx="11"/>
          </p:nvPr>
        </p:nvSpPr>
        <p:spPr/>
        <p:txBody>
          <a:bodyPr/>
          <a:lstStyle/>
          <a:p>
            <a:endParaRPr lang="en-IN">
              <a:solidFill>
                <a:srgbClr val="000000">
                  <a:lumMod val="50000"/>
                  <a:lumOff val="50000"/>
                </a:srgbClr>
              </a:solidFill>
            </a:endParaRPr>
          </a:p>
        </p:txBody>
      </p:sp>
      <p:sp>
        <p:nvSpPr>
          <p:cNvPr id="6" name="Slide Number Placeholder 5"/>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28527133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2F7FC8D-0053-4C32-9EFC-D87C515146A9}" type="datetimeFigureOut">
              <a:rPr lang="en-IN" smtClean="0"/>
              <a:pPr/>
              <a:t>29-10-2020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solidFill>
                <a:srgbClr val="344068"/>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8B3C608-DB04-4CFB-8284-FAA3814C1ADF}" type="slidenum">
              <a:rPr lang="en-IN" smtClean="0">
                <a:solidFill>
                  <a:srgbClr val="344068"/>
                </a:solidFill>
              </a:rPr>
              <a:pPr/>
              <a:t>‹#›</a:t>
            </a:fld>
            <a:endParaRPr lang="en-IN">
              <a:solidFill>
                <a:srgbClr val="344068"/>
              </a:solidFill>
            </a:endParaRPr>
          </a:p>
        </p:txBody>
      </p:sp>
    </p:spTree>
    <p:extLst>
      <p:ext uri="{BB962C8B-B14F-4D97-AF65-F5344CB8AC3E}">
        <p14:creationId xmlns:p14="http://schemas.microsoft.com/office/powerpoint/2010/main" val="16974666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2F7FC8D-0053-4C32-9EFC-D87C515146A9}" type="datetimeFigureOut">
              <a:rPr lang="en-IN" smtClean="0"/>
              <a:pPr/>
              <a:t>29-10-2020</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8B3C608-DB04-4CFB-8284-FAA3814C1ADF}" type="slidenum">
              <a:rPr lang="en-IN" smtClean="0"/>
              <a:pPr/>
              <a:t>‹#›</a:t>
            </a:fld>
            <a:endParaRPr lang="en-IN"/>
          </a:p>
        </p:txBody>
      </p:sp>
    </p:spTree>
    <p:extLst>
      <p:ext uri="{BB962C8B-B14F-4D97-AF65-F5344CB8AC3E}">
        <p14:creationId xmlns:p14="http://schemas.microsoft.com/office/powerpoint/2010/main" val="29946809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F7FC8D-0053-4C32-9EFC-D87C515146A9}" type="datetimeFigureOut">
              <a:rPr lang="en-IN" smtClean="0"/>
              <a:pPr/>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B3C608-DB04-4CFB-8284-FAA3814C1ADF}" type="slidenum">
              <a:rPr lang="en-IN" smtClean="0"/>
              <a:pPr/>
              <a:t>‹#›</a:t>
            </a:fld>
            <a:endParaRPr lang="en-IN"/>
          </a:p>
        </p:txBody>
      </p:sp>
    </p:spTree>
    <p:extLst>
      <p:ext uri="{BB962C8B-B14F-4D97-AF65-F5344CB8AC3E}">
        <p14:creationId xmlns:p14="http://schemas.microsoft.com/office/powerpoint/2010/main" val="42334759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F7FC8D-0053-4C32-9EFC-D87C515146A9}" type="datetimeFigureOut">
              <a:rPr lang="en-IN" smtClean="0"/>
              <a:pPr/>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B3C608-DB04-4CFB-8284-FAA3814C1ADF}" type="slidenum">
              <a:rPr lang="en-IN" smtClean="0"/>
              <a:pPr/>
              <a:t>‹#›</a:t>
            </a:fld>
            <a:endParaRPr lang="en-IN"/>
          </a:p>
        </p:txBody>
      </p:sp>
    </p:spTree>
    <p:extLst>
      <p:ext uri="{BB962C8B-B14F-4D97-AF65-F5344CB8AC3E}">
        <p14:creationId xmlns:p14="http://schemas.microsoft.com/office/powerpoint/2010/main" val="2786264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FB6E4831-481F-4AF1-9D8E-170CD6E1C3F5}" type="datetimeFigureOut">
              <a:rPr lang="en-IN" smtClean="0">
                <a:solidFill>
                  <a:srgbClr val="000000">
                    <a:lumMod val="50000"/>
                    <a:lumOff val="50000"/>
                  </a:srgbClr>
                </a:solidFill>
              </a:rPr>
              <a:pPr/>
              <a:t>29-10-2020</a:t>
            </a:fld>
            <a:endParaRPr lang="en-IN">
              <a:solidFill>
                <a:srgbClr val="000000">
                  <a:lumMod val="50000"/>
                  <a:lumOff val="50000"/>
                </a:srgbClr>
              </a:solidFill>
            </a:endParaRPr>
          </a:p>
        </p:txBody>
      </p:sp>
      <p:sp>
        <p:nvSpPr>
          <p:cNvPr id="9" name="Footer Placeholder 8"/>
          <p:cNvSpPr>
            <a:spLocks noGrp="1"/>
          </p:cNvSpPr>
          <p:nvPr>
            <p:ph type="ftr" sz="quarter" idx="11"/>
          </p:nvPr>
        </p:nvSpPr>
        <p:spPr/>
        <p:txBody>
          <a:bodyPr/>
          <a:lstStyle/>
          <a:p>
            <a:endParaRPr lang="en-IN">
              <a:solidFill>
                <a:srgbClr val="000000">
                  <a:lumMod val="50000"/>
                  <a:lumOff val="50000"/>
                </a:srgbClr>
              </a:solidFill>
            </a:endParaRPr>
          </a:p>
        </p:txBody>
      </p:sp>
      <p:sp>
        <p:nvSpPr>
          <p:cNvPr id="10" name="Slide Number Placeholder 9"/>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3038306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solidFill>
                  <a:srgbClr val="000000">
                    <a:lumMod val="50000"/>
                    <a:lumOff val="50000"/>
                  </a:srgbClr>
                </a:solidFill>
              </a:rPr>
              <a:pPr/>
              <a:t>29-10-2020</a:t>
            </a:fld>
            <a:endParaRPr lang="en-IN">
              <a:solidFill>
                <a:srgbClr val="000000">
                  <a:lumMod val="50000"/>
                  <a:lumOff val="50000"/>
                </a:srgbClr>
              </a:solidFill>
            </a:endParaRPr>
          </a:p>
        </p:txBody>
      </p:sp>
      <p:sp>
        <p:nvSpPr>
          <p:cNvPr id="11" name="Footer Placeholder 10"/>
          <p:cNvSpPr>
            <a:spLocks noGrp="1"/>
          </p:cNvSpPr>
          <p:nvPr>
            <p:ph type="ftr" sz="quarter" idx="11"/>
          </p:nvPr>
        </p:nvSpPr>
        <p:spPr/>
        <p:txBody>
          <a:bodyPr/>
          <a:lstStyle/>
          <a:p>
            <a:endParaRPr lang="en-IN">
              <a:solidFill>
                <a:srgbClr val="000000">
                  <a:lumMod val="50000"/>
                  <a:lumOff val="50000"/>
                </a:srgbClr>
              </a:solidFill>
            </a:endParaRPr>
          </a:p>
        </p:txBody>
      </p:sp>
      <p:sp>
        <p:nvSpPr>
          <p:cNvPr id="12" name="Slide Number Placeholder 11"/>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3737819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solidFill>
                  <a:srgbClr val="000000">
                    <a:lumMod val="50000"/>
                    <a:lumOff val="50000"/>
                  </a:srgbClr>
                </a:solidFill>
              </a:rPr>
              <a:pPr/>
              <a:t>29-10-2020</a:t>
            </a:fld>
            <a:endParaRPr lang="en-IN">
              <a:solidFill>
                <a:srgbClr val="000000">
                  <a:lumMod val="50000"/>
                  <a:lumOff val="50000"/>
                </a:srgbClr>
              </a:solidFill>
            </a:endParaRPr>
          </a:p>
        </p:txBody>
      </p:sp>
      <p:sp>
        <p:nvSpPr>
          <p:cNvPr id="7" name="Footer Placeholder 6"/>
          <p:cNvSpPr>
            <a:spLocks noGrp="1"/>
          </p:cNvSpPr>
          <p:nvPr>
            <p:ph type="ftr" sz="quarter" idx="11"/>
          </p:nvPr>
        </p:nvSpPr>
        <p:spPr/>
        <p:txBody>
          <a:bodyPr/>
          <a:lstStyle/>
          <a:p>
            <a:endParaRPr lang="en-IN">
              <a:solidFill>
                <a:srgbClr val="000000">
                  <a:lumMod val="50000"/>
                  <a:lumOff val="50000"/>
                </a:srgbClr>
              </a:solidFill>
            </a:endParaRPr>
          </a:p>
        </p:txBody>
      </p:sp>
      <p:sp>
        <p:nvSpPr>
          <p:cNvPr id="8" name="Slide Number Placeholder 7"/>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2275213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B6E4831-481F-4AF1-9D8E-170CD6E1C3F5}" type="datetimeFigureOut">
              <a:rPr lang="en-IN" smtClean="0">
                <a:solidFill>
                  <a:srgbClr val="000000">
                    <a:lumMod val="50000"/>
                    <a:lumOff val="50000"/>
                  </a:srgbClr>
                </a:solidFill>
              </a:rPr>
              <a:pPr/>
              <a:t>29-10-2020</a:t>
            </a:fld>
            <a:endParaRPr lang="en-IN">
              <a:solidFill>
                <a:srgbClr val="000000">
                  <a:lumMod val="50000"/>
                  <a:lumOff val="50000"/>
                </a:srgbClr>
              </a:solidFill>
            </a:endParaRPr>
          </a:p>
        </p:txBody>
      </p:sp>
      <p:sp>
        <p:nvSpPr>
          <p:cNvPr id="6" name="Footer Placeholder 5"/>
          <p:cNvSpPr>
            <a:spLocks noGrp="1"/>
          </p:cNvSpPr>
          <p:nvPr>
            <p:ph type="ftr" sz="quarter" idx="11"/>
          </p:nvPr>
        </p:nvSpPr>
        <p:spPr/>
        <p:txBody>
          <a:bodyPr/>
          <a:lstStyle/>
          <a:p>
            <a:endParaRPr lang="en-IN">
              <a:solidFill>
                <a:srgbClr val="000000">
                  <a:lumMod val="50000"/>
                  <a:lumOff val="50000"/>
                </a:srgbClr>
              </a:solidFill>
            </a:endParaRPr>
          </a:p>
        </p:txBody>
      </p:sp>
      <p:sp>
        <p:nvSpPr>
          <p:cNvPr id="7" name="Slide Number Placeholder 6"/>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2315042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solidFill>
                  <a:srgbClr val="000000">
                    <a:lumMod val="50000"/>
                    <a:lumOff val="50000"/>
                  </a:srgbClr>
                </a:solidFill>
              </a:rPr>
              <a:pPr/>
              <a:t>29-10-2020</a:t>
            </a:fld>
            <a:endParaRPr lang="en-IN">
              <a:solidFill>
                <a:srgbClr val="000000">
                  <a:lumMod val="50000"/>
                  <a:lumOff val="50000"/>
                </a:srgbClr>
              </a:solidFill>
            </a:endParaRPr>
          </a:p>
        </p:txBody>
      </p:sp>
      <p:sp>
        <p:nvSpPr>
          <p:cNvPr id="9" name="Footer Placeholder 8"/>
          <p:cNvSpPr>
            <a:spLocks noGrp="1"/>
          </p:cNvSpPr>
          <p:nvPr>
            <p:ph type="ftr" sz="quarter" idx="11"/>
          </p:nvPr>
        </p:nvSpPr>
        <p:spPr/>
        <p:txBody>
          <a:bodyPr/>
          <a:lstStyle/>
          <a:p>
            <a:endParaRPr lang="en-IN">
              <a:solidFill>
                <a:srgbClr val="000000">
                  <a:lumMod val="50000"/>
                  <a:lumOff val="50000"/>
                </a:srgbClr>
              </a:solidFill>
            </a:endParaRPr>
          </a:p>
        </p:txBody>
      </p:sp>
      <p:sp>
        <p:nvSpPr>
          <p:cNvPr id="10" name="Slide Number Placeholder 9"/>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3355611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solidFill>
                  <a:srgbClr val="000000">
                    <a:lumMod val="50000"/>
                    <a:lumOff val="50000"/>
                  </a:srgbClr>
                </a:solidFill>
              </a:rPr>
              <a:pPr/>
              <a:t>29-10-2020</a:t>
            </a:fld>
            <a:endParaRPr lang="en-IN">
              <a:solidFill>
                <a:srgbClr val="000000">
                  <a:lumMod val="50000"/>
                  <a:lumOff val="50000"/>
                </a:srgbClr>
              </a:solidFill>
            </a:endParaRPr>
          </a:p>
        </p:txBody>
      </p:sp>
      <p:sp>
        <p:nvSpPr>
          <p:cNvPr id="9" name="Footer Placeholder 8"/>
          <p:cNvSpPr>
            <a:spLocks noGrp="1"/>
          </p:cNvSpPr>
          <p:nvPr>
            <p:ph type="ftr" sz="quarter" idx="11"/>
          </p:nvPr>
        </p:nvSpPr>
        <p:spPr>
          <a:xfrm>
            <a:off x="3499101" y="6356350"/>
            <a:ext cx="5911517" cy="365125"/>
          </a:xfrm>
        </p:spPr>
        <p:txBody>
          <a:bodyPr/>
          <a:lstStyle/>
          <a:p>
            <a:endParaRPr lang="en-IN">
              <a:solidFill>
                <a:srgbClr val="000000">
                  <a:lumMod val="50000"/>
                  <a:lumOff val="50000"/>
                </a:srgbClr>
              </a:solidFill>
            </a:endParaRPr>
          </a:p>
        </p:txBody>
      </p:sp>
      <p:sp>
        <p:nvSpPr>
          <p:cNvPr id="10" name="Slide Number Placeholder 9"/>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1166398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defTabSz="457200"/>
            <a:fld id="{FB6E4831-481F-4AF1-9D8E-170CD6E1C3F5}" type="datetimeFigureOut">
              <a:rPr lang="en-IN" smtClean="0">
                <a:solidFill>
                  <a:srgbClr val="000000">
                    <a:lumMod val="50000"/>
                    <a:lumOff val="50000"/>
                  </a:srgbClr>
                </a:solidFill>
              </a:rPr>
              <a:pPr defTabSz="457200"/>
              <a:t>29-10-2020</a:t>
            </a:fld>
            <a:endParaRPr lang="en-IN">
              <a:solidFill>
                <a:srgbClr val="000000">
                  <a:lumMod val="50000"/>
                  <a:lumOff val="50000"/>
                </a:srgbClr>
              </a:solidFill>
            </a:endParaRPr>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defTabSz="457200"/>
            <a:endParaRPr lang="en-IN">
              <a:solidFill>
                <a:srgbClr val="000000">
                  <a:lumMod val="50000"/>
                  <a:lumOff val="50000"/>
                </a:srgbClr>
              </a:solidFill>
            </a:endParaRPr>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pPr defTabSz="457200"/>
            <a:fld id="{9C11CE39-2868-44A2-A0C6-827D458F7A8B}" type="slidenum">
              <a:rPr lang="en-IN" smtClean="0">
                <a:solidFill>
                  <a:srgbClr val="40BAD2"/>
                </a:solidFill>
              </a:rPr>
              <a:pPr defTabSz="457200"/>
              <a:t>‹#›</a:t>
            </a:fld>
            <a:endParaRPr lang="en-IN">
              <a:solidFill>
                <a:srgbClr val="40BAD2"/>
              </a:solidFill>
            </a:endParaRPr>
          </a:p>
        </p:txBody>
      </p:sp>
    </p:spTree>
    <p:extLst>
      <p:ext uri="{BB962C8B-B14F-4D97-AF65-F5344CB8AC3E}">
        <p14:creationId xmlns:p14="http://schemas.microsoft.com/office/powerpoint/2010/main" val="30578579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8E7BB-7166-40DF-A6F5-8AAAC10E7520}" type="datetimeFigureOut">
              <a:rPr lang="en-US" smtClean="0">
                <a:solidFill>
                  <a:prstClr val="black">
                    <a:tint val="75000"/>
                  </a:prstClr>
                </a:solidFill>
              </a:rPr>
              <a:pPr/>
              <a:t>10/29/2020</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9220D-5339-4030-BD14-39F21EA773F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600180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defTabSz="457200"/>
            <a:fld id="{A2F7FC8D-0053-4C32-9EFC-D87C515146A9}" type="datetimeFigureOut">
              <a:rPr lang="en-IN" smtClean="0"/>
              <a:pPr defTabSz="457200"/>
              <a:t>29-10-2020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defTabSz="457200"/>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defTabSz="457200"/>
            <a:fld id="{08B3C608-DB04-4CFB-8284-FAA3814C1ADF}" type="slidenum">
              <a:rPr lang="en-IN" smtClean="0"/>
              <a:pPr defTabSz="45720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93909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4.xml"/><Relationship Id="rId1" Type="http://schemas.openxmlformats.org/officeDocument/2006/relationships/themeOverride" Target="../theme/themeOverride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9.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10.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1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1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4.xml"/><Relationship Id="rId1" Type="http://schemas.openxmlformats.org/officeDocument/2006/relationships/themeOverride" Target="../theme/themeOverride1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14.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15.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4.xml"/><Relationship Id="rId1" Type="http://schemas.openxmlformats.org/officeDocument/2006/relationships/themeOverride" Target="../theme/themeOverride16.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4.xml"/><Relationship Id="rId1" Type="http://schemas.openxmlformats.org/officeDocument/2006/relationships/themeOverride" Target="../theme/themeOverride1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18.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19.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20.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2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2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23.xml"/></Relationships>
</file>

<file path=ppt/slides/_rels/slide38.xml.rels><?xml version="1.0" encoding="UTF-8" standalone="yes"?>
<Relationships xmlns="http://schemas.openxmlformats.org/package/2006/relationships"><Relationship Id="rId8" Type="http://schemas.openxmlformats.org/officeDocument/2006/relationships/hyperlink" Target="http://www.tutorialspoint.com/hibernate/hibernate_sortedmap_mapping.htm" TargetMode="External"/><Relationship Id="rId3" Type="http://schemas.openxmlformats.org/officeDocument/2006/relationships/hyperlink" Target="http://www.tutorialspoint.com/hibernate/hibernate_set_mapping.htm" TargetMode="External"/><Relationship Id="rId7" Type="http://schemas.openxmlformats.org/officeDocument/2006/relationships/hyperlink" Target="http://www.tutorialspoint.com/hibernate/hibernate_map_mapping.htm" TargetMode="External"/><Relationship Id="rId2" Type="http://schemas.openxmlformats.org/officeDocument/2006/relationships/slideLayout" Target="../slideLayouts/slideLayout24.xml"/><Relationship Id="rId1" Type="http://schemas.openxmlformats.org/officeDocument/2006/relationships/themeOverride" Target="../theme/themeOverride24.xml"/><Relationship Id="rId6" Type="http://schemas.openxmlformats.org/officeDocument/2006/relationships/hyperlink" Target="http://www.tutorialspoint.com/hibernate/hibernate_bag_mapping.htm" TargetMode="External"/><Relationship Id="rId5" Type="http://schemas.openxmlformats.org/officeDocument/2006/relationships/hyperlink" Target="http://www.tutorialspoint.com/hibernate/hibernate_list_mapping.htm" TargetMode="External"/><Relationship Id="rId4" Type="http://schemas.openxmlformats.org/officeDocument/2006/relationships/hyperlink" Target="http://www.tutorialspoint.com/hibernate/hibernate_sortedset_mapping.htm" TargetMode="Externa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25.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26.xml"/></Relationships>
</file>

<file path=ppt/slides/_rels/slide41.xml.rels><?xml version="1.0" encoding="UTF-8" standalone="yes"?>
<Relationships xmlns="http://schemas.openxmlformats.org/package/2006/relationships"><Relationship Id="rId3" Type="http://schemas.openxmlformats.org/officeDocument/2006/relationships/hyperlink" Target="http://www.tutorialspoint.com/hibernate/hibernate_many_to_one_mapping.htm" TargetMode="External"/><Relationship Id="rId2" Type="http://schemas.openxmlformats.org/officeDocument/2006/relationships/slideLayout" Target="../slideLayouts/slideLayout24.xml"/><Relationship Id="rId1" Type="http://schemas.openxmlformats.org/officeDocument/2006/relationships/themeOverride" Target="../theme/themeOverride27.xml"/><Relationship Id="rId6" Type="http://schemas.openxmlformats.org/officeDocument/2006/relationships/hyperlink" Target="http://www.tutorialspoint.com/hibernate/hibernate_many_to_many_mapping.htm" TargetMode="External"/><Relationship Id="rId5" Type="http://schemas.openxmlformats.org/officeDocument/2006/relationships/hyperlink" Target="http://www.tutorialspoint.com/hibernate/hibernate_one_to_many_mapping.htm" TargetMode="External"/><Relationship Id="rId4" Type="http://schemas.openxmlformats.org/officeDocument/2006/relationships/hyperlink" Target="http://www.tutorialspoint.com/hibernate/hibernate_one_to_one_mapping.htm" TargetMode="Externa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28.xml"/></Relationships>
</file>

<file path=ppt/slides/_rels/slide43.xml.rels><?xml version="1.0" encoding="UTF-8" standalone="yes"?>
<Relationships xmlns="http://schemas.openxmlformats.org/package/2006/relationships"><Relationship Id="rId3" Type="http://schemas.openxmlformats.org/officeDocument/2006/relationships/hyperlink" Target="http://www.tutorialspoint.com/hibernate/hibernate_component_mappings.htm" TargetMode="External"/><Relationship Id="rId2" Type="http://schemas.openxmlformats.org/officeDocument/2006/relationships/slideLayout" Target="../slideLayouts/slideLayout24.xml"/><Relationship Id="rId1" Type="http://schemas.openxmlformats.org/officeDocument/2006/relationships/themeOverride" Target="../theme/themeOverride29.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30.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4.xml"/><Relationship Id="rId1" Type="http://schemas.openxmlformats.org/officeDocument/2006/relationships/themeOverride" Target="../theme/themeOverride31.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4.xml"/><Relationship Id="rId1" Type="http://schemas.openxmlformats.org/officeDocument/2006/relationships/themeOverride" Target="../theme/themeOverride3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33.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34.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35.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36.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37.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38.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39.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40.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41.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4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43.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44.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45.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46.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47.xml"/></Relationships>
</file>

<file path=ppt/slides/_rels/slide6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4.xml"/><Relationship Id="rId1" Type="http://schemas.openxmlformats.org/officeDocument/2006/relationships/themeOverride" Target="../theme/themeOverride48.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6733" y="841791"/>
            <a:ext cx="2734471" cy="913313"/>
          </a:xfrm>
          <a:prstGeom prst="rect">
            <a:avLst/>
          </a:prstGeom>
        </p:spPr>
      </p:pic>
      <p:sp>
        <p:nvSpPr>
          <p:cNvPr id="5" name="TextBox 4"/>
          <p:cNvSpPr txBox="1"/>
          <p:nvPr/>
        </p:nvSpPr>
        <p:spPr>
          <a:xfrm>
            <a:off x="9345419" y="1755104"/>
            <a:ext cx="2743200" cy="707886"/>
          </a:xfrm>
          <a:prstGeom prst="rect">
            <a:avLst/>
          </a:prstGeom>
          <a:noFill/>
        </p:spPr>
        <p:txBody>
          <a:bodyPr wrap="square" rtlCol="0">
            <a:spAutoFit/>
          </a:bodyPr>
          <a:lstStyle/>
          <a:p>
            <a:pPr algn="ctr" defTabSz="457200"/>
            <a:r>
              <a:rPr lang="en-IN" sz="2000" b="1" dirty="0" smtClean="0">
                <a:solidFill>
                  <a:srgbClr val="0070C0"/>
                </a:solidFill>
                <a:latin typeface="CastleT" panose="020E0602050706020204" pitchFamily="34" charset="0"/>
              </a:rPr>
              <a:t>Department of Computer Engineering</a:t>
            </a:r>
            <a:endParaRPr lang="en-IN" sz="2000" b="1" dirty="0">
              <a:solidFill>
                <a:srgbClr val="0070C0"/>
              </a:solidFill>
              <a:latin typeface="CastleT" panose="020E0602050706020204" pitchFamily="34" charset="0"/>
            </a:endParaRPr>
          </a:p>
        </p:txBody>
      </p:sp>
      <p:sp>
        <p:nvSpPr>
          <p:cNvPr id="6" name="Rectangle 5"/>
          <p:cNvSpPr/>
          <p:nvPr/>
        </p:nvSpPr>
        <p:spPr>
          <a:xfrm>
            <a:off x="9345419" y="5657787"/>
            <a:ext cx="2704274" cy="400110"/>
          </a:xfrm>
          <a:prstGeom prst="rect">
            <a:avLst/>
          </a:prstGeom>
        </p:spPr>
        <p:txBody>
          <a:bodyPr wrap="square">
            <a:spAutoFit/>
          </a:bodyPr>
          <a:lstStyle/>
          <a:p>
            <a:pPr defTabSz="457200"/>
            <a:r>
              <a:rPr lang="en-IN" sz="2000" dirty="0" err="1" smtClean="0">
                <a:solidFill>
                  <a:srgbClr val="002060"/>
                </a:solidFill>
                <a:latin typeface="CastleT" panose="020E0602050706020204" pitchFamily="34" charset="0"/>
              </a:rPr>
              <a:t>Prof.</a:t>
            </a:r>
            <a:r>
              <a:rPr lang="en-IN" sz="2000" dirty="0" smtClean="0">
                <a:solidFill>
                  <a:srgbClr val="002060"/>
                </a:solidFill>
                <a:latin typeface="CastleT" panose="020E0602050706020204" pitchFamily="34" charset="0"/>
              </a:rPr>
              <a:t> </a:t>
            </a:r>
            <a:r>
              <a:rPr lang="en-IN" sz="2000" dirty="0" err="1" smtClean="0">
                <a:solidFill>
                  <a:srgbClr val="002060"/>
                </a:solidFill>
                <a:latin typeface="CastleT" panose="020E0602050706020204" pitchFamily="34" charset="0"/>
              </a:rPr>
              <a:t>Jatin</a:t>
            </a:r>
            <a:r>
              <a:rPr lang="en-IN" sz="2000" dirty="0" smtClean="0">
                <a:solidFill>
                  <a:srgbClr val="002060"/>
                </a:solidFill>
                <a:latin typeface="CastleT" panose="020E0602050706020204" pitchFamily="34" charset="0"/>
              </a:rPr>
              <a:t> </a:t>
            </a:r>
            <a:r>
              <a:rPr lang="en-IN" sz="2000" dirty="0" err="1" smtClean="0">
                <a:solidFill>
                  <a:srgbClr val="002060"/>
                </a:solidFill>
                <a:latin typeface="CastleT" panose="020E0602050706020204" pitchFamily="34" charset="0"/>
              </a:rPr>
              <a:t>Ambasana</a:t>
            </a:r>
            <a:endParaRPr lang="en-IN" sz="2000" dirty="0">
              <a:solidFill>
                <a:srgbClr val="002060"/>
              </a:solidFill>
              <a:latin typeface="CastleT" panose="020E0602050706020204" pitchFamily="34" charset="0"/>
            </a:endParaRPr>
          </a:p>
        </p:txBody>
      </p:sp>
      <p:sp>
        <p:nvSpPr>
          <p:cNvPr id="7" name="Subtitle 2"/>
          <p:cNvSpPr txBox="1">
            <a:spLocks/>
          </p:cNvSpPr>
          <p:nvPr/>
        </p:nvSpPr>
        <p:spPr>
          <a:xfrm>
            <a:off x="1069848" y="850505"/>
            <a:ext cx="7315200" cy="44794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buClr>
                <a:srgbClr val="40BAD2"/>
              </a:buClr>
            </a:pPr>
            <a:endParaRPr lang="en-IN" sz="7200" b="1" dirty="0">
              <a:solidFill>
                <a:srgbClr val="40BAD2">
                  <a:lumMod val="20000"/>
                  <a:lumOff val="80000"/>
                </a:srgbClr>
              </a:solidFill>
            </a:endParaRPr>
          </a:p>
        </p:txBody>
      </p:sp>
      <p:sp>
        <p:nvSpPr>
          <p:cNvPr id="12" name="TextBox 11"/>
          <p:cNvSpPr txBox="1"/>
          <p:nvPr/>
        </p:nvSpPr>
        <p:spPr>
          <a:xfrm>
            <a:off x="9345419" y="2521506"/>
            <a:ext cx="2846581" cy="2900794"/>
          </a:xfrm>
          <a:prstGeom prst="rect">
            <a:avLst/>
          </a:prstGeom>
          <a:noFill/>
        </p:spPr>
        <p:txBody>
          <a:bodyPr wrap="square" rtlCol="0">
            <a:spAutoFit/>
          </a:bodyPr>
          <a:lstStyle/>
          <a:p>
            <a:pPr algn="ctr" defTabSz="457200"/>
            <a:r>
              <a:rPr lang="en-IN" sz="2800" b="1" u="sng" dirty="0" smtClean="0">
                <a:solidFill>
                  <a:srgbClr val="FF0000"/>
                </a:solidFill>
                <a:effectLst>
                  <a:outerShdw blurRad="38100" dist="38100" dir="2700000" algn="tl">
                    <a:srgbClr val="000000">
                      <a:alpha val="43137"/>
                    </a:srgbClr>
                  </a:outerShdw>
                </a:effectLst>
                <a:latin typeface="CastleT" panose="020E0602050706020204" pitchFamily="34" charset="0"/>
              </a:rPr>
              <a:t>LECTURE</a:t>
            </a:r>
            <a:endParaRPr lang="en-IN" sz="2200" b="1" u="sng" dirty="0" smtClean="0">
              <a:solidFill>
                <a:srgbClr val="FF0000"/>
              </a:solidFill>
              <a:effectLst>
                <a:outerShdw blurRad="38100" dist="38100" dir="2700000" algn="tl">
                  <a:srgbClr val="000000">
                    <a:alpha val="43137"/>
                  </a:srgbClr>
                </a:outerShdw>
              </a:effectLst>
              <a:latin typeface="CastleT" panose="020E0602050706020204" pitchFamily="34" charset="0"/>
            </a:endParaRPr>
          </a:p>
          <a:p>
            <a:pPr algn="ctr" defTabSz="457200"/>
            <a:endParaRPr lang="en-IN" sz="1050" b="1" dirty="0">
              <a:solidFill>
                <a:srgbClr val="002060"/>
              </a:solidFill>
              <a:effectLst>
                <a:outerShdw blurRad="38100" dist="38100" dir="2700000" algn="tl">
                  <a:srgbClr val="000000">
                    <a:alpha val="43137"/>
                  </a:srgbClr>
                </a:outerShdw>
              </a:effectLst>
              <a:latin typeface="CastleT" panose="020E0602050706020204" pitchFamily="34" charset="0"/>
            </a:endParaRPr>
          </a:p>
          <a:p>
            <a:pPr algn="ctr" defTabSz="457200"/>
            <a:r>
              <a:rPr lang="en-IN" sz="2200" b="1" dirty="0" smtClean="0">
                <a:solidFill>
                  <a:srgbClr val="002060"/>
                </a:solidFill>
                <a:latin typeface="CastleT" panose="020E0602050706020204" pitchFamily="34" charset="0"/>
              </a:rPr>
              <a:t>Unit no.: </a:t>
            </a:r>
            <a:r>
              <a:rPr lang="en-IN" sz="2200" dirty="0" smtClean="0">
                <a:solidFill>
                  <a:srgbClr val="002060"/>
                </a:solidFill>
                <a:latin typeface="CastleT" panose="020E0602050706020204" pitchFamily="34" charset="0"/>
              </a:rPr>
              <a:t>6</a:t>
            </a:r>
            <a:endParaRPr lang="en-IN" sz="2200" dirty="0">
              <a:solidFill>
                <a:srgbClr val="002060"/>
              </a:solidFill>
              <a:latin typeface="CastleT" panose="020E0602050706020204" pitchFamily="34" charset="0"/>
            </a:endParaRPr>
          </a:p>
          <a:p>
            <a:pPr algn="ctr" defTabSz="457200"/>
            <a:r>
              <a:rPr lang="en-IN" sz="2200" b="1" dirty="0" smtClean="0">
                <a:solidFill>
                  <a:srgbClr val="002060"/>
                </a:solidFill>
                <a:latin typeface="CastleT" panose="020E0602050706020204" pitchFamily="34" charset="0"/>
              </a:rPr>
              <a:t>Unit title: </a:t>
            </a:r>
            <a:r>
              <a:rPr lang="en-IN" sz="2200" dirty="0" smtClean="0">
                <a:solidFill>
                  <a:srgbClr val="002060"/>
                </a:solidFill>
                <a:latin typeface="CastleT" panose="020E0602050706020204" pitchFamily="34" charset="0"/>
              </a:rPr>
              <a:t>Hibernate</a:t>
            </a:r>
            <a:endParaRPr lang="en-IN" sz="2200" dirty="0">
              <a:solidFill>
                <a:srgbClr val="002060"/>
              </a:solidFill>
              <a:latin typeface="CastleT" panose="020E0602050706020204" pitchFamily="34" charset="0"/>
            </a:endParaRPr>
          </a:p>
          <a:p>
            <a:pPr algn="ctr" defTabSz="457200"/>
            <a:endParaRPr lang="en-IN" sz="1200" b="1" dirty="0" smtClean="0">
              <a:solidFill>
                <a:srgbClr val="002060"/>
              </a:solidFill>
              <a:latin typeface="CastleT" panose="020E0602050706020204" pitchFamily="34" charset="0"/>
            </a:endParaRPr>
          </a:p>
          <a:p>
            <a:pPr algn="ctr" defTabSz="457200"/>
            <a:r>
              <a:rPr lang="en-IN" sz="2200" b="1" dirty="0" smtClean="0">
                <a:solidFill>
                  <a:srgbClr val="002060"/>
                </a:solidFill>
                <a:latin typeface="CastleT" panose="020E0602050706020204" pitchFamily="34" charset="0"/>
              </a:rPr>
              <a:t>Subject name &amp; code</a:t>
            </a:r>
            <a:r>
              <a:rPr lang="en-IN" sz="2200" b="1" dirty="0">
                <a:solidFill>
                  <a:srgbClr val="002060"/>
                </a:solidFill>
                <a:latin typeface="CastleT" panose="020E0602050706020204" pitchFamily="34" charset="0"/>
              </a:rPr>
              <a:t>: </a:t>
            </a:r>
            <a:r>
              <a:rPr lang="en-IN" sz="2200" dirty="0" smtClean="0">
                <a:solidFill>
                  <a:srgbClr val="002060"/>
                </a:solidFill>
                <a:latin typeface="CastleT" panose="020E0602050706020204" pitchFamily="34" charset="0"/>
              </a:rPr>
              <a:t>Advanced Java </a:t>
            </a:r>
            <a:r>
              <a:rPr lang="en-IN" sz="2200" dirty="0">
                <a:solidFill>
                  <a:srgbClr val="002060"/>
                </a:solidFill>
                <a:latin typeface="CastleT" panose="020E0602050706020204" pitchFamily="34" charset="0"/>
              </a:rPr>
              <a:t>Programming (</a:t>
            </a:r>
            <a:r>
              <a:rPr lang="en-IN" sz="2200" dirty="0" smtClean="0">
                <a:solidFill>
                  <a:srgbClr val="002060"/>
                </a:solidFill>
                <a:latin typeface="CastleT" panose="020E0602050706020204" pitchFamily="34" charset="0"/>
              </a:rPr>
              <a:t>01CE0502)</a:t>
            </a:r>
          </a:p>
        </p:txBody>
      </p:sp>
      <p:pic>
        <p:nvPicPr>
          <p:cNvPr id="11" name="Picture 10"/>
          <p:cNvPicPr>
            <a:picLocks noChangeAspect="1"/>
          </p:cNvPicPr>
          <p:nvPr/>
        </p:nvPicPr>
        <p:blipFill>
          <a:blip r:embed="rId3"/>
          <a:stretch>
            <a:fillRect/>
          </a:stretch>
        </p:blipFill>
        <p:spPr>
          <a:xfrm>
            <a:off x="3097161" y="2390940"/>
            <a:ext cx="5905460" cy="2233212"/>
          </a:xfrm>
          <a:prstGeom prst="rect">
            <a:avLst/>
          </a:prstGeom>
        </p:spPr>
      </p:pic>
      <p:pic>
        <p:nvPicPr>
          <p:cNvPr id="16" name="Picture 15"/>
          <p:cNvPicPr>
            <a:picLocks noChangeAspect="1"/>
          </p:cNvPicPr>
          <p:nvPr/>
        </p:nvPicPr>
        <p:blipFill rotWithShape="1">
          <a:blip r:embed="rId4"/>
          <a:srcRect b="29501"/>
          <a:stretch/>
        </p:blipFill>
        <p:spPr>
          <a:xfrm>
            <a:off x="5490" y="1592793"/>
            <a:ext cx="2956816" cy="3829507"/>
          </a:xfrm>
          <a:prstGeom prst="rect">
            <a:avLst/>
          </a:prstGeom>
        </p:spPr>
      </p:pic>
    </p:spTree>
    <p:extLst>
      <p:ext uri="{BB962C8B-B14F-4D97-AF65-F5344CB8AC3E}">
        <p14:creationId xmlns:p14="http://schemas.microsoft.com/office/powerpoint/2010/main" val="3008127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A78845-879F-42F3-826A-8D0F474238B1}"/>
              </a:ext>
            </a:extLst>
          </p:cNvPr>
          <p:cNvSpPr>
            <a:spLocks noGrp="1"/>
          </p:cNvSpPr>
          <p:nvPr>
            <p:ph type="title"/>
          </p:nvPr>
        </p:nvSpPr>
        <p:spPr/>
        <p:txBody>
          <a:bodyPr/>
          <a:lstStyle/>
          <a:p>
            <a:r>
              <a:rPr lang="en-US" dirty="0"/>
              <a:t>Difference between HQL and SQL:</a:t>
            </a:r>
            <a:endParaRPr lang="en-IN" dirty="0"/>
          </a:p>
        </p:txBody>
      </p:sp>
      <p:sp>
        <p:nvSpPr>
          <p:cNvPr id="3" name="Content Placeholder 2">
            <a:extLst>
              <a:ext uri="{FF2B5EF4-FFF2-40B4-BE49-F238E27FC236}">
                <a16:creationId xmlns="" xmlns:a16="http://schemas.microsoft.com/office/drawing/2014/main" id="{E47A1602-530F-4F09-8F9B-EB91F2E216F8}"/>
              </a:ext>
            </a:extLst>
          </p:cNvPr>
          <p:cNvSpPr>
            <a:spLocks noGrp="1"/>
          </p:cNvSpPr>
          <p:nvPr>
            <p:ph idx="1"/>
          </p:nvPr>
        </p:nvSpPr>
        <p:spPr/>
        <p:txBody>
          <a:bodyPr>
            <a:normAutofit/>
          </a:bodyPr>
          <a:lstStyle/>
          <a:p>
            <a:pPr marL="457200" indent="-457200">
              <a:buFont typeface="+mj-lt"/>
              <a:buAutoNum type="arabicPeriod"/>
            </a:pPr>
            <a:r>
              <a:rPr lang="en-US" sz="2400" dirty="0"/>
              <a:t>HQL stands for Hibernate Query Language and SQL stands for Structured Query Language</a:t>
            </a:r>
          </a:p>
          <a:p>
            <a:pPr marL="457200" indent="-457200">
              <a:buFont typeface="+mj-lt"/>
              <a:buAutoNum type="arabicPeriod"/>
            </a:pPr>
            <a:r>
              <a:rPr lang="en-US" sz="2400" dirty="0"/>
              <a:t>The structure of HQL is similar to SQL, but the main deference is that HQL makes use of class name instead of table and property name.</a:t>
            </a:r>
          </a:p>
          <a:p>
            <a:pPr marL="457200" indent="-457200">
              <a:buFont typeface="+mj-lt"/>
              <a:buAutoNum type="arabicPeriod"/>
            </a:pPr>
            <a:r>
              <a:rPr lang="en-US" sz="2400" dirty="0"/>
              <a:t>HQL is object oriented query language and </a:t>
            </a:r>
            <a:r>
              <a:rPr lang="en-US" sz="2400" dirty="0" err="1"/>
              <a:t>sql</a:t>
            </a:r>
            <a:r>
              <a:rPr lang="en-US" sz="2400" dirty="0"/>
              <a:t> is not.</a:t>
            </a:r>
          </a:p>
          <a:p>
            <a:pPr marL="457200" indent="-457200">
              <a:buFont typeface="+mj-lt"/>
              <a:buAutoNum type="arabicPeriod"/>
            </a:pPr>
            <a:r>
              <a:rPr lang="en-US" sz="2400" dirty="0"/>
              <a:t>HQL is database independent where as SQL is database dependent.</a:t>
            </a:r>
          </a:p>
          <a:p>
            <a:endParaRPr lang="en-IN" sz="2400" dirty="0"/>
          </a:p>
        </p:txBody>
      </p:sp>
    </p:spTree>
    <p:extLst>
      <p:ext uri="{BB962C8B-B14F-4D97-AF65-F5344CB8AC3E}">
        <p14:creationId xmlns:p14="http://schemas.microsoft.com/office/powerpoint/2010/main" val="19064557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5139E4-D6CC-4E78-8828-95FF39CB995C}"/>
              </a:ext>
            </a:extLst>
          </p:cNvPr>
          <p:cNvSpPr>
            <a:spLocks noGrp="1"/>
          </p:cNvSpPr>
          <p:nvPr>
            <p:ph type="title"/>
          </p:nvPr>
        </p:nvSpPr>
        <p:spPr/>
        <p:txBody>
          <a:bodyPr/>
          <a:lstStyle/>
          <a:p>
            <a:r>
              <a:rPr lang="en-US" dirty="0"/>
              <a:t>Advantages of HQL:</a:t>
            </a:r>
            <a:endParaRPr lang="en-IN" dirty="0"/>
          </a:p>
        </p:txBody>
      </p:sp>
      <p:sp>
        <p:nvSpPr>
          <p:cNvPr id="3" name="Content Placeholder 2">
            <a:extLst>
              <a:ext uri="{FF2B5EF4-FFF2-40B4-BE49-F238E27FC236}">
                <a16:creationId xmlns="" xmlns:a16="http://schemas.microsoft.com/office/drawing/2014/main" id="{0E78E43A-D3A1-4284-9D95-66455F9EDC4E}"/>
              </a:ext>
            </a:extLst>
          </p:cNvPr>
          <p:cNvSpPr>
            <a:spLocks noGrp="1"/>
          </p:cNvSpPr>
          <p:nvPr>
            <p:ph idx="1"/>
          </p:nvPr>
        </p:nvSpPr>
        <p:spPr/>
        <p:txBody>
          <a:bodyPr>
            <a:normAutofit/>
          </a:bodyPr>
          <a:lstStyle/>
          <a:p>
            <a:pPr marL="457200" indent="-457200">
              <a:buFont typeface="+mj-lt"/>
              <a:buAutoNum type="arabicPeriod"/>
            </a:pPr>
            <a:r>
              <a:rPr lang="en-US" sz="2400" dirty="0"/>
              <a:t>The HQL can perform bulk of operation at a time on Hibernate.</a:t>
            </a:r>
          </a:p>
          <a:p>
            <a:pPr marL="457200" indent="-457200">
              <a:buFont typeface="+mj-lt"/>
              <a:buAutoNum type="arabicPeriod"/>
            </a:pPr>
            <a:r>
              <a:rPr lang="en-US" sz="2400" dirty="0"/>
              <a:t>HQL supports object oriented feature such as inheritance, polymorphism, association and so on.</a:t>
            </a:r>
          </a:p>
          <a:p>
            <a:pPr marL="457200" indent="-457200">
              <a:buFont typeface="+mj-lt"/>
              <a:buAutoNum type="arabicPeriod"/>
            </a:pPr>
            <a:r>
              <a:rPr lang="en-US" sz="2400" dirty="0"/>
              <a:t>Instead of returning plain data HQL return object. These objects can be easily accessed or programmed.</a:t>
            </a:r>
          </a:p>
          <a:p>
            <a:pPr marL="457200" indent="-457200">
              <a:buFont typeface="+mj-lt"/>
              <a:buAutoNum type="arabicPeriod"/>
            </a:pPr>
            <a:r>
              <a:rPr lang="en-US" sz="2400" dirty="0"/>
              <a:t>HQL is database independent. The same HQL can be executed on different databases.</a:t>
            </a:r>
            <a:endParaRPr lang="en-IN" sz="2400" dirty="0"/>
          </a:p>
        </p:txBody>
      </p:sp>
    </p:spTree>
    <p:extLst>
      <p:ext uri="{BB962C8B-B14F-4D97-AF65-F5344CB8AC3E}">
        <p14:creationId xmlns:p14="http://schemas.microsoft.com/office/powerpoint/2010/main" val="36520315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500BFD-332C-4C6A-97AF-8A7C4AF07455}"/>
              </a:ext>
            </a:extLst>
          </p:cNvPr>
          <p:cNvSpPr>
            <a:spLocks noGrp="1"/>
          </p:cNvSpPr>
          <p:nvPr>
            <p:ph type="title"/>
          </p:nvPr>
        </p:nvSpPr>
        <p:spPr/>
        <p:txBody>
          <a:bodyPr/>
          <a:lstStyle/>
          <a:p>
            <a:r>
              <a:rPr lang="en-US" dirty="0"/>
              <a:t>HQL </a:t>
            </a:r>
            <a:r>
              <a:rPr lang="en-IN" dirty="0"/>
              <a:t>Interface:</a:t>
            </a:r>
          </a:p>
        </p:txBody>
      </p:sp>
      <p:sp>
        <p:nvSpPr>
          <p:cNvPr id="3" name="Content Placeholder 2">
            <a:extLst>
              <a:ext uri="{FF2B5EF4-FFF2-40B4-BE49-F238E27FC236}">
                <a16:creationId xmlns="" xmlns:a16="http://schemas.microsoft.com/office/drawing/2014/main" id="{AF7ACE05-A936-43B6-A86E-E689DFE52F57}"/>
              </a:ext>
            </a:extLst>
          </p:cNvPr>
          <p:cNvSpPr>
            <a:spLocks noGrp="1"/>
          </p:cNvSpPr>
          <p:nvPr>
            <p:ph idx="1"/>
          </p:nvPr>
        </p:nvSpPr>
        <p:spPr/>
        <p:txBody>
          <a:bodyPr>
            <a:normAutofit/>
          </a:bodyPr>
          <a:lstStyle/>
          <a:p>
            <a:r>
              <a:rPr lang="en-US" sz="2400" b="1" dirty="0"/>
              <a:t>public </a:t>
            </a:r>
            <a:r>
              <a:rPr lang="en-US" sz="2400" b="1" dirty="0" err="1"/>
              <a:t>int</a:t>
            </a:r>
            <a:r>
              <a:rPr lang="en-US" sz="2400" b="1" dirty="0"/>
              <a:t> </a:t>
            </a:r>
            <a:r>
              <a:rPr lang="en-US" sz="2400" b="1" dirty="0" err="1"/>
              <a:t>executeUpdate</a:t>
            </a:r>
            <a:r>
              <a:rPr lang="en-US" sz="2400" b="1" dirty="0"/>
              <a:t>()</a:t>
            </a:r>
            <a:r>
              <a:rPr lang="en-US" sz="2400" dirty="0"/>
              <a:t> is used to execute the update or delete query.</a:t>
            </a:r>
          </a:p>
          <a:p>
            <a:r>
              <a:rPr lang="en-US" sz="2400" b="1" dirty="0"/>
              <a:t>public List list()</a:t>
            </a:r>
            <a:r>
              <a:rPr lang="en-US" sz="2400" dirty="0"/>
              <a:t> returns the result of the </a:t>
            </a:r>
            <a:r>
              <a:rPr lang="en-US" sz="2400" dirty="0" err="1"/>
              <a:t>ralation</a:t>
            </a:r>
            <a:r>
              <a:rPr lang="en-US" sz="2400" dirty="0"/>
              <a:t> as a list.</a:t>
            </a:r>
          </a:p>
          <a:p>
            <a:r>
              <a:rPr lang="en-US" sz="2400" b="1" dirty="0"/>
              <a:t>public Query </a:t>
            </a:r>
            <a:r>
              <a:rPr lang="en-US" sz="2400" b="1" dirty="0" err="1"/>
              <a:t>setFirstResult</a:t>
            </a:r>
            <a:r>
              <a:rPr lang="en-US" sz="2400" b="1" dirty="0"/>
              <a:t>(</a:t>
            </a:r>
            <a:r>
              <a:rPr lang="en-US" sz="2400" b="1" dirty="0" err="1"/>
              <a:t>int</a:t>
            </a:r>
            <a:r>
              <a:rPr lang="en-US" sz="2400" b="1" dirty="0"/>
              <a:t> </a:t>
            </a:r>
            <a:r>
              <a:rPr lang="en-US" sz="2400" b="1" dirty="0" err="1"/>
              <a:t>rowno</a:t>
            </a:r>
            <a:r>
              <a:rPr lang="en-US" sz="2400" b="1" dirty="0"/>
              <a:t>)</a:t>
            </a:r>
            <a:r>
              <a:rPr lang="en-US" sz="2400" dirty="0"/>
              <a:t> specifies the row number from where record will be retrieved.</a:t>
            </a:r>
          </a:p>
          <a:p>
            <a:r>
              <a:rPr lang="en-US" sz="2400" b="1" dirty="0"/>
              <a:t>public Query </a:t>
            </a:r>
            <a:r>
              <a:rPr lang="en-US" sz="2400" b="1" dirty="0" err="1"/>
              <a:t>setMaxResult</a:t>
            </a:r>
            <a:r>
              <a:rPr lang="en-US" sz="2400" b="1" dirty="0"/>
              <a:t>(</a:t>
            </a:r>
            <a:r>
              <a:rPr lang="en-US" sz="2400" b="1" dirty="0" err="1"/>
              <a:t>int</a:t>
            </a:r>
            <a:r>
              <a:rPr lang="en-US" sz="2400" b="1" dirty="0"/>
              <a:t> </a:t>
            </a:r>
            <a:r>
              <a:rPr lang="en-US" sz="2400" b="1" dirty="0" err="1"/>
              <a:t>rowno</a:t>
            </a:r>
            <a:r>
              <a:rPr lang="en-US" sz="2400" b="1" dirty="0"/>
              <a:t>)</a:t>
            </a:r>
            <a:r>
              <a:rPr lang="en-US" sz="2400" dirty="0"/>
              <a:t> specifies the no. of records to be retrieved from the relation (table).</a:t>
            </a:r>
          </a:p>
          <a:p>
            <a:endParaRPr lang="en-IN" sz="2400" dirty="0"/>
          </a:p>
        </p:txBody>
      </p:sp>
    </p:spTree>
    <p:extLst>
      <p:ext uri="{BB962C8B-B14F-4D97-AF65-F5344CB8AC3E}">
        <p14:creationId xmlns:p14="http://schemas.microsoft.com/office/powerpoint/2010/main" val="35217317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C1B1B5-0322-44B1-9F26-42C38AA36FC9}"/>
              </a:ext>
            </a:extLst>
          </p:cNvPr>
          <p:cNvSpPr>
            <a:spLocks noGrp="1"/>
          </p:cNvSpPr>
          <p:nvPr>
            <p:ph type="title"/>
          </p:nvPr>
        </p:nvSpPr>
        <p:spPr/>
        <p:txBody>
          <a:bodyPr/>
          <a:lstStyle/>
          <a:p>
            <a:r>
              <a:rPr lang="en-IN" dirty="0"/>
              <a:t>SOME COMMON QUERRY IN HQL:	</a:t>
            </a:r>
          </a:p>
        </p:txBody>
      </p:sp>
      <p:sp>
        <p:nvSpPr>
          <p:cNvPr id="3" name="Content Placeholder 2">
            <a:extLst>
              <a:ext uri="{FF2B5EF4-FFF2-40B4-BE49-F238E27FC236}">
                <a16:creationId xmlns="" xmlns:a16="http://schemas.microsoft.com/office/drawing/2014/main" id="{645701C8-3B42-4ABF-973C-587BA6925076}"/>
              </a:ext>
            </a:extLst>
          </p:cNvPr>
          <p:cNvSpPr>
            <a:spLocks noGrp="1"/>
          </p:cNvSpPr>
          <p:nvPr>
            <p:ph idx="1"/>
          </p:nvPr>
        </p:nvSpPr>
        <p:spPr/>
        <p:txBody>
          <a:bodyPr>
            <a:noAutofit/>
          </a:bodyPr>
          <a:lstStyle/>
          <a:p>
            <a:pPr marL="457200" indent="-457200">
              <a:buFont typeface="+mj-lt"/>
              <a:buAutoNum type="arabicPeriod"/>
            </a:pPr>
            <a:r>
              <a:rPr lang="en-US" sz="2400" b="1" dirty="0"/>
              <a:t>HQL to get all the records</a:t>
            </a:r>
          </a:p>
          <a:p>
            <a:r>
              <a:rPr lang="en-US" sz="2400" dirty="0"/>
              <a:t>Query query=</a:t>
            </a:r>
            <a:r>
              <a:rPr lang="en-US" sz="2400" dirty="0" err="1"/>
              <a:t>session.createQuery</a:t>
            </a:r>
            <a:r>
              <a:rPr lang="en-US" sz="2400" dirty="0"/>
              <a:t>("from </a:t>
            </a:r>
            <a:r>
              <a:rPr lang="en-US" sz="2400" dirty="0" err="1"/>
              <a:t>Emp</a:t>
            </a:r>
            <a:r>
              <a:rPr lang="en-US" sz="2400" dirty="0"/>
              <a:t>");//here persistent class name is </a:t>
            </a:r>
            <a:r>
              <a:rPr lang="en-US" sz="2400" dirty="0" err="1"/>
              <a:t>Emp</a:t>
            </a:r>
            <a:r>
              <a:rPr lang="en-US" sz="2400" dirty="0"/>
              <a:t>  </a:t>
            </a:r>
          </a:p>
          <a:p>
            <a:r>
              <a:rPr lang="en-US" sz="2400" dirty="0"/>
              <a:t>List list=</a:t>
            </a:r>
            <a:r>
              <a:rPr lang="en-US" sz="2400" dirty="0" err="1"/>
              <a:t>query.list</a:t>
            </a:r>
            <a:r>
              <a:rPr lang="en-US" sz="2400" dirty="0"/>
              <a:t>(); </a:t>
            </a:r>
          </a:p>
          <a:p>
            <a:pPr marL="457200" indent="-457200">
              <a:buFont typeface="+mj-lt"/>
              <a:buAutoNum type="arabicPeriod" startAt="2"/>
            </a:pPr>
            <a:r>
              <a:rPr lang="en-US" sz="2400" b="1" dirty="0"/>
              <a:t>HQL to get records with pagination</a:t>
            </a:r>
          </a:p>
          <a:p>
            <a:r>
              <a:rPr lang="en-US" sz="2400" dirty="0"/>
              <a:t>Query query=</a:t>
            </a:r>
            <a:r>
              <a:rPr lang="en-US" sz="2400" dirty="0" err="1"/>
              <a:t>session.createQuery</a:t>
            </a:r>
            <a:r>
              <a:rPr lang="en-US" sz="2400" dirty="0"/>
              <a:t>("from </a:t>
            </a:r>
            <a:r>
              <a:rPr lang="en-US" sz="2400" dirty="0" err="1"/>
              <a:t>Emp</a:t>
            </a:r>
            <a:r>
              <a:rPr lang="en-US" sz="2400" dirty="0"/>
              <a:t>");  </a:t>
            </a:r>
          </a:p>
          <a:p>
            <a:r>
              <a:rPr lang="en-US" sz="2400" dirty="0" err="1"/>
              <a:t>query.setFirstResult</a:t>
            </a:r>
            <a:r>
              <a:rPr lang="en-US" sz="2400" dirty="0"/>
              <a:t>(5);  </a:t>
            </a:r>
          </a:p>
          <a:p>
            <a:r>
              <a:rPr lang="en-US" sz="2400" dirty="0" err="1"/>
              <a:t>query.setMaxResult</a:t>
            </a:r>
            <a:r>
              <a:rPr lang="en-US" sz="2400" dirty="0"/>
              <a:t>(10);  </a:t>
            </a:r>
          </a:p>
          <a:p>
            <a:r>
              <a:rPr lang="en-US" sz="2400" dirty="0"/>
              <a:t>List list=</a:t>
            </a:r>
            <a:r>
              <a:rPr lang="en-US" sz="2400" dirty="0" err="1"/>
              <a:t>query.list</a:t>
            </a:r>
            <a:r>
              <a:rPr lang="en-US" sz="2400" dirty="0"/>
              <a:t>();//will return the records from 5 to 10th number  </a:t>
            </a:r>
          </a:p>
          <a:p>
            <a:endParaRPr lang="en-IN" sz="2400" dirty="0"/>
          </a:p>
        </p:txBody>
      </p:sp>
    </p:spTree>
    <p:extLst>
      <p:ext uri="{BB962C8B-B14F-4D97-AF65-F5344CB8AC3E}">
        <p14:creationId xmlns:p14="http://schemas.microsoft.com/office/powerpoint/2010/main" val="4402723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4D87A8-3E92-4667-9B07-FD9C7D07EE38}"/>
              </a:ext>
            </a:extLst>
          </p:cNvPr>
          <p:cNvSpPr>
            <a:spLocks noGrp="1"/>
          </p:cNvSpPr>
          <p:nvPr>
            <p:ph type="title"/>
          </p:nvPr>
        </p:nvSpPr>
        <p:spPr/>
        <p:txBody>
          <a:bodyPr/>
          <a:lstStyle/>
          <a:p>
            <a:r>
              <a:rPr lang="en-IN" dirty="0"/>
              <a:t>SOME COMMON QUERRY IN HQL:	</a:t>
            </a:r>
          </a:p>
        </p:txBody>
      </p:sp>
      <p:sp>
        <p:nvSpPr>
          <p:cNvPr id="3" name="Content Placeholder 2">
            <a:extLst>
              <a:ext uri="{FF2B5EF4-FFF2-40B4-BE49-F238E27FC236}">
                <a16:creationId xmlns="" xmlns:a16="http://schemas.microsoft.com/office/drawing/2014/main" id="{50C5FF25-9A52-4EE1-B7BE-609E9A89E54C}"/>
              </a:ext>
            </a:extLst>
          </p:cNvPr>
          <p:cNvSpPr>
            <a:spLocks noGrp="1"/>
          </p:cNvSpPr>
          <p:nvPr>
            <p:ph idx="1"/>
          </p:nvPr>
        </p:nvSpPr>
        <p:spPr/>
        <p:txBody>
          <a:bodyPr>
            <a:normAutofit/>
          </a:bodyPr>
          <a:lstStyle/>
          <a:p>
            <a:pPr marL="457200" indent="-457200">
              <a:buFont typeface="+mj-lt"/>
              <a:buAutoNum type="arabicPeriod" startAt="3"/>
            </a:pPr>
            <a:r>
              <a:rPr lang="en-IN" sz="2400" b="1" dirty="0"/>
              <a:t>HQL delete query</a:t>
            </a:r>
          </a:p>
          <a:p>
            <a:r>
              <a:rPr lang="en-IN" sz="2400" dirty="0"/>
              <a:t>Query query=</a:t>
            </a:r>
            <a:r>
              <a:rPr lang="en-IN" sz="2400" dirty="0" err="1"/>
              <a:t>session.createQuery</a:t>
            </a:r>
            <a:r>
              <a:rPr lang="en-IN" sz="2400" dirty="0"/>
              <a:t>("delete from </a:t>
            </a:r>
            <a:r>
              <a:rPr lang="en-IN" sz="2400" dirty="0" err="1"/>
              <a:t>Emp</a:t>
            </a:r>
            <a:r>
              <a:rPr lang="en-IN" sz="2400" dirty="0"/>
              <a:t> where id=100");  </a:t>
            </a:r>
          </a:p>
          <a:p>
            <a:r>
              <a:rPr lang="en-IN" sz="2400" dirty="0"/>
              <a:t>//specifying class name (</a:t>
            </a:r>
            <a:r>
              <a:rPr lang="en-IN" sz="2400" dirty="0" err="1"/>
              <a:t>Emp</a:t>
            </a:r>
            <a:r>
              <a:rPr lang="en-IN" sz="2400" dirty="0"/>
              <a:t>) not </a:t>
            </a:r>
            <a:r>
              <a:rPr lang="en-IN" sz="2400" dirty="0" err="1"/>
              <a:t>tablename</a:t>
            </a:r>
            <a:r>
              <a:rPr lang="en-IN" sz="2400" dirty="0"/>
              <a:t>  </a:t>
            </a:r>
          </a:p>
          <a:p>
            <a:r>
              <a:rPr lang="en-IN" sz="2400" dirty="0" err="1"/>
              <a:t>query.executeUpdate</a:t>
            </a:r>
            <a:r>
              <a:rPr lang="en-IN" sz="2400" dirty="0"/>
              <a:t>();  </a:t>
            </a:r>
          </a:p>
          <a:p>
            <a:endParaRPr lang="en-IN" sz="2400" dirty="0"/>
          </a:p>
        </p:txBody>
      </p:sp>
    </p:spTree>
    <p:extLst>
      <p:ext uri="{BB962C8B-B14F-4D97-AF65-F5344CB8AC3E}">
        <p14:creationId xmlns:p14="http://schemas.microsoft.com/office/powerpoint/2010/main" val="35021708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b="1" dirty="0"/>
              <a:t>What is JDBC?</a:t>
            </a:r>
          </a:p>
          <a:p>
            <a:r>
              <a:rPr lang="en-US" dirty="0"/>
              <a:t>JDBC stands for </a:t>
            </a:r>
            <a:r>
              <a:rPr lang="en-US" dirty="0">
                <a:solidFill>
                  <a:schemeClr val="accent1"/>
                </a:solidFill>
              </a:rPr>
              <a:t>Java Database Connectivity and provides a set of Java API </a:t>
            </a:r>
            <a:r>
              <a:rPr lang="en-US" dirty="0"/>
              <a:t>for accessing the relational </a:t>
            </a:r>
            <a:r>
              <a:rPr lang="en-US" dirty="0" smtClean="0"/>
              <a:t>databases from </a:t>
            </a:r>
            <a:r>
              <a:rPr lang="en-US" dirty="0"/>
              <a:t>Java program. </a:t>
            </a:r>
            <a:endParaRPr lang="en-US" dirty="0" smtClean="0"/>
          </a:p>
          <a:p>
            <a:endParaRPr lang="en-US" dirty="0"/>
          </a:p>
          <a:p>
            <a:r>
              <a:rPr lang="en-US" dirty="0" smtClean="0"/>
              <a:t>These </a:t>
            </a:r>
            <a:r>
              <a:rPr lang="en-US" dirty="0"/>
              <a:t>Java APIs enables Java programs to </a:t>
            </a:r>
            <a:r>
              <a:rPr lang="en-US" dirty="0">
                <a:solidFill>
                  <a:schemeClr val="accent1"/>
                </a:solidFill>
              </a:rPr>
              <a:t>execute SQL statements and interact with any </a:t>
            </a:r>
            <a:r>
              <a:rPr lang="en-US" dirty="0" smtClean="0">
                <a:solidFill>
                  <a:schemeClr val="accent1"/>
                </a:solidFill>
              </a:rPr>
              <a:t>SQL database.</a:t>
            </a:r>
          </a:p>
          <a:p>
            <a:endParaRPr lang="en-US" dirty="0" smtClean="0">
              <a:solidFill>
                <a:schemeClr val="accent1"/>
              </a:solidFill>
            </a:endParaRPr>
          </a:p>
          <a:p>
            <a:r>
              <a:rPr lang="en-US" dirty="0"/>
              <a:t>JDBC provides a flexible architecture to write a </a:t>
            </a:r>
            <a:r>
              <a:rPr lang="en-US" dirty="0">
                <a:solidFill>
                  <a:schemeClr val="accent1"/>
                </a:solidFill>
              </a:rPr>
              <a:t>database independent application</a:t>
            </a:r>
            <a:r>
              <a:rPr lang="en-US" dirty="0"/>
              <a:t> that can run on different </a:t>
            </a:r>
            <a:r>
              <a:rPr lang="en-US" dirty="0" smtClean="0"/>
              <a:t>platforms and </a:t>
            </a:r>
            <a:r>
              <a:rPr lang="en-US" dirty="0"/>
              <a:t>interact with different </a:t>
            </a:r>
            <a:r>
              <a:rPr lang="en-US" dirty="0" smtClean="0"/>
              <a:t>DBMS.</a:t>
            </a:r>
            <a:endParaRPr lang="en-US" dirty="0">
              <a:solidFill>
                <a:schemeClr val="accent1"/>
              </a:solidFill>
            </a:endParaRPr>
          </a:p>
        </p:txBody>
      </p:sp>
    </p:spTree>
    <p:extLst>
      <p:ext uri="{BB962C8B-B14F-4D97-AF65-F5344CB8AC3E}">
        <p14:creationId xmlns:p14="http://schemas.microsoft.com/office/powerpoint/2010/main" val="333469104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and Cons of JDBC</a:t>
            </a:r>
          </a:p>
        </p:txBody>
      </p:sp>
      <p:pic>
        <p:nvPicPr>
          <p:cNvPr id="5" name="Picture 4"/>
          <p:cNvPicPr>
            <a:picLocks noChangeAspect="1"/>
          </p:cNvPicPr>
          <p:nvPr/>
        </p:nvPicPr>
        <p:blipFill>
          <a:blip r:embed="rId3"/>
          <a:stretch>
            <a:fillRect/>
          </a:stretch>
        </p:blipFill>
        <p:spPr>
          <a:xfrm>
            <a:off x="838200" y="1819074"/>
            <a:ext cx="4584678" cy="4109034"/>
          </a:xfrm>
          <a:prstGeom prst="rect">
            <a:avLst/>
          </a:prstGeom>
          <a:ln w="3175" cap="sq" cmpd="thickThin">
            <a:solidFill>
              <a:srgbClr val="000000"/>
            </a:solidFill>
            <a:prstDash val="solid"/>
            <a:miter lim="800000"/>
          </a:ln>
          <a:effectLst>
            <a:innerShdw blurRad="76200">
              <a:srgbClr val="000000"/>
            </a:innerShdw>
          </a:effectLst>
        </p:spPr>
      </p:pic>
      <p:pic>
        <p:nvPicPr>
          <p:cNvPr id="6" name="Picture 5"/>
          <p:cNvPicPr>
            <a:picLocks noChangeAspect="1"/>
          </p:cNvPicPr>
          <p:nvPr/>
        </p:nvPicPr>
        <p:blipFill>
          <a:blip r:embed="rId4"/>
          <a:stretch>
            <a:fillRect/>
          </a:stretch>
        </p:blipFill>
        <p:spPr>
          <a:xfrm>
            <a:off x="5650874" y="1819074"/>
            <a:ext cx="4974196" cy="4105049"/>
          </a:xfrm>
          <a:prstGeom prst="rect">
            <a:avLst/>
          </a:prstGeom>
          <a:ln w="3175"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6975570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85000" lnSpcReduction="20000"/>
          </a:bodyPr>
          <a:lstStyle/>
          <a:p>
            <a:r>
              <a:rPr lang="en-US" dirty="0"/>
              <a:t>public class Employee {</a:t>
            </a:r>
          </a:p>
          <a:p>
            <a:r>
              <a:rPr lang="en-US" dirty="0" smtClean="0"/>
              <a:t>        private </a:t>
            </a:r>
            <a:r>
              <a:rPr lang="en-US" dirty="0" err="1"/>
              <a:t>int</a:t>
            </a:r>
            <a:r>
              <a:rPr lang="en-US" dirty="0"/>
              <a:t> id;</a:t>
            </a:r>
          </a:p>
          <a:p>
            <a:r>
              <a:rPr lang="en-US" dirty="0" smtClean="0"/>
              <a:t>        private </a:t>
            </a:r>
            <a:r>
              <a:rPr lang="en-US" dirty="0"/>
              <a:t>String </a:t>
            </a:r>
            <a:r>
              <a:rPr lang="en-US" dirty="0" err="1"/>
              <a:t>first_name</a:t>
            </a:r>
            <a:r>
              <a:rPr lang="en-US" dirty="0"/>
              <a:t>;</a:t>
            </a:r>
          </a:p>
          <a:p>
            <a:r>
              <a:rPr lang="en-US" dirty="0" smtClean="0"/>
              <a:t>        private </a:t>
            </a:r>
            <a:r>
              <a:rPr lang="en-US" dirty="0"/>
              <a:t>String </a:t>
            </a:r>
            <a:r>
              <a:rPr lang="en-US" dirty="0" err="1"/>
              <a:t>last_name</a:t>
            </a:r>
            <a:r>
              <a:rPr lang="en-US" dirty="0"/>
              <a:t>;</a:t>
            </a:r>
          </a:p>
          <a:p>
            <a:r>
              <a:rPr lang="en-US" dirty="0" smtClean="0"/>
              <a:t>        private </a:t>
            </a:r>
            <a:r>
              <a:rPr lang="en-US" dirty="0" err="1"/>
              <a:t>int</a:t>
            </a:r>
            <a:r>
              <a:rPr lang="en-US" dirty="0"/>
              <a:t> salary;</a:t>
            </a:r>
          </a:p>
          <a:p>
            <a:r>
              <a:rPr lang="en-US" dirty="0"/>
              <a:t>public Employee() {}</a:t>
            </a:r>
          </a:p>
          <a:p>
            <a:r>
              <a:rPr lang="en-US" dirty="0"/>
              <a:t>public Employee(String </a:t>
            </a:r>
            <a:r>
              <a:rPr lang="en-US" dirty="0" err="1"/>
              <a:t>fname</a:t>
            </a:r>
            <a:r>
              <a:rPr lang="en-US" dirty="0"/>
              <a:t>, String </a:t>
            </a:r>
            <a:r>
              <a:rPr lang="en-US" dirty="0" err="1"/>
              <a:t>lname</a:t>
            </a:r>
            <a:r>
              <a:rPr lang="en-US" dirty="0"/>
              <a:t>, </a:t>
            </a:r>
            <a:r>
              <a:rPr lang="en-US" dirty="0" err="1"/>
              <a:t>int</a:t>
            </a:r>
            <a:r>
              <a:rPr lang="en-US" dirty="0"/>
              <a:t> salary) {</a:t>
            </a:r>
          </a:p>
          <a:p>
            <a:r>
              <a:rPr lang="en-US" dirty="0" smtClean="0"/>
              <a:t>       </a:t>
            </a:r>
            <a:r>
              <a:rPr lang="en-US" dirty="0" err="1" smtClean="0"/>
              <a:t>this.first_name</a:t>
            </a:r>
            <a:r>
              <a:rPr lang="en-US" dirty="0" smtClean="0"/>
              <a:t> </a:t>
            </a:r>
            <a:r>
              <a:rPr lang="en-US" dirty="0"/>
              <a:t>= </a:t>
            </a:r>
            <a:r>
              <a:rPr lang="en-US" dirty="0" err="1"/>
              <a:t>fname</a:t>
            </a:r>
            <a:r>
              <a:rPr lang="en-US" dirty="0"/>
              <a:t>;</a:t>
            </a:r>
          </a:p>
          <a:p>
            <a:r>
              <a:rPr lang="en-US" dirty="0" smtClean="0"/>
              <a:t>       </a:t>
            </a:r>
            <a:r>
              <a:rPr lang="en-US" dirty="0" err="1" smtClean="0"/>
              <a:t>this.last_name</a:t>
            </a:r>
            <a:r>
              <a:rPr lang="en-US" dirty="0" smtClean="0"/>
              <a:t> </a:t>
            </a:r>
            <a:r>
              <a:rPr lang="en-US" dirty="0"/>
              <a:t>= </a:t>
            </a:r>
            <a:r>
              <a:rPr lang="en-US" dirty="0" err="1"/>
              <a:t>lname</a:t>
            </a:r>
            <a:r>
              <a:rPr lang="en-US" dirty="0"/>
              <a:t>;</a:t>
            </a:r>
          </a:p>
          <a:p>
            <a:r>
              <a:rPr lang="en-US" dirty="0" smtClean="0"/>
              <a:t>       </a:t>
            </a:r>
            <a:r>
              <a:rPr lang="en-US" dirty="0" err="1" smtClean="0"/>
              <a:t>this.salary</a:t>
            </a:r>
            <a:r>
              <a:rPr lang="en-US" dirty="0" smtClean="0"/>
              <a:t> </a:t>
            </a:r>
            <a:r>
              <a:rPr lang="en-US" dirty="0"/>
              <a:t>= salary;</a:t>
            </a:r>
          </a:p>
          <a:p>
            <a:r>
              <a:rPr lang="en-US" dirty="0" smtClean="0"/>
              <a:t>}</a:t>
            </a:r>
            <a:endParaRPr lang="en-US" dirty="0"/>
          </a:p>
        </p:txBody>
      </p:sp>
    </p:spTree>
    <p:extLst>
      <p:ext uri="{BB962C8B-B14F-4D97-AF65-F5344CB8AC3E}">
        <p14:creationId xmlns:p14="http://schemas.microsoft.com/office/powerpoint/2010/main" val="83877190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dirty="0" smtClean="0"/>
              <a:t>public </a:t>
            </a:r>
            <a:r>
              <a:rPr lang="en-US" dirty="0" err="1" smtClean="0"/>
              <a:t>int</a:t>
            </a:r>
            <a:r>
              <a:rPr lang="en-US" dirty="0" smtClean="0"/>
              <a:t> </a:t>
            </a:r>
            <a:r>
              <a:rPr lang="en-US" dirty="0" err="1" smtClean="0"/>
              <a:t>getId</a:t>
            </a:r>
            <a:r>
              <a:rPr lang="en-US" dirty="0" smtClean="0"/>
              <a:t>() {</a:t>
            </a:r>
          </a:p>
          <a:p>
            <a:r>
              <a:rPr lang="en-US" dirty="0" smtClean="0"/>
              <a:t>      return id;        }</a:t>
            </a:r>
          </a:p>
          <a:p>
            <a:r>
              <a:rPr lang="en-US" dirty="0" smtClean="0"/>
              <a:t>public String </a:t>
            </a:r>
            <a:r>
              <a:rPr lang="en-US" dirty="0" err="1" smtClean="0"/>
              <a:t>getFirstName</a:t>
            </a:r>
            <a:r>
              <a:rPr lang="en-US" dirty="0" smtClean="0"/>
              <a:t>() {</a:t>
            </a:r>
          </a:p>
          <a:p>
            <a:r>
              <a:rPr lang="en-US" dirty="0" smtClean="0"/>
              <a:t>      return </a:t>
            </a:r>
            <a:r>
              <a:rPr lang="en-US" dirty="0" err="1" smtClean="0"/>
              <a:t>first_name</a:t>
            </a:r>
            <a:r>
              <a:rPr lang="en-US" dirty="0" smtClean="0"/>
              <a:t>;             }</a:t>
            </a:r>
          </a:p>
          <a:p>
            <a:r>
              <a:rPr lang="en-US" dirty="0" smtClean="0"/>
              <a:t>public String </a:t>
            </a:r>
            <a:r>
              <a:rPr lang="en-US" dirty="0" err="1" smtClean="0"/>
              <a:t>getLastName</a:t>
            </a:r>
            <a:r>
              <a:rPr lang="en-US" dirty="0" smtClean="0"/>
              <a:t>() {</a:t>
            </a:r>
          </a:p>
          <a:p>
            <a:r>
              <a:rPr lang="en-US" dirty="0" smtClean="0"/>
              <a:t>      return </a:t>
            </a:r>
            <a:r>
              <a:rPr lang="en-US" dirty="0" err="1" smtClean="0"/>
              <a:t>last_name</a:t>
            </a:r>
            <a:r>
              <a:rPr lang="en-US" dirty="0" smtClean="0"/>
              <a:t>;             }</a:t>
            </a:r>
          </a:p>
          <a:p>
            <a:r>
              <a:rPr lang="en-US" dirty="0" smtClean="0"/>
              <a:t>public </a:t>
            </a:r>
            <a:r>
              <a:rPr lang="en-US" dirty="0" err="1" smtClean="0"/>
              <a:t>int</a:t>
            </a:r>
            <a:r>
              <a:rPr lang="en-US" dirty="0" smtClean="0"/>
              <a:t> </a:t>
            </a:r>
            <a:r>
              <a:rPr lang="en-US" dirty="0" err="1" smtClean="0"/>
              <a:t>getSalary</a:t>
            </a:r>
            <a:r>
              <a:rPr lang="en-US" dirty="0" smtClean="0"/>
              <a:t>() {</a:t>
            </a:r>
          </a:p>
          <a:p>
            <a:r>
              <a:rPr lang="en-US" dirty="0" smtClean="0"/>
              <a:t>      return salary;        } }</a:t>
            </a:r>
          </a:p>
          <a:p>
            <a:endParaRPr lang="en-US" dirty="0"/>
          </a:p>
        </p:txBody>
      </p:sp>
    </p:spTree>
    <p:extLst>
      <p:ext uri="{BB962C8B-B14F-4D97-AF65-F5344CB8AC3E}">
        <p14:creationId xmlns:p14="http://schemas.microsoft.com/office/powerpoint/2010/main" val="212389985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RDBMS </a:t>
            </a:r>
            <a:r>
              <a:rPr lang="en-US" dirty="0" smtClean="0"/>
              <a:t>table</a:t>
            </a:r>
            <a:endParaRPr lang="en-US" dirty="0"/>
          </a:p>
        </p:txBody>
      </p:sp>
      <p:sp>
        <p:nvSpPr>
          <p:cNvPr id="3" name="Content Placeholder 2"/>
          <p:cNvSpPr>
            <a:spLocks noGrp="1"/>
          </p:cNvSpPr>
          <p:nvPr>
            <p:ph idx="1"/>
          </p:nvPr>
        </p:nvSpPr>
        <p:spPr/>
        <p:txBody>
          <a:bodyPr/>
          <a:lstStyle/>
          <a:p>
            <a:r>
              <a:rPr lang="en-US" dirty="0"/>
              <a:t>create table EMPLOYEE (</a:t>
            </a:r>
          </a:p>
          <a:p>
            <a:r>
              <a:rPr lang="en-US" dirty="0" smtClean="0"/>
              <a:t>        id </a:t>
            </a:r>
            <a:r>
              <a:rPr lang="en-US" dirty="0"/>
              <a:t>INT NOT NULL </a:t>
            </a:r>
            <a:r>
              <a:rPr lang="en-US" dirty="0" err="1"/>
              <a:t>auto_increment</a:t>
            </a:r>
            <a:r>
              <a:rPr lang="en-US" dirty="0"/>
              <a:t>,</a:t>
            </a:r>
          </a:p>
          <a:p>
            <a:r>
              <a:rPr lang="en-US" dirty="0" err="1"/>
              <a:t>first_name</a:t>
            </a:r>
            <a:r>
              <a:rPr lang="en-US" dirty="0"/>
              <a:t> VARCHAR(20) default NULL,</a:t>
            </a:r>
          </a:p>
          <a:p>
            <a:r>
              <a:rPr lang="en-US" dirty="0" err="1"/>
              <a:t>last_name</a:t>
            </a:r>
            <a:r>
              <a:rPr lang="en-US" dirty="0"/>
              <a:t> VARCHAR(20) default NULL,</a:t>
            </a:r>
          </a:p>
          <a:p>
            <a:r>
              <a:rPr lang="en-US" dirty="0" smtClean="0"/>
              <a:t>        salary </a:t>
            </a:r>
            <a:r>
              <a:rPr lang="en-US" dirty="0"/>
              <a:t>INT default NULL,</a:t>
            </a:r>
          </a:p>
          <a:p>
            <a:r>
              <a:rPr lang="en-US" dirty="0" smtClean="0"/>
              <a:t>        PRIMARY </a:t>
            </a:r>
            <a:r>
              <a:rPr lang="en-US" dirty="0"/>
              <a:t>KEY (id)</a:t>
            </a:r>
          </a:p>
          <a:p>
            <a:r>
              <a:rPr lang="en-US" dirty="0"/>
              <a:t>);</a:t>
            </a:r>
          </a:p>
        </p:txBody>
      </p:sp>
    </p:spTree>
    <p:extLst>
      <p:ext uri="{BB962C8B-B14F-4D97-AF65-F5344CB8AC3E}">
        <p14:creationId xmlns:p14="http://schemas.microsoft.com/office/powerpoint/2010/main" val="149640040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25400"/>
            <a:ext cx="9144000" cy="635000"/>
          </a:xfrm>
          <a:prstGeom prst="rect">
            <a:avLst/>
          </a:prstGeom>
          <a:solidFill>
            <a:srgbClr val="00A3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b="1" dirty="0">
              <a:solidFill>
                <a:prstClr val="white"/>
              </a:solidFill>
            </a:endParaRPr>
          </a:p>
        </p:txBody>
      </p:sp>
      <p:pic>
        <p:nvPicPr>
          <p:cNvPr id="3075" name="Picture 21"/>
          <p:cNvPicPr>
            <a:picLocks noChangeAspect="1"/>
          </p:cNvPicPr>
          <p:nvPr/>
        </p:nvPicPr>
        <p:blipFill>
          <a:blip r:embed="rId3"/>
          <a:srcRect l="4437" t="2960" r="6805" b="10927"/>
          <a:stretch>
            <a:fillRect/>
          </a:stretch>
        </p:blipFill>
        <p:spPr bwMode="auto">
          <a:xfrm>
            <a:off x="8763000" y="-76200"/>
            <a:ext cx="1773238" cy="706225"/>
          </a:xfrm>
          <a:prstGeom prst="rect">
            <a:avLst/>
          </a:prstGeom>
          <a:noFill/>
          <a:ln w="9525">
            <a:noFill/>
            <a:miter lim="800000"/>
            <a:headEnd/>
            <a:tailEnd/>
          </a:ln>
        </p:spPr>
      </p:pic>
      <p:sp>
        <p:nvSpPr>
          <p:cNvPr id="3076" name="TextBox 14"/>
          <p:cNvSpPr txBox="1">
            <a:spLocks noChangeArrowheads="1"/>
          </p:cNvSpPr>
          <p:nvPr/>
        </p:nvSpPr>
        <p:spPr bwMode="auto">
          <a:xfrm>
            <a:off x="1905000" y="1066801"/>
            <a:ext cx="8458200" cy="4408899"/>
          </a:xfrm>
          <a:prstGeom prst="rect">
            <a:avLst/>
          </a:prstGeom>
          <a:noFill/>
          <a:ln w="9525">
            <a:noFill/>
            <a:miter lim="800000"/>
            <a:headEnd/>
            <a:tailEnd/>
          </a:ln>
        </p:spPr>
        <p:txBody>
          <a:bodyPr wrap="square">
            <a:spAutoFit/>
          </a:bodyPr>
          <a:lstStyle/>
          <a:p>
            <a:pPr algn="ctr">
              <a:lnSpc>
                <a:spcPct val="150000"/>
              </a:lnSpc>
            </a:pPr>
            <a:r>
              <a:rPr lang="en-US" sz="2000" b="1" u="sng" dirty="0">
                <a:solidFill>
                  <a:prstClr val="black"/>
                </a:solidFill>
              </a:rPr>
              <a:t>Disclaimer</a:t>
            </a:r>
            <a:endParaRPr lang="en-US" sz="1100" b="1" u="sng" dirty="0">
              <a:solidFill>
                <a:prstClr val="black"/>
              </a:solidFill>
            </a:endParaRPr>
          </a:p>
          <a:p>
            <a:pPr algn="just">
              <a:lnSpc>
                <a:spcPct val="150000"/>
              </a:lnSpc>
            </a:pPr>
            <a:endParaRPr lang="en-US" sz="1100" dirty="0">
              <a:solidFill>
                <a:prstClr val="black"/>
              </a:solidFill>
            </a:endParaRPr>
          </a:p>
          <a:p>
            <a:pPr algn="just"/>
            <a:endParaRPr lang="en-US" b="1" i="1" dirty="0">
              <a:solidFill>
                <a:prstClr val="black"/>
              </a:solidFill>
            </a:endParaRPr>
          </a:p>
          <a:p>
            <a:pPr algn="just"/>
            <a:r>
              <a:rPr lang="en-US" b="1" i="1" dirty="0">
                <a:solidFill>
                  <a:prstClr val="black"/>
                </a:solidFill>
              </a:rPr>
              <a:t>It is hereby declared that the production of the said content is meant for                    non-commercial, scholastic and research purposes only. </a:t>
            </a:r>
            <a:endParaRPr lang="en-US" dirty="0">
              <a:solidFill>
                <a:prstClr val="black"/>
              </a:solidFill>
            </a:endParaRPr>
          </a:p>
          <a:p>
            <a:pPr algn="just"/>
            <a:r>
              <a:rPr lang="en-US" b="1" i="1" dirty="0">
                <a:solidFill>
                  <a:prstClr val="black"/>
                </a:solidFill>
              </a:rPr>
              <a:t> </a:t>
            </a:r>
            <a:endParaRPr lang="en-US" dirty="0">
              <a:solidFill>
                <a:prstClr val="black"/>
              </a:solidFill>
            </a:endParaRPr>
          </a:p>
          <a:p>
            <a:pPr algn="just"/>
            <a:r>
              <a:rPr lang="en-US" b="1" i="1" dirty="0">
                <a:solidFill>
                  <a:prstClr val="black"/>
                </a:solidFill>
              </a:rPr>
              <a:t>We admit that some of the content or the images provided in this channel's videos may be obtained through the routine Google image searches and few of them may be under copyright protection. Such usage is completely inadvertent.</a:t>
            </a:r>
            <a:endParaRPr lang="en-US" dirty="0">
              <a:solidFill>
                <a:prstClr val="black"/>
              </a:solidFill>
            </a:endParaRPr>
          </a:p>
          <a:p>
            <a:pPr algn="just"/>
            <a:r>
              <a:rPr lang="en-US" b="1" i="1" dirty="0">
                <a:solidFill>
                  <a:prstClr val="black"/>
                </a:solidFill>
              </a:rPr>
              <a:t> </a:t>
            </a:r>
            <a:endParaRPr lang="en-US" dirty="0">
              <a:solidFill>
                <a:prstClr val="black"/>
              </a:solidFill>
            </a:endParaRPr>
          </a:p>
          <a:p>
            <a:pPr algn="just"/>
            <a:r>
              <a:rPr lang="en-US" b="1" i="1" dirty="0">
                <a:solidFill>
                  <a:prstClr val="black"/>
                </a:solidFill>
              </a:rPr>
              <a:t>It is quite possible that we overlooked to give full scholarly credit to the Copyright Owners. We believe that the non-commercial, only-for-educational use of the material may allow the video in question fall under fair use of such content. However we </a:t>
            </a:r>
            <a:r>
              <a:rPr lang="en-US" b="1" i="1" dirty="0" err="1">
                <a:solidFill>
                  <a:prstClr val="black"/>
                </a:solidFill>
              </a:rPr>
              <a:t>honour</a:t>
            </a:r>
            <a:r>
              <a:rPr lang="en-US" b="1" i="1" dirty="0">
                <a:solidFill>
                  <a:prstClr val="black"/>
                </a:solidFill>
              </a:rPr>
              <a:t> the copyright holder's rights and the video shall be deleted from our channel in case of any such claim received by us or reported to us.</a:t>
            </a:r>
            <a:endParaRPr lang="en-US" sz="1100" dirty="0">
              <a:solidFill>
                <a:prstClr val="black"/>
              </a:solidFill>
            </a:endParaRPr>
          </a:p>
        </p:txBody>
      </p:sp>
    </p:spTree>
    <p:extLst>
      <p:ext uri="{BB962C8B-B14F-4D97-AF65-F5344CB8AC3E}">
        <p14:creationId xmlns:p14="http://schemas.microsoft.com/office/powerpoint/2010/main" val="11152309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p:txBody>
          <a:bodyPr/>
          <a:lstStyle/>
          <a:p>
            <a:r>
              <a:rPr lang="en-US" dirty="0"/>
              <a:t>First problem, what if we need to modify the design of our database after having developed few pages or </a:t>
            </a:r>
            <a:r>
              <a:rPr lang="en-US" dirty="0" smtClean="0"/>
              <a:t>our application</a:t>
            </a:r>
            <a:r>
              <a:rPr lang="en-US" dirty="0"/>
              <a:t>? </a:t>
            </a:r>
            <a:endParaRPr lang="en-US" dirty="0" smtClean="0"/>
          </a:p>
          <a:p>
            <a:endParaRPr lang="en-US" dirty="0"/>
          </a:p>
          <a:p>
            <a:r>
              <a:rPr lang="en-US" dirty="0" smtClean="0"/>
              <a:t>Second</a:t>
            </a:r>
            <a:r>
              <a:rPr lang="en-US" dirty="0"/>
              <a:t>, Loading and storing objects in a relational database exposes us to the following five </a:t>
            </a:r>
            <a:r>
              <a:rPr lang="en-US" dirty="0" smtClean="0"/>
              <a:t>mismatch problems</a:t>
            </a:r>
            <a:r>
              <a:rPr lang="en-US" dirty="0"/>
              <a:t>.</a:t>
            </a:r>
          </a:p>
        </p:txBody>
      </p:sp>
    </p:spTree>
    <p:extLst>
      <p:ext uri="{BB962C8B-B14F-4D97-AF65-F5344CB8AC3E}">
        <p14:creationId xmlns:p14="http://schemas.microsoft.com/office/powerpoint/2010/main" val="288887762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p:txBody>
          <a:bodyPr>
            <a:normAutofit/>
          </a:bodyPr>
          <a:lstStyle/>
          <a:p>
            <a:pPr algn="just"/>
            <a:r>
              <a:rPr lang="en-US" b="1" dirty="0"/>
              <a:t>Mismatch Description</a:t>
            </a:r>
          </a:p>
          <a:p>
            <a:pPr algn="just"/>
            <a:r>
              <a:rPr lang="en-US" dirty="0" smtClean="0"/>
              <a:t>Granularity : Sometimes </a:t>
            </a:r>
            <a:r>
              <a:rPr lang="en-US" dirty="0"/>
              <a:t>you will have an object model which has </a:t>
            </a:r>
            <a:r>
              <a:rPr lang="en-US" dirty="0">
                <a:solidFill>
                  <a:schemeClr val="accent1"/>
                </a:solidFill>
              </a:rPr>
              <a:t>more classes than the number </a:t>
            </a:r>
            <a:r>
              <a:rPr lang="en-US" dirty="0" smtClean="0">
                <a:solidFill>
                  <a:schemeClr val="accent1"/>
                </a:solidFill>
              </a:rPr>
              <a:t>of corresponding </a:t>
            </a:r>
            <a:r>
              <a:rPr lang="en-US" dirty="0">
                <a:solidFill>
                  <a:schemeClr val="accent1"/>
                </a:solidFill>
              </a:rPr>
              <a:t>tables </a:t>
            </a:r>
            <a:r>
              <a:rPr lang="en-US" dirty="0"/>
              <a:t>in the database</a:t>
            </a:r>
            <a:r>
              <a:rPr lang="en-US" dirty="0" smtClean="0"/>
              <a:t>.</a:t>
            </a:r>
          </a:p>
          <a:p>
            <a:pPr marL="0" indent="0" algn="just">
              <a:buNone/>
            </a:pPr>
            <a:endParaRPr lang="en-US" dirty="0"/>
          </a:p>
          <a:p>
            <a:pPr algn="just"/>
            <a:r>
              <a:rPr lang="en-US" dirty="0"/>
              <a:t>Inheritance </a:t>
            </a:r>
            <a:r>
              <a:rPr lang="en-US" dirty="0" smtClean="0"/>
              <a:t>: RDBMSs </a:t>
            </a:r>
            <a:r>
              <a:rPr lang="en-US" dirty="0">
                <a:solidFill>
                  <a:schemeClr val="accent1"/>
                </a:solidFill>
              </a:rPr>
              <a:t>do not define anything similar to Inheritance </a:t>
            </a:r>
            <a:r>
              <a:rPr lang="en-US" dirty="0"/>
              <a:t>which is a natural paradigm </a:t>
            </a:r>
            <a:r>
              <a:rPr lang="en-US" dirty="0" smtClean="0"/>
              <a:t>in object-oriented </a:t>
            </a:r>
            <a:r>
              <a:rPr lang="en-US" dirty="0"/>
              <a:t>programming languages</a:t>
            </a:r>
            <a:r>
              <a:rPr lang="en-US" dirty="0" smtClean="0"/>
              <a:t>.</a:t>
            </a:r>
            <a:endParaRPr lang="en-US" dirty="0"/>
          </a:p>
        </p:txBody>
      </p:sp>
    </p:spTree>
    <p:extLst>
      <p:ext uri="{BB962C8B-B14F-4D97-AF65-F5344CB8AC3E}">
        <p14:creationId xmlns:p14="http://schemas.microsoft.com/office/powerpoint/2010/main" val="41525138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p:txBody>
          <a:bodyPr>
            <a:normAutofit/>
          </a:bodyPr>
          <a:lstStyle/>
          <a:p>
            <a:pPr algn="just"/>
            <a:r>
              <a:rPr lang="en-US" dirty="0" smtClean="0"/>
              <a:t>Identity : A RDBMS defines exactly </a:t>
            </a:r>
            <a:r>
              <a:rPr lang="en-US" dirty="0" smtClean="0">
                <a:solidFill>
                  <a:schemeClr val="accent1"/>
                </a:solidFill>
              </a:rPr>
              <a:t>one notion of 'sameness': </a:t>
            </a:r>
            <a:r>
              <a:rPr lang="en-US" dirty="0" smtClean="0"/>
              <a:t>the primary key. Java, however, defines both </a:t>
            </a:r>
            <a:r>
              <a:rPr lang="en-US" dirty="0" smtClean="0">
                <a:solidFill>
                  <a:schemeClr val="accent1"/>
                </a:solidFill>
              </a:rPr>
              <a:t>object identity (a==b) and object equality (</a:t>
            </a:r>
            <a:r>
              <a:rPr lang="en-US" dirty="0" err="1" smtClean="0">
                <a:solidFill>
                  <a:schemeClr val="accent1"/>
                </a:solidFill>
              </a:rPr>
              <a:t>a.equals</a:t>
            </a:r>
            <a:r>
              <a:rPr lang="en-US" dirty="0" smtClean="0">
                <a:solidFill>
                  <a:schemeClr val="accent1"/>
                </a:solidFill>
              </a:rPr>
              <a:t>(b)).</a:t>
            </a:r>
          </a:p>
          <a:p>
            <a:pPr algn="just"/>
            <a:endParaRPr lang="en-US" dirty="0" smtClean="0"/>
          </a:p>
          <a:p>
            <a:pPr algn="just"/>
            <a:r>
              <a:rPr lang="en-US" dirty="0" smtClean="0"/>
              <a:t>Associations : Object-oriented languages represent </a:t>
            </a:r>
            <a:r>
              <a:rPr lang="en-US" dirty="0" smtClean="0">
                <a:solidFill>
                  <a:schemeClr val="accent1"/>
                </a:solidFill>
              </a:rPr>
              <a:t>associations using object references </a:t>
            </a:r>
            <a:r>
              <a:rPr lang="en-US" dirty="0" smtClean="0"/>
              <a:t>where as am RDBMS represents an association as a </a:t>
            </a:r>
            <a:r>
              <a:rPr lang="en-US" dirty="0" smtClean="0">
                <a:solidFill>
                  <a:schemeClr val="accent1"/>
                </a:solidFill>
              </a:rPr>
              <a:t>foreign key column.</a:t>
            </a:r>
          </a:p>
          <a:p>
            <a:pPr algn="just"/>
            <a:endParaRPr lang="en-US" dirty="0" smtClean="0"/>
          </a:p>
          <a:p>
            <a:pPr algn="just"/>
            <a:r>
              <a:rPr lang="en-US" dirty="0" smtClean="0"/>
              <a:t>Navigation : The </a:t>
            </a:r>
            <a:r>
              <a:rPr lang="en-US" dirty="0" smtClean="0">
                <a:solidFill>
                  <a:schemeClr val="accent1"/>
                </a:solidFill>
              </a:rPr>
              <a:t>ways you access objects in Java </a:t>
            </a:r>
            <a:r>
              <a:rPr lang="en-US" dirty="0" smtClean="0"/>
              <a:t>and in a RDBMS are fundamentally different.</a:t>
            </a:r>
          </a:p>
          <a:p>
            <a:pPr algn="just"/>
            <a:endParaRPr lang="en-US" dirty="0"/>
          </a:p>
        </p:txBody>
      </p:sp>
    </p:spTree>
    <p:extLst>
      <p:ext uri="{BB962C8B-B14F-4D97-AF65-F5344CB8AC3E}">
        <p14:creationId xmlns:p14="http://schemas.microsoft.com/office/powerpoint/2010/main" val="16083916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a:t>
            </a:r>
            <a:endParaRPr lang="en-US" dirty="0"/>
          </a:p>
        </p:txBody>
      </p:sp>
      <p:sp>
        <p:nvSpPr>
          <p:cNvPr id="3" name="Content Placeholder 2"/>
          <p:cNvSpPr>
            <a:spLocks noGrp="1"/>
          </p:cNvSpPr>
          <p:nvPr>
            <p:ph idx="1"/>
          </p:nvPr>
        </p:nvSpPr>
        <p:spPr/>
        <p:txBody>
          <a:bodyPr/>
          <a:lstStyle/>
          <a:p>
            <a:pPr algn="just"/>
            <a:r>
              <a:rPr lang="en-US" dirty="0"/>
              <a:t>Hibernate is a </a:t>
            </a:r>
            <a:r>
              <a:rPr lang="en-US" dirty="0">
                <a:solidFill>
                  <a:schemeClr val="accent1"/>
                </a:solidFill>
              </a:rPr>
              <a:t>high-performance Object/Relational </a:t>
            </a:r>
            <a:r>
              <a:rPr lang="en-US" dirty="0" smtClean="0">
                <a:solidFill>
                  <a:schemeClr val="accent1"/>
                </a:solidFill>
              </a:rPr>
              <a:t>and </a:t>
            </a:r>
            <a:r>
              <a:rPr lang="en-US" dirty="0">
                <a:solidFill>
                  <a:schemeClr val="accent1"/>
                </a:solidFill>
              </a:rPr>
              <a:t>query service </a:t>
            </a:r>
            <a:r>
              <a:rPr lang="en-US" dirty="0"/>
              <a:t>which is licensed under the open source GNU Lesser General Public License (LGPL) and is free to download. </a:t>
            </a:r>
            <a:endParaRPr lang="en-US" dirty="0" smtClean="0"/>
          </a:p>
          <a:p>
            <a:pPr algn="just"/>
            <a:endParaRPr lang="en-US" dirty="0"/>
          </a:p>
          <a:p>
            <a:pPr algn="just"/>
            <a:r>
              <a:rPr lang="en-US" dirty="0" smtClean="0"/>
              <a:t>Hibernate </a:t>
            </a:r>
            <a:r>
              <a:rPr lang="en-US" dirty="0"/>
              <a:t>not only takes care of the </a:t>
            </a:r>
            <a:r>
              <a:rPr lang="en-US" dirty="0">
                <a:solidFill>
                  <a:schemeClr val="accent1"/>
                </a:solidFill>
              </a:rPr>
              <a:t>mapping from Java classes to database tables </a:t>
            </a:r>
            <a:r>
              <a:rPr lang="en-US" dirty="0"/>
              <a:t>(and from Java data types to SQL data types), but </a:t>
            </a:r>
            <a:r>
              <a:rPr lang="en-US" dirty="0">
                <a:solidFill>
                  <a:schemeClr val="accent1"/>
                </a:solidFill>
              </a:rPr>
              <a:t>also provides data query and retrieval facilities.</a:t>
            </a:r>
          </a:p>
        </p:txBody>
      </p:sp>
    </p:spTree>
    <p:extLst>
      <p:ext uri="{BB962C8B-B14F-4D97-AF65-F5344CB8AC3E}">
        <p14:creationId xmlns:p14="http://schemas.microsoft.com/office/powerpoint/2010/main" val="17196166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Object Relational Mapping (ORM</a:t>
            </a:r>
            <a:r>
              <a:rPr lang="en-US" dirty="0" smtClean="0"/>
              <a:t>)?</a:t>
            </a:r>
            <a:endParaRPr lang="en-US" dirty="0"/>
          </a:p>
        </p:txBody>
      </p:sp>
      <p:sp>
        <p:nvSpPr>
          <p:cNvPr id="3" name="Content Placeholder 2"/>
          <p:cNvSpPr>
            <a:spLocks noGrp="1"/>
          </p:cNvSpPr>
          <p:nvPr>
            <p:ph idx="1"/>
          </p:nvPr>
        </p:nvSpPr>
        <p:spPr/>
        <p:txBody>
          <a:bodyPr/>
          <a:lstStyle/>
          <a:p>
            <a:pPr algn="just"/>
            <a:r>
              <a:rPr lang="en-US" dirty="0"/>
              <a:t>When we work with an </a:t>
            </a:r>
            <a:r>
              <a:rPr lang="en-US" dirty="0">
                <a:solidFill>
                  <a:schemeClr val="accent1"/>
                </a:solidFill>
              </a:rPr>
              <a:t>object-oriented systems, there's a mismatch between the object model and the relational database</a:t>
            </a:r>
            <a:r>
              <a:rPr lang="en-US" dirty="0"/>
              <a:t>. </a:t>
            </a:r>
            <a:endParaRPr lang="en-US" dirty="0" smtClean="0"/>
          </a:p>
          <a:p>
            <a:pPr algn="just"/>
            <a:endParaRPr lang="en-US" dirty="0"/>
          </a:p>
          <a:p>
            <a:pPr algn="just"/>
            <a:r>
              <a:rPr lang="en-US" dirty="0" smtClean="0"/>
              <a:t>RDBMSs </a:t>
            </a:r>
            <a:r>
              <a:rPr lang="en-US" dirty="0"/>
              <a:t>represent </a:t>
            </a:r>
            <a:r>
              <a:rPr lang="en-US" dirty="0">
                <a:solidFill>
                  <a:schemeClr val="accent1"/>
                </a:solidFill>
              </a:rPr>
              <a:t>data in a tabular format </a:t>
            </a:r>
            <a:r>
              <a:rPr lang="en-US" dirty="0"/>
              <a:t>whereas object-oriented languages, such as </a:t>
            </a:r>
            <a:r>
              <a:rPr lang="en-US" dirty="0">
                <a:solidFill>
                  <a:schemeClr val="accent1"/>
                </a:solidFill>
              </a:rPr>
              <a:t>Java or C# represent it as an interconnected graph of objects. </a:t>
            </a:r>
            <a:endParaRPr lang="en-US" dirty="0" smtClean="0">
              <a:solidFill>
                <a:schemeClr val="accent1"/>
              </a:solidFill>
            </a:endParaRPr>
          </a:p>
          <a:p>
            <a:pPr algn="just"/>
            <a:endParaRPr lang="en-US" dirty="0">
              <a:solidFill>
                <a:schemeClr val="accent1"/>
              </a:solidFill>
            </a:endParaRPr>
          </a:p>
        </p:txBody>
      </p:sp>
    </p:spTree>
    <p:extLst>
      <p:ext uri="{BB962C8B-B14F-4D97-AF65-F5344CB8AC3E}">
        <p14:creationId xmlns:p14="http://schemas.microsoft.com/office/powerpoint/2010/main" val="35649745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ORM?</a:t>
            </a:r>
            <a:endParaRPr lang="en-US" dirty="0"/>
          </a:p>
        </p:txBody>
      </p:sp>
      <p:sp>
        <p:nvSpPr>
          <p:cNvPr id="3" name="Content Placeholder 2"/>
          <p:cNvSpPr>
            <a:spLocks noGrp="1"/>
          </p:cNvSpPr>
          <p:nvPr>
            <p:ph idx="1"/>
          </p:nvPr>
        </p:nvSpPr>
        <p:spPr/>
        <p:txBody>
          <a:bodyPr/>
          <a:lstStyle/>
          <a:p>
            <a:r>
              <a:rPr lang="en-US" b="1" dirty="0" smtClean="0"/>
              <a:t>O</a:t>
            </a:r>
            <a:r>
              <a:rPr lang="en-US" dirty="0" smtClean="0"/>
              <a:t>bject-</a:t>
            </a:r>
            <a:r>
              <a:rPr lang="en-US" b="1" dirty="0" smtClean="0"/>
              <a:t>R</a:t>
            </a:r>
            <a:r>
              <a:rPr lang="en-US" dirty="0" smtClean="0"/>
              <a:t>elational </a:t>
            </a:r>
            <a:r>
              <a:rPr lang="en-US" b="1" dirty="0" smtClean="0"/>
              <a:t>M</a:t>
            </a:r>
            <a:r>
              <a:rPr lang="en-US" dirty="0" smtClean="0"/>
              <a:t>apping (ORM) is the solution to handle all the mismatches.</a:t>
            </a:r>
            <a:endParaRPr lang="en-US" dirty="0" smtClean="0">
              <a:solidFill>
                <a:schemeClr val="accent1"/>
              </a:solidFill>
            </a:endParaRPr>
          </a:p>
          <a:p>
            <a:endParaRPr lang="en-US" dirty="0" smtClean="0"/>
          </a:p>
          <a:p>
            <a:r>
              <a:rPr lang="en-US" dirty="0" smtClean="0"/>
              <a:t>ORM </a:t>
            </a:r>
            <a:r>
              <a:rPr lang="en-US" dirty="0"/>
              <a:t>stands for </a:t>
            </a:r>
            <a:r>
              <a:rPr lang="en-US" b="1" dirty="0">
                <a:solidFill>
                  <a:schemeClr val="accent1"/>
                </a:solidFill>
              </a:rPr>
              <a:t>O</a:t>
            </a:r>
            <a:r>
              <a:rPr lang="en-US" dirty="0">
                <a:solidFill>
                  <a:schemeClr val="accent1"/>
                </a:solidFill>
              </a:rPr>
              <a:t>bject-</a:t>
            </a:r>
            <a:r>
              <a:rPr lang="en-US" b="1" dirty="0">
                <a:solidFill>
                  <a:schemeClr val="accent1"/>
                </a:solidFill>
              </a:rPr>
              <a:t>R</a:t>
            </a:r>
            <a:r>
              <a:rPr lang="en-US" dirty="0">
                <a:solidFill>
                  <a:schemeClr val="accent1"/>
                </a:solidFill>
              </a:rPr>
              <a:t>elational </a:t>
            </a:r>
            <a:r>
              <a:rPr lang="en-US" b="1" dirty="0">
                <a:solidFill>
                  <a:schemeClr val="accent1"/>
                </a:solidFill>
              </a:rPr>
              <a:t>M</a:t>
            </a:r>
            <a:r>
              <a:rPr lang="en-US" dirty="0">
                <a:solidFill>
                  <a:schemeClr val="accent1"/>
                </a:solidFill>
              </a:rPr>
              <a:t>apping </a:t>
            </a:r>
            <a:r>
              <a:rPr lang="en-US" dirty="0"/>
              <a:t>(ORM) is a programming technique for </a:t>
            </a:r>
            <a:r>
              <a:rPr lang="en-US" dirty="0">
                <a:solidFill>
                  <a:schemeClr val="accent1"/>
                </a:solidFill>
              </a:rPr>
              <a:t>converting data between relational databases and object oriented programming </a:t>
            </a:r>
            <a:r>
              <a:rPr lang="en-US" dirty="0"/>
              <a:t>languages such as Java, C# etc. </a:t>
            </a:r>
            <a:endParaRPr lang="en-US" dirty="0" smtClean="0"/>
          </a:p>
        </p:txBody>
      </p:sp>
    </p:spTree>
    <p:extLst>
      <p:ext uri="{BB962C8B-B14F-4D97-AF65-F5344CB8AC3E}">
        <p14:creationId xmlns:p14="http://schemas.microsoft.com/office/powerpoint/2010/main" val="260451970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Hibernate </a:t>
            </a:r>
            <a:r>
              <a:rPr lang="en-US" dirty="0">
                <a:solidFill>
                  <a:schemeClr val="accent1"/>
                </a:solidFill>
              </a:rPr>
              <a:t>maps Java classes to database tables </a:t>
            </a:r>
            <a:r>
              <a:rPr lang="en-US" dirty="0"/>
              <a:t>and from </a:t>
            </a:r>
            <a:r>
              <a:rPr lang="en-US" dirty="0">
                <a:solidFill>
                  <a:schemeClr val="accent1"/>
                </a:solidFill>
              </a:rPr>
              <a:t>Java data types to SQL data types</a:t>
            </a:r>
            <a:r>
              <a:rPr lang="en-US" dirty="0"/>
              <a:t> and relieve the developer from 95% of common data </a:t>
            </a:r>
            <a:r>
              <a:rPr lang="en-US" dirty="0" smtClean="0"/>
              <a:t>persistence </a:t>
            </a:r>
            <a:r>
              <a:rPr lang="en-US" dirty="0"/>
              <a:t>related programming </a:t>
            </a:r>
            <a:r>
              <a:rPr lang="en-US" dirty="0" smtClean="0"/>
              <a:t>tasks.</a:t>
            </a:r>
          </a:p>
          <a:p>
            <a:endParaRPr lang="en-US" dirty="0"/>
          </a:p>
          <a:p>
            <a:r>
              <a:rPr lang="en-US" dirty="0"/>
              <a:t>Hibernate sits </a:t>
            </a:r>
            <a:r>
              <a:rPr lang="en-US" dirty="0">
                <a:solidFill>
                  <a:schemeClr val="accent1"/>
                </a:solidFill>
              </a:rPr>
              <a:t>between traditional Java objects and database server </a:t>
            </a:r>
            <a:r>
              <a:rPr lang="en-US" dirty="0"/>
              <a:t>to handle all the work in persisting those objects based on the appropriate O/R mechanisms and patterns.</a:t>
            </a:r>
          </a:p>
        </p:txBody>
      </p:sp>
    </p:spTree>
    <p:extLst>
      <p:ext uri="{BB962C8B-B14F-4D97-AF65-F5344CB8AC3E}">
        <p14:creationId xmlns:p14="http://schemas.microsoft.com/office/powerpoint/2010/main" val="5131327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12" name="Content Placeholder 11"/>
          <p:cNvPicPr>
            <a:picLocks noGrp="1" noChangeAspect="1"/>
          </p:cNvPicPr>
          <p:nvPr>
            <p:ph idx="1"/>
          </p:nvPr>
        </p:nvPicPr>
        <p:blipFill>
          <a:blip r:embed="rId3"/>
          <a:stretch>
            <a:fillRect/>
          </a:stretch>
        </p:blipFill>
        <p:spPr>
          <a:xfrm>
            <a:off x="3730625" y="3095625"/>
            <a:ext cx="4791075" cy="1524000"/>
          </a:xfrm>
          <a:prstGeom prst="rect">
            <a:avLst/>
          </a:prstGeom>
        </p:spPr>
      </p:pic>
    </p:spTree>
    <p:extLst>
      <p:ext uri="{BB962C8B-B14F-4D97-AF65-F5344CB8AC3E}">
        <p14:creationId xmlns:p14="http://schemas.microsoft.com/office/powerpoint/2010/main" val="23936761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a:t>
            </a:r>
            <a:r>
              <a:rPr lang="en-US" dirty="0" smtClean="0"/>
              <a:t>Advantages</a:t>
            </a:r>
            <a:endParaRPr lang="en-US" b="1" dirty="0"/>
          </a:p>
        </p:txBody>
      </p:sp>
      <p:sp>
        <p:nvSpPr>
          <p:cNvPr id="3" name="Content Placeholder 2"/>
          <p:cNvSpPr>
            <a:spLocks noGrp="1"/>
          </p:cNvSpPr>
          <p:nvPr>
            <p:ph idx="1"/>
          </p:nvPr>
        </p:nvSpPr>
        <p:spPr/>
        <p:txBody>
          <a:bodyPr/>
          <a:lstStyle/>
          <a:p>
            <a:pPr algn="just"/>
            <a:r>
              <a:rPr lang="en-US" dirty="0"/>
              <a:t>Hibernate takes care of </a:t>
            </a:r>
            <a:r>
              <a:rPr lang="en-US" dirty="0">
                <a:solidFill>
                  <a:schemeClr val="accent1"/>
                </a:solidFill>
              </a:rPr>
              <a:t>mapping Java classes to database tables </a:t>
            </a:r>
            <a:r>
              <a:rPr lang="en-US" dirty="0"/>
              <a:t>using </a:t>
            </a:r>
            <a:r>
              <a:rPr lang="en-US" dirty="0">
                <a:solidFill>
                  <a:schemeClr val="accent1"/>
                </a:solidFill>
              </a:rPr>
              <a:t>XML files and without writing any line of code</a:t>
            </a:r>
            <a:r>
              <a:rPr lang="en-US" dirty="0" smtClean="0">
                <a:solidFill>
                  <a:schemeClr val="accent1"/>
                </a:solidFill>
              </a:rPr>
              <a:t>.</a:t>
            </a:r>
          </a:p>
          <a:p>
            <a:pPr algn="just"/>
            <a:endParaRPr lang="en-US" dirty="0">
              <a:solidFill>
                <a:schemeClr val="accent1"/>
              </a:solidFill>
            </a:endParaRPr>
          </a:p>
          <a:p>
            <a:pPr algn="just"/>
            <a:r>
              <a:rPr lang="en-US" dirty="0"/>
              <a:t>Provides </a:t>
            </a:r>
            <a:r>
              <a:rPr lang="en-US" dirty="0">
                <a:solidFill>
                  <a:schemeClr val="accent1"/>
                </a:solidFill>
              </a:rPr>
              <a:t>simple APIs for storing and retrieving</a:t>
            </a:r>
            <a:r>
              <a:rPr lang="en-US" dirty="0"/>
              <a:t> Java objects directly to and from the database</a:t>
            </a:r>
            <a:r>
              <a:rPr lang="en-US" dirty="0" smtClean="0"/>
              <a:t>.</a:t>
            </a:r>
          </a:p>
          <a:p>
            <a:pPr algn="just"/>
            <a:endParaRPr lang="en-US" dirty="0"/>
          </a:p>
          <a:p>
            <a:pPr algn="just"/>
            <a:r>
              <a:rPr lang="en-US" dirty="0"/>
              <a:t>If there is </a:t>
            </a:r>
            <a:r>
              <a:rPr lang="en-US" dirty="0">
                <a:solidFill>
                  <a:schemeClr val="accent1"/>
                </a:solidFill>
              </a:rPr>
              <a:t>change in Database </a:t>
            </a:r>
            <a:r>
              <a:rPr lang="en-US" dirty="0"/>
              <a:t>or in any table then the </a:t>
            </a:r>
            <a:r>
              <a:rPr lang="en-US" dirty="0">
                <a:solidFill>
                  <a:schemeClr val="accent1"/>
                </a:solidFill>
              </a:rPr>
              <a:t>only need to change XML file properties.</a:t>
            </a:r>
          </a:p>
          <a:p>
            <a:pPr algn="just"/>
            <a:endParaRPr lang="en-US" dirty="0"/>
          </a:p>
        </p:txBody>
      </p:sp>
    </p:spTree>
    <p:extLst>
      <p:ext uri="{BB962C8B-B14F-4D97-AF65-F5344CB8AC3E}">
        <p14:creationId xmlns:p14="http://schemas.microsoft.com/office/powerpoint/2010/main" val="212753159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normAutofit/>
          </a:bodyPr>
          <a:lstStyle/>
          <a:p>
            <a:pPr algn="just"/>
            <a:r>
              <a:rPr lang="en-US" dirty="0"/>
              <a:t>The Hibernate </a:t>
            </a:r>
            <a:r>
              <a:rPr lang="en-US" dirty="0">
                <a:solidFill>
                  <a:schemeClr val="accent1"/>
                </a:solidFill>
              </a:rPr>
              <a:t>architecture is layered </a:t>
            </a:r>
            <a:r>
              <a:rPr lang="en-US" dirty="0"/>
              <a:t>to keep you </a:t>
            </a:r>
            <a:r>
              <a:rPr lang="en-US" dirty="0">
                <a:solidFill>
                  <a:schemeClr val="accent1"/>
                </a:solidFill>
              </a:rPr>
              <a:t>isolated from having to know the underlying APIs</a:t>
            </a:r>
            <a:r>
              <a:rPr lang="en-US" dirty="0"/>
              <a:t>. </a:t>
            </a:r>
            <a:endParaRPr lang="en-US" dirty="0" smtClean="0"/>
          </a:p>
          <a:p>
            <a:pPr algn="just"/>
            <a:endParaRPr lang="en-US" dirty="0"/>
          </a:p>
          <a:p>
            <a:pPr algn="just"/>
            <a:r>
              <a:rPr lang="en-US" dirty="0" smtClean="0"/>
              <a:t>Hibernate </a:t>
            </a:r>
            <a:r>
              <a:rPr lang="en-US" dirty="0">
                <a:solidFill>
                  <a:schemeClr val="accent1"/>
                </a:solidFill>
              </a:rPr>
              <a:t>makes use of the database and configuration data</a:t>
            </a:r>
            <a:r>
              <a:rPr lang="en-US" dirty="0"/>
              <a:t> to provide persistence services (and persistent objects) to the application</a:t>
            </a:r>
            <a:r>
              <a:rPr lang="en-US" dirty="0" smtClean="0"/>
              <a:t>.</a:t>
            </a:r>
          </a:p>
          <a:p>
            <a:pPr algn="just"/>
            <a:endParaRPr lang="en-US" dirty="0"/>
          </a:p>
          <a:p>
            <a:pPr algn="just"/>
            <a:r>
              <a:rPr lang="en-US" dirty="0" smtClean="0"/>
              <a:t>Persistent Objects are the ones who give an indication that the </a:t>
            </a:r>
            <a:r>
              <a:rPr lang="en-US" dirty="0" smtClean="0">
                <a:solidFill>
                  <a:schemeClr val="accent1"/>
                </a:solidFill>
              </a:rPr>
              <a:t>state of an object would be permanently stored </a:t>
            </a:r>
            <a:r>
              <a:rPr lang="en-US" dirty="0" smtClean="0"/>
              <a:t>even after the execution of the program. </a:t>
            </a:r>
          </a:p>
          <a:p>
            <a:pPr algn="just"/>
            <a:endParaRPr lang="en-US" dirty="0"/>
          </a:p>
        </p:txBody>
      </p:sp>
    </p:spTree>
    <p:extLst>
      <p:ext uri="{BB962C8B-B14F-4D97-AF65-F5344CB8AC3E}">
        <p14:creationId xmlns:p14="http://schemas.microsoft.com/office/powerpoint/2010/main" val="30635349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7AB747-DF83-4553-AA92-966751584A60}"/>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 xmlns:a16="http://schemas.microsoft.com/office/drawing/2014/main" id="{1A902F47-AD49-44DB-8664-2F94C91BA7D6}"/>
              </a:ext>
            </a:extLst>
          </p:cNvPr>
          <p:cNvSpPr>
            <a:spLocks noGrp="1"/>
          </p:cNvSpPr>
          <p:nvPr>
            <p:ph idx="1"/>
          </p:nvPr>
        </p:nvSpPr>
        <p:spPr/>
        <p:txBody>
          <a:bodyPr/>
          <a:lstStyle/>
          <a:p>
            <a:pPr marL="457200" indent="-457200">
              <a:buFont typeface="+mj-lt"/>
              <a:buAutoNum type="arabicPeriod"/>
            </a:pPr>
            <a:r>
              <a:rPr lang="en-US" dirty="0">
                <a:solidFill>
                  <a:schemeClr val="tx1"/>
                </a:solidFill>
              </a:rPr>
              <a:t>Hibernate framework simplifies the development of java application to interact with the database. </a:t>
            </a:r>
          </a:p>
          <a:p>
            <a:pPr marL="457200" indent="-457200">
              <a:buFont typeface="+mj-lt"/>
              <a:buAutoNum type="arabicPeriod"/>
            </a:pPr>
            <a:r>
              <a:rPr lang="en-US" dirty="0">
                <a:solidFill>
                  <a:schemeClr val="tx1"/>
                </a:solidFill>
              </a:rPr>
              <a:t>Hibernate is an open source, lightweight, ORM (Object Relational Mapping) tool.</a:t>
            </a:r>
          </a:p>
          <a:p>
            <a:pPr marL="457200" indent="-457200">
              <a:buFont typeface="+mj-lt"/>
              <a:buAutoNum type="arabicPeriod"/>
            </a:pPr>
            <a:r>
              <a:rPr lang="en-US" dirty="0">
                <a:solidFill>
                  <a:schemeClr val="tx1"/>
                </a:solidFill>
              </a:rPr>
              <a:t>An ORM tool simplifies the data creation, data manipulation and data access. </a:t>
            </a:r>
          </a:p>
          <a:p>
            <a:pPr marL="457200" indent="-457200">
              <a:buFont typeface="+mj-lt"/>
              <a:buAutoNum type="arabicPeriod"/>
            </a:pPr>
            <a:r>
              <a:rPr lang="en-US" dirty="0">
                <a:solidFill>
                  <a:schemeClr val="tx1"/>
                </a:solidFill>
              </a:rPr>
              <a:t>It is a programming technique that maps the object to the data stored in the database.</a:t>
            </a:r>
          </a:p>
          <a:p>
            <a:pPr marL="457200" indent="-457200">
              <a:buFont typeface="+mj-lt"/>
              <a:buAutoNum type="arabicPeriod"/>
            </a:pPr>
            <a:r>
              <a:rPr lang="en-US" dirty="0"/>
              <a:t>The ORM tool internally uses the JDBC API to interact with the database.</a:t>
            </a:r>
          </a:p>
          <a:p>
            <a:r>
              <a:rPr lang="en-US" dirty="0"/>
              <a:t/>
            </a:r>
            <a:br>
              <a:rPr lang="en-US" dirty="0"/>
            </a:br>
            <a:endParaRPr lang="en-US" dirty="0">
              <a:solidFill>
                <a:schemeClr val="tx1"/>
              </a:solidFill>
            </a:endParaRPr>
          </a:p>
        </p:txBody>
      </p:sp>
      <p:pic>
        <p:nvPicPr>
          <p:cNvPr id="1026" name="Picture 2" descr="hibernate tutorial, An introduction to hibernate">
            <a:extLst>
              <a:ext uri="{FF2B5EF4-FFF2-40B4-BE49-F238E27FC236}">
                <a16:creationId xmlns="" xmlns:a16="http://schemas.microsoft.com/office/drawing/2014/main" id="{A1EFCDC5-AC00-4919-874A-C59773EF7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8410" y="4355254"/>
            <a:ext cx="6596140" cy="1811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8935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lvl="0"/>
            <a:r>
              <a:rPr kumimoji="0" lang="en-US" b="0" i="0" u="none" strike="noStrike" cap="none" normalizeH="0" baseline="0" dirty="0" smtClean="0">
                <a:ln>
                  <a:noFill/>
                </a:ln>
                <a:solidFill>
                  <a:srgbClr val="000000"/>
                </a:solidFill>
                <a:effectLst/>
                <a:latin typeface="Verdana" panose="020B0604030504040204" pitchFamily="34" charset="0"/>
              </a:rPr>
              <a:t>Following is a very high level view of the Hibernate Application Architecture.</a:t>
            </a:r>
            <a:endParaRPr kumimoji="0" lang="en-US" b="0" i="0" u="none" strike="noStrike" cap="none" normalizeH="0" baseline="0" dirty="0" smtClean="0">
              <a:ln>
                <a:noFill/>
              </a:ln>
              <a:solidFill>
                <a:srgbClr val="313131"/>
              </a:solidFill>
              <a:effectLst/>
              <a:latin typeface="Verdana" panose="020B0604030504040204" pitchFamily="34" charset="0"/>
            </a:endParaRPr>
          </a:p>
          <a:p>
            <a:endParaRPr lang="en-US" dirty="0"/>
          </a:p>
        </p:txBody>
      </p:sp>
      <p:pic>
        <p:nvPicPr>
          <p:cNvPr id="2050" name="Picture 2" descr="Hibernate High Level 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1312" y="2702256"/>
            <a:ext cx="6018663" cy="3802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0584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Following is a detailed view of the Hibernate Application Architecture with few important core classes.</a:t>
            </a:r>
          </a:p>
        </p:txBody>
      </p:sp>
      <p:pic>
        <p:nvPicPr>
          <p:cNvPr id="3074" name="Picture 2" descr="Hibernate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5695" y="2646173"/>
            <a:ext cx="7309750"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9490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Hibernate uses various </a:t>
            </a:r>
            <a:r>
              <a:rPr lang="en-US" dirty="0">
                <a:solidFill>
                  <a:schemeClr val="accent1"/>
                </a:solidFill>
              </a:rPr>
              <a:t>existing Java APIs, like JDBC, Java Transaction API(JTA), and Java Naming and Directory Interface (JNDI</a:t>
            </a:r>
            <a:r>
              <a:rPr lang="en-US" dirty="0"/>
              <a:t>). </a:t>
            </a:r>
            <a:endParaRPr lang="en-US" dirty="0" smtClean="0"/>
          </a:p>
          <a:p>
            <a:endParaRPr lang="en-US" dirty="0"/>
          </a:p>
          <a:p>
            <a:r>
              <a:rPr lang="en-US" dirty="0" smtClean="0"/>
              <a:t>JDBC </a:t>
            </a:r>
            <a:r>
              <a:rPr lang="en-US" dirty="0">
                <a:solidFill>
                  <a:schemeClr val="accent1"/>
                </a:solidFill>
              </a:rPr>
              <a:t>provides </a:t>
            </a:r>
            <a:r>
              <a:rPr lang="en-US" dirty="0" smtClean="0">
                <a:solidFill>
                  <a:schemeClr val="accent1"/>
                </a:solidFill>
              </a:rPr>
              <a:t>abstraction </a:t>
            </a:r>
            <a:r>
              <a:rPr lang="en-US" dirty="0">
                <a:solidFill>
                  <a:schemeClr val="accent1"/>
                </a:solidFill>
              </a:rPr>
              <a:t>of functionality</a:t>
            </a:r>
            <a:r>
              <a:rPr lang="en-US" dirty="0"/>
              <a:t> common to relational databases, allowing almost any database with a JDBC driver to be supported by Hibernate. </a:t>
            </a:r>
            <a:endParaRPr lang="en-US" dirty="0" smtClean="0"/>
          </a:p>
          <a:p>
            <a:endParaRPr lang="en-US" dirty="0"/>
          </a:p>
          <a:p>
            <a:r>
              <a:rPr lang="en-US" dirty="0" smtClean="0"/>
              <a:t>JNDI </a:t>
            </a:r>
            <a:r>
              <a:rPr lang="en-US" dirty="0"/>
              <a:t>and JTA allow Hibernate to be </a:t>
            </a:r>
            <a:r>
              <a:rPr lang="en-US" dirty="0">
                <a:solidFill>
                  <a:schemeClr val="accent1"/>
                </a:solidFill>
              </a:rPr>
              <a:t>integrated with J2EE application servers.</a:t>
            </a:r>
          </a:p>
        </p:txBody>
      </p:sp>
    </p:spTree>
    <p:extLst>
      <p:ext uri="{BB962C8B-B14F-4D97-AF65-F5344CB8AC3E}">
        <p14:creationId xmlns:p14="http://schemas.microsoft.com/office/powerpoint/2010/main" val="1136499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lgn="just"/>
            <a:r>
              <a:rPr lang="en-US" dirty="0">
                <a:solidFill>
                  <a:srgbClr val="FF0000"/>
                </a:solidFill>
              </a:rPr>
              <a:t>Configuration Object</a:t>
            </a:r>
            <a:r>
              <a:rPr lang="en-US" dirty="0"/>
              <a:t>:</a:t>
            </a:r>
          </a:p>
          <a:p>
            <a:pPr algn="just"/>
            <a:r>
              <a:rPr lang="en-US" dirty="0"/>
              <a:t>The Configuration object is the </a:t>
            </a:r>
            <a:r>
              <a:rPr lang="en-US" dirty="0">
                <a:solidFill>
                  <a:schemeClr val="accent1"/>
                </a:solidFill>
              </a:rPr>
              <a:t>first Hibernate object you create</a:t>
            </a:r>
            <a:r>
              <a:rPr lang="en-US" dirty="0"/>
              <a:t> in any Hibernate application and usually created </a:t>
            </a:r>
            <a:r>
              <a:rPr lang="en-US" dirty="0" smtClean="0">
                <a:solidFill>
                  <a:schemeClr val="accent1"/>
                </a:solidFill>
              </a:rPr>
              <a:t>only once </a:t>
            </a:r>
            <a:r>
              <a:rPr lang="en-US" dirty="0">
                <a:solidFill>
                  <a:schemeClr val="accent1"/>
                </a:solidFill>
              </a:rPr>
              <a:t>during application </a:t>
            </a:r>
            <a:r>
              <a:rPr lang="en-US" dirty="0" smtClean="0">
                <a:solidFill>
                  <a:schemeClr val="accent1"/>
                </a:solidFill>
              </a:rPr>
              <a:t>initialization.</a:t>
            </a:r>
          </a:p>
          <a:p>
            <a:pPr marL="0" indent="0" algn="just">
              <a:buNone/>
            </a:pPr>
            <a:endParaRPr lang="en-US" dirty="0" smtClean="0"/>
          </a:p>
          <a:p>
            <a:pPr algn="just"/>
            <a:r>
              <a:rPr lang="en-US" dirty="0" err="1">
                <a:solidFill>
                  <a:srgbClr val="FF0000"/>
                </a:solidFill>
              </a:rPr>
              <a:t>SessionFactory</a:t>
            </a:r>
            <a:r>
              <a:rPr lang="en-US" dirty="0">
                <a:solidFill>
                  <a:srgbClr val="FF0000"/>
                </a:solidFill>
              </a:rPr>
              <a:t> Object</a:t>
            </a:r>
            <a:r>
              <a:rPr lang="en-US" dirty="0"/>
              <a:t>:</a:t>
            </a:r>
          </a:p>
          <a:p>
            <a:pPr algn="just"/>
            <a:r>
              <a:rPr lang="en-US" dirty="0"/>
              <a:t>Configuration object is used to create a </a:t>
            </a:r>
            <a:r>
              <a:rPr lang="en-US" dirty="0" err="1"/>
              <a:t>SessionFactory</a:t>
            </a:r>
            <a:r>
              <a:rPr lang="en-US" dirty="0"/>
              <a:t> object which </a:t>
            </a:r>
            <a:r>
              <a:rPr lang="en-US" dirty="0" err="1"/>
              <a:t>inturn</a:t>
            </a:r>
            <a:r>
              <a:rPr lang="en-US" dirty="0"/>
              <a:t> </a:t>
            </a:r>
            <a:r>
              <a:rPr lang="en-US" dirty="0">
                <a:solidFill>
                  <a:schemeClr val="accent1"/>
                </a:solidFill>
              </a:rPr>
              <a:t>configures Hibernate for the </a:t>
            </a:r>
            <a:r>
              <a:rPr lang="en-US" dirty="0" smtClean="0">
                <a:solidFill>
                  <a:schemeClr val="accent1"/>
                </a:solidFill>
              </a:rPr>
              <a:t>application using </a:t>
            </a:r>
            <a:r>
              <a:rPr lang="en-US" dirty="0">
                <a:solidFill>
                  <a:schemeClr val="accent1"/>
                </a:solidFill>
              </a:rPr>
              <a:t>the supplied configuration file </a:t>
            </a:r>
            <a:r>
              <a:rPr lang="en-US" dirty="0"/>
              <a:t>and allows for a Session object to be instantiated.</a:t>
            </a:r>
          </a:p>
        </p:txBody>
      </p:sp>
    </p:spTree>
    <p:extLst>
      <p:ext uri="{BB962C8B-B14F-4D97-AF65-F5344CB8AC3E}">
        <p14:creationId xmlns:p14="http://schemas.microsoft.com/office/powerpoint/2010/main" val="8748918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solidFill>
                  <a:srgbClr val="FF0000"/>
                </a:solidFill>
              </a:rPr>
              <a:t>Transaction Object:</a:t>
            </a:r>
          </a:p>
          <a:p>
            <a:r>
              <a:rPr lang="en-US" dirty="0"/>
              <a:t>A Transaction represents a </a:t>
            </a:r>
            <a:r>
              <a:rPr lang="en-US" dirty="0">
                <a:solidFill>
                  <a:schemeClr val="accent1"/>
                </a:solidFill>
              </a:rPr>
              <a:t>unit of work with the database and most of the RDBMS supports </a:t>
            </a:r>
            <a:r>
              <a:rPr lang="en-US" dirty="0"/>
              <a:t>transaction functionality</a:t>
            </a:r>
            <a:r>
              <a:rPr lang="en-US" dirty="0" smtClean="0"/>
              <a:t>.</a:t>
            </a:r>
          </a:p>
          <a:p>
            <a:endParaRPr lang="en-US" dirty="0"/>
          </a:p>
          <a:p>
            <a:r>
              <a:rPr lang="en-US" dirty="0"/>
              <a:t>Transactions in Hibernate are </a:t>
            </a:r>
            <a:r>
              <a:rPr lang="en-US" dirty="0">
                <a:solidFill>
                  <a:schemeClr val="accent1"/>
                </a:solidFill>
              </a:rPr>
              <a:t>handled by an underlying transaction manager and </a:t>
            </a:r>
            <a:r>
              <a:rPr lang="en-US" dirty="0" smtClean="0">
                <a:solidFill>
                  <a:schemeClr val="accent1"/>
                </a:solidFill>
              </a:rPr>
              <a:t>transaction.</a:t>
            </a:r>
            <a:endParaRPr lang="en-US" dirty="0">
              <a:solidFill>
                <a:schemeClr val="accent1"/>
              </a:solidFill>
            </a:endParaRPr>
          </a:p>
        </p:txBody>
      </p:sp>
    </p:spTree>
    <p:extLst>
      <p:ext uri="{BB962C8B-B14F-4D97-AF65-F5344CB8AC3E}">
        <p14:creationId xmlns:p14="http://schemas.microsoft.com/office/powerpoint/2010/main" val="40143254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lgn="just"/>
            <a:r>
              <a:rPr lang="en-US" dirty="0">
                <a:solidFill>
                  <a:srgbClr val="FF0000"/>
                </a:solidFill>
              </a:rPr>
              <a:t>Query Object:</a:t>
            </a:r>
          </a:p>
          <a:p>
            <a:pPr algn="just"/>
            <a:r>
              <a:rPr lang="en-US" dirty="0"/>
              <a:t>Query objects use </a:t>
            </a:r>
            <a:r>
              <a:rPr lang="en-US" dirty="0">
                <a:solidFill>
                  <a:schemeClr val="accent1"/>
                </a:solidFill>
              </a:rPr>
              <a:t>SQL or Hibernate Query Language (HQL) string to retrieve data from the database</a:t>
            </a:r>
            <a:r>
              <a:rPr lang="en-US" dirty="0"/>
              <a:t> and </a:t>
            </a:r>
            <a:r>
              <a:rPr lang="en-US" dirty="0" smtClean="0"/>
              <a:t>create objects</a:t>
            </a:r>
            <a:r>
              <a:rPr lang="en-US" dirty="0"/>
              <a:t>. A Query instance is used to bind query parameters, limit the number of results returned by the query, </a:t>
            </a:r>
            <a:r>
              <a:rPr lang="en-US" dirty="0" smtClean="0"/>
              <a:t>and finally </a:t>
            </a:r>
            <a:r>
              <a:rPr lang="en-US" dirty="0"/>
              <a:t>to execute the query</a:t>
            </a:r>
            <a:r>
              <a:rPr lang="en-US" dirty="0" smtClean="0"/>
              <a:t>.</a:t>
            </a:r>
          </a:p>
          <a:p>
            <a:pPr algn="just"/>
            <a:endParaRPr lang="en-US" dirty="0"/>
          </a:p>
          <a:p>
            <a:pPr algn="just"/>
            <a:r>
              <a:rPr lang="en-US" dirty="0">
                <a:solidFill>
                  <a:srgbClr val="FF0000"/>
                </a:solidFill>
              </a:rPr>
              <a:t>Criteria Object:</a:t>
            </a:r>
          </a:p>
          <a:p>
            <a:pPr algn="just"/>
            <a:r>
              <a:rPr lang="en-US" dirty="0"/>
              <a:t>Criteria object are used to create and execute object oriented criteria </a:t>
            </a:r>
            <a:r>
              <a:rPr lang="en-US" dirty="0">
                <a:solidFill>
                  <a:schemeClr val="accent1"/>
                </a:solidFill>
              </a:rPr>
              <a:t>queries to retrieve objects</a:t>
            </a:r>
            <a:r>
              <a:rPr lang="en-US" dirty="0"/>
              <a:t>.</a:t>
            </a:r>
          </a:p>
        </p:txBody>
      </p:sp>
    </p:spTree>
    <p:extLst>
      <p:ext uri="{BB962C8B-B14F-4D97-AF65-F5344CB8AC3E}">
        <p14:creationId xmlns:p14="http://schemas.microsoft.com/office/powerpoint/2010/main" val="5789888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 O/R </a:t>
            </a:r>
            <a:r>
              <a:rPr lang="en-US" dirty="0" smtClean="0"/>
              <a:t>Mappings</a:t>
            </a:r>
            <a:endParaRPr lang="en-US" dirty="0"/>
          </a:p>
        </p:txBody>
      </p:sp>
      <p:sp>
        <p:nvSpPr>
          <p:cNvPr id="3" name="Content Placeholder 2"/>
          <p:cNvSpPr>
            <a:spLocks noGrp="1"/>
          </p:cNvSpPr>
          <p:nvPr>
            <p:ph idx="1"/>
          </p:nvPr>
        </p:nvSpPr>
        <p:spPr/>
        <p:txBody>
          <a:bodyPr/>
          <a:lstStyle/>
          <a:p>
            <a:r>
              <a:rPr lang="en-US" dirty="0"/>
              <a:t>These are the </a:t>
            </a:r>
            <a:r>
              <a:rPr lang="en-US" dirty="0" smtClean="0"/>
              <a:t>3 mapping. </a:t>
            </a:r>
          </a:p>
          <a:p>
            <a:pPr marL="0" indent="0">
              <a:buNone/>
            </a:pPr>
            <a:endParaRPr lang="en-US" dirty="0" smtClean="0"/>
          </a:p>
          <a:p>
            <a:pPr marL="514350" indent="-514350">
              <a:buFont typeface="+mj-lt"/>
              <a:buAutoNum type="arabicPeriod"/>
            </a:pPr>
            <a:r>
              <a:rPr lang="en-US" dirty="0" smtClean="0">
                <a:solidFill>
                  <a:schemeClr val="accent1"/>
                </a:solidFill>
              </a:rPr>
              <a:t>Mapping </a:t>
            </a:r>
            <a:r>
              <a:rPr lang="en-US" dirty="0">
                <a:solidFill>
                  <a:schemeClr val="accent1"/>
                </a:solidFill>
              </a:rPr>
              <a:t>of collections, </a:t>
            </a:r>
            <a:endParaRPr lang="en-US" dirty="0" smtClean="0">
              <a:solidFill>
                <a:schemeClr val="accent1"/>
              </a:solidFill>
            </a:endParaRPr>
          </a:p>
          <a:p>
            <a:pPr marL="514350" indent="-514350">
              <a:buFont typeface="+mj-lt"/>
              <a:buAutoNum type="arabicPeriod"/>
            </a:pPr>
            <a:r>
              <a:rPr lang="en-US" dirty="0" smtClean="0">
                <a:solidFill>
                  <a:schemeClr val="accent1"/>
                </a:solidFill>
              </a:rPr>
              <a:t>Mapping </a:t>
            </a:r>
            <a:r>
              <a:rPr lang="en-US" dirty="0">
                <a:solidFill>
                  <a:schemeClr val="accent1"/>
                </a:solidFill>
              </a:rPr>
              <a:t>of associations between entity classes </a:t>
            </a:r>
            <a:endParaRPr lang="en-US" dirty="0" smtClean="0">
              <a:solidFill>
                <a:schemeClr val="accent1"/>
              </a:solidFill>
            </a:endParaRPr>
          </a:p>
          <a:p>
            <a:pPr marL="514350" indent="-514350">
              <a:buFont typeface="+mj-lt"/>
              <a:buAutoNum type="arabicPeriod"/>
            </a:pPr>
            <a:r>
              <a:rPr lang="en-US" dirty="0" smtClean="0">
                <a:solidFill>
                  <a:schemeClr val="accent1"/>
                </a:solidFill>
              </a:rPr>
              <a:t>Component </a:t>
            </a:r>
            <a:r>
              <a:rPr lang="en-US" dirty="0">
                <a:solidFill>
                  <a:schemeClr val="accent1"/>
                </a:solidFill>
              </a:rPr>
              <a:t>Mappings</a:t>
            </a:r>
            <a:r>
              <a:rPr lang="en-US" dirty="0" smtClean="0"/>
              <a:t>.</a:t>
            </a:r>
          </a:p>
          <a:p>
            <a:endParaRPr lang="en-US" dirty="0"/>
          </a:p>
          <a:p>
            <a:endParaRPr lang="en-US" dirty="0"/>
          </a:p>
        </p:txBody>
      </p:sp>
    </p:spTree>
    <p:extLst>
      <p:ext uri="{BB962C8B-B14F-4D97-AF65-F5344CB8AC3E}">
        <p14:creationId xmlns:p14="http://schemas.microsoft.com/office/powerpoint/2010/main" val="253085450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0" indent="0" algn="just">
              <a:buNone/>
            </a:pPr>
            <a:r>
              <a:rPr lang="en-US" dirty="0"/>
              <a:t>Collections Mappings:</a:t>
            </a:r>
          </a:p>
          <a:p>
            <a:pPr algn="just"/>
            <a:r>
              <a:rPr lang="en-US" dirty="0"/>
              <a:t>If an </a:t>
            </a:r>
            <a:r>
              <a:rPr lang="en-US" dirty="0">
                <a:solidFill>
                  <a:schemeClr val="accent1"/>
                </a:solidFill>
              </a:rPr>
              <a:t>entity or class has collection of values for a particular variable</a:t>
            </a:r>
            <a:r>
              <a:rPr lang="en-US" dirty="0"/>
              <a:t>, then we can map those values using any one of the collection interfaces available in java. </a:t>
            </a:r>
            <a:endParaRPr lang="en-US" dirty="0" smtClean="0"/>
          </a:p>
          <a:p>
            <a:pPr algn="just"/>
            <a:endParaRPr lang="en-US" dirty="0"/>
          </a:p>
          <a:p>
            <a:pPr algn="just"/>
            <a:r>
              <a:rPr lang="en-US" dirty="0" smtClean="0"/>
              <a:t>Hibernate </a:t>
            </a:r>
            <a:r>
              <a:rPr lang="en-US" dirty="0"/>
              <a:t>can persist instances of</a:t>
            </a:r>
            <a:r>
              <a:rPr lang="en-US" dirty="0">
                <a:solidFill>
                  <a:schemeClr val="accent1"/>
                </a:solidFill>
              </a:rPr>
              <a:t> </a:t>
            </a:r>
            <a:r>
              <a:rPr lang="en-US" dirty="0" err="1">
                <a:solidFill>
                  <a:schemeClr val="accent1"/>
                </a:solidFill>
              </a:rPr>
              <a:t>java.util.Map</a:t>
            </a:r>
            <a:r>
              <a:rPr lang="en-US" dirty="0">
                <a:solidFill>
                  <a:schemeClr val="accent1"/>
                </a:solidFill>
              </a:rPr>
              <a:t>, </a:t>
            </a:r>
            <a:r>
              <a:rPr lang="en-US" dirty="0" err="1">
                <a:solidFill>
                  <a:schemeClr val="accent1"/>
                </a:solidFill>
              </a:rPr>
              <a:t>java.util.Set</a:t>
            </a:r>
            <a:r>
              <a:rPr lang="en-US" dirty="0">
                <a:solidFill>
                  <a:schemeClr val="accent1"/>
                </a:solidFill>
              </a:rPr>
              <a:t>, </a:t>
            </a:r>
            <a:r>
              <a:rPr lang="en-US" dirty="0" err="1">
                <a:solidFill>
                  <a:schemeClr val="accent1"/>
                </a:solidFill>
              </a:rPr>
              <a:t>java.util.SortedMap</a:t>
            </a:r>
            <a:r>
              <a:rPr lang="en-US" dirty="0">
                <a:solidFill>
                  <a:schemeClr val="accent1"/>
                </a:solidFill>
              </a:rPr>
              <a:t>, </a:t>
            </a:r>
            <a:r>
              <a:rPr lang="en-US" dirty="0" err="1">
                <a:solidFill>
                  <a:schemeClr val="accent1"/>
                </a:solidFill>
              </a:rPr>
              <a:t>java.util.SortedSet</a:t>
            </a:r>
            <a:r>
              <a:rPr lang="en-US" dirty="0">
                <a:solidFill>
                  <a:schemeClr val="accent1"/>
                </a:solidFill>
              </a:rPr>
              <a:t>, </a:t>
            </a:r>
            <a:r>
              <a:rPr lang="en-US" dirty="0" err="1">
                <a:solidFill>
                  <a:schemeClr val="accent1"/>
                </a:solidFill>
              </a:rPr>
              <a:t>java.util.List</a:t>
            </a:r>
            <a:r>
              <a:rPr lang="en-US" dirty="0">
                <a:solidFill>
                  <a:schemeClr val="accent1"/>
                </a:solidFill>
              </a:rPr>
              <a:t>, and any array</a:t>
            </a:r>
            <a:r>
              <a:rPr lang="en-US" dirty="0"/>
              <a:t> of persistent entities or values.</a:t>
            </a:r>
          </a:p>
          <a:p>
            <a:pPr algn="just"/>
            <a:endParaRPr lang="en-US" dirty="0"/>
          </a:p>
        </p:txBody>
      </p:sp>
    </p:spTree>
    <p:extLst>
      <p:ext uri="{BB962C8B-B14F-4D97-AF65-F5344CB8AC3E}">
        <p14:creationId xmlns:p14="http://schemas.microsoft.com/office/powerpoint/2010/main" val="27928265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graphicFrame>
        <p:nvGraphicFramePr>
          <p:cNvPr id="4" name="Content Placeholder 3"/>
          <p:cNvGraphicFramePr>
            <a:graphicFrameLocks noGrp="1"/>
          </p:cNvGraphicFramePr>
          <p:nvPr>
            <p:ph idx="1"/>
            <p:extLst/>
          </p:nvPr>
        </p:nvGraphicFramePr>
        <p:xfrm>
          <a:off x="1378424" y="1323833"/>
          <a:ext cx="7723373" cy="5170410"/>
        </p:xfrm>
        <a:graphic>
          <a:graphicData uri="http://schemas.openxmlformats.org/drawingml/2006/table">
            <a:tbl>
              <a:tblPr/>
              <a:tblGrid>
                <a:gridCol w="2293244"/>
                <a:gridCol w="5430129"/>
              </a:tblGrid>
              <a:tr h="344892">
                <a:tc>
                  <a:txBody>
                    <a:bodyPr/>
                    <a:lstStyle/>
                    <a:p>
                      <a:pPr algn="l" fontAlgn="t"/>
                      <a:r>
                        <a:rPr lang="en-US" sz="1800" dirty="0">
                          <a:effectLst/>
                        </a:rPr>
                        <a:t>Collection type</a:t>
                      </a:r>
                    </a:p>
                  </a:txBody>
                  <a:tcPr marL="55220" marR="55220" marT="55220" marB="552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800">
                          <a:effectLst/>
                        </a:rPr>
                        <a:t>Mapping and Description</a:t>
                      </a:r>
                    </a:p>
                  </a:txBody>
                  <a:tcPr marL="55220" marR="55220" marT="55220" marB="552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66609">
                <a:tc>
                  <a:txBody>
                    <a:bodyPr/>
                    <a:lstStyle/>
                    <a:p>
                      <a:pPr fontAlgn="t"/>
                      <a:r>
                        <a:rPr lang="en-US" sz="1800" b="1" u="none" strike="noStrike" dirty="0" err="1">
                          <a:solidFill>
                            <a:srgbClr val="313131"/>
                          </a:solidFill>
                          <a:effectLst/>
                          <a:hlinkClick r:id="rId3"/>
                        </a:rPr>
                        <a:t>java.util.Set</a:t>
                      </a:r>
                      <a:endParaRPr lang="en-US" sz="1800" dirty="0">
                        <a:effectLst/>
                      </a:endParaRPr>
                    </a:p>
                  </a:txBody>
                  <a:tcPr marL="55220" marR="55220" marT="55220" marB="552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This is mapped with a &lt;set&gt; element and initialized with java.util.HashSet</a:t>
                      </a:r>
                    </a:p>
                  </a:txBody>
                  <a:tcPr marL="55220" marR="55220" marT="55220" marB="552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10042">
                <a:tc>
                  <a:txBody>
                    <a:bodyPr/>
                    <a:lstStyle/>
                    <a:p>
                      <a:pPr fontAlgn="t"/>
                      <a:r>
                        <a:rPr lang="en-US" sz="1800" b="1" u="none" strike="noStrike">
                          <a:solidFill>
                            <a:srgbClr val="313131"/>
                          </a:solidFill>
                          <a:effectLst/>
                          <a:hlinkClick r:id="rId4"/>
                        </a:rPr>
                        <a:t>java.util.SortedSet</a:t>
                      </a:r>
                      <a:endParaRPr lang="en-US" sz="1800">
                        <a:effectLst/>
                      </a:endParaRPr>
                    </a:p>
                  </a:txBody>
                  <a:tcPr marL="55220" marR="55220" marT="55220" marB="552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This is mapped with a &lt;set&gt; element and initialized with java.util.TreeSet. The </a:t>
                      </a:r>
                      <a:r>
                        <a:rPr lang="en-US" sz="1800" b="1">
                          <a:effectLst/>
                        </a:rPr>
                        <a:t>sort</a:t>
                      </a:r>
                      <a:r>
                        <a:rPr lang="en-US" sz="1800">
                          <a:effectLst/>
                        </a:rPr>
                        <a:t> attribute can be set to either a comparator or natural ordering.</a:t>
                      </a:r>
                    </a:p>
                  </a:txBody>
                  <a:tcPr marL="55220" marR="55220" marT="55220" marB="552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66609">
                <a:tc>
                  <a:txBody>
                    <a:bodyPr/>
                    <a:lstStyle/>
                    <a:p>
                      <a:pPr fontAlgn="t"/>
                      <a:r>
                        <a:rPr lang="en-US" sz="1800" b="1" u="none" strike="noStrike">
                          <a:solidFill>
                            <a:srgbClr val="313131"/>
                          </a:solidFill>
                          <a:effectLst/>
                          <a:hlinkClick r:id="rId5"/>
                        </a:rPr>
                        <a:t>java.util.List</a:t>
                      </a:r>
                      <a:endParaRPr lang="en-US" sz="1800">
                        <a:effectLst/>
                      </a:endParaRPr>
                    </a:p>
                  </a:txBody>
                  <a:tcPr marL="55220" marR="55220" marT="55220" marB="552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This is mapped with a &lt;list&gt; element and initialized with java.util.ArrayList</a:t>
                      </a:r>
                    </a:p>
                  </a:txBody>
                  <a:tcPr marL="55220" marR="55220" marT="55220" marB="552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88326">
                <a:tc>
                  <a:txBody>
                    <a:bodyPr/>
                    <a:lstStyle/>
                    <a:p>
                      <a:pPr fontAlgn="t"/>
                      <a:r>
                        <a:rPr lang="en-US" sz="1800" b="1" u="none" strike="noStrike">
                          <a:solidFill>
                            <a:srgbClr val="313131"/>
                          </a:solidFill>
                          <a:effectLst/>
                          <a:hlinkClick r:id="rId6"/>
                        </a:rPr>
                        <a:t>java.util.Collection</a:t>
                      </a:r>
                      <a:endParaRPr lang="en-US" sz="1800">
                        <a:effectLst/>
                      </a:endParaRPr>
                    </a:p>
                  </a:txBody>
                  <a:tcPr marL="55220" marR="55220" marT="55220" marB="552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This is mapped with a &lt;bag&gt; or &lt;ibag&gt; element and initialized with java.util.ArrayList</a:t>
                      </a:r>
                    </a:p>
                  </a:txBody>
                  <a:tcPr marL="55220" marR="55220" marT="55220" marB="552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66609">
                <a:tc>
                  <a:txBody>
                    <a:bodyPr/>
                    <a:lstStyle/>
                    <a:p>
                      <a:pPr fontAlgn="t"/>
                      <a:r>
                        <a:rPr lang="en-US" sz="1800" b="1" u="none" strike="noStrike">
                          <a:solidFill>
                            <a:srgbClr val="313131"/>
                          </a:solidFill>
                          <a:effectLst/>
                          <a:hlinkClick r:id="rId7"/>
                        </a:rPr>
                        <a:t>java.util.Map</a:t>
                      </a:r>
                      <a:endParaRPr lang="en-US" sz="1800">
                        <a:effectLst/>
                      </a:endParaRPr>
                    </a:p>
                  </a:txBody>
                  <a:tcPr marL="55220" marR="55220" marT="55220" marB="552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This is mapped with a &lt;map&gt; element and initialized with java.util.HashMap</a:t>
                      </a:r>
                    </a:p>
                  </a:txBody>
                  <a:tcPr marL="55220" marR="55220" marT="55220" marB="552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10042">
                <a:tc>
                  <a:txBody>
                    <a:bodyPr/>
                    <a:lstStyle/>
                    <a:p>
                      <a:pPr fontAlgn="t"/>
                      <a:r>
                        <a:rPr lang="en-US" sz="1800" b="1" u="none" strike="noStrike">
                          <a:solidFill>
                            <a:srgbClr val="313131"/>
                          </a:solidFill>
                          <a:effectLst/>
                          <a:hlinkClick r:id="rId8"/>
                        </a:rPr>
                        <a:t>java.util.SortedMap</a:t>
                      </a:r>
                      <a:endParaRPr lang="en-US" sz="1800">
                        <a:effectLst/>
                      </a:endParaRPr>
                    </a:p>
                  </a:txBody>
                  <a:tcPr marL="55220" marR="55220" marT="55220" marB="552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This is mapped with a &lt;map&gt; element and initialized with </a:t>
                      </a:r>
                      <a:r>
                        <a:rPr lang="en-US" sz="1800" dirty="0" err="1">
                          <a:effectLst/>
                        </a:rPr>
                        <a:t>java.util.TreeMap</a:t>
                      </a:r>
                      <a:r>
                        <a:rPr lang="en-US" sz="1800" dirty="0">
                          <a:effectLst/>
                        </a:rPr>
                        <a:t>. The </a:t>
                      </a:r>
                      <a:r>
                        <a:rPr lang="en-US" sz="1800" b="1" dirty="0">
                          <a:effectLst/>
                        </a:rPr>
                        <a:t>sort</a:t>
                      </a:r>
                      <a:r>
                        <a:rPr lang="en-US" sz="1800" dirty="0">
                          <a:effectLst/>
                        </a:rPr>
                        <a:t> attribute can be set to either a comparator or natural ordering.</a:t>
                      </a:r>
                    </a:p>
                  </a:txBody>
                  <a:tcPr marL="55220" marR="55220" marT="55220" marB="552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5" name="Rectangle 2"/>
          <p:cNvSpPr>
            <a:spLocks noChangeArrowheads="1"/>
          </p:cNvSpPr>
          <p:nvPr/>
        </p:nvSpPr>
        <p:spPr bwMode="auto">
          <a:xfrm>
            <a:off x="-7699910" y="-205566"/>
            <a:ext cx="19891910" cy="81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Verdana" panose="020B0604030504040204" pitchFamily="34" charset="0"/>
              </a:rPr>
              <a:t>.</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324577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If you </a:t>
            </a:r>
            <a:r>
              <a:rPr lang="en-US" dirty="0">
                <a:solidFill>
                  <a:schemeClr val="accent1"/>
                </a:solidFill>
              </a:rPr>
              <a:t>want to map a user defined collection interfaces</a:t>
            </a:r>
            <a:r>
              <a:rPr lang="en-US" dirty="0"/>
              <a:t> which is not directly supported by Hibernate, you </a:t>
            </a:r>
            <a:r>
              <a:rPr lang="en-US" dirty="0">
                <a:solidFill>
                  <a:schemeClr val="accent1"/>
                </a:solidFill>
              </a:rPr>
              <a:t>need to tell Hibernate </a:t>
            </a:r>
            <a:r>
              <a:rPr lang="en-US" dirty="0"/>
              <a:t>about the semantics of your custom collections </a:t>
            </a:r>
          </a:p>
        </p:txBody>
      </p:sp>
    </p:spTree>
    <p:extLst>
      <p:ext uri="{BB962C8B-B14F-4D97-AF65-F5344CB8AC3E}">
        <p14:creationId xmlns:p14="http://schemas.microsoft.com/office/powerpoint/2010/main" val="83135605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09C97D-80A0-4BF0-A846-FA4F1EBCDF13}"/>
              </a:ext>
            </a:extLst>
          </p:cNvPr>
          <p:cNvSpPr>
            <a:spLocks noGrp="1"/>
          </p:cNvSpPr>
          <p:nvPr>
            <p:ph type="title"/>
          </p:nvPr>
        </p:nvSpPr>
        <p:spPr/>
        <p:txBody>
          <a:bodyPr/>
          <a:lstStyle/>
          <a:p>
            <a:r>
              <a:rPr lang="en-IN" dirty="0"/>
              <a:t>Hibernate Architecture</a:t>
            </a:r>
          </a:p>
        </p:txBody>
      </p:sp>
      <p:sp>
        <p:nvSpPr>
          <p:cNvPr id="3" name="Content Placeholder 2">
            <a:extLst>
              <a:ext uri="{FF2B5EF4-FFF2-40B4-BE49-F238E27FC236}">
                <a16:creationId xmlns="" xmlns:a16="http://schemas.microsoft.com/office/drawing/2014/main" id="{4B807FAC-8EC1-476A-8277-921BFD9CEA17}"/>
              </a:ext>
            </a:extLst>
          </p:cNvPr>
          <p:cNvSpPr>
            <a:spLocks noGrp="1"/>
          </p:cNvSpPr>
          <p:nvPr>
            <p:ph idx="1"/>
          </p:nvPr>
        </p:nvSpPr>
        <p:spPr>
          <a:xfrm>
            <a:off x="1097280" y="1845734"/>
            <a:ext cx="6842443" cy="4023360"/>
          </a:xfrm>
        </p:spPr>
        <p:txBody>
          <a:bodyPr/>
          <a:lstStyle/>
          <a:p>
            <a:r>
              <a:rPr lang="en-US" dirty="0"/>
              <a:t>There are 4 layers in hibernate architecture java:</a:t>
            </a:r>
          </a:p>
          <a:p>
            <a:pPr marL="457200" indent="-457200">
              <a:buFont typeface="+mj-lt"/>
              <a:buAutoNum type="arabicPeriod"/>
            </a:pPr>
            <a:r>
              <a:rPr lang="en-US" dirty="0"/>
              <a:t>Application layer, </a:t>
            </a:r>
          </a:p>
          <a:p>
            <a:pPr marL="457200" indent="-457200">
              <a:buFont typeface="+mj-lt"/>
              <a:buAutoNum type="arabicPeriod"/>
            </a:pPr>
            <a:r>
              <a:rPr lang="en-US" dirty="0"/>
              <a:t>Hibernate framework layer, </a:t>
            </a:r>
          </a:p>
          <a:p>
            <a:pPr marL="457200" indent="-457200">
              <a:buFont typeface="+mj-lt"/>
              <a:buAutoNum type="arabicPeriod"/>
            </a:pPr>
            <a:r>
              <a:rPr lang="en-US" dirty="0"/>
              <a:t>Backhand </a:t>
            </a:r>
            <a:r>
              <a:rPr lang="en-US" dirty="0" err="1"/>
              <a:t>api</a:t>
            </a:r>
            <a:r>
              <a:rPr lang="en-US" dirty="0"/>
              <a:t> layer and </a:t>
            </a:r>
          </a:p>
          <a:p>
            <a:pPr marL="457200" indent="-457200">
              <a:buFont typeface="+mj-lt"/>
              <a:buAutoNum type="arabicPeriod"/>
            </a:pPr>
            <a:r>
              <a:rPr lang="en-US" dirty="0"/>
              <a:t>Database layer.</a:t>
            </a:r>
            <a:endParaRPr lang="en-IN" dirty="0"/>
          </a:p>
        </p:txBody>
      </p:sp>
      <p:pic>
        <p:nvPicPr>
          <p:cNvPr id="2050" name="Picture 2" descr="hibernate architecture">
            <a:extLst>
              <a:ext uri="{FF2B5EF4-FFF2-40B4-BE49-F238E27FC236}">
                <a16:creationId xmlns="" xmlns:a16="http://schemas.microsoft.com/office/drawing/2014/main" id="{DFAE96DE-68B0-4AB4-A794-8BDFC51D5F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9440" y="520689"/>
            <a:ext cx="4206241" cy="5348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5770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0" indent="0" algn="just">
              <a:buNone/>
            </a:pPr>
            <a:r>
              <a:rPr lang="en-US" dirty="0"/>
              <a:t>Association Mappings:</a:t>
            </a:r>
          </a:p>
          <a:p>
            <a:pPr algn="just"/>
            <a:r>
              <a:rPr lang="en-US" dirty="0"/>
              <a:t>The mapping of </a:t>
            </a:r>
            <a:r>
              <a:rPr lang="en-US" dirty="0">
                <a:solidFill>
                  <a:schemeClr val="accent1"/>
                </a:solidFill>
              </a:rPr>
              <a:t>associations between entity classes and the relationships between tables</a:t>
            </a:r>
            <a:r>
              <a:rPr lang="en-US" dirty="0"/>
              <a:t> is the soul of ORM. </a:t>
            </a:r>
            <a:endParaRPr lang="en-US" dirty="0" smtClean="0"/>
          </a:p>
          <a:p>
            <a:pPr algn="just"/>
            <a:endParaRPr lang="en-US" dirty="0"/>
          </a:p>
          <a:p>
            <a:pPr algn="just"/>
            <a:r>
              <a:rPr lang="en-US" dirty="0" smtClean="0"/>
              <a:t>Following </a:t>
            </a:r>
            <a:r>
              <a:rPr lang="en-US" dirty="0"/>
              <a:t>are the </a:t>
            </a:r>
            <a:r>
              <a:rPr lang="en-US" dirty="0" smtClean="0">
                <a:solidFill>
                  <a:schemeClr val="accent1"/>
                </a:solidFill>
              </a:rPr>
              <a:t>four ways</a:t>
            </a:r>
            <a:r>
              <a:rPr lang="en-US" dirty="0" smtClean="0"/>
              <a:t> </a:t>
            </a:r>
            <a:r>
              <a:rPr lang="en-US" dirty="0"/>
              <a:t>in which the cardinality of the relationship between the objects can be expressed. </a:t>
            </a:r>
            <a:endParaRPr lang="en-US" dirty="0" smtClean="0"/>
          </a:p>
          <a:p>
            <a:pPr algn="just"/>
            <a:endParaRPr lang="en-US" dirty="0"/>
          </a:p>
          <a:p>
            <a:pPr algn="just"/>
            <a:r>
              <a:rPr lang="en-US" dirty="0" smtClean="0"/>
              <a:t>An </a:t>
            </a:r>
            <a:r>
              <a:rPr lang="en-US" dirty="0"/>
              <a:t>association mapping can be </a:t>
            </a:r>
            <a:r>
              <a:rPr lang="en-US" dirty="0">
                <a:solidFill>
                  <a:schemeClr val="accent1"/>
                </a:solidFill>
              </a:rPr>
              <a:t>unidirectional as well as bidirectional</a:t>
            </a:r>
            <a:r>
              <a:rPr lang="en-US" dirty="0"/>
              <a:t>.</a:t>
            </a:r>
          </a:p>
          <a:p>
            <a:pPr algn="just"/>
            <a:endParaRPr lang="en-US" dirty="0"/>
          </a:p>
        </p:txBody>
      </p:sp>
    </p:spTree>
    <p:extLst>
      <p:ext uri="{BB962C8B-B14F-4D97-AF65-F5344CB8AC3E}">
        <p14:creationId xmlns:p14="http://schemas.microsoft.com/office/powerpoint/2010/main" val="30127425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graphicFrame>
        <p:nvGraphicFramePr>
          <p:cNvPr id="4" name="Content Placeholder 3"/>
          <p:cNvGraphicFramePr>
            <a:graphicFrameLocks noGrp="1"/>
          </p:cNvGraphicFramePr>
          <p:nvPr>
            <p:ph idx="1"/>
            <p:extLst/>
          </p:nvPr>
        </p:nvGraphicFramePr>
        <p:xfrm>
          <a:off x="1195753" y="2138289"/>
          <a:ext cx="7889338" cy="3826620"/>
        </p:xfrm>
        <a:graphic>
          <a:graphicData uri="http://schemas.openxmlformats.org/drawingml/2006/table">
            <a:tbl>
              <a:tblPr/>
              <a:tblGrid>
                <a:gridCol w="1959273"/>
                <a:gridCol w="5930065"/>
              </a:tblGrid>
              <a:tr h="765324">
                <a:tc>
                  <a:txBody>
                    <a:bodyPr/>
                    <a:lstStyle/>
                    <a:p>
                      <a:pPr algn="l" fontAlgn="t"/>
                      <a:r>
                        <a:rPr lang="en-US" sz="2000" dirty="0">
                          <a:effectLst/>
                        </a:rPr>
                        <a:t>Mapping type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765324">
                <a:tc>
                  <a:txBody>
                    <a:bodyPr/>
                    <a:lstStyle/>
                    <a:p>
                      <a:pPr fontAlgn="t"/>
                      <a:r>
                        <a:rPr lang="en-US" sz="2000" b="1" u="none" strike="noStrike">
                          <a:solidFill>
                            <a:srgbClr val="313131"/>
                          </a:solidFill>
                          <a:effectLst/>
                          <a:hlinkClick r:id="rId3"/>
                        </a:rPr>
                        <a:t>Many-to-One</a:t>
                      </a:r>
                      <a:endParaRPr lang="en-US" sz="200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Mapping many-to-one relationship using Hibernate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65324">
                <a:tc>
                  <a:txBody>
                    <a:bodyPr/>
                    <a:lstStyle/>
                    <a:p>
                      <a:pPr fontAlgn="t"/>
                      <a:r>
                        <a:rPr lang="en-US" sz="2000" b="1" u="none" strike="noStrike">
                          <a:solidFill>
                            <a:srgbClr val="313131"/>
                          </a:solidFill>
                          <a:effectLst/>
                          <a:hlinkClick r:id="rId4"/>
                        </a:rPr>
                        <a:t>One-to-One</a:t>
                      </a:r>
                      <a:endParaRPr lang="en-US" sz="200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Mapping one-to-one relationship using Hibernate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65324">
                <a:tc>
                  <a:txBody>
                    <a:bodyPr/>
                    <a:lstStyle/>
                    <a:p>
                      <a:pPr fontAlgn="t"/>
                      <a:r>
                        <a:rPr lang="en-US" sz="2000" b="1" u="none" strike="noStrike">
                          <a:solidFill>
                            <a:srgbClr val="313131"/>
                          </a:solidFill>
                          <a:effectLst/>
                          <a:hlinkClick r:id="rId5"/>
                        </a:rPr>
                        <a:t>One-to-Many</a:t>
                      </a:r>
                      <a:endParaRPr lang="en-US" sz="200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Mapping one-to-many relationship using Hibernate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65324">
                <a:tc>
                  <a:txBody>
                    <a:bodyPr/>
                    <a:lstStyle/>
                    <a:p>
                      <a:pPr fontAlgn="t"/>
                      <a:r>
                        <a:rPr lang="en-US" sz="2000" b="1" u="none" strike="noStrike">
                          <a:solidFill>
                            <a:srgbClr val="313131"/>
                          </a:solidFill>
                          <a:effectLst/>
                          <a:hlinkClick r:id="rId6"/>
                        </a:rPr>
                        <a:t>Many-to-Many</a:t>
                      </a:r>
                      <a:endParaRPr lang="en-US" sz="200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Mapping many-to-many relationship using Hibernate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5" name="Rectangle 2"/>
          <p:cNvSpPr>
            <a:spLocks noChangeArrowheads="1"/>
          </p:cNvSpPr>
          <p:nvPr/>
        </p:nvSpPr>
        <p:spPr bwMode="auto">
          <a:xfrm>
            <a:off x="-1195136" y="2537336"/>
            <a:ext cx="1671912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Verdana" panose="020B0604030504040204" pitchFamily="34" charset="0"/>
              </a:rPr>
              <a:t>.</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758059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0" indent="0">
              <a:buNone/>
            </a:pPr>
            <a:r>
              <a:rPr lang="en-US" dirty="0"/>
              <a:t>Component Mappings:</a:t>
            </a:r>
          </a:p>
          <a:p>
            <a:r>
              <a:rPr lang="en-US" dirty="0"/>
              <a:t>It is very much possible that an </a:t>
            </a:r>
            <a:r>
              <a:rPr lang="en-US" dirty="0">
                <a:solidFill>
                  <a:schemeClr val="accent1"/>
                </a:solidFill>
              </a:rPr>
              <a:t>Entity class can have a reference to another class as a member variable. </a:t>
            </a:r>
            <a:endParaRPr lang="en-US" dirty="0" smtClean="0">
              <a:solidFill>
                <a:schemeClr val="accent1"/>
              </a:solidFill>
            </a:endParaRPr>
          </a:p>
          <a:p>
            <a:endParaRPr lang="en-US" dirty="0">
              <a:solidFill>
                <a:schemeClr val="accent1"/>
              </a:solidFill>
            </a:endParaRPr>
          </a:p>
          <a:p>
            <a:r>
              <a:rPr lang="en-US" dirty="0" smtClean="0"/>
              <a:t>If </a:t>
            </a:r>
            <a:r>
              <a:rPr lang="en-US" dirty="0"/>
              <a:t>the referred class </a:t>
            </a:r>
            <a:r>
              <a:rPr lang="en-US" dirty="0">
                <a:solidFill>
                  <a:schemeClr val="accent1"/>
                </a:solidFill>
              </a:rPr>
              <a:t>does not have it's own life cycle and completely depends on the life cycle of the owning entity class</a:t>
            </a:r>
            <a:r>
              <a:rPr lang="en-US" dirty="0"/>
              <a:t>, then the referred class hence therefore is called as the Component class.</a:t>
            </a:r>
          </a:p>
          <a:p>
            <a:endParaRPr lang="en-US" dirty="0"/>
          </a:p>
        </p:txBody>
      </p:sp>
    </p:spTree>
    <p:extLst>
      <p:ext uri="{BB962C8B-B14F-4D97-AF65-F5344CB8AC3E}">
        <p14:creationId xmlns:p14="http://schemas.microsoft.com/office/powerpoint/2010/main" val="32348211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graphicFrame>
        <p:nvGraphicFramePr>
          <p:cNvPr id="4" name="Content Placeholder 3"/>
          <p:cNvGraphicFramePr>
            <a:graphicFrameLocks noGrp="1"/>
          </p:cNvGraphicFramePr>
          <p:nvPr>
            <p:ph idx="1"/>
            <p:extLst/>
          </p:nvPr>
        </p:nvGraphicFramePr>
        <p:xfrm>
          <a:off x="1854883" y="1932170"/>
          <a:ext cx="8006568" cy="2091190"/>
        </p:xfrm>
        <a:graphic>
          <a:graphicData uri="http://schemas.openxmlformats.org/drawingml/2006/table">
            <a:tbl>
              <a:tblPr/>
              <a:tblGrid>
                <a:gridCol w="2147457"/>
                <a:gridCol w="5859111"/>
              </a:tblGrid>
              <a:tr h="791262">
                <a:tc>
                  <a:txBody>
                    <a:bodyPr/>
                    <a:lstStyle/>
                    <a:p>
                      <a:pPr algn="l" fontAlgn="t"/>
                      <a:r>
                        <a:rPr lang="en-US" sz="2000" dirty="0">
                          <a:effectLst/>
                        </a:rPr>
                        <a:t>Mapping type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dirty="0">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299928">
                <a:tc>
                  <a:txBody>
                    <a:bodyPr/>
                    <a:lstStyle/>
                    <a:p>
                      <a:pPr fontAlgn="t"/>
                      <a:r>
                        <a:rPr lang="en-US" sz="2000" b="1" u="none" strike="noStrike">
                          <a:solidFill>
                            <a:srgbClr val="313131"/>
                          </a:solidFill>
                          <a:effectLst/>
                          <a:hlinkClick r:id="rId3"/>
                        </a:rPr>
                        <a:t>Component Mappings</a:t>
                      </a:r>
                      <a:endParaRPr lang="en-US" sz="200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Mapping for a class having a reference to another class as a member variable.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5" name="Rectangle 2"/>
          <p:cNvSpPr>
            <a:spLocks noChangeArrowheads="1"/>
          </p:cNvSpPr>
          <p:nvPr/>
        </p:nvSpPr>
        <p:spPr bwMode="auto">
          <a:xfrm>
            <a:off x="1024889" y="2307663"/>
            <a:ext cx="1696756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Verdana" panose="020B0604030504040204" pitchFamily="34" charset="0"/>
              </a:rPr>
              <a:t>.</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75565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 Mapping </a:t>
            </a:r>
            <a:r>
              <a:rPr lang="en-US" dirty="0" smtClean="0"/>
              <a:t>Files</a:t>
            </a:r>
            <a:endParaRPr lang="en-US" dirty="0"/>
          </a:p>
        </p:txBody>
      </p:sp>
      <p:sp>
        <p:nvSpPr>
          <p:cNvPr id="3" name="Content Placeholder 2"/>
          <p:cNvSpPr>
            <a:spLocks noGrp="1"/>
          </p:cNvSpPr>
          <p:nvPr>
            <p:ph idx="1"/>
          </p:nvPr>
        </p:nvSpPr>
        <p:spPr/>
        <p:txBody>
          <a:bodyPr/>
          <a:lstStyle/>
          <a:p>
            <a:pPr algn="just"/>
            <a:r>
              <a:rPr lang="en-US" dirty="0"/>
              <a:t>An Object/relational mappings are </a:t>
            </a:r>
            <a:r>
              <a:rPr lang="en-US" dirty="0">
                <a:solidFill>
                  <a:schemeClr val="accent1"/>
                </a:solidFill>
              </a:rPr>
              <a:t>usually defined in an XML document</a:t>
            </a:r>
            <a:r>
              <a:rPr lang="en-US" dirty="0"/>
              <a:t>. </a:t>
            </a:r>
            <a:endParaRPr lang="en-US" dirty="0" smtClean="0"/>
          </a:p>
          <a:p>
            <a:pPr algn="just"/>
            <a:endParaRPr lang="en-US" dirty="0"/>
          </a:p>
          <a:p>
            <a:pPr algn="just"/>
            <a:r>
              <a:rPr lang="en-US" dirty="0" smtClean="0"/>
              <a:t>This </a:t>
            </a:r>
            <a:r>
              <a:rPr lang="en-US" dirty="0"/>
              <a:t>mapping file </a:t>
            </a:r>
            <a:r>
              <a:rPr lang="en-US" dirty="0">
                <a:solidFill>
                  <a:schemeClr val="accent1"/>
                </a:solidFill>
              </a:rPr>
              <a:t>instructs Hibernate how to map the defined class or </a:t>
            </a:r>
            <a:r>
              <a:rPr lang="en-US" dirty="0" smtClean="0">
                <a:solidFill>
                  <a:schemeClr val="accent1"/>
                </a:solidFill>
              </a:rPr>
              <a:t>classes </a:t>
            </a:r>
            <a:r>
              <a:rPr lang="en-US" dirty="0">
                <a:solidFill>
                  <a:schemeClr val="accent1"/>
                </a:solidFill>
              </a:rPr>
              <a:t>to the database tables</a:t>
            </a:r>
            <a:r>
              <a:rPr lang="en-US" dirty="0" smtClean="0">
                <a:solidFill>
                  <a:schemeClr val="accent1"/>
                </a:solidFill>
              </a:rPr>
              <a:t>.</a:t>
            </a:r>
          </a:p>
          <a:p>
            <a:pPr algn="just"/>
            <a:endParaRPr lang="en-US" dirty="0"/>
          </a:p>
        </p:txBody>
      </p:sp>
    </p:spTree>
    <p:extLst>
      <p:ext uri="{BB962C8B-B14F-4D97-AF65-F5344CB8AC3E}">
        <p14:creationId xmlns:p14="http://schemas.microsoft.com/office/powerpoint/2010/main" val="53988758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4" name="Picture 3"/>
          <p:cNvPicPr>
            <a:picLocks noChangeAspect="1"/>
          </p:cNvPicPr>
          <p:nvPr/>
        </p:nvPicPr>
        <p:blipFill>
          <a:blip r:embed="rId3"/>
          <a:stretch>
            <a:fillRect/>
          </a:stretch>
        </p:blipFill>
        <p:spPr>
          <a:xfrm>
            <a:off x="904645" y="2210937"/>
            <a:ext cx="10382710" cy="3862316"/>
          </a:xfrm>
          <a:prstGeom prst="rect">
            <a:avLst/>
          </a:prstGeom>
        </p:spPr>
      </p:pic>
    </p:spTree>
    <p:extLst>
      <p:ext uri="{BB962C8B-B14F-4D97-AF65-F5344CB8AC3E}">
        <p14:creationId xmlns:p14="http://schemas.microsoft.com/office/powerpoint/2010/main" val="86830372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4" name="Picture 3"/>
          <p:cNvPicPr>
            <a:picLocks noChangeAspect="1"/>
          </p:cNvPicPr>
          <p:nvPr/>
        </p:nvPicPr>
        <p:blipFill>
          <a:blip r:embed="rId3"/>
          <a:stretch>
            <a:fillRect/>
          </a:stretch>
        </p:blipFill>
        <p:spPr>
          <a:xfrm>
            <a:off x="1009934" y="2257608"/>
            <a:ext cx="10114716" cy="3706464"/>
          </a:xfrm>
          <a:prstGeom prst="rect">
            <a:avLst/>
          </a:prstGeom>
        </p:spPr>
      </p:pic>
    </p:spTree>
    <p:extLst>
      <p:ext uri="{BB962C8B-B14F-4D97-AF65-F5344CB8AC3E}">
        <p14:creationId xmlns:p14="http://schemas.microsoft.com/office/powerpoint/2010/main" val="23188074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 Mapping </a:t>
            </a:r>
            <a:r>
              <a:rPr lang="en-US" dirty="0" smtClean="0"/>
              <a:t>Types</a:t>
            </a:r>
            <a:endParaRPr lang="en-US" dirty="0"/>
          </a:p>
        </p:txBody>
      </p:sp>
      <p:sp>
        <p:nvSpPr>
          <p:cNvPr id="3" name="Content Placeholder 2"/>
          <p:cNvSpPr>
            <a:spLocks noGrp="1"/>
          </p:cNvSpPr>
          <p:nvPr>
            <p:ph idx="1"/>
          </p:nvPr>
        </p:nvSpPr>
        <p:spPr/>
        <p:txBody>
          <a:bodyPr/>
          <a:lstStyle/>
          <a:p>
            <a:pPr algn="just"/>
            <a:r>
              <a:rPr lang="en-US" dirty="0"/>
              <a:t>When you prepare a Hibernate mapping document, we have seen </a:t>
            </a:r>
            <a:r>
              <a:rPr lang="en-US" dirty="0">
                <a:solidFill>
                  <a:schemeClr val="accent1"/>
                </a:solidFill>
              </a:rPr>
              <a:t>that you map Java data types into RDBMS data </a:t>
            </a:r>
            <a:r>
              <a:rPr lang="en-US" dirty="0" smtClean="0">
                <a:solidFill>
                  <a:schemeClr val="accent1"/>
                </a:solidFill>
              </a:rPr>
              <a:t>types</a:t>
            </a:r>
            <a:r>
              <a:rPr lang="en-US" dirty="0" smtClean="0"/>
              <a:t>.</a:t>
            </a:r>
          </a:p>
          <a:p>
            <a:pPr algn="just"/>
            <a:endParaRPr lang="en-US" dirty="0"/>
          </a:p>
          <a:p>
            <a:pPr algn="just"/>
            <a:r>
              <a:rPr lang="en-US" dirty="0" smtClean="0"/>
              <a:t>The</a:t>
            </a:r>
            <a:r>
              <a:rPr lang="en-US" dirty="0"/>
              <a:t> </a:t>
            </a:r>
            <a:r>
              <a:rPr lang="en-US" b="1" dirty="0"/>
              <a:t>types</a:t>
            </a:r>
            <a:r>
              <a:rPr lang="en-US" dirty="0"/>
              <a:t> declared </a:t>
            </a:r>
            <a:r>
              <a:rPr lang="en-US" dirty="0">
                <a:solidFill>
                  <a:schemeClr val="accent1"/>
                </a:solidFill>
              </a:rPr>
              <a:t>and used in the mapping files are not Java data types; they are not SQL database types either</a:t>
            </a:r>
            <a:r>
              <a:rPr lang="en-US" dirty="0"/>
              <a:t>. </a:t>
            </a:r>
            <a:endParaRPr lang="en-US" dirty="0" smtClean="0"/>
          </a:p>
          <a:p>
            <a:pPr algn="just"/>
            <a:endParaRPr lang="en-US" dirty="0"/>
          </a:p>
          <a:p>
            <a:pPr algn="just"/>
            <a:r>
              <a:rPr lang="en-US" dirty="0" smtClean="0"/>
              <a:t>These </a:t>
            </a:r>
            <a:r>
              <a:rPr lang="en-US" dirty="0"/>
              <a:t>types are called Hibernate mapping types, which can translate from Java to SQL data types and vice versa.</a:t>
            </a:r>
          </a:p>
        </p:txBody>
      </p:sp>
    </p:spTree>
    <p:extLst>
      <p:ext uri="{BB962C8B-B14F-4D97-AF65-F5344CB8AC3E}">
        <p14:creationId xmlns:p14="http://schemas.microsoft.com/office/powerpoint/2010/main" val="28303345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graphicFrame>
        <p:nvGraphicFramePr>
          <p:cNvPr id="4" name="Content Placeholder 3"/>
          <p:cNvGraphicFramePr>
            <a:graphicFrameLocks noGrp="1"/>
          </p:cNvGraphicFramePr>
          <p:nvPr>
            <p:ph idx="1"/>
            <p:extLst/>
          </p:nvPr>
        </p:nvGraphicFramePr>
        <p:xfrm>
          <a:off x="1364775" y="2550834"/>
          <a:ext cx="7525888" cy="3260480"/>
        </p:xfrm>
        <a:graphic>
          <a:graphicData uri="http://schemas.openxmlformats.org/drawingml/2006/table">
            <a:tbl>
              <a:tblPr/>
              <a:tblGrid>
                <a:gridCol w="1869012"/>
                <a:gridCol w="3787864"/>
                <a:gridCol w="1869012"/>
              </a:tblGrid>
              <a:tr h="700160">
                <a:tc>
                  <a:txBody>
                    <a:bodyPr/>
                    <a:lstStyle/>
                    <a:p>
                      <a:pPr algn="l" fontAlgn="t"/>
                      <a:r>
                        <a:rPr lang="en-US" dirty="0">
                          <a:effectLst/>
                        </a:rPr>
                        <a:t>Mapping type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dirty="0">
                          <a:effectLst/>
                        </a:rPr>
                        <a:t>Java type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a:effectLst/>
                        </a:rPr>
                        <a:t>ANSI SQL Type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426184">
                <a:tc>
                  <a:txBody>
                    <a:bodyPr/>
                    <a:lstStyle/>
                    <a:p>
                      <a:pPr fontAlgn="t"/>
                      <a:r>
                        <a:rPr lang="en-US" dirty="0">
                          <a:effectLst/>
                        </a:rPr>
                        <a:t>integer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int or java.lang.Integer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INTEGER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26184">
                <a:tc>
                  <a:txBody>
                    <a:bodyPr/>
                    <a:lstStyle/>
                    <a:p>
                      <a:pPr fontAlgn="t"/>
                      <a:r>
                        <a:rPr lang="en-US">
                          <a:effectLst/>
                        </a:rPr>
                        <a:t>long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long or </a:t>
                      </a:r>
                      <a:r>
                        <a:rPr lang="en-US" dirty="0" err="1">
                          <a:effectLst/>
                        </a:rPr>
                        <a:t>java.lang.Long</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BIGINT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26184">
                <a:tc>
                  <a:txBody>
                    <a:bodyPr/>
                    <a:lstStyle/>
                    <a:p>
                      <a:pPr fontAlgn="t"/>
                      <a:r>
                        <a:rPr lang="en-US">
                          <a:effectLst/>
                        </a:rPr>
                        <a:t>short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short or java.lang.Short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SMALLINT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26184">
                <a:tc>
                  <a:txBody>
                    <a:bodyPr/>
                    <a:lstStyle/>
                    <a:p>
                      <a:pPr fontAlgn="t"/>
                      <a:r>
                        <a:rPr lang="en-US">
                          <a:effectLst/>
                        </a:rPr>
                        <a:t>float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float or java.lang.Float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FLOAT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26184">
                <a:tc>
                  <a:txBody>
                    <a:bodyPr/>
                    <a:lstStyle/>
                    <a:p>
                      <a:pPr fontAlgn="t"/>
                      <a:r>
                        <a:rPr lang="en-US">
                          <a:effectLst/>
                        </a:rPr>
                        <a:t>double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double or java.lang.Double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DOUBLE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26184">
                <a:tc>
                  <a:txBody>
                    <a:bodyPr/>
                    <a:lstStyle/>
                    <a:p>
                      <a:pPr fontAlgn="t"/>
                      <a:r>
                        <a:rPr lang="en-US">
                          <a:effectLst/>
                        </a:rPr>
                        <a:t>big_decimal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java.math.BigDecimal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NUMERIC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1255594" y="1809626"/>
            <a:ext cx="2265995" cy="74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3174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121214"/>
                </a:solidFill>
                <a:effectLst/>
                <a:latin typeface="Verdana" panose="020B0604030504040204" pitchFamily="34" charset="0"/>
              </a:rPr>
              <a:t>Primitive types: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0140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graphicFrame>
        <p:nvGraphicFramePr>
          <p:cNvPr id="4" name="Content Placeholder 3"/>
          <p:cNvGraphicFramePr>
            <a:graphicFrameLocks noGrp="1"/>
          </p:cNvGraphicFramePr>
          <p:nvPr>
            <p:ph idx="1"/>
            <p:extLst/>
          </p:nvPr>
        </p:nvGraphicFramePr>
        <p:xfrm>
          <a:off x="1255593" y="2306474"/>
          <a:ext cx="7820168" cy="3562062"/>
        </p:xfrm>
        <a:graphic>
          <a:graphicData uri="http://schemas.openxmlformats.org/drawingml/2006/table">
            <a:tbl>
              <a:tblPr/>
              <a:tblGrid>
                <a:gridCol w="1942095"/>
                <a:gridCol w="3935978"/>
                <a:gridCol w="1942095"/>
              </a:tblGrid>
              <a:tr h="738085">
                <a:tc>
                  <a:txBody>
                    <a:bodyPr/>
                    <a:lstStyle/>
                    <a:p>
                      <a:pPr algn="l" fontAlgn="t"/>
                      <a:r>
                        <a:rPr lang="en-US">
                          <a:effectLst/>
                        </a:rPr>
                        <a:t>Mapping type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a:effectLst/>
                        </a:rPr>
                        <a:t>Java type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a:effectLst/>
                        </a:rPr>
                        <a:t>ANSI SQL Type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449269">
                <a:tc>
                  <a:txBody>
                    <a:bodyPr/>
                    <a:lstStyle/>
                    <a:p>
                      <a:pPr fontAlgn="t"/>
                      <a:r>
                        <a:rPr lang="en-US">
                          <a:effectLst/>
                        </a:rPr>
                        <a:t>date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java.util.Date or java.sql.Date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DATE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49269">
                <a:tc>
                  <a:txBody>
                    <a:bodyPr/>
                    <a:lstStyle/>
                    <a:p>
                      <a:pPr fontAlgn="t"/>
                      <a:r>
                        <a:rPr lang="en-US">
                          <a:effectLst/>
                        </a:rPr>
                        <a:t>time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java.util.Date or java.sql.Time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TIME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38085">
                <a:tc>
                  <a:txBody>
                    <a:bodyPr/>
                    <a:lstStyle/>
                    <a:p>
                      <a:pPr fontAlgn="t"/>
                      <a:r>
                        <a:rPr lang="en-US">
                          <a:effectLst/>
                        </a:rPr>
                        <a:t>timestamp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java.util.Date or java.sql.Timestamp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TIMESTAMP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49269">
                <a:tc>
                  <a:txBody>
                    <a:bodyPr/>
                    <a:lstStyle/>
                    <a:p>
                      <a:pPr fontAlgn="t"/>
                      <a:r>
                        <a:rPr lang="en-US">
                          <a:effectLst/>
                        </a:rPr>
                        <a:t>calendar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java.util.Calendar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TIMESTAMP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38085">
                <a:tc>
                  <a:txBody>
                    <a:bodyPr/>
                    <a:lstStyle/>
                    <a:p>
                      <a:pPr fontAlgn="t"/>
                      <a:r>
                        <a:rPr lang="en-US">
                          <a:effectLst/>
                        </a:rPr>
                        <a:t>calendar_date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java.util.Calendar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DATE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1090399" y="1812967"/>
            <a:ext cx="3047555" cy="74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3174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121214"/>
                </a:solidFill>
                <a:effectLst/>
                <a:latin typeface="Verdana" panose="020B0604030504040204" pitchFamily="34" charset="0"/>
              </a:rPr>
              <a:t>Date and time types: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54918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ibernate architecture">
            <a:extLst>
              <a:ext uri="{FF2B5EF4-FFF2-40B4-BE49-F238E27FC236}">
                <a16:creationId xmlns="" xmlns:a16="http://schemas.microsoft.com/office/drawing/2014/main" id="{750EB468-F1FF-49AF-B03A-A398C3E4B7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8507" y="1845734"/>
            <a:ext cx="6343650" cy="4419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9CB76B61-B415-4EC1-96D6-B5DE9768D8F1}"/>
              </a:ext>
            </a:extLst>
          </p:cNvPr>
          <p:cNvSpPr>
            <a:spLocks noGrp="1"/>
          </p:cNvSpPr>
          <p:nvPr>
            <p:ph type="title"/>
          </p:nvPr>
        </p:nvSpPr>
        <p:spPr/>
        <p:txBody>
          <a:bodyPr/>
          <a:lstStyle/>
          <a:p>
            <a:r>
              <a:rPr lang="en-IN" dirty="0"/>
              <a:t>Elements of Hibernate Architecture</a:t>
            </a:r>
          </a:p>
        </p:txBody>
      </p:sp>
      <p:sp>
        <p:nvSpPr>
          <p:cNvPr id="3" name="Content Placeholder 2">
            <a:extLst>
              <a:ext uri="{FF2B5EF4-FFF2-40B4-BE49-F238E27FC236}">
                <a16:creationId xmlns="" xmlns:a16="http://schemas.microsoft.com/office/drawing/2014/main" id="{ED2A3080-5C04-4AC0-843D-D0821B3EA011}"/>
              </a:ext>
            </a:extLst>
          </p:cNvPr>
          <p:cNvSpPr>
            <a:spLocks noGrp="1"/>
          </p:cNvSpPr>
          <p:nvPr>
            <p:ph idx="1"/>
          </p:nvPr>
        </p:nvSpPr>
        <p:spPr>
          <a:xfrm>
            <a:off x="247973" y="1845734"/>
            <a:ext cx="5695627" cy="4419600"/>
          </a:xfrm>
        </p:spPr>
        <p:txBody>
          <a:bodyPr>
            <a:noAutofit/>
          </a:bodyPr>
          <a:lstStyle/>
          <a:p>
            <a:pPr algn="just">
              <a:lnSpc>
                <a:spcPct val="100000"/>
              </a:lnSpc>
            </a:pPr>
            <a:r>
              <a:rPr lang="en-US" b="1" dirty="0" err="1"/>
              <a:t>SessionFactory</a:t>
            </a:r>
            <a:r>
              <a:rPr lang="en-US" b="1" dirty="0"/>
              <a:t> :</a:t>
            </a:r>
            <a:r>
              <a:rPr lang="en-US" dirty="0"/>
              <a:t> </a:t>
            </a:r>
            <a:r>
              <a:rPr lang="en-US" dirty="0" smtClean="0"/>
              <a:t>Provides </a:t>
            </a:r>
            <a:r>
              <a:rPr lang="en-US" dirty="0"/>
              <a:t>factory method to get the object of Session.</a:t>
            </a:r>
          </a:p>
          <a:p>
            <a:pPr algn="just">
              <a:lnSpc>
                <a:spcPct val="100000"/>
              </a:lnSpc>
            </a:pPr>
            <a:r>
              <a:rPr lang="en-US" b="1" dirty="0"/>
              <a:t>Session :</a:t>
            </a:r>
            <a:r>
              <a:rPr lang="en-US" dirty="0"/>
              <a:t> </a:t>
            </a:r>
            <a:r>
              <a:rPr lang="en-US" dirty="0" smtClean="0"/>
              <a:t>Provides </a:t>
            </a:r>
            <a:r>
              <a:rPr lang="en-US" dirty="0"/>
              <a:t>an interface between the application and data stored in the database. </a:t>
            </a:r>
            <a:endParaRPr lang="en-US" dirty="0" smtClean="0"/>
          </a:p>
          <a:p>
            <a:pPr algn="just">
              <a:lnSpc>
                <a:spcPct val="100000"/>
              </a:lnSpc>
            </a:pPr>
            <a:r>
              <a:rPr lang="en-US" dirty="0" smtClean="0"/>
              <a:t>A </a:t>
            </a:r>
            <a:r>
              <a:rPr lang="en-US" dirty="0"/>
              <a:t>short-lived </a:t>
            </a:r>
            <a:r>
              <a:rPr lang="en-US" dirty="0" smtClean="0"/>
              <a:t>object</a:t>
            </a:r>
          </a:p>
          <a:p>
            <a:pPr algn="just">
              <a:lnSpc>
                <a:spcPct val="100000"/>
              </a:lnSpc>
            </a:pPr>
            <a:r>
              <a:rPr lang="en-US" dirty="0" smtClean="0"/>
              <a:t>It wraps </a:t>
            </a:r>
            <a:r>
              <a:rPr lang="en-US" dirty="0"/>
              <a:t>the JDBC </a:t>
            </a:r>
            <a:r>
              <a:rPr lang="en-US" dirty="0" smtClean="0"/>
              <a:t>connection </a:t>
            </a:r>
          </a:p>
          <a:p>
            <a:pPr algn="just">
              <a:lnSpc>
                <a:spcPct val="100000"/>
              </a:lnSpc>
            </a:pPr>
            <a:r>
              <a:rPr lang="en-US" dirty="0" smtClean="0"/>
              <a:t>The </a:t>
            </a:r>
            <a:r>
              <a:rPr lang="en-US" dirty="0" err="1"/>
              <a:t>org.hibernate.Session</a:t>
            </a:r>
            <a:r>
              <a:rPr lang="en-US" dirty="0"/>
              <a:t> interface provides methods to </a:t>
            </a:r>
            <a:r>
              <a:rPr lang="en-US" sz="2000" dirty="0" smtClean="0"/>
              <a:t>insert</a:t>
            </a:r>
            <a:r>
              <a:rPr lang="en-US" sz="2000" dirty="0"/>
              <a:t>, update and delete the object. </a:t>
            </a:r>
            <a:endParaRPr lang="en-US" sz="2000" dirty="0" smtClean="0"/>
          </a:p>
          <a:p>
            <a:pPr algn="just">
              <a:lnSpc>
                <a:spcPct val="100000"/>
              </a:lnSpc>
            </a:pPr>
            <a:r>
              <a:rPr lang="en-US" dirty="0" smtClean="0"/>
              <a:t>It </a:t>
            </a:r>
            <a:r>
              <a:rPr lang="en-US" dirty="0"/>
              <a:t>also provides factory methods for Transaction and Query</a:t>
            </a:r>
            <a:r>
              <a:rPr lang="en-US" dirty="0" smtClean="0"/>
              <a:t>.</a:t>
            </a:r>
            <a:endParaRPr lang="en-US" dirty="0"/>
          </a:p>
        </p:txBody>
      </p:sp>
      <p:sp>
        <p:nvSpPr>
          <p:cNvPr id="4" name="AutoShape 2" descr="hibernate architecture">
            <a:extLst>
              <a:ext uri="{FF2B5EF4-FFF2-40B4-BE49-F238E27FC236}">
                <a16:creationId xmlns="" xmlns:a16="http://schemas.microsoft.com/office/drawing/2014/main" id="{D31C42BF-3F4F-4868-ABDF-922F5826F0C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a:endParaRPr lang="en-IN">
              <a:solidFill>
                <a:prstClr val="black"/>
              </a:solidFill>
            </a:endParaRPr>
          </a:p>
        </p:txBody>
      </p:sp>
    </p:spTree>
    <p:extLst>
      <p:ext uri="{BB962C8B-B14F-4D97-AF65-F5344CB8AC3E}">
        <p14:creationId xmlns:p14="http://schemas.microsoft.com/office/powerpoint/2010/main" val="29656044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graphicFrame>
        <p:nvGraphicFramePr>
          <p:cNvPr id="4" name="Content Placeholder 3"/>
          <p:cNvGraphicFramePr>
            <a:graphicFrameLocks noGrp="1"/>
          </p:cNvGraphicFramePr>
          <p:nvPr>
            <p:ph idx="1"/>
            <p:extLst/>
          </p:nvPr>
        </p:nvGraphicFramePr>
        <p:xfrm>
          <a:off x="1146413" y="2361062"/>
          <a:ext cx="7874758" cy="3698546"/>
        </p:xfrm>
        <a:graphic>
          <a:graphicData uri="http://schemas.openxmlformats.org/drawingml/2006/table">
            <a:tbl>
              <a:tblPr/>
              <a:tblGrid>
                <a:gridCol w="1955652"/>
                <a:gridCol w="3963454"/>
                <a:gridCol w="1955652"/>
              </a:tblGrid>
              <a:tr h="688613">
                <a:tc>
                  <a:txBody>
                    <a:bodyPr/>
                    <a:lstStyle/>
                    <a:p>
                      <a:pPr algn="l" fontAlgn="t"/>
                      <a:r>
                        <a:rPr lang="en-US" dirty="0">
                          <a:effectLst/>
                        </a:rPr>
                        <a:t>Mapping type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a:effectLst/>
                        </a:rPr>
                        <a:t>Java type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a:effectLst/>
                        </a:rPr>
                        <a:t>ANSI SQL Type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726044">
                <a:tc>
                  <a:txBody>
                    <a:bodyPr/>
                    <a:lstStyle/>
                    <a:p>
                      <a:pPr fontAlgn="t"/>
                      <a:r>
                        <a:rPr lang="en-US" dirty="0">
                          <a:effectLst/>
                        </a:rPr>
                        <a:t>binary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byte[]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VARBINARY (or BLOB)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41940">
                <a:tc>
                  <a:txBody>
                    <a:bodyPr/>
                    <a:lstStyle/>
                    <a:p>
                      <a:pPr fontAlgn="t"/>
                      <a:r>
                        <a:rPr lang="en-US">
                          <a:effectLst/>
                        </a:rPr>
                        <a:t>text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java.lang.String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CLOB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58069">
                <a:tc>
                  <a:txBody>
                    <a:bodyPr/>
                    <a:lstStyle/>
                    <a:p>
                      <a:pPr fontAlgn="t"/>
                      <a:r>
                        <a:rPr lang="en-US">
                          <a:effectLst/>
                        </a:rPr>
                        <a:t>serializable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any Java class that implements java.io.Serializable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VARBINARY (or BLOB)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41940">
                <a:tc>
                  <a:txBody>
                    <a:bodyPr/>
                    <a:lstStyle/>
                    <a:p>
                      <a:pPr fontAlgn="t"/>
                      <a:r>
                        <a:rPr lang="en-US">
                          <a:effectLst/>
                        </a:rPr>
                        <a:t>clob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java.sql.Clob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CLOB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41940">
                <a:tc>
                  <a:txBody>
                    <a:bodyPr/>
                    <a:lstStyle/>
                    <a:p>
                      <a:pPr fontAlgn="t"/>
                      <a:r>
                        <a:rPr lang="en-US">
                          <a:effectLst/>
                        </a:rPr>
                        <a:t>blob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java.sql.Blob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BLOB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1049456" y="1812920"/>
            <a:ext cx="4339576" cy="74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3174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121214"/>
                </a:solidFill>
                <a:effectLst/>
                <a:latin typeface="Verdana" panose="020B0604030504040204" pitchFamily="34" charset="0"/>
              </a:rPr>
              <a:t>Binary and large object types: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24230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graphicFrame>
        <p:nvGraphicFramePr>
          <p:cNvPr id="4" name="Content Placeholder 3"/>
          <p:cNvGraphicFramePr>
            <a:graphicFrameLocks noGrp="1"/>
          </p:cNvGraphicFramePr>
          <p:nvPr>
            <p:ph idx="1"/>
            <p:extLst/>
          </p:nvPr>
        </p:nvGraphicFramePr>
        <p:xfrm>
          <a:off x="1187356" y="2552130"/>
          <a:ext cx="7785194" cy="3057101"/>
        </p:xfrm>
        <a:graphic>
          <a:graphicData uri="http://schemas.openxmlformats.org/drawingml/2006/table">
            <a:tbl>
              <a:tblPr/>
              <a:tblGrid>
                <a:gridCol w="1933409"/>
                <a:gridCol w="3198148"/>
                <a:gridCol w="2653637"/>
              </a:tblGrid>
              <a:tr h="890041">
                <a:tc>
                  <a:txBody>
                    <a:bodyPr/>
                    <a:lstStyle/>
                    <a:p>
                      <a:pPr algn="l" fontAlgn="t"/>
                      <a:r>
                        <a:rPr lang="en-US" dirty="0">
                          <a:effectLst/>
                        </a:rPr>
                        <a:t>Mapping type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a:effectLst/>
                        </a:rPr>
                        <a:t>Java type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a:effectLst/>
                        </a:rPr>
                        <a:t>ANSI SQL Type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41765">
                <a:tc>
                  <a:txBody>
                    <a:bodyPr/>
                    <a:lstStyle/>
                    <a:p>
                      <a:pPr fontAlgn="t"/>
                      <a:r>
                        <a:rPr lang="en-US">
                          <a:effectLst/>
                        </a:rPr>
                        <a:t>class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err="1">
                          <a:effectLst/>
                        </a:rPr>
                        <a:t>java.lang.Class</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VARCHAR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41765">
                <a:tc>
                  <a:txBody>
                    <a:bodyPr/>
                    <a:lstStyle/>
                    <a:p>
                      <a:pPr fontAlgn="t"/>
                      <a:r>
                        <a:rPr lang="en-US">
                          <a:effectLst/>
                        </a:rPr>
                        <a:t>locale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java.util.Locale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VARCHAR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41765">
                <a:tc>
                  <a:txBody>
                    <a:bodyPr/>
                    <a:lstStyle/>
                    <a:p>
                      <a:pPr fontAlgn="t"/>
                      <a:r>
                        <a:rPr lang="en-US">
                          <a:effectLst/>
                        </a:rPr>
                        <a:t>timezone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java.util.TimeZone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VARCHAR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41765">
                <a:tc>
                  <a:txBody>
                    <a:bodyPr/>
                    <a:lstStyle/>
                    <a:p>
                      <a:pPr fontAlgn="t"/>
                      <a:r>
                        <a:rPr lang="en-US">
                          <a:effectLst/>
                        </a:rPr>
                        <a:t>currency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java.util.Currency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VARCHAR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967570" y="1931840"/>
            <a:ext cx="2673350" cy="74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3174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121214"/>
                </a:solidFill>
                <a:effectLst/>
                <a:latin typeface="Verdana" panose="020B0604030504040204" pitchFamily="34" charset="0"/>
              </a:rPr>
              <a:t>JDK-related types: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09320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QUERY LANGUAGE</a:t>
            </a:r>
          </a:p>
        </p:txBody>
      </p:sp>
      <p:sp>
        <p:nvSpPr>
          <p:cNvPr id="3" name="Content Placeholder 2"/>
          <p:cNvSpPr>
            <a:spLocks noGrp="1"/>
          </p:cNvSpPr>
          <p:nvPr>
            <p:ph idx="1"/>
          </p:nvPr>
        </p:nvSpPr>
        <p:spPr/>
        <p:txBody>
          <a:bodyPr/>
          <a:lstStyle/>
          <a:p>
            <a:pPr algn="just"/>
            <a:r>
              <a:rPr lang="en-US" dirty="0"/>
              <a:t>Hibernate Query Language (HQL) is an </a:t>
            </a:r>
            <a:r>
              <a:rPr lang="en-US" dirty="0">
                <a:solidFill>
                  <a:schemeClr val="accent1"/>
                </a:solidFill>
              </a:rPr>
              <a:t>object-oriented query language</a:t>
            </a:r>
            <a:r>
              <a:rPr lang="en-US" dirty="0"/>
              <a:t>, similar to SQL, but instead of operating </a:t>
            </a:r>
            <a:r>
              <a:rPr lang="en-US" dirty="0" smtClean="0"/>
              <a:t>on tables </a:t>
            </a:r>
            <a:r>
              <a:rPr lang="en-US" dirty="0"/>
              <a:t>and columns, </a:t>
            </a:r>
            <a:r>
              <a:rPr lang="en-US" dirty="0">
                <a:solidFill>
                  <a:schemeClr val="accent1"/>
                </a:solidFill>
              </a:rPr>
              <a:t>HQL works with persistent objects and their properties. </a:t>
            </a:r>
            <a:endParaRPr lang="en-US" dirty="0" smtClean="0">
              <a:solidFill>
                <a:schemeClr val="accent1"/>
              </a:solidFill>
            </a:endParaRPr>
          </a:p>
          <a:p>
            <a:pPr algn="just"/>
            <a:endParaRPr lang="en-US" dirty="0"/>
          </a:p>
          <a:p>
            <a:pPr algn="just"/>
            <a:r>
              <a:rPr lang="en-US" dirty="0" smtClean="0"/>
              <a:t>HQL </a:t>
            </a:r>
            <a:r>
              <a:rPr lang="en-US" dirty="0"/>
              <a:t>queries are </a:t>
            </a:r>
            <a:r>
              <a:rPr lang="en-US" dirty="0">
                <a:solidFill>
                  <a:schemeClr val="accent1"/>
                </a:solidFill>
              </a:rPr>
              <a:t>translated by </a:t>
            </a:r>
            <a:r>
              <a:rPr lang="en-US" dirty="0" smtClean="0">
                <a:solidFill>
                  <a:schemeClr val="accent1"/>
                </a:solidFill>
              </a:rPr>
              <a:t>Hibernate into </a:t>
            </a:r>
            <a:r>
              <a:rPr lang="en-US" dirty="0">
                <a:solidFill>
                  <a:schemeClr val="accent1"/>
                </a:solidFill>
              </a:rPr>
              <a:t>conventional SQL queries </a:t>
            </a:r>
            <a:r>
              <a:rPr lang="en-US" dirty="0"/>
              <a:t>which in turns perform action on database.</a:t>
            </a:r>
          </a:p>
        </p:txBody>
      </p:sp>
    </p:spTree>
    <p:extLst>
      <p:ext uri="{BB962C8B-B14F-4D97-AF65-F5344CB8AC3E}">
        <p14:creationId xmlns:p14="http://schemas.microsoft.com/office/powerpoint/2010/main" val="25441361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lgn="just"/>
            <a:r>
              <a:rPr lang="en-US" dirty="0"/>
              <a:t>Although you </a:t>
            </a:r>
            <a:r>
              <a:rPr lang="en-US" dirty="0">
                <a:solidFill>
                  <a:schemeClr val="accent1"/>
                </a:solidFill>
              </a:rPr>
              <a:t>can use SQL statements directly </a:t>
            </a:r>
            <a:r>
              <a:rPr lang="en-US" dirty="0"/>
              <a:t>with Hibernate using Native SQL but </a:t>
            </a:r>
            <a:r>
              <a:rPr lang="en-US" dirty="0" smtClean="0"/>
              <a:t>It </a:t>
            </a:r>
            <a:r>
              <a:rPr lang="en-US" dirty="0"/>
              <a:t>would </a:t>
            </a:r>
            <a:r>
              <a:rPr lang="en-US" dirty="0">
                <a:solidFill>
                  <a:schemeClr val="accent1"/>
                </a:solidFill>
              </a:rPr>
              <a:t>recommend to use </a:t>
            </a:r>
            <a:r>
              <a:rPr lang="en-US" dirty="0" smtClean="0">
                <a:solidFill>
                  <a:schemeClr val="accent1"/>
                </a:solidFill>
              </a:rPr>
              <a:t>HQL </a:t>
            </a:r>
            <a:r>
              <a:rPr lang="en-US" dirty="0" smtClean="0"/>
              <a:t>whenever </a:t>
            </a:r>
            <a:r>
              <a:rPr lang="en-US" dirty="0"/>
              <a:t>possible to avoid database portability hassles, and to </a:t>
            </a:r>
            <a:r>
              <a:rPr lang="en-US" dirty="0">
                <a:solidFill>
                  <a:schemeClr val="accent1"/>
                </a:solidFill>
              </a:rPr>
              <a:t>take advantage of </a:t>
            </a:r>
            <a:r>
              <a:rPr lang="en-US" dirty="0" err="1">
                <a:solidFill>
                  <a:schemeClr val="accent1"/>
                </a:solidFill>
              </a:rPr>
              <a:t>Hibernate's</a:t>
            </a:r>
            <a:r>
              <a:rPr lang="en-US" dirty="0">
                <a:solidFill>
                  <a:schemeClr val="accent1"/>
                </a:solidFill>
              </a:rPr>
              <a:t> SQL </a:t>
            </a:r>
            <a:r>
              <a:rPr lang="en-US" dirty="0" smtClean="0">
                <a:solidFill>
                  <a:schemeClr val="accent1"/>
                </a:solidFill>
              </a:rPr>
              <a:t>generation.</a:t>
            </a:r>
          </a:p>
          <a:p>
            <a:pPr algn="just"/>
            <a:endParaRPr lang="en-US" dirty="0"/>
          </a:p>
          <a:p>
            <a:pPr algn="just"/>
            <a:r>
              <a:rPr lang="en-US" dirty="0"/>
              <a:t>Keywords like </a:t>
            </a:r>
            <a:r>
              <a:rPr lang="en-US" dirty="0">
                <a:solidFill>
                  <a:schemeClr val="accent1"/>
                </a:solidFill>
              </a:rPr>
              <a:t>SELECT , FROM and WHERE etc. are not case sensitive </a:t>
            </a:r>
            <a:r>
              <a:rPr lang="en-US" dirty="0"/>
              <a:t>but properties like </a:t>
            </a:r>
            <a:r>
              <a:rPr lang="en-US" dirty="0">
                <a:solidFill>
                  <a:schemeClr val="accent1"/>
                </a:solidFill>
              </a:rPr>
              <a:t>table and column names </a:t>
            </a:r>
            <a:r>
              <a:rPr lang="en-US" dirty="0" smtClean="0">
                <a:solidFill>
                  <a:schemeClr val="accent1"/>
                </a:solidFill>
              </a:rPr>
              <a:t>are case </a:t>
            </a:r>
            <a:r>
              <a:rPr lang="en-US" dirty="0">
                <a:solidFill>
                  <a:schemeClr val="accent1"/>
                </a:solidFill>
              </a:rPr>
              <a:t>sensitive </a:t>
            </a:r>
            <a:r>
              <a:rPr lang="en-US" dirty="0"/>
              <a:t>in HQL.</a:t>
            </a:r>
          </a:p>
        </p:txBody>
      </p:sp>
    </p:spTree>
    <p:extLst>
      <p:ext uri="{BB962C8B-B14F-4D97-AF65-F5344CB8AC3E}">
        <p14:creationId xmlns:p14="http://schemas.microsoft.com/office/powerpoint/2010/main" val="13398043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Clause</a:t>
            </a:r>
            <a:endParaRPr lang="en-US" dirty="0"/>
          </a:p>
        </p:txBody>
      </p:sp>
      <p:sp>
        <p:nvSpPr>
          <p:cNvPr id="3" name="Content Placeholder 2"/>
          <p:cNvSpPr>
            <a:spLocks noGrp="1"/>
          </p:cNvSpPr>
          <p:nvPr>
            <p:ph idx="1"/>
          </p:nvPr>
        </p:nvSpPr>
        <p:spPr/>
        <p:txBody>
          <a:bodyPr>
            <a:normAutofit/>
          </a:bodyPr>
          <a:lstStyle/>
          <a:p>
            <a:pPr algn="just"/>
            <a:r>
              <a:rPr lang="en-US" dirty="0" smtClean="0"/>
              <a:t>You </a:t>
            </a:r>
            <a:r>
              <a:rPr lang="en-US" dirty="0"/>
              <a:t>will use FROM clause if you </a:t>
            </a:r>
            <a:r>
              <a:rPr lang="en-US" dirty="0">
                <a:solidFill>
                  <a:schemeClr val="accent1"/>
                </a:solidFill>
              </a:rPr>
              <a:t>want to load a complete persistent objects into memory</a:t>
            </a:r>
            <a:r>
              <a:rPr lang="en-US" dirty="0"/>
              <a:t>. Following is the simple</a:t>
            </a:r>
          </a:p>
          <a:p>
            <a:pPr lvl="1" algn="just"/>
            <a:r>
              <a:rPr lang="en-US" dirty="0" smtClean="0"/>
              <a:t>String </a:t>
            </a:r>
            <a:r>
              <a:rPr lang="en-US" dirty="0" err="1"/>
              <a:t>hql</a:t>
            </a:r>
            <a:r>
              <a:rPr lang="en-US" dirty="0"/>
              <a:t> = "FROM Employee";</a:t>
            </a:r>
          </a:p>
          <a:p>
            <a:pPr lvl="1" algn="just"/>
            <a:r>
              <a:rPr lang="en-US" dirty="0"/>
              <a:t>Query </a:t>
            </a:r>
            <a:r>
              <a:rPr lang="en-US" dirty="0" err="1"/>
              <a:t>query</a:t>
            </a:r>
            <a:r>
              <a:rPr lang="en-US" dirty="0"/>
              <a:t> = </a:t>
            </a:r>
            <a:r>
              <a:rPr lang="en-US" dirty="0" err="1"/>
              <a:t>session.createQuery</a:t>
            </a:r>
            <a:r>
              <a:rPr lang="en-US" dirty="0"/>
              <a:t>(</a:t>
            </a:r>
            <a:r>
              <a:rPr lang="en-US" dirty="0" err="1"/>
              <a:t>hql</a:t>
            </a:r>
            <a:r>
              <a:rPr lang="en-US" dirty="0"/>
              <a:t>);</a:t>
            </a:r>
          </a:p>
          <a:p>
            <a:pPr lvl="1" algn="just"/>
            <a:r>
              <a:rPr lang="en-US" dirty="0"/>
              <a:t>List results = </a:t>
            </a:r>
            <a:r>
              <a:rPr lang="en-US" dirty="0" err="1"/>
              <a:t>query.list</a:t>
            </a:r>
            <a:r>
              <a:rPr lang="en-US" dirty="0" smtClean="0"/>
              <a:t>();</a:t>
            </a:r>
          </a:p>
          <a:p>
            <a:pPr algn="just"/>
            <a:endParaRPr lang="en-US" dirty="0"/>
          </a:p>
          <a:p>
            <a:pPr algn="just"/>
            <a:r>
              <a:rPr lang="en-US" dirty="0"/>
              <a:t>If you need to fully qualify a class name in HQL, just </a:t>
            </a:r>
            <a:r>
              <a:rPr lang="en-US" dirty="0">
                <a:solidFill>
                  <a:schemeClr val="accent1"/>
                </a:solidFill>
              </a:rPr>
              <a:t>specify the package and class name as follows:</a:t>
            </a:r>
          </a:p>
          <a:p>
            <a:pPr lvl="1" algn="just"/>
            <a:r>
              <a:rPr lang="en-US" dirty="0"/>
              <a:t>String </a:t>
            </a:r>
            <a:r>
              <a:rPr lang="en-US" dirty="0" err="1"/>
              <a:t>hql</a:t>
            </a:r>
            <a:r>
              <a:rPr lang="en-US" dirty="0"/>
              <a:t> = "FROM </a:t>
            </a:r>
            <a:r>
              <a:rPr lang="en-US" dirty="0" err="1"/>
              <a:t>com.hibernatebook.criteria.Employee</a:t>
            </a:r>
            <a:r>
              <a:rPr lang="en-US" dirty="0"/>
              <a:t>";</a:t>
            </a:r>
          </a:p>
          <a:p>
            <a:pPr lvl="1" algn="just"/>
            <a:r>
              <a:rPr lang="en-US" dirty="0"/>
              <a:t>Query </a:t>
            </a:r>
            <a:r>
              <a:rPr lang="en-US" dirty="0" err="1"/>
              <a:t>query</a:t>
            </a:r>
            <a:r>
              <a:rPr lang="en-US" dirty="0"/>
              <a:t> = </a:t>
            </a:r>
            <a:r>
              <a:rPr lang="en-US" dirty="0" err="1"/>
              <a:t>session.createQuery</a:t>
            </a:r>
            <a:r>
              <a:rPr lang="en-US" dirty="0"/>
              <a:t>(</a:t>
            </a:r>
            <a:r>
              <a:rPr lang="en-US" dirty="0" err="1"/>
              <a:t>hql</a:t>
            </a:r>
            <a:r>
              <a:rPr lang="en-US" dirty="0"/>
              <a:t>);</a:t>
            </a:r>
          </a:p>
          <a:p>
            <a:pPr lvl="1" algn="just"/>
            <a:r>
              <a:rPr lang="en-US" dirty="0"/>
              <a:t>List results = </a:t>
            </a:r>
            <a:r>
              <a:rPr lang="en-US" dirty="0" err="1"/>
              <a:t>query.list</a:t>
            </a:r>
            <a:r>
              <a:rPr lang="en-US" dirty="0"/>
              <a:t>();</a:t>
            </a:r>
          </a:p>
        </p:txBody>
      </p:sp>
    </p:spTree>
    <p:extLst>
      <p:ext uri="{BB962C8B-B14F-4D97-AF65-F5344CB8AC3E}">
        <p14:creationId xmlns:p14="http://schemas.microsoft.com/office/powerpoint/2010/main" val="234258132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Clause</a:t>
            </a:r>
            <a:endParaRPr lang="en-US" dirty="0"/>
          </a:p>
        </p:txBody>
      </p:sp>
      <p:sp>
        <p:nvSpPr>
          <p:cNvPr id="3" name="Content Placeholder 2"/>
          <p:cNvSpPr>
            <a:spLocks noGrp="1"/>
          </p:cNvSpPr>
          <p:nvPr>
            <p:ph idx="1"/>
          </p:nvPr>
        </p:nvSpPr>
        <p:spPr/>
        <p:txBody>
          <a:bodyPr/>
          <a:lstStyle/>
          <a:p>
            <a:pPr algn="just"/>
            <a:r>
              <a:rPr lang="en-US" dirty="0" smtClean="0"/>
              <a:t>The </a:t>
            </a:r>
            <a:r>
              <a:rPr lang="en-US" dirty="0"/>
              <a:t>SELECT clause </a:t>
            </a:r>
            <a:r>
              <a:rPr lang="en-US" dirty="0">
                <a:solidFill>
                  <a:schemeClr val="accent1"/>
                </a:solidFill>
              </a:rPr>
              <a:t>provides more control over the result </a:t>
            </a:r>
            <a:r>
              <a:rPr lang="en-US" dirty="0"/>
              <a:t>set than the from clause. If you want to </a:t>
            </a:r>
            <a:r>
              <a:rPr lang="en-US" dirty="0" smtClean="0">
                <a:solidFill>
                  <a:schemeClr val="accent1"/>
                </a:solidFill>
              </a:rPr>
              <a:t>obtain few properties of </a:t>
            </a:r>
            <a:r>
              <a:rPr lang="en-US" dirty="0">
                <a:solidFill>
                  <a:schemeClr val="accent1"/>
                </a:solidFill>
              </a:rPr>
              <a:t>objects</a:t>
            </a:r>
            <a:r>
              <a:rPr lang="en-US" dirty="0"/>
              <a:t> instead of the complete object, use the SELECT clause. </a:t>
            </a:r>
            <a:endParaRPr lang="en-US" dirty="0" smtClean="0"/>
          </a:p>
          <a:p>
            <a:pPr algn="just"/>
            <a:endParaRPr lang="en-US" dirty="0" smtClean="0"/>
          </a:p>
          <a:p>
            <a:pPr algn="just"/>
            <a:r>
              <a:rPr lang="en-US" dirty="0" smtClean="0"/>
              <a:t>Following </a:t>
            </a:r>
            <a:r>
              <a:rPr lang="en-US" dirty="0"/>
              <a:t>is the simple syntax of using </a:t>
            </a:r>
            <a:r>
              <a:rPr lang="en-US" dirty="0" smtClean="0">
                <a:solidFill>
                  <a:schemeClr val="accent1"/>
                </a:solidFill>
              </a:rPr>
              <a:t>SELECT clause </a:t>
            </a:r>
            <a:r>
              <a:rPr lang="en-US" dirty="0">
                <a:solidFill>
                  <a:schemeClr val="accent1"/>
                </a:solidFill>
              </a:rPr>
              <a:t>to get just </a:t>
            </a:r>
            <a:r>
              <a:rPr lang="en-US" dirty="0" err="1">
                <a:solidFill>
                  <a:schemeClr val="accent1"/>
                </a:solidFill>
              </a:rPr>
              <a:t>first_name</a:t>
            </a:r>
            <a:r>
              <a:rPr lang="en-US" dirty="0">
                <a:solidFill>
                  <a:schemeClr val="accent1"/>
                </a:solidFill>
              </a:rPr>
              <a:t> </a:t>
            </a:r>
            <a:r>
              <a:rPr lang="en-US" dirty="0"/>
              <a:t>field of the Employee object:</a:t>
            </a:r>
          </a:p>
          <a:p>
            <a:pPr lvl="1" algn="just"/>
            <a:r>
              <a:rPr lang="en-US" dirty="0"/>
              <a:t>String </a:t>
            </a:r>
            <a:r>
              <a:rPr lang="en-US" dirty="0" err="1"/>
              <a:t>hql</a:t>
            </a:r>
            <a:r>
              <a:rPr lang="en-US" dirty="0"/>
              <a:t> = "SELECT </a:t>
            </a:r>
            <a:r>
              <a:rPr lang="en-US" dirty="0" err="1"/>
              <a:t>E.firstName</a:t>
            </a:r>
            <a:r>
              <a:rPr lang="en-US" dirty="0"/>
              <a:t> FROM Employee E";</a:t>
            </a:r>
          </a:p>
          <a:p>
            <a:pPr lvl="1" algn="just"/>
            <a:r>
              <a:rPr lang="en-US" dirty="0"/>
              <a:t>Query </a:t>
            </a:r>
            <a:r>
              <a:rPr lang="en-US" dirty="0" err="1"/>
              <a:t>query</a:t>
            </a:r>
            <a:r>
              <a:rPr lang="en-US" dirty="0"/>
              <a:t> = </a:t>
            </a:r>
            <a:r>
              <a:rPr lang="en-US" dirty="0" err="1"/>
              <a:t>session.createQuery</a:t>
            </a:r>
            <a:r>
              <a:rPr lang="en-US" dirty="0"/>
              <a:t>(</a:t>
            </a:r>
            <a:r>
              <a:rPr lang="en-US" dirty="0" err="1"/>
              <a:t>hql</a:t>
            </a:r>
            <a:r>
              <a:rPr lang="en-US" dirty="0"/>
              <a:t>);</a:t>
            </a:r>
          </a:p>
          <a:p>
            <a:pPr lvl="1" algn="just"/>
            <a:r>
              <a:rPr lang="en-US" dirty="0"/>
              <a:t>List results = </a:t>
            </a:r>
            <a:r>
              <a:rPr lang="en-US" dirty="0" err="1"/>
              <a:t>query.list</a:t>
            </a:r>
            <a:r>
              <a:rPr lang="en-US" dirty="0"/>
              <a:t>();</a:t>
            </a:r>
          </a:p>
        </p:txBody>
      </p:sp>
    </p:spTree>
    <p:extLst>
      <p:ext uri="{BB962C8B-B14F-4D97-AF65-F5344CB8AC3E}">
        <p14:creationId xmlns:p14="http://schemas.microsoft.com/office/powerpoint/2010/main" val="14356406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Clause</a:t>
            </a:r>
            <a:endParaRPr lang="en-US" dirty="0"/>
          </a:p>
        </p:txBody>
      </p:sp>
      <p:sp>
        <p:nvSpPr>
          <p:cNvPr id="3" name="Content Placeholder 2"/>
          <p:cNvSpPr>
            <a:spLocks noGrp="1"/>
          </p:cNvSpPr>
          <p:nvPr>
            <p:ph idx="1"/>
          </p:nvPr>
        </p:nvSpPr>
        <p:spPr/>
        <p:txBody>
          <a:bodyPr/>
          <a:lstStyle/>
          <a:p>
            <a:r>
              <a:rPr lang="en-US" dirty="0" smtClean="0"/>
              <a:t>If </a:t>
            </a:r>
            <a:r>
              <a:rPr lang="en-US" dirty="0"/>
              <a:t>you want to </a:t>
            </a:r>
            <a:r>
              <a:rPr lang="en-US" dirty="0">
                <a:solidFill>
                  <a:schemeClr val="accent1"/>
                </a:solidFill>
              </a:rPr>
              <a:t>narrow the specific objects</a:t>
            </a:r>
            <a:r>
              <a:rPr lang="en-US" dirty="0"/>
              <a:t> that are returned from storage, you use the WHERE clause. </a:t>
            </a:r>
            <a:endParaRPr lang="en-US" dirty="0" smtClean="0"/>
          </a:p>
          <a:p>
            <a:endParaRPr lang="en-US" dirty="0" smtClean="0"/>
          </a:p>
          <a:p>
            <a:r>
              <a:rPr lang="en-US" dirty="0" smtClean="0"/>
              <a:t>Following </a:t>
            </a:r>
            <a:r>
              <a:rPr lang="en-US" dirty="0"/>
              <a:t>is </a:t>
            </a:r>
            <a:r>
              <a:rPr lang="en-US" dirty="0" smtClean="0"/>
              <a:t>the simple </a:t>
            </a:r>
            <a:r>
              <a:rPr lang="en-US" dirty="0"/>
              <a:t>syntax of using WHERE clause:</a:t>
            </a:r>
          </a:p>
          <a:p>
            <a:pPr lvl="1"/>
            <a:r>
              <a:rPr lang="en-US" dirty="0"/>
              <a:t>String </a:t>
            </a:r>
            <a:r>
              <a:rPr lang="en-US" dirty="0" err="1"/>
              <a:t>hql</a:t>
            </a:r>
            <a:r>
              <a:rPr lang="en-US" dirty="0"/>
              <a:t> = "FROM Employee E WHERE E.id = 10";</a:t>
            </a:r>
          </a:p>
          <a:p>
            <a:pPr lvl="1"/>
            <a:r>
              <a:rPr lang="en-US" dirty="0"/>
              <a:t>Query </a:t>
            </a:r>
            <a:r>
              <a:rPr lang="en-US" dirty="0" err="1"/>
              <a:t>query</a:t>
            </a:r>
            <a:r>
              <a:rPr lang="en-US" dirty="0"/>
              <a:t> = </a:t>
            </a:r>
            <a:r>
              <a:rPr lang="en-US" dirty="0" err="1"/>
              <a:t>session.createQuery</a:t>
            </a:r>
            <a:r>
              <a:rPr lang="en-US" dirty="0"/>
              <a:t>(</a:t>
            </a:r>
            <a:r>
              <a:rPr lang="en-US" dirty="0" err="1"/>
              <a:t>hql</a:t>
            </a:r>
            <a:r>
              <a:rPr lang="en-US" dirty="0"/>
              <a:t>);</a:t>
            </a:r>
          </a:p>
          <a:p>
            <a:pPr lvl="1"/>
            <a:r>
              <a:rPr lang="en-US" dirty="0"/>
              <a:t>List results = </a:t>
            </a:r>
            <a:r>
              <a:rPr lang="en-US" dirty="0" err="1"/>
              <a:t>query.list</a:t>
            </a:r>
            <a:r>
              <a:rPr lang="en-US" dirty="0"/>
              <a:t>();</a:t>
            </a:r>
          </a:p>
        </p:txBody>
      </p:sp>
    </p:spTree>
    <p:extLst>
      <p:ext uri="{BB962C8B-B14F-4D97-AF65-F5344CB8AC3E}">
        <p14:creationId xmlns:p14="http://schemas.microsoft.com/office/powerpoint/2010/main" val="5642450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BY Clause</a:t>
            </a:r>
            <a:endParaRPr lang="en-US" dirty="0"/>
          </a:p>
        </p:txBody>
      </p:sp>
      <p:sp>
        <p:nvSpPr>
          <p:cNvPr id="3" name="Content Placeholder 2"/>
          <p:cNvSpPr>
            <a:spLocks noGrp="1"/>
          </p:cNvSpPr>
          <p:nvPr>
            <p:ph idx="1"/>
          </p:nvPr>
        </p:nvSpPr>
        <p:spPr/>
        <p:txBody>
          <a:bodyPr>
            <a:normAutofit/>
          </a:bodyPr>
          <a:lstStyle/>
          <a:p>
            <a:r>
              <a:rPr lang="en-US" dirty="0" smtClean="0"/>
              <a:t>To </a:t>
            </a:r>
            <a:r>
              <a:rPr lang="en-US" dirty="0">
                <a:solidFill>
                  <a:schemeClr val="accent1"/>
                </a:solidFill>
              </a:rPr>
              <a:t>sort your HQL query's results, </a:t>
            </a:r>
            <a:r>
              <a:rPr lang="en-US" dirty="0"/>
              <a:t>you will need to use the ORDER BY clause. </a:t>
            </a:r>
            <a:r>
              <a:rPr lang="en-US" dirty="0" smtClean="0"/>
              <a:t>of </a:t>
            </a:r>
            <a:r>
              <a:rPr lang="en-US" dirty="0"/>
              <a:t>using ORDER BY clause:</a:t>
            </a:r>
          </a:p>
          <a:p>
            <a:pPr lvl="1"/>
            <a:r>
              <a:rPr lang="en-US" dirty="0"/>
              <a:t>String </a:t>
            </a:r>
            <a:r>
              <a:rPr lang="en-US" dirty="0" err="1"/>
              <a:t>hql</a:t>
            </a:r>
            <a:r>
              <a:rPr lang="en-US" dirty="0"/>
              <a:t> = "FROM Employee E WHERE E.id &gt; 10 ORDER BY </a:t>
            </a:r>
            <a:r>
              <a:rPr lang="en-US" dirty="0" err="1"/>
              <a:t>E.salary</a:t>
            </a:r>
            <a:r>
              <a:rPr lang="en-US" dirty="0"/>
              <a:t> DESC";</a:t>
            </a:r>
          </a:p>
          <a:p>
            <a:pPr lvl="1"/>
            <a:r>
              <a:rPr lang="en-US" dirty="0"/>
              <a:t>Query </a:t>
            </a:r>
            <a:r>
              <a:rPr lang="en-US" dirty="0" err="1"/>
              <a:t>query</a:t>
            </a:r>
            <a:r>
              <a:rPr lang="en-US" dirty="0"/>
              <a:t> = </a:t>
            </a:r>
            <a:r>
              <a:rPr lang="en-US" dirty="0" err="1"/>
              <a:t>session.createQuery</a:t>
            </a:r>
            <a:r>
              <a:rPr lang="en-US" dirty="0"/>
              <a:t>(</a:t>
            </a:r>
            <a:r>
              <a:rPr lang="en-US" dirty="0" err="1"/>
              <a:t>hql</a:t>
            </a:r>
            <a:r>
              <a:rPr lang="en-US" dirty="0"/>
              <a:t>);</a:t>
            </a:r>
          </a:p>
          <a:p>
            <a:pPr lvl="1"/>
            <a:r>
              <a:rPr lang="en-US" dirty="0"/>
              <a:t>List results = </a:t>
            </a:r>
            <a:r>
              <a:rPr lang="en-US" dirty="0" err="1"/>
              <a:t>query.list</a:t>
            </a:r>
            <a:r>
              <a:rPr lang="en-US" dirty="0" smtClean="0"/>
              <a:t>();</a:t>
            </a:r>
          </a:p>
          <a:p>
            <a:pPr lvl="1"/>
            <a:endParaRPr lang="en-US" dirty="0"/>
          </a:p>
          <a:p>
            <a:r>
              <a:rPr lang="en-US" dirty="0"/>
              <a:t>If you wanted to </a:t>
            </a:r>
            <a:r>
              <a:rPr lang="en-US" dirty="0">
                <a:solidFill>
                  <a:schemeClr val="accent1"/>
                </a:solidFill>
              </a:rPr>
              <a:t>sort by more than one property, </a:t>
            </a:r>
            <a:r>
              <a:rPr lang="en-US" dirty="0" smtClean="0">
                <a:solidFill>
                  <a:schemeClr val="accent1"/>
                </a:solidFill>
              </a:rPr>
              <a:t>clause</a:t>
            </a:r>
            <a:r>
              <a:rPr lang="en-US" dirty="0"/>
              <a:t>, separated by commas as follows:</a:t>
            </a:r>
          </a:p>
          <a:p>
            <a:pPr lvl="1"/>
            <a:r>
              <a:rPr lang="en-US" dirty="0"/>
              <a:t>String </a:t>
            </a:r>
            <a:r>
              <a:rPr lang="en-US" dirty="0" err="1"/>
              <a:t>hql</a:t>
            </a:r>
            <a:r>
              <a:rPr lang="en-US" dirty="0"/>
              <a:t> = "FROM Employee E WHERE E.id &gt; 10 " +</a:t>
            </a:r>
          </a:p>
          <a:p>
            <a:pPr lvl="1"/>
            <a:r>
              <a:rPr lang="en-US" dirty="0"/>
              <a:t>"ORDER BY </a:t>
            </a:r>
            <a:r>
              <a:rPr lang="en-US" dirty="0" err="1"/>
              <a:t>E.firstName</a:t>
            </a:r>
            <a:r>
              <a:rPr lang="en-US" dirty="0"/>
              <a:t> DESC, </a:t>
            </a:r>
            <a:r>
              <a:rPr lang="en-US" dirty="0" err="1"/>
              <a:t>E.salary</a:t>
            </a:r>
            <a:r>
              <a:rPr lang="en-US" dirty="0"/>
              <a:t> DESC ";</a:t>
            </a:r>
          </a:p>
          <a:p>
            <a:pPr lvl="1"/>
            <a:r>
              <a:rPr lang="en-US" dirty="0"/>
              <a:t>Query </a:t>
            </a:r>
            <a:r>
              <a:rPr lang="en-US" dirty="0" err="1"/>
              <a:t>query</a:t>
            </a:r>
            <a:r>
              <a:rPr lang="en-US" dirty="0"/>
              <a:t> = </a:t>
            </a:r>
            <a:r>
              <a:rPr lang="en-US" dirty="0" err="1"/>
              <a:t>session.createQuery</a:t>
            </a:r>
            <a:r>
              <a:rPr lang="en-US" dirty="0"/>
              <a:t>(</a:t>
            </a:r>
            <a:r>
              <a:rPr lang="en-US" dirty="0" err="1"/>
              <a:t>hql</a:t>
            </a:r>
            <a:r>
              <a:rPr lang="en-US" dirty="0"/>
              <a:t>);</a:t>
            </a:r>
          </a:p>
          <a:p>
            <a:pPr lvl="1"/>
            <a:r>
              <a:rPr lang="en-US" dirty="0"/>
              <a:t>List results = </a:t>
            </a:r>
            <a:r>
              <a:rPr lang="en-US" dirty="0" err="1"/>
              <a:t>query.list</a:t>
            </a:r>
            <a:r>
              <a:rPr lang="en-US" dirty="0"/>
              <a:t>();</a:t>
            </a:r>
          </a:p>
        </p:txBody>
      </p:sp>
    </p:spTree>
    <p:extLst>
      <p:ext uri="{BB962C8B-B14F-4D97-AF65-F5344CB8AC3E}">
        <p14:creationId xmlns:p14="http://schemas.microsoft.com/office/powerpoint/2010/main" val="213231687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BY Clause</a:t>
            </a:r>
            <a:endParaRPr lang="en-US" dirty="0"/>
          </a:p>
        </p:txBody>
      </p:sp>
      <p:sp>
        <p:nvSpPr>
          <p:cNvPr id="3" name="Content Placeholder 2"/>
          <p:cNvSpPr>
            <a:spLocks noGrp="1"/>
          </p:cNvSpPr>
          <p:nvPr>
            <p:ph idx="1"/>
          </p:nvPr>
        </p:nvSpPr>
        <p:spPr/>
        <p:txBody>
          <a:bodyPr/>
          <a:lstStyle/>
          <a:p>
            <a:r>
              <a:rPr lang="en-US" dirty="0" smtClean="0"/>
              <a:t>This </a:t>
            </a:r>
            <a:r>
              <a:rPr lang="en-US" dirty="0"/>
              <a:t>clause lets Hibernate pull information from the database and group it based on a </a:t>
            </a:r>
            <a:r>
              <a:rPr lang="en-US" dirty="0">
                <a:solidFill>
                  <a:schemeClr val="accent1"/>
                </a:solidFill>
              </a:rPr>
              <a:t>value of an attribute </a:t>
            </a:r>
            <a:r>
              <a:rPr lang="en-US" dirty="0" smtClean="0"/>
              <a:t>and, typically</a:t>
            </a:r>
            <a:r>
              <a:rPr lang="en-US" dirty="0"/>
              <a:t>, use the </a:t>
            </a:r>
            <a:r>
              <a:rPr lang="en-US" dirty="0">
                <a:solidFill>
                  <a:schemeClr val="accent1"/>
                </a:solidFill>
              </a:rPr>
              <a:t>result to include an aggregate </a:t>
            </a:r>
            <a:r>
              <a:rPr lang="en-US" dirty="0" smtClean="0">
                <a:solidFill>
                  <a:schemeClr val="accent1"/>
                </a:solidFill>
              </a:rPr>
              <a:t>value</a:t>
            </a:r>
          </a:p>
          <a:p>
            <a:endParaRPr lang="en-US" dirty="0"/>
          </a:p>
          <a:p>
            <a:pPr lvl="1"/>
            <a:r>
              <a:rPr lang="en-US" dirty="0"/>
              <a:t>String </a:t>
            </a:r>
            <a:r>
              <a:rPr lang="en-US" dirty="0" err="1"/>
              <a:t>hql</a:t>
            </a:r>
            <a:r>
              <a:rPr lang="en-US" dirty="0"/>
              <a:t> = "SELECT SUM(</a:t>
            </a:r>
            <a:r>
              <a:rPr lang="en-US" dirty="0" err="1"/>
              <a:t>E.salary</a:t>
            </a:r>
            <a:r>
              <a:rPr lang="en-US" dirty="0"/>
              <a:t>), </a:t>
            </a:r>
            <a:r>
              <a:rPr lang="en-US" smtClean="0"/>
              <a:t>E.firstName</a:t>
            </a:r>
            <a:r>
              <a:rPr lang="en-US" dirty="0" smtClean="0"/>
              <a:t> </a:t>
            </a:r>
            <a:r>
              <a:rPr lang="en-US" dirty="0"/>
              <a:t>FROM Employee E " +</a:t>
            </a:r>
          </a:p>
          <a:p>
            <a:pPr lvl="1"/>
            <a:r>
              <a:rPr lang="en-US" dirty="0"/>
              <a:t>"GROUP BY </a:t>
            </a:r>
            <a:r>
              <a:rPr lang="en-US" dirty="0" err="1"/>
              <a:t>E.firstName</a:t>
            </a:r>
            <a:r>
              <a:rPr lang="en-US" dirty="0"/>
              <a:t>";</a:t>
            </a:r>
          </a:p>
          <a:p>
            <a:pPr lvl="1"/>
            <a:r>
              <a:rPr lang="en-US" dirty="0"/>
              <a:t>Query </a:t>
            </a:r>
            <a:r>
              <a:rPr lang="en-US" dirty="0" err="1"/>
              <a:t>query</a:t>
            </a:r>
            <a:r>
              <a:rPr lang="en-US" dirty="0"/>
              <a:t> = </a:t>
            </a:r>
            <a:r>
              <a:rPr lang="en-US" dirty="0" err="1"/>
              <a:t>session.createQuery</a:t>
            </a:r>
            <a:r>
              <a:rPr lang="en-US" dirty="0"/>
              <a:t>(</a:t>
            </a:r>
            <a:r>
              <a:rPr lang="en-US" dirty="0" err="1"/>
              <a:t>hql</a:t>
            </a:r>
            <a:r>
              <a:rPr lang="en-US" dirty="0"/>
              <a:t>);</a:t>
            </a:r>
          </a:p>
          <a:p>
            <a:pPr lvl="1"/>
            <a:r>
              <a:rPr lang="en-US" dirty="0"/>
              <a:t>List results = </a:t>
            </a:r>
            <a:r>
              <a:rPr lang="en-US" dirty="0" err="1"/>
              <a:t>query.list</a:t>
            </a:r>
            <a:r>
              <a:rPr lang="en-US" dirty="0"/>
              <a:t>();</a:t>
            </a:r>
          </a:p>
        </p:txBody>
      </p:sp>
    </p:spTree>
    <p:extLst>
      <p:ext uri="{BB962C8B-B14F-4D97-AF65-F5344CB8AC3E}">
        <p14:creationId xmlns:p14="http://schemas.microsoft.com/office/powerpoint/2010/main" val="350175762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Clause</a:t>
            </a:r>
            <a:endParaRPr lang="en-US" dirty="0"/>
          </a:p>
        </p:txBody>
      </p:sp>
      <p:sp>
        <p:nvSpPr>
          <p:cNvPr id="3" name="Content Placeholder 2"/>
          <p:cNvSpPr>
            <a:spLocks noGrp="1"/>
          </p:cNvSpPr>
          <p:nvPr>
            <p:ph idx="1"/>
          </p:nvPr>
        </p:nvSpPr>
        <p:spPr/>
        <p:txBody>
          <a:bodyPr>
            <a:normAutofit/>
          </a:bodyPr>
          <a:lstStyle/>
          <a:p>
            <a:pPr algn="just"/>
            <a:r>
              <a:rPr lang="en-US" dirty="0" smtClean="0"/>
              <a:t>The </a:t>
            </a:r>
            <a:r>
              <a:rPr lang="en-US" dirty="0"/>
              <a:t>Query interface now contains a method called </a:t>
            </a:r>
            <a:r>
              <a:rPr lang="en-US" dirty="0" err="1">
                <a:solidFill>
                  <a:schemeClr val="accent1"/>
                </a:solidFill>
              </a:rPr>
              <a:t>executeUpdate</a:t>
            </a:r>
            <a:r>
              <a:rPr lang="en-US" dirty="0">
                <a:solidFill>
                  <a:schemeClr val="accent1"/>
                </a:solidFill>
              </a:rPr>
              <a:t>() for executing HQL UPDATE or </a:t>
            </a:r>
            <a:r>
              <a:rPr lang="en-US" dirty="0" smtClean="0">
                <a:solidFill>
                  <a:schemeClr val="accent1"/>
                </a:solidFill>
              </a:rPr>
              <a:t>DELETE statements.</a:t>
            </a:r>
          </a:p>
          <a:p>
            <a:pPr marL="0" indent="0" algn="just">
              <a:buNone/>
            </a:pPr>
            <a:endParaRPr lang="en-US" dirty="0"/>
          </a:p>
          <a:p>
            <a:pPr lvl="1" algn="just"/>
            <a:r>
              <a:rPr lang="en-US" dirty="0"/>
              <a:t>String </a:t>
            </a:r>
            <a:r>
              <a:rPr lang="en-US" dirty="0" err="1"/>
              <a:t>hql</a:t>
            </a:r>
            <a:r>
              <a:rPr lang="en-US" dirty="0"/>
              <a:t> = "UPDATE Employee set salary = :salary " +</a:t>
            </a:r>
          </a:p>
          <a:p>
            <a:pPr lvl="1" algn="just"/>
            <a:r>
              <a:rPr lang="en-US" dirty="0"/>
              <a:t>"WHERE id = :</a:t>
            </a:r>
            <a:r>
              <a:rPr lang="en-US" dirty="0" err="1"/>
              <a:t>employee_id</a:t>
            </a:r>
            <a:r>
              <a:rPr lang="en-US" dirty="0"/>
              <a:t>";</a:t>
            </a:r>
          </a:p>
          <a:p>
            <a:pPr lvl="1" algn="just"/>
            <a:r>
              <a:rPr lang="en-US" dirty="0"/>
              <a:t>Query </a:t>
            </a:r>
            <a:r>
              <a:rPr lang="en-US" dirty="0" err="1"/>
              <a:t>query</a:t>
            </a:r>
            <a:r>
              <a:rPr lang="en-US" dirty="0"/>
              <a:t> = </a:t>
            </a:r>
            <a:r>
              <a:rPr lang="en-US" dirty="0" err="1"/>
              <a:t>session.createQuery</a:t>
            </a:r>
            <a:r>
              <a:rPr lang="en-US" dirty="0"/>
              <a:t>(</a:t>
            </a:r>
            <a:r>
              <a:rPr lang="en-US" dirty="0" err="1"/>
              <a:t>hql</a:t>
            </a:r>
            <a:r>
              <a:rPr lang="en-US" dirty="0"/>
              <a:t>);</a:t>
            </a:r>
          </a:p>
          <a:p>
            <a:pPr lvl="1" algn="just"/>
            <a:r>
              <a:rPr lang="en-US" dirty="0" err="1"/>
              <a:t>query.setParameter</a:t>
            </a:r>
            <a:r>
              <a:rPr lang="en-US" dirty="0"/>
              <a:t>("salary", 1000);</a:t>
            </a:r>
          </a:p>
          <a:p>
            <a:pPr lvl="1" algn="just"/>
            <a:r>
              <a:rPr lang="en-US" dirty="0" err="1"/>
              <a:t>query.setParameter</a:t>
            </a:r>
            <a:r>
              <a:rPr lang="en-US" dirty="0"/>
              <a:t>("</a:t>
            </a:r>
            <a:r>
              <a:rPr lang="en-US" dirty="0" err="1"/>
              <a:t>employee_id</a:t>
            </a:r>
            <a:r>
              <a:rPr lang="en-US" dirty="0"/>
              <a:t>", 10);</a:t>
            </a:r>
          </a:p>
          <a:p>
            <a:pPr lvl="1" algn="just"/>
            <a:r>
              <a:rPr lang="en-US" dirty="0" err="1"/>
              <a:t>int</a:t>
            </a:r>
            <a:r>
              <a:rPr lang="en-US" dirty="0"/>
              <a:t> result = </a:t>
            </a:r>
            <a:r>
              <a:rPr lang="en-US" dirty="0" err="1"/>
              <a:t>query.executeUpdate</a:t>
            </a:r>
            <a:r>
              <a:rPr lang="en-US" dirty="0"/>
              <a:t>();</a:t>
            </a:r>
          </a:p>
          <a:p>
            <a:pPr lvl="1" algn="just"/>
            <a:r>
              <a:rPr lang="en-US" dirty="0" err="1"/>
              <a:t>System.out.println</a:t>
            </a:r>
            <a:r>
              <a:rPr lang="en-US" dirty="0"/>
              <a:t>("Rows affected: " + result);</a:t>
            </a:r>
          </a:p>
        </p:txBody>
      </p:sp>
    </p:spTree>
    <p:extLst>
      <p:ext uri="{BB962C8B-B14F-4D97-AF65-F5344CB8AC3E}">
        <p14:creationId xmlns:p14="http://schemas.microsoft.com/office/powerpoint/2010/main" val="32363899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B76B61-B415-4EC1-96D6-B5DE9768D8F1}"/>
              </a:ext>
            </a:extLst>
          </p:cNvPr>
          <p:cNvSpPr>
            <a:spLocks noGrp="1"/>
          </p:cNvSpPr>
          <p:nvPr>
            <p:ph type="title"/>
          </p:nvPr>
        </p:nvSpPr>
        <p:spPr/>
        <p:txBody>
          <a:bodyPr/>
          <a:lstStyle/>
          <a:p>
            <a:r>
              <a:rPr lang="en-IN" dirty="0"/>
              <a:t>Elements of Hibernate Architecture</a:t>
            </a:r>
          </a:p>
        </p:txBody>
      </p:sp>
      <p:sp>
        <p:nvSpPr>
          <p:cNvPr id="3" name="Content Placeholder 2">
            <a:extLst>
              <a:ext uri="{FF2B5EF4-FFF2-40B4-BE49-F238E27FC236}">
                <a16:creationId xmlns="" xmlns:a16="http://schemas.microsoft.com/office/drawing/2014/main" id="{ED2A3080-5C04-4AC0-843D-D0821B3EA011}"/>
              </a:ext>
            </a:extLst>
          </p:cNvPr>
          <p:cNvSpPr>
            <a:spLocks noGrp="1"/>
          </p:cNvSpPr>
          <p:nvPr>
            <p:ph idx="1"/>
          </p:nvPr>
        </p:nvSpPr>
        <p:spPr>
          <a:xfrm>
            <a:off x="1097280" y="1845734"/>
            <a:ext cx="5151120" cy="4419600"/>
          </a:xfrm>
        </p:spPr>
        <p:txBody>
          <a:bodyPr>
            <a:normAutofit/>
          </a:bodyPr>
          <a:lstStyle/>
          <a:p>
            <a:r>
              <a:rPr lang="en-US" sz="2400" b="1" dirty="0" smtClean="0"/>
              <a:t>Transaction </a:t>
            </a:r>
            <a:r>
              <a:rPr lang="en-US" sz="2400" b="1" dirty="0"/>
              <a:t>:</a:t>
            </a:r>
            <a:r>
              <a:rPr lang="en-US" sz="2400" dirty="0"/>
              <a:t> </a:t>
            </a:r>
            <a:r>
              <a:rPr lang="en-US" sz="2400" dirty="0" err="1" smtClean="0"/>
              <a:t>org.hibernate.Transaction</a:t>
            </a:r>
            <a:r>
              <a:rPr lang="en-US" sz="2400" dirty="0" smtClean="0"/>
              <a:t> </a:t>
            </a:r>
            <a:r>
              <a:rPr lang="en-US" sz="2400" dirty="0"/>
              <a:t>interface provides methods for transaction management</a:t>
            </a:r>
            <a:r>
              <a:rPr lang="en-US" sz="2400" dirty="0" smtClean="0"/>
              <a:t>.</a:t>
            </a:r>
          </a:p>
          <a:p>
            <a:endParaRPr lang="en-US" sz="2400" dirty="0"/>
          </a:p>
          <a:p>
            <a:r>
              <a:rPr lang="en-US" sz="2400" b="1" dirty="0" err="1"/>
              <a:t>ConnectionProvider</a:t>
            </a:r>
            <a:r>
              <a:rPr lang="en-US" sz="2400" b="1" dirty="0"/>
              <a:t> :</a:t>
            </a:r>
            <a:r>
              <a:rPr lang="en-US" sz="2400" dirty="0"/>
              <a:t> It is a factory of JDBC connections. </a:t>
            </a:r>
            <a:endParaRPr lang="en-US" sz="2400" dirty="0" smtClean="0"/>
          </a:p>
          <a:p>
            <a:endParaRPr lang="en-US" sz="2400" dirty="0"/>
          </a:p>
          <a:p>
            <a:r>
              <a:rPr lang="en-US" sz="2400" b="1" dirty="0" err="1"/>
              <a:t>TransactionFactory</a:t>
            </a:r>
            <a:r>
              <a:rPr lang="en-US" sz="2400" b="1" dirty="0"/>
              <a:t> :</a:t>
            </a:r>
            <a:r>
              <a:rPr lang="en-US" sz="2400" dirty="0"/>
              <a:t> It is a factory of Transaction. It is optional.</a:t>
            </a:r>
          </a:p>
        </p:txBody>
      </p:sp>
      <p:sp>
        <p:nvSpPr>
          <p:cNvPr id="4" name="AutoShape 2" descr="hibernate architecture">
            <a:extLst>
              <a:ext uri="{FF2B5EF4-FFF2-40B4-BE49-F238E27FC236}">
                <a16:creationId xmlns="" xmlns:a16="http://schemas.microsoft.com/office/drawing/2014/main" id="{D31C42BF-3F4F-4868-ABDF-922F5826F0C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a:endParaRPr lang="en-IN">
              <a:solidFill>
                <a:prstClr val="black"/>
              </a:solidFill>
            </a:endParaRPr>
          </a:p>
        </p:txBody>
      </p:sp>
      <p:pic>
        <p:nvPicPr>
          <p:cNvPr id="3076" name="Picture 4" descr="hibernate architecture">
            <a:extLst>
              <a:ext uri="{FF2B5EF4-FFF2-40B4-BE49-F238E27FC236}">
                <a16:creationId xmlns="" xmlns:a16="http://schemas.microsoft.com/office/drawing/2014/main" id="{750EB468-F1FF-49AF-B03A-A398C3E4B7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2975" y="1800014"/>
            <a:ext cx="634365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41000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Clause</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DELETE clause can be used to delete one or more objects. Following is the simple syntax of using </a:t>
            </a:r>
            <a:r>
              <a:rPr lang="en-US" dirty="0" smtClean="0"/>
              <a:t>DELETE clause:</a:t>
            </a:r>
          </a:p>
          <a:p>
            <a:endParaRPr lang="en-US" dirty="0"/>
          </a:p>
          <a:p>
            <a:pPr lvl="1"/>
            <a:r>
              <a:rPr lang="en-US" dirty="0"/>
              <a:t>String </a:t>
            </a:r>
            <a:r>
              <a:rPr lang="en-US" dirty="0" err="1"/>
              <a:t>hql</a:t>
            </a:r>
            <a:r>
              <a:rPr lang="en-US" dirty="0"/>
              <a:t> = "DELETE FROM Employee " +</a:t>
            </a:r>
          </a:p>
          <a:p>
            <a:pPr lvl="1"/>
            <a:r>
              <a:rPr lang="en-US" dirty="0"/>
              <a:t>"WHERE id = :</a:t>
            </a:r>
            <a:r>
              <a:rPr lang="en-US" dirty="0" err="1"/>
              <a:t>employee_id</a:t>
            </a:r>
            <a:r>
              <a:rPr lang="en-US" dirty="0"/>
              <a:t>";</a:t>
            </a:r>
          </a:p>
          <a:p>
            <a:pPr lvl="1"/>
            <a:r>
              <a:rPr lang="en-US" dirty="0"/>
              <a:t>Query </a:t>
            </a:r>
            <a:r>
              <a:rPr lang="en-US" dirty="0" err="1"/>
              <a:t>query</a:t>
            </a:r>
            <a:r>
              <a:rPr lang="en-US" dirty="0"/>
              <a:t> = </a:t>
            </a:r>
            <a:r>
              <a:rPr lang="en-US" dirty="0" err="1"/>
              <a:t>session.createQuery</a:t>
            </a:r>
            <a:r>
              <a:rPr lang="en-US" dirty="0"/>
              <a:t>(</a:t>
            </a:r>
            <a:r>
              <a:rPr lang="en-US" dirty="0" err="1"/>
              <a:t>hql</a:t>
            </a:r>
            <a:r>
              <a:rPr lang="en-US" dirty="0"/>
              <a:t>);</a:t>
            </a:r>
          </a:p>
          <a:p>
            <a:pPr lvl="1"/>
            <a:r>
              <a:rPr lang="en-US" dirty="0" err="1"/>
              <a:t>query.setParameter</a:t>
            </a:r>
            <a:r>
              <a:rPr lang="en-US" dirty="0"/>
              <a:t>("</a:t>
            </a:r>
            <a:r>
              <a:rPr lang="en-US" dirty="0" err="1"/>
              <a:t>employee_id</a:t>
            </a:r>
            <a:r>
              <a:rPr lang="en-US" dirty="0"/>
              <a:t>", 10);</a:t>
            </a:r>
          </a:p>
          <a:p>
            <a:pPr lvl="1"/>
            <a:r>
              <a:rPr lang="en-US" dirty="0" err="1"/>
              <a:t>int</a:t>
            </a:r>
            <a:r>
              <a:rPr lang="en-US" dirty="0"/>
              <a:t> result = </a:t>
            </a:r>
            <a:r>
              <a:rPr lang="en-US" dirty="0" err="1"/>
              <a:t>query.executeUpdate</a:t>
            </a:r>
            <a:r>
              <a:rPr lang="en-US" dirty="0"/>
              <a:t>();</a:t>
            </a:r>
          </a:p>
          <a:p>
            <a:pPr lvl="1"/>
            <a:r>
              <a:rPr lang="en-US" dirty="0" err="1"/>
              <a:t>System.out.println</a:t>
            </a:r>
            <a:r>
              <a:rPr lang="en-US" dirty="0"/>
              <a:t>("Rows affected: " + result);</a:t>
            </a:r>
          </a:p>
        </p:txBody>
      </p:sp>
    </p:spTree>
    <p:extLst>
      <p:ext uri="{BB962C8B-B14F-4D97-AF65-F5344CB8AC3E}">
        <p14:creationId xmlns:p14="http://schemas.microsoft.com/office/powerpoint/2010/main" val="35242335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Clause</a:t>
            </a:r>
            <a:endParaRPr lang="en-US" dirty="0"/>
          </a:p>
        </p:txBody>
      </p:sp>
      <p:sp>
        <p:nvSpPr>
          <p:cNvPr id="3" name="Content Placeholder 2"/>
          <p:cNvSpPr>
            <a:spLocks noGrp="1"/>
          </p:cNvSpPr>
          <p:nvPr>
            <p:ph idx="1"/>
          </p:nvPr>
        </p:nvSpPr>
        <p:spPr/>
        <p:txBody>
          <a:bodyPr>
            <a:normAutofit/>
          </a:bodyPr>
          <a:lstStyle/>
          <a:p>
            <a:r>
              <a:rPr lang="en-US" dirty="0" smtClean="0"/>
              <a:t>HQL </a:t>
            </a:r>
            <a:r>
              <a:rPr lang="en-US" dirty="0"/>
              <a:t>supports INSERT INTO clause only where records can be inserted from one object to another object. </a:t>
            </a:r>
            <a:endParaRPr lang="en-US" dirty="0" smtClean="0"/>
          </a:p>
          <a:p>
            <a:endParaRPr lang="en-US" dirty="0"/>
          </a:p>
          <a:p>
            <a:pPr lvl="1"/>
            <a:r>
              <a:rPr lang="en-US" dirty="0" smtClean="0"/>
              <a:t>String </a:t>
            </a:r>
            <a:r>
              <a:rPr lang="en-US" dirty="0" err="1"/>
              <a:t>hql</a:t>
            </a:r>
            <a:r>
              <a:rPr lang="en-US" dirty="0"/>
              <a:t> = "INSERT INTO Employee(</a:t>
            </a:r>
            <a:r>
              <a:rPr lang="en-US" dirty="0" err="1"/>
              <a:t>firstName</a:t>
            </a:r>
            <a:r>
              <a:rPr lang="en-US" dirty="0"/>
              <a:t>, </a:t>
            </a:r>
            <a:r>
              <a:rPr lang="en-US" dirty="0" err="1"/>
              <a:t>lastName</a:t>
            </a:r>
            <a:r>
              <a:rPr lang="en-US" dirty="0"/>
              <a:t>, salary)" +</a:t>
            </a:r>
          </a:p>
          <a:p>
            <a:pPr lvl="1"/>
            <a:r>
              <a:rPr lang="en-US" dirty="0"/>
              <a:t>"SELECT </a:t>
            </a:r>
            <a:r>
              <a:rPr lang="en-US" dirty="0" err="1"/>
              <a:t>firstName</a:t>
            </a:r>
            <a:r>
              <a:rPr lang="en-US" dirty="0"/>
              <a:t>, </a:t>
            </a:r>
            <a:r>
              <a:rPr lang="en-US" dirty="0" err="1"/>
              <a:t>lastName</a:t>
            </a:r>
            <a:r>
              <a:rPr lang="en-US" dirty="0"/>
              <a:t>, salary FROM </a:t>
            </a:r>
            <a:r>
              <a:rPr lang="en-US" dirty="0" err="1"/>
              <a:t>old_employee</a:t>
            </a:r>
            <a:r>
              <a:rPr lang="en-US" dirty="0"/>
              <a:t>";</a:t>
            </a:r>
          </a:p>
          <a:p>
            <a:pPr lvl="1"/>
            <a:r>
              <a:rPr lang="en-US" dirty="0"/>
              <a:t>Query </a:t>
            </a:r>
            <a:r>
              <a:rPr lang="en-US" dirty="0" err="1"/>
              <a:t>query</a:t>
            </a:r>
            <a:r>
              <a:rPr lang="en-US" dirty="0"/>
              <a:t> = </a:t>
            </a:r>
            <a:r>
              <a:rPr lang="en-US" dirty="0" err="1"/>
              <a:t>session.createQuery</a:t>
            </a:r>
            <a:r>
              <a:rPr lang="en-US" dirty="0"/>
              <a:t>(</a:t>
            </a:r>
            <a:r>
              <a:rPr lang="en-US" dirty="0" err="1"/>
              <a:t>hql</a:t>
            </a:r>
            <a:r>
              <a:rPr lang="en-US" dirty="0"/>
              <a:t>);</a:t>
            </a:r>
          </a:p>
          <a:p>
            <a:pPr lvl="1"/>
            <a:r>
              <a:rPr lang="en-US" dirty="0" err="1"/>
              <a:t>int</a:t>
            </a:r>
            <a:r>
              <a:rPr lang="en-US" dirty="0"/>
              <a:t> result = </a:t>
            </a:r>
            <a:r>
              <a:rPr lang="en-US" dirty="0" err="1"/>
              <a:t>query.executeUpdate</a:t>
            </a:r>
            <a:r>
              <a:rPr lang="en-US" dirty="0"/>
              <a:t>();</a:t>
            </a:r>
          </a:p>
          <a:p>
            <a:pPr lvl="1"/>
            <a:r>
              <a:rPr lang="en-US" dirty="0" err="1"/>
              <a:t>System.out.println</a:t>
            </a:r>
            <a:r>
              <a:rPr lang="en-US" dirty="0"/>
              <a:t>("Rows affected: " + result);</a:t>
            </a:r>
          </a:p>
        </p:txBody>
      </p:sp>
    </p:spTree>
    <p:extLst>
      <p:ext uri="{BB962C8B-B14F-4D97-AF65-F5344CB8AC3E}">
        <p14:creationId xmlns:p14="http://schemas.microsoft.com/office/powerpoint/2010/main" val="8038467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Aggregate Methods</a:t>
            </a:r>
            <a:endParaRPr lang="en-US" dirty="0"/>
          </a:p>
        </p:txBody>
      </p:sp>
      <p:sp>
        <p:nvSpPr>
          <p:cNvPr id="3" name="Content Placeholder 2"/>
          <p:cNvSpPr>
            <a:spLocks noGrp="1"/>
          </p:cNvSpPr>
          <p:nvPr>
            <p:ph idx="1"/>
          </p:nvPr>
        </p:nvSpPr>
        <p:spPr/>
        <p:txBody>
          <a:bodyPr/>
          <a:lstStyle/>
          <a:p>
            <a:r>
              <a:rPr lang="en-US" dirty="0" smtClean="0"/>
              <a:t>HQL </a:t>
            </a:r>
            <a:r>
              <a:rPr lang="en-US" dirty="0"/>
              <a:t>supports a range of aggregate methods, similar to SQL. They work the same way in HQL as in SQL </a:t>
            </a:r>
            <a:r>
              <a:rPr lang="en-US" dirty="0" smtClean="0"/>
              <a:t>and following is the list of the available functions:</a:t>
            </a:r>
            <a:endParaRPr lang="en-US" dirty="0"/>
          </a:p>
        </p:txBody>
      </p:sp>
      <p:pic>
        <p:nvPicPr>
          <p:cNvPr id="4" name="Picture 3"/>
          <p:cNvPicPr>
            <a:picLocks noChangeAspect="1"/>
          </p:cNvPicPr>
          <p:nvPr/>
        </p:nvPicPr>
        <p:blipFill>
          <a:blip r:embed="rId3"/>
          <a:stretch>
            <a:fillRect/>
          </a:stretch>
        </p:blipFill>
        <p:spPr>
          <a:xfrm>
            <a:off x="1054458" y="3028632"/>
            <a:ext cx="9609250" cy="3148331"/>
          </a:xfrm>
          <a:prstGeom prst="rect">
            <a:avLst/>
          </a:prstGeom>
          <a:ln w="3175"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1168289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B14A81-8233-41CC-AA7F-D5922DD9A5A5}"/>
              </a:ext>
            </a:extLst>
          </p:cNvPr>
          <p:cNvSpPr>
            <a:spLocks noGrp="1"/>
          </p:cNvSpPr>
          <p:nvPr>
            <p:ph type="title"/>
          </p:nvPr>
        </p:nvSpPr>
        <p:spPr/>
        <p:txBody>
          <a:bodyPr/>
          <a:lstStyle/>
          <a:p>
            <a:r>
              <a:rPr lang="en-IN" dirty="0"/>
              <a:t>HIBERNATE O/R MAPPING</a:t>
            </a:r>
          </a:p>
        </p:txBody>
      </p:sp>
      <p:sp>
        <p:nvSpPr>
          <p:cNvPr id="3" name="Content Placeholder 2">
            <a:extLst>
              <a:ext uri="{FF2B5EF4-FFF2-40B4-BE49-F238E27FC236}">
                <a16:creationId xmlns="" xmlns:a16="http://schemas.microsoft.com/office/drawing/2014/main" id="{A3D94136-B99F-41D3-B791-E1A54663B4FA}"/>
              </a:ext>
            </a:extLst>
          </p:cNvPr>
          <p:cNvSpPr>
            <a:spLocks noGrp="1"/>
          </p:cNvSpPr>
          <p:nvPr>
            <p:ph idx="1"/>
          </p:nvPr>
        </p:nvSpPr>
        <p:spPr/>
        <p:txBody>
          <a:bodyPr/>
          <a:lstStyle/>
          <a:p>
            <a:pPr marL="457200" indent="-457200">
              <a:buFont typeface="+mj-lt"/>
              <a:buAutoNum type="arabicPeriod"/>
            </a:pPr>
            <a:r>
              <a:rPr lang="en-IN" dirty="0"/>
              <a:t>O/R Mapping is usually defined in </a:t>
            </a:r>
            <a:r>
              <a:rPr lang="en-IN" b="1" dirty="0"/>
              <a:t>XML document</a:t>
            </a:r>
            <a:r>
              <a:rPr lang="en-IN" dirty="0"/>
              <a:t>.</a:t>
            </a:r>
          </a:p>
          <a:p>
            <a:pPr marL="457200" indent="-457200">
              <a:buFont typeface="+mj-lt"/>
              <a:buAutoNum type="arabicPeriod"/>
            </a:pPr>
            <a:r>
              <a:rPr lang="en-IN" dirty="0"/>
              <a:t>The mapping language is java-centric, meaning that mapping is constructed around </a:t>
            </a:r>
            <a:r>
              <a:rPr lang="en-IN" b="1" dirty="0"/>
              <a:t>persistence class declaration</a:t>
            </a:r>
            <a:r>
              <a:rPr lang="en-IN" dirty="0"/>
              <a:t>.</a:t>
            </a:r>
          </a:p>
          <a:p>
            <a:pPr marL="457200" indent="-457200">
              <a:buFont typeface="+mj-lt"/>
              <a:buAutoNum type="arabicPeriod"/>
            </a:pPr>
            <a:endParaRPr lang="en-IN" dirty="0"/>
          </a:p>
        </p:txBody>
      </p:sp>
      <p:pic>
        <p:nvPicPr>
          <p:cNvPr id="8" name="Picture 7">
            <a:extLst>
              <a:ext uri="{FF2B5EF4-FFF2-40B4-BE49-F238E27FC236}">
                <a16:creationId xmlns="" xmlns:a16="http://schemas.microsoft.com/office/drawing/2014/main" id="{F181621C-426C-40B6-BE44-49A071585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1560" y="2928523"/>
            <a:ext cx="7372304" cy="4027371"/>
          </a:xfrm>
          <a:prstGeom prst="rect">
            <a:avLst/>
          </a:prstGeom>
        </p:spPr>
      </p:pic>
    </p:spTree>
    <p:extLst>
      <p:ext uri="{BB962C8B-B14F-4D97-AF65-F5344CB8AC3E}">
        <p14:creationId xmlns:p14="http://schemas.microsoft.com/office/powerpoint/2010/main" val="25618285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489EE39-6235-46E6-B243-D5F0C3BE9868}"/>
              </a:ext>
            </a:extLst>
          </p:cNvPr>
          <p:cNvSpPr>
            <a:spLocks noGrp="1"/>
          </p:cNvSpPr>
          <p:nvPr>
            <p:ph idx="1"/>
          </p:nvPr>
        </p:nvSpPr>
        <p:spPr>
          <a:xfrm>
            <a:off x="1097280" y="1845734"/>
            <a:ext cx="10464456" cy="4570564"/>
          </a:xfrm>
        </p:spPr>
        <p:txBody>
          <a:bodyPr>
            <a:normAutofit lnSpcReduction="10000"/>
          </a:bodyPr>
          <a:lstStyle/>
          <a:p>
            <a:r>
              <a:rPr lang="en-US" dirty="0"/>
              <a:t>The mapping document is an XML document having </a:t>
            </a:r>
            <a:r>
              <a:rPr lang="en-US" b="1" dirty="0"/>
              <a:t>&lt;hibernate-mapping&gt; as the root element which contains &lt;class&gt; elements corresponding class.</a:t>
            </a:r>
          </a:p>
          <a:p>
            <a:r>
              <a:rPr lang="en-US" dirty="0"/>
              <a:t>The </a:t>
            </a:r>
            <a:r>
              <a:rPr lang="en-US" b="1" dirty="0"/>
              <a:t>&lt;class&gt;</a:t>
            </a:r>
            <a:r>
              <a:rPr lang="en-US" dirty="0"/>
              <a:t> elements are used to define specific mappings from a Java classes to the database tables. The Java class name is specified using the </a:t>
            </a:r>
            <a:r>
              <a:rPr lang="en-US" b="1" dirty="0"/>
              <a:t>name</a:t>
            </a:r>
            <a:r>
              <a:rPr lang="en-US" dirty="0"/>
              <a:t> attribute of the class element and the database table name is specified using the </a:t>
            </a:r>
            <a:r>
              <a:rPr lang="en-US" b="1" dirty="0"/>
              <a:t>table</a:t>
            </a:r>
            <a:r>
              <a:rPr lang="en-US" dirty="0"/>
              <a:t> attribute.</a:t>
            </a:r>
          </a:p>
          <a:p>
            <a:r>
              <a:rPr lang="en-US" dirty="0"/>
              <a:t>The </a:t>
            </a:r>
            <a:r>
              <a:rPr lang="en-US" b="1" dirty="0"/>
              <a:t>&lt;id&gt;</a:t>
            </a:r>
            <a:r>
              <a:rPr lang="en-US" dirty="0"/>
              <a:t> element maps the unique ID attribute in class to the primary key of the database table. The </a:t>
            </a:r>
            <a:r>
              <a:rPr lang="en-US" b="1" dirty="0"/>
              <a:t>name</a:t>
            </a:r>
            <a:r>
              <a:rPr lang="en-US" dirty="0"/>
              <a:t> attribute of the id element refers to the property in the class.</a:t>
            </a:r>
          </a:p>
          <a:p>
            <a:r>
              <a:rPr lang="en-US" dirty="0"/>
              <a:t>The </a:t>
            </a:r>
            <a:r>
              <a:rPr lang="en-US" b="1" dirty="0"/>
              <a:t>&lt;generator&gt;</a:t>
            </a:r>
            <a:r>
              <a:rPr lang="en-US" dirty="0"/>
              <a:t> element within the id element is used to generate the primary key values automatically. The </a:t>
            </a:r>
            <a:r>
              <a:rPr lang="en-US" b="1" dirty="0"/>
              <a:t>class</a:t>
            </a:r>
            <a:r>
              <a:rPr lang="en-US" dirty="0"/>
              <a:t> attribute of the generator element is set to </a:t>
            </a:r>
            <a:r>
              <a:rPr lang="en-US" b="1" dirty="0"/>
              <a:t>native</a:t>
            </a:r>
            <a:r>
              <a:rPr lang="en-US" dirty="0"/>
              <a:t> to let hibernate pick up either </a:t>
            </a:r>
            <a:r>
              <a:rPr lang="en-US" b="1" dirty="0"/>
              <a:t>identity, sequence</a:t>
            </a:r>
            <a:r>
              <a:rPr lang="en-US" dirty="0"/>
              <a:t> to create primary key depending upon the capabilities of the underlying database.</a:t>
            </a:r>
          </a:p>
          <a:p>
            <a:r>
              <a:rPr lang="en-US" dirty="0"/>
              <a:t>The </a:t>
            </a:r>
            <a:r>
              <a:rPr lang="en-US" b="1" dirty="0"/>
              <a:t>&lt;property&gt;</a:t>
            </a:r>
            <a:r>
              <a:rPr lang="en-US" dirty="0"/>
              <a:t> element is used to map a Java class property to a column in the database table. The </a:t>
            </a:r>
            <a:r>
              <a:rPr lang="en-US" b="1" dirty="0"/>
              <a:t>name</a:t>
            </a:r>
            <a:r>
              <a:rPr lang="en-US" dirty="0"/>
              <a:t> attribute of the element refers to the property in the class and the </a:t>
            </a:r>
            <a:r>
              <a:rPr lang="en-US" b="1" dirty="0"/>
              <a:t>column</a:t>
            </a:r>
            <a:r>
              <a:rPr lang="en-US" dirty="0"/>
              <a:t> attribute refers to the column in the database table. The </a:t>
            </a:r>
            <a:r>
              <a:rPr lang="en-US" b="1" dirty="0"/>
              <a:t>type</a:t>
            </a:r>
            <a:r>
              <a:rPr lang="en-US" dirty="0"/>
              <a:t> attribute holds the hibernate mapping type, this mapping types will convert from Java to SQL data type.</a:t>
            </a:r>
          </a:p>
        </p:txBody>
      </p:sp>
      <p:sp>
        <p:nvSpPr>
          <p:cNvPr id="4" name="Title 1">
            <a:extLst>
              <a:ext uri="{FF2B5EF4-FFF2-40B4-BE49-F238E27FC236}">
                <a16:creationId xmlns="" xmlns:a16="http://schemas.microsoft.com/office/drawing/2014/main" id="{BE8D1B08-3ACC-4ADA-A333-51A8101B0599}"/>
              </a:ext>
            </a:extLst>
          </p:cNvPr>
          <p:cNvSpPr>
            <a:spLocks noGrp="1"/>
          </p:cNvSpPr>
          <p:nvPr>
            <p:ph type="title"/>
          </p:nvPr>
        </p:nvSpPr>
        <p:spPr/>
        <p:txBody>
          <a:bodyPr/>
          <a:lstStyle/>
          <a:p>
            <a:r>
              <a:rPr lang="en-IN" dirty="0"/>
              <a:t>HIBERNATE O/R MAPPING</a:t>
            </a:r>
          </a:p>
        </p:txBody>
      </p:sp>
    </p:spTree>
    <p:extLst>
      <p:ext uri="{BB962C8B-B14F-4D97-AF65-F5344CB8AC3E}">
        <p14:creationId xmlns:p14="http://schemas.microsoft.com/office/powerpoint/2010/main" val="36092268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D3DA68-1936-4F7D-87A6-690CAD2BEFEE}"/>
              </a:ext>
            </a:extLst>
          </p:cNvPr>
          <p:cNvSpPr>
            <a:spLocks noGrp="1"/>
          </p:cNvSpPr>
          <p:nvPr>
            <p:ph type="title"/>
          </p:nvPr>
        </p:nvSpPr>
        <p:spPr/>
        <p:txBody>
          <a:bodyPr/>
          <a:lstStyle/>
          <a:p>
            <a:r>
              <a:rPr lang="en-US" dirty="0"/>
              <a:t>HIBERNATE QUERY LANGUAGE(HQL)</a:t>
            </a:r>
            <a:endParaRPr lang="en-IN" dirty="0"/>
          </a:p>
        </p:txBody>
      </p:sp>
      <p:sp>
        <p:nvSpPr>
          <p:cNvPr id="3" name="Content Placeholder 2">
            <a:extLst>
              <a:ext uri="{FF2B5EF4-FFF2-40B4-BE49-F238E27FC236}">
                <a16:creationId xmlns="" xmlns:a16="http://schemas.microsoft.com/office/drawing/2014/main" id="{65F77A10-4318-4498-818B-EE5356289835}"/>
              </a:ext>
            </a:extLst>
          </p:cNvPr>
          <p:cNvSpPr>
            <a:spLocks noGrp="1"/>
          </p:cNvSpPr>
          <p:nvPr>
            <p:ph idx="1"/>
          </p:nvPr>
        </p:nvSpPr>
        <p:spPr/>
        <p:txBody>
          <a:bodyPr>
            <a:normAutofit/>
          </a:bodyPr>
          <a:lstStyle/>
          <a:p>
            <a:pPr marL="457200" indent="-457200">
              <a:buFont typeface="+mj-lt"/>
              <a:buAutoNum type="arabicPeriod"/>
            </a:pPr>
            <a:r>
              <a:rPr lang="en-US" sz="2400" dirty="0"/>
              <a:t>Hibernate is supported by a very powerful query language which is just similar to SQL.</a:t>
            </a:r>
          </a:p>
          <a:p>
            <a:pPr marL="457200" indent="-457200">
              <a:buFont typeface="+mj-lt"/>
              <a:buAutoNum type="arabicPeriod"/>
            </a:pPr>
            <a:r>
              <a:rPr lang="en-US" sz="2400" dirty="0"/>
              <a:t>The Hibernate query language is an object oriented query language.</a:t>
            </a:r>
          </a:p>
          <a:p>
            <a:pPr marL="457200" indent="-457200">
              <a:buFont typeface="+mj-lt"/>
              <a:buAutoNum type="arabicPeriod"/>
            </a:pPr>
            <a:r>
              <a:rPr lang="en-US" sz="2400" dirty="0"/>
              <a:t>It works with persistent object and its property.</a:t>
            </a:r>
          </a:p>
          <a:p>
            <a:pPr marL="457200" indent="-457200">
              <a:buFont typeface="+mj-lt"/>
              <a:buAutoNum type="arabicPeriod"/>
            </a:pPr>
            <a:r>
              <a:rPr lang="en-US" sz="2400" dirty="0"/>
              <a:t>HQL does not depends upon table of database. Instead of table name we use class name in HQL.</a:t>
            </a:r>
          </a:p>
          <a:p>
            <a:pPr marL="457200" indent="-457200">
              <a:buFont typeface="+mj-lt"/>
              <a:buAutoNum type="arabicPeriod"/>
            </a:pPr>
            <a:r>
              <a:rPr lang="en-US" sz="2400" dirty="0"/>
              <a:t>The Hibernate query are converted into conventional query that in turn perform operation.</a:t>
            </a:r>
          </a:p>
          <a:p>
            <a:pPr marL="457200" indent="-457200">
              <a:buFont typeface="+mj-lt"/>
              <a:buAutoNum type="arabicPeriod"/>
            </a:pPr>
            <a:r>
              <a:rPr lang="en-US" sz="2400" dirty="0"/>
              <a:t>These query are case sensitive.</a:t>
            </a:r>
          </a:p>
        </p:txBody>
      </p:sp>
    </p:spTree>
    <p:extLst>
      <p:ext uri="{BB962C8B-B14F-4D97-AF65-F5344CB8AC3E}">
        <p14:creationId xmlns:p14="http://schemas.microsoft.com/office/powerpoint/2010/main" val="2176909599"/>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10.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11.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12.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13.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14.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15.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16.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17.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18.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19.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2.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20.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21.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22.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23.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24.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25.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26.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27.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28.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29.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3.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30.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31.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32.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33.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34.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35.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36.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37.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38.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39.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4.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40.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41.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42.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43.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44.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45.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46.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47.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48.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5.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6.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7.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8.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9.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docProps/app.xml><?xml version="1.0" encoding="utf-8"?>
<Properties xmlns="http://schemas.openxmlformats.org/officeDocument/2006/extended-properties" xmlns:vt="http://schemas.openxmlformats.org/officeDocument/2006/docPropsVTypes">
  <TotalTime>194</TotalTime>
  <Words>2733</Words>
  <Application>Microsoft Office PowerPoint</Application>
  <PresentationFormat>Widescreen</PresentationFormat>
  <Paragraphs>427</Paragraphs>
  <Slides>62</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62</vt:i4>
      </vt:variant>
    </vt:vector>
  </HeadingPairs>
  <TitlesOfParts>
    <vt:vector size="72" baseType="lpstr">
      <vt:lpstr>Arial</vt:lpstr>
      <vt:lpstr>Calibri</vt:lpstr>
      <vt:lpstr>Calibri Light</vt:lpstr>
      <vt:lpstr>CastleT</vt:lpstr>
      <vt:lpstr>Corbel</vt:lpstr>
      <vt:lpstr>Verdana</vt:lpstr>
      <vt:lpstr>Wingdings 2</vt:lpstr>
      <vt:lpstr>Frame</vt:lpstr>
      <vt:lpstr>1_Office Theme</vt:lpstr>
      <vt:lpstr>Retrospect</vt:lpstr>
      <vt:lpstr>PowerPoint Presentation</vt:lpstr>
      <vt:lpstr>PowerPoint Presentation</vt:lpstr>
      <vt:lpstr>INTRODUCTION</vt:lpstr>
      <vt:lpstr>Hibernate Architecture</vt:lpstr>
      <vt:lpstr>Elements of Hibernate Architecture</vt:lpstr>
      <vt:lpstr>Elements of Hibernate Architecture</vt:lpstr>
      <vt:lpstr>HIBERNATE O/R MAPPING</vt:lpstr>
      <vt:lpstr>HIBERNATE O/R MAPPING</vt:lpstr>
      <vt:lpstr>HIBERNATE QUERY LANGUAGE(HQL)</vt:lpstr>
      <vt:lpstr>Difference between HQL and SQL:</vt:lpstr>
      <vt:lpstr>Advantages of HQL:</vt:lpstr>
      <vt:lpstr>HQL Interface:</vt:lpstr>
      <vt:lpstr>SOME COMMON QUERRY IN HQL: </vt:lpstr>
      <vt:lpstr>SOME COMMON QUERRY IN HQL: </vt:lpstr>
      <vt:lpstr>Introduction</vt:lpstr>
      <vt:lpstr>Pros and Cons of JDBC</vt:lpstr>
      <vt:lpstr>Example</vt:lpstr>
      <vt:lpstr>Cont.</vt:lpstr>
      <vt:lpstr>RDBMS table</vt:lpstr>
      <vt:lpstr>Problems</vt:lpstr>
      <vt:lpstr>Problems??</vt:lpstr>
      <vt:lpstr>Problems??</vt:lpstr>
      <vt:lpstr>Hibernate</vt:lpstr>
      <vt:lpstr>Why Object Relational Mapping (ORM)?</vt:lpstr>
      <vt:lpstr>What is ORM?</vt:lpstr>
      <vt:lpstr>Cont.</vt:lpstr>
      <vt:lpstr>Cont.</vt:lpstr>
      <vt:lpstr>Hibernate Advantages</vt:lpstr>
      <vt:lpstr>Architecture</vt:lpstr>
      <vt:lpstr>Cont.</vt:lpstr>
      <vt:lpstr>Cont.</vt:lpstr>
      <vt:lpstr>Cont.</vt:lpstr>
      <vt:lpstr>Cont.</vt:lpstr>
      <vt:lpstr>Cont.</vt:lpstr>
      <vt:lpstr>Cont.</vt:lpstr>
      <vt:lpstr>Hibernate - O/R Mappings</vt:lpstr>
      <vt:lpstr>Cont.</vt:lpstr>
      <vt:lpstr>Cont.</vt:lpstr>
      <vt:lpstr>Cont.</vt:lpstr>
      <vt:lpstr>Cont.</vt:lpstr>
      <vt:lpstr>Cont.</vt:lpstr>
      <vt:lpstr>Cont.</vt:lpstr>
      <vt:lpstr>Cont.</vt:lpstr>
      <vt:lpstr>Hibernate - Mapping Files</vt:lpstr>
      <vt:lpstr>Cont.</vt:lpstr>
      <vt:lpstr>Cont.</vt:lpstr>
      <vt:lpstr>Hibernate - Mapping Types</vt:lpstr>
      <vt:lpstr>Cont.</vt:lpstr>
      <vt:lpstr>Cont.</vt:lpstr>
      <vt:lpstr>Cont.</vt:lpstr>
      <vt:lpstr>Cont.</vt:lpstr>
      <vt:lpstr>HIBERNATE QUERY LANGUAGE</vt:lpstr>
      <vt:lpstr>Cont.</vt:lpstr>
      <vt:lpstr>FROM Clause</vt:lpstr>
      <vt:lpstr>SELECT Clause</vt:lpstr>
      <vt:lpstr>WHERE Clause</vt:lpstr>
      <vt:lpstr>ORDER BY Clause</vt:lpstr>
      <vt:lpstr>GROUP BY Clause</vt:lpstr>
      <vt:lpstr>UPDATE Clause</vt:lpstr>
      <vt:lpstr>DELETE Clause</vt:lpstr>
      <vt:lpstr>INSERT Clause</vt:lpstr>
      <vt:lpstr>Aggregate Methods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dc:title>
  <dc:creator>Jay Vaio</dc:creator>
  <cp:lastModifiedBy>ADMIN</cp:lastModifiedBy>
  <cp:revision>22</cp:revision>
  <dcterms:created xsi:type="dcterms:W3CDTF">2016-03-02T15:46:44Z</dcterms:created>
  <dcterms:modified xsi:type="dcterms:W3CDTF">2020-10-29T07:54:39Z</dcterms:modified>
</cp:coreProperties>
</file>