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Override1.xml" ContentType="application/vnd.openxmlformats-officedocument.themeOverride+xml"/>
  <Override PartName="/ppt/tags/tag18.xml" ContentType="application/vnd.openxmlformats-officedocument.presentationml.tags+xml"/>
  <Override PartName="/ppt/theme/themeOverride2.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59" r:id="rId2"/>
    <p:sldId id="324" r:id="rId3"/>
    <p:sldId id="260" r:id="rId4"/>
    <p:sldId id="266" r:id="rId5"/>
    <p:sldId id="261" r:id="rId6"/>
    <p:sldId id="262" r:id="rId7"/>
    <p:sldId id="326" r:id="rId8"/>
    <p:sldId id="328" r:id="rId9"/>
    <p:sldId id="329" r:id="rId10"/>
    <p:sldId id="330" r:id="rId11"/>
    <p:sldId id="268" r:id="rId12"/>
    <p:sldId id="327" r:id="rId13"/>
    <p:sldId id="331" r:id="rId14"/>
    <p:sldId id="270" r:id="rId15"/>
    <p:sldId id="271" r:id="rId16"/>
    <p:sldId id="332" r:id="rId17"/>
    <p:sldId id="333" r:id="rId18"/>
    <p:sldId id="272" r:id="rId19"/>
    <p:sldId id="273" r:id="rId20"/>
    <p:sldId id="274" r:id="rId21"/>
    <p:sldId id="275" r:id="rId22"/>
    <p:sldId id="276" r:id="rId23"/>
    <p:sldId id="278" r:id="rId24"/>
    <p:sldId id="279" r:id="rId25"/>
    <p:sldId id="280" r:id="rId26"/>
    <p:sldId id="334"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2192000" cy="6858000"/>
  <p:notesSz cx="6858000" cy="9144000"/>
  <p:custDataLst>
    <p:tags r:id="rId7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6276"/>
    <a:srgbClr val="BDAB76"/>
    <a:srgbClr val="E2DAC4"/>
    <a:srgbClr val="FFCC66"/>
    <a:srgbClr val="CC9900"/>
    <a:srgbClr val="0039AC"/>
    <a:srgbClr val="002A7E"/>
    <a:srgbClr val="002368"/>
    <a:srgbClr val="4F8AFF"/>
    <a:srgbClr val="001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0" autoAdjust="0"/>
    <p:restoredTop sz="99445" autoAdjust="0"/>
  </p:normalViewPr>
  <p:slideViewPr>
    <p:cSldViewPr snapToGrid="0">
      <p:cViewPr varScale="1">
        <p:scale>
          <a:sx n="67" d="100"/>
          <a:sy n="67" d="100"/>
        </p:scale>
        <p:origin x="900" y="60"/>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9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09-11-2022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custDataLst>
      <p:tags r:id="rId2"/>
    </p:custDataLst>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09-11-2022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21</a:t>
            </a:fld>
            <a:endParaRPr lang="en-US"/>
          </a:p>
        </p:txBody>
      </p:sp>
    </p:spTree>
    <p:extLst>
      <p:ext uri="{BB962C8B-B14F-4D97-AF65-F5344CB8AC3E}">
        <p14:creationId xmlns:p14="http://schemas.microsoft.com/office/powerpoint/2010/main" val="251055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27</a:t>
            </a:fld>
            <a:endParaRPr lang="en-US"/>
          </a:p>
        </p:txBody>
      </p:sp>
    </p:spTree>
    <p:extLst>
      <p:ext uri="{BB962C8B-B14F-4D97-AF65-F5344CB8AC3E}">
        <p14:creationId xmlns:p14="http://schemas.microsoft.com/office/powerpoint/2010/main" val="221750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34</a:t>
            </a:fld>
            <a:endParaRPr lang="en-US"/>
          </a:p>
        </p:txBody>
      </p:sp>
    </p:spTree>
    <p:extLst>
      <p:ext uri="{BB962C8B-B14F-4D97-AF65-F5344CB8AC3E}">
        <p14:creationId xmlns:p14="http://schemas.microsoft.com/office/powerpoint/2010/main" val="255280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BDAB7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rgbClr val="E2DAC4"/>
          </a:solidFill>
          <a:ln w="127000" cap="sq">
            <a:solidFill>
              <a:srgbClr val="54627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a:prstGeom prst="rect">
            <a:avLst/>
          </a:prstGeo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a:prstGeom prst="rect">
            <a:avLst/>
          </a:prstGeo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FB43858-62DF-46DC-A722-16DDCB33C490}" type="datetime1">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9268" y="864108"/>
            <a:ext cx="7315200" cy="512064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FF9B6A-2120-4BA5-A565-5B7B70FFA542}" type="datetime1">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CEAC51-91A0-4953-AB98-8E5F4BCF012C}" type="datetime1">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8F5A0-629C-4B3B-BA04-282CC6E8CFC0}" type="datetime1">
              <a:rPr lang="en-IN" smtClean="0"/>
              <a:t>09-11-2022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custDataLst>
      <p:tags r:id="rId1"/>
    </p:custDataLst>
    <p:extLst>
      <p:ext uri="{BB962C8B-B14F-4D97-AF65-F5344CB8AC3E}">
        <p14:creationId xmlns:p14="http://schemas.microsoft.com/office/powerpoint/2010/main" val="360717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E80B3F-EDF7-462F-9E06-D6C20DAA4D71}" type="datetime1">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
        <p:nvSpPr>
          <p:cNvPr id="7" name="Title Placeholder 1"/>
          <p:cNvSpPr>
            <a:spLocks noGrp="1"/>
          </p:cNvSpPr>
          <p:nvPr>
            <p:ph type="title"/>
          </p:nvPr>
        </p:nvSpPr>
        <p:spPr>
          <a:xfrm>
            <a:off x="262465" y="274638"/>
            <a:ext cx="1139965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8" name="Text Placeholder 2"/>
          <p:cNvSpPr>
            <a:spLocks noGrp="1"/>
          </p:cNvSpPr>
          <p:nvPr>
            <p:ph idx="1"/>
          </p:nvPr>
        </p:nvSpPr>
        <p:spPr>
          <a:xfrm>
            <a:off x="262465" y="1600200"/>
            <a:ext cx="1139965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a:prstGeom prst="rect">
            <a:avLst/>
          </a:prstGeo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a:prstGeom prst="rect">
            <a:avLst/>
          </a:prstGeo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EEA69D-FA15-4240-AF1E-5D13FC927A7B}" type="datetime1">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F5C3E3D-430E-4E46-B0D7-7E12E2B4397F}" type="datetime1">
              <a:rPr lang="en-IN" smtClean="0"/>
              <a:t>09-11-2022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a:prstGeom prst="rect">
            <a:avLst/>
          </a:prstGeo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a:prstGeom prst="rect">
            <a:avLst/>
          </a:prstGeo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6F418E1B-4234-4B2A-8189-9EF7DF0BEF8D}" type="datetime1">
              <a:rPr lang="en-IN" smtClean="0"/>
              <a:t>09-11-2022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243D8-9329-481D-8DB6-A2959CDE47BC}" type="datetime1">
              <a:rPr lang="en-IN" smtClean="0"/>
              <a:t>09-11-2022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
        <p:nvSpPr>
          <p:cNvPr id="9" name="Title Placeholder 1"/>
          <p:cNvSpPr>
            <a:spLocks noGrp="1"/>
          </p:cNvSpPr>
          <p:nvPr>
            <p:ph type="title"/>
          </p:nvPr>
        </p:nvSpPr>
        <p:spPr>
          <a:xfrm>
            <a:off x="262465" y="274638"/>
            <a:ext cx="114137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C2D06-6D04-4FD8-9B44-4275F287AC29}" type="datetime1">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a:prstGeom prst="rect">
            <a:avLst/>
          </a:prstGeo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a:prstGeom prst="rect">
            <a:avLst/>
          </a:prstGeo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4FD8A8A-12EA-4B93-8209-9A09BD3E31E0}" type="datetime1">
              <a:rPr lang="en-IN" smtClean="0"/>
              <a:t>09-11-2022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a:prstGeom prst="rect">
            <a:avLst/>
          </a:prstGeo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prstGeom prst="rect">
            <a:avLst/>
          </a:prstGeo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a:prstGeom prst="rect">
            <a:avLst/>
          </a:prstGeo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5AA7520-7936-4190-A0F2-397BC78ADFCA}" type="datetime1">
              <a:rPr lang="en-IN" smtClean="0"/>
              <a:t>09-11-2022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Rectangle 37"/>
          <p:cNvSpPr/>
          <p:nvPr/>
        </p:nvSpPr>
        <p:spPr>
          <a:xfrm>
            <a:off x="11815864" y="758952"/>
            <a:ext cx="384048" cy="5330952"/>
          </a:xfrm>
          <a:prstGeom prst="rect">
            <a:avLst/>
          </a:prstGeom>
          <a:solidFill>
            <a:srgbClr val="E2DAC4">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3130EFF-2AC4-4E35-AF87-375B6FC5FE04}" type="datetime1">
              <a:rPr lang="en-IN" smtClean="0"/>
              <a:t>09-11-2022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10634135" y="6272466"/>
            <a:ext cx="1530927" cy="585534"/>
          </a:xfrm>
          <a:prstGeom prst="rect">
            <a:avLst/>
          </a:prstGeom>
        </p:spPr>
        <p:txBody>
          <a:bodyPr vert="horz" lIns="91440" tIns="45720" rIns="91440" bIns="45720" rtlCol="0" anchor="ctr"/>
          <a:lstStyle>
            <a:lvl1pPr algn="r">
              <a:defRPr sz="4000" b="1">
                <a:ln>
                  <a:solidFill>
                    <a:srgbClr val="546276"/>
                  </a:solidFill>
                </a:ln>
                <a:solidFill>
                  <a:srgbClr val="BDAB76"/>
                </a:solidFill>
              </a:defRPr>
            </a:lvl1pPr>
          </a:lstStyle>
          <a:p>
            <a:fld id="{9C11CE39-2868-44A2-A0C6-827D458F7A8B}" type="slidenum">
              <a:rPr lang="en-IN" smtClean="0"/>
              <a:pPr/>
              <a:t>‹#›</a:t>
            </a:fld>
            <a:endParaRPr lang="en-IN"/>
          </a:p>
        </p:txBody>
      </p:sp>
      <p:sp>
        <p:nvSpPr>
          <p:cNvPr id="9" name="Title Placeholder 1"/>
          <p:cNvSpPr>
            <a:spLocks noGrp="1"/>
          </p:cNvSpPr>
          <p:nvPr>
            <p:ph type="title"/>
          </p:nvPr>
        </p:nvSpPr>
        <p:spPr>
          <a:xfrm>
            <a:off x="262465" y="274638"/>
            <a:ext cx="114137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 name="Text Placeholder 2"/>
          <p:cNvSpPr>
            <a:spLocks noGrp="1"/>
          </p:cNvSpPr>
          <p:nvPr>
            <p:ph type="body" idx="1"/>
          </p:nvPr>
        </p:nvSpPr>
        <p:spPr>
          <a:xfrm>
            <a:off x="262465" y="1600200"/>
            <a:ext cx="114137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ustDataLst>
      <p:tags r:id="rId14"/>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spc="-60" baseline="0">
          <a:solidFill>
            <a:srgbClr val="002060"/>
          </a:solidFill>
          <a:latin typeface="+mj-lt"/>
          <a:ea typeface="+mj-ea"/>
          <a:cs typeface="+mj-cs"/>
        </a:defRPr>
      </a:lvl1pPr>
    </p:titleStyle>
    <p:bodyStyle>
      <a:lvl1pPr marL="457200" indent="-457200" algn="l" defTabSz="914400" rtl="0" eaLnBrk="1" latinLnBrk="0" hangingPunct="1">
        <a:lnSpc>
          <a:spcPct val="90000"/>
        </a:lnSpc>
        <a:spcBef>
          <a:spcPts val="1200"/>
        </a:spcBef>
        <a:buClr>
          <a:srgbClr val="CC9900"/>
        </a:buClr>
        <a:buFont typeface="Arial" panose="020B0604020202020204" pitchFamily="34" charset="0"/>
        <a:buChar char="•"/>
        <a:defRPr sz="2800" kern="1200">
          <a:solidFill>
            <a:schemeClr val="tx1"/>
          </a:solidFill>
          <a:latin typeface="+mn-lt"/>
          <a:ea typeface="+mn-ea"/>
          <a:cs typeface="+mn-cs"/>
        </a:defRPr>
      </a:lvl1pPr>
      <a:lvl2pPr marL="845820" indent="-34290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2400" kern="1200">
          <a:solidFill>
            <a:schemeClr val="tx1"/>
          </a:solidFill>
          <a:latin typeface="+mn-lt"/>
          <a:ea typeface="+mn-ea"/>
          <a:cs typeface="+mn-cs"/>
        </a:defRPr>
      </a:lvl2pPr>
      <a:lvl3pPr marL="1303020" indent="-34290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2000" kern="1200">
          <a:solidFill>
            <a:schemeClr val="tx1"/>
          </a:solidFill>
          <a:latin typeface="+mn-lt"/>
          <a:ea typeface="+mn-ea"/>
          <a:cs typeface="+mn-cs"/>
        </a:defRPr>
      </a:lvl3pPr>
      <a:lvl4pPr marL="1703070" indent="-28575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1800" kern="1200">
          <a:solidFill>
            <a:schemeClr val="tx1"/>
          </a:solidFill>
          <a:latin typeface="+mn-lt"/>
          <a:ea typeface="+mn-ea"/>
          <a:cs typeface="+mn-cs"/>
        </a:defRPr>
      </a:lvl4pPr>
      <a:lvl5pPr marL="2160270" indent="-28575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9.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52.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hemeOverride" Target="../theme/themeOverride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53401" y="1784631"/>
            <a:ext cx="4038600" cy="3416320"/>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546276"/>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546276"/>
                </a:solidFill>
                <a:latin typeface="Cascadia Code PL SemiBold" pitchFamily="49" charset="0"/>
                <a:ea typeface="Cascadia Code PL SemiBold" pitchFamily="49" charset="0"/>
                <a:cs typeface="Cascadia Code PL SemiBold" pitchFamily="49" charset="0"/>
              </a:rPr>
              <a:t>Hibernate</a:t>
            </a:r>
          </a:p>
          <a:p>
            <a:pPr algn="ctr"/>
            <a:endParaRPr lang="en-IN" sz="2800" dirty="0" smtClean="0">
              <a:solidFill>
                <a:srgbClr val="002060"/>
              </a:solidFill>
              <a:latin typeface="Cascadia Code PL SemiBold" pitchFamily="49" charset="0"/>
              <a:ea typeface="Cascadia Code PL SemiBold" pitchFamily="49" charset="0"/>
              <a:cs typeface="Cascadia Code PL SemiBold" pitchFamily="49" charset="0"/>
            </a:endParaRP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2"/>
          <p:cNvSpPr txBox="1">
            <a:spLocks/>
          </p:cNvSpPr>
          <p:nvPr/>
        </p:nvSpPr>
        <p:spPr>
          <a:xfrm>
            <a:off x="166308" y="5200951"/>
            <a:ext cx="7741969"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smtClean="0">
                <a:ln>
                  <a:solidFill>
                    <a:srgbClr val="546276"/>
                  </a:solidFill>
                </a:ln>
                <a:solidFill>
                  <a:srgbClr val="BDAB76"/>
                </a:solidFill>
              </a:rPr>
              <a:t>Jatin Ambasana</a:t>
            </a:r>
            <a:endParaRPr lang="en-IN" sz="4800" b="1" dirty="0">
              <a:ln>
                <a:solidFill>
                  <a:srgbClr val="546276"/>
                </a:solidFill>
              </a:ln>
              <a:solidFill>
                <a:srgbClr val="BDAB76"/>
              </a:solidFill>
            </a:endParaRPr>
          </a:p>
        </p:txBody>
      </p:sp>
      <p:pic>
        <p:nvPicPr>
          <p:cNvPr id="13" name="Picture 12"/>
          <p:cNvPicPr>
            <a:picLocks noChangeAspect="1"/>
          </p:cNvPicPr>
          <p:nvPr/>
        </p:nvPicPr>
        <p:blipFill>
          <a:blip r:embed="rId4"/>
          <a:stretch>
            <a:fillRect/>
          </a:stretch>
        </p:blipFill>
        <p:spPr>
          <a:xfrm>
            <a:off x="2303508" y="2085038"/>
            <a:ext cx="5604769" cy="1986040"/>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308" y="1303442"/>
            <a:ext cx="23241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dirty="0"/>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10</a:t>
            </a:fld>
            <a:endParaRPr lang="en-IN"/>
          </a:p>
        </p:txBody>
      </p:sp>
      <p:sp>
        <p:nvSpPr>
          <p:cNvPr id="3" name="Title 2"/>
          <p:cNvSpPr>
            <a:spLocks noGrp="1"/>
          </p:cNvSpPr>
          <p:nvPr>
            <p:ph type="title"/>
          </p:nvPr>
        </p:nvSpPr>
        <p:spPr/>
        <p:txBody>
          <a:bodyPr/>
          <a:lstStyle/>
          <a:p>
            <a:r>
              <a:rPr lang="en-US" dirty="0"/>
              <a:t>Hibernate </a:t>
            </a:r>
            <a:r>
              <a:rPr lang="en-US" dirty="0" smtClean="0"/>
              <a:t>Advantages (cont.)</a:t>
            </a:r>
            <a:endParaRPr lang="en-IN" dirty="0"/>
          </a:p>
        </p:txBody>
      </p:sp>
      <p:sp>
        <p:nvSpPr>
          <p:cNvPr id="4" name="Content Placeholder 3"/>
          <p:cNvSpPr>
            <a:spLocks noGrp="1"/>
          </p:cNvSpPr>
          <p:nvPr>
            <p:ph idx="1"/>
          </p:nvPr>
        </p:nvSpPr>
        <p:spPr>
          <a:xfrm>
            <a:off x="262464" y="1600200"/>
            <a:ext cx="11579015" cy="4525963"/>
          </a:xfrm>
        </p:spPr>
        <p:txBody>
          <a:bodyPr>
            <a:noAutofit/>
          </a:bodyPr>
          <a:lstStyle/>
          <a:p>
            <a:pPr marL="0" indent="0">
              <a:buNone/>
            </a:pPr>
            <a:r>
              <a:rPr lang="en-US" b="1" dirty="0" smtClean="0"/>
              <a:t>Automatic </a:t>
            </a:r>
            <a:r>
              <a:rPr lang="en-US" b="1" dirty="0"/>
              <a:t>Table Creation</a:t>
            </a:r>
          </a:p>
          <a:p>
            <a:r>
              <a:rPr lang="en-US" dirty="0"/>
              <a:t>Facility to create tables of the database automatically. </a:t>
            </a:r>
          </a:p>
          <a:p>
            <a:r>
              <a:rPr lang="en-US" dirty="0"/>
              <a:t>No need to create tables in the database manually.</a:t>
            </a:r>
          </a:p>
          <a:p>
            <a:endParaRPr lang="en-US" dirty="0"/>
          </a:p>
          <a:p>
            <a:pPr marL="0" indent="0">
              <a:buNone/>
            </a:pPr>
            <a:r>
              <a:rPr lang="en-US" b="1" dirty="0" smtClean="0"/>
              <a:t>Simplifies </a:t>
            </a:r>
            <a:r>
              <a:rPr lang="en-US" b="1" dirty="0"/>
              <a:t>Complex </a:t>
            </a:r>
            <a:r>
              <a:rPr lang="en-US" b="1" dirty="0" smtClean="0"/>
              <a:t>Joins</a:t>
            </a:r>
            <a:endParaRPr lang="en-US" b="1" dirty="0"/>
          </a:p>
          <a:p>
            <a:r>
              <a:rPr lang="en-US" dirty="0"/>
              <a:t>Fetching data from multiple tables is easy.</a:t>
            </a:r>
          </a:p>
          <a:p>
            <a:pPr marL="0" indent="0">
              <a:buNone/>
            </a:pPr>
            <a:endParaRPr lang="en-US" dirty="0" smtClean="0"/>
          </a:p>
          <a:p>
            <a:pPr marL="0" indent="0">
              <a:buNone/>
            </a:pPr>
            <a:r>
              <a:rPr lang="en-US" b="1" dirty="0" smtClean="0"/>
              <a:t>Provides </a:t>
            </a:r>
            <a:r>
              <a:rPr lang="en-US" b="1" dirty="0"/>
              <a:t>Query Statistics and Database Status</a:t>
            </a:r>
          </a:p>
          <a:p>
            <a:r>
              <a:rPr lang="en-US" dirty="0"/>
              <a:t>Supports Query cache and provide statistics about query and database status.</a:t>
            </a:r>
          </a:p>
        </p:txBody>
      </p:sp>
    </p:spTree>
    <p:custDataLst>
      <p:tags r:id="rId1"/>
    </p:custDataLst>
    <p:extLst>
      <p:ext uri="{BB962C8B-B14F-4D97-AF65-F5344CB8AC3E}">
        <p14:creationId xmlns:p14="http://schemas.microsoft.com/office/powerpoint/2010/main" val="415166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94360" y="3130766"/>
            <a:ext cx="2127885" cy="106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Java </a:t>
            </a:r>
          </a:p>
          <a:p>
            <a:pPr algn="ctr"/>
            <a:r>
              <a:rPr lang="en-IN" sz="2400" b="1" dirty="0"/>
              <a:t>Application</a:t>
            </a:r>
          </a:p>
        </p:txBody>
      </p:sp>
      <p:sp>
        <p:nvSpPr>
          <p:cNvPr id="14" name="Flowchart: Alternate Process 13"/>
          <p:cNvSpPr/>
          <p:nvPr/>
        </p:nvSpPr>
        <p:spPr>
          <a:xfrm>
            <a:off x="3456117" y="3145152"/>
            <a:ext cx="1479620" cy="101558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t>Java Object</a:t>
            </a:r>
            <a:endParaRPr lang="en-IN" sz="1600" b="1" dirty="0"/>
          </a:p>
        </p:txBody>
      </p:sp>
      <p:cxnSp>
        <p:nvCxnSpPr>
          <p:cNvPr id="15" name="Straight Arrow Connector 14"/>
          <p:cNvCxnSpPr>
            <a:stCxn id="13" idx="3"/>
            <a:endCxn id="14" idx="1"/>
          </p:cNvCxnSpPr>
          <p:nvPr/>
        </p:nvCxnSpPr>
        <p:spPr>
          <a:xfrm flipV="1">
            <a:off x="2722245" y="3652947"/>
            <a:ext cx="733872" cy="12623"/>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6" name="Hexagon 15"/>
          <p:cNvSpPr/>
          <p:nvPr/>
        </p:nvSpPr>
        <p:spPr>
          <a:xfrm>
            <a:off x="5609099" y="3185160"/>
            <a:ext cx="1570751" cy="97558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JDBC Driver</a:t>
            </a:r>
          </a:p>
        </p:txBody>
      </p:sp>
      <p:cxnSp>
        <p:nvCxnSpPr>
          <p:cNvPr id="17" name="Straight Arrow Connector 16"/>
          <p:cNvCxnSpPr>
            <a:stCxn id="14" idx="3"/>
            <a:endCxn id="16" idx="3"/>
          </p:cNvCxnSpPr>
          <p:nvPr/>
        </p:nvCxnSpPr>
        <p:spPr>
          <a:xfrm>
            <a:off x="4935738" y="3652946"/>
            <a:ext cx="673361" cy="20004"/>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Can 17"/>
          <p:cNvSpPr/>
          <p:nvPr/>
        </p:nvSpPr>
        <p:spPr>
          <a:xfrm>
            <a:off x="8207727" y="2263140"/>
            <a:ext cx="2021095" cy="1389807"/>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rPr>
              <a:t>Oracle DB</a:t>
            </a:r>
            <a:endParaRPr lang="en-IN" sz="1600" b="1" dirty="0"/>
          </a:p>
        </p:txBody>
      </p:sp>
      <p:cxnSp>
        <p:nvCxnSpPr>
          <p:cNvPr id="19" name="Straight Arrow Connector 18"/>
          <p:cNvCxnSpPr>
            <a:endCxn id="18" idx="2"/>
          </p:cNvCxnSpPr>
          <p:nvPr/>
        </p:nvCxnSpPr>
        <p:spPr>
          <a:xfrm flipV="1">
            <a:off x="7179850" y="2958044"/>
            <a:ext cx="1027877" cy="71991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Can 22"/>
          <p:cNvSpPr/>
          <p:nvPr/>
        </p:nvSpPr>
        <p:spPr>
          <a:xfrm>
            <a:off x="8223604" y="3736498"/>
            <a:ext cx="2005218" cy="1567022"/>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err="1">
                <a:ln w="0"/>
                <a:solidFill>
                  <a:schemeClr val="tx1"/>
                </a:solidFill>
                <a:effectLst>
                  <a:outerShdw blurRad="38100" dist="19050" dir="2700000" algn="tl" rotWithShape="0">
                    <a:schemeClr val="dk1">
                      <a:alpha val="40000"/>
                    </a:schemeClr>
                  </a:outerShdw>
                </a:effectLst>
              </a:rPr>
              <a:t>PostgreSQL</a:t>
            </a:r>
            <a:endParaRPr lang="en-IN" sz="2400" b="1" dirty="0">
              <a:ln w="0"/>
              <a:solidFill>
                <a:schemeClr val="tx1"/>
              </a:solidFill>
              <a:effectLst>
                <a:outerShdw blurRad="38100" dist="19050" dir="2700000" algn="tl" rotWithShape="0">
                  <a:schemeClr val="dk1">
                    <a:alpha val="40000"/>
                  </a:schemeClr>
                </a:outerShdw>
              </a:effectLst>
            </a:endParaRPr>
          </a:p>
          <a:p>
            <a:pPr algn="ctr"/>
            <a:r>
              <a:rPr lang="en-IN" sz="2400" b="1" dirty="0">
                <a:ln w="0"/>
                <a:solidFill>
                  <a:schemeClr val="tx1"/>
                </a:solidFill>
                <a:effectLst>
                  <a:outerShdw blurRad="38100" dist="19050" dir="2700000" algn="tl" rotWithShape="0">
                    <a:schemeClr val="dk1">
                      <a:alpha val="40000"/>
                    </a:schemeClr>
                  </a:outerShdw>
                </a:effectLst>
              </a:rPr>
              <a:t>DB</a:t>
            </a:r>
            <a:endParaRPr lang="en-IN" sz="1600" b="1" dirty="0"/>
          </a:p>
        </p:txBody>
      </p:sp>
      <p:cxnSp>
        <p:nvCxnSpPr>
          <p:cNvPr id="24" name="Straight Arrow Connector 23"/>
          <p:cNvCxnSpPr>
            <a:endCxn id="23" idx="2"/>
          </p:cNvCxnSpPr>
          <p:nvPr/>
        </p:nvCxnSpPr>
        <p:spPr>
          <a:xfrm>
            <a:off x="7179849" y="3677962"/>
            <a:ext cx="1043755" cy="842047"/>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 name="Rectangle 3"/>
          <p:cNvSpPr/>
          <p:nvPr/>
        </p:nvSpPr>
        <p:spPr>
          <a:xfrm rot="19800000">
            <a:off x="7120819" y="2748661"/>
            <a:ext cx="960698" cy="400110"/>
          </a:xfrm>
          <a:prstGeom prst="rect">
            <a:avLst/>
          </a:prstGeom>
          <a:noFill/>
        </p:spPr>
        <p:txBody>
          <a:bodyPr wrap="square" lIns="91440" tIns="45720" rIns="91440" bIns="45720">
            <a:spAutoFit/>
          </a:bodyPr>
          <a:lstStyle/>
          <a:p>
            <a:pPr algn="ctr"/>
            <a:r>
              <a:rPr lang="en-US" sz="2000" dirty="0">
                <a:ln w="0"/>
                <a:solidFill>
                  <a:srgbClr val="C00000"/>
                </a:solidFill>
                <a:effectLst>
                  <a:outerShdw blurRad="38100" dist="19050" dir="2700000" algn="tl" rotWithShape="0">
                    <a:schemeClr val="dk1">
                      <a:alpha val="40000"/>
                    </a:schemeClr>
                  </a:outerShdw>
                </a:effectLst>
              </a:rPr>
              <a:t>SQL 1</a:t>
            </a:r>
          </a:p>
        </p:txBody>
      </p:sp>
      <p:sp>
        <p:nvSpPr>
          <p:cNvPr id="2" name="Multiply 1"/>
          <p:cNvSpPr/>
          <p:nvPr/>
        </p:nvSpPr>
        <p:spPr>
          <a:xfrm>
            <a:off x="7468868" y="3136740"/>
            <a:ext cx="484107" cy="6416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rot="2257575">
            <a:off x="6928704" y="4209718"/>
            <a:ext cx="1038083" cy="400110"/>
          </a:xfrm>
          <a:prstGeom prst="rect">
            <a:avLst/>
          </a:prstGeom>
          <a:noFill/>
        </p:spPr>
        <p:txBody>
          <a:bodyPr wrap="square" lIns="91440" tIns="45720" rIns="91440" bIns="45720">
            <a:spAutoFit/>
          </a:bodyPr>
          <a:lstStyle/>
          <a:p>
            <a:pPr algn="ctr"/>
            <a:r>
              <a:rPr lang="en-US" sz="2000" dirty="0">
                <a:ln w="0"/>
                <a:solidFill>
                  <a:srgbClr val="002060"/>
                </a:solidFill>
                <a:effectLst>
                  <a:outerShdw blurRad="38100" dist="19050" dir="2700000" algn="tl" rotWithShape="0">
                    <a:schemeClr val="dk1">
                      <a:alpha val="40000"/>
                    </a:schemeClr>
                  </a:outerShdw>
                </a:effectLst>
              </a:rPr>
              <a:t>SQL 2</a:t>
            </a:r>
          </a:p>
        </p:txBody>
      </p:sp>
      <p:sp>
        <p:nvSpPr>
          <p:cNvPr id="5" name="Slide Number Placeholder 4"/>
          <p:cNvSpPr>
            <a:spLocks noGrp="1"/>
          </p:cNvSpPr>
          <p:nvPr>
            <p:ph type="sldNum" sz="quarter" idx="12"/>
          </p:nvPr>
        </p:nvSpPr>
        <p:spPr/>
        <p:txBody>
          <a:bodyPr/>
          <a:lstStyle/>
          <a:p>
            <a:fld id="{1204EB6F-4276-4A50-A28B-73C80477DBFC}" type="slidenum">
              <a:rPr lang="en-US" smtClean="0"/>
              <a:pPr/>
              <a:t>11</a:t>
            </a:fld>
            <a:endParaRPr lang="en-US"/>
          </a:p>
        </p:txBody>
      </p:sp>
      <p:sp>
        <p:nvSpPr>
          <p:cNvPr id="20" name="Title 2"/>
          <p:cNvSpPr>
            <a:spLocks noGrp="1"/>
          </p:cNvSpPr>
          <p:nvPr>
            <p:ph type="title"/>
          </p:nvPr>
        </p:nvSpPr>
        <p:spPr>
          <a:xfrm>
            <a:off x="262465" y="274638"/>
            <a:ext cx="11399652" cy="1143000"/>
          </a:xfrm>
        </p:spPr>
        <p:txBody>
          <a:bodyPr/>
          <a:lstStyle/>
          <a:p>
            <a:r>
              <a:rPr lang="en-US" dirty="0"/>
              <a:t>Hibernate </a:t>
            </a:r>
            <a:r>
              <a:rPr lang="en-US" dirty="0" smtClean="0"/>
              <a:t>Advantages (cont.)</a:t>
            </a:r>
            <a:endParaRPr lang="en-IN" dirty="0"/>
          </a:p>
        </p:txBody>
      </p:sp>
    </p:spTree>
    <p:custDataLst>
      <p:tags r:id="rId1"/>
    </p:custDataLst>
    <p:extLst>
      <p:ext uri="{BB962C8B-B14F-4D97-AF65-F5344CB8AC3E}">
        <p14:creationId xmlns:p14="http://schemas.microsoft.com/office/powerpoint/2010/main" val="4179256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up)">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8" grpId="0" animBg="1"/>
      <p:bldP spid="23" grpId="0" animBg="1"/>
      <p:bldP spid="4" grpId="0"/>
      <p:bldP spid="2"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12</a:t>
            </a:fld>
            <a:endParaRPr lang="en-IN"/>
          </a:p>
        </p:txBody>
      </p:sp>
      <p:sp>
        <p:nvSpPr>
          <p:cNvPr id="3" name="Title 2"/>
          <p:cNvSpPr>
            <a:spLocks noGrp="1"/>
          </p:cNvSpPr>
          <p:nvPr>
            <p:ph type="title"/>
          </p:nvPr>
        </p:nvSpPr>
        <p:spPr/>
        <p:txBody>
          <a:bodyPr/>
          <a:lstStyle/>
          <a:p>
            <a:r>
              <a:rPr lang="en-IN" dirty="0"/>
              <a:t>Supported </a:t>
            </a:r>
            <a:r>
              <a:rPr lang="en-IN" dirty="0" smtClean="0"/>
              <a:t>Databases</a:t>
            </a:r>
            <a:endParaRPr lang="en-IN" dirty="0"/>
          </a:p>
        </p:txBody>
      </p:sp>
      <p:sp>
        <p:nvSpPr>
          <p:cNvPr id="4" name="Content Placeholder 3"/>
          <p:cNvSpPr>
            <a:spLocks noGrp="1"/>
          </p:cNvSpPr>
          <p:nvPr>
            <p:ph idx="1"/>
          </p:nvPr>
        </p:nvSpPr>
        <p:spPr>
          <a:xfrm>
            <a:off x="262465" y="1417638"/>
            <a:ext cx="11399652" cy="5120322"/>
          </a:xfrm>
        </p:spPr>
        <p:txBody>
          <a:bodyPr>
            <a:normAutofit fontScale="92500" lnSpcReduction="10000"/>
          </a:bodyPr>
          <a:lstStyle/>
          <a:p>
            <a:pPr marL="0" indent="0">
              <a:buNone/>
            </a:pPr>
            <a:r>
              <a:rPr lang="en-IN" dirty="0"/>
              <a:t>Hibernate supports almost all the major RDBMS. </a:t>
            </a:r>
            <a:endParaRPr lang="en-IN" dirty="0" smtClean="0"/>
          </a:p>
          <a:p>
            <a:pPr marL="0" indent="0">
              <a:buNone/>
            </a:pPr>
            <a:r>
              <a:rPr lang="en-IN" dirty="0" smtClean="0"/>
              <a:t>Following </a:t>
            </a:r>
            <a:r>
              <a:rPr lang="en-IN" dirty="0"/>
              <a:t>is a list of few of the database engines supported by Hibernate −</a:t>
            </a:r>
          </a:p>
          <a:p>
            <a:r>
              <a:rPr lang="en-IN" dirty="0"/>
              <a:t>    HSQL Database Engine</a:t>
            </a:r>
          </a:p>
          <a:p>
            <a:r>
              <a:rPr lang="en-IN" dirty="0"/>
              <a:t>    DB2/NT</a:t>
            </a:r>
          </a:p>
          <a:p>
            <a:r>
              <a:rPr lang="en-IN" dirty="0"/>
              <a:t>    MySQL</a:t>
            </a:r>
          </a:p>
          <a:p>
            <a:r>
              <a:rPr lang="en-IN" dirty="0"/>
              <a:t>    PostgreSQL</a:t>
            </a:r>
          </a:p>
          <a:p>
            <a:r>
              <a:rPr lang="en-IN" dirty="0"/>
              <a:t>    </a:t>
            </a:r>
            <a:r>
              <a:rPr lang="en-IN" dirty="0" err="1"/>
              <a:t>FrontBase</a:t>
            </a:r>
            <a:endParaRPr lang="en-IN" dirty="0"/>
          </a:p>
          <a:p>
            <a:r>
              <a:rPr lang="en-IN" dirty="0"/>
              <a:t>    Oracle</a:t>
            </a:r>
          </a:p>
          <a:p>
            <a:r>
              <a:rPr lang="en-IN" dirty="0"/>
              <a:t>    Microsoft SQL Server Database</a:t>
            </a:r>
          </a:p>
          <a:p>
            <a:r>
              <a:rPr lang="en-IN" dirty="0"/>
              <a:t>    Sybase SQL Server</a:t>
            </a:r>
          </a:p>
          <a:p>
            <a:r>
              <a:rPr lang="en-IN" dirty="0"/>
              <a:t>    Informix Dynamic </a:t>
            </a:r>
            <a:r>
              <a:rPr lang="en-IN" dirty="0" smtClean="0"/>
              <a:t>Server</a:t>
            </a:r>
            <a:endParaRPr lang="en-IN" dirty="0"/>
          </a:p>
        </p:txBody>
      </p:sp>
    </p:spTree>
    <p:custDataLst>
      <p:tags r:id="rId1"/>
    </p:custDataLst>
    <p:extLst>
      <p:ext uri="{BB962C8B-B14F-4D97-AF65-F5344CB8AC3E}">
        <p14:creationId xmlns:p14="http://schemas.microsoft.com/office/powerpoint/2010/main" val="206261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Hibernate Architecture</a:t>
            </a:r>
          </a:p>
        </p:txBody>
      </p:sp>
      <p:sp>
        <p:nvSpPr>
          <p:cNvPr id="3" name="Content Placeholder 2"/>
          <p:cNvSpPr>
            <a:spLocks noGrp="1"/>
          </p:cNvSpPr>
          <p:nvPr>
            <p:ph idx="1"/>
          </p:nvPr>
        </p:nvSpPr>
        <p:spPr/>
        <p:txBody>
          <a:bodyPr>
            <a:normAutofit/>
          </a:bodyPr>
          <a:lstStyle/>
          <a:p>
            <a:pPr marL="0" indent="0">
              <a:buNone/>
            </a:pPr>
            <a:r>
              <a:rPr lang="en-US" sz="3200" dirty="0" smtClean="0"/>
              <a:t>4 </a:t>
            </a:r>
            <a:r>
              <a:rPr lang="en-US" sz="3200" dirty="0"/>
              <a:t>layers in hibernate </a:t>
            </a:r>
            <a:r>
              <a:rPr lang="en-US" sz="3200" dirty="0" smtClean="0"/>
              <a:t>architecture:</a:t>
            </a:r>
            <a:endParaRPr lang="en-US" sz="3200" dirty="0"/>
          </a:p>
          <a:p>
            <a:pPr>
              <a:buFont typeface="+mj-lt"/>
              <a:buAutoNum type="arabicPeriod"/>
            </a:pPr>
            <a:r>
              <a:rPr lang="en-US" sz="3200" dirty="0" smtClean="0"/>
              <a:t>Java Application </a:t>
            </a:r>
            <a:r>
              <a:rPr lang="en-US" sz="3200" dirty="0"/>
              <a:t>layer, </a:t>
            </a:r>
          </a:p>
          <a:p>
            <a:pPr>
              <a:buFont typeface="+mj-lt"/>
              <a:buAutoNum type="arabicPeriod"/>
            </a:pPr>
            <a:r>
              <a:rPr lang="en-US" sz="3200" dirty="0"/>
              <a:t>Hibernate framework layer, </a:t>
            </a:r>
          </a:p>
          <a:p>
            <a:pPr>
              <a:buFont typeface="+mj-lt"/>
              <a:buAutoNum type="arabicPeriod"/>
            </a:pPr>
            <a:r>
              <a:rPr lang="en-US" sz="3200" dirty="0"/>
              <a:t>Backhand </a:t>
            </a:r>
            <a:r>
              <a:rPr lang="en-US" sz="3200" dirty="0" smtClean="0"/>
              <a:t>API layer </a:t>
            </a:r>
            <a:r>
              <a:rPr lang="en-US" sz="3200" dirty="0"/>
              <a:t>and </a:t>
            </a:r>
          </a:p>
          <a:p>
            <a:pPr>
              <a:buFont typeface="+mj-lt"/>
              <a:buAutoNum type="arabicPeriod"/>
            </a:pPr>
            <a:r>
              <a:rPr lang="en-US" sz="3200" dirty="0"/>
              <a:t>Database layer.</a:t>
            </a:r>
            <a:endParaRPr lang="en-IN" sz="3200" dirty="0"/>
          </a:p>
          <a:p>
            <a:endParaRPr lang="en-IN" sz="3200" dirty="0"/>
          </a:p>
        </p:txBody>
      </p:sp>
      <p:sp>
        <p:nvSpPr>
          <p:cNvPr id="4" name="Slide Number Placeholder 3"/>
          <p:cNvSpPr>
            <a:spLocks noGrp="1"/>
          </p:cNvSpPr>
          <p:nvPr>
            <p:ph type="sldNum" sz="quarter" idx="12"/>
          </p:nvPr>
        </p:nvSpPr>
        <p:spPr/>
        <p:txBody>
          <a:bodyPr/>
          <a:lstStyle/>
          <a:p>
            <a:fld id="{1204EB6F-4276-4A50-A28B-73C80477DBFC}" type="slidenum">
              <a:rPr lang="en-US" smtClean="0"/>
              <a:pPr/>
              <a:t>13</a:t>
            </a:fld>
            <a:endParaRPr lang="en-US"/>
          </a:p>
        </p:txBody>
      </p:sp>
      <p:pic>
        <p:nvPicPr>
          <p:cNvPr id="5" name="Picture 2" descr="hibernate architecture">
            <a:extLst>
              <a:ext uri="{FF2B5EF4-FFF2-40B4-BE49-F238E27FC236}">
                <a16:creationId xmlns:a16="http://schemas.microsoft.com/office/drawing/2014/main" id="{DFAE96DE-68B0-4AB4-A794-8BDFC51D5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944" y="777757"/>
            <a:ext cx="4206241" cy="534840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2662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ibernate architecture"/>
          <p:cNvPicPr>
            <a:picLocks noChangeAspect="1" noChangeArrowheads="1"/>
          </p:cNvPicPr>
          <p:nvPr/>
        </p:nvPicPr>
        <p:blipFill>
          <a:blip r:embed="rId3"/>
          <a:srcRect/>
          <a:stretch>
            <a:fillRect/>
          </a:stretch>
        </p:blipFill>
        <p:spPr bwMode="auto">
          <a:xfrm>
            <a:off x="4585960" y="1605081"/>
            <a:ext cx="6995020" cy="4873408"/>
          </a:xfrm>
          <a:prstGeom prst="rect">
            <a:avLst/>
          </a:prstGeom>
          <a:noFill/>
        </p:spPr>
      </p:pic>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262465" y="1214439"/>
            <a:ext cx="5381098" cy="2677656"/>
          </a:xfrm>
          <a:prstGeom prst="rect">
            <a:avLst/>
          </a:prstGeom>
        </p:spPr>
        <p:txBody>
          <a:bodyPr wrap="square">
            <a:spAutoFit/>
          </a:bodyPr>
          <a:lstStyle/>
          <a:p>
            <a:pPr algn="just"/>
            <a:r>
              <a:rPr lang="en-US" sz="2800" dirty="0" smtClean="0">
                <a:ea typeface="Cambria" panose="02040503050406030204" pitchFamily="18" charset="0"/>
              </a:rPr>
              <a:t>Includes </a:t>
            </a:r>
            <a:r>
              <a:rPr lang="en-US" sz="2800" dirty="0">
                <a:ea typeface="Cambria" panose="02040503050406030204" pitchFamily="18" charset="0"/>
              </a:rPr>
              <a:t>many objects such as </a:t>
            </a:r>
          </a:p>
          <a:p>
            <a:pPr marL="285750" indent="-285750" algn="just">
              <a:buFont typeface="Arial" panose="020B0604020202020204" pitchFamily="34" charset="0"/>
              <a:buChar char="•"/>
            </a:pPr>
            <a:r>
              <a:rPr lang="en-US" sz="2800" dirty="0">
                <a:ea typeface="Cambria" panose="02040503050406030204" pitchFamily="18" charset="0"/>
              </a:rPr>
              <a:t>persistent </a:t>
            </a:r>
            <a:r>
              <a:rPr lang="en-US" sz="2800" dirty="0" smtClean="0">
                <a:ea typeface="Cambria" panose="02040503050406030204" pitchFamily="18" charset="0"/>
              </a:rPr>
              <a:t>object</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a:ea typeface="Cambria" panose="02040503050406030204" pitchFamily="18" charset="0"/>
              </a:rPr>
              <a:t>session </a:t>
            </a:r>
            <a:r>
              <a:rPr lang="en-US" sz="2800" dirty="0" smtClean="0">
                <a:ea typeface="Cambria" panose="02040503050406030204" pitchFamily="18" charset="0"/>
              </a:rPr>
              <a:t>factory</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a:ea typeface="Cambria" panose="02040503050406030204" pitchFamily="18" charset="0"/>
              </a:rPr>
              <a:t>transaction </a:t>
            </a:r>
            <a:r>
              <a:rPr lang="en-US" sz="2800" dirty="0" smtClean="0">
                <a:ea typeface="Cambria" panose="02040503050406030204" pitchFamily="18" charset="0"/>
              </a:rPr>
              <a:t>factory</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a:ea typeface="Cambria" panose="02040503050406030204" pitchFamily="18" charset="0"/>
              </a:rPr>
              <a:t>connection </a:t>
            </a:r>
            <a:r>
              <a:rPr lang="en-US" sz="2800" dirty="0" smtClean="0">
                <a:ea typeface="Cambria" panose="02040503050406030204" pitchFamily="18" charset="0"/>
              </a:rPr>
              <a:t>factory</a:t>
            </a:r>
            <a:endParaRPr lang="en-US" sz="2800" dirty="0">
              <a:ea typeface="Cambria" panose="02040503050406030204" pitchFamily="18" charset="0"/>
            </a:endParaRPr>
          </a:p>
          <a:p>
            <a:pPr marL="285750" indent="-285750" algn="just">
              <a:buFont typeface="Arial" panose="020B0604020202020204" pitchFamily="34" charset="0"/>
              <a:buChar char="•"/>
            </a:pPr>
            <a:r>
              <a:rPr lang="en-US" sz="2800" dirty="0" smtClean="0">
                <a:ea typeface="Cambria" panose="02040503050406030204" pitchFamily="18" charset="0"/>
              </a:rPr>
              <a:t>session, transaction etc.</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14</a:t>
            </a:fld>
            <a:endParaRPr lang="en-US"/>
          </a:p>
        </p:txBody>
      </p:sp>
      <p:sp>
        <p:nvSpPr>
          <p:cNvPr id="9" name="Title 2"/>
          <p:cNvSpPr>
            <a:spLocks noGrp="1"/>
          </p:cNvSpPr>
          <p:nvPr>
            <p:ph type="title"/>
          </p:nvPr>
        </p:nvSpPr>
        <p:spPr>
          <a:xfrm>
            <a:off x="262465" y="274638"/>
            <a:ext cx="11399652" cy="1143000"/>
          </a:xfrm>
        </p:spPr>
        <p:txBody>
          <a:bodyPr/>
          <a:lstStyle/>
          <a:p>
            <a:r>
              <a:rPr lang="en-IN" dirty="0"/>
              <a:t>Hibernate Architecture</a:t>
            </a:r>
          </a:p>
        </p:txBody>
      </p:sp>
    </p:spTree>
    <p:custDataLst>
      <p:tags r:id="rId1"/>
    </p:custDataLst>
    <p:extLst>
      <p:ext uri="{BB962C8B-B14F-4D97-AF65-F5344CB8AC3E}">
        <p14:creationId xmlns:p14="http://schemas.microsoft.com/office/powerpoint/2010/main" val="1362433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5842"/>
                                        </p:tgtEl>
                                        <p:attrNameLst>
                                          <p:attrName>style.visibility</p:attrName>
                                        </p:attrNameLst>
                                      </p:cBhvr>
                                      <p:to>
                                        <p:strVal val="visible"/>
                                      </p:to>
                                    </p:set>
                                    <p:animEffect transition="in" filter="wipe(left)">
                                      <p:cBhvr>
                                        <p:cTn id="36"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ibernate architecture"/>
          <p:cNvPicPr>
            <a:picLocks noChangeAspect="1" noChangeArrowheads="1"/>
          </p:cNvPicPr>
          <p:nvPr/>
        </p:nvPicPr>
        <p:blipFill rotWithShape="1">
          <a:blip r:embed="rId3"/>
          <a:srcRect l="2802" t="1540" r="2860" b="13093"/>
          <a:stretch/>
        </p:blipFill>
        <p:spPr bwMode="auto">
          <a:xfrm>
            <a:off x="800099" y="1120140"/>
            <a:ext cx="10199085" cy="5737860"/>
          </a:xfrm>
          <a:prstGeom prst="rect">
            <a:avLst/>
          </a:prstGeom>
          <a:noFill/>
        </p:spPr>
      </p:pic>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15</a:t>
            </a:fld>
            <a:endParaRPr lang="en-US"/>
          </a:p>
        </p:txBody>
      </p:sp>
      <p:sp>
        <p:nvSpPr>
          <p:cNvPr id="8" name="Title 2"/>
          <p:cNvSpPr>
            <a:spLocks noGrp="1"/>
          </p:cNvSpPr>
          <p:nvPr>
            <p:ph type="title"/>
          </p:nvPr>
        </p:nvSpPr>
        <p:spPr>
          <a:xfrm>
            <a:off x="262465" y="274638"/>
            <a:ext cx="11399652" cy="1143000"/>
          </a:xfrm>
        </p:spPr>
        <p:txBody>
          <a:bodyPr/>
          <a:lstStyle/>
          <a:p>
            <a:r>
              <a:rPr lang="en-IN" dirty="0"/>
              <a:t>Hibernate </a:t>
            </a:r>
            <a:r>
              <a:rPr lang="en-IN" dirty="0" smtClean="0"/>
              <a:t>Architecture (cont.)</a:t>
            </a:r>
            <a:endParaRPr lang="en-IN" dirty="0"/>
          </a:p>
        </p:txBody>
      </p:sp>
    </p:spTree>
    <p:custDataLst>
      <p:tags r:id="rId1"/>
    </p:custDataLst>
    <p:extLst>
      <p:ext uri="{BB962C8B-B14F-4D97-AF65-F5344CB8AC3E}">
        <p14:creationId xmlns:p14="http://schemas.microsoft.com/office/powerpoint/2010/main" val="2964681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up)">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16</a:t>
            </a:fld>
            <a:endParaRPr lang="en-IN"/>
          </a:p>
        </p:txBody>
      </p:sp>
      <p:sp>
        <p:nvSpPr>
          <p:cNvPr id="3" name="Title 2"/>
          <p:cNvSpPr>
            <a:spLocks noGrp="1"/>
          </p:cNvSpPr>
          <p:nvPr>
            <p:ph type="title"/>
          </p:nvPr>
        </p:nvSpPr>
        <p:spPr/>
        <p:txBody>
          <a:bodyPr/>
          <a:lstStyle/>
          <a:p>
            <a:r>
              <a:rPr lang="en-IN" dirty="0"/>
              <a:t>Elements of Hibernate Architecture</a:t>
            </a:r>
          </a:p>
        </p:txBody>
      </p:sp>
      <p:sp>
        <p:nvSpPr>
          <p:cNvPr id="4" name="Content Placeholder 3"/>
          <p:cNvSpPr>
            <a:spLocks noGrp="1"/>
          </p:cNvSpPr>
          <p:nvPr>
            <p:ph idx="1"/>
          </p:nvPr>
        </p:nvSpPr>
        <p:spPr/>
        <p:txBody>
          <a:bodyPr>
            <a:normAutofit lnSpcReduction="10000"/>
          </a:bodyPr>
          <a:lstStyle/>
          <a:p>
            <a:pPr algn="just">
              <a:lnSpc>
                <a:spcPct val="100000"/>
              </a:lnSpc>
            </a:pPr>
            <a:r>
              <a:rPr lang="en-US" b="1" dirty="0" err="1"/>
              <a:t>SessionFactory</a:t>
            </a:r>
            <a:r>
              <a:rPr lang="en-US" b="1" dirty="0"/>
              <a:t> :</a:t>
            </a:r>
            <a:r>
              <a:rPr lang="en-US" dirty="0"/>
              <a:t> Provides factory method to get the object of Session</a:t>
            </a:r>
            <a:r>
              <a:rPr lang="en-US" dirty="0" smtClean="0"/>
              <a:t>.</a:t>
            </a:r>
          </a:p>
          <a:p>
            <a:pPr marL="0" indent="0" algn="just">
              <a:lnSpc>
                <a:spcPct val="100000"/>
              </a:lnSpc>
              <a:buNone/>
            </a:pPr>
            <a:endParaRPr lang="en-US" dirty="0"/>
          </a:p>
          <a:p>
            <a:pPr algn="just">
              <a:lnSpc>
                <a:spcPct val="100000"/>
              </a:lnSpc>
            </a:pPr>
            <a:r>
              <a:rPr lang="en-US" b="1" dirty="0"/>
              <a:t>Session :</a:t>
            </a:r>
            <a:r>
              <a:rPr lang="en-US" dirty="0"/>
              <a:t> Provides an interface between the application and data stored in the database. </a:t>
            </a:r>
          </a:p>
          <a:p>
            <a:pPr algn="just">
              <a:lnSpc>
                <a:spcPct val="100000"/>
              </a:lnSpc>
            </a:pPr>
            <a:r>
              <a:rPr lang="en-US" dirty="0"/>
              <a:t>A short-lived object</a:t>
            </a:r>
          </a:p>
          <a:p>
            <a:pPr algn="just">
              <a:lnSpc>
                <a:spcPct val="100000"/>
              </a:lnSpc>
            </a:pPr>
            <a:r>
              <a:rPr lang="en-US" dirty="0"/>
              <a:t>It wraps the JDBC connection </a:t>
            </a:r>
          </a:p>
          <a:p>
            <a:pPr algn="just">
              <a:lnSpc>
                <a:spcPct val="100000"/>
              </a:lnSpc>
            </a:pPr>
            <a:r>
              <a:rPr lang="en-US" dirty="0"/>
              <a:t>The </a:t>
            </a:r>
            <a:r>
              <a:rPr lang="en-US" dirty="0" err="1"/>
              <a:t>org.hibernate.Session</a:t>
            </a:r>
            <a:r>
              <a:rPr lang="en-US" dirty="0"/>
              <a:t> interface provides methods to insert, update and delete the object. </a:t>
            </a:r>
          </a:p>
          <a:p>
            <a:pPr algn="just">
              <a:lnSpc>
                <a:spcPct val="100000"/>
              </a:lnSpc>
            </a:pPr>
            <a:r>
              <a:rPr lang="en-US" dirty="0"/>
              <a:t>It also provides factory methods for Transaction and Query</a:t>
            </a:r>
            <a:r>
              <a:rPr lang="en-US" dirty="0" smtClean="0"/>
              <a:t>.</a:t>
            </a:r>
            <a:endParaRPr lang="en-US" dirty="0"/>
          </a:p>
        </p:txBody>
      </p:sp>
    </p:spTree>
    <p:custDataLst>
      <p:tags r:id="rId1"/>
    </p:custDataLst>
    <p:extLst>
      <p:ext uri="{BB962C8B-B14F-4D97-AF65-F5344CB8AC3E}">
        <p14:creationId xmlns:p14="http://schemas.microsoft.com/office/powerpoint/2010/main" val="234301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17</a:t>
            </a:fld>
            <a:endParaRPr lang="en-IN"/>
          </a:p>
        </p:txBody>
      </p:sp>
      <p:sp>
        <p:nvSpPr>
          <p:cNvPr id="3" name="Title 2"/>
          <p:cNvSpPr>
            <a:spLocks noGrp="1"/>
          </p:cNvSpPr>
          <p:nvPr>
            <p:ph type="title"/>
          </p:nvPr>
        </p:nvSpPr>
        <p:spPr/>
        <p:txBody>
          <a:bodyPr/>
          <a:lstStyle/>
          <a:p>
            <a:r>
              <a:rPr lang="en-IN" dirty="0"/>
              <a:t>Elements of Hibernate </a:t>
            </a:r>
            <a:r>
              <a:rPr lang="en-IN" dirty="0" smtClean="0"/>
              <a:t>Architecture (cont.)</a:t>
            </a:r>
            <a:endParaRPr lang="en-IN" dirty="0"/>
          </a:p>
        </p:txBody>
      </p:sp>
      <p:sp>
        <p:nvSpPr>
          <p:cNvPr id="4" name="Content Placeholder 3"/>
          <p:cNvSpPr>
            <a:spLocks noGrp="1"/>
          </p:cNvSpPr>
          <p:nvPr>
            <p:ph idx="1"/>
          </p:nvPr>
        </p:nvSpPr>
        <p:spPr/>
        <p:txBody>
          <a:bodyPr/>
          <a:lstStyle/>
          <a:p>
            <a:r>
              <a:rPr lang="en-US" b="1" dirty="0"/>
              <a:t>Transaction :</a:t>
            </a:r>
            <a:r>
              <a:rPr lang="en-US" dirty="0"/>
              <a:t> </a:t>
            </a:r>
            <a:r>
              <a:rPr lang="en-US" dirty="0" err="1"/>
              <a:t>org.hibernate.Transaction</a:t>
            </a:r>
            <a:r>
              <a:rPr lang="en-US" dirty="0"/>
              <a:t> interface provides methods for transaction management.</a:t>
            </a:r>
          </a:p>
          <a:p>
            <a:endParaRPr lang="en-US" dirty="0"/>
          </a:p>
          <a:p>
            <a:r>
              <a:rPr lang="en-US" b="1" dirty="0" err="1"/>
              <a:t>ConnectionProvider</a:t>
            </a:r>
            <a:r>
              <a:rPr lang="en-US" b="1" dirty="0"/>
              <a:t> :</a:t>
            </a:r>
            <a:r>
              <a:rPr lang="en-US" dirty="0"/>
              <a:t> It is a factory of JDBC connections. </a:t>
            </a:r>
          </a:p>
          <a:p>
            <a:endParaRPr lang="en-US" dirty="0"/>
          </a:p>
          <a:p>
            <a:r>
              <a:rPr lang="en-US" b="1" dirty="0" err="1"/>
              <a:t>TransactionFactory</a:t>
            </a:r>
            <a:r>
              <a:rPr lang="en-US" b="1" dirty="0"/>
              <a:t> :</a:t>
            </a:r>
            <a:r>
              <a:rPr lang="en-US" dirty="0"/>
              <a:t> It is a factory of Transaction. It is optional.</a:t>
            </a:r>
          </a:p>
        </p:txBody>
      </p:sp>
    </p:spTree>
    <p:custDataLst>
      <p:tags r:id="rId1"/>
    </p:custDataLst>
    <p:extLst>
      <p:ext uri="{BB962C8B-B14F-4D97-AF65-F5344CB8AC3E}">
        <p14:creationId xmlns:p14="http://schemas.microsoft.com/office/powerpoint/2010/main" val="361754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262466" y="1428982"/>
            <a:ext cx="11371784" cy="4832092"/>
          </a:xfrm>
          <a:prstGeom prst="rect">
            <a:avLst/>
          </a:prstGeom>
        </p:spPr>
        <p:txBody>
          <a:bodyPr wrap="square">
            <a:spAutoFit/>
          </a:bodyPr>
          <a:lstStyle/>
          <a:p>
            <a:pPr marL="342900" indent="-342900" algn="just">
              <a:buFont typeface="Arial" panose="020B0604020202020204" pitchFamily="34" charset="0"/>
              <a:buChar char="•"/>
            </a:pPr>
            <a:r>
              <a:rPr lang="en-US" sz="2800" dirty="0">
                <a:ea typeface="Cambria" panose="02040503050406030204" pitchFamily="18" charset="0"/>
              </a:rPr>
              <a:t>First Hibernate object that you create in any Hibernate application. </a:t>
            </a:r>
          </a:p>
          <a:p>
            <a:pPr marL="342900" indent="-342900" algn="just">
              <a:buFont typeface="Arial" panose="020B0604020202020204" pitchFamily="34" charset="0"/>
              <a:buChar char="•"/>
            </a:pPr>
            <a:r>
              <a:rPr lang="en-US" sz="2800" dirty="0">
                <a:ea typeface="Cambria" panose="02040503050406030204" pitchFamily="18" charset="0"/>
              </a:rPr>
              <a:t>Usually created only once during application initialization.</a:t>
            </a:r>
          </a:p>
          <a:p>
            <a:pPr marL="342900" indent="-342900" algn="just">
              <a:buFont typeface="Arial" panose="020B0604020202020204" pitchFamily="34" charset="0"/>
              <a:buChar char="•"/>
            </a:pPr>
            <a:endParaRPr lang="en-US" sz="2800" dirty="0">
              <a:ea typeface="Cambria" panose="02040503050406030204" pitchFamily="18" charset="0"/>
            </a:endParaRPr>
          </a:p>
          <a:p>
            <a:pPr marL="342900" indent="-342900" algn="just">
              <a:buFont typeface="Arial" panose="020B0604020202020204" pitchFamily="34" charset="0"/>
              <a:buChar char="•"/>
            </a:pPr>
            <a:r>
              <a:rPr lang="en-US" sz="2800" dirty="0">
                <a:ea typeface="Cambria" panose="02040503050406030204" pitchFamily="18" charset="0"/>
              </a:rPr>
              <a:t>It provides two keys components:</a:t>
            </a:r>
          </a:p>
          <a:p>
            <a:pPr marL="342900" indent="-342900" algn="just">
              <a:buFont typeface="Arial" panose="020B0604020202020204" pitchFamily="34" charset="0"/>
              <a:buChar char="•"/>
            </a:pPr>
            <a:r>
              <a:rPr lang="en-US" sz="2800" b="1" dirty="0">
                <a:ea typeface="Cambria" panose="02040503050406030204" pitchFamily="18" charset="0"/>
              </a:rPr>
              <a:t>Database Connection:</a:t>
            </a:r>
            <a:endParaRPr lang="en-US" sz="2800" dirty="0">
              <a:ea typeface="Cambria" panose="02040503050406030204" pitchFamily="18" charset="0"/>
            </a:endParaRPr>
          </a:p>
          <a:p>
            <a:pPr marL="800100" lvl="1" indent="-342900" algn="just">
              <a:buFont typeface="Arial" panose="020B0604020202020204" pitchFamily="34" charset="0"/>
              <a:buChar char="•"/>
            </a:pPr>
            <a:r>
              <a:rPr lang="en-US" sz="2800" dirty="0">
                <a:ea typeface="Cambria" panose="02040503050406030204" pitchFamily="18" charset="0"/>
              </a:rPr>
              <a:t>Handled through one or more configuration files supported by Hibernate. </a:t>
            </a:r>
          </a:p>
          <a:p>
            <a:pPr marL="800100" lvl="1" indent="-342900" algn="just">
              <a:buFont typeface="Arial" panose="020B0604020202020204" pitchFamily="34" charset="0"/>
              <a:buChar char="•"/>
            </a:pPr>
            <a:r>
              <a:rPr lang="en-US" sz="2800" b="1" dirty="0" err="1">
                <a:ea typeface="Cambria" panose="02040503050406030204" pitchFamily="18" charset="0"/>
              </a:rPr>
              <a:t>hibernate.properties</a:t>
            </a:r>
            <a:r>
              <a:rPr lang="en-US" sz="2800" dirty="0">
                <a:ea typeface="Cambria" panose="02040503050406030204" pitchFamily="18" charset="0"/>
              </a:rPr>
              <a:t> and </a:t>
            </a:r>
            <a:r>
              <a:rPr lang="en-US" sz="2800" b="1" dirty="0">
                <a:ea typeface="Cambria" panose="02040503050406030204" pitchFamily="18" charset="0"/>
              </a:rPr>
              <a:t>hibernate.cfg.xml</a:t>
            </a:r>
            <a:r>
              <a:rPr lang="en-US" sz="2800" dirty="0">
                <a:ea typeface="Cambria" panose="02040503050406030204" pitchFamily="18" charset="0"/>
              </a:rPr>
              <a:t>.</a:t>
            </a:r>
          </a:p>
          <a:p>
            <a:pPr marL="342900" indent="-342900" algn="just">
              <a:buFont typeface="Arial" panose="020B0604020202020204" pitchFamily="34" charset="0"/>
              <a:buChar char="•"/>
            </a:pPr>
            <a:r>
              <a:rPr lang="en-US" sz="2800" b="1" dirty="0">
                <a:ea typeface="Cambria" panose="02040503050406030204" pitchFamily="18" charset="0"/>
              </a:rPr>
              <a:t>Class Mapping Setup:</a:t>
            </a:r>
            <a:endParaRPr lang="en-US" sz="2800" dirty="0">
              <a:ea typeface="Cambria" panose="02040503050406030204" pitchFamily="18" charset="0"/>
            </a:endParaRPr>
          </a:p>
          <a:p>
            <a:pPr marL="800100" lvl="1" indent="-342900" algn="just">
              <a:buFont typeface="Arial" panose="020B0604020202020204" pitchFamily="34" charset="0"/>
              <a:buChar char="•"/>
            </a:pPr>
            <a:r>
              <a:rPr lang="en-US" sz="2800" dirty="0">
                <a:ea typeface="Cambria" panose="02040503050406030204" pitchFamily="18" charset="0"/>
              </a:rPr>
              <a:t>It creates the connection between the Java classes &amp; database tables.</a:t>
            </a:r>
          </a:p>
          <a:p>
            <a:pPr marL="342900" indent="-342900" algn="just">
              <a:buFont typeface="Arial" panose="020B0604020202020204" pitchFamily="34" charset="0"/>
              <a:buChar char="•"/>
            </a:pPr>
            <a:endParaRPr lang="en-US" sz="28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18</a:t>
            </a:fld>
            <a:endParaRPr lang="en-US"/>
          </a:p>
        </p:txBody>
      </p:sp>
      <p:sp>
        <p:nvSpPr>
          <p:cNvPr id="9" name="Title 2"/>
          <p:cNvSpPr>
            <a:spLocks noGrp="1"/>
          </p:cNvSpPr>
          <p:nvPr>
            <p:ph type="title"/>
          </p:nvPr>
        </p:nvSpPr>
        <p:spPr>
          <a:xfrm>
            <a:off x="262465" y="274638"/>
            <a:ext cx="11399652" cy="1143000"/>
          </a:xfrm>
        </p:spPr>
        <p:txBody>
          <a:bodyPr/>
          <a:lstStyle/>
          <a:p>
            <a:r>
              <a:rPr lang="en-IN" dirty="0"/>
              <a:t>Configuration Object</a:t>
            </a:r>
          </a:p>
        </p:txBody>
      </p:sp>
    </p:spTree>
    <p:custDataLst>
      <p:tags r:id="rId1"/>
    </p:custDataLst>
    <p:extLst>
      <p:ext uri="{BB962C8B-B14F-4D97-AF65-F5344CB8AC3E}">
        <p14:creationId xmlns:p14="http://schemas.microsoft.com/office/powerpoint/2010/main" val="5539439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left)">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500"/>
                                        <p:tgtEl>
                                          <p:spTgt spid="8">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wipe(left)">
                                      <p:cBhvr>
                                        <p:cTn id="25" dur="500"/>
                                        <p:tgtEl>
                                          <p:spTgt spid="8">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left)">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wipe(left)">
                                      <p:cBhvr>
                                        <p:cTn id="33" dur="500"/>
                                        <p:tgtEl>
                                          <p:spTgt spid="8">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wipe(left)">
                                      <p:cBhvr>
                                        <p:cTn id="36"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262465" y="1311780"/>
            <a:ext cx="11305647" cy="5478423"/>
          </a:xfrm>
          <a:prstGeom prst="rect">
            <a:avLst/>
          </a:prstGeom>
        </p:spPr>
        <p:txBody>
          <a:bodyPr wrap="square">
            <a:spAutoFit/>
          </a:bodyPr>
          <a:lstStyle/>
          <a:p>
            <a:pPr marL="342900" indent="-342900" algn="just">
              <a:buFont typeface="Arial" panose="020B0604020202020204" pitchFamily="34" charset="0"/>
              <a:buChar char="•"/>
            </a:pPr>
            <a:r>
              <a:rPr lang="en-US" sz="2500" dirty="0">
                <a:ea typeface="Cambria" panose="02040503050406030204" pitchFamily="18" charset="0"/>
              </a:rPr>
              <a:t>Configuration object is used </a:t>
            </a:r>
            <a:r>
              <a:rPr lang="en-US" sz="2500" b="1" dirty="0">
                <a:ea typeface="Cambria" panose="02040503050406030204" pitchFamily="18" charset="0"/>
              </a:rPr>
              <a:t>to create </a:t>
            </a:r>
            <a:r>
              <a:rPr lang="en-US" sz="2500" dirty="0">
                <a:ea typeface="Cambria" panose="02040503050406030204" pitchFamily="18" charset="0"/>
              </a:rPr>
              <a:t>a </a:t>
            </a:r>
            <a:r>
              <a:rPr lang="en-US" sz="2500" dirty="0" err="1">
                <a:ea typeface="Cambria" panose="02040503050406030204" pitchFamily="18" charset="0"/>
              </a:rPr>
              <a:t>SessionFactory</a:t>
            </a:r>
            <a:r>
              <a:rPr lang="en-US" sz="2500" dirty="0">
                <a:ea typeface="Cambria" panose="02040503050406030204" pitchFamily="18" charset="0"/>
              </a:rPr>
              <a:t> object which in turn </a:t>
            </a:r>
            <a:r>
              <a:rPr lang="en-US" sz="2500" b="1" dirty="0">
                <a:ea typeface="Cambria" panose="02040503050406030204" pitchFamily="18" charset="0"/>
              </a:rPr>
              <a:t>configures Hibernate</a:t>
            </a:r>
            <a:r>
              <a:rPr lang="en-US" sz="2500" dirty="0">
                <a:ea typeface="Cambria" panose="02040503050406030204" pitchFamily="18" charset="0"/>
              </a:rPr>
              <a:t> for the application using the supplied configuration file </a:t>
            </a:r>
            <a:r>
              <a:rPr lang="en-US" sz="2500" b="1" dirty="0">
                <a:ea typeface="Cambria" panose="02040503050406030204" pitchFamily="18" charset="0"/>
              </a:rPr>
              <a:t>and allows for </a:t>
            </a:r>
            <a:r>
              <a:rPr lang="en-US" sz="2500" dirty="0">
                <a:ea typeface="Cambria" panose="02040503050406030204" pitchFamily="18" charset="0"/>
              </a:rPr>
              <a:t>a Session object to be instantiated. </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The </a:t>
            </a:r>
            <a:r>
              <a:rPr lang="en-US" sz="2500" b="1" dirty="0" err="1">
                <a:ea typeface="Cambria" panose="02040503050406030204" pitchFamily="18" charset="0"/>
              </a:rPr>
              <a:t>SessionFactory</a:t>
            </a:r>
            <a:r>
              <a:rPr lang="en-US" sz="2500" dirty="0">
                <a:ea typeface="Cambria" panose="02040503050406030204" pitchFamily="18" charset="0"/>
              </a:rPr>
              <a:t> is </a:t>
            </a:r>
            <a:r>
              <a:rPr lang="en-US" sz="2500" b="1" i="1" dirty="0">
                <a:ea typeface="Cambria" panose="02040503050406030204" pitchFamily="18" charset="0"/>
              </a:rPr>
              <a:t>a thread safe object </a:t>
            </a:r>
            <a:r>
              <a:rPr lang="en-US" sz="2500" dirty="0">
                <a:ea typeface="Cambria" panose="02040503050406030204" pitchFamily="18" charset="0"/>
              </a:rPr>
              <a:t>and used by all the threads of an application.</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The </a:t>
            </a:r>
            <a:r>
              <a:rPr lang="en-US" sz="2500" dirty="0" err="1">
                <a:ea typeface="Cambria" panose="02040503050406030204" pitchFamily="18" charset="0"/>
              </a:rPr>
              <a:t>SessionFactory</a:t>
            </a:r>
            <a:r>
              <a:rPr lang="en-US" sz="2500" dirty="0">
                <a:ea typeface="Cambria" panose="02040503050406030204" pitchFamily="18" charset="0"/>
              </a:rPr>
              <a:t> is a </a:t>
            </a:r>
            <a:r>
              <a:rPr lang="en-US" sz="2500" b="1" dirty="0">
                <a:ea typeface="Cambria" panose="02040503050406030204" pitchFamily="18" charset="0"/>
              </a:rPr>
              <a:t>heavyweight object</a:t>
            </a:r>
            <a:r>
              <a:rPr lang="en-US" sz="2500" dirty="0">
                <a:ea typeface="Cambria" panose="02040503050406030204" pitchFamily="18" charset="0"/>
              </a:rPr>
              <a:t>; </a:t>
            </a:r>
          </a:p>
          <a:p>
            <a:pPr marL="800100" lvl="1" indent="-342900" algn="just">
              <a:buFont typeface="Arial" panose="020B0604020202020204" pitchFamily="34" charset="0"/>
              <a:buChar char="•"/>
            </a:pPr>
            <a:r>
              <a:rPr lang="en-US" sz="2500" dirty="0">
                <a:ea typeface="Cambria" panose="02040503050406030204" pitchFamily="18" charset="0"/>
              </a:rPr>
              <a:t>Usually created during application </a:t>
            </a:r>
            <a:r>
              <a:rPr lang="en-US" sz="2500" b="1" dirty="0">
                <a:ea typeface="Cambria" panose="02040503050406030204" pitchFamily="18" charset="0"/>
              </a:rPr>
              <a:t>start up and kept for </a:t>
            </a:r>
            <a:r>
              <a:rPr lang="en-US" sz="2500" dirty="0">
                <a:ea typeface="Cambria" panose="02040503050406030204" pitchFamily="18" charset="0"/>
              </a:rPr>
              <a:t>later use. </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One </a:t>
            </a:r>
            <a:r>
              <a:rPr lang="en-US" sz="2500" dirty="0" err="1">
                <a:ea typeface="Cambria" panose="02040503050406030204" pitchFamily="18" charset="0"/>
              </a:rPr>
              <a:t>SessionFactory</a:t>
            </a:r>
            <a:r>
              <a:rPr lang="en-US" sz="2500" dirty="0">
                <a:ea typeface="Cambria" panose="02040503050406030204" pitchFamily="18" charset="0"/>
              </a:rPr>
              <a:t> object is needed </a:t>
            </a:r>
            <a:r>
              <a:rPr lang="en-US" sz="2500" b="1" dirty="0">
                <a:ea typeface="Cambria" panose="02040503050406030204" pitchFamily="18" charset="0"/>
              </a:rPr>
              <a:t>per database </a:t>
            </a:r>
            <a:r>
              <a:rPr lang="en-US" sz="2500" dirty="0">
                <a:ea typeface="Cambria" panose="02040503050406030204" pitchFamily="18" charset="0"/>
              </a:rPr>
              <a:t>using </a:t>
            </a:r>
            <a:r>
              <a:rPr lang="en-US" sz="2500" b="1" dirty="0">
                <a:ea typeface="Cambria" panose="02040503050406030204" pitchFamily="18" charset="0"/>
              </a:rPr>
              <a:t>a separate configuration file</a:t>
            </a:r>
            <a:r>
              <a:rPr lang="en-US" sz="2500" dirty="0">
                <a:ea typeface="Cambria" panose="02040503050406030204" pitchFamily="18" charset="0"/>
              </a:rPr>
              <a:t>. </a:t>
            </a:r>
          </a:p>
          <a:p>
            <a:pPr marL="342900" indent="-342900" algn="just">
              <a:buFont typeface="Arial" panose="020B0604020202020204" pitchFamily="34" charset="0"/>
              <a:buChar char="•"/>
            </a:pPr>
            <a:endParaRPr lang="en-US" sz="2500" dirty="0">
              <a:ea typeface="Cambria" panose="02040503050406030204" pitchFamily="18" charset="0"/>
            </a:endParaRPr>
          </a:p>
          <a:p>
            <a:pPr marL="342900" indent="-342900" algn="just">
              <a:buFont typeface="Arial" panose="020B0604020202020204" pitchFamily="34" charset="0"/>
              <a:buChar char="•"/>
            </a:pPr>
            <a:r>
              <a:rPr lang="en-US" sz="2500" dirty="0">
                <a:ea typeface="Cambria" panose="02040503050406030204" pitchFamily="18" charset="0"/>
              </a:rPr>
              <a:t>Multiple databases </a:t>
            </a:r>
            <a:r>
              <a:rPr lang="en-US" sz="2500" dirty="0">
                <a:ea typeface="Cambria" panose="02040503050406030204" pitchFamily="18" charset="0"/>
                <a:sym typeface="Wingdings" panose="05000000000000000000" pitchFamily="2" charset="2"/>
              </a:rPr>
              <a:t> </a:t>
            </a:r>
            <a:r>
              <a:rPr lang="en-US" sz="2500" dirty="0">
                <a:ea typeface="Cambria" panose="02040503050406030204" pitchFamily="18" charset="0"/>
              </a:rPr>
              <a:t>then create multiple </a:t>
            </a:r>
            <a:r>
              <a:rPr lang="en-US" sz="2500" dirty="0" err="1">
                <a:ea typeface="Cambria" panose="02040503050406030204" pitchFamily="18" charset="0"/>
              </a:rPr>
              <a:t>SessionFactory</a:t>
            </a:r>
            <a:r>
              <a:rPr lang="en-US" sz="2500" dirty="0">
                <a:ea typeface="Cambria" panose="02040503050406030204" pitchFamily="18" charset="0"/>
              </a:rPr>
              <a:t> objects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19</a:t>
            </a:fld>
            <a:endParaRPr lang="en-US"/>
          </a:p>
        </p:txBody>
      </p:sp>
      <p:sp>
        <p:nvSpPr>
          <p:cNvPr id="9" name="Title 2"/>
          <p:cNvSpPr>
            <a:spLocks noGrp="1"/>
          </p:cNvSpPr>
          <p:nvPr>
            <p:ph type="title"/>
          </p:nvPr>
        </p:nvSpPr>
        <p:spPr>
          <a:xfrm>
            <a:off x="262465" y="274638"/>
            <a:ext cx="11399652" cy="1143000"/>
          </a:xfrm>
        </p:spPr>
        <p:txBody>
          <a:bodyPr/>
          <a:lstStyle/>
          <a:p>
            <a:r>
              <a:rPr lang="en-US" dirty="0" err="1"/>
              <a:t>SessionFactory</a:t>
            </a:r>
            <a:r>
              <a:rPr lang="en-US" dirty="0"/>
              <a:t> Object</a:t>
            </a:r>
          </a:p>
        </p:txBody>
      </p:sp>
    </p:spTree>
    <p:custDataLst>
      <p:tags r:id="rId1"/>
    </p:custDataLst>
    <p:extLst>
      <p:ext uri="{BB962C8B-B14F-4D97-AF65-F5344CB8AC3E}">
        <p14:creationId xmlns:p14="http://schemas.microsoft.com/office/powerpoint/2010/main" val="1874158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left)">
                                      <p:cBhvr>
                                        <p:cTn id="17" dur="500"/>
                                        <p:tgtEl>
                                          <p:spTgt spid="8">
                                            <p:txEl>
                                              <p:pRg st="4" end="4"/>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wipe(left)">
                                      <p:cBhvr>
                                        <p:cTn id="20" dur="500"/>
                                        <p:tgtEl>
                                          <p:spTgt spid="8">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wipe(left)">
                                      <p:cBhvr>
                                        <p:cTn id="25" dur="500"/>
                                        <p:tgtEl>
                                          <p:spTgt spid="8">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xEl>
                                              <p:pRg st="9" end="9"/>
                                            </p:txEl>
                                          </p:spTgt>
                                        </p:tgtEl>
                                        <p:attrNameLst>
                                          <p:attrName>style.visibility</p:attrName>
                                        </p:attrNameLst>
                                      </p:cBhvr>
                                      <p:to>
                                        <p:strVal val="visible"/>
                                      </p:to>
                                    </p:set>
                                    <p:animEffect transition="in" filter="wipe(left)">
                                      <p:cBhvr>
                                        <p:cTn id="3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2</a:t>
            </a:fld>
            <a:endParaRPr lang="en-IN"/>
          </a:p>
        </p:txBody>
      </p:sp>
      <p:sp>
        <p:nvSpPr>
          <p:cNvPr id="3" name="Title 2"/>
          <p:cNvSpPr>
            <a:spLocks noGrp="1"/>
          </p:cNvSpPr>
          <p:nvPr>
            <p:ph type="title"/>
          </p:nvPr>
        </p:nvSpPr>
        <p:spPr/>
        <p:txBody>
          <a:bodyPr>
            <a:normAutofit/>
          </a:bodyPr>
          <a:lstStyle/>
          <a:p>
            <a:r>
              <a:rPr lang="en-US" sz="4000" b="1" dirty="0" smtClean="0"/>
              <a:t>Introduction to Hibernate</a:t>
            </a:r>
            <a:endParaRPr lang="en-IN" sz="4000" b="1" dirty="0"/>
          </a:p>
        </p:txBody>
      </p:sp>
      <p:pic>
        <p:nvPicPr>
          <p:cNvPr id="5" name="Picture 2" descr="hibernate tutorial, An introduction to hibernate">
            <a:extLst>
              <a:ext uri="{FF2B5EF4-FFF2-40B4-BE49-F238E27FC236}">
                <a16:creationId xmlns:a16="http://schemas.microsoft.com/office/drawing/2014/main" id="{A1EFCDC5-AC00-4919-874A-C59773EF7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691" y="5096935"/>
            <a:ext cx="6411199" cy="176106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p:cNvSpPr>
            <a:spLocks noGrp="1"/>
          </p:cNvSpPr>
          <p:nvPr>
            <p:ph idx="1"/>
          </p:nvPr>
        </p:nvSpPr>
        <p:spPr>
          <a:xfrm>
            <a:off x="262465" y="1257300"/>
            <a:ext cx="11399652" cy="4046221"/>
          </a:xfrm>
        </p:spPr>
        <p:txBody>
          <a:bodyPr>
            <a:noAutofit/>
          </a:bodyPr>
          <a:lstStyle/>
          <a:p>
            <a:r>
              <a:rPr lang="en-US" sz="3200" dirty="0"/>
              <a:t>Hibernate framework simplifies the development of java application to interact with the database. </a:t>
            </a:r>
          </a:p>
          <a:p>
            <a:r>
              <a:rPr lang="en-US" sz="3200" dirty="0"/>
              <a:t>Hibernate is an open source, lightweight, ORM  </a:t>
            </a:r>
            <a:r>
              <a:rPr lang="en-US" sz="3200" dirty="0" smtClean="0"/>
              <a:t>tool</a:t>
            </a:r>
            <a:r>
              <a:rPr lang="en-US" sz="3200" dirty="0"/>
              <a:t> </a:t>
            </a:r>
            <a:r>
              <a:rPr lang="en-US" sz="3200" dirty="0" smtClean="0"/>
              <a:t>- </a:t>
            </a:r>
            <a:r>
              <a:rPr lang="en-US" sz="3200" b="1" dirty="0" smtClean="0"/>
              <a:t>Object-Relational </a:t>
            </a:r>
            <a:r>
              <a:rPr lang="en-US" sz="3200" b="1" dirty="0"/>
              <a:t>Mapping (ORM</a:t>
            </a:r>
            <a:r>
              <a:rPr lang="en-US" sz="3200" b="1" dirty="0" smtClean="0"/>
              <a:t>)</a:t>
            </a:r>
            <a:endParaRPr lang="en-US" sz="3200" dirty="0" smtClean="0"/>
          </a:p>
          <a:p>
            <a:pPr lvl="1"/>
            <a:r>
              <a:rPr lang="en-US" sz="2800" dirty="0" smtClean="0"/>
              <a:t>ORM tool simplifies </a:t>
            </a:r>
            <a:r>
              <a:rPr lang="en-US" sz="2800" dirty="0"/>
              <a:t>the data creation, data manipulation and data access. </a:t>
            </a:r>
            <a:endParaRPr lang="en-US" sz="2800" dirty="0" smtClean="0"/>
          </a:p>
          <a:p>
            <a:pPr lvl="1"/>
            <a:r>
              <a:rPr lang="en-US" sz="2800" dirty="0"/>
              <a:t>ORM tool internally uses the JDBC API to interact with the database.</a:t>
            </a:r>
          </a:p>
          <a:p>
            <a:r>
              <a:rPr lang="en-US" sz="3200" dirty="0" smtClean="0"/>
              <a:t>A </a:t>
            </a:r>
            <a:r>
              <a:rPr lang="en-US" sz="3200" dirty="0"/>
              <a:t>programming technique that maps the object to the data </a:t>
            </a:r>
            <a:r>
              <a:rPr lang="en-US" sz="3200" dirty="0" smtClean="0"/>
              <a:t>in database.</a:t>
            </a:r>
            <a:endParaRPr lang="en-US" sz="3200" dirty="0"/>
          </a:p>
        </p:txBody>
      </p:sp>
    </p:spTree>
    <p:custDataLst>
      <p:tags r:id="rId1"/>
    </p:custDataLst>
    <p:extLst>
      <p:ext uri="{BB962C8B-B14F-4D97-AF65-F5344CB8AC3E}">
        <p14:creationId xmlns:p14="http://schemas.microsoft.com/office/powerpoint/2010/main" val="393337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465" y="1524001"/>
            <a:ext cx="11310410" cy="5016758"/>
          </a:xfrm>
          <a:prstGeom prst="rect">
            <a:avLst/>
          </a:prstGeom>
        </p:spPr>
        <p:txBody>
          <a:bodyPr wrap="square">
            <a:spAutoFit/>
          </a:bodyPr>
          <a:lstStyle/>
          <a:p>
            <a:pPr marL="342900" indent="-342900" algn="just">
              <a:buFont typeface="Arial" panose="020B0604020202020204" pitchFamily="34" charset="0"/>
              <a:buChar char="•"/>
            </a:pPr>
            <a:r>
              <a:rPr lang="en-US" sz="3200" dirty="0">
                <a:ea typeface="Cambria" panose="02040503050406030204" pitchFamily="18" charset="0"/>
              </a:rPr>
              <a:t>Used </a:t>
            </a:r>
            <a:r>
              <a:rPr lang="en-US" sz="3200" b="1" dirty="0">
                <a:ea typeface="Cambria" panose="02040503050406030204" pitchFamily="18" charset="0"/>
              </a:rPr>
              <a:t>to get a physical </a:t>
            </a:r>
            <a:r>
              <a:rPr lang="en-US" sz="3200" dirty="0">
                <a:ea typeface="Cambria" panose="02040503050406030204" pitchFamily="18" charset="0"/>
              </a:rPr>
              <a:t>connection with a database</a:t>
            </a:r>
            <a:r>
              <a:rPr lang="en-US" sz="3200" dirty="0" smtClean="0">
                <a:ea typeface="Cambria" panose="02040503050406030204" pitchFamily="18" charset="0"/>
              </a:rPr>
              <a:t>.</a:t>
            </a:r>
            <a:endParaRPr lang="en-US" sz="3200" dirty="0">
              <a:ea typeface="Cambria" panose="02040503050406030204" pitchFamily="18" charset="0"/>
            </a:endParaRPr>
          </a:p>
          <a:p>
            <a:pPr marL="342900" indent="-342900" algn="just">
              <a:buFont typeface="Arial" panose="020B0604020202020204" pitchFamily="34" charset="0"/>
              <a:buChar char="•"/>
            </a:pPr>
            <a:r>
              <a:rPr lang="en-US" sz="3200" b="1" dirty="0">
                <a:ea typeface="Cambria" panose="02040503050406030204" pitchFamily="18" charset="0"/>
              </a:rPr>
              <a:t>Lightweight</a:t>
            </a:r>
            <a:endParaRPr lang="en-US" sz="3200" dirty="0">
              <a:ea typeface="Cambria" panose="02040503050406030204" pitchFamily="18" charset="0"/>
            </a:endParaRPr>
          </a:p>
          <a:p>
            <a:pPr marL="800100" lvl="1" indent="-342900" algn="just">
              <a:buFont typeface="Arial" panose="020B0604020202020204" pitchFamily="34" charset="0"/>
              <a:buChar char="•"/>
            </a:pPr>
            <a:r>
              <a:rPr lang="en-US" sz="3200" dirty="0">
                <a:ea typeface="Cambria" panose="02040503050406030204" pitchFamily="18" charset="0"/>
              </a:rPr>
              <a:t>Instantiated each time an interaction is needed with the database.</a:t>
            </a:r>
          </a:p>
          <a:p>
            <a:pPr marL="342900" indent="-342900" algn="just">
              <a:buFont typeface="Arial" panose="020B0604020202020204" pitchFamily="34" charset="0"/>
              <a:buChar char="•"/>
            </a:pPr>
            <a:endParaRPr lang="en-US" sz="3200" dirty="0">
              <a:ea typeface="Cambria" panose="02040503050406030204" pitchFamily="18" charset="0"/>
            </a:endParaRPr>
          </a:p>
          <a:p>
            <a:pPr marL="342900" indent="-342900" algn="just">
              <a:buFont typeface="Arial" panose="020B0604020202020204" pitchFamily="34" charset="0"/>
              <a:buChar char="•"/>
            </a:pPr>
            <a:r>
              <a:rPr lang="en-US" sz="3200" b="1" dirty="0">
                <a:ea typeface="Cambria" panose="02040503050406030204" pitchFamily="18" charset="0"/>
              </a:rPr>
              <a:t>Persistent objects </a:t>
            </a:r>
            <a:r>
              <a:rPr lang="en-US" sz="3200" dirty="0">
                <a:ea typeface="Cambria" panose="02040503050406030204" pitchFamily="18" charset="0"/>
              </a:rPr>
              <a:t>are </a:t>
            </a:r>
            <a:r>
              <a:rPr lang="en-US" sz="3200" b="1" dirty="0">
                <a:ea typeface="Cambria" panose="02040503050406030204" pitchFamily="18" charset="0"/>
              </a:rPr>
              <a:t>saved</a:t>
            </a:r>
            <a:r>
              <a:rPr lang="en-US" sz="3200" dirty="0">
                <a:ea typeface="Cambria" panose="02040503050406030204" pitchFamily="18" charset="0"/>
              </a:rPr>
              <a:t> and </a:t>
            </a:r>
            <a:r>
              <a:rPr lang="en-US" sz="3200" b="1" dirty="0">
                <a:ea typeface="Cambria" panose="02040503050406030204" pitchFamily="18" charset="0"/>
              </a:rPr>
              <a:t>retrieved</a:t>
            </a:r>
            <a:r>
              <a:rPr lang="en-US" sz="3200" dirty="0">
                <a:ea typeface="Cambria" panose="02040503050406030204" pitchFamily="18" charset="0"/>
              </a:rPr>
              <a:t> through Session.</a:t>
            </a:r>
          </a:p>
          <a:p>
            <a:pPr marL="342900" indent="-342900" algn="just">
              <a:buFont typeface="Arial" panose="020B0604020202020204" pitchFamily="34" charset="0"/>
              <a:buChar char="•"/>
            </a:pPr>
            <a:endParaRPr lang="en-US" sz="3200" dirty="0">
              <a:ea typeface="Cambria" panose="02040503050406030204" pitchFamily="18" charset="0"/>
            </a:endParaRPr>
          </a:p>
          <a:p>
            <a:pPr marL="342900" indent="-342900" algn="just">
              <a:buFont typeface="Arial" panose="020B0604020202020204" pitchFamily="34" charset="0"/>
              <a:buChar char="•"/>
            </a:pPr>
            <a:r>
              <a:rPr lang="en-US" sz="3200" b="1" dirty="0">
                <a:ea typeface="Cambria" panose="02040503050406030204" pitchFamily="18" charset="0"/>
              </a:rPr>
              <a:t>Should not be kept open </a:t>
            </a:r>
            <a:r>
              <a:rPr lang="en-US" sz="3200" dirty="0">
                <a:ea typeface="Cambria" panose="02040503050406030204" pitchFamily="18" charset="0"/>
              </a:rPr>
              <a:t>for a long time </a:t>
            </a:r>
          </a:p>
          <a:p>
            <a:pPr marL="800100" lvl="1" indent="-342900" algn="just">
              <a:buFont typeface="Arial" panose="020B0604020202020204" pitchFamily="34" charset="0"/>
              <a:buChar char="•"/>
            </a:pPr>
            <a:r>
              <a:rPr lang="en-US" sz="3200" b="1" dirty="0">
                <a:ea typeface="Cambria" panose="02040503050406030204" pitchFamily="18" charset="0"/>
              </a:rPr>
              <a:t>Not usually thread safe</a:t>
            </a:r>
            <a:endParaRPr lang="en-US" sz="3200" dirty="0">
              <a:ea typeface="Cambria" panose="02040503050406030204" pitchFamily="18" charset="0"/>
            </a:endParaRPr>
          </a:p>
          <a:p>
            <a:pPr marL="800100" lvl="1" indent="-342900" algn="just">
              <a:buFont typeface="Arial" panose="020B0604020202020204" pitchFamily="34" charset="0"/>
              <a:buChar char="•"/>
            </a:pPr>
            <a:r>
              <a:rPr lang="en-US" sz="3200" dirty="0">
                <a:ea typeface="Cambria" panose="02040503050406030204" pitchFamily="18" charset="0"/>
              </a:rPr>
              <a:t>Should be </a:t>
            </a:r>
            <a:r>
              <a:rPr lang="en-US" sz="3200" b="1" dirty="0">
                <a:ea typeface="Cambria" panose="02040503050406030204" pitchFamily="18" charset="0"/>
              </a:rPr>
              <a:t>created</a:t>
            </a:r>
            <a:r>
              <a:rPr lang="en-US" sz="3200" dirty="0">
                <a:ea typeface="Cambria" panose="02040503050406030204" pitchFamily="18" charset="0"/>
              </a:rPr>
              <a:t> and </a:t>
            </a:r>
            <a:r>
              <a:rPr lang="en-US" sz="3200" b="1" dirty="0">
                <a:ea typeface="Cambria" panose="02040503050406030204" pitchFamily="18" charset="0"/>
              </a:rPr>
              <a:t>destroyed </a:t>
            </a:r>
            <a:r>
              <a:rPr lang="en-US" sz="3200" b="1" i="1" dirty="0">
                <a:ea typeface="Cambria" panose="02040503050406030204" pitchFamily="18" charset="0"/>
              </a:rPr>
              <a:t>as needed</a:t>
            </a:r>
            <a:r>
              <a:rPr lang="en-US" sz="3200" dirty="0">
                <a:ea typeface="Cambria" panose="02040503050406030204" pitchFamily="18" charset="0"/>
              </a:rPr>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20</a:t>
            </a:fld>
            <a:endParaRPr lang="en-US"/>
          </a:p>
        </p:txBody>
      </p:sp>
      <p:sp>
        <p:nvSpPr>
          <p:cNvPr id="7" name="Title 2"/>
          <p:cNvSpPr>
            <a:spLocks noGrp="1"/>
          </p:cNvSpPr>
          <p:nvPr>
            <p:ph type="title"/>
          </p:nvPr>
        </p:nvSpPr>
        <p:spPr>
          <a:xfrm>
            <a:off x="262465" y="274638"/>
            <a:ext cx="11399652" cy="1143000"/>
          </a:xfrm>
        </p:spPr>
        <p:txBody>
          <a:bodyPr/>
          <a:lstStyle/>
          <a:p>
            <a:r>
              <a:rPr lang="en-US" dirty="0" smtClean="0"/>
              <a:t>Session </a:t>
            </a:r>
            <a:r>
              <a:rPr lang="en-US" dirty="0"/>
              <a:t>Object</a:t>
            </a:r>
          </a:p>
        </p:txBody>
      </p:sp>
    </p:spTree>
    <p:custDataLst>
      <p:tags r:id="rId1"/>
    </p:custDataLst>
    <p:extLst>
      <p:ext uri="{BB962C8B-B14F-4D97-AF65-F5344CB8AC3E}">
        <p14:creationId xmlns:p14="http://schemas.microsoft.com/office/powerpoint/2010/main" val="969824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left)">
                                      <p:cBhvr>
                                        <p:cTn id="25" dur="500"/>
                                        <p:tgtEl>
                                          <p:spTgt spid="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left)">
                                      <p:cBhvr>
                                        <p:cTn id="28" dur="500"/>
                                        <p:tgtEl>
                                          <p:spTgt spid="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left)">
                                      <p:cBhvr>
                                        <p:cTn id="3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2465" y="1524001"/>
            <a:ext cx="11453285" cy="4524315"/>
          </a:xfrm>
          <a:prstGeom prst="rect">
            <a:avLst/>
          </a:prstGeom>
        </p:spPr>
        <p:txBody>
          <a:bodyPr wrap="square">
            <a:spAutoFit/>
          </a:bodyPr>
          <a:lstStyle/>
          <a:p>
            <a:pPr marL="342900" indent="-342900" algn="just">
              <a:buFont typeface="Arial" panose="020B0604020202020204" pitchFamily="34" charset="0"/>
              <a:buChar char="•"/>
            </a:pPr>
            <a:r>
              <a:rPr lang="en-US" sz="3200" b="1" dirty="0"/>
              <a:t>Represents a unit of work </a:t>
            </a:r>
            <a:r>
              <a:rPr lang="en-US" sz="3200" dirty="0"/>
              <a:t>with the database </a:t>
            </a:r>
          </a:p>
          <a:p>
            <a:pPr marL="342900" indent="-342900" algn="just">
              <a:buFont typeface="Arial" panose="020B0604020202020204" pitchFamily="34" charset="0"/>
              <a:buChar char="•"/>
            </a:pPr>
            <a:r>
              <a:rPr lang="en-US" sz="3200" dirty="0"/>
              <a:t>Most of the RDBMS support transaction </a:t>
            </a:r>
            <a:r>
              <a:rPr lang="en-US" sz="3200" dirty="0" smtClean="0"/>
              <a:t>functionality</a:t>
            </a:r>
            <a:endParaRPr lang="en-US" sz="3200" dirty="0"/>
          </a:p>
          <a:p>
            <a:pPr marL="342900" indent="-342900" algn="just">
              <a:buFont typeface="Arial" panose="020B0604020202020204" pitchFamily="34" charset="0"/>
              <a:buChar char="•"/>
            </a:pPr>
            <a:r>
              <a:rPr lang="en-US" sz="3200" dirty="0"/>
              <a:t>Handled by an underlying </a:t>
            </a:r>
            <a:r>
              <a:rPr lang="en-US" sz="3200" b="1" dirty="0"/>
              <a:t>Transaction manager</a:t>
            </a:r>
            <a:r>
              <a:rPr lang="en-US" sz="3200" dirty="0"/>
              <a:t> and transaction objects (from JDBC or JTA).</a:t>
            </a:r>
          </a:p>
          <a:p>
            <a:pPr marL="342900" indent="-342900" algn="just">
              <a:buFont typeface="Arial" panose="020B0604020202020204" pitchFamily="34" charset="0"/>
              <a:buChar char="•"/>
            </a:pPr>
            <a:endParaRPr lang="en-US" sz="3200" dirty="0"/>
          </a:p>
          <a:p>
            <a:pPr marL="342900" indent="-342900" algn="just">
              <a:buFont typeface="Arial" panose="020B0604020202020204" pitchFamily="34" charset="0"/>
              <a:buChar char="•"/>
            </a:pPr>
            <a:r>
              <a:rPr lang="en-US" sz="3200" dirty="0"/>
              <a:t>An </a:t>
            </a:r>
            <a:r>
              <a:rPr lang="en-US" sz="3200" b="1" dirty="0"/>
              <a:t>optional object</a:t>
            </a:r>
            <a:endParaRPr lang="en-US" sz="3200" dirty="0"/>
          </a:p>
          <a:p>
            <a:pPr marL="800100" lvl="1" indent="-342900" algn="just">
              <a:buFont typeface="Arial" panose="020B0604020202020204" pitchFamily="34" charset="0"/>
              <a:buChar char="•"/>
            </a:pPr>
            <a:r>
              <a:rPr lang="en-US" sz="3200" dirty="0"/>
              <a:t>Hibernate applications may choose not to use this interface</a:t>
            </a:r>
          </a:p>
          <a:p>
            <a:pPr marL="800100" lvl="1" indent="-342900" algn="just">
              <a:buFont typeface="Arial" panose="020B0604020202020204" pitchFamily="34" charset="0"/>
              <a:buChar char="•"/>
            </a:pPr>
            <a:r>
              <a:rPr lang="en-US" sz="3200" dirty="0"/>
              <a:t>Instead choose managing transactions </a:t>
            </a:r>
            <a:r>
              <a:rPr lang="en-US" sz="3200" b="1" dirty="0"/>
              <a:t>in their own application </a:t>
            </a:r>
            <a:r>
              <a:rPr lang="en-US" sz="3200" dirty="0"/>
              <a:t>code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21</a:t>
            </a:fld>
            <a:endParaRPr lang="en-US"/>
          </a:p>
        </p:txBody>
      </p:sp>
      <p:sp>
        <p:nvSpPr>
          <p:cNvPr id="7" name="Title 2"/>
          <p:cNvSpPr>
            <a:spLocks noGrp="1"/>
          </p:cNvSpPr>
          <p:nvPr>
            <p:ph type="title"/>
          </p:nvPr>
        </p:nvSpPr>
        <p:spPr>
          <a:xfrm>
            <a:off x="262465" y="274638"/>
            <a:ext cx="11399652" cy="1143000"/>
          </a:xfrm>
        </p:spPr>
        <p:txBody>
          <a:bodyPr/>
          <a:lstStyle/>
          <a:p>
            <a:r>
              <a:rPr lang="en-US" dirty="0"/>
              <a:t>Transaction</a:t>
            </a:r>
            <a:r>
              <a:rPr lang="en-US" dirty="0" smtClean="0"/>
              <a:t> </a:t>
            </a:r>
            <a:r>
              <a:rPr lang="en-US" dirty="0"/>
              <a:t>Object</a:t>
            </a:r>
          </a:p>
        </p:txBody>
      </p:sp>
    </p:spTree>
    <p:custDataLst>
      <p:tags r:id="rId1"/>
    </p:custDataLst>
    <p:extLst>
      <p:ext uri="{BB962C8B-B14F-4D97-AF65-F5344CB8AC3E}">
        <p14:creationId xmlns:p14="http://schemas.microsoft.com/office/powerpoint/2010/main" val="960264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e page directive defines attributes that apply to an entire JSP page."/>
          <p:cNvSpPr txBox="1">
            <a:spLocks/>
          </p:cNvSpPr>
          <p:nvPr/>
        </p:nvSpPr>
        <p:spPr>
          <a:xfrm>
            <a:off x="352425" y="1120140"/>
            <a:ext cx="10868025" cy="4027112"/>
          </a:xfrm>
          <a:prstGeom prst="rect">
            <a:avLst/>
          </a:prstGeom>
        </p:spPr>
        <p:txBody>
          <a:bodyPr vert="horz" lIns="91440" tIns="45720" rIns="91440" bIns="45720" rtlCol="0">
            <a:normAutofit/>
          </a:bodyPr>
          <a:lstStyle/>
          <a:p>
            <a:pPr marL="342900" indent="-342900" algn="just">
              <a:buFont typeface="Arial" panose="020B0604020202020204" pitchFamily="34" charset="0"/>
              <a:buChar char="•"/>
            </a:pPr>
            <a:r>
              <a:rPr lang="en-US" sz="2800" dirty="0">
                <a:ea typeface="Cambria" panose="02040503050406030204" pitchFamily="18" charset="0"/>
              </a:rPr>
              <a:t>Query objects use </a:t>
            </a:r>
          </a:p>
          <a:p>
            <a:pPr marL="800100" lvl="1" indent="-342900" algn="just">
              <a:buFont typeface="Arial" panose="020B0604020202020204" pitchFamily="34" charset="0"/>
              <a:buChar char="•"/>
            </a:pPr>
            <a:r>
              <a:rPr lang="en-US" sz="2800" dirty="0">
                <a:ea typeface="Cambria" panose="02040503050406030204" pitchFamily="18" charset="0"/>
              </a:rPr>
              <a:t>SQL / Hibernate Query Language (HQL) </a:t>
            </a:r>
            <a:r>
              <a:rPr lang="en-US" sz="2800" b="1" dirty="0">
                <a:ea typeface="Cambria" panose="02040503050406030204" pitchFamily="18" charset="0"/>
              </a:rPr>
              <a:t>strings </a:t>
            </a:r>
          </a:p>
          <a:p>
            <a:pPr marL="1257300" lvl="2" indent="-342900" algn="just">
              <a:buFont typeface="Arial" panose="020B0604020202020204" pitchFamily="34" charset="0"/>
              <a:buChar char="•"/>
            </a:pPr>
            <a:r>
              <a:rPr lang="en-US" sz="2800" b="1" dirty="0">
                <a:ea typeface="Cambria" panose="02040503050406030204" pitchFamily="18" charset="0"/>
              </a:rPr>
              <a:t>To retrieve data </a:t>
            </a:r>
            <a:r>
              <a:rPr lang="en-US" sz="2800" dirty="0">
                <a:ea typeface="Cambria" panose="02040503050406030204" pitchFamily="18" charset="0"/>
              </a:rPr>
              <a:t>from the database and create objects.</a:t>
            </a:r>
          </a:p>
          <a:p>
            <a:pPr marL="342900" indent="-342900" algn="just">
              <a:buFont typeface="Arial" panose="020B0604020202020204" pitchFamily="34" charset="0"/>
              <a:buChar char="•"/>
            </a:pPr>
            <a:endParaRPr lang="en-US" sz="2800" dirty="0">
              <a:ea typeface="Cambria" panose="02040503050406030204" pitchFamily="18" charset="0"/>
            </a:endParaRPr>
          </a:p>
          <a:p>
            <a:pPr marL="342900" indent="-342900" algn="just">
              <a:buFont typeface="Arial" panose="020B0604020202020204" pitchFamily="34" charset="0"/>
              <a:buChar char="•"/>
            </a:pPr>
            <a:r>
              <a:rPr lang="en-US" sz="2800" dirty="0">
                <a:ea typeface="Cambria" panose="02040503050406030204" pitchFamily="18" charset="0"/>
              </a:rPr>
              <a:t> A Query instance is used…</a:t>
            </a:r>
          </a:p>
          <a:p>
            <a:pPr marL="800100" lvl="1" indent="-342900" algn="just">
              <a:buFont typeface="Arial" panose="020B0604020202020204" pitchFamily="34" charset="0"/>
              <a:buChar char="•"/>
            </a:pPr>
            <a:r>
              <a:rPr lang="en-US" sz="2800" b="1" dirty="0">
                <a:ea typeface="Cambria" panose="02040503050406030204" pitchFamily="18" charset="0"/>
              </a:rPr>
              <a:t>To bind query </a:t>
            </a:r>
            <a:r>
              <a:rPr lang="en-US" sz="2800" dirty="0">
                <a:ea typeface="Cambria" panose="02040503050406030204" pitchFamily="18" charset="0"/>
              </a:rPr>
              <a:t>parameters </a:t>
            </a:r>
          </a:p>
          <a:p>
            <a:pPr marL="800100" lvl="1" indent="-342900" algn="just">
              <a:buFont typeface="Arial" panose="020B0604020202020204" pitchFamily="34" charset="0"/>
              <a:buChar char="•"/>
            </a:pPr>
            <a:r>
              <a:rPr lang="en-US" sz="2800" b="1" dirty="0">
                <a:ea typeface="Cambria" panose="02040503050406030204" pitchFamily="18" charset="0"/>
              </a:rPr>
              <a:t>To limit</a:t>
            </a:r>
            <a:r>
              <a:rPr lang="en-US" sz="2800" dirty="0">
                <a:ea typeface="Cambria" panose="02040503050406030204" pitchFamily="18" charset="0"/>
              </a:rPr>
              <a:t> the number of results returned</a:t>
            </a:r>
          </a:p>
          <a:p>
            <a:pPr marL="800100" lvl="1" indent="-342900" algn="just">
              <a:buFont typeface="Arial" panose="020B0604020202020204" pitchFamily="34" charset="0"/>
              <a:buChar char="•"/>
            </a:pPr>
            <a:r>
              <a:rPr lang="en-US" sz="2800" b="1" dirty="0">
                <a:ea typeface="Cambria" panose="02040503050406030204" pitchFamily="18" charset="0"/>
              </a:rPr>
              <a:t>To execute</a:t>
            </a:r>
            <a:r>
              <a:rPr lang="en-US" sz="2800" dirty="0">
                <a:ea typeface="Cambria" panose="02040503050406030204" pitchFamily="18" charset="0"/>
              </a:rPr>
              <a:t> the query</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22</a:t>
            </a:fld>
            <a:endParaRPr lang="en-US"/>
          </a:p>
        </p:txBody>
      </p:sp>
      <p:sp>
        <p:nvSpPr>
          <p:cNvPr id="5" name="Rectangle 4"/>
          <p:cNvSpPr/>
          <p:nvPr/>
        </p:nvSpPr>
        <p:spPr>
          <a:xfrm>
            <a:off x="352425" y="5020195"/>
            <a:ext cx="4038600" cy="590931"/>
          </a:xfrm>
          <a:prstGeom prst="rect">
            <a:avLst/>
          </a:prstGeom>
        </p:spPr>
        <p:txBody>
          <a:bodyPr vert="horz" lIns="91440" tIns="45720" rIns="91440" bIns="45720" rtlCol="0" anchor="ctr">
            <a:normAutofit/>
          </a:bodyPr>
          <a:lstStyle/>
          <a:p>
            <a:pPr defTabSz="914400">
              <a:lnSpc>
                <a:spcPct val="90000"/>
              </a:lnSpc>
              <a:spcBef>
                <a:spcPct val="0"/>
              </a:spcBef>
            </a:pPr>
            <a:r>
              <a:rPr lang="en-US" sz="3600" b="1" spc="-60" dirty="0">
                <a:solidFill>
                  <a:srgbClr val="002060"/>
                </a:solidFill>
                <a:latin typeface="+mj-lt"/>
                <a:ea typeface="+mj-ea"/>
                <a:cs typeface="+mj-cs"/>
              </a:rPr>
              <a:t>Criteria Object</a:t>
            </a:r>
          </a:p>
        </p:txBody>
      </p:sp>
      <p:sp>
        <p:nvSpPr>
          <p:cNvPr id="8" name="Rectangle 7"/>
          <p:cNvSpPr/>
          <p:nvPr/>
        </p:nvSpPr>
        <p:spPr>
          <a:xfrm>
            <a:off x="352425" y="5611126"/>
            <a:ext cx="8924925" cy="954107"/>
          </a:xfrm>
          <a:prstGeom prst="rect">
            <a:avLst/>
          </a:prstGeom>
        </p:spPr>
        <p:txBody>
          <a:bodyPr wrap="square">
            <a:spAutoFit/>
          </a:bodyPr>
          <a:lstStyle/>
          <a:p>
            <a:pPr marL="457200" indent="-457200" algn="just">
              <a:buFont typeface="Arial" panose="020B0604020202020204" pitchFamily="34" charset="0"/>
              <a:buChar char="•"/>
            </a:pPr>
            <a:r>
              <a:rPr lang="en-US" sz="2800" dirty="0">
                <a:ea typeface="Cambria" panose="02040503050406030204" pitchFamily="18" charset="0"/>
              </a:rPr>
              <a:t>To create and execute </a:t>
            </a:r>
          </a:p>
          <a:p>
            <a:pPr marL="914400" lvl="1" indent="-457200" algn="just">
              <a:buFont typeface="Arial" panose="020B0604020202020204" pitchFamily="34" charset="0"/>
              <a:buChar char="•"/>
            </a:pPr>
            <a:r>
              <a:rPr lang="en-US" sz="2800" b="1" dirty="0">
                <a:ea typeface="Cambria" panose="02040503050406030204" pitchFamily="18" charset="0"/>
              </a:rPr>
              <a:t>Object oriented criteria queries</a:t>
            </a:r>
            <a:r>
              <a:rPr lang="en-US" sz="2800" dirty="0">
                <a:ea typeface="Cambria" panose="02040503050406030204" pitchFamily="18" charset="0"/>
              </a:rPr>
              <a:t> to retrieve objects.</a:t>
            </a:r>
          </a:p>
        </p:txBody>
      </p:sp>
      <p:sp>
        <p:nvSpPr>
          <p:cNvPr id="9" name="Title 2"/>
          <p:cNvSpPr>
            <a:spLocks noGrp="1"/>
          </p:cNvSpPr>
          <p:nvPr>
            <p:ph type="title"/>
          </p:nvPr>
        </p:nvSpPr>
        <p:spPr>
          <a:xfrm>
            <a:off x="262465" y="274638"/>
            <a:ext cx="11399652" cy="1143000"/>
          </a:xfrm>
        </p:spPr>
        <p:txBody>
          <a:bodyPr/>
          <a:lstStyle/>
          <a:p>
            <a:r>
              <a:rPr lang="en-US" dirty="0"/>
              <a:t>Query</a:t>
            </a:r>
            <a:r>
              <a:rPr lang="en-US" dirty="0" smtClean="0"/>
              <a:t> </a:t>
            </a:r>
            <a:r>
              <a:rPr lang="en-US" dirty="0"/>
              <a:t>Object</a:t>
            </a:r>
          </a:p>
        </p:txBody>
      </p:sp>
    </p:spTree>
    <p:custDataLst>
      <p:tags r:id="rId1"/>
    </p:custDataLst>
    <p:extLst>
      <p:ext uri="{BB962C8B-B14F-4D97-AF65-F5344CB8AC3E}">
        <p14:creationId xmlns:p14="http://schemas.microsoft.com/office/powerpoint/2010/main" val="39629277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left)">
                                      <p:cBhvr>
                                        <p:cTn id="18" dur="500"/>
                                        <p:tgtEl>
                                          <p:spTgt spid="7">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wipe(left)">
                                      <p:cBhvr>
                                        <p:cTn id="21" dur="500"/>
                                        <p:tgtEl>
                                          <p:spTgt spid="7">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wipe(left)">
                                      <p:cBhvr>
                                        <p:cTn id="24" dur="500"/>
                                        <p:tgtEl>
                                          <p:spTgt spid="7">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wipe(left)">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500"/>
                                        <p:tgtEl>
                                          <p:spTgt spid="8">
                                            <p:txEl>
                                              <p:pRg st="0" end="0"/>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wipe(left)">
                                      <p:cBhvr>
                                        <p:cTn id="3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1475" y="1524000"/>
            <a:ext cx="11220450" cy="4708981"/>
          </a:xfrm>
          <a:prstGeom prst="rect">
            <a:avLst/>
          </a:prstGeom>
        </p:spPr>
        <p:txBody>
          <a:bodyPr wrap="square">
            <a:spAutoFit/>
          </a:bodyPr>
          <a:lstStyle/>
          <a:p>
            <a:pPr marL="342900" indent="-342900" algn="just">
              <a:buFont typeface="Arial" panose="020B0604020202020204" pitchFamily="34" charset="0"/>
              <a:buChar char="•"/>
            </a:pPr>
            <a:r>
              <a:rPr lang="en-US" sz="3000" dirty="0">
                <a:ea typeface="Cambria" panose="02040503050406030204" pitchFamily="18" charset="0"/>
              </a:rPr>
              <a:t>Hibernate requires to know in advance</a:t>
            </a:r>
          </a:p>
          <a:p>
            <a:pPr marL="800100" lvl="1" indent="-342900" algn="just">
              <a:buFont typeface="Arial" panose="020B0604020202020204" pitchFamily="34" charset="0"/>
              <a:buChar char="•"/>
            </a:pPr>
            <a:r>
              <a:rPr lang="en-US" sz="3000" dirty="0">
                <a:ea typeface="Cambria" panose="02040503050406030204" pitchFamily="18" charset="0"/>
              </a:rPr>
              <a:t>Where to find the mapping information </a:t>
            </a:r>
          </a:p>
          <a:p>
            <a:pPr marL="1257300" lvl="2" indent="-342900" algn="just">
              <a:buFont typeface="Arial" panose="020B0604020202020204" pitchFamily="34" charset="0"/>
              <a:buChar char="•"/>
            </a:pPr>
            <a:r>
              <a:rPr lang="en-US" sz="3000" dirty="0">
                <a:ea typeface="Cambria" panose="02040503050406030204" pitchFamily="18" charset="0"/>
              </a:rPr>
              <a:t>Defines how your Java classes relate to DB tables.</a:t>
            </a:r>
          </a:p>
          <a:p>
            <a:pPr marL="342900" indent="-342900" algn="just">
              <a:buFont typeface="Arial" panose="020B0604020202020204" pitchFamily="34" charset="0"/>
              <a:buChar char="•"/>
            </a:pPr>
            <a:endParaRPr lang="en-US" sz="3000" dirty="0">
              <a:ea typeface="Cambria" panose="02040503050406030204" pitchFamily="18" charset="0"/>
            </a:endParaRPr>
          </a:p>
          <a:p>
            <a:pPr marL="342900" indent="-342900" algn="just">
              <a:buFont typeface="Arial" panose="020B0604020202020204" pitchFamily="34" charset="0"/>
              <a:buChar char="•"/>
            </a:pPr>
            <a:r>
              <a:rPr lang="en-US" sz="3000" dirty="0">
                <a:ea typeface="Cambria" panose="02040503050406030204" pitchFamily="18" charset="0"/>
              </a:rPr>
              <a:t>Requires a set of configuration settings related to database and other related parameters. </a:t>
            </a:r>
          </a:p>
          <a:p>
            <a:pPr marL="342900" indent="-342900" algn="just">
              <a:buFont typeface="Arial" panose="020B0604020202020204" pitchFamily="34" charset="0"/>
              <a:buChar char="•"/>
            </a:pPr>
            <a:endParaRPr lang="en-US" sz="3000" dirty="0">
              <a:ea typeface="Cambria" panose="02040503050406030204" pitchFamily="18" charset="0"/>
            </a:endParaRPr>
          </a:p>
          <a:p>
            <a:pPr marL="342900" indent="-342900" algn="just">
              <a:buFont typeface="Arial" panose="020B0604020202020204" pitchFamily="34" charset="0"/>
              <a:buChar char="•"/>
            </a:pPr>
            <a:r>
              <a:rPr lang="en-US" sz="3000" dirty="0">
                <a:ea typeface="Cambria" panose="02040503050406030204" pitchFamily="18" charset="0"/>
              </a:rPr>
              <a:t>All such information is usually supplied </a:t>
            </a:r>
          </a:p>
          <a:p>
            <a:pPr marL="800100" lvl="1" indent="-342900" algn="just">
              <a:buFont typeface="Arial" panose="020B0604020202020204" pitchFamily="34" charset="0"/>
              <a:buChar char="•"/>
            </a:pPr>
            <a:r>
              <a:rPr lang="en-US" sz="3000" dirty="0">
                <a:ea typeface="Cambria" panose="02040503050406030204" pitchFamily="18" charset="0"/>
              </a:rPr>
              <a:t>as a standard Java properties file </a:t>
            </a:r>
            <a:r>
              <a:rPr lang="en-US" sz="3000" b="1" dirty="0" err="1">
                <a:ea typeface="Cambria" panose="02040503050406030204" pitchFamily="18" charset="0"/>
              </a:rPr>
              <a:t>hibernate.properties</a:t>
            </a:r>
            <a:r>
              <a:rPr lang="en-US" sz="3000" dirty="0">
                <a:ea typeface="Cambria" panose="02040503050406030204" pitchFamily="18" charset="0"/>
              </a:rPr>
              <a:t>, </a:t>
            </a:r>
          </a:p>
          <a:p>
            <a:pPr marL="800100" lvl="1" indent="-342900" algn="just">
              <a:buFont typeface="Arial" panose="020B0604020202020204" pitchFamily="34" charset="0"/>
              <a:buChar char="•"/>
            </a:pPr>
            <a:r>
              <a:rPr lang="en-US" sz="3000" dirty="0">
                <a:ea typeface="Cambria" panose="02040503050406030204" pitchFamily="18" charset="0"/>
              </a:rPr>
              <a:t>or as an XML file </a:t>
            </a:r>
            <a:r>
              <a:rPr lang="en-US" sz="3000" b="1" dirty="0">
                <a:ea typeface="Cambria" panose="02040503050406030204" pitchFamily="18" charset="0"/>
              </a:rPr>
              <a:t>hibernate.cfg.xml</a:t>
            </a:r>
            <a:r>
              <a:rPr lang="en-US" sz="3000" dirty="0" smtClean="0">
                <a:ea typeface="Cambria" panose="02040503050406030204" pitchFamily="18" charset="0"/>
              </a:rPr>
              <a:t>.</a:t>
            </a: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23</a:t>
            </a:fld>
            <a:endParaRPr lang="en-US"/>
          </a:p>
        </p:txBody>
      </p:sp>
      <p:sp>
        <p:nvSpPr>
          <p:cNvPr id="5" name="Title 2"/>
          <p:cNvSpPr>
            <a:spLocks noGrp="1"/>
          </p:cNvSpPr>
          <p:nvPr>
            <p:ph type="title"/>
          </p:nvPr>
        </p:nvSpPr>
        <p:spPr>
          <a:xfrm>
            <a:off x="371475" y="335598"/>
            <a:ext cx="11399652" cy="1143000"/>
          </a:xfrm>
        </p:spPr>
        <p:txBody>
          <a:bodyPr/>
          <a:lstStyle/>
          <a:p>
            <a:r>
              <a:rPr lang="en-US" dirty="0"/>
              <a:t>Hibernate Configuration</a:t>
            </a:r>
          </a:p>
        </p:txBody>
      </p:sp>
    </p:spTree>
    <p:custDataLst>
      <p:tags r:id="rId1"/>
    </p:custDataLst>
    <p:extLst>
      <p:ext uri="{BB962C8B-B14F-4D97-AF65-F5344CB8AC3E}">
        <p14:creationId xmlns:p14="http://schemas.microsoft.com/office/powerpoint/2010/main" val="135781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left)">
                                      <p:cBhvr>
                                        <p:cTn id="18" dur="5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wipe(left)">
                                      <p:cBhvr>
                                        <p:cTn id="23" dur="500"/>
                                        <p:tgtEl>
                                          <p:spTgt spid="7">
                                            <p:txEl>
                                              <p:pRg st="6" end="6"/>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wipe(left)">
                                      <p:cBhvr>
                                        <p:cTn id="26" dur="500"/>
                                        <p:tgtEl>
                                          <p:spTgt spid="7">
                                            <p:txEl>
                                              <p:pRg st="7" end="7"/>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wipe(left)">
                                      <p:cBhvr>
                                        <p:cTn id="2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1475" y="1239799"/>
            <a:ext cx="11399652" cy="5632311"/>
          </a:xfrm>
          <a:prstGeom prst="rect">
            <a:avLst/>
          </a:prstGeom>
        </p:spPr>
        <p:txBody>
          <a:bodyPr wrap="square">
            <a:spAutoFit/>
          </a:bodyPr>
          <a:lstStyle/>
          <a:p>
            <a:r>
              <a:rPr lang="en-US" sz="3000" b="1" dirty="0" err="1">
                <a:ea typeface="Cambria" panose="02040503050406030204" pitchFamily="18" charset="0"/>
              </a:rPr>
              <a:t>hibernate.dialect</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Makes Hibernate generate the appropriate SQL for the chosen database.</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hibernate.connection.driver_class</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JDBC driver class.</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hibernate.connection.url</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JDBC URL to the database instance.</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hibernate.connection.username</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database username</a:t>
            </a:r>
            <a:r>
              <a:rPr lang="en-US" sz="3000" dirty="0" smtClean="0">
                <a:ea typeface="Cambria" panose="02040503050406030204" pitchFamily="18" charset="0"/>
              </a:rPr>
              <a:t>.</a:t>
            </a: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24</a:t>
            </a:fld>
            <a:endParaRPr lang="en-US"/>
          </a:p>
        </p:txBody>
      </p:sp>
      <p:sp>
        <p:nvSpPr>
          <p:cNvPr id="5" name="Title 2"/>
          <p:cNvSpPr>
            <a:spLocks noGrp="1"/>
          </p:cNvSpPr>
          <p:nvPr>
            <p:ph type="title"/>
          </p:nvPr>
        </p:nvSpPr>
        <p:spPr>
          <a:xfrm>
            <a:off x="371475" y="335598"/>
            <a:ext cx="11399652" cy="1143000"/>
          </a:xfrm>
        </p:spPr>
        <p:txBody>
          <a:bodyPr/>
          <a:lstStyle/>
          <a:p>
            <a:r>
              <a:rPr lang="en-US" dirty="0"/>
              <a:t>Hibernate Properties</a:t>
            </a:r>
          </a:p>
        </p:txBody>
      </p:sp>
    </p:spTree>
    <p:custDataLst>
      <p:tags r:id="rId1"/>
    </p:custDataLst>
    <p:extLst>
      <p:ext uri="{BB962C8B-B14F-4D97-AF65-F5344CB8AC3E}">
        <p14:creationId xmlns:p14="http://schemas.microsoft.com/office/powerpoint/2010/main" val="386646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wipe(left)">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wipe(left)">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animEffect transition="in" filter="wipe(left)">
                                      <p:cBhvr>
                                        <p:cTn id="2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1476" y="1676400"/>
            <a:ext cx="11029950" cy="4708981"/>
          </a:xfrm>
          <a:prstGeom prst="rect">
            <a:avLst/>
          </a:prstGeom>
        </p:spPr>
        <p:txBody>
          <a:bodyPr wrap="square">
            <a:spAutoFit/>
          </a:bodyPr>
          <a:lstStyle/>
          <a:p>
            <a:r>
              <a:rPr lang="en-US" sz="3000" b="1" dirty="0" err="1">
                <a:ea typeface="Cambria" panose="02040503050406030204" pitchFamily="18" charset="0"/>
              </a:rPr>
              <a:t>hibernate.connection.password</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The database password.</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hibernate.connection.pool_size</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Limits the number of connections waiting in the Hibernate database connection pool.</a:t>
            </a:r>
          </a:p>
          <a:p>
            <a:pPr marL="457200" indent="-457200">
              <a:buFont typeface="Arial" panose="020B0604020202020204" pitchFamily="34" charset="0"/>
              <a:buChar char="•"/>
            </a:pPr>
            <a:endParaRPr lang="en-US" sz="3000" dirty="0">
              <a:ea typeface="Cambria" panose="02040503050406030204" pitchFamily="18" charset="0"/>
            </a:endParaRPr>
          </a:p>
          <a:p>
            <a:r>
              <a:rPr lang="en-US" sz="3000" b="1" dirty="0" err="1">
                <a:ea typeface="Cambria" panose="02040503050406030204" pitchFamily="18" charset="0"/>
              </a:rPr>
              <a:t>hibernate.connection.autocommit</a:t>
            </a:r>
            <a:endParaRPr lang="en-US" sz="3000" dirty="0">
              <a:ea typeface="Cambria" panose="02040503050406030204" pitchFamily="18" charset="0"/>
            </a:endParaRPr>
          </a:p>
          <a:p>
            <a:pPr marL="457200" indent="-457200">
              <a:buFont typeface="Arial" panose="020B0604020202020204" pitchFamily="34" charset="0"/>
              <a:buChar char="•"/>
            </a:pPr>
            <a:r>
              <a:rPr lang="en-US" sz="3000" dirty="0">
                <a:ea typeface="Cambria" panose="02040503050406030204" pitchFamily="18" charset="0"/>
              </a:rPr>
              <a:t>Allows </a:t>
            </a:r>
            <a:r>
              <a:rPr lang="en-US" sz="3000" dirty="0" err="1">
                <a:ea typeface="Cambria" panose="02040503050406030204" pitchFamily="18" charset="0"/>
              </a:rPr>
              <a:t>autocommit</a:t>
            </a:r>
            <a:r>
              <a:rPr lang="en-US" sz="3000" dirty="0">
                <a:ea typeface="Cambria" panose="02040503050406030204" pitchFamily="18" charset="0"/>
              </a:rPr>
              <a:t> mode to be used for the JDBC connection.</a:t>
            </a:r>
          </a:p>
          <a:p>
            <a:pPr marL="457200" indent="-457200">
              <a:buFont typeface="Arial" panose="020B0604020202020204" pitchFamily="34" charset="0"/>
              <a:buChar char="•"/>
            </a:pP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25</a:t>
            </a:fld>
            <a:endParaRPr lang="en-US"/>
          </a:p>
        </p:txBody>
      </p:sp>
      <p:sp>
        <p:nvSpPr>
          <p:cNvPr id="5" name="Title 2"/>
          <p:cNvSpPr>
            <a:spLocks noGrp="1"/>
          </p:cNvSpPr>
          <p:nvPr>
            <p:ph type="title"/>
          </p:nvPr>
        </p:nvSpPr>
        <p:spPr>
          <a:xfrm>
            <a:off x="371475" y="335598"/>
            <a:ext cx="11399652" cy="1143000"/>
          </a:xfrm>
        </p:spPr>
        <p:txBody>
          <a:bodyPr/>
          <a:lstStyle/>
          <a:p>
            <a:r>
              <a:rPr lang="en-US" dirty="0"/>
              <a:t>Hibernate Properties</a:t>
            </a:r>
          </a:p>
        </p:txBody>
      </p:sp>
    </p:spTree>
    <p:custDataLst>
      <p:tags r:id="rId1"/>
    </p:custDataLst>
    <p:extLst>
      <p:ext uri="{BB962C8B-B14F-4D97-AF65-F5344CB8AC3E}">
        <p14:creationId xmlns:p14="http://schemas.microsoft.com/office/powerpoint/2010/main" val="585450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wipe(left)">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wipe(left)">
                                      <p:cBhvr>
                                        <p:cTn id="1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O/R MAPPING</a:t>
            </a:r>
            <a:endParaRPr lang="en-IN" dirty="0"/>
          </a:p>
        </p:txBody>
      </p:sp>
      <p:sp>
        <p:nvSpPr>
          <p:cNvPr id="3" name="Content Placeholder 2"/>
          <p:cNvSpPr>
            <a:spLocks noGrp="1"/>
          </p:cNvSpPr>
          <p:nvPr>
            <p:ph idx="1"/>
          </p:nvPr>
        </p:nvSpPr>
        <p:spPr>
          <a:xfrm>
            <a:off x="262465" y="1600200"/>
            <a:ext cx="11413720" cy="5257800"/>
          </a:xfrm>
        </p:spPr>
        <p:txBody>
          <a:bodyPr>
            <a:normAutofit fontScale="85000" lnSpcReduction="20000"/>
          </a:bodyPr>
          <a:lstStyle/>
          <a:p>
            <a:r>
              <a:rPr lang="en-US" dirty="0"/>
              <a:t>The mapping document is an XML document having </a:t>
            </a:r>
            <a:r>
              <a:rPr lang="en-US" b="1" dirty="0"/>
              <a:t>&lt;hibernate-mapping&gt; as the root element which contains &lt;class&gt; elements corresponding class.</a:t>
            </a:r>
          </a:p>
          <a:p>
            <a:r>
              <a:rPr lang="en-US" dirty="0"/>
              <a:t>The </a:t>
            </a:r>
            <a:r>
              <a:rPr lang="en-US" b="1" dirty="0"/>
              <a:t>&lt;class&gt;</a:t>
            </a:r>
            <a:r>
              <a:rPr lang="en-US" dirty="0"/>
              <a:t> elements are used to define specific mappings from a Java classes to the database tables. The Java class name is specified using the </a:t>
            </a:r>
            <a:r>
              <a:rPr lang="en-US" b="1" dirty="0"/>
              <a:t>name</a:t>
            </a:r>
            <a:r>
              <a:rPr lang="en-US" dirty="0"/>
              <a:t> attribute of the class element and the database table name is specified using the </a:t>
            </a:r>
            <a:r>
              <a:rPr lang="en-US" b="1" dirty="0"/>
              <a:t>table</a:t>
            </a:r>
            <a:r>
              <a:rPr lang="en-US" dirty="0"/>
              <a:t> attribute.</a:t>
            </a:r>
          </a:p>
          <a:p>
            <a:r>
              <a:rPr lang="en-US" dirty="0"/>
              <a:t>The </a:t>
            </a:r>
            <a:r>
              <a:rPr lang="en-US" b="1" dirty="0"/>
              <a:t>&lt;id&gt;</a:t>
            </a:r>
            <a:r>
              <a:rPr lang="en-US" dirty="0"/>
              <a:t> element maps the unique ID attribute in class to the primary key of the database table. The </a:t>
            </a:r>
            <a:r>
              <a:rPr lang="en-US" b="1" dirty="0"/>
              <a:t>name</a:t>
            </a:r>
            <a:r>
              <a:rPr lang="en-US" dirty="0"/>
              <a:t> attribute of the id element refers to the property in the class.</a:t>
            </a:r>
          </a:p>
          <a:p>
            <a:r>
              <a:rPr lang="en-US" dirty="0"/>
              <a:t>The </a:t>
            </a:r>
            <a:r>
              <a:rPr lang="en-US" b="1" dirty="0"/>
              <a:t>&lt;generator&gt;</a:t>
            </a:r>
            <a:r>
              <a:rPr lang="en-US" dirty="0"/>
              <a:t> element within the id element is used to generate the primary key values automatically. The </a:t>
            </a:r>
            <a:r>
              <a:rPr lang="en-US" b="1" dirty="0"/>
              <a:t>class</a:t>
            </a:r>
            <a:r>
              <a:rPr lang="en-US" dirty="0"/>
              <a:t> attribute of the generator element is set to </a:t>
            </a:r>
            <a:r>
              <a:rPr lang="en-US" b="1" dirty="0"/>
              <a:t>native</a:t>
            </a:r>
            <a:r>
              <a:rPr lang="en-US" dirty="0"/>
              <a:t> to let hibernate pick up either </a:t>
            </a:r>
            <a:r>
              <a:rPr lang="en-US" b="1" dirty="0"/>
              <a:t>identity, sequence</a:t>
            </a:r>
            <a:r>
              <a:rPr lang="en-US" dirty="0"/>
              <a:t> to create primary key depending upon the capabilities of the underlying database.</a:t>
            </a:r>
          </a:p>
          <a:p>
            <a:r>
              <a:rPr lang="en-US" dirty="0"/>
              <a:t>The </a:t>
            </a:r>
            <a:r>
              <a:rPr lang="en-US" b="1" dirty="0"/>
              <a:t>&lt;property&gt;</a:t>
            </a:r>
            <a:r>
              <a:rPr lang="en-US" dirty="0"/>
              <a:t> element is used to map a Java class property to a column in the database table. The </a:t>
            </a:r>
            <a:r>
              <a:rPr lang="en-US" b="1" dirty="0"/>
              <a:t>name</a:t>
            </a:r>
            <a:r>
              <a:rPr lang="en-US" dirty="0"/>
              <a:t> attribute of the element refers to the property in the class and the </a:t>
            </a:r>
            <a:r>
              <a:rPr lang="en-US" b="1" dirty="0"/>
              <a:t>column</a:t>
            </a:r>
            <a:r>
              <a:rPr lang="en-US" dirty="0"/>
              <a:t> attribute refers to the column in the database table. The </a:t>
            </a:r>
            <a:r>
              <a:rPr lang="en-US" b="1" dirty="0"/>
              <a:t>type</a:t>
            </a:r>
            <a:r>
              <a:rPr lang="en-US" dirty="0"/>
              <a:t> attribute holds the hibernate mapping type, this mapping types will convert from Java to SQL data type</a:t>
            </a:r>
            <a:r>
              <a:rPr lang="en-US" dirty="0" smtClean="0"/>
              <a:t>.</a:t>
            </a:r>
            <a:endParaRPr lang="en-US" dirty="0"/>
          </a:p>
        </p:txBody>
      </p:sp>
      <p:sp>
        <p:nvSpPr>
          <p:cNvPr id="4" name="Slide Number Placeholder 3"/>
          <p:cNvSpPr>
            <a:spLocks noGrp="1"/>
          </p:cNvSpPr>
          <p:nvPr>
            <p:ph type="sldNum" sz="quarter" idx="12"/>
          </p:nvPr>
        </p:nvSpPr>
        <p:spPr/>
        <p:txBody>
          <a:bodyPr/>
          <a:lstStyle/>
          <a:p>
            <a:fld id="{1204EB6F-4276-4A50-A28B-73C80477DBFC}" type="slidenum">
              <a:rPr lang="en-US" smtClean="0"/>
              <a:pPr/>
              <a:t>26</a:t>
            </a:fld>
            <a:endParaRPr lang="en-US"/>
          </a:p>
        </p:txBody>
      </p:sp>
    </p:spTree>
    <p:custDataLst>
      <p:tags r:id="rId1"/>
    </p:custDataLst>
    <p:extLst>
      <p:ext uri="{BB962C8B-B14F-4D97-AF65-F5344CB8AC3E}">
        <p14:creationId xmlns:p14="http://schemas.microsoft.com/office/powerpoint/2010/main" val="75111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127725"/>
            <a:ext cx="11287125" cy="1877437"/>
          </a:xfrm>
          <a:prstGeom prst="rect">
            <a:avLst/>
          </a:prstGeom>
        </p:spPr>
        <p:txBody>
          <a:bodyPr wrap="square">
            <a:spAutoFit/>
          </a:bodyPr>
          <a:lstStyle/>
          <a:p>
            <a:pPr marL="342900" indent="-342900">
              <a:buFont typeface="Arial" panose="020B0604020202020204" pitchFamily="34" charset="0"/>
              <a:buChar char="•"/>
            </a:pPr>
            <a:r>
              <a:rPr lang="en-IN" sz="2800" dirty="0">
                <a:ea typeface="Cambria" panose="02040503050406030204" pitchFamily="18" charset="0"/>
              </a:rPr>
              <a:t>O/R Mapping is usually defined in </a:t>
            </a:r>
            <a:r>
              <a:rPr lang="en-IN" sz="2800" b="1" dirty="0">
                <a:ea typeface="Cambria" panose="02040503050406030204" pitchFamily="18" charset="0"/>
              </a:rPr>
              <a:t>XML document</a:t>
            </a:r>
            <a:r>
              <a:rPr lang="en-IN" sz="2800" dirty="0">
                <a:ea typeface="Cambria" panose="02040503050406030204" pitchFamily="18" charset="0"/>
              </a:rPr>
              <a:t>.</a:t>
            </a:r>
          </a:p>
          <a:p>
            <a:pPr marL="342900" indent="-342900">
              <a:buFont typeface="Arial" panose="020B0604020202020204" pitchFamily="34" charset="0"/>
              <a:buChar char="•"/>
            </a:pPr>
            <a:r>
              <a:rPr lang="en-IN" sz="2800" dirty="0">
                <a:ea typeface="Cambria" panose="02040503050406030204" pitchFamily="18" charset="0"/>
              </a:rPr>
              <a:t>The mapping language is java-centric, meaning that mapping is constructed around </a:t>
            </a:r>
            <a:r>
              <a:rPr lang="en-IN" sz="2800" b="1" dirty="0">
                <a:ea typeface="Cambria" panose="02040503050406030204" pitchFamily="18" charset="0"/>
              </a:rPr>
              <a:t>persistence class declaration</a:t>
            </a:r>
            <a:r>
              <a:rPr lang="en-IN" sz="2800" dirty="0">
                <a:ea typeface="Cambria" panose="02040503050406030204" pitchFamily="18" charset="0"/>
              </a:rPr>
              <a:t>.</a:t>
            </a:r>
          </a:p>
          <a:p>
            <a:pPr marL="457200" indent="-457200">
              <a:buFont typeface="Arial" panose="020B0604020202020204" pitchFamily="34" charset="0"/>
              <a:buChar char="•"/>
            </a:pPr>
            <a:endParaRPr lang="en-IN" sz="3200" dirty="0">
              <a:ea typeface="Cambria" panose="02040503050406030204" pitchFamily="18" charset="0"/>
            </a:endParaRPr>
          </a:p>
        </p:txBody>
      </p:sp>
      <p:pic>
        <p:nvPicPr>
          <p:cNvPr id="7" name="Picture 6">
            <a:extLst>
              <a:ext uri="{FF2B5EF4-FFF2-40B4-BE49-F238E27FC236}">
                <a16:creationId xmlns:a16="http://schemas.microsoft.com/office/drawing/2014/main" id="{F181621C-426C-40B6-BE44-49A07158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1" y="2581324"/>
            <a:ext cx="7848600" cy="4287563"/>
          </a:xfrm>
          <a:prstGeom prst="rect">
            <a:avLst/>
          </a:prstGeom>
        </p:spPr>
      </p:pic>
      <p:sp>
        <p:nvSpPr>
          <p:cNvPr id="2" name="Left Brace 1"/>
          <p:cNvSpPr/>
          <p:nvPr/>
        </p:nvSpPr>
        <p:spPr>
          <a:xfrm>
            <a:off x="3352800" y="4648200"/>
            <a:ext cx="304800" cy="685800"/>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8" name="Left Brace 7"/>
          <p:cNvSpPr/>
          <p:nvPr/>
        </p:nvSpPr>
        <p:spPr>
          <a:xfrm>
            <a:off x="2217964" y="4116144"/>
            <a:ext cx="1260023" cy="2513257"/>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9" name="Left Brace 8"/>
          <p:cNvSpPr/>
          <p:nvPr/>
        </p:nvSpPr>
        <p:spPr>
          <a:xfrm>
            <a:off x="3352800" y="5548803"/>
            <a:ext cx="301174" cy="470997"/>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0" name="Left Brace 9"/>
          <p:cNvSpPr/>
          <p:nvPr/>
        </p:nvSpPr>
        <p:spPr>
          <a:xfrm>
            <a:off x="3035300" y="4433398"/>
            <a:ext cx="442687" cy="1891203"/>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4" name="Straight Connector 3"/>
          <p:cNvCxnSpPr/>
          <p:nvPr/>
        </p:nvCxnSpPr>
        <p:spPr>
          <a:xfrm>
            <a:off x="8839200" y="4648200"/>
            <a:ext cx="12192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5257800" y="4648200"/>
            <a:ext cx="25908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4876800" y="4876800"/>
            <a:ext cx="5334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5733144" y="5791200"/>
            <a:ext cx="11248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5733144" y="6096000"/>
            <a:ext cx="8200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3352800" y="3429000"/>
            <a:ext cx="44958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04EB6F-4276-4A50-A28B-73C80477DBFC}" type="slidenum">
              <a:rPr lang="en-US" smtClean="0"/>
              <a:pPr/>
              <a:t>27</a:t>
            </a:fld>
            <a:endParaRPr lang="en-US"/>
          </a:p>
        </p:txBody>
      </p:sp>
      <p:sp>
        <p:nvSpPr>
          <p:cNvPr id="17" name="Title 2"/>
          <p:cNvSpPr>
            <a:spLocks noGrp="1"/>
          </p:cNvSpPr>
          <p:nvPr>
            <p:ph type="title"/>
          </p:nvPr>
        </p:nvSpPr>
        <p:spPr>
          <a:xfrm>
            <a:off x="371475" y="335598"/>
            <a:ext cx="11399652" cy="1143000"/>
          </a:xfrm>
        </p:spPr>
        <p:txBody>
          <a:bodyPr/>
          <a:lstStyle/>
          <a:p>
            <a:r>
              <a:rPr lang="en-US" dirty="0"/>
              <a:t>Hibernate O/R </a:t>
            </a:r>
            <a:r>
              <a:rPr lang="en-US" dirty="0" smtClean="0"/>
              <a:t>MAPPING</a:t>
            </a:r>
            <a:endParaRPr lang="en-US" dirty="0"/>
          </a:p>
        </p:txBody>
      </p:sp>
    </p:spTree>
    <p:custDataLst>
      <p:tags r:id="rId1"/>
    </p:custDataLst>
    <p:extLst>
      <p:ext uri="{BB962C8B-B14F-4D97-AF65-F5344CB8AC3E}">
        <p14:creationId xmlns:p14="http://schemas.microsoft.com/office/powerpoint/2010/main" val="2047992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500"/>
                                        <p:tgtEl>
                                          <p:spTgt spid="9"/>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4623" y="1205802"/>
            <a:ext cx="9324975" cy="1569660"/>
          </a:xfrm>
          <a:prstGeom prst="rect">
            <a:avLst/>
          </a:prstGeom>
        </p:spPr>
        <p:txBody>
          <a:bodyPr wrap="square">
            <a:spAutoFit/>
          </a:bodyPr>
          <a:lstStyle/>
          <a:p>
            <a:pPr marL="342900" indent="-342900" algn="just">
              <a:buFont typeface="Arial" panose="020B0604020202020204" pitchFamily="34" charset="0"/>
              <a:buChar char="•"/>
            </a:pPr>
            <a:r>
              <a:rPr lang="en-US" sz="3200" dirty="0">
                <a:ea typeface="Cambria" panose="02040503050406030204" pitchFamily="18" charset="0"/>
              </a:rPr>
              <a:t>An XML document having </a:t>
            </a:r>
          </a:p>
          <a:p>
            <a:pPr marL="800100" lvl="1" indent="-342900" algn="just">
              <a:buFont typeface="Arial" panose="020B0604020202020204" pitchFamily="34" charset="0"/>
              <a:buChar char="•"/>
            </a:pPr>
            <a:r>
              <a:rPr lang="en-US" sz="3200" b="1" dirty="0">
                <a:ea typeface="Cambria" panose="02040503050406030204" pitchFamily="18" charset="0"/>
              </a:rPr>
              <a:t>&lt;hibernate-mapping&gt; </a:t>
            </a:r>
            <a:r>
              <a:rPr lang="en-US" sz="3200" dirty="0">
                <a:ea typeface="Cambria" panose="02040503050406030204" pitchFamily="18" charset="0"/>
              </a:rPr>
              <a:t>root element </a:t>
            </a:r>
          </a:p>
          <a:p>
            <a:pPr marL="1257300" lvl="2" indent="-342900" algn="just">
              <a:buFont typeface="Arial" panose="020B0604020202020204" pitchFamily="34" charset="0"/>
              <a:buChar char="•"/>
            </a:pPr>
            <a:r>
              <a:rPr lang="en-US" sz="3200" dirty="0">
                <a:ea typeface="Cambria" panose="02040503050406030204" pitchFamily="18" charset="0"/>
              </a:rPr>
              <a:t>Contains </a:t>
            </a:r>
            <a:r>
              <a:rPr lang="en-US" sz="3200" b="1" dirty="0">
                <a:ea typeface="Cambria" panose="02040503050406030204" pitchFamily="18" charset="0"/>
              </a:rPr>
              <a:t>&lt;class&gt; </a:t>
            </a:r>
            <a:r>
              <a:rPr lang="en-US" sz="3200" dirty="0">
                <a:ea typeface="Cambria" panose="02040503050406030204" pitchFamily="18" charset="0"/>
              </a:rPr>
              <a:t>elements</a:t>
            </a:r>
          </a:p>
        </p:txBody>
      </p:sp>
      <p:pic>
        <p:nvPicPr>
          <p:cNvPr id="8" name="Picture 7">
            <a:extLst>
              <a:ext uri="{FF2B5EF4-FFF2-40B4-BE49-F238E27FC236}">
                <a16:creationId xmlns:a16="http://schemas.microsoft.com/office/drawing/2014/main" id="{F181621C-426C-40B6-BE44-49A071585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2861826"/>
            <a:ext cx="7315200" cy="3996175"/>
          </a:xfrm>
          <a:prstGeom prst="rect">
            <a:avLst/>
          </a:prstGeom>
        </p:spPr>
      </p:pic>
      <p:cxnSp>
        <p:nvCxnSpPr>
          <p:cNvPr id="3" name="Elbow Connector 2"/>
          <p:cNvCxnSpPr/>
          <p:nvPr/>
        </p:nvCxnSpPr>
        <p:spPr>
          <a:xfrm rot="16200000" flipH="1">
            <a:off x="2295236" y="2752434"/>
            <a:ext cx="2038931" cy="1295400"/>
          </a:xfrm>
          <a:prstGeom prst="bentConnector3">
            <a:avLst>
              <a:gd name="adj1" fmla="val 9983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Elbow Connector 13"/>
          <p:cNvCxnSpPr/>
          <p:nvPr/>
        </p:nvCxnSpPr>
        <p:spPr>
          <a:xfrm rot="16200000" flipH="1">
            <a:off x="2400301" y="3162299"/>
            <a:ext cx="2057401" cy="914400"/>
          </a:xfrm>
          <a:prstGeom prst="bentConnector3">
            <a:avLst>
              <a:gd name="adj1" fmla="val 10008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28</a:t>
            </a:fld>
            <a:endParaRPr lang="en-US"/>
          </a:p>
        </p:txBody>
      </p:sp>
      <p:sp>
        <p:nvSpPr>
          <p:cNvPr id="10" name="Title 2"/>
          <p:cNvSpPr>
            <a:spLocks noGrp="1"/>
          </p:cNvSpPr>
          <p:nvPr>
            <p:ph type="title"/>
          </p:nvPr>
        </p:nvSpPr>
        <p:spPr>
          <a:xfrm>
            <a:off x="371475" y="335598"/>
            <a:ext cx="11399652" cy="1143000"/>
          </a:xfrm>
        </p:spPr>
        <p:txBody>
          <a:bodyPr/>
          <a:lstStyle/>
          <a:p>
            <a:r>
              <a:rPr lang="en-US" dirty="0"/>
              <a:t>Hibernate O/R </a:t>
            </a:r>
            <a:r>
              <a:rPr lang="en-US" dirty="0" smtClean="0"/>
              <a:t>MAPPING (cont.)</a:t>
            </a:r>
            <a:endParaRPr lang="en-US" dirty="0"/>
          </a:p>
        </p:txBody>
      </p:sp>
    </p:spTree>
    <p:custDataLst>
      <p:tags r:id="rId1"/>
    </p:custDataLst>
    <p:extLst>
      <p:ext uri="{BB962C8B-B14F-4D97-AF65-F5344CB8AC3E}">
        <p14:creationId xmlns:p14="http://schemas.microsoft.com/office/powerpoint/2010/main" val="3314286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0081" y="1524000"/>
            <a:ext cx="10989944" cy="2554545"/>
          </a:xfrm>
          <a:prstGeom prst="rect">
            <a:avLst/>
          </a:prstGeom>
        </p:spPr>
        <p:txBody>
          <a:bodyPr wrap="square">
            <a:spAutoFit/>
          </a:bodyPr>
          <a:lstStyle/>
          <a:p>
            <a:pPr marL="342900" indent="-342900" algn="just">
              <a:buFont typeface="Arial" panose="020B0604020202020204" pitchFamily="34" charset="0"/>
              <a:buChar char="•"/>
            </a:pPr>
            <a:r>
              <a:rPr lang="en-US" sz="3200" b="1" dirty="0">
                <a:ea typeface="Cambria" panose="02040503050406030204" pitchFamily="18" charset="0"/>
              </a:rPr>
              <a:t>&lt;class&gt;</a:t>
            </a:r>
            <a:r>
              <a:rPr lang="en-US" sz="3200" dirty="0">
                <a:ea typeface="Cambria" panose="02040503050406030204" pitchFamily="18" charset="0"/>
              </a:rPr>
              <a:t> elements</a:t>
            </a:r>
          </a:p>
          <a:p>
            <a:pPr marL="800100" lvl="1" indent="-342900" algn="just">
              <a:buFont typeface="Arial" panose="020B0604020202020204" pitchFamily="34" charset="0"/>
              <a:buChar char="•"/>
            </a:pPr>
            <a:r>
              <a:rPr lang="en-US" sz="3200" dirty="0">
                <a:ea typeface="Cambria" panose="02040503050406030204" pitchFamily="18" charset="0"/>
              </a:rPr>
              <a:t>To define specific mappings from a Java classes to the database tables. </a:t>
            </a:r>
          </a:p>
          <a:p>
            <a:pPr marL="1257300" lvl="2" indent="-342900" algn="just">
              <a:buFont typeface="Arial" panose="020B0604020202020204" pitchFamily="34" charset="0"/>
              <a:buChar char="•"/>
            </a:pPr>
            <a:r>
              <a:rPr lang="en-US" sz="3200" b="1" i="1" dirty="0">
                <a:ea typeface="Cambria" panose="02040503050406030204" pitchFamily="18" charset="0"/>
              </a:rPr>
              <a:t>Class name</a:t>
            </a:r>
            <a:r>
              <a:rPr lang="en-US" sz="3200" dirty="0">
                <a:ea typeface="Cambria" panose="02040503050406030204" pitchFamily="18" charset="0"/>
              </a:rPr>
              <a:t> </a:t>
            </a:r>
            <a:r>
              <a:rPr lang="en-US" sz="3200" dirty="0">
                <a:ea typeface="Cambria" panose="02040503050406030204" pitchFamily="18" charset="0"/>
                <a:sym typeface="Wingdings" panose="05000000000000000000" pitchFamily="2" charset="2"/>
              </a:rPr>
              <a:t></a:t>
            </a:r>
            <a:r>
              <a:rPr lang="en-US" sz="3200" dirty="0">
                <a:ea typeface="Cambria" panose="02040503050406030204" pitchFamily="18" charset="0"/>
              </a:rPr>
              <a:t> </a:t>
            </a:r>
            <a:r>
              <a:rPr lang="en-US" sz="3200" b="1" dirty="0">
                <a:ea typeface="Cambria" panose="02040503050406030204" pitchFamily="18" charset="0"/>
              </a:rPr>
              <a:t>name</a:t>
            </a:r>
            <a:r>
              <a:rPr lang="en-US" sz="3200" dirty="0">
                <a:ea typeface="Cambria" panose="02040503050406030204" pitchFamily="18" charset="0"/>
              </a:rPr>
              <a:t> attribute of the class element</a:t>
            </a:r>
          </a:p>
          <a:p>
            <a:pPr marL="1257300" lvl="2" indent="-342900" algn="just">
              <a:buFont typeface="Arial" panose="020B0604020202020204" pitchFamily="34" charset="0"/>
              <a:buChar char="•"/>
            </a:pPr>
            <a:r>
              <a:rPr lang="en-US" sz="3200" b="1" i="1" dirty="0">
                <a:ea typeface="Cambria" panose="02040503050406030204" pitchFamily="18" charset="0"/>
              </a:rPr>
              <a:t>Database table</a:t>
            </a:r>
            <a:r>
              <a:rPr lang="en-US" sz="3200" dirty="0">
                <a:ea typeface="Cambria" panose="02040503050406030204" pitchFamily="18" charset="0"/>
              </a:rPr>
              <a:t> name </a:t>
            </a:r>
            <a:r>
              <a:rPr lang="en-US" sz="3200" dirty="0">
                <a:ea typeface="Cambria" panose="02040503050406030204" pitchFamily="18" charset="0"/>
                <a:sym typeface="Wingdings" panose="05000000000000000000" pitchFamily="2" charset="2"/>
              </a:rPr>
              <a:t> </a:t>
            </a:r>
            <a:r>
              <a:rPr lang="en-US" sz="3200" dirty="0">
                <a:ea typeface="Cambria" panose="02040503050406030204" pitchFamily="18" charset="0"/>
              </a:rPr>
              <a:t>the </a:t>
            </a:r>
            <a:r>
              <a:rPr lang="en-US" sz="3200" b="1" dirty="0">
                <a:ea typeface="Cambria" panose="02040503050406030204" pitchFamily="18" charset="0"/>
              </a:rPr>
              <a:t>table</a:t>
            </a:r>
            <a:r>
              <a:rPr lang="en-US" sz="3200" dirty="0">
                <a:ea typeface="Cambria" panose="02040503050406030204" pitchFamily="18" charset="0"/>
              </a:rPr>
              <a:t> attribute</a:t>
            </a:r>
          </a:p>
        </p:txBody>
      </p:sp>
      <p:pic>
        <p:nvPicPr>
          <p:cNvPr id="8" name="Picture 7">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3" name="Elbow Connector 2"/>
          <p:cNvCxnSpPr/>
          <p:nvPr/>
        </p:nvCxnSpPr>
        <p:spPr>
          <a:xfrm rot="16200000" flipH="1">
            <a:off x="1158509" y="1958607"/>
            <a:ext cx="2377439" cy="2300703"/>
          </a:xfrm>
          <a:prstGeom prst="bentConnector3">
            <a:avLst>
              <a:gd name="adj1" fmla="val 99039"/>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7818120" y="4457700"/>
            <a:ext cx="16764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4389120" y="4457700"/>
            <a:ext cx="32766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29</a:t>
            </a:fld>
            <a:endParaRPr lang="en-US"/>
          </a:p>
        </p:txBody>
      </p:sp>
      <p:sp>
        <p:nvSpPr>
          <p:cNvPr id="10" name="Title 2"/>
          <p:cNvSpPr>
            <a:spLocks noGrp="1"/>
          </p:cNvSpPr>
          <p:nvPr>
            <p:ph type="title"/>
          </p:nvPr>
        </p:nvSpPr>
        <p:spPr>
          <a:xfrm>
            <a:off x="371475" y="335598"/>
            <a:ext cx="11399652" cy="1143000"/>
          </a:xfrm>
        </p:spPr>
        <p:txBody>
          <a:bodyPr/>
          <a:lstStyle/>
          <a:p>
            <a:r>
              <a:rPr lang="en-US" dirty="0"/>
              <a:t>Hibernate O/R MAPPING (cont.)</a:t>
            </a:r>
          </a:p>
        </p:txBody>
      </p:sp>
    </p:spTree>
    <p:custDataLst>
      <p:tags r:id="rId1"/>
    </p:custDataLst>
    <p:extLst>
      <p:ext uri="{BB962C8B-B14F-4D97-AF65-F5344CB8AC3E}">
        <p14:creationId xmlns:p14="http://schemas.microsoft.com/office/powerpoint/2010/main" val="4114761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left)">
                                      <p:cBhvr>
                                        <p:cTn id="19" dur="500"/>
                                        <p:tgtEl>
                                          <p:spTgt spid="5">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left)">
                                      <p:cBhvr>
                                        <p:cTn id="29" dur="500"/>
                                        <p:tgtEl>
                                          <p:spTgt spid="5">
                                            <p:txEl>
                                              <p:pRg st="3" end="3"/>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4338" y="1382554"/>
            <a:ext cx="10925173" cy="5475446"/>
          </a:xfrm>
          <a:prstGeom prst="rect">
            <a:avLst/>
          </a:prstGeom>
        </p:spPr>
        <p:txBody>
          <a:bodyPr vert="horz" lIns="91440" tIns="45720" rIns="91440" bIns="45720" rtlCol="0">
            <a:noAutofit/>
          </a:bodyPr>
          <a:lstStyle/>
          <a:p>
            <a:pPr marL="457200" indent="-457200" defTabSz="914400">
              <a:lnSpc>
                <a:spcPct val="90000"/>
              </a:lnSpc>
              <a:spcBef>
                <a:spcPts val="1200"/>
              </a:spcBef>
              <a:buClr>
                <a:srgbClr val="CC9900"/>
              </a:buClr>
              <a:buFont typeface="Arial" panose="020B0604020202020204" pitchFamily="34" charset="0"/>
              <a:buChar char="•"/>
            </a:pPr>
            <a:r>
              <a:rPr lang="en-US" sz="3200" dirty="0"/>
              <a:t>An open source persistent framework created by Gavin King in 2001. </a:t>
            </a:r>
          </a:p>
          <a:p>
            <a:pPr marL="457200" indent="-457200" defTabSz="914400">
              <a:lnSpc>
                <a:spcPct val="90000"/>
              </a:lnSpc>
              <a:spcBef>
                <a:spcPts val="1200"/>
              </a:spcBef>
              <a:buClr>
                <a:srgbClr val="CC9900"/>
              </a:buClr>
              <a:buFont typeface="Arial" panose="020B0604020202020204" pitchFamily="34" charset="0"/>
              <a:buChar char="•"/>
            </a:pPr>
            <a:r>
              <a:rPr lang="en-US" sz="3200" dirty="0"/>
              <a:t>Powerful, high performance Object-Relational Persistence and Query service for any Java Application.</a:t>
            </a:r>
          </a:p>
          <a:p>
            <a:pPr marL="457200" indent="-457200" defTabSz="914400">
              <a:lnSpc>
                <a:spcPct val="90000"/>
              </a:lnSpc>
              <a:spcBef>
                <a:spcPts val="1200"/>
              </a:spcBef>
              <a:buClr>
                <a:srgbClr val="CC9900"/>
              </a:buClr>
              <a:buFont typeface="Arial" panose="020B0604020202020204" pitchFamily="34" charset="0"/>
              <a:buChar char="•"/>
            </a:pPr>
            <a:r>
              <a:rPr lang="en-US" sz="3200" dirty="0"/>
              <a:t>Maps Java classes to database tables and from Java data types to SQL data types</a:t>
            </a:r>
          </a:p>
          <a:p>
            <a:pPr marL="457200" indent="-457200" defTabSz="914400">
              <a:lnSpc>
                <a:spcPct val="90000"/>
              </a:lnSpc>
              <a:spcBef>
                <a:spcPts val="1200"/>
              </a:spcBef>
              <a:buClr>
                <a:srgbClr val="CC9900"/>
              </a:buClr>
              <a:buFont typeface="Arial" panose="020B0604020202020204" pitchFamily="34" charset="0"/>
              <a:buChar char="•"/>
            </a:pPr>
            <a:r>
              <a:rPr lang="en-US" sz="3200" dirty="0"/>
              <a:t>Relieves developer from 95% of common data persistence related programming tasks</a:t>
            </a:r>
            <a:r>
              <a:rPr lang="en-US" sz="3200" dirty="0" smtClean="0"/>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a:t>
            </a:fld>
            <a:endParaRPr lang="en-US" dirty="0"/>
          </a:p>
        </p:txBody>
      </p:sp>
      <p:sp>
        <p:nvSpPr>
          <p:cNvPr id="5" name="Title 2"/>
          <p:cNvSpPr>
            <a:spLocks noGrp="1"/>
          </p:cNvSpPr>
          <p:nvPr>
            <p:ph type="title"/>
          </p:nvPr>
        </p:nvSpPr>
        <p:spPr>
          <a:xfrm>
            <a:off x="262465" y="274638"/>
            <a:ext cx="11399652" cy="1143000"/>
          </a:xfrm>
        </p:spPr>
        <p:txBody>
          <a:bodyPr>
            <a:normAutofit/>
          </a:bodyPr>
          <a:lstStyle/>
          <a:p>
            <a:r>
              <a:rPr lang="en-US" sz="4000" b="1" dirty="0"/>
              <a:t>Introduction to Hibernate</a:t>
            </a:r>
            <a:r>
              <a:rPr lang="en-US" sz="4000" b="1" dirty="0" smtClean="0"/>
              <a:t> (cont.)</a:t>
            </a:r>
            <a:endParaRPr lang="en-IN" sz="4000" b="1" dirty="0"/>
          </a:p>
        </p:txBody>
      </p:sp>
    </p:spTree>
    <p:custDataLst>
      <p:tags r:id="rId1"/>
    </p:custDataLst>
    <p:extLst>
      <p:ext uri="{BB962C8B-B14F-4D97-AF65-F5344CB8AC3E}">
        <p14:creationId xmlns:p14="http://schemas.microsoft.com/office/powerpoint/2010/main" val="1080801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1521" y="1505277"/>
            <a:ext cx="10884216" cy="2062103"/>
          </a:xfrm>
          <a:prstGeom prst="rect">
            <a:avLst/>
          </a:prstGeom>
        </p:spPr>
        <p:txBody>
          <a:bodyPr wrap="square">
            <a:spAutoFit/>
          </a:bodyPr>
          <a:lstStyle/>
          <a:p>
            <a:pPr marL="342900" indent="-342900" algn="just">
              <a:buFont typeface="Arial" panose="020B0604020202020204" pitchFamily="34" charset="0"/>
              <a:buChar char="•"/>
            </a:pPr>
            <a:r>
              <a:rPr lang="en-US" sz="3200" b="1" dirty="0">
                <a:ea typeface="Cambria" panose="02040503050406030204" pitchFamily="18" charset="0"/>
              </a:rPr>
              <a:t>&lt;id&gt;</a:t>
            </a:r>
            <a:r>
              <a:rPr lang="en-US" sz="3200" dirty="0">
                <a:ea typeface="Cambria" panose="02040503050406030204" pitchFamily="18" charset="0"/>
              </a:rPr>
              <a:t> element </a:t>
            </a:r>
          </a:p>
          <a:p>
            <a:pPr marL="800100" lvl="1" indent="-342900" algn="just">
              <a:buFont typeface="Arial" panose="020B0604020202020204" pitchFamily="34" charset="0"/>
              <a:buChar char="•"/>
            </a:pPr>
            <a:r>
              <a:rPr lang="en-US" sz="3200" dirty="0">
                <a:ea typeface="Cambria" panose="02040503050406030204" pitchFamily="18" charset="0"/>
              </a:rPr>
              <a:t>Maps the unique ID attribute in class to the primary key of the database table. </a:t>
            </a:r>
          </a:p>
          <a:p>
            <a:pPr marL="800100" lvl="1" indent="-342900" algn="just">
              <a:buFont typeface="Arial" panose="020B0604020202020204" pitchFamily="34" charset="0"/>
              <a:buChar char="•"/>
            </a:pPr>
            <a:r>
              <a:rPr lang="en-US" sz="3200" b="1" dirty="0">
                <a:ea typeface="Cambria" panose="02040503050406030204" pitchFamily="18" charset="0"/>
              </a:rPr>
              <a:t>name</a:t>
            </a:r>
            <a:r>
              <a:rPr lang="en-US" sz="3200" dirty="0">
                <a:ea typeface="Cambria" panose="02040503050406030204" pitchFamily="18" charset="0"/>
              </a:rPr>
              <a:t> attribute of the id element </a:t>
            </a:r>
            <a:r>
              <a:rPr lang="en-US" sz="3200" dirty="0">
                <a:ea typeface="Cambria" panose="02040503050406030204" pitchFamily="18" charset="0"/>
                <a:sym typeface="Wingdings" panose="05000000000000000000" pitchFamily="2" charset="2"/>
              </a:rPr>
              <a:t></a:t>
            </a:r>
            <a:r>
              <a:rPr lang="en-US" sz="3200" dirty="0">
                <a:ea typeface="Cambria" panose="02040503050406030204" pitchFamily="18" charset="0"/>
              </a:rPr>
              <a:t>property in the </a:t>
            </a:r>
            <a:r>
              <a:rPr lang="en-US" sz="3200" b="1" dirty="0">
                <a:ea typeface="Cambria" panose="02040503050406030204" pitchFamily="18" charset="0"/>
              </a:rPr>
              <a:t>class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30</a:t>
            </a:fld>
            <a:endParaRPr lang="en-US"/>
          </a:p>
        </p:txBody>
      </p:sp>
      <p:sp>
        <p:nvSpPr>
          <p:cNvPr id="12" name="Title 2"/>
          <p:cNvSpPr>
            <a:spLocks noGrp="1"/>
          </p:cNvSpPr>
          <p:nvPr>
            <p:ph type="title"/>
          </p:nvPr>
        </p:nvSpPr>
        <p:spPr>
          <a:xfrm>
            <a:off x="371475" y="335598"/>
            <a:ext cx="11399652" cy="1143000"/>
          </a:xfrm>
        </p:spPr>
        <p:txBody>
          <a:bodyPr/>
          <a:lstStyle/>
          <a:p>
            <a:r>
              <a:rPr lang="en-US" dirty="0"/>
              <a:t>Hibernate O/R MAPPING (cont.)</a:t>
            </a:r>
          </a:p>
        </p:txBody>
      </p:sp>
      <p:pic>
        <p:nvPicPr>
          <p:cNvPr id="13" name="Picture 12">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14" name="Elbow Connector 13"/>
          <p:cNvCxnSpPr/>
          <p:nvPr/>
        </p:nvCxnSpPr>
        <p:spPr>
          <a:xfrm rot="16200000" flipH="1">
            <a:off x="867147" y="2093967"/>
            <a:ext cx="2884380" cy="2285052"/>
          </a:xfrm>
          <a:prstGeom prst="bentConnector3">
            <a:avLst>
              <a:gd name="adj1" fmla="val 9913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3757613" y="4678681"/>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60309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1957" y="1102291"/>
            <a:ext cx="10839170" cy="1938992"/>
          </a:xfrm>
          <a:prstGeom prst="rect">
            <a:avLst/>
          </a:prstGeom>
        </p:spPr>
        <p:txBody>
          <a:bodyPr wrap="square">
            <a:spAutoFit/>
          </a:bodyPr>
          <a:lstStyle/>
          <a:p>
            <a:pPr marL="342900" indent="-342900" algn="just">
              <a:buFont typeface="Arial" panose="020B0604020202020204" pitchFamily="34" charset="0"/>
              <a:buChar char="•"/>
            </a:pPr>
            <a:r>
              <a:rPr lang="en-US" sz="3000" dirty="0">
                <a:ea typeface="Cambria" panose="02040503050406030204" pitchFamily="18" charset="0"/>
              </a:rPr>
              <a:t>The </a:t>
            </a:r>
            <a:r>
              <a:rPr lang="en-US" sz="3000" b="1" dirty="0">
                <a:ea typeface="Cambria" panose="02040503050406030204" pitchFamily="18" charset="0"/>
              </a:rPr>
              <a:t>&lt;generator&gt;</a:t>
            </a:r>
            <a:r>
              <a:rPr lang="en-US" sz="3000" dirty="0">
                <a:ea typeface="Cambria" panose="02040503050406030204" pitchFamily="18" charset="0"/>
              </a:rPr>
              <a:t> element within the id element </a:t>
            </a:r>
          </a:p>
          <a:p>
            <a:pPr marL="800100" lvl="1" indent="-342900" algn="just">
              <a:buFont typeface="Arial" panose="020B0604020202020204" pitchFamily="34" charset="0"/>
              <a:buChar char="•"/>
            </a:pPr>
            <a:r>
              <a:rPr lang="en-US" sz="3000" dirty="0">
                <a:ea typeface="Cambria" panose="02040503050406030204" pitchFamily="18" charset="0"/>
              </a:rPr>
              <a:t>Used to generate the </a:t>
            </a:r>
            <a:r>
              <a:rPr lang="en-US" sz="3000" b="1" dirty="0">
                <a:ea typeface="Cambria" panose="02040503050406030204" pitchFamily="18" charset="0"/>
              </a:rPr>
              <a:t>primary key</a:t>
            </a:r>
            <a:r>
              <a:rPr lang="en-US" sz="3000" dirty="0">
                <a:ea typeface="Cambria" panose="02040503050406030204" pitchFamily="18" charset="0"/>
              </a:rPr>
              <a:t> values automatically</a:t>
            </a:r>
          </a:p>
          <a:p>
            <a:pPr marL="800100" lvl="1" indent="-342900" algn="just">
              <a:buFont typeface="Arial" panose="020B0604020202020204" pitchFamily="34" charset="0"/>
              <a:buChar char="•"/>
            </a:pPr>
            <a:r>
              <a:rPr lang="en-US" sz="3000" b="1" dirty="0">
                <a:ea typeface="Cambria" panose="02040503050406030204" pitchFamily="18" charset="0"/>
              </a:rPr>
              <a:t>class</a:t>
            </a:r>
            <a:r>
              <a:rPr lang="en-US" sz="3000" dirty="0">
                <a:ea typeface="Cambria" panose="02040503050406030204" pitchFamily="18" charset="0"/>
              </a:rPr>
              <a:t> attribute of the generator element is set to </a:t>
            </a:r>
          </a:p>
          <a:p>
            <a:pPr marL="1257300" lvl="2" indent="-342900" algn="just">
              <a:buFont typeface="Arial" panose="020B0604020202020204" pitchFamily="34" charset="0"/>
              <a:buChar char="•"/>
            </a:pPr>
            <a:r>
              <a:rPr lang="en-US" sz="3000" dirty="0">
                <a:ea typeface="Cambria" panose="02040503050406030204" pitchFamily="18" charset="0"/>
              </a:rPr>
              <a:t>assigned, </a:t>
            </a:r>
            <a:r>
              <a:rPr lang="en-US" sz="3000" dirty="0" smtClean="0">
                <a:ea typeface="Cambria" panose="02040503050406030204" pitchFamily="18" charset="0"/>
              </a:rPr>
              <a:t>increment</a:t>
            </a:r>
            <a:r>
              <a:rPr lang="en-US" sz="3000" dirty="0">
                <a:ea typeface="Cambria" panose="02040503050406030204" pitchFamily="18" charset="0"/>
              </a:rPr>
              <a:t>, </a:t>
            </a:r>
            <a:r>
              <a:rPr lang="en-US" sz="3000" dirty="0" err="1" smtClean="0">
                <a:ea typeface="Cambria" panose="02040503050406030204" pitchFamily="18" charset="0"/>
              </a:rPr>
              <a:t>hilo</a:t>
            </a:r>
            <a:r>
              <a:rPr lang="en-US" sz="3000" dirty="0">
                <a:ea typeface="Cambria" panose="02040503050406030204" pitchFamily="18" charset="0"/>
              </a:rPr>
              <a:t>, </a:t>
            </a:r>
            <a:r>
              <a:rPr lang="en-US" sz="3000" dirty="0" smtClean="0">
                <a:ea typeface="Cambria" panose="02040503050406030204" pitchFamily="18" charset="0"/>
              </a:rPr>
              <a:t>sequence</a:t>
            </a:r>
            <a:r>
              <a:rPr lang="en-US" sz="3000" dirty="0">
                <a:ea typeface="Cambria" panose="02040503050406030204" pitchFamily="18" charset="0"/>
              </a:rPr>
              <a:t>, </a:t>
            </a:r>
            <a:r>
              <a:rPr lang="en-US" sz="3000" dirty="0" smtClean="0">
                <a:ea typeface="Cambria" panose="02040503050406030204" pitchFamily="18" charset="0"/>
              </a:rPr>
              <a:t>native</a:t>
            </a:r>
            <a:r>
              <a:rPr lang="en-US" sz="3000" dirty="0">
                <a:ea typeface="Cambria" panose="02040503050406030204" pitchFamily="18" charset="0"/>
              </a:rPr>
              <a:t>, etc</a:t>
            </a:r>
            <a:r>
              <a:rPr lang="en-US" sz="3000" dirty="0" smtClean="0">
                <a:ea typeface="Cambria" panose="02040503050406030204" pitchFamily="18" charset="0"/>
              </a:rPr>
              <a:t>.</a:t>
            </a: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31</a:t>
            </a:fld>
            <a:endParaRPr lang="en-US"/>
          </a:p>
        </p:txBody>
      </p:sp>
      <p:sp>
        <p:nvSpPr>
          <p:cNvPr id="12" name="Title 2"/>
          <p:cNvSpPr>
            <a:spLocks noGrp="1"/>
          </p:cNvSpPr>
          <p:nvPr>
            <p:ph type="title"/>
          </p:nvPr>
        </p:nvSpPr>
        <p:spPr>
          <a:xfrm>
            <a:off x="371475" y="335598"/>
            <a:ext cx="11399652" cy="1143000"/>
          </a:xfrm>
        </p:spPr>
        <p:txBody>
          <a:bodyPr/>
          <a:lstStyle/>
          <a:p>
            <a:r>
              <a:rPr lang="en-US" dirty="0"/>
              <a:t>Hibernate O/R MAPPING (cont.)</a:t>
            </a:r>
          </a:p>
        </p:txBody>
      </p:sp>
      <p:pic>
        <p:nvPicPr>
          <p:cNvPr id="13" name="Picture 12">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14" name="Straight Connector 13"/>
          <p:cNvCxnSpPr/>
          <p:nvPr/>
        </p:nvCxnSpPr>
        <p:spPr>
          <a:xfrm>
            <a:off x="3734753" y="5090161"/>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Elbow Connector 14"/>
          <p:cNvCxnSpPr/>
          <p:nvPr/>
        </p:nvCxnSpPr>
        <p:spPr>
          <a:xfrm rot="16200000" flipH="1">
            <a:off x="473757" y="1936797"/>
            <a:ext cx="3413442" cy="2497043"/>
          </a:xfrm>
          <a:prstGeom prst="bentConnector3">
            <a:avLst>
              <a:gd name="adj1" fmla="val 10022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189083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4360" y="1157572"/>
            <a:ext cx="11264266" cy="3108543"/>
          </a:xfrm>
          <a:prstGeom prst="rect">
            <a:avLst/>
          </a:prstGeom>
        </p:spPr>
        <p:txBody>
          <a:bodyPr wrap="square">
            <a:spAutoFit/>
          </a:bodyPr>
          <a:lstStyle/>
          <a:p>
            <a:pPr marL="342900" indent="-342900" algn="just">
              <a:buFont typeface="Arial" panose="020B0604020202020204" pitchFamily="34" charset="0"/>
              <a:buChar char="•"/>
            </a:pPr>
            <a:r>
              <a:rPr lang="en-US" sz="2800" b="1" dirty="0">
                <a:ea typeface="Cambria" panose="02040503050406030204" pitchFamily="18" charset="0"/>
              </a:rPr>
              <a:t>&lt;property&gt;</a:t>
            </a:r>
            <a:r>
              <a:rPr lang="en-US" sz="2800" dirty="0">
                <a:ea typeface="Cambria" panose="02040503050406030204" pitchFamily="18" charset="0"/>
              </a:rPr>
              <a:t> element </a:t>
            </a:r>
          </a:p>
          <a:p>
            <a:pPr marL="800100" lvl="1" indent="-342900" algn="just">
              <a:buFont typeface="Arial" panose="020B0604020202020204" pitchFamily="34" charset="0"/>
              <a:buChar char="•"/>
            </a:pPr>
            <a:r>
              <a:rPr lang="en-US" sz="2800" dirty="0">
                <a:ea typeface="Cambria" panose="02040503050406030204" pitchFamily="18" charset="0"/>
              </a:rPr>
              <a:t>To map a Java class property to a column in the database table. </a:t>
            </a:r>
          </a:p>
          <a:p>
            <a:pPr marL="800100" lvl="1" indent="-342900" algn="just">
              <a:buFont typeface="Arial" panose="020B0604020202020204" pitchFamily="34" charset="0"/>
              <a:buChar char="•"/>
            </a:pPr>
            <a:r>
              <a:rPr lang="en-US" sz="2800" b="1" dirty="0">
                <a:ea typeface="Cambria" panose="02040503050406030204" pitchFamily="18" charset="0"/>
              </a:rPr>
              <a:t>name</a:t>
            </a:r>
            <a:r>
              <a:rPr lang="en-US" sz="2800" dirty="0">
                <a:ea typeface="Cambria" panose="02040503050406030204" pitchFamily="18" charset="0"/>
              </a:rPr>
              <a:t> attribute </a:t>
            </a:r>
            <a:r>
              <a:rPr lang="en-US" sz="2800" dirty="0">
                <a:ea typeface="Cambria" panose="02040503050406030204" pitchFamily="18" charset="0"/>
                <a:sym typeface="Wingdings" panose="05000000000000000000" pitchFamily="2" charset="2"/>
              </a:rPr>
              <a:t> </a:t>
            </a:r>
            <a:r>
              <a:rPr lang="en-US" sz="2800" dirty="0">
                <a:ea typeface="Cambria" panose="02040503050406030204" pitchFamily="18" charset="0"/>
              </a:rPr>
              <a:t>property in the class </a:t>
            </a:r>
          </a:p>
          <a:p>
            <a:pPr marL="800100" lvl="1" indent="-342900" algn="just">
              <a:buFont typeface="Arial" panose="020B0604020202020204" pitchFamily="34" charset="0"/>
              <a:buChar char="•"/>
            </a:pPr>
            <a:r>
              <a:rPr lang="en-US" sz="2800" b="1" dirty="0">
                <a:ea typeface="Cambria" panose="02040503050406030204" pitchFamily="18" charset="0"/>
              </a:rPr>
              <a:t>column</a:t>
            </a:r>
            <a:r>
              <a:rPr lang="en-US" sz="2800" dirty="0">
                <a:ea typeface="Cambria" panose="02040503050406030204" pitchFamily="18" charset="0"/>
              </a:rPr>
              <a:t> attribute </a:t>
            </a:r>
            <a:r>
              <a:rPr lang="en-US" sz="2800" dirty="0">
                <a:ea typeface="Cambria" panose="02040503050406030204" pitchFamily="18" charset="0"/>
                <a:sym typeface="Wingdings" panose="05000000000000000000" pitchFamily="2" charset="2"/>
              </a:rPr>
              <a:t> </a:t>
            </a:r>
            <a:r>
              <a:rPr lang="en-US" sz="2800" dirty="0">
                <a:ea typeface="Cambria" panose="02040503050406030204" pitchFamily="18" charset="0"/>
              </a:rPr>
              <a:t>column in the database table</a:t>
            </a:r>
          </a:p>
          <a:p>
            <a:pPr marL="800100" lvl="1" indent="-342900" algn="just">
              <a:buFont typeface="Arial" panose="020B0604020202020204" pitchFamily="34" charset="0"/>
              <a:buChar char="•"/>
            </a:pPr>
            <a:r>
              <a:rPr lang="en-US" sz="2800" b="1" dirty="0">
                <a:ea typeface="Cambria" panose="02040503050406030204" pitchFamily="18" charset="0"/>
              </a:rPr>
              <a:t>type</a:t>
            </a:r>
            <a:r>
              <a:rPr lang="en-US" sz="2800" dirty="0">
                <a:ea typeface="Cambria" panose="02040503050406030204" pitchFamily="18" charset="0"/>
              </a:rPr>
              <a:t> attribute holds the hibernate mapping type</a:t>
            </a:r>
          </a:p>
          <a:p>
            <a:pPr marL="1257300" lvl="2" indent="-342900" algn="just">
              <a:buFont typeface="Arial" panose="020B0604020202020204" pitchFamily="34" charset="0"/>
              <a:buChar char="•"/>
            </a:pPr>
            <a:r>
              <a:rPr lang="en-US" sz="2800" dirty="0">
                <a:ea typeface="Cambria" panose="02040503050406030204" pitchFamily="18" charset="0"/>
              </a:rPr>
              <a:t>This mapping type will be converted from Java to SQL data type.</a:t>
            </a:r>
          </a:p>
          <a:p>
            <a:pPr marL="342900" indent="-342900" algn="just">
              <a:buFont typeface="Arial" panose="020B0604020202020204" pitchFamily="34" charset="0"/>
              <a:buChar char="•"/>
            </a:pPr>
            <a:endParaRPr lang="en-US" sz="28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32</a:t>
            </a:fld>
            <a:endParaRPr lang="en-US"/>
          </a:p>
        </p:txBody>
      </p:sp>
      <p:sp>
        <p:nvSpPr>
          <p:cNvPr id="12" name="Title 2"/>
          <p:cNvSpPr>
            <a:spLocks noGrp="1"/>
          </p:cNvSpPr>
          <p:nvPr>
            <p:ph type="title"/>
          </p:nvPr>
        </p:nvSpPr>
        <p:spPr>
          <a:xfrm>
            <a:off x="371475" y="335598"/>
            <a:ext cx="11399652" cy="1143000"/>
          </a:xfrm>
        </p:spPr>
        <p:txBody>
          <a:bodyPr/>
          <a:lstStyle/>
          <a:p>
            <a:r>
              <a:rPr lang="en-US" dirty="0"/>
              <a:t>Hibernate O/R MAPPING (cont.)</a:t>
            </a:r>
          </a:p>
        </p:txBody>
      </p:sp>
      <p:pic>
        <p:nvPicPr>
          <p:cNvPr id="13" name="Picture 12">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2693939" y="4123947"/>
            <a:ext cx="7974061" cy="2734053"/>
          </a:xfrm>
          <a:prstGeom prst="rect">
            <a:avLst/>
          </a:prstGeom>
        </p:spPr>
      </p:pic>
      <p:cxnSp>
        <p:nvCxnSpPr>
          <p:cNvPr id="14" name="Straight Connector 13"/>
          <p:cNvCxnSpPr/>
          <p:nvPr/>
        </p:nvCxnSpPr>
        <p:spPr>
          <a:xfrm>
            <a:off x="3734753" y="5757865"/>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Elbow Connector 14"/>
          <p:cNvCxnSpPr/>
          <p:nvPr/>
        </p:nvCxnSpPr>
        <p:spPr>
          <a:xfrm rot="16200000" flipH="1">
            <a:off x="-87496" y="2668379"/>
            <a:ext cx="4040508" cy="1823083"/>
          </a:xfrm>
          <a:prstGeom prst="bentConnector3">
            <a:avLst>
              <a:gd name="adj1" fmla="val 9978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33441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228726"/>
            <a:ext cx="10987087" cy="5262979"/>
          </a:xfrm>
          <a:prstGeom prst="rect">
            <a:avLst/>
          </a:prstGeom>
        </p:spPr>
        <p:txBody>
          <a:bodyPr wrap="square">
            <a:spAutoFit/>
          </a:bodyPr>
          <a:lstStyle/>
          <a:p>
            <a:pPr marL="342900" indent="-342900" algn="just">
              <a:buFont typeface="Arial" panose="020B0604020202020204" pitchFamily="34" charset="0"/>
              <a:buChar char="•"/>
            </a:pPr>
            <a:r>
              <a:rPr lang="en-US" sz="2800" dirty="0">
                <a:solidFill>
                  <a:srgbClr val="000000"/>
                </a:solidFill>
              </a:rPr>
              <a:t>A powerful way </a:t>
            </a:r>
            <a:r>
              <a:rPr lang="en-US" sz="2800" b="1" i="1" dirty="0">
                <a:solidFill>
                  <a:srgbClr val="000000"/>
                </a:solidFill>
              </a:rPr>
              <a:t>to provide the metadata</a:t>
            </a:r>
            <a:r>
              <a:rPr lang="en-US" sz="2800" dirty="0">
                <a:solidFill>
                  <a:srgbClr val="000000"/>
                </a:solidFill>
              </a:rPr>
              <a:t> for the Object and Relational Table mapping. </a:t>
            </a:r>
          </a:p>
          <a:p>
            <a:pPr marL="342900" indent="-342900" algn="just">
              <a:buFont typeface="Arial" panose="020B0604020202020204" pitchFamily="34" charset="0"/>
              <a:buChar char="•"/>
            </a:pPr>
            <a:endParaRPr lang="en-US" sz="2800" dirty="0">
              <a:solidFill>
                <a:srgbClr val="000000"/>
              </a:solidFill>
            </a:endParaRPr>
          </a:p>
          <a:p>
            <a:pPr marL="342900" indent="-342900" algn="just">
              <a:buFont typeface="Arial" panose="020B0604020202020204" pitchFamily="34" charset="0"/>
              <a:buChar char="•"/>
            </a:pPr>
            <a:r>
              <a:rPr lang="en-US" sz="2800" dirty="0">
                <a:solidFill>
                  <a:srgbClr val="000000"/>
                </a:solidFill>
              </a:rPr>
              <a:t>All the metadata is clubbed into the </a:t>
            </a:r>
            <a:r>
              <a:rPr lang="en-US" sz="2800" b="1" dirty="0">
                <a:solidFill>
                  <a:srgbClr val="000000"/>
                </a:solidFill>
              </a:rPr>
              <a:t>POJO</a:t>
            </a:r>
            <a:r>
              <a:rPr lang="en-US" sz="2800" dirty="0">
                <a:solidFill>
                  <a:srgbClr val="000000"/>
                </a:solidFill>
              </a:rPr>
              <a:t> Class file along with the code </a:t>
            </a:r>
          </a:p>
          <a:p>
            <a:pPr marL="800100" lvl="1" indent="-342900" algn="just">
              <a:buFont typeface="Arial" panose="020B0604020202020204" pitchFamily="34" charset="0"/>
              <a:buChar char="•"/>
            </a:pPr>
            <a:r>
              <a:rPr lang="en-US" sz="2800" dirty="0">
                <a:solidFill>
                  <a:srgbClr val="000000"/>
                </a:solidFill>
              </a:rPr>
              <a:t>Helpful to understand the table structure &amp; POJO during the development.</a:t>
            </a:r>
          </a:p>
          <a:p>
            <a:pPr marL="342900" indent="-342900" algn="just">
              <a:buFont typeface="Arial" panose="020B0604020202020204" pitchFamily="34" charset="0"/>
              <a:buChar char="•"/>
            </a:pPr>
            <a:endParaRPr lang="en-US" sz="2800" dirty="0">
              <a:solidFill>
                <a:srgbClr val="000000"/>
              </a:solidFill>
            </a:endParaRPr>
          </a:p>
          <a:p>
            <a:pPr marL="342900" indent="-342900" algn="just">
              <a:buFont typeface="Arial" panose="020B0604020202020204" pitchFamily="34" charset="0"/>
              <a:buChar char="•"/>
            </a:pPr>
            <a:r>
              <a:rPr lang="en-US" sz="2800" dirty="0">
                <a:solidFill>
                  <a:srgbClr val="000000"/>
                </a:solidFill>
              </a:rPr>
              <a:t>If you going to make your application portable to other EJB 3 compliant ORM applications, you must use annotations to represent the mapping information, but still if you want greater flexibility, then you should go with XML-based mappings.</a:t>
            </a:r>
          </a:p>
          <a:p>
            <a:pPr marL="342900" indent="-342900" algn="just">
              <a:buFont typeface="Arial" panose="020B0604020202020204" pitchFamily="34" charset="0"/>
              <a:buChar char="•"/>
            </a:pPr>
            <a:endParaRPr lang="en-US" sz="2800" dirty="0">
              <a:solidFill>
                <a:srgbClr val="000000"/>
              </a:solidFill>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33</a:t>
            </a:fld>
            <a:endParaRPr lang="en-US"/>
          </a:p>
        </p:txBody>
      </p:sp>
      <p:sp>
        <p:nvSpPr>
          <p:cNvPr id="7" name="Title 2"/>
          <p:cNvSpPr>
            <a:spLocks noGrp="1"/>
          </p:cNvSpPr>
          <p:nvPr>
            <p:ph type="title"/>
          </p:nvPr>
        </p:nvSpPr>
        <p:spPr>
          <a:xfrm>
            <a:off x="371475" y="335598"/>
            <a:ext cx="11399652" cy="1143000"/>
          </a:xfrm>
        </p:spPr>
        <p:txBody>
          <a:bodyPr/>
          <a:lstStyle/>
          <a:p>
            <a:r>
              <a:rPr lang="en-US" dirty="0"/>
              <a:t>Hibernate </a:t>
            </a:r>
            <a:r>
              <a:rPr lang="en-US" dirty="0" smtClean="0"/>
              <a:t>Annotation</a:t>
            </a:r>
            <a:endParaRPr lang="en-US" dirty="0"/>
          </a:p>
        </p:txBody>
      </p:sp>
    </p:spTree>
    <p:custDataLst>
      <p:tags r:id="rId1"/>
    </p:custDataLst>
    <p:extLst>
      <p:ext uri="{BB962C8B-B14F-4D97-AF65-F5344CB8AC3E}">
        <p14:creationId xmlns:p14="http://schemas.microsoft.com/office/powerpoint/2010/main" val="624853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left)">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223962"/>
            <a:ext cx="11399652" cy="5693866"/>
          </a:xfrm>
          <a:prstGeom prst="rect">
            <a:avLst/>
          </a:prstGeom>
        </p:spPr>
        <p:txBody>
          <a:bodyPr wrap="square">
            <a:spAutoFit/>
          </a:bodyPr>
          <a:lstStyle/>
          <a:p>
            <a:pPr algn="just"/>
            <a:r>
              <a:rPr lang="en-US" sz="2800" b="1" dirty="0"/>
              <a:t>@Entity Annotation</a:t>
            </a:r>
          </a:p>
          <a:p>
            <a:pPr marL="342900" indent="-342900" algn="just">
              <a:buFont typeface="Arial" panose="020B0604020202020204" pitchFamily="34" charset="0"/>
              <a:buChar char="•"/>
            </a:pPr>
            <a:r>
              <a:rPr lang="en-US" sz="2800" dirty="0"/>
              <a:t>On Employee class</a:t>
            </a:r>
          </a:p>
          <a:p>
            <a:pPr marL="800100" lvl="1" indent="-342900" algn="just">
              <a:buFont typeface="Arial" panose="020B0604020202020204" pitchFamily="34" charset="0"/>
              <a:buChar char="•"/>
            </a:pPr>
            <a:r>
              <a:rPr lang="en-US" sz="2800" dirty="0"/>
              <a:t>Marks this class as an entity bean</a:t>
            </a:r>
          </a:p>
          <a:p>
            <a:pPr marL="800100" lvl="1" indent="-342900" algn="just">
              <a:buFont typeface="Arial" panose="020B0604020202020204" pitchFamily="34" charset="0"/>
              <a:buChar char="•"/>
            </a:pPr>
            <a:r>
              <a:rPr lang="en-US" sz="2800" dirty="0"/>
              <a:t>It must have a </a:t>
            </a:r>
            <a:r>
              <a:rPr lang="en-US" sz="2800" b="1" dirty="0"/>
              <a:t>no-argument constructor</a:t>
            </a:r>
            <a:r>
              <a:rPr lang="en-US" sz="2800" dirty="0"/>
              <a:t> </a:t>
            </a:r>
          </a:p>
          <a:p>
            <a:pPr marL="1257300" lvl="2" indent="-342900" algn="just">
              <a:buFont typeface="Arial" panose="020B0604020202020204" pitchFamily="34" charset="0"/>
              <a:buChar char="•"/>
            </a:pPr>
            <a:r>
              <a:rPr lang="en-US" sz="2800" dirty="0"/>
              <a:t>with at least protected scope.</a:t>
            </a:r>
          </a:p>
          <a:p>
            <a:pPr algn="just"/>
            <a:r>
              <a:rPr lang="en-US" sz="2800" b="1" dirty="0"/>
              <a:t>@Table Annotation</a:t>
            </a:r>
          </a:p>
          <a:p>
            <a:pPr marL="800100" lvl="1" indent="-342900" algn="just">
              <a:buFont typeface="Arial" panose="020B0604020202020204" pitchFamily="34" charset="0"/>
              <a:buChar char="•"/>
            </a:pPr>
            <a:r>
              <a:rPr lang="en-US" sz="2800" dirty="0"/>
              <a:t>To specify the details of the table </a:t>
            </a:r>
            <a:r>
              <a:rPr lang="en-US" sz="2800" dirty="0">
                <a:sym typeface="Wingdings" panose="05000000000000000000" pitchFamily="2" charset="2"/>
              </a:rPr>
              <a:t> u</a:t>
            </a:r>
            <a:r>
              <a:rPr lang="en-US" sz="2800" dirty="0"/>
              <a:t>sed to persist the entity in the database.</a:t>
            </a:r>
          </a:p>
          <a:p>
            <a:pPr marL="342900" indent="-342900" algn="just">
              <a:buFont typeface="Arial" panose="020B0604020202020204" pitchFamily="34" charset="0"/>
              <a:buChar char="•"/>
            </a:pPr>
            <a:r>
              <a:rPr lang="en-US" sz="2800" dirty="0"/>
              <a:t>Provides four attributes: </a:t>
            </a:r>
          </a:p>
          <a:p>
            <a:pPr marL="800100" lvl="1" indent="-342900" algn="just">
              <a:buFont typeface="Arial" panose="020B0604020202020204" pitchFamily="34" charset="0"/>
              <a:buChar char="•"/>
            </a:pPr>
            <a:r>
              <a:rPr lang="en-US" sz="2800" dirty="0"/>
              <a:t>Allowing you to override the </a:t>
            </a:r>
            <a:r>
              <a:rPr lang="en-US" sz="2800" b="1" dirty="0"/>
              <a:t>name</a:t>
            </a:r>
            <a:r>
              <a:rPr lang="en-US" sz="2800" dirty="0"/>
              <a:t> of the table </a:t>
            </a:r>
          </a:p>
          <a:p>
            <a:pPr marL="800100" lvl="1" indent="-342900" algn="just">
              <a:buFont typeface="Arial" panose="020B0604020202020204" pitchFamily="34" charset="0"/>
              <a:buChar char="•"/>
            </a:pPr>
            <a:r>
              <a:rPr lang="en-US" sz="2800" dirty="0"/>
              <a:t>Its </a:t>
            </a:r>
            <a:r>
              <a:rPr lang="en-US" sz="2800" b="1" dirty="0"/>
              <a:t>catalogue</a:t>
            </a:r>
            <a:r>
              <a:rPr lang="en-US" sz="2800" dirty="0"/>
              <a:t>, and its </a:t>
            </a:r>
            <a:r>
              <a:rPr lang="en-US" sz="2800" b="1" dirty="0"/>
              <a:t>schema</a:t>
            </a:r>
            <a:r>
              <a:rPr lang="en-US" sz="2800" dirty="0"/>
              <a:t>, and enforce </a:t>
            </a:r>
            <a:r>
              <a:rPr lang="en-US" sz="2800" b="1" dirty="0"/>
              <a:t>unique constraints </a:t>
            </a:r>
            <a:r>
              <a:rPr lang="en-US" sz="2800" dirty="0"/>
              <a:t>on columns in the table. </a:t>
            </a:r>
          </a:p>
          <a:p>
            <a:pPr marL="800100" lvl="1" indent="-342900" algn="just">
              <a:buFont typeface="Arial" panose="020B0604020202020204" pitchFamily="34" charset="0"/>
              <a:buChar char="•"/>
            </a:pPr>
            <a:r>
              <a:rPr lang="en-US" sz="2800" dirty="0"/>
              <a:t>For now just table name, which is EMPLOYEE</a:t>
            </a:r>
            <a:r>
              <a:rPr lang="en-US" sz="2800" dirty="0" smtClean="0"/>
              <a:t>.</a:t>
            </a:r>
            <a:endParaRPr lang="en-US" sz="28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34</a:t>
            </a:fld>
            <a:endParaRPr lang="en-US"/>
          </a:p>
        </p:txBody>
      </p:sp>
      <p:sp>
        <p:nvSpPr>
          <p:cNvPr id="6" name="Title 2"/>
          <p:cNvSpPr>
            <a:spLocks noGrp="1"/>
          </p:cNvSpPr>
          <p:nvPr>
            <p:ph type="title"/>
          </p:nvPr>
        </p:nvSpPr>
        <p:spPr>
          <a:xfrm>
            <a:off x="371475" y="335598"/>
            <a:ext cx="11399652" cy="1143000"/>
          </a:xfrm>
        </p:spPr>
        <p:txBody>
          <a:bodyPr/>
          <a:lstStyle/>
          <a:p>
            <a:r>
              <a:rPr lang="en-US" dirty="0"/>
              <a:t>Hibernate </a:t>
            </a:r>
            <a:r>
              <a:rPr lang="en-US" dirty="0" smtClean="0"/>
              <a:t>Annotation (cont.)</a:t>
            </a:r>
            <a:endParaRPr lang="en-US" dirty="0"/>
          </a:p>
        </p:txBody>
      </p:sp>
    </p:spTree>
    <p:custDataLst>
      <p:tags r:id="rId1"/>
    </p:custDataLst>
    <p:extLst>
      <p:ext uri="{BB962C8B-B14F-4D97-AF65-F5344CB8AC3E}">
        <p14:creationId xmlns:p14="http://schemas.microsoft.com/office/powerpoint/2010/main" val="127121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left)">
                                      <p:cBhvr>
                                        <p:cTn id="13" dur="500"/>
                                        <p:tgtEl>
                                          <p:spTgt spid="5">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wipe(left)">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wipe(left)">
                                      <p:cBhvr>
                                        <p:cTn id="24" dur="500"/>
                                        <p:tgtEl>
                                          <p:spTgt spid="5">
                                            <p:txEl>
                                              <p:pRg st="7" end="7"/>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left)">
                                      <p:cBhvr>
                                        <p:cTn id="27" dur="500"/>
                                        <p:tgtEl>
                                          <p:spTgt spid="5">
                                            <p:txEl>
                                              <p:pRg st="8" end="8"/>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wipe(left)">
                                      <p:cBhvr>
                                        <p:cTn id="30" dur="500"/>
                                        <p:tgtEl>
                                          <p:spTgt spid="5">
                                            <p:txEl>
                                              <p:pRg st="9" end="9"/>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wipe(left)">
                                      <p:cBhvr>
                                        <p:cTn id="3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35</a:t>
            </a:fld>
            <a:endParaRPr lang="en-US" dirty="0"/>
          </a:p>
        </p:txBody>
      </p:sp>
      <p:sp>
        <p:nvSpPr>
          <p:cNvPr id="3" name="Title 2"/>
          <p:cNvSpPr>
            <a:spLocks noGrp="1"/>
          </p:cNvSpPr>
          <p:nvPr>
            <p:ph type="title"/>
          </p:nvPr>
        </p:nvSpPr>
        <p:spPr>
          <a:xfrm>
            <a:off x="262465" y="310897"/>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8" name="Content Placeholder 7"/>
          <p:cNvSpPr>
            <a:spLocks noGrp="1"/>
          </p:cNvSpPr>
          <p:nvPr>
            <p:ph idx="1"/>
          </p:nvPr>
        </p:nvSpPr>
        <p:spPr>
          <a:xfrm>
            <a:off x="262465" y="1453898"/>
            <a:ext cx="11399652" cy="5099302"/>
          </a:xfrm>
        </p:spPr>
        <p:txBody>
          <a:bodyPr numCol="2">
            <a:noAutofit/>
          </a:bodyPr>
          <a:lstStyle/>
          <a:p>
            <a:pPr marL="0" indent="0">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@Entity </a:t>
            </a:r>
          </a:p>
          <a:p>
            <a:pPr marL="0" indent="0">
              <a:buNone/>
            </a:pPr>
            <a:r>
              <a:rPr lang="en-US" sz="2400" dirty="0">
                <a:solidFill>
                  <a:srgbClr val="FF0000"/>
                </a:solidFill>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(name = "EMPLOYEE")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0" indent="0">
              <a:buNone/>
            </a:pPr>
            <a:endParaRPr lang="en-US" sz="2400" dirty="0" smtClean="0">
              <a:solidFill>
                <a:srgbClr val="0070C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Employee() {} </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a:t>
            </a:r>
            <a:r>
              <a:rPr lang="en-US" sz="2400" dirty="0" smtClean="0">
                <a:latin typeface="Courier New" panose="02070309020205020404" pitchFamily="49" charset="0"/>
                <a:cs typeface="Courier New" panose="02070309020205020404" pitchFamily="49" charset="0"/>
              </a:rPr>
              <a:t>}</a:t>
            </a:r>
            <a:endParaRPr lang="en-IN" sz="2400" dirty="0"/>
          </a:p>
        </p:txBody>
      </p:sp>
    </p:spTree>
    <p:custDataLst>
      <p:tags r:id="rId1"/>
    </p:custDataLst>
    <p:extLst>
      <p:ext uri="{BB962C8B-B14F-4D97-AF65-F5344CB8AC3E}">
        <p14:creationId xmlns:p14="http://schemas.microsoft.com/office/powerpoint/2010/main" val="395098089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464" y="2066704"/>
            <a:ext cx="4730449" cy="10974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1204EB6F-4276-4A50-A28B-73C80477DBFC}" type="slidenum">
              <a:rPr lang="en-US" smtClean="0"/>
              <a:pPr/>
              <a:t>36</a:t>
            </a:fld>
            <a:endParaRPr lang="en-US" dirty="0"/>
          </a:p>
        </p:txBody>
      </p:sp>
      <p:sp>
        <p:nvSpPr>
          <p:cNvPr id="7" name="Title 3"/>
          <p:cNvSpPr>
            <a:spLocks noGrp="1"/>
          </p:cNvSpPr>
          <p:nvPr>
            <p:ph type="title"/>
          </p:nvPr>
        </p:nvSpPr>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4" name="Content Placeholder 3"/>
          <p:cNvSpPr>
            <a:spLocks noGrp="1"/>
          </p:cNvSpPr>
          <p:nvPr>
            <p:ph idx="1"/>
          </p:nvPr>
        </p:nvSpPr>
        <p:spPr>
          <a:xfrm>
            <a:off x="262465" y="1600200"/>
            <a:ext cx="11399652" cy="5257800"/>
          </a:xfrm>
        </p:spPr>
        <p:txBody>
          <a:bodyPr numCol="2">
            <a:noAutofit/>
          </a:bodyPr>
          <a:lstStyle/>
          <a:p>
            <a:pPr marL="0"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javax.persistence</a:t>
            </a:r>
            <a:r>
              <a:rPr lang="en-US" sz="2000" dirty="0">
                <a:latin typeface="Courier New" panose="02070309020205020404" pitchFamily="49" charset="0"/>
                <a:cs typeface="Courier New" panose="02070309020205020404" pitchFamily="49" charset="0"/>
              </a:rPr>
              <a:t>.*; </a:t>
            </a:r>
          </a:p>
          <a:p>
            <a:pPr marL="0" indent="0">
              <a:buNone/>
            </a:pPr>
            <a:r>
              <a:rPr lang="en-US" sz="32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@Entity </a:t>
            </a:r>
          </a:p>
          <a:p>
            <a:pPr marL="0" indent="0">
              <a:buNone/>
            </a:pPr>
            <a:r>
              <a:rPr lang="en-US" sz="32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a:t>
            </a:r>
            <a:r>
              <a:rPr lang="en-US" sz="2000" dirty="0">
                <a:latin typeface="Courier New" panose="02070309020205020404" pitchFamily="49" charset="0"/>
                <a:cs typeface="Courier New" panose="02070309020205020404" pitchFamily="49" charset="0"/>
              </a:rPr>
              <a:t>(name = "EMPLOYEE")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class Employee </a:t>
            </a:r>
          </a:p>
          <a:p>
            <a:pPr marL="0"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@Id @</a:t>
            </a:r>
            <a:r>
              <a:rPr lang="en-US" sz="2000" dirty="0" err="1">
                <a:solidFill>
                  <a:srgbClr val="FF0000"/>
                </a:solidFill>
                <a:latin typeface="Courier New" panose="02070309020205020404" pitchFamily="49" charset="0"/>
                <a:cs typeface="Courier New" panose="02070309020205020404" pitchFamily="49" charset="0"/>
              </a:rPr>
              <a:t>GeneratedValue</a:t>
            </a:r>
            <a:r>
              <a:rPr lang="en-US" sz="2000" dirty="0">
                <a:solidFill>
                  <a:srgbClr val="FF0000"/>
                </a:solidFill>
                <a:latin typeface="Courier New" panose="02070309020205020404" pitchFamily="49" charset="0"/>
                <a:cs typeface="Courier New" panose="02070309020205020404" pitchFamily="49" charset="0"/>
              </a:rPr>
              <a:t> </a:t>
            </a: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"id")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a:t>
            </a:r>
            <a:r>
              <a:rPr lang="en-US" sz="2000" dirty="0" err="1">
                <a:latin typeface="Courier New" panose="02070309020205020404" pitchFamily="49" charset="0"/>
                <a:cs typeface="Courier New" panose="02070309020205020404" pitchFamily="49" charset="0"/>
              </a:rPr>
              <a:t>first_name</a:t>
            </a:r>
            <a:r>
              <a:rPr lang="en-US" sz="2000" dirty="0">
                <a:latin typeface="Courier New" panose="02070309020205020404" pitchFamily="49" charset="0"/>
                <a:cs typeface="Courier New" panose="02070309020205020404" pitchFamily="49" charset="0"/>
              </a:rPr>
              <a:t>")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firstName</a:t>
            </a: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a:t>
            </a:r>
            <a:r>
              <a:rPr lang="en-US" sz="2000" dirty="0" err="1">
                <a:latin typeface="Courier New" panose="02070309020205020404" pitchFamily="49" charset="0"/>
                <a:cs typeface="Courier New" panose="02070309020205020404" pitchFamily="49" charset="0"/>
              </a:rPr>
              <a:t>last_name</a:t>
            </a:r>
            <a:r>
              <a:rPr lang="en-US" sz="2000" dirty="0">
                <a:latin typeface="Courier New" panose="02070309020205020404" pitchFamily="49" charset="0"/>
                <a:cs typeface="Courier New" panose="02070309020205020404" pitchFamily="49" charset="0"/>
              </a:rPr>
              <a:t>")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 </a:t>
            </a:r>
            <a:r>
              <a:rPr lang="en-US" sz="2000" dirty="0">
                <a:solidFill>
                  <a:srgbClr val="FF0000"/>
                </a:solidFill>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lastName</a:t>
            </a: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"salary")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salary;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Employee() {}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getId</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a:solidFill>
                  <a:srgbClr val="0070C0"/>
                </a:solidFill>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id; }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setId</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 )</a:t>
            </a:r>
          </a:p>
          <a:p>
            <a:pPr marL="0" indent="0">
              <a:buNone/>
            </a:pPr>
            <a:r>
              <a:rPr lang="en-US" sz="2000" dirty="0">
                <a:latin typeface="Courier New" panose="02070309020205020404" pitchFamily="49" charset="0"/>
                <a:cs typeface="Courier New" panose="02070309020205020404" pitchFamily="49" charset="0"/>
              </a:rPr>
              <a:t> { </a:t>
            </a:r>
            <a:r>
              <a:rPr lang="en-US" sz="2000" dirty="0">
                <a:solidFill>
                  <a:srgbClr val="0070C0"/>
                </a:solidFill>
                <a:latin typeface="Courier New" panose="02070309020205020404" pitchFamily="49" charset="0"/>
                <a:cs typeface="Courier New" panose="02070309020205020404" pitchFamily="49" charset="0"/>
              </a:rPr>
              <a:t>this</a:t>
            </a:r>
            <a:r>
              <a:rPr lang="en-US" sz="2000" dirty="0">
                <a:latin typeface="Courier New" panose="02070309020205020404" pitchFamily="49" charset="0"/>
                <a:cs typeface="Courier New" panose="02070309020205020404" pitchFamily="49" charset="0"/>
              </a:rPr>
              <a:t>.id = id; } </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IN" sz="2000" dirty="0"/>
          </a:p>
        </p:txBody>
      </p:sp>
    </p:spTree>
    <p:custDataLst>
      <p:tags r:id="rId1"/>
    </p:custDataLst>
    <p:extLst>
      <p:ext uri="{BB962C8B-B14F-4D97-AF65-F5344CB8AC3E}">
        <p14:creationId xmlns:p14="http://schemas.microsoft.com/office/powerpoint/2010/main" val="45332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1"/>
            <a:ext cx="11399652" cy="4832092"/>
          </a:xfrm>
          <a:prstGeom prst="rect">
            <a:avLst/>
          </a:prstGeom>
        </p:spPr>
        <p:txBody>
          <a:bodyPr wrap="square">
            <a:spAutoFit/>
          </a:bodyPr>
          <a:lstStyle/>
          <a:p>
            <a:pPr marL="342900" indent="-342900" algn="just">
              <a:buFont typeface="Arial" panose="020B0604020202020204" pitchFamily="34" charset="0"/>
              <a:buChar char="•"/>
            </a:pPr>
            <a:r>
              <a:rPr lang="en-US" sz="2800" b="1" dirty="0"/>
              <a:t>@Id </a:t>
            </a:r>
            <a:r>
              <a:rPr lang="en-US" sz="2800" dirty="0"/>
              <a:t>and</a:t>
            </a:r>
            <a:r>
              <a:rPr lang="en-US" sz="2800" b="1" dirty="0"/>
              <a:t> @</a:t>
            </a:r>
            <a:r>
              <a:rPr lang="en-US" sz="2800" b="1" dirty="0" err="1"/>
              <a:t>GeneratedValue</a:t>
            </a:r>
            <a:r>
              <a:rPr lang="en-US" sz="2800" b="1" dirty="0"/>
              <a:t> </a:t>
            </a:r>
            <a:r>
              <a:rPr lang="en-US" sz="2800" dirty="0"/>
              <a:t>Annotations</a:t>
            </a:r>
          </a:p>
          <a:p>
            <a:pPr marL="342900" indent="-342900" algn="just">
              <a:buFont typeface="Arial" panose="020B0604020202020204" pitchFamily="34" charset="0"/>
              <a:buChar char="•"/>
            </a:pPr>
            <a:endParaRPr lang="en-US" sz="2800" b="1" dirty="0"/>
          </a:p>
          <a:p>
            <a:pPr marL="342900" indent="-342900" algn="just">
              <a:buFont typeface="Arial" panose="020B0604020202020204" pitchFamily="34" charset="0"/>
              <a:buChar char="•"/>
            </a:pPr>
            <a:r>
              <a:rPr lang="en-US" sz="2800" dirty="0"/>
              <a:t>Each entity bean will have a primary key</a:t>
            </a:r>
          </a:p>
          <a:p>
            <a:pPr marL="800100" lvl="1" indent="-342900" algn="just">
              <a:buFont typeface="Arial" panose="020B0604020202020204" pitchFamily="34" charset="0"/>
              <a:buChar char="•"/>
            </a:pPr>
            <a:r>
              <a:rPr lang="en-US" sz="2800" dirty="0"/>
              <a:t>Can be annotated with </a:t>
            </a:r>
            <a:r>
              <a:rPr lang="en-US" sz="2800" b="1" dirty="0"/>
              <a:t>@Id</a:t>
            </a:r>
            <a:r>
              <a:rPr lang="en-US" sz="2800" dirty="0"/>
              <a:t> annotation. </a:t>
            </a:r>
          </a:p>
          <a:p>
            <a:pPr marL="1257300" lvl="2" indent="-342900" algn="just">
              <a:buFont typeface="Arial" panose="020B0604020202020204" pitchFamily="34" charset="0"/>
              <a:buChar char="•"/>
            </a:pPr>
            <a:r>
              <a:rPr lang="en-US" sz="2800" dirty="0"/>
              <a:t>Primary key can be a single field or a combination of multiple fields depending on your table structure.</a:t>
            </a:r>
          </a:p>
          <a:p>
            <a:pPr marL="800100" lvl="1" indent="-342900" algn="just">
              <a:buFont typeface="Arial" panose="020B0604020202020204" pitchFamily="34" charset="0"/>
              <a:buChar char="•"/>
            </a:pPr>
            <a:r>
              <a:rPr lang="en-US" sz="2800" dirty="0"/>
              <a:t>By default, it will automatically determine the most appropriate primary key generation strategy to be used.</a:t>
            </a:r>
          </a:p>
          <a:p>
            <a:pPr marL="800100" lvl="1" indent="-342900" algn="just">
              <a:buFont typeface="Arial" panose="020B0604020202020204" pitchFamily="34" charset="0"/>
              <a:buChar char="•"/>
            </a:pPr>
            <a:r>
              <a:rPr lang="en-US" sz="2800" dirty="0"/>
              <a:t>Can be overridden </a:t>
            </a:r>
          </a:p>
          <a:p>
            <a:pPr marL="1257300" lvl="2" indent="-342900" algn="just">
              <a:buFont typeface="Arial" panose="020B0604020202020204" pitchFamily="34" charset="0"/>
              <a:buChar char="•"/>
            </a:pPr>
            <a:r>
              <a:rPr lang="en-US" sz="2800" dirty="0"/>
              <a:t>By applying the </a:t>
            </a:r>
            <a:r>
              <a:rPr lang="en-US" sz="2800" b="1" dirty="0"/>
              <a:t>@</a:t>
            </a:r>
            <a:r>
              <a:rPr lang="en-US" sz="2800" b="1" dirty="0" err="1"/>
              <a:t>GeneratedValue</a:t>
            </a:r>
            <a:r>
              <a:rPr lang="en-US" sz="2800" dirty="0"/>
              <a:t> annotation</a:t>
            </a:r>
          </a:p>
          <a:p>
            <a:pPr marL="1714500" lvl="3" indent="-342900" algn="just">
              <a:buFont typeface="Arial" panose="020B0604020202020204" pitchFamily="34" charset="0"/>
              <a:buChar char="•"/>
            </a:pPr>
            <a:r>
              <a:rPr lang="en-US" sz="2800" dirty="0"/>
              <a:t>Takes two parameters </a:t>
            </a:r>
            <a:r>
              <a:rPr lang="en-US" sz="2800" b="1" dirty="0"/>
              <a:t>strategy</a:t>
            </a:r>
            <a:r>
              <a:rPr lang="en-US" sz="2800" dirty="0"/>
              <a:t> and </a:t>
            </a:r>
            <a:r>
              <a:rPr lang="en-US" sz="2800" b="1" dirty="0"/>
              <a:t>generator</a:t>
            </a:r>
            <a:endParaRPr lang="en-US" sz="28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37</a:t>
            </a:fld>
            <a:endParaRPr lang="en-US"/>
          </a:p>
        </p:txBody>
      </p:sp>
      <p:sp>
        <p:nvSpPr>
          <p:cNvPr id="6" name="Title 2"/>
          <p:cNvSpPr>
            <a:spLocks noGrp="1"/>
          </p:cNvSpPr>
          <p:nvPr>
            <p:ph type="title"/>
          </p:nvPr>
        </p:nvSpPr>
        <p:spPr>
          <a:xfrm>
            <a:off x="371475" y="335598"/>
            <a:ext cx="11399652" cy="1143000"/>
          </a:xfrm>
        </p:spPr>
        <p:txBody>
          <a:bodyPr/>
          <a:lstStyle/>
          <a:p>
            <a:r>
              <a:rPr lang="en-US" dirty="0"/>
              <a:t>Hibernate </a:t>
            </a:r>
            <a:r>
              <a:rPr lang="en-US" dirty="0" smtClean="0"/>
              <a:t>Annotation (cont.)</a:t>
            </a:r>
            <a:endParaRPr lang="en-US" dirty="0"/>
          </a:p>
        </p:txBody>
      </p:sp>
    </p:spTree>
    <p:custDataLst>
      <p:tags r:id="rId1"/>
    </p:custDataLst>
    <p:extLst>
      <p:ext uri="{BB962C8B-B14F-4D97-AF65-F5344CB8AC3E}">
        <p14:creationId xmlns:p14="http://schemas.microsoft.com/office/powerpoint/2010/main" val="2664228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left)">
                                      <p:cBhvr>
                                        <p:cTn id="24" dur="500"/>
                                        <p:tgtEl>
                                          <p:spTgt spid="5">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
                                        <p:tgtEl>
                                          <p:spTgt spid="5">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wipe(left)">
                                      <p:cBhvr>
                                        <p:cTn id="3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04EB6F-4276-4A50-A28B-73C80477DBFC}" type="slidenum">
              <a:rPr lang="en-US" smtClean="0"/>
              <a:pPr/>
              <a:t>38</a:t>
            </a:fld>
            <a:endParaRPr lang="en-US"/>
          </a:p>
        </p:txBody>
      </p:sp>
      <p:sp>
        <p:nvSpPr>
          <p:cNvPr id="4" name="Title 3"/>
          <p:cNvSpPr>
            <a:spLocks noGrp="1"/>
          </p:cNvSpPr>
          <p:nvPr>
            <p:ph type="title"/>
          </p:nvPr>
        </p:nvSpPr>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7" name="Content Placeholder 6"/>
          <p:cNvSpPr>
            <a:spLocks noGrp="1"/>
          </p:cNvSpPr>
          <p:nvPr>
            <p:ph idx="1"/>
          </p:nvPr>
        </p:nvSpPr>
        <p:spPr/>
        <p:txBody>
          <a:bodyPr numCol="2">
            <a:noAutofit/>
          </a:bodyPr>
          <a:lstStyle/>
          <a:p>
            <a:pPr marL="0" indent="0">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pPr marL="0" lvl="0" indent="0">
              <a:buNone/>
            </a:pPr>
            <a:r>
              <a:rPr lang="en-US" sz="2400" dirty="0">
                <a:solidFill>
                  <a:srgbClr val="FF0000"/>
                </a:solidFill>
                <a:latin typeface="Courier New" panose="02070309020205020404" pitchFamily="49" charset="0"/>
                <a:cs typeface="Courier New" panose="02070309020205020404" pitchFamily="49" charset="0"/>
              </a:rPr>
              <a:t>@Entity </a:t>
            </a:r>
          </a:p>
          <a:p>
            <a:pPr marL="0" lvl="0" indent="0">
              <a:buNone/>
            </a:pPr>
            <a:r>
              <a:rPr lang="en-US" sz="2400" dirty="0">
                <a:solidFill>
                  <a:srgbClr val="FF0000"/>
                </a:solidFill>
                <a:latin typeface="Courier New" panose="02070309020205020404" pitchFamily="49" charset="0"/>
                <a:cs typeface="Courier New" panose="02070309020205020404" pitchFamily="49" charset="0"/>
              </a:rPr>
              <a:t>@Table</a:t>
            </a:r>
            <a:r>
              <a:rPr lang="en-US" sz="2400" dirty="0">
                <a:solidFill>
                  <a:prstClr val="black"/>
                </a:solidFill>
                <a:latin typeface="Courier New" panose="02070309020205020404" pitchFamily="49" charset="0"/>
                <a:cs typeface="Courier New" panose="02070309020205020404" pitchFamily="49" charset="0"/>
              </a:rPr>
              <a:t>(name </a:t>
            </a:r>
            <a:r>
              <a:rPr lang="en-US" sz="2400" dirty="0">
                <a:latin typeface="Courier New" panose="02070309020205020404" pitchFamily="49" charset="0"/>
                <a:cs typeface="Courier New" panose="02070309020205020404" pitchFamily="49" charset="0"/>
              </a:rPr>
              <a:t>= "EMPLOYEE")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pPr marL="0" indent="0">
              <a:buNone/>
            </a:pPr>
            <a:r>
              <a:rPr lang="en-US" sz="2400" dirty="0">
                <a:latin typeface="Courier New" panose="02070309020205020404" pitchFamily="49" charset="0"/>
                <a:cs typeface="Courier New" panose="02070309020205020404" pitchFamily="49" charset="0"/>
              </a:rPr>
              <a:t>{</a:t>
            </a:r>
          </a:p>
          <a:p>
            <a:pPr marL="0" indent="0">
              <a:buNone/>
            </a:pPr>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Employee() {}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IN" sz="2400" dirty="0"/>
          </a:p>
        </p:txBody>
      </p:sp>
      <p:sp>
        <p:nvSpPr>
          <p:cNvPr id="8" name="Rectangle 7"/>
          <p:cNvSpPr/>
          <p:nvPr/>
        </p:nvSpPr>
        <p:spPr>
          <a:xfrm>
            <a:off x="262464" y="3863180"/>
            <a:ext cx="4480985" cy="1604169"/>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910921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5293757"/>
          </a:xfrm>
          <a:prstGeom prst="rect">
            <a:avLst/>
          </a:prstGeom>
        </p:spPr>
        <p:txBody>
          <a:bodyPr wrap="square">
            <a:spAutoFit/>
          </a:bodyPr>
          <a:lstStyle/>
          <a:p>
            <a:pPr algn="just"/>
            <a:r>
              <a:rPr lang="en-US" sz="2600" b="1" dirty="0"/>
              <a:t>@Column Annotation</a:t>
            </a:r>
          </a:p>
          <a:p>
            <a:pPr marL="342900" indent="-342900" algn="just">
              <a:buFont typeface="Arial" panose="020B0604020202020204" pitchFamily="34" charset="0"/>
              <a:buChar char="•"/>
            </a:pPr>
            <a:r>
              <a:rPr lang="en-US" sz="2600" dirty="0"/>
              <a:t>To specify the details of the column to which a field or property will be mapped. Commonly used attributes:</a:t>
            </a:r>
          </a:p>
          <a:p>
            <a:pPr marL="800100" lvl="1" indent="-342900" algn="just">
              <a:buFont typeface="Arial" panose="020B0604020202020204" pitchFamily="34" charset="0"/>
              <a:buChar char="•"/>
            </a:pPr>
            <a:r>
              <a:rPr lang="en-US" sz="2600" b="1" dirty="0"/>
              <a:t>name</a:t>
            </a:r>
            <a:r>
              <a:rPr lang="en-US" sz="2600" dirty="0"/>
              <a:t> </a:t>
            </a:r>
          </a:p>
          <a:p>
            <a:pPr marL="1257300" lvl="2" indent="-342900" algn="just">
              <a:buFont typeface="Arial" panose="020B0604020202020204" pitchFamily="34" charset="0"/>
              <a:buChar char="•"/>
            </a:pPr>
            <a:r>
              <a:rPr lang="en-US" sz="2600" dirty="0"/>
              <a:t>permits the name of the column to be explicitly specified.</a:t>
            </a:r>
          </a:p>
          <a:p>
            <a:pPr marL="800100" lvl="1" indent="-342900" algn="just">
              <a:buFont typeface="Arial" panose="020B0604020202020204" pitchFamily="34" charset="0"/>
              <a:buChar char="•"/>
            </a:pPr>
            <a:r>
              <a:rPr lang="en-US" sz="2600" b="1" dirty="0"/>
              <a:t>length</a:t>
            </a:r>
            <a:r>
              <a:rPr lang="en-US" sz="2600" dirty="0"/>
              <a:t> </a:t>
            </a:r>
          </a:p>
          <a:p>
            <a:pPr marL="1257300" lvl="2" indent="-342900" algn="just">
              <a:buFont typeface="Arial" panose="020B0604020202020204" pitchFamily="34" charset="0"/>
              <a:buChar char="•"/>
            </a:pPr>
            <a:r>
              <a:rPr lang="en-US" sz="2600" dirty="0"/>
              <a:t>permits the size of the column used to map a value particularly for a String value.</a:t>
            </a:r>
          </a:p>
          <a:p>
            <a:pPr marL="800100" lvl="1" indent="-342900" algn="just">
              <a:buFont typeface="Arial" panose="020B0604020202020204" pitchFamily="34" charset="0"/>
              <a:buChar char="•"/>
            </a:pPr>
            <a:r>
              <a:rPr lang="en-US" sz="2600" b="1" dirty="0" err="1"/>
              <a:t>nullable</a:t>
            </a:r>
            <a:r>
              <a:rPr lang="en-US" sz="2600" dirty="0"/>
              <a:t> </a:t>
            </a:r>
          </a:p>
          <a:p>
            <a:pPr marL="1257300" lvl="2" indent="-342900" algn="just">
              <a:buFont typeface="Arial" panose="020B0604020202020204" pitchFamily="34" charset="0"/>
              <a:buChar char="•"/>
            </a:pPr>
            <a:r>
              <a:rPr lang="en-US" sz="2600" dirty="0"/>
              <a:t>permits the column to be marked NOT NULL when the schema is generated.</a:t>
            </a:r>
          </a:p>
          <a:p>
            <a:pPr marL="800100" lvl="1" indent="-342900" algn="just">
              <a:buFont typeface="Arial" panose="020B0604020202020204" pitchFamily="34" charset="0"/>
              <a:buChar char="•"/>
            </a:pPr>
            <a:r>
              <a:rPr lang="en-US" sz="2600" b="1" dirty="0"/>
              <a:t>unique</a:t>
            </a:r>
            <a:r>
              <a:rPr lang="en-US" sz="2600" dirty="0"/>
              <a:t> </a:t>
            </a:r>
          </a:p>
          <a:p>
            <a:pPr marL="1257300" lvl="2" indent="-342900" algn="just">
              <a:buFont typeface="Arial" panose="020B0604020202020204" pitchFamily="34" charset="0"/>
              <a:buChar char="•"/>
            </a:pPr>
            <a:r>
              <a:rPr lang="en-US" sz="2600" dirty="0"/>
              <a:t>permits the column to be marked as containing only unique values.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39</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Annotation (cont.)</a:t>
            </a:r>
          </a:p>
        </p:txBody>
      </p:sp>
    </p:spTree>
    <p:custDataLst>
      <p:tags r:id="rId1"/>
    </p:custDataLst>
    <p:extLst>
      <p:ext uri="{BB962C8B-B14F-4D97-AF65-F5344CB8AC3E}">
        <p14:creationId xmlns:p14="http://schemas.microsoft.com/office/powerpoint/2010/main" val="161306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wipe(left)">
                                      <p:cBhvr>
                                        <p:cTn id="21" dur="500"/>
                                        <p:tgtEl>
                                          <p:spTgt spid="5">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wipe(left)">
                                      <p:cBhvr>
                                        <p:cTn id="24" dur="500"/>
                                        <p:tgtEl>
                                          <p:spTgt spid="5">
                                            <p:txEl>
                                              <p:pRg st="8" end="8"/>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wipe(left)">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1481" y="397292"/>
            <a:ext cx="4922519" cy="646331"/>
          </a:xfrm>
          <a:prstGeom prst="rect">
            <a:avLst/>
          </a:prstGeom>
        </p:spPr>
        <p:txBody>
          <a:bodyPr vert="horz" lIns="91440" tIns="45720" rIns="91440" bIns="45720" rtlCol="0" anchor="ctr">
            <a:normAutofit/>
          </a:bodyPr>
          <a:lstStyle/>
          <a:p>
            <a:pPr defTabSz="914400">
              <a:lnSpc>
                <a:spcPct val="90000"/>
              </a:lnSpc>
              <a:spcBef>
                <a:spcPct val="0"/>
              </a:spcBef>
            </a:pPr>
            <a:r>
              <a:rPr lang="en-US" sz="4000" b="1" spc="-60" dirty="0">
                <a:solidFill>
                  <a:srgbClr val="002060"/>
                </a:solidFill>
                <a:latin typeface="+mj-lt"/>
                <a:ea typeface="+mj-ea"/>
                <a:cs typeface="+mj-cs"/>
              </a:rPr>
              <a:t>ORM Tool</a:t>
            </a:r>
          </a:p>
        </p:txBody>
      </p:sp>
      <p:sp>
        <p:nvSpPr>
          <p:cNvPr id="6" name="Rectangle 5"/>
          <p:cNvSpPr/>
          <p:nvPr/>
        </p:nvSpPr>
        <p:spPr>
          <a:xfrm>
            <a:off x="411481" y="1078324"/>
            <a:ext cx="11104244" cy="1815882"/>
          </a:xfrm>
          <a:prstGeom prst="rect">
            <a:avLst/>
          </a:prstGeom>
        </p:spPr>
        <p:txBody>
          <a:bodyPr wrap="square">
            <a:spAutoFit/>
          </a:bodyPr>
          <a:lstStyle/>
          <a:p>
            <a:pPr algn="just"/>
            <a:r>
              <a:rPr lang="en-US" sz="2800" dirty="0">
                <a:ea typeface="Cambria" panose="02040503050406030204" pitchFamily="18" charset="0"/>
              </a:rPr>
              <a:t>ORM tool </a:t>
            </a:r>
          </a:p>
          <a:p>
            <a:pPr marL="342900" indent="-342900" algn="just">
              <a:buFont typeface="Arial" panose="020B0604020202020204" pitchFamily="34" charset="0"/>
              <a:buChar char="•"/>
            </a:pPr>
            <a:r>
              <a:rPr lang="en-US" sz="2800" dirty="0">
                <a:ea typeface="Cambria" panose="02040503050406030204" pitchFamily="18" charset="0"/>
              </a:rPr>
              <a:t>Simplifies </a:t>
            </a:r>
            <a:r>
              <a:rPr lang="en-US" sz="2800" b="1" dirty="0">
                <a:ea typeface="Cambria" panose="02040503050406030204" pitchFamily="18" charset="0"/>
              </a:rPr>
              <a:t>data creation</a:t>
            </a:r>
            <a:r>
              <a:rPr lang="en-US" sz="2800" dirty="0">
                <a:ea typeface="Cambria" panose="02040503050406030204" pitchFamily="18" charset="0"/>
              </a:rPr>
              <a:t>, </a:t>
            </a:r>
            <a:r>
              <a:rPr lang="en-US" sz="2800" b="1" dirty="0">
                <a:ea typeface="Cambria" panose="02040503050406030204" pitchFamily="18" charset="0"/>
              </a:rPr>
              <a:t>manipulation</a:t>
            </a:r>
            <a:r>
              <a:rPr lang="en-US" sz="2800" dirty="0">
                <a:ea typeface="Cambria" panose="02040503050406030204" pitchFamily="18" charset="0"/>
              </a:rPr>
              <a:t> &amp; its </a:t>
            </a:r>
            <a:r>
              <a:rPr lang="en-US" sz="2800" b="1" dirty="0">
                <a:ea typeface="Cambria" panose="02040503050406030204" pitchFamily="18" charset="0"/>
              </a:rPr>
              <a:t>access</a:t>
            </a:r>
            <a:r>
              <a:rPr lang="en-US" sz="2800" dirty="0">
                <a:ea typeface="Cambria" panose="02040503050406030204" pitchFamily="18" charset="0"/>
              </a:rPr>
              <a:t>. </a:t>
            </a:r>
          </a:p>
          <a:p>
            <a:pPr marL="342900" indent="-342900" algn="just">
              <a:buFont typeface="Arial" panose="020B0604020202020204" pitchFamily="34" charset="0"/>
              <a:buChar char="•"/>
            </a:pPr>
            <a:r>
              <a:rPr lang="en-US" sz="2800" dirty="0">
                <a:ea typeface="Cambria" panose="02040503050406030204" pitchFamily="18" charset="0"/>
              </a:rPr>
              <a:t>A programming technique that </a:t>
            </a:r>
            <a:r>
              <a:rPr lang="en-US" sz="2800" b="1" dirty="0">
                <a:ea typeface="Cambria" panose="02040503050406030204" pitchFamily="18" charset="0"/>
              </a:rPr>
              <a:t>maps the object to the data</a:t>
            </a:r>
            <a:r>
              <a:rPr lang="en-US" sz="2800" dirty="0">
                <a:ea typeface="Cambria" panose="02040503050406030204" pitchFamily="18" charset="0"/>
              </a:rPr>
              <a:t> stored in the database.</a:t>
            </a:r>
          </a:p>
        </p:txBody>
      </p:sp>
      <p:sp>
        <p:nvSpPr>
          <p:cNvPr id="7" name="Rectangle 6"/>
          <p:cNvSpPr/>
          <p:nvPr/>
        </p:nvSpPr>
        <p:spPr>
          <a:xfrm>
            <a:off x="411481" y="4415069"/>
            <a:ext cx="11292839" cy="2282911"/>
          </a:xfrm>
          <a:prstGeom prst="rect">
            <a:avLst/>
          </a:prstGeom>
        </p:spPr>
        <p:txBody>
          <a:bodyPr vert="horz" lIns="91440" tIns="45720" rIns="91440" bIns="45720" rtlCol="0">
            <a:noAutofit/>
          </a:bodyPr>
          <a:lstStyle/>
          <a:p>
            <a:pPr marL="457200" indent="-457200" defTabSz="914400">
              <a:lnSpc>
                <a:spcPct val="90000"/>
              </a:lnSpc>
              <a:spcBef>
                <a:spcPts val="1200"/>
              </a:spcBef>
              <a:buClr>
                <a:srgbClr val="CC9900"/>
              </a:buClr>
              <a:buFont typeface="Arial" panose="020B0604020202020204" pitchFamily="34" charset="0"/>
              <a:buChar char="•"/>
            </a:pPr>
            <a:r>
              <a:rPr lang="en-US" sz="3000" b="1" dirty="0" smtClean="0"/>
              <a:t>What </a:t>
            </a:r>
            <a:r>
              <a:rPr lang="en-US" sz="3000" b="1" dirty="0"/>
              <a:t>is JPA?</a:t>
            </a:r>
          </a:p>
          <a:p>
            <a:pPr marL="457200" indent="-457200" defTabSz="914400">
              <a:lnSpc>
                <a:spcPct val="90000"/>
              </a:lnSpc>
              <a:spcBef>
                <a:spcPts val="1200"/>
              </a:spcBef>
              <a:buClr>
                <a:srgbClr val="CC9900"/>
              </a:buClr>
              <a:buFont typeface="Arial" panose="020B0604020202020204" pitchFamily="34" charset="0"/>
              <a:buChar char="•"/>
            </a:pPr>
            <a:r>
              <a:rPr lang="en-US" sz="3000" dirty="0"/>
              <a:t>Java Persistence API (JPA) is a Java specification that provides certain functionality and standard to ORM tools. </a:t>
            </a:r>
          </a:p>
          <a:p>
            <a:pPr marL="457200" indent="-457200" defTabSz="914400">
              <a:lnSpc>
                <a:spcPct val="90000"/>
              </a:lnSpc>
              <a:spcBef>
                <a:spcPts val="1200"/>
              </a:spcBef>
              <a:buClr>
                <a:srgbClr val="CC9900"/>
              </a:buClr>
              <a:buFont typeface="Arial" panose="020B0604020202020204" pitchFamily="34" charset="0"/>
              <a:buChar char="•"/>
            </a:pPr>
            <a:r>
              <a:rPr lang="en-US" sz="3000" dirty="0" err="1"/>
              <a:t>javax.persistence</a:t>
            </a:r>
            <a:r>
              <a:rPr lang="en-US" sz="3000" dirty="0"/>
              <a:t> package contains the JPA classes and interfaces.</a:t>
            </a:r>
          </a:p>
        </p:txBody>
      </p:sp>
      <p:sp>
        <p:nvSpPr>
          <p:cNvPr id="2" name="Rectangle 1"/>
          <p:cNvSpPr/>
          <p:nvPr/>
        </p:nvSpPr>
        <p:spPr>
          <a:xfrm>
            <a:off x="1752600" y="2931949"/>
            <a:ext cx="1905000" cy="1215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Java </a:t>
            </a:r>
          </a:p>
          <a:p>
            <a:pPr algn="ctr"/>
            <a:r>
              <a:rPr lang="en-IN" sz="2800" b="1" dirty="0"/>
              <a:t>Application</a:t>
            </a:r>
          </a:p>
        </p:txBody>
      </p:sp>
      <p:sp>
        <p:nvSpPr>
          <p:cNvPr id="11" name="Flowchart: Alternate Process 10"/>
          <p:cNvSpPr/>
          <p:nvPr/>
        </p:nvSpPr>
        <p:spPr>
          <a:xfrm>
            <a:off x="4162872" y="2946334"/>
            <a:ext cx="1681386" cy="115407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b="1" dirty="0"/>
              <a:t>Java Object</a:t>
            </a:r>
            <a:endParaRPr lang="en-IN" b="1" dirty="0"/>
          </a:p>
        </p:txBody>
      </p:sp>
      <p:cxnSp>
        <p:nvCxnSpPr>
          <p:cNvPr id="8" name="Straight Arrow Connector 7"/>
          <p:cNvCxnSpPr>
            <a:stCxn id="2" idx="3"/>
            <a:endCxn id="11" idx="1"/>
          </p:cNvCxnSpPr>
          <p:nvPr/>
        </p:nvCxnSpPr>
        <p:spPr>
          <a:xfrm flipV="1">
            <a:off x="3657600" y="3523373"/>
            <a:ext cx="505272" cy="1630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03765" y="3035212"/>
            <a:ext cx="1457772" cy="10089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b="1" dirty="0"/>
              <a:t>ORM</a:t>
            </a:r>
          </a:p>
        </p:txBody>
      </p:sp>
      <p:cxnSp>
        <p:nvCxnSpPr>
          <p:cNvPr id="25" name="Straight Arrow Connector 24"/>
          <p:cNvCxnSpPr>
            <a:stCxn id="11" idx="3"/>
            <a:endCxn id="22" idx="1"/>
          </p:cNvCxnSpPr>
          <p:nvPr/>
        </p:nvCxnSpPr>
        <p:spPr>
          <a:xfrm>
            <a:off x="5844259" y="3523373"/>
            <a:ext cx="759507" cy="1630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Can 29"/>
          <p:cNvSpPr/>
          <p:nvPr/>
        </p:nvSpPr>
        <p:spPr>
          <a:xfrm>
            <a:off x="8901784" y="2743406"/>
            <a:ext cx="1571401" cy="159999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b="1" dirty="0">
                <a:ln w="0"/>
                <a:solidFill>
                  <a:schemeClr val="tx1"/>
                </a:solidFill>
                <a:effectLst>
                  <a:outerShdw blurRad="38100" dist="19050" dir="2700000" algn="tl" rotWithShape="0">
                    <a:schemeClr val="dk1">
                      <a:alpha val="40000"/>
                    </a:schemeClr>
                  </a:outerShdw>
                </a:effectLst>
              </a:rPr>
              <a:t>Database</a:t>
            </a:r>
            <a:endParaRPr lang="en-IN" b="1" dirty="0"/>
          </a:p>
        </p:txBody>
      </p:sp>
      <p:cxnSp>
        <p:nvCxnSpPr>
          <p:cNvPr id="34" name="Straight Arrow Connector 33"/>
          <p:cNvCxnSpPr>
            <a:stCxn id="22" idx="3"/>
            <a:endCxn id="30" idx="2"/>
          </p:cNvCxnSpPr>
          <p:nvPr/>
        </p:nvCxnSpPr>
        <p:spPr>
          <a:xfrm>
            <a:off x="8061537" y="3539681"/>
            <a:ext cx="840246" cy="3722"/>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1204EB6F-4276-4A50-A28B-73C80477DBFC}" type="slidenum">
              <a:rPr lang="en-US" smtClean="0"/>
              <a:pPr/>
              <a:t>4</a:t>
            </a:fld>
            <a:endParaRPr lang="en-US"/>
          </a:p>
        </p:txBody>
      </p:sp>
    </p:spTree>
    <p:custDataLst>
      <p:tags r:id="rId1"/>
    </p:custDataLst>
    <p:extLst>
      <p:ext uri="{BB962C8B-B14F-4D97-AF65-F5344CB8AC3E}">
        <p14:creationId xmlns:p14="http://schemas.microsoft.com/office/powerpoint/2010/main" val="4272041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wipe(left)">
                                      <p:cBhvr>
                                        <p:cTn id="56" dur="500"/>
                                        <p:tgtEl>
                                          <p:spTgt spid="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wipe(left)">
                                      <p:cBhvr>
                                        <p:cTn id="61" dur="500"/>
                                        <p:tgtEl>
                                          <p:spTgt spid="7">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xEl>
                                              <p:pRg st="2" end="2"/>
                                            </p:txEl>
                                          </p:spTgt>
                                        </p:tgtEl>
                                        <p:attrNameLst>
                                          <p:attrName>style.visibility</p:attrName>
                                        </p:attrNameLst>
                                      </p:cBhvr>
                                      <p:to>
                                        <p:strVal val="visible"/>
                                      </p:to>
                                    </p:set>
                                    <p:animEffect transition="in" filter="wipe(left)">
                                      <p:cBhvr>
                                        <p:cTn id="6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P spid="2" grpId="0" animBg="1"/>
      <p:bldP spid="11" grpId="0" animBg="1"/>
      <p:bldP spid="22" grpId="0" animBg="1"/>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0075" y="1225689"/>
            <a:ext cx="10687050" cy="5632311"/>
          </a:xfrm>
          <a:prstGeom prst="rect">
            <a:avLst/>
          </a:prstGeom>
        </p:spPr>
        <p:txBody>
          <a:bodyPr wrap="square" numCol="2">
            <a:spAutoFit/>
          </a:bodyPr>
          <a:lstStyle/>
          <a:p>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pPr lvl="0"/>
            <a:r>
              <a:rPr lang="en-US" sz="2400" dirty="0">
                <a:solidFill>
                  <a:srgbClr val="FF0000"/>
                </a:solidFill>
                <a:latin typeface="Courier New" panose="02070309020205020404" pitchFamily="49" charset="0"/>
                <a:cs typeface="Courier New" panose="02070309020205020404" pitchFamily="49" charset="0"/>
              </a:rPr>
              <a:t>@Entity </a:t>
            </a:r>
          </a:p>
          <a:p>
            <a:pPr lvl="0"/>
            <a:r>
              <a:rPr lang="en-US" sz="2400" dirty="0">
                <a:solidFill>
                  <a:srgbClr val="FF0000"/>
                </a:solidFill>
                <a:latin typeface="Courier New" panose="02070309020205020404" pitchFamily="49" charset="0"/>
                <a:cs typeface="Courier New" panose="02070309020205020404" pitchFamily="49" charset="0"/>
              </a:rPr>
              <a:t>@Table</a:t>
            </a:r>
            <a:r>
              <a:rPr lang="en-US" sz="2400" dirty="0">
                <a:solidFill>
                  <a:prstClr val="black"/>
                </a:solidFill>
                <a:latin typeface="Courier New" panose="02070309020205020404" pitchFamily="49" charset="0"/>
                <a:cs typeface="Courier New" panose="02070309020205020404" pitchFamily="49" charset="0"/>
              </a:rPr>
              <a:t>(name </a:t>
            </a:r>
            <a:r>
              <a:rPr lang="en-US" sz="2400" dirty="0">
                <a:latin typeface="Courier New" panose="02070309020205020404" pitchFamily="49" charset="0"/>
                <a:cs typeface="Courier New" panose="02070309020205020404" pitchFamily="49" charset="0"/>
              </a:rPr>
              <a:t>= "EMPLOYEE") </a:t>
            </a: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endParaRPr lang="en-US" sz="2400" dirty="0" smtClean="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endParaRPr lang="en-US" sz="2400" dirty="0" smtClean="0">
              <a:solidFill>
                <a:srgbClr val="0070C0"/>
              </a:solidFill>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Employee() {} </a:t>
            </a:r>
          </a:p>
          <a:p>
            <a:endParaRPr lang="en-US" sz="2400" dirty="0" smtClean="0">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p:txBody>
      </p:sp>
      <p:sp>
        <p:nvSpPr>
          <p:cNvPr id="2" name="Rectangle 1"/>
          <p:cNvSpPr/>
          <p:nvPr/>
        </p:nvSpPr>
        <p:spPr>
          <a:xfrm>
            <a:off x="600074" y="5175545"/>
            <a:ext cx="5191125" cy="1066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1204EB6F-4276-4A50-A28B-73C80477DBFC}" type="slidenum">
              <a:rPr lang="en-US" smtClean="0"/>
              <a:pPr/>
              <a:t>40</a:t>
            </a:fld>
            <a:endParaRPr lang="en-US"/>
          </a:p>
        </p:txBody>
      </p:sp>
      <p:sp>
        <p:nvSpPr>
          <p:cNvPr id="8" name="Title 3"/>
          <p:cNvSpPr>
            <a:spLocks noGrp="1"/>
          </p:cNvSpPr>
          <p:nvPr>
            <p:ph type="title"/>
          </p:nvPr>
        </p:nvSpPr>
        <p:spPr>
          <a:xfrm>
            <a:off x="262465" y="274638"/>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
        <p:nvSpPr>
          <p:cNvPr id="9" name="Rectangle 8"/>
          <p:cNvSpPr/>
          <p:nvPr/>
        </p:nvSpPr>
        <p:spPr>
          <a:xfrm>
            <a:off x="5791200" y="1225689"/>
            <a:ext cx="5162550" cy="1898511"/>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850510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850" y="1100138"/>
            <a:ext cx="11349038" cy="5262979"/>
          </a:xfrm>
          <a:prstGeom prst="rect">
            <a:avLst/>
          </a:prstGeom>
        </p:spPr>
        <p:txBody>
          <a:bodyPr wrap="square">
            <a:spAutoFit/>
          </a:bodyPr>
          <a:lstStyle/>
          <a:p>
            <a:pPr marL="342900" indent="-342900" algn="just">
              <a:buFont typeface="Arial" panose="020B0604020202020204" pitchFamily="34" charset="0"/>
              <a:buChar char="•"/>
            </a:pPr>
            <a:r>
              <a:rPr lang="en-US" sz="2800" dirty="0">
                <a:solidFill>
                  <a:srgbClr val="000000"/>
                </a:solidFill>
              </a:rPr>
              <a:t>In Hibernate Annotation, all the metadata is clubbed into the POJO java file along with the code, this helps the user to understand the table structure and POJO simultaneously during the development.</a:t>
            </a:r>
          </a:p>
          <a:p>
            <a:pPr marL="342900" indent="-342900" algn="just">
              <a:buFont typeface="Arial" panose="020B0604020202020204" pitchFamily="34" charset="0"/>
              <a:buChar char="•"/>
            </a:pPr>
            <a:endParaRPr lang="en-US" sz="2800" dirty="0">
              <a:solidFill>
                <a:srgbClr val="000000"/>
              </a:solidFill>
              <a:latin typeface="Cambria" pitchFamily="18" charset="0"/>
            </a:endParaRPr>
          </a:p>
          <a:p>
            <a:pPr marL="342900" indent="-342900" algn="just">
              <a:buFont typeface="Arial" panose="020B0604020202020204" pitchFamily="34" charset="0"/>
              <a:buChar char="•"/>
            </a:pPr>
            <a:r>
              <a:rPr lang="en-US" sz="2800" dirty="0">
                <a:solidFill>
                  <a:srgbClr val="000000"/>
                </a:solidFill>
              </a:rPr>
              <a:t>Consider the following EMPLOYEE table SQL:</a:t>
            </a:r>
          </a:p>
          <a:p>
            <a:pPr marL="342900" indent="-342900">
              <a:buFont typeface="Arial" panose="020B0604020202020204" pitchFamily="34" charset="0"/>
              <a:buChar char="•"/>
            </a:pPr>
            <a:r>
              <a:rPr lang="en-US" sz="2800" dirty="0">
                <a:solidFill>
                  <a:srgbClr val="000000"/>
                </a:solidFill>
                <a:latin typeface="Courier New" panose="02070309020205020404" pitchFamily="49" charset="0"/>
                <a:cs typeface="Courier New" panose="02070309020205020404" pitchFamily="49" charset="0"/>
              </a:rPr>
              <a:t>create or replace table EMPLOYEE (</a:t>
            </a:r>
          </a:p>
          <a:p>
            <a:pPr lvl="1"/>
            <a:r>
              <a:rPr lang="en-US" sz="2800" dirty="0">
                <a:solidFill>
                  <a:srgbClr val="000000"/>
                </a:solidFill>
                <a:latin typeface="Courier New" panose="02070309020205020404" pitchFamily="49" charset="0"/>
                <a:cs typeface="Courier New" panose="02070309020205020404" pitchFamily="49" charset="0"/>
              </a:rPr>
              <a:t>id INT NOT NULL </a:t>
            </a:r>
            <a:r>
              <a:rPr lang="en-US" sz="2800" dirty="0" err="1">
                <a:solidFill>
                  <a:srgbClr val="000000"/>
                </a:solidFill>
                <a:latin typeface="Courier New" panose="02070309020205020404" pitchFamily="49" charset="0"/>
                <a:cs typeface="Courier New" panose="02070309020205020404" pitchFamily="49" charset="0"/>
              </a:rPr>
              <a:t>auto_increment</a:t>
            </a:r>
            <a:r>
              <a:rPr lang="en-US" sz="2800" dirty="0">
                <a:solidFill>
                  <a:srgbClr val="000000"/>
                </a:solidFill>
                <a:latin typeface="Courier New" panose="02070309020205020404" pitchFamily="49" charset="0"/>
                <a:cs typeface="Courier New" panose="02070309020205020404" pitchFamily="49" charset="0"/>
              </a:rPr>
              <a:t>, </a:t>
            </a:r>
          </a:p>
          <a:p>
            <a:pPr lvl="1"/>
            <a:r>
              <a:rPr lang="en-US" sz="2800" dirty="0" err="1">
                <a:solidFill>
                  <a:srgbClr val="000000"/>
                </a:solidFill>
                <a:latin typeface="Courier New" panose="02070309020205020404" pitchFamily="49" charset="0"/>
                <a:cs typeface="Courier New" panose="02070309020205020404" pitchFamily="49" charset="0"/>
              </a:rPr>
              <a:t>first_name</a:t>
            </a:r>
            <a:r>
              <a:rPr lang="en-US" sz="2800" dirty="0">
                <a:solidFill>
                  <a:srgbClr val="000000"/>
                </a:solidFill>
                <a:latin typeface="Courier New" panose="02070309020205020404" pitchFamily="49" charset="0"/>
                <a:cs typeface="Courier New" panose="02070309020205020404" pitchFamily="49" charset="0"/>
              </a:rPr>
              <a:t> VARCHAR(20) default NULL, </a:t>
            </a:r>
          </a:p>
          <a:p>
            <a:pPr lvl="1"/>
            <a:r>
              <a:rPr lang="en-US" sz="2800" dirty="0" err="1">
                <a:solidFill>
                  <a:srgbClr val="000000"/>
                </a:solidFill>
                <a:latin typeface="Courier New" panose="02070309020205020404" pitchFamily="49" charset="0"/>
                <a:cs typeface="Courier New" panose="02070309020205020404" pitchFamily="49" charset="0"/>
              </a:rPr>
              <a:t>last_name</a:t>
            </a:r>
            <a:r>
              <a:rPr lang="en-US" sz="2800" dirty="0">
                <a:solidFill>
                  <a:srgbClr val="000000"/>
                </a:solidFill>
                <a:latin typeface="Courier New" panose="02070309020205020404" pitchFamily="49" charset="0"/>
                <a:cs typeface="Courier New" panose="02070309020205020404" pitchFamily="49" charset="0"/>
              </a:rPr>
              <a:t> VARCHAR(20) default NULL, </a:t>
            </a:r>
          </a:p>
          <a:p>
            <a:pPr lvl="1"/>
            <a:r>
              <a:rPr lang="en-US" sz="2800" dirty="0">
                <a:solidFill>
                  <a:srgbClr val="000000"/>
                </a:solidFill>
                <a:latin typeface="Courier New" panose="02070309020205020404" pitchFamily="49" charset="0"/>
                <a:cs typeface="Courier New" panose="02070309020205020404" pitchFamily="49" charset="0"/>
              </a:rPr>
              <a:t>salary INT default NULL, </a:t>
            </a:r>
          </a:p>
          <a:p>
            <a:pPr lvl="1"/>
            <a:r>
              <a:rPr lang="en-US" sz="2800" dirty="0">
                <a:solidFill>
                  <a:srgbClr val="000000"/>
                </a:solidFill>
                <a:latin typeface="Courier New" panose="02070309020205020404" pitchFamily="49" charset="0"/>
                <a:cs typeface="Courier New" panose="02070309020205020404" pitchFamily="49" charset="0"/>
              </a:rPr>
              <a:t>PRIMARY KEY (id) </a:t>
            </a:r>
          </a:p>
          <a:p>
            <a:r>
              <a:rPr lang="en-US" sz="28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41</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Annotated Class Example</a:t>
            </a:r>
          </a:p>
        </p:txBody>
      </p:sp>
    </p:spTree>
    <p:custDataLst>
      <p:tags r:id="rId1"/>
    </p:custDataLst>
    <p:extLst>
      <p:ext uri="{BB962C8B-B14F-4D97-AF65-F5344CB8AC3E}">
        <p14:creationId xmlns:p14="http://schemas.microsoft.com/office/powerpoint/2010/main" val="3355031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wipe(left)">
                                      <p:cBhvr>
                                        <p:cTn id="29" dur="500"/>
                                        <p:tgtEl>
                                          <p:spTgt spid="5">
                                            <p:txEl>
                                              <p:pRg st="7" end="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left)">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wipe(left)">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1447801"/>
            <a:ext cx="10739438" cy="5262979"/>
          </a:xfrm>
          <a:prstGeom prst="rect">
            <a:avLst/>
          </a:prstGeom>
        </p:spPr>
        <p:txBody>
          <a:bodyPr wrap="square" numCol="2">
            <a:spAutoFit/>
          </a:bodyPr>
          <a:lstStyle/>
          <a:p>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@Entity </a:t>
            </a:r>
          </a:p>
          <a:p>
            <a:r>
              <a:rPr lang="en-US" sz="2400" dirty="0">
                <a:solidFill>
                  <a:srgbClr val="FF0000"/>
                </a:solidFill>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(name = "EMPLOYEE") </a:t>
            </a: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Employee()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endParaRPr lang="en-US" sz="24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42</a:t>
            </a:fld>
            <a:endParaRPr lang="en-US"/>
          </a:p>
        </p:txBody>
      </p:sp>
      <p:sp>
        <p:nvSpPr>
          <p:cNvPr id="7" name="Title 3"/>
          <p:cNvSpPr>
            <a:spLocks noGrp="1"/>
          </p:cNvSpPr>
          <p:nvPr>
            <p:ph type="title"/>
          </p:nvPr>
        </p:nvSpPr>
        <p:spPr>
          <a:xfrm>
            <a:off x="262465" y="274638"/>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Tree>
    <p:custDataLst>
      <p:tags r:id="rId1"/>
    </p:custDataLst>
    <p:extLst>
      <p:ext uri="{BB962C8B-B14F-4D97-AF65-F5344CB8AC3E}">
        <p14:creationId xmlns:p14="http://schemas.microsoft.com/office/powerpoint/2010/main" val="4069095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wipe(left)">
                                      <p:cBhvr>
                                        <p:cTn id="34" dur="500"/>
                                        <p:tgtEl>
                                          <p:spTgt spid="5">
                                            <p:txEl>
                                              <p:pRg st="8" end="8"/>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wipe(left)">
                                      <p:cBhvr>
                                        <p:cTn id="38" dur="5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wipe(left)">
                                      <p:cBhvr>
                                        <p:cTn id="43" dur="500"/>
                                        <p:tgtEl>
                                          <p:spTgt spid="5">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animEffect transition="in" filter="wipe(left)">
                                      <p:cBhvr>
                                        <p:cTn id="48" dur="500"/>
                                        <p:tgtEl>
                                          <p:spTgt spid="5">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wipe(left)">
                                      <p:cBhvr>
                                        <p:cTn id="53" dur="500"/>
                                        <p:tgtEl>
                                          <p:spTgt spid="5">
                                            <p:txEl>
                                              <p:pRg st="14" end="14"/>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
                                            <p:txEl>
                                              <p:pRg st="15" end="15"/>
                                            </p:txEl>
                                          </p:spTgt>
                                        </p:tgtEl>
                                        <p:attrNameLst>
                                          <p:attrName>style.visibility</p:attrName>
                                        </p:attrNameLst>
                                      </p:cBhvr>
                                      <p:to>
                                        <p:strVal val="visible"/>
                                      </p:to>
                                    </p:set>
                                    <p:animEffect transition="in" filter="wipe(left)">
                                      <p:cBhvr>
                                        <p:cTn id="57" dur="500"/>
                                        <p:tgtEl>
                                          <p:spTgt spid="5">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wipe(left)">
                                      <p:cBhvr>
                                        <p:cTn id="62" dur="500"/>
                                        <p:tgtEl>
                                          <p:spTgt spid="5">
                                            <p:txEl>
                                              <p:pRg st="17" end="17"/>
                                            </p:txEl>
                                          </p:spTgt>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5">
                                            <p:txEl>
                                              <p:pRg st="18" end="18"/>
                                            </p:txEl>
                                          </p:spTgt>
                                        </p:tgtEl>
                                        <p:attrNameLst>
                                          <p:attrName>style.visibility</p:attrName>
                                        </p:attrNameLst>
                                      </p:cBhvr>
                                      <p:to>
                                        <p:strVal val="visible"/>
                                      </p:to>
                                    </p:set>
                                    <p:animEffect transition="in" filter="wipe(left)">
                                      <p:cBhvr>
                                        <p:cTn id="66" dur="500"/>
                                        <p:tgtEl>
                                          <p:spTgt spid="5">
                                            <p:txEl>
                                              <p:pRg st="18" end="1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wipe(left)">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
                                            <p:txEl>
                                              <p:pRg st="22" end="22"/>
                                            </p:txEl>
                                          </p:spTgt>
                                        </p:tgtEl>
                                        <p:attrNameLst>
                                          <p:attrName>style.visibility</p:attrName>
                                        </p:attrNameLst>
                                      </p:cBhvr>
                                      <p:to>
                                        <p:strVal val="visible"/>
                                      </p:to>
                                    </p:set>
                                    <p:animEffect transition="in" filter="wipe(left)">
                                      <p:cBhvr>
                                        <p:cTn id="76" dur="500"/>
                                        <p:tgtEl>
                                          <p:spTgt spid="5">
                                            <p:txEl>
                                              <p:pRg st="22" end="22"/>
                                            </p:txEl>
                                          </p:spTgt>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5">
                                            <p:txEl>
                                              <p:pRg st="23" end="23"/>
                                            </p:txEl>
                                          </p:spTgt>
                                        </p:tgtEl>
                                        <p:attrNameLst>
                                          <p:attrName>style.visibility</p:attrName>
                                        </p:attrNameLst>
                                      </p:cBhvr>
                                      <p:to>
                                        <p:strVal val="visible"/>
                                      </p:to>
                                    </p:set>
                                    <p:animEffect transition="in" filter="wipe(left)">
                                      <p:cBhvr>
                                        <p:cTn id="80" dur="500"/>
                                        <p:tgtEl>
                                          <p:spTgt spid="5">
                                            <p:txEl>
                                              <p:pRg st="23" end="2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25" end="25"/>
                                            </p:txEl>
                                          </p:spTgt>
                                        </p:tgtEl>
                                        <p:attrNameLst>
                                          <p:attrName>style.visibility</p:attrName>
                                        </p:attrNameLst>
                                      </p:cBhvr>
                                      <p:to>
                                        <p:strVal val="visible"/>
                                      </p:to>
                                    </p:set>
                                    <p:animEffect transition="in" filter="wipe(left)">
                                      <p:cBhvr>
                                        <p:cTn id="85" dur="500"/>
                                        <p:tgtEl>
                                          <p:spTgt spid="5">
                                            <p:txEl>
                                              <p:pRg st="25" end="25"/>
                                            </p:txEl>
                                          </p:spTgt>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5">
                                            <p:txEl>
                                              <p:pRg st="26" end="26"/>
                                            </p:txEl>
                                          </p:spTgt>
                                        </p:tgtEl>
                                        <p:attrNameLst>
                                          <p:attrName>style.visibility</p:attrName>
                                        </p:attrNameLst>
                                      </p:cBhvr>
                                      <p:to>
                                        <p:strVal val="visible"/>
                                      </p:to>
                                    </p:set>
                                    <p:animEffect transition="in" filter="wipe(left)">
                                      <p:cBhvr>
                                        <p:cTn id="89"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2900" y="1578172"/>
            <a:ext cx="11101387" cy="5216813"/>
          </a:xfrm>
          <a:prstGeom prst="rect">
            <a:avLst/>
          </a:prstGeom>
        </p:spPr>
        <p:txBody>
          <a:bodyPr wrap="square" numCol="2">
            <a:spAutoFit/>
          </a:bodyPr>
          <a:lstStyle/>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getFirstName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 </a:t>
            </a: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setFirstName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getLastName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 </a:t>
            </a:r>
          </a:p>
          <a:p>
            <a:endParaRPr lang="en-US" sz="2400" dirty="0">
              <a:latin typeface="Courier New" panose="02070309020205020404" pitchFamily="49" charset="0"/>
              <a:cs typeface="Courier New" panose="02070309020205020404" pitchFamily="49" charset="0"/>
            </a:endParaRPr>
          </a:p>
          <a:p>
            <a:endParaRPr lang="en-US" sz="2400" dirty="0" smtClean="0">
              <a:solidFill>
                <a:srgbClr val="0070C0"/>
              </a:solidFill>
              <a:latin typeface="Courier New" panose="02070309020205020404" pitchFamily="49" charset="0"/>
              <a:cs typeface="Courier New" panose="02070309020205020404" pitchFamily="49" charset="0"/>
            </a:endParaRPr>
          </a:p>
          <a:p>
            <a:endParaRPr lang="en-US" sz="2400" dirty="0" smtClean="0">
              <a:solidFill>
                <a:srgbClr val="0070C0"/>
              </a:solidFill>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setLastName</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getSalary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salary; } </a:t>
            </a:r>
          </a:p>
          <a:p>
            <a:endParaRPr lang="en-US" sz="2400" dirty="0">
              <a:solidFill>
                <a:srgbClr val="0070C0"/>
              </a:solidFill>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setSalary</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185738"/>
            <a:r>
              <a:rPr lang="en-US" sz="2400" dirty="0">
                <a:latin typeface="Courier New" panose="02070309020205020404" pitchFamily="49" charset="0"/>
                <a:cs typeface="Courier New" panose="02070309020205020404" pitchFamily="49" charset="0"/>
              </a:rPr>
              <a:t> { </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.salary</a:t>
            </a:r>
            <a:r>
              <a:rPr lang="en-US" sz="2400" dirty="0">
                <a:latin typeface="Courier New" panose="02070309020205020404" pitchFamily="49" charset="0"/>
                <a:cs typeface="Courier New" panose="02070309020205020404" pitchFamily="49" charset="0"/>
              </a:rPr>
              <a:t> = salary; }</a:t>
            </a:r>
          </a:p>
          <a:p>
            <a:pPr marL="185738"/>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 End of Employee class</a:t>
            </a:r>
            <a:endParaRPr lang="en-US" sz="2400" dirty="0">
              <a:solidFill>
                <a:srgbClr val="0000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43</a:t>
            </a:fld>
            <a:endParaRPr lang="en-US"/>
          </a:p>
        </p:txBody>
      </p:sp>
      <p:sp>
        <p:nvSpPr>
          <p:cNvPr id="5" name="Title 3"/>
          <p:cNvSpPr>
            <a:spLocks noGrp="1"/>
          </p:cNvSpPr>
          <p:nvPr>
            <p:ph type="title"/>
          </p:nvPr>
        </p:nvSpPr>
        <p:spPr>
          <a:xfrm>
            <a:off x="262465" y="274638"/>
            <a:ext cx="11399652" cy="1143000"/>
          </a:xfrm>
        </p:spPr>
        <p:txBody>
          <a:bodyPr vert="horz" lIns="91440" tIns="45720" rIns="91440" bIns="45720" rtlCol="0" anchor="ctr">
            <a:normAutofit fontScale="90000"/>
          </a:bodyPr>
          <a:lstStyle/>
          <a:p>
            <a:r>
              <a:rPr lang="en-US" dirty="0"/>
              <a:t>Example Continue… mapping of Employee class with annotations to map objects with the defined EMPLOYEE table</a:t>
            </a:r>
            <a:endParaRPr lang="en-IN" dirty="0"/>
          </a:p>
        </p:txBody>
      </p:sp>
    </p:spTree>
    <p:custDataLst>
      <p:tags r:id="rId1"/>
    </p:custDataLst>
    <p:extLst>
      <p:ext uri="{BB962C8B-B14F-4D97-AF65-F5344CB8AC3E}">
        <p14:creationId xmlns:p14="http://schemas.microsoft.com/office/powerpoint/2010/main" val="181176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wipe(left)">
                                      <p:cBhvr>
                                        <p:cTn id="16" dur="500"/>
                                        <p:tgtEl>
                                          <p:spTgt spid="7">
                                            <p:txEl>
                                              <p:pRg st="4" end="4"/>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wipe(left)">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Effect transition="in" filter="wipe(left)">
                                      <p:cBhvr>
                                        <p:cTn id="25" dur="500"/>
                                        <p:tgtEl>
                                          <p:spTgt spid="7">
                                            <p:txEl>
                                              <p:pRg st="8" end="8"/>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animEffect transition="in" filter="wipe(left)">
                                      <p:cBhvr>
                                        <p:cTn id="29" dur="500"/>
                                        <p:tgtEl>
                                          <p:spTgt spid="7">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wipe(left)">
                                      <p:cBhvr>
                                        <p:cTn id="34" dur="500"/>
                                        <p:tgtEl>
                                          <p:spTgt spid="7">
                                            <p:txEl>
                                              <p:pRg st="13" end="13"/>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7">
                                            <p:txEl>
                                              <p:pRg st="14" end="14"/>
                                            </p:txEl>
                                          </p:spTgt>
                                        </p:tgtEl>
                                        <p:attrNameLst>
                                          <p:attrName>style.visibility</p:attrName>
                                        </p:attrNameLst>
                                      </p:cBhvr>
                                      <p:to>
                                        <p:strVal val="visible"/>
                                      </p:to>
                                    </p:set>
                                    <p:animEffect transition="in" filter="wipe(left)">
                                      <p:cBhvr>
                                        <p:cTn id="38" dur="500"/>
                                        <p:tgtEl>
                                          <p:spTgt spid="7">
                                            <p:txEl>
                                              <p:pRg st="14" end="1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xEl>
                                              <p:pRg st="16" end="16"/>
                                            </p:txEl>
                                          </p:spTgt>
                                        </p:tgtEl>
                                        <p:attrNameLst>
                                          <p:attrName>style.visibility</p:attrName>
                                        </p:attrNameLst>
                                      </p:cBhvr>
                                      <p:to>
                                        <p:strVal val="visible"/>
                                      </p:to>
                                    </p:set>
                                    <p:animEffect transition="in" filter="wipe(left)">
                                      <p:cBhvr>
                                        <p:cTn id="43" dur="500"/>
                                        <p:tgtEl>
                                          <p:spTgt spid="7">
                                            <p:txEl>
                                              <p:pRg st="16" end="16"/>
                                            </p:tx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7">
                                            <p:txEl>
                                              <p:pRg st="17" end="17"/>
                                            </p:txEl>
                                          </p:spTgt>
                                        </p:tgtEl>
                                        <p:attrNameLst>
                                          <p:attrName>style.visibility</p:attrName>
                                        </p:attrNameLst>
                                      </p:cBhvr>
                                      <p:to>
                                        <p:strVal val="visible"/>
                                      </p:to>
                                    </p:set>
                                    <p:animEffect transition="in" filter="wipe(left)">
                                      <p:cBhvr>
                                        <p:cTn id="47" dur="500"/>
                                        <p:tgtEl>
                                          <p:spTgt spid="7">
                                            <p:txEl>
                                              <p:pRg st="17" end="1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19" end="19"/>
                                            </p:txEl>
                                          </p:spTgt>
                                        </p:tgtEl>
                                        <p:attrNameLst>
                                          <p:attrName>style.visibility</p:attrName>
                                        </p:attrNameLst>
                                      </p:cBhvr>
                                      <p:to>
                                        <p:strVal val="visible"/>
                                      </p:to>
                                    </p:set>
                                    <p:animEffect transition="in" filter="wipe(left)">
                                      <p:cBhvr>
                                        <p:cTn id="52" dur="500"/>
                                        <p:tgtEl>
                                          <p:spTgt spid="7">
                                            <p:txEl>
                                              <p:pRg st="19" end="19"/>
                                            </p:txEl>
                                          </p:spTgt>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7">
                                            <p:txEl>
                                              <p:pRg st="20" end="20"/>
                                            </p:txEl>
                                          </p:spTgt>
                                        </p:tgtEl>
                                        <p:attrNameLst>
                                          <p:attrName>style.visibility</p:attrName>
                                        </p:attrNameLst>
                                      </p:cBhvr>
                                      <p:to>
                                        <p:strVal val="visible"/>
                                      </p:to>
                                    </p:set>
                                    <p:animEffect transition="in" filter="wipe(left)">
                                      <p:cBhvr>
                                        <p:cTn id="56" dur="500"/>
                                        <p:tgtEl>
                                          <p:spTgt spid="7">
                                            <p:txEl>
                                              <p:pRg st="20" end="2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2" end="22"/>
                                            </p:txEl>
                                          </p:spTgt>
                                        </p:tgtEl>
                                        <p:attrNameLst>
                                          <p:attrName>style.visibility</p:attrName>
                                        </p:attrNameLst>
                                      </p:cBhvr>
                                      <p:to>
                                        <p:strVal val="visible"/>
                                      </p:to>
                                    </p:set>
                                    <p:animEffect transition="in" filter="wipe(left)">
                                      <p:cBhvr>
                                        <p:cTn id="61" dur="500"/>
                                        <p:tgtEl>
                                          <p:spTgt spid="7">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2465" y="1314450"/>
            <a:ext cx="11410423" cy="4893647"/>
          </a:xfrm>
          <a:prstGeom prst="rect">
            <a:avLst/>
          </a:prstGeom>
        </p:spPr>
        <p:txBody>
          <a:bodyPr wrap="square">
            <a:spAutoFit/>
          </a:bodyPr>
          <a:lstStyle/>
          <a:p>
            <a:r>
              <a:rPr lang="en-US" sz="2600" b="1" dirty="0">
                <a:ea typeface="Cambria" panose="02040503050406030204" pitchFamily="18" charset="0"/>
              </a:rPr>
              <a:t>Compilation and Execution</a:t>
            </a:r>
          </a:p>
          <a:p>
            <a:pPr marL="457200" indent="-457200">
              <a:buFont typeface="Arial" panose="020B0604020202020204" pitchFamily="34" charset="0"/>
              <a:buChar char="•"/>
            </a:pPr>
            <a:r>
              <a:rPr lang="en-US" sz="2600" dirty="0">
                <a:ea typeface="Cambria" panose="02040503050406030204" pitchFamily="18" charset="0"/>
              </a:rPr>
              <a:t>Create an application class with main( ) method</a:t>
            </a:r>
            <a:r>
              <a:rPr lang="en-US" sz="2600" dirty="0" smtClean="0">
                <a:ea typeface="Cambria" panose="02040503050406030204" pitchFamily="18" charset="0"/>
              </a:rPr>
              <a:t>.</a:t>
            </a:r>
            <a:endParaRPr lang="en-US" sz="2600" dirty="0">
              <a:ea typeface="Cambria" panose="02040503050406030204" pitchFamily="18" charset="0"/>
            </a:endParaRPr>
          </a:p>
          <a:p>
            <a:r>
              <a:rPr lang="en-US" sz="2600" b="1" dirty="0">
                <a:ea typeface="Cambria" panose="02040503050406030204" pitchFamily="18" charset="0"/>
              </a:rPr>
              <a:t>Database Configuration</a:t>
            </a:r>
            <a:endParaRPr lang="en-US" sz="2600" dirty="0">
              <a:ea typeface="Cambria" panose="02040503050406030204" pitchFamily="18" charset="0"/>
            </a:endParaRPr>
          </a:p>
          <a:p>
            <a:pPr marL="457200" indent="-457200">
              <a:buFont typeface="Arial" panose="020B0604020202020204" pitchFamily="34" charset="0"/>
              <a:buChar char="•"/>
            </a:pPr>
            <a:r>
              <a:rPr lang="en-US" sz="2600" dirty="0">
                <a:ea typeface="Cambria" panose="02040503050406030204" pitchFamily="18" charset="0"/>
              </a:rPr>
              <a:t>Create </a:t>
            </a:r>
            <a:r>
              <a:rPr lang="en-US" sz="2600" b="1" dirty="0">
                <a:ea typeface="Cambria" panose="02040503050406030204" pitchFamily="18" charset="0"/>
              </a:rPr>
              <a:t>hibernate.cfg.xml</a:t>
            </a:r>
            <a:r>
              <a:rPr lang="en-US" sz="2600" dirty="0">
                <a:ea typeface="Cambria" panose="02040503050406030204" pitchFamily="18" charset="0"/>
              </a:rPr>
              <a:t> configuration file to define database related parameters</a:t>
            </a:r>
            <a:r>
              <a:rPr lang="en-US" sz="2600" dirty="0" smtClean="0">
                <a:ea typeface="Cambria" panose="02040503050406030204" pitchFamily="18" charset="0"/>
              </a:rPr>
              <a:t>.</a:t>
            </a:r>
            <a:endParaRPr lang="en-US" sz="2600" dirty="0">
              <a:ea typeface="Cambria" panose="02040503050406030204" pitchFamily="18" charset="0"/>
            </a:endParaRPr>
          </a:p>
          <a:p>
            <a:r>
              <a:rPr lang="en-US" sz="2600" b="1" dirty="0">
                <a:ea typeface="Cambria" panose="02040503050406030204" pitchFamily="18" charset="0"/>
              </a:rPr>
              <a:t>Compilation and Execution</a:t>
            </a:r>
          </a:p>
          <a:p>
            <a:pPr marL="457200" indent="-457200">
              <a:buFont typeface="Arial" panose="020B0604020202020204" pitchFamily="34" charset="0"/>
              <a:buChar char="•"/>
            </a:pPr>
            <a:r>
              <a:rPr lang="en-US" sz="2600" dirty="0">
                <a:ea typeface="Cambria" panose="02040503050406030204" pitchFamily="18" charset="0"/>
              </a:rPr>
              <a:t>Make sure, you have set PATH and CLASSPATH appropriately before proceeding for the compilation and execution.</a:t>
            </a:r>
          </a:p>
          <a:p>
            <a:pPr marL="342900" indent="-342900">
              <a:buFont typeface="Arial" panose="020B0604020202020204" pitchFamily="34" charset="0"/>
              <a:buChar char="•"/>
            </a:pPr>
            <a:r>
              <a:rPr lang="en-US" sz="2600" dirty="0">
                <a:ea typeface="Cambria" panose="02040503050406030204" pitchFamily="18" charset="0"/>
              </a:rPr>
              <a:t>Delete Employee.hbm.xml mapping file from the path.</a:t>
            </a:r>
          </a:p>
          <a:p>
            <a:pPr marL="342900" indent="-342900">
              <a:buFont typeface="Arial" panose="020B0604020202020204" pitchFamily="34" charset="0"/>
              <a:buChar char="•"/>
            </a:pPr>
            <a:r>
              <a:rPr lang="en-US" sz="2600" dirty="0">
                <a:ea typeface="Cambria" panose="02040503050406030204" pitchFamily="18" charset="0"/>
              </a:rPr>
              <a:t>Create Employee.java source file as shown above and compile it.</a:t>
            </a:r>
          </a:p>
          <a:p>
            <a:pPr marL="342900" indent="-342900">
              <a:buFont typeface="Arial" panose="020B0604020202020204" pitchFamily="34" charset="0"/>
              <a:buChar char="•"/>
            </a:pPr>
            <a:r>
              <a:rPr lang="en-US" sz="2600" dirty="0">
                <a:ea typeface="Cambria" panose="02040503050406030204" pitchFamily="18" charset="0"/>
              </a:rPr>
              <a:t>Create ManageEmployee.java source file as shown above and compile it.</a:t>
            </a:r>
          </a:p>
          <a:p>
            <a:pPr marL="342900" indent="-342900">
              <a:buFont typeface="Arial" panose="020B0604020202020204" pitchFamily="34" charset="0"/>
              <a:buChar char="•"/>
            </a:pPr>
            <a:r>
              <a:rPr lang="en-US" sz="2600" dirty="0">
                <a:ea typeface="Cambria" panose="02040503050406030204" pitchFamily="18" charset="0"/>
              </a:rPr>
              <a:t>Execute </a:t>
            </a:r>
            <a:r>
              <a:rPr lang="en-US" sz="2600" dirty="0" err="1">
                <a:ea typeface="Cambria" panose="02040503050406030204" pitchFamily="18" charset="0"/>
              </a:rPr>
              <a:t>ManageEmployee</a:t>
            </a:r>
            <a:r>
              <a:rPr lang="en-US" sz="2600" dirty="0">
                <a:ea typeface="Cambria" panose="02040503050406030204" pitchFamily="18" charset="0"/>
              </a:rPr>
              <a:t> binary to run the program</a:t>
            </a:r>
            <a:r>
              <a:rPr lang="en-US" sz="2600" dirty="0" smtClean="0">
                <a:ea typeface="Cambria" panose="02040503050406030204" pitchFamily="18" charset="0"/>
              </a:rPr>
              <a:t>.</a:t>
            </a:r>
            <a:endParaRPr lang="en-US" sz="2600" b="1"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44</a:t>
            </a:fld>
            <a:endParaRPr lang="en-US"/>
          </a:p>
        </p:txBody>
      </p:sp>
      <p:sp>
        <p:nvSpPr>
          <p:cNvPr id="5" name="Title 3"/>
          <p:cNvSpPr>
            <a:spLocks noGrp="1"/>
          </p:cNvSpPr>
          <p:nvPr>
            <p:ph type="title"/>
          </p:nvPr>
        </p:nvSpPr>
        <p:spPr>
          <a:xfrm>
            <a:off x="262465" y="274638"/>
            <a:ext cx="11399652" cy="1143000"/>
          </a:xfrm>
        </p:spPr>
        <p:txBody>
          <a:bodyPr vert="horz" lIns="91440" tIns="45720" rIns="91440" bIns="45720" rtlCol="0" anchor="ctr">
            <a:normAutofit/>
          </a:bodyPr>
          <a:lstStyle/>
          <a:p>
            <a:r>
              <a:rPr lang="en-US" dirty="0"/>
              <a:t>Example Continue</a:t>
            </a:r>
            <a:r>
              <a:rPr lang="en-US" dirty="0" smtClean="0"/>
              <a:t>…</a:t>
            </a:r>
            <a:endParaRPr lang="en-IN" dirty="0"/>
          </a:p>
        </p:txBody>
      </p:sp>
    </p:spTree>
    <p:custDataLst>
      <p:tags r:id="rId1"/>
    </p:custDataLst>
    <p:extLst>
      <p:ext uri="{BB962C8B-B14F-4D97-AF65-F5344CB8AC3E}">
        <p14:creationId xmlns:p14="http://schemas.microsoft.com/office/powerpoint/2010/main" val="1731804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9"/>
            <a:ext cx="11399652" cy="4247317"/>
          </a:xfrm>
          <a:prstGeom prst="rect">
            <a:avLst/>
          </a:prstGeom>
        </p:spPr>
        <p:txBody>
          <a:bodyPr wrap="square">
            <a:spAutoFit/>
          </a:bodyPr>
          <a:lstStyle/>
          <a:p>
            <a:pPr marL="342900" indent="-342900" algn="just">
              <a:buFont typeface="Arial" panose="020B0604020202020204" pitchFamily="34" charset="0"/>
              <a:buChar char="•"/>
            </a:pPr>
            <a:r>
              <a:rPr lang="en-US" sz="3000" dirty="0"/>
              <a:t>Hibernate is supported by a very powerful query language which is just similar to SQL</a:t>
            </a:r>
            <a:r>
              <a:rPr lang="en-US" sz="3000" dirty="0" smtClean="0"/>
              <a:t>.</a:t>
            </a:r>
            <a:endParaRPr lang="en-US" sz="3000" dirty="0"/>
          </a:p>
          <a:p>
            <a:pPr marL="342900" indent="-342900" algn="just">
              <a:buFont typeface="Arial" panose="020B0604020202020204" pitchFamily="34" charset="0"/>
              <a:buChar char="•"/>
            </a:pPr>
            <a:r>
              <a:rPr lang="en-US" sz="3000" dirty="0"/>
              <a:t>The Hibernate query language is an object oriented query language</a:t>
            </a:r>
            <a:r>
              <a:rPr lang="en-US" sz="3000" dirty="0" smtClean="0"/>
              <a:t>.</a:t>
            </a:r>
            <a:endParaRPr lang="en-US" sz="3000" dirty="0"/>
          </a:p>
          <a:p>
            <a:pPr marL="342900" indent="-342900" algn="just">
              <a:buFont typeface="Arial" panose="020B0604020202020204" pitchFamily="34" charset="0"/>
              <a:buChar char="•"/>
            </a:pPr>
            <a:r>
              <a:rPr lang="en-US" sz="3000" dirty="0"/>
              <a:t>It works with persistent object and its property</a:t>
            </a:r>
            <a:r>
              <a:rPr lang="en-US" sz="3000" dirty="0" smtClean="0"/>
              <a:t>.</a:t>
            </a:r>
            <a:endParaRPr lang="en-US" sz="3000" dirty="0"/>
          </a:p>
          <a:p>
            <a:pPr marL="342900" indent="-342900" algn="just">
              <a:buFont typeface="Arial" panose="020B0604020202020204" pitchFamily="34" charset="0"/>
              <a:buChar char="•"/>
            </a:pPr>
            <a:r>
              <a:rPr lang="en-US" sz="3000" dirty="0"/>
              <a:t>HQL does not depends upon table of database. Instead of table name we use class name in HQL</a:t>
            </a:r>
            <a:r>
              <a:rPr lang="en-US" sz="3000" dirty="0" smtClean="0"/>
              <a:t>.</a:t>
            </a:r>
            <a:endParaRPr lang="en-US" sz="3000" dirty="0"/>
          </a:p>
          <a:p>
            <a:pPr marL="342900" indent="-342900" algn="just">
              <a:buFont typeface="Arial" panose="020B0604020202020204" pitchFamily="34" charset="0"/>
              <a:buChar char="•"/>
            </a:pPr>
            <a:r>
              <a:rPr lang="en-US" sz="3000" dirty="0"/>
              <a:t>The Hibernate query are converted into conventional query that in turn perform operation</a:t>
            </a:r>
            <a:r>
              <a:rPr lang="en-US" sz="3000" dirty="0" smtClean="0"/>
              <a:t>.</a:t>
            </a:r>
            <a:endParaRPr lang="en-US" sz="3000" dirty="0"/>
          </a:p>
          <a:p>
            <a:pPr marL="342900" indent="-342900" algn="just">
              <a:buFont typeface="Arial" panose="020B0604020202020204" pitchFamily="34" charset="0"/>
              <a:buChar char="•"/>
            </a:pPr>
            <a:r>
              <a:rPr lang="en-US" sz="3000" dirty="0"/>
              <a:t>These query are case sensitive.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45</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QUERY LANGUAGE(HQL)</a:t>
            </a:r>
          </a:p>
        </p:txBody>
      </p:sp>
    </p:spTree>
    <p:custDataLst>
      <p:tags r:id="rId1"/>
    </p:custDataLst>
    <p:extLst>
      <p:ext uri="{BB962C8B-B14F-4D97-AF65-F5344CB8AC3E}">
        <p14:creationId xmlns:p14="http://schemas.microsoft.com/office/powerpoint/2010/main" val="3929156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645920"/>
            <a:ext cx="11399652" cy="5016758"/>
          </a:xfrm>
          <a:prstGeom prst="rect">
            <a:avLst/>
          </a:prstGeom>
        </p:spPr>
        <p:txBody>
          <a:bodyPr wrap="square">
            <a:spAutoFit/>
          </a:bodyPr>
          <a:lstStyle/>
          <a:p>
            <a:pPr marL="457200" indent="-457200" algn="just">
              <a:buFont typeface="+mj-lt"/>
              <a:buAutoNum type="arabicPeriod"/>
            </a:pPr>
            <a:r>
              <a:rPr lang="en-US" sz="3200" dirty="0"/>
              <a:t>The HQL can perform bulk of operation at a time on Hibernate.</a:t>
            </a:r>
          </a:p>
          <a:p>
            <a:pPr marL="457200" indent="-457200" algn="just">
              <a:buFont typeface="+mj-lt"/>
              <a:buAutoNum type="arabicPeriod"/>
            </a:pPr>
            <a:endParaRPr lang="en-US" sz="3200" dirty="0"/>
          </a:p>
          <a:p>
            <a:pPr marL="457200" indent="-457200" algn="just">
              <a:buFont typeface="+mj-lt"/>
              <a:buAutoNum type="arabicPeriod"/>
            </a:pPr>
            <a:r>
              <a:rPr lang="en-US" sz="3200" dirty="0"/>
              <a:t>HQL supports object oriented feature such as inheritance, polymorphism, association and so on.</a:t>
            </a:r>
          </a:p>
          <a:p>
            <a:pPr marL="457200" indent="-457200" algn="just">
              <a:buFont typeface="+mj-lt"/>
              <a:buAutoNum type="arabicPeriod"/>
            </a:pPr>
            <a:endParaRPr lang="en-US" sz="3200" dirty="0"/>
          </a:p>
          <a:p>
            <a:pPr marL="457200" indent="-457200" algn="just">
              <a:buFont typeface="+mj-lt"/>
              <a:buAutoNum type="arabicPeriod"/>
            </a:pPr>
            <a:r>
              <a:rPr lang="en-US" sz="3200" dirty="0"/>
              <a:t>Instead of returning plain data HQL return object. These objects can be easily accessed or programmed.</a:t>
            </a:r>
          </a:p>
          <a:p>
            <a:pPr marL="457200" indent="-457200" algn="just">
              <a:buFont typeface="+mj-lt"/>
              <a:buAutoNum type="arabicPeriod"/>
            </a:pPr>
            <a:endParaRPr lang="en-US" sz="3200" dirty="0"/>
          </a:p>
          <a:p>
            <a:pPr marL="457200" indent="-457200" algn="just">
              <a:buFont typeface="+mj-lt"/>
              <a:buAutoNum type="arabicPeriod"/>
            </a:pPr>
            <a:r>
              <a:rPr lang="en-US" sz="3200" dirty="0"/>
              <a:t>HQL is database independent. The same HQL can be executed on different databases.</a:t>
            </a:r>
            <a:endParaRPr lang="en-IN" sz="32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46</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Advantages of HQL:</a:t>
            </a:r>
          </a:p>
        </p:txBody>
      </p:sp>
    </p:spTree>
    <p:custDataLst>
      <p:tags r:id="rId1"/>
    </p:custDataLst>
    <p:extLst>
      <p:ext uri="{BB962C8B-B14F-4D97-AF65-F5344CB8AC3E}">
        <p14:creationId xmlns:p14="http://schemas.microsoft.com/office/powerpoint/2010/main" val="4017155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5509200"/>
          </a:xfrm>
          <a:prstGeom prst="rect">
            <a:avLst/>
          </a:prstGeom>
        </p:spPr>
        <p:txBody>
          <a:bodyPr wrap="square">
            <a:spAutoFit/>
          </a:bodyPr>
          <a:lstStyle/>
          <a:p>
            <a:pPr marL="457200" indent="-457200" algn="just">
              <a:buFont typeface="+mj-lt"/>
              <a:buAutoNum type="arabicPeriod"/>
            </a:pPr>
            <a:r>
              <a:rPr lang="en-US" sz="3200" dirty="0"/>
              <a:t>HQL stands for Hibernate Query Language and SQL stands for Structured Query Language</a:t>
            </a:r>
          </a:p>
          <a:p>
            <a:pPr marL="457200" indent="-457200" algn="just">
              <a:buFont typeface="+mj-lt"/>
              <a:buAutoNum type="arabicPeriod"/>
            </a:pPr>
            <a:endParaRPr lang="en-US" sz="3200" dirty="0"/>
          </a:p>
          <a:p>
            <a:pPr marL="457200" indent="-457200" algn="just">
              <a:buFont typeface="+mj-lt"/>
              <a:buAutoNum type="arabicPeriod"/>
            </a:pPr>
            <a:r>
              <a:rPr lang="en-US" sz="3200" dirty="0"/>
              <a:t>The structure of HQL is similar to SQL, but the main deference is that HQL makes use of class name instead of table and property name.</a:t>
            </a:r>
          </a:p>
          <a:p>
            <a:pPr marL="457200" indent="-457200" algn="just">
              <a:buFont typeface="+mj-lt"/>
              <a:buAutoNum type="arabicPeriod"/>
            </a:pPr>
            <a:endParaRPr lang="en-US" sz="3200" dirty="0"/>
          </a:p>
          <a:p>
            <a:pPr marL="457200" indent="-457200" algn="just">
              <a:buFont typeface="+mj-lt"/>
              <a:buAutoNum type="arabicPeriod"/>
            </a:pPr>
            <a:r>
              <a:rPr lang="en-US" sz="3200" dirty="0"/>
              <a:t>HQL is object oriented query language and </a:t>
            </a:r>
            <a:r>
              <a:rPr lang="en-US" sz="3200" dirty="0" err="1"/>
              <a:t>sql</a:t>
            </a:r>
            <a:r>
              <a:rPr lang="en-US" sz="3200" dirty="0"/>
              <a:t> is not.</a:t>
            </a:r>
          </a:p>
          <a:p>
            <a:pPr marL="457200" indent="-457200" algn="just">
              <a:buFont typeface="+mj-lt"/>
              <a:buAutoNum type="arabicPeriod"/>
            </a:pPr>
            <a:endParaRPr lang="en-US" sz="3200" dirty="0"/>
          </a:p>
          <a:p>
            <a:pPr marL="457200" indent="-457200" algn="just">
              <a:buFont typeface="+mj-lt"/>
              <a:buAutoNum type="arabicPeriod"/>
            </a:pPr>
            <a:r>
              <a:rPr lang="en-US" sz="3200" dirty="0"/>
              <a:t>HQL is database independent where as SQL is database dependent</a:t>
            </a:r>
            <a:r>
              <a:rPr lang="en-US" sz="3200" dirty="0" smtClean="0"/>
              <a:t>.</a:t>
            </a:r>
            <a:endParaRPr lang="en-US" sz="32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47</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SQL Vs HQL</a:t>
            </a:r>
          </a:p>
        </p:txBody>
      </p:sp>
    </p:spTree>
    <p:custDataLst>
      <p:tags r:id="rId1"/>
    </p:custDataLst>
    <p:extLst>
      <p:ext uri="{BB962C8B-B14F-4D97-AF65-F5344CB8AC3E}">
        <p14:creationId xmlns:p14="http://schemas.microsoft.com/office/powerpoint/2010/main" val="19734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5170646"/>
          </a:xfrm>
          <a:prstGeom prst="rect">
            <a:avLst/>
          </a:prstGeom>
        </p:spPr>
        <p:txBody>
          <a:bodyPr wrap="square">
            <a:spAutoFit/>
          </a:bodyPr>
          <a:lstStyle/>
          <a:p>
            <a:pPr marL="342900" indent="-342900" algn="just">
              <a:buFont typeface="Arial" panose="020B0604020202020204" pitchFamily="34" charset="0"/>
              <a:buChar char="•"/>
            </a:pPr>
            <a:r>
              <a:rPr lang="en-US" sz="3000" b="1" dirty="0"/>
              <a:t>public </a:t>
            </a:r>
            <a:r>
              <a:rPr lang="en-US" sz="3000" b="1" dirty="0" err="1"/>
              <a:t>int</a:t>
            </a:r>
            <a:r>
              <a:rPr lang="en-US" sz="3000" b="1" dirty="0"/>
              <a:t> </a:t>
            </a:r>
            <a:r>
              <a:rPr lang="en-US" sz="3000" b="1" dirty="0" err="1"/>
              <a:t>executeUpdate</a:t>
            </a:r>
            <a:r>
              <a:rPr lang="en-US" sz="3000" b="1" dirty="0"/>
              <a:t>()</a:t>
            </a:r>
            <a:r>
              <a:rPr lang="en-US" sz="3000" dirty="0"/>
              <a:t> is used to execute the update or delete query.</a:t>
            </a:r>
          </a:p>
          <a:p>
            <a:pPr marL="342900" indent="-342900" algn="just">
              <a:buFont typeface="Arial" panose="020B0604020202020204" pitchFamily="34" charset="0"/>
              <a:buChar char="•"/>
            </a:pPr>
            <a:endParaRPr lang="en-US" sz="3000" dirty="0"/>
          </a:p>
          <a:p>
            <a:pPr marL="342900" indent="-342900" algn="just">
              <a:buFont typeface="Arial" panose="020B0604020202020204" pitchFamily="34" charset="0"/>
              <a:buChar char="•"/>
            </a:pPr>
            <a:r>
              <a:rPr lang="en-US" sz="3000" b="1" dirty="0"/>
              <a:t>public List </a:t>
            </a:r>
            <a:r>
              <a:rPr lang="en-US" sz="3000" b="1" dirty="0" err="1"/>
              <a:t>list</a:t>
            </a:r>
            <a:r>
              <a:rPr lang="en-US" sz="3000" b="1" dirty="0"/>
              <a:t>()</a:t>
            </a:r>
            <a:r>
              <a:rPr lang="en-US" sz="3000" dirty="0"/>
              <a:t> returns the result of the </a:t>
            </a:r>
            <a:r>
              <a:rPr lang="en-US" sz="3000" dirty="0" err="1"/>
              <a:t>ralation</a:t>
            </a:r>
            <a:r>
              <a:rPr lang="en-US" sz="3000" dirty="0"/>
              <a:t> as a list.</a:t>
            </a:r>
          </a:p>
          <a:p>
            <a:pPr marL="342900" indent="-342900" algn="just">
              <a:buFont typeface="Arial" panose="020B0604020202020204" pitchFamily="34" charset="0"/>
              <a:buChar char="•"/>
            </a:pPr>
            <a:endParaRPr lang="en-US" sz="3000" dirty="0"/>
          </a:p>
          <a:p>
            <a:pPr marL="342900" indent="-342900" algn="just">
              <a:buFont typeface="Arial" panose="020B0604020202020204" pitchFamily="34" charset="0"/>
              <a:buChar char="•"/>
            </a:pPr>
            <a:r>
              <a:rPr lang="en-US" sz="3000" b="1" dirty="0"/>
              <a:t>public Query </a:t>
            </a:r>
            <a:r>
              <a:rPr lang="en-US" sz="3000" b="1" dirty="0" err="1"/>
              <a:t>setFirstResult</a:t>
            </a:r>
            <a:r>
              <a:rPr lang="en-US" sz="3000" b="1" dirty="0"/>
              <a:t>(</a:t>
            </a:r>
            <a:r>
              <a:rPr lang="en-US" sz="3000" b="1" dirty="0" err="1"/>
              <a:t>int</a:t>
            </a:r>
            <a:r>
              <a:rPr lang="en-US" sz="3000" b="1" dirty="0"/>
              <a:t> </a:t>
            </a:r>
            <a:r>
              <a:rPr lang="en-US" sz="3000" b="1" dirty="0" err="1"/>
              <a:t>rowno</a:t>
            </a:r>
            <a:r>
              <a:rPr lang="en-US" sz="3000" b="1" dirty="0"/>
              <a:t>)</a:t>
            </a:r>
            <a:r>
              <a:rPr lang="en-US" sz="3000" dirty="0"/>
              <a:t> specifies the row number from where record will be retrieved.</a:t>
            </a:r>
          </a:p>
          <a:p>
            <a:pPr marL="342900" indent="-342900" algn="just">
              <a:buFont typeface="Arial" panose="020B0604020202020204" pitchFamily="34" charset="0"/>
              <a:buChar char="•"/>
            </a:pPr>
            <a:endParaRPr lang="en-US" sz="3000" dirty="0"/>
          </a:p>
          <a:p>
            <a:pPr marL="342900" indent="-342900" algn="just">
              <a:buFont typeface="Arial" panose="020B0604020202020204" pitchFamily="34" charset="0"/>
              <a:buChar char="•"/>
            </a:pPr>
            <a:r>
              <a:rPr lang="en-US" sz="3000" b="1" dirty="0"/>
              <a:t>public Query </a:t>
            </a:r>
            <a:r>
              <a:rPr lang="en-US" sz="3000" b="1" dirty="0" err="1"/>
              <a:t>setMaxResult</a:t>
            </a:r>
            <a:r>
              <a:rPr lang="en-US" sz="3000" b="1" dirty="0"/>
              <a:t>(</a:t>
            </a:r>
            <a:r>
              <a:rPr lang="en-US" sz="3000" b="1" dirty="0" err="1"/>
              <a:t>int</a:t>
            </a:r>
            <a:r>
              <a:rPr lang="en-US" sz="3000" b="1" dirty="0"/>
              <a:t> </a:t>
            </a:r>
            <a:r>
              <a:rPr lang="en-US" sz="3000" b="1" dirty="0" err="1"/>
              <a:t>rowno</a:t>
            </a:r>
            <a:r>
              <a:rPr lang="en-US" sz="3000" b="1" dirty="0"/>
              <a:t>)</a:t>
            </a:r>
            <a:r>
              <a:rPr lang="en-US" sz="3000" dirty="0"/>
              <a:t> specifies the no. of records to be retrieved from the relation (table).</a:t>
            </a:r>
          </a:p>
          <a:p>
            <a:pPr marL="342900" indent="-342900" algn="just">
              <a:buFont typeface="Arial" panose="020B0604020202020204" pitchFamily="34" charset="0"/>
              <a:buChar char="•"/>
            </a:pPr>
            <a:endParaRPr lang="en-IN" sz="30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48</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HQL </a:t>
            </a:r>
            <a:r>
              <a:rPr lang="en-US" dirty="0" smtClean="0"/>
              <a:t>Interface</a:t>
            </a:r>
            <a:endParaRPr lang="en-US" dirty="0"/>
          </a:p>
        </p:txBody>
      </p:sp>
    </p:spTree>
    <p:custDataLst>
      <p:tags r:id="rId1"/>
    </p:custDataLst>
    <p:extLst>
      <p:ext uri="{BB962C8B-B14F-4D97-AF65-F5344CB8AC3E}">
        <p14:creationId xmlns:p14="http://schemas.microsoft.com/office/powerpoint/2010/main" val="2469601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058525" cy="5509200"/>
          </a:xfrm>
          <a:prstGeom prst="rect">
            <a:avLst/>
          </a:prstGeom>
        </p:spPr>
        <p:txBody>
          <a:bodyPr wrap="square">
            <a:spAutoFit/>
          </a:bodyPr>
          <a:lstStyle/>
          <a:p>
            <a:pPr marL="457200" indent="-457200" algn="just"/>
            <a:r>
              <a:rPr lang="en-US" sz="3000" b="1" dirty="0"/>
              <a:t>HQL to get all the </a:t>
            </a:r>
            <a:r>
              <a:rPr lang="en-US" sz="3000" b="1" dirty="0" smtClean="0"/>
              <a:t>records</a:t>
            </a:r>
            <a:endParaRPr lang="en-US" sz="3000" dirty="0"/>
          </a:p>
          <a:p>
            <a:pPr algn="just"/>
            <a:r>
              <a:rPr lang="en-US" sz="2800" dirty="0">
                <a:latin typeface="Courier New" panose="02070309020205020404" pitchFamily="49" charset="0"/>
                <a:cs typeface="Courier New" panose="02070309020205020404" pitchFamily="49" charset="0"/>
              </a:rPr>
              <a:t>Query </a:t>
            </a:r>
            <a:r>
              <a:rPr lang="en-US" sz="2800" dirty="0" err="1">
                <a:latin typeface="Courier New" panose="02070309020205020404" pitchFamily="49" charset="0"/>
                <a:cs typeface="Courier New" panose="02070309020205020404" pitchFamily="49" charset="0"/>
              </a:rPr>
              <a:t>query</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session.createQuery</a:t>
            </a:r>
            <a:r>
              <a:rPr lang="en-US" sz="2800" dirty="0">
                <a:latin typeface="Courier New" panose="02070309020205020404" pitchFamily="49" charset="0"/>
                <a:cs typeface="Courier New" panose="02070309020205020404" pitchFamily="49" charset="0"/>
              </a:rPr>
              <a:t>("from </a:t>
            </a:r>
            <a:r>
              <a:rPr lang="en-US" sz="2800" dirty="0" err="1">
                <a:latin typeface="Courier New" panose="02070309020205020404" pitchFamily="49" charset="0"/>
                <a:cs typeface="Courier New" panose="02070309020205020404" pitchFamily="49" charset="0"/>
              </a:rPr>
              <a:t>Emp</a:t>
            </a:r>
            <a:r>
              <a:rPr lang="en-US" sz="2800" dirty="0">
                <a:latin typeface="Courier New" panose="02070309020205020404" pitchFamily="49" charset="0"/>
                <a:cs typeface="Courier New" panose="02070309020205020404" pitchFamily="49" charset="0"/>
              </a:rPr>
              <a:t>");</a:t>
            </a:r>
          </a:p>
          <a:p>
            <a:pPr algn="just"/>
            <a:r>
              <a:rPr lang="en-US" sz="2800" dirty="0">
                <a:latin typeface="Courier New" panose="02070309020205020404" pitchFamily="49" charset="0"/>
                <a:cs typeface="Courier New" panose="02070309020205020404" pitchFamily="49" charset="0"/>
              </a:rPr>
              <a:t>//here persistent class name is </a:t>
            </a:r>
            <a:r>
              <a:rPr lang="en-US" sz="2800" dirty="0" err="1">
                <a:latin typeface="Courier New" panose="02070309020205020404" pitchFamily="49" charset="0"/>
                <a:cs typeface="Courier New" panose="02070309020205020404" pitchFamily="49" charset="0"/>
              </a:rPr>
              <a:t>Emp</a:t>
            </a:r>
            <a:r>
              <a:rPr lang="en-US" sz="2800" dirty="0">
                <a:latin typeface="Courier New" panose="02070309020205020404" pitchFamily="49" charset="0"/>
                <a:cs typeface="Courier New" panose="02070309020205020404" pitchFamily="49" charset="0"/>
              </a:rPr>
              <a:t>  </a:t>
            </a:r>
          </a:p>
          <a:p>
            <a:pPr algn="just"/>
            <a:r>
              <a:rPr lang="en-US" sz="2800" dirty="0">
                <a:latin typeface="Courier New" panose="02070309020205020404" pitchFamily="49" charset="0"/>
                <a:cs typeface="Courier New" panose="02070309020205020404" pitchFamily="49" charset="0"/>
              </a:rPr>
              <a:t>List </a:t>
            </a:r>
            <a:r>
              <a:rPr lang="en-US" sz="2800" dirty="0" err="1">
                <a:latin typeface="Courier New" panose="02070309020205020404" pitchFamily="49" charset="0"/>
                <a:cs typeface="Courier New" panose="02070309020205020404" pitchFamily="49" charset="0"/>
              </a:rPr>
              <a:t>list</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query.list</a:t>
            </a:r>
            <a:r>
              <a:rPr lang="en-US" sz="2800" dirty="0">
                <a:latin typeface="Courier New" panose="02070309020205020404" pitchFamily="49" charset="0"/>
                <a:cs typeface="Courier New" panose="02070309020205020404" pitchFamily="49" charset="0"/>
              </a:rPr>
              <a:t>(); </a:t>
            </a:r>
          </a:p>
          <a:p>
            <a:pPr algn="just"/>
            <a:endParaRPr lang="en-US" sz="3000" dirty="0"/>
          </a:p>
          <a:p>
            <a:pPr marL="457200" indent="-457200" algn="just"/>
            <a:r>
              <a:rPr lang="en-US" sz="3000" b="1" dirty="0"/>
              <a:t>HQL to get records with </a:t>
            </a:r>
            <a:r>
              <a:rPr lang="en-US" sz="3000" b="1" dirty="0" smtClean="0"/>
              <a:t>pagination</a:t>
            </a:r>
            <a:endParaRPr lang="en-US" sz="3000" dirty="0" smtClean="0"/>
          </a:p>
          <a:p>
            <a:pPr algn="just"/>
            <a:r>
              <a:rPr lang="en-US" sz="2800" dirty="0" smtClean="0">
                <a:latin typeface="Courier New" panose="02070309020205020404" pitchFamily="49" charset="0"/>
                <a:cs typeface="Courier New" panose="02070309020205020404" pitchFamily="49" charset="0"/>
              </a:rPr>
              <a:t>Query</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query</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session.createQuery</a:t>
            </a:r>
            <a:r>
              <a:rPr lang="en-US" sz="2800" dirty="0">
                <a:latin typeface="Courier New" panose="02070309020205020404" pitchFamily="49" charset="0"/>
                <a:cs typeface="Courier New" panose="02070309020205020404" pitchFamily="49" charset="0"/>
              </a:rPr>
              <a:t>("from </a:t>
            </a:r>
            <a:r>
              <a:rPr lang="en-US" sz="2800" dirty="0" err="1">
                <a:latin typeface="Courier New" panose="02070309020205020404" pitchFamily="49" charset="0"/>
                <a:cs typeface="Courier New" panose="02070309020205020404" pitchFamily="49" charset="0"/>
              </a:rPr>
              <a:t>Emp</a:t>
            </a:r>
            <a:r>
              <a:rPr lang="en-US" sz="2800" dirty="0">
                <a:latin typeface="Courier New" panose="02070309020205020404" pitchFamily="49" charset="0"/>
                <a:cs typeface="Courier New" panose="02070309020205020404" pitchFamily="49" charset="0"/>
              </a:rPr>
              <a:t>");  </a:t>
            </a:r>
          </a:p>
          <a:p>
            <a:pPr algn="just"/>
            <a:r>
              <a:rPr lang="en-US" sz="2800" dirty="0" err="1">
                <a:latin typeface="Courier New" panose="02070309020205020404" pitchFamily="49" charset="0"/>
                <a:cs typeface="Courier New" panose="02070309020205020404" pitchFamily="49" charset="0"/>
              </a:rPr>
              <a:t>query.setFirstResult</a:t>
            </a:r>
            <a:r>
              <a:rPr lang="en-US" sz="2800" dirty="0">
                <a:latin typeface="Courier New" panose="02070309020205020404" pitchFamily="49" charset="0"/>
                <a:cs typeface="Courier New" panose="02070309020205020404" pitchFamily="49" charset="0"/>
              </a:rPr>
              <a:t>(5);  </a:t>
            </a:r>
          </a:p>
          <a:p>
            <a:pPr algn="just"/>
            <a:r>
              <a:rPr lang="en-US" sz="2800" dirty="0" err="1">
                <a:latin typeface="Courier New" panose="02070309020205020404" pitchFamily="49" charset="0"/>
                <a:cs typeface="Courier New" panose="02070309020205020404" pitchFamily="49" charset="0"/>
              </a:rPr>
              <a:t>query.setMaxResult</a:t>
            </a:r>
            <a:r>
              <a:rPr lang="en-US" sz="2800" dirty="0">
                <a:latin typeface="Courier New" panose="02070309020205020404" pitchFamily="49" charset="0"/>
                <a:cs typeface="Courier New" panose="02070309020205020404" pitchFamily="49" charset="0"/>
              </a:rPr>
              <a:t>(10);  </a:t>
            </a:r>
          </a:p>
          <a:p>
            <a:pPr algn="just"/>
            <a:r>
              <a:rPr lang="en-US" sz="2800" dirty="0">
                <a:latin typeface="Courier New" panose="02070309020205020404" pitchFamily="49" charset="0"/>
                <a:cs typeface="Courier New" panose="02070309020205020404" pitchFamily="49" charset="0"/>
              </a:rPr>
              <a:t>List </a:t>
            </a:r>
            <a:r>
              <a:rPr lang="en-US" sz="2800" dirty="0" err="1">
                <a:latin typeface="Courier New" panose="02070309020205020404" pitchFamily="49" charset="0"/>
                <a:cs typeface="Courier New" panose="02070309020205020404" pitchFamily="49" charset="0"/>
              </a:rPr>
              <a:t>list</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query.list</a:t>
            </a:r>
            <a:r>
              <a:rPr lang="en-US" sz="2800" dirty="0" smtClean="0">
                <a:latin typeface="Courier New" panose="02070309020205020404" pitchFamily="49" charset="0"/>
                <a:cs typeface="Courier New" panose="02070309020205020404" pitchFamily="49" charset="0"/>
              </a:rPr>
              <a:t>();</a:t>
            </a:r>
          </a:p>
          <a:p>
            <a:pPr algn="just"/>
            <a:r>
              <a:rPr lang="en-US" sz="2800" dirty="0" smtClean="0">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will return the records from 5 to 10th no. </a:t>
            </a:r>
            <a:r>
              <a:rPr lang="en-US" sz="3000" dirty="0"/>
              <a:t> </a:t>
            </a:r>
          </a:p>
          <a:p>
            <a:pPr algn="just"/>
            <a:endParaRPr lang="en-IN" sz="30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49</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smtClean="0"/>
              <a:t>Some common Queries in HQL</a:t>
            </a:r>
            <a:endParaRPr lang="en-US" dirty="0"/>
          </a:p>
        </p:txBody>
      </p:sp>
    </p:spTree>
    <p:custDataLst>
      <p:tags r:id="rId1"/>
    </p:custDataLst>
    <p:extLst>
      <p:ext uri="{BB962C8B-B14F-4D97-AF65-F5344CB8AC3E}">
        <p14:creationId xmlns:p14="http://schemas.microsoft.com/office/powerpoint/2010/main" val="9669797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left)">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left)">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left)">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wipe(left)">
                                      <p:cBhvr>
                                        <p:cTn id="41" dur="500"/>
                                        <p:tgtEl>
                                          <p:spTgt spid="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wipe(left)">
                                      <p:cBhvr>
                                        <p:cTn id="46" dur="500"/>
                                        <p:tgtEl>
                                          <p:spTgt spid="5">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wipe(left)">
                                      <p:cBhvr>
                                        <p:cTn id="5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1280" y="1257301"/>
            <a:ext cx="11360838" cy="3785652"/>
          </a:xfrm>
          <a:prstGeom prst="rect">
            <a:avLst/>
          </a:prstGeom>
        </p:spPr>
        <p:txBody>
          <a:bodyPr wrap="square">
            <a:spAutoFit/>
          </a:bodyPr>
          <a:lstStyle/>
          <a:p>
            <a:pPr marL="514350" indent="-514350" algn="just">
              <a:lnSpc>
                <a:spcPct val="150000"/>
              </a:lnSpc>
              <a:buFont typeface="Arial" pitchFamily="34" charset="0"/>
              <a:buChar char="•"/>
            </a:pPr>
            <a:r>
              <a:rPr lang="en-US" sz="3200" dirty="0" smtClean="0"/>
              <a:t>Sits</a:t>
            </a:r>
            <a:r>
              <a:rPr lang="en-US" sz="3200" b="1" dirty="0" smtClean="0"/>
              <a:t> </a:t>
            </a:r>
            <a:r>
              <a:rPr lang="en-US" sz="3200" b="1" dirty="0"/>
              <a:t>between traditional Java objects </a:t>
            </a:r>
            <a:r>
              <a:rPr lang="en-US" sz="3200" dirty="0" smtClean="0"/>
              <a:t>&amp; </a:t>
            </a:r>
            <a:r>
              <a:rPr lang="en-US" sz="3200" b="1" dirty="0" smtClean="0"/>
              <a:t>database </a:t>
            </a:r>
            <a:r>
              <a:rPr lang="en-US" sz="3200" b="1" dirty="0"/>
              <a:t>server </a:t>
            </a:r>
          </a:p>
          <a:p>
            <a:pPr marL="514350" indent="-514350" algn="just">
              <a:lnSpc>
                <a:spcPct val="150000"/>
              </a:lnSpc>
              <a:buFont typeface="Arial" pitchFamily="34" charset="0"/>
              <a:buChar char="•"/>
            </a:pPr>
            <a:r>
              <a:rPr lang="en-US" sz="3200" dirty="0"/>
              <a:t>Handles all the work for </a:t>
            </a:r>
            <a:r>
              <a:rPr lang="en-US" sz="3200" b="1" dirty="0"/>
              <a:t>persisting Java objects</a:t>
            </a:r>
            <a:r>
              <a:rPr lang="en-US" sz="3200" dirty="0"/>
              <a:t> based on the appropriate </a:t>
            </a:r>
            <a:r>
              <a:rPr lang="en-US" sz="3200" b="1" dirty="0"/>
              <a:t>O/R mechanisms</a:t>
            </a:r>
            <a:r>
              <a:rPr lang="en-US" sz="3200" dirty="0"/>
              <a:t> and patterns.</a:t>
            </a:r>
          </a:p>
          <a:p>
            <a:pPr marL="514350" indent="-514350" algn="just">
              <a:lnSpc>
                <a:spcPct val="150000"/>
              </a:lnSpc>
            </a:pPr>
            <a:endParaRPr lang="en-US" sz="3200" dirty="0"/>
          </a:p>
          <a:p>
            <a:pPr marL="514350" indent="-514350" algn="just">
              <a:lnSpc>
                <a:spcPct val="150000"/>
              </a:lnSpc>
            </a:pPr>
            <a:endParaRPr lang="en-US" sz="3200" dirty="0"/>
          </a:p>
        </p:txBody>
      </p:sp>
      <p:pic>
        <p:nvPicPr>
          <p:cNvPr id="2" name="Picture 1"/>
          <p:cNvPicPr>
            <a:picLocks noChangeAspect="1"/>
          </p:cNvPicPr>
          <p:nvPr/>
        </p:nvPicPr>
        <p:blipFill>
          <a:blip r:embed="rId3"/>
          <a:stretch>
            <a:fillRect/>
          </a:stretch>
        </p:blipFill>
        <p:spPr>
          <a:xfrm>
            <a:off x="2182861" y="4192816"/>
            <a:ext cx="7734300" cy="2286000"/>
          </a:xfrm>
          <a:prstGeom prst="rect">
            <a:avLst/>
          </a:prstGeom>
        </p:spPr>
      </p:pic>
      <p:cxnSp>
        <p:nvCxnSpPr>
          <p:cNvPr id="9" name="Straight Arrow Connector 8"/>
          <p:cNvCxnSpPr/>
          <p:nvPr/>
        </p:nvCxnSpPr>
        <p:spPr>
          <a:xfrm>
            <a:off x="7802880" y="5135880"/>
            <a:ext cx="990600"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855720" y="5135880"/>
            <a:ext cx="990600"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1204EB6F-4276-4A50-A28B-73C80477DBFC}" type="slidenum">
              <a:rPr lang="en-US" smtClean="0"/>
              <a:pPr/>
              <a:t>5</a:t>
            </a:fld>
            <a:endParaRPr lang="en-US"/>
          </a:p>
        </p:txBody>
      </p:sp>
      <p:sp>
        <p:nvSpPr>
          <p:cNvPr id="8" name="Title 2"/>
          <p:cNvSpPr>
            <a:spLocks noGrp="1"/>
          </p:cNvSpPr>
          <p:nvPr>
            <p:ph type="title"/>
          </p:nvPr>
        </p:nvSpPr>
        <p:spPr>
          <a:xfrm>
            <a:off x="262465" y="274638"/>
            <a:ext cx="11399652" cy="1143000"/>
          </a:xfrm>
        </p:spPr>
        <p:txBody>
          <a:bodyPr>
            <a:normAutofit/>
          </a:bodyPr>
          <a:lstStyle/>
          <a:p>
            <a:r>
              <a:rPr lang="en-US" sz="4000" b="1" dirty="0" smtClean="0"/>
              <a:t>Introduction (cont.)</a:t>
            </a:r>
            <a:endParaRPr lang="en-IN" sz="4000" b="1" dirty="0"/>
          </a:p>
        </p:txBody>
      </p:sp>
    </p:spTree>
    <p:custDataLst>
      <p:tags r:id="rId1"/>
    </p:custDataLst>
    <p:extLst>
      <p:ext uri="{BB962C8B-B14F-4D97-AF65-F5344CB8AC3E}">
        <p14:creationId xmlns:p14="http://schemas.microsoft.com/office/powerpoint/2010/main" val="3414042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6" presetClass="entr" presetSubtype="3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out)">
                                      <p:cBhvr>
                                        <p:cTn id="21" dur="500"/>
                                        <p:tgtEl>
                                          <p:spTgt spid="14"/>
                                        </p:tgtEl>
                                      </p:cBhvr>
                                    </p:animEffect>
                                  </p:childTnLst>
                                </p:cTn>
                              </p:par>
                              <p:par>
                                <p:cTn id="22" presetID="6" presetClass="entr" presetSubtype="3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ou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4154984"/>
          </a:xfrm>
          <a:prstGeom prst="rect">
            <a:avLst/>
          </a:prstGeom>
        </p:spPr>
        <p:txBody>
          <a:bodyPr wrap="square">
            <a:spAutoFit/>
          </a:bodyPr>
          <a:lstStyle/>
          <a:p>
            <a:pPr marL="457200" indent="-457200"/>
            <a:r>
              <a:rPr lang="en-IN" sz="3200" b="1" dirty="0"/>
              <a:t>HQL delete query</a:t>
            </a:r>
          </a:p>
          <a:p>
            <a:endParaRPr lang="en-IN" sz="3200" dirty="0"/>
          </a:p>
          <a:p>
            <a:r>
              <a:rPr lang="en-IN" sz="2800" dirty="0">
                <a:latin typeface="Courier New" panose="02070309020205020404" pitchFamily="49" charset="0"/>
                <a:cs typeface="Courier New" panose="02070309020205020404" pitchFamily="49" charset="0"/>
              </a:rPr>
              <a:t>Query </a:t>
            </a:r>
            <a:r>
              <a:rPr lang="en-IN" sz="2800" dirty="0" err="1">
                <a:latin typeface="Courier New" panose="02070309020205020404" pitchFamily="49" charset="0"/>
                <a:cs typeface="Courier New" panose="02070309020205020404" pitchFamily="49" charset="0"/>
              </a:rPr>
              <a:t>query</a:t>
            </a:r>
            <a:r>
              <a:rPr lang="en-IN" sz="2800" dirty="0">
                <a:latin typeface="Courier New" panose="02070309020205020404" pitchFamily="49" charset="0"/>
                <a:cs typeface="Courier New" panose="02070309020205020404" pitchFamily="49" charset="0"/>
              </a:rPr>
              <a:t> = </a:t>
            </a:r>
            <a:r>
              <a:rPr lang="en-IN" sz="2800" dirty="0" err="1">
                <a:latin typeface="Courier New" panose="02070309020205020404" pitchFamily="49" charset="0"/>
                <a:cs typeface="Courier New" panose="02070309020205020404" pitchFamily="49" charset="0"/>
              </a:rPr>
              <a:t>session.createQuery</a:t>
            </a:r>
            <a:r>
              <a:rPr lang="en-IN" sz="2800" dirty="0">
                <a:latin typeface="Courier New" panose="02070309020205020404" pitchFamily="49" charset="0"/>
                <a:cs typeface="Courier New" panose="02070309020205020404" pitchFamily="49" charset="0"/>
              </a:rPr>
              <a:t>("delete from </a:t>
            </a:r>
            <a:r>
              <a:rPr lang="en-IN" sz="2800" dirty="0" err="1">
                <a:latin typeface="Courier New" panose="02070309020205020404" pitchFamily="49" charset="0"/>
                <a:cs typeface="Courier New" panose="02070309020205020404" pitchFamily="49" charset="0"/>
              </a:rPr>
              <a:t>Emp</a:t>
            </a:r>
            <a:r>
              <a:rPr lang="en-IN" sz="2800" dirty="0">
                <a:latin typeface="Courier New" panose="02070309020205020404" pitchFamily="49" charset="0"/>
                <a:cs typeface="Courier New" panose="02070309020205020404" pitchFamily="49" charset="0"/>
              </a:rPr>
              <a:t> where id=100");  </a:t>
            </a:r>
          </a:p>
          <a:p>
            <a:endParaRPr lang="en-IN" sz="2800" dirty="0">
              <a:latin typeface="Courier New" panose="02070309020205020404" pitchFamily="49" charset="0"/>
              <a:cs typeface="Courier New" panose="02070309020205020404" pitchFamily="49" charset="0"/>
            </a:endParaRPr>
          </a:p>
          <a:p>
            <a:r>
              <a:rPr lang="en-IN" sz="2800" dirty="0">
                <a:latin typeface="Courier New" panose="02070309020205020404" pitchFamily="49" charset="0"/>
                <a:cs typeface="Courier New" panose="02070309020205020404" pitchFamily="49" charset="0"/>
              </a:rPr>
              <a:t>//specifying class name (</a:t>
            </a:r>
            <a:r>
              <a:rPr lang="en-IN" sz="2800" dirty="0" err="1">
                <a:latin typeface="Courier New" panose="02070309020205020404" pitchFamily="49" charset="0"/>
                <a:cs typeface="Courier New" panose="02070309020205020404" pitchFamily="49" charset="0"/>
              </a:rPr>
              <a:t>Emp</a:t>
            </a:r>
            <a:r>
              <a:rPr lang="en-IN" sz="2800" dirty="0">
                <a:latin typeface="Courier New" panose="02070309020205020404" pitchFamily="49" charset="0"/>
                <a:cs typeface="Courier New" panose="02070309020205020404" pitchFamily="49" charset="0"/>
              </a:rPr>
              <a:t>) not </a:t>
            </a:r>
            <a:r>
              <a:rPr lang="en-IN" sz="2800" dirty="0" err="1">
                <a:latin typeface="Courier New" panose="02070309020205020404" pitchFamily="49" charset="0"/>
                <a:cs typeface="Courier New" panose="02070309020205020404" pitchFamily="49" charset="0"/>
              </a:rPr>
              <a:t>tablename</a:t>
            </a:r>
            <a:r>
              <a:rPr lang="en-IN" sz="2800" dirty="0">
                <a:latin typeface="Courier New" panose="02070309020205020404" pitchFamily="49" charset="0"/>
                <a:cs typeface="Courier New" panose="02070309020205020404" pitchFamily="49" charset="0"/>
              </a:rPr>
              <a:t> </a:t>
            </a:r>
          </a:p>
          <a:p>
            <a:r>
              <a:rPr lang="en-IN" sz="2800" dirty="0" err="1">
                <a:latin typeface="Courier New" panose="02070309020205020404" pitchFamily="49" charset="0"/>
                <a:cs typeface="Courier New" panose="02070309020205020404" pitchFamily="49" charset="0"/>
              </a:rPr>
              <a:t>query.executeUpdate</a:t>
            </a:r>
            <a:r>
              <a:rPr lang="en-IN" sz="2800" dirty="0">
                <a:latin typeface="Courier New" panose="02070309020205020404" pitchFamily="49" charset="0"/>
                <a:cs typeface="Courier New" panose="02070309020205020404" pitchFamily="49" charset="0"/>
              </a:rPr>
              <a:t>();  </a:t>
            </a:r>
          </a:p>
          <a:p>
            <a:endParaRPr lang="en-IN" sz="3200"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50</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smtClean="0"/>
              <a:t>Some common Queries in HQL</a:t>
            </a:r>
            <a:endParaRPr lang="en-US" dirty="0"/>
          </a:p>
        </p:txBody>
      </p:sp>
    </p:spTree>
    <p:custDataLst>
      <p:tags r:id="rId1"/>
    </p:custDataLst>
    <p:extLst>
      <p:ext uri="{BB962C8B-B14F-4D97-AF65-F5344CB8AC3E}">
        <p14:creationId xmlns:p14="http://schemas.microsoft.com/office/powerpoint/2010/main" val="2134050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172825" cy="4524315"/>
          </a:xfrm>
          <a:prstGeom prst="rect">
            <a:avLst/>
          </a:prstGeom>
        </p:spPr>
        <p:txBody>
          <a:bodyPr wrap="square">
            <a:spAutoFit/>
          </a:bodyPr>
          <a:lstStyle/>
          <a:p>
            <a:pPr marL="457200" indent="-457200"/>
            <a:r>
              <a:rPr lang="en-IN" sz="3200" b="1" dirty="0"/>
              <a:t>Hibernate Generator Classes</a:t>
            </a:r>
          </a:p>
          <a:p>
            <a:pPr marL="342900" indent="-342900">
              <a:buFont typeface="Arial" panose="020B0604020202020204" pitchFamily="34" charset="0"/>
              <a:buChar char="•"/>
            </a:pPr>
            <a:r>
              <a:rPr lang="en-US" sz="3200" dirty="0">
                <a:ea typeface="Cambria" panose="02040503050406030204" pitchFamily="18" charset="0"/>
              </a:rPr>
              <a:t>While saving an object into the database</a:t>
            </a:r>
          </a:p>
          <a:p>
            <a:pPr marL="800100" lvl="1" indent="-342900">
              <a:buFont typeface="Arial" panose="020B0604020202020204" pitchFamily="34" charset="0"/>
              <a:buChar char="•"/>
            </a:pPr>
            <a:r>
              <a:rPr lang="en-US" sz="3200" dirty="0">
                <a:ea typeface="Cambria" panose="02040503050406030204" pitchFamily="18" charset="0"/>
              </a:rPr>
              <a:t>Generator informs to the hibernate </a:t>
            </a:r>
          </a:p>
          <a:p>
            <a:pPr marL="1257300" lvl="2" indent="-342900">
              <a:buFont typeface="Arial" panose="020B0604020202020204" pitchFamily="34" charset="0"/>
              <a:buChar char="•"/>
            </a:pPr>
            <a:r>
              <a:rPr lang="en-US" sz="3200" dirty="0">
                <a:ea typeface="Cambria" panose="02040503050406030204" pitchFamily="18" charset="0"/>
              </a:rPr>
              <a:t>how the primary key value for new record is to be generated</a:t>
            </a:r>
          </a:p>
          <a:p>
            <a:pPr marL="342900" indent="-342900">
              <a:buFont typeface="Arial" panose="020B0604020202020204" pitchFamily="34" charset="0"/>
              <a:buChar char="•"/>
            </a:pP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Hibernate uses different primary key generator algorithms</a:t>
            </a:r>
          </a:p>
          <a:p>
            <a:pPr marL="800100" lvl="1" indent="-342900">
              <a:buFont typeface="Arial" panose="020B0604020202020204" pitchFamily="34" charset="0"/>
              <a:buChar char="•"/>
            </a:pPr>
            <a:r>
              <a:rPr lang="en-US" sz="3200" dirty="0">
                <a:ea typeface="Cambria" panose="02040503050406030204" pitchFamily="18" charset="0"/>
              </a:rPr>
              <a:t>For each algorithm internally </a:t>
            </a:r>
          </a:p>
          <a:p>
            <a:pPr marL="1257300" lvl="2" indent="-342900">
              <a:buFont typeface="Arial" panose="020B0604020202020204" pitchFamily="34" charset="0"/>
              <a:buChar char="•"/>
            </a:pPr>
            <a:r>
              <a:rPr lang="en-US" sz="3200" dirty="0">
                <a:ea typeface="Cambria" panose="02040503050406030204" pitchFamily="18" charset="0"/>
              </a:rPr>
              <a:t>A class is created by hibernate for its implementation</a:t>
            </a:r>
            <a:endParaRPr lang="en-IN" sz="32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51</a:t>
            </a:fld>
            <a:endParaRPr lang="en-US"/>
          </a:p>
        </p:txBody>
      </p:sp>
      <p:sp>
        <p:nvSpPr>
          <p:cNvPr id="7"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a:t>
            </a:r>
          </a:p>
        </p:txBody>
      </p:sp>
    </p:spTree>
    <p:custDataLst>
      <p:tags r:id="rId1"/>
    </p:custDataLst>
    <p:extLst>
      <p:ext uri="{BB962C8B-B14F-4D97-AF65-F5344CB8AC3E}">
        <p14:creationId xmlns:p14="http://schemas.microsoft.com/office/powerpoint/2010/main" val="1574590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4247317"/>
          </a:xfrm>
          <a:prstGeom prst="rect">
            <a:avLst/>
          </a:prstGeom>
        </p:spPr>
        <p:txBody>
          <a:bodyPr wrap="square">
            <a:spAutoFit/>
          </a:bodyPr>
          <a:lstStyle/>
          <a:p>
            <a:pPr marL="457200" indent="-457200"/>
            <a:r>
              <a:rPr lang="en-IN" sz="3000" b="1" dirty="0"/>
              <a:t>Hibernate Generator Classes</a:t>
            </a:r>
          </a:p>
          <a:p>
            <a:r>
              <a:rPr lang="en-IN" sz="3000" b="1" dirty="0">
                <a:ea typeface="Cambria" panose="02040503050406030204" pitchFamily="18" charset="0"/>
                <a:cs typeface="Courier New" panose="02070309020205020404" pitchFamily="49" charset="0"/>
              </a:rPr>
              <a:t>&lt;id ...&gt;</a:t>
            </a:r>
          </a:p>
          <a:p>
            <a:r>
              <a:rPr lang="en-IN" sz="3000" b="1" dirty="0">
                <a:ea typeface="Cambria" panose="02040503050406030204" pitchFamily="18" charset="0"/>
                <a:cs typeface="Courier New" panose="02070309020205020404" pitchFamily="49" charset="0"/>
              </a:rPr>
              <a:t>	&lt;generator class="…"&gt;&lt;/generator&gt; </a:t>
            </a:r>
          </a:p>
          <a:p>
            <a:r>
              <a:rPr lang="en-IN" sz="3000" b="1" dirty="0">
                <a:ea typeface="Cambria" panose="02040503050406030204" pitchFamily="18" charset="0"/>
                <a:cs typeface="Courier New" panose="02070309020205020404" pitchFamily="49" charset="0"/>
              </a:rPr>
              <a:t>&lt;/id&gt;</a:t>
            </a:r>
          </a:p>
          <a:p>
            <a:pPr marL="342900" indent="-342900">
              <a:buFont typeface="Arial" panose="020B0604020202020204" pitchFamily="34" charset="0"/>
              <a:buChar char="•"/>
            </a:pPr>
            <a:r>
              <a:rPr lang="en-IN" sz="3000" dirty="0">
                <a:ea typeface="Cambria" panose="02040503050406030204" pitchFamily="18" charset="0"/>
              </a:rPr>
              <a:t>a sub-element of id</a:t>
            </a:r>
          </a:p>
          <a:p>
            <a:pPr marL="342900" indent="-342900">
              <a:buFont typeface="Arial" panose="020B0604020202020204" pitchFamily="34" charset="0"/>
              <a:buChar char="•"/>
            </a:pPr>
            <a:r>
              <a:rPr lang="en-US" sz="3000" dirty="0">
                <a:ea typeface="Cambria" panose="02040503050406030204" pitchFamily="18" charset="0"/>
              </a:rPr>
              <a:t>to generate the unique identifier for the objects of persistent class</a:t>
            </a:r>
          </a:p>
          <a:p>
            <a:pPr marL="342900" indent="-342900">
              <a:buFont typeface="Arial" panose="020B0604020202020204" pitchFamily="34" charset="0"/>
              <a:buChar char="•"/>
            </a:pPr>
            <a:r>
              <a:rPr lang="en-IN" sz="3000" dirty="0">
                <a:ea typeface="Cambria" panose="02040503050406030204" pitchFamily="18" charset="0"/>
              </a:rPr>
              <a:t>implements the </a:t>
            </a:r>
            <a:r>
              <a:rPr lang="en-IN" sz="3000" b="1" dirty="0" err="1">
                <a:ea typeface="Cambria" panose="02040503050406030204" pitchFamily="18" charset="0"/>
              </a:rPr>
              <a:t>org.hibernate.id.IdentifierGenerator</a:t>
            </a:r>
            <a:r>
              <a:rPr lang="en-IN" sz="3000" b="1" dirty="0">
                <a:ea typeface="Cambria" panose="02040503050406030204" pitchFamily="18" charset="0"/>
              </a:rPr>
              <a:t> </a:t>
            </a:r>
            <a:r>
              <a:rPr lang="en-IN" sz="3000" b="1" dirty="0">
                <a:ea typeface="Cambria" panose="02040503050406030204" pitchFamily="18" charset="0"/>
                <a:hlinkClick r:id="rId3"/>
              </a:rPr>
              <a:t>interface</a:t>
            </a:r>
            <a:endParaRPr lang="en-IN"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application programmer may create his/her own generator classes </a:t>
            </a:r>
          </a:p>
          <a:p>
            <a:pPr marL="800100" lvl="1" indent="-342900">
              <a:buFont typeface="Arial" panose="020B0604020202020204" pitchFamily="34" charset="0"/>
              <a:buChar char="•"/>
            </a:pPr>
            <a:r>
              <a:rPr lang="en-US" sz="3000" dirty="0">
                <a:ea typeface="Cambria" panose="02040503050406030204" pitchFamily="18" charset="0"/>
              </a:rPr>
              <a:t>by implementing the </a:t>
            </a:r>
            <a:r>
              <a:rPr lang="en-US" sz="3000" dirty="0" err="1">
                <a:ea typeface="Cambria" panose="02040503050406030204" pitchFamily="18" charset="0"/>
              </a:rPr>
              <a:t>IdentifierGenerator</a:t>
            </a:r>
            <a:r>
              <a:rPr lang="en-US" sz="3000" dirty="0">
                <a:ea typeface="Cambria" panose="02040503050406030204" pitchFamily="18" charset="0"/>
              </a:rPr>
              <a:t> interface</a:t>
            </a:r>
            <a:endParaRPr lang="en-IN"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52</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a:t>
            </a:r>
            <a:r>
              <a:rPr lang="en-US" dirty="0" smtClean="0"/>
              <a:t>Classes (cont.)</a:t>
            </a:r>
            <a:endParaRPr lang="en-US" dirty="0"/>
          </a:p>
        </p:txBody>
      </p:sp>
    </p:spTree>
    <p:custDataLst>
      <p:tags r:id="rId1"/>
    </p:custDataLst>
    <p:extLst>
      <p:ext uri="{BB962C8B-B14F-4D97-AF65-F5344CB8AC3E}">
        <p14:creationId xmlns:p14="http://schemas.microsoft.com/office/powerpoint/2010/main" val="3643465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left)">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wipe(left)">
                                      <p:cBhvr>
                                        <p:cTn id="40" dur="500"/>
                                        <p:tgtEl>
                                          <p:spTgt spid="5">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wipe(left)">
                                      <p:cBhvr>
                                        <p:cTn id="4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204279"/>
            <a:ext cx="10921365" cy="5693866"/>
          </a:xfrm>
          <a:prstGeom prst="rect">
            <a:avLst/>
          </a:prstGeom>
        </p:spPr>
        <p:txBody>
          <a:bodyPr wrap="square">
            <a:spAutoFit/>
          </a:bodyPr>
          <a:lstStyle/>
          <a:p>
            <a:pPr marL="457200" indent="-457200"/>
            <a:r>
              <a:rPr lang="en-US" sz="2800" b="1" dirty="0"/>
              <a:t>Framework provides many built-in generator classes:</a:t>
            </a:r>
            <a:endParaRPr lang="en-IN" sz="2800" dirty="0">
              <a:ea typeface="Cambria" panose="02040503050406030204" pitchFamily="18" charset="0"/>
            </a:endParaRPr>
          </a:p>
          <a:p>
            <a:pPr marL="342900" indent="-342900">
              <a:buFont typeface="Arial" panose="020B0604020202020204" pitchFamily="34" charset="0"/>
              <a:buChar char="•"/>
            </a:pPr>
            <a:r>
              <a:rPr lang="en-US" sz="2800" dirty="0">
                <a:ea typeface="Cambria" panose="02040503050406030204" pitchFamily="18" charset="0"/>
              </a:rPr>
              <a:t>assigned</a:t>
            </a:r>
          </a:p>
          <a:p>
            <a:pPr marL="342900" indent="-342900">
              <a:buFont typeface="Arial" panose="020B0604020202020204" pitchFamily="34" charset="0"/>
              <a:buChar char="•"/>
            </a:pPr>
            <a:r>
              <a:rPr lang="en-US" sz="2800" dirty="0">
                <a:ea typeface="Cambria" panose="02040503050406030204" pitchFamily="18" charset="0"/>
              </a:rPr>
              <a:t>increment</a:t>
            </a:r>
          </a:p>
          <a:p>
            <a:pPr marL="342900" indent="-342900">
              <a:buFont typeface="Arial" panose="020B0604020202020204" pitchFamily="34" charset="0"/>
              <a:buChar char="•"/>
            </a:pPr>
            <a:r>
              <a:rPr lang="en-US" sz="2800" dirty="0">
                <a:ea typeface="Cambria" panose="02040503050406030204" pitchFamily="18" charset="0"/>
              </a:rPr>
              <a:t>sequence</a:t>
            </a:r>
          </a:p>
          <a:p>
            <a:pPr marL="342900" indent="-342900">
              <a:buFont typeface="Arial" panose="020B0604020202020204" pitchFamily="34" charset="0"/>
              <a:buChar char="•"/>
            </a:pPr>
            <a:r>
              <a:rPr lang="en-US" sz="2800" dirty="0">
                <a:ea typeface="Cambria" panose="02040503050406030204" pitchFamily="18" charset="0"/>
              </a:rPr>
              <a:t>native</a:t>
            </a:r>
          </a:p>
          <a:p>
            <a:pPr marL="342900" indent="-342900">
              <a:buFont typeface="Arial" panose="020B0604020202020204" pitchFamily="34" charset="0"/>
              <a:buChar char="•"/>
            </a:pPr>
            <a:r>
              <a:rPr lang="en-US" sz="2800" dirty="0">
                <a:ea typeface="Cambria" panose="02040503050406030204" pitchFamily="18" charset="0"/>
              </a:rPr>
              <a:t>identity</a:t>
            </a:r>
          </a:p>
          <a:p>
            <a:pPr marL="342900" indent="-342900">
              <a:buFont typeface="Arial" panose="020B0604020202020204" pitchFamily="34" charset="0"/>
              <a:buChar char="•"/>
            </a:pPr>
            <a:r>
              <a:rPr lang="en-US" sz="2800" dirty="0" err="1">
                <a:ea typeface="Cambria" panose="02040503050406030204" pitchFamily="18" charset="0"/>
              </a:rPr>
              <a:t>hilo</a:t>
            </a:r>
            <a:r>
              <a:rPr lang="en-US" sz="2800" dirty="0">
                <a:ea typeface="Cambria" panose="02040503050406030204" pitchFamily="18" charset="0"/>
              </a:rPr>
              <a:t> </a:t>
            </a:r>
          </a:p>
          <a:p>
            <a:pPr marL="342900" indent="-342900">
              <a:buFont typeface="Arial" panose="020B0604020202020204" pitchFamily="34" charset="0"/>
              <a:buChar char="•"/>
            </a:pPr>
            <a:r>
              <a:rPr lang="en-US" sz="2800" dirty="0" err="1">
                <a:ea typeface="Cambria" panose="02040503050406030204" pitchFamily="18" charset="0"/>
              </a:rPr>
              <a:t>seqhilo</a:t>
            </a:r>
            <a:endParaRPr lang="en-US" sz="2800" dirty="0">
              <a:ea typeface="Cambria" panose="02040503050406030204" pitchFamily="18" charset="0"/>
            </a:endParaRPr>
          </a:p>
          <a:p>
            <a:pPr marL="342900" indent="-342900">
              <a:buFont typeface="Arial" panose="020B0604020202020204" pitchFamily="34" charset="0"/>
              <a:buChar char="•"/>
            </a:pPr>
            <a:r>
              <a:rPr lang="en-US" sz="2800" dirty="0" err="1">
                <a:ea typeface="Cambria" panose="02040503050406030204" pitchFamily="18" charset="0"/>
              </a:rPr>
              <a:t>uuid</a:t>
            </a:r>
            <a:endParaRPr lang="en-US" sz="2800" dirty="0">
              <a:ea typeface="Cambria" panose="02040503050406030204" pitchFamily="18" charset="0"/>
            </a:endParaRPr>
          </a:p>
          <a:p>
            <a:pPr marL="342900" indent="-342900">
              <a:buFont typeface="Arial" panose="020B0604020202020204" pitchFamily="34" charset="0"/>
              <a:buChar char="•"/>
            </a:pPr>
            <a:r>
              <a:rPr lang="en-US" sz="2800" dirty="0" err="1">
                <a:ea typeface="Cambria" panose="02040503050406030204" pitchFamily="18" charset="0"/>
              </a:rPr>
              <a:t>guid</a:t>
            </a:r>
            <a:endParaRPr lang="en-US" sz="2800" dirty="0">
              <a:ea typeface="Cambria" panose="02040503050406030204" pitchFamily="18" charset="0"/>
            </a:endParaRPr>
          </a:p>
          <a:p>
            <a:pPr marL="342900" indent="-342900">
              <a:buFont typeface="Arial" panose="020B0604020202020204" pitchFamily="34" charset="0"/>
              <a:buChar char="•"/>
            </a:pPr>
            <a:r>
              <a:rPr lang="en-US" sz="2800" dirty="0">
                <a:ea typeface="Cambria" panose="02040503050406030204" pitchFamily="18" charset="0"/>
              </a:rPr>
              <a:t>select</a:t>
            </a:r>
          </a:p>
          <a:p>
            <a:pPr marL="342900" indent="-342900">
              <a:buFont typeface="Arial" panose="020B0604020202020204" pitchFamily="34" charset="0"/>
              <a:buChar char="•"/>
            </a:pPr>
            <a:r>
              <a:rPr lang="en-US" sz="2800" dirty="0">
                <a:ea typeface="Cambria" panose="02040503050406030204" pitchFamily="18" charset="0"/>
              </a:rPr>
              <a:t>foreign</a:t>
            </a:r>
          </a:p>
          <a:p>
            <a:pPr marL="342900" indent="-342900">
              <a:buFont typeface="Arial" panose="020B0604020202020204" pitchFamily="34" charset="0"/>
              <a:buChar char="•"/>
            </a:pPr>
            <a:r>
              <a:rPr lang="en-US" sz="2800" dirty="0">
                <a:ea typeface="Cambria" panose="02040503050406030204" pitchFamily="18" charset="0"/>
              </a:rPr>
              <a:t>sequence-identity</a:t>
            </a:r>
            <a:endParaRPr lang="en-IN" sz="28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53</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718947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50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up)">
                                      <p:cBhvr>
                                        <p:cTn id="16" dur="500"/>
                                        <p:tgtEl>
                                          <p:spTgt spid="5">
                                            <p:txEl>
                                              <p:pRg st="2" end="2"/>
                                            </p:txEl>
                                          </p:spTgt>
                                        </p:tgtEl>
                                      </p:cBhvr>
                                    </p:animEffect>
                                  </p:childTnLst>
                                </p:cTn>
                              </p:par>
                            </p:childTnLst>
                          </p:cTn>
                        </p:par>
                        <p:par>
                          <p:cTn id="17" fill="hold">
                            <p:stCondLst>
                              <p:cond delay="1500"/>
                            </p:stCondLst>
                            <p:childTnLst>
                              <p:par>
                                <p:cTn id="18" presetID="22" presetClass="entr" presetSubtype="1" fill="hold" nodeType="afterEffect">
                                  <p:stCondLst>
                                    <p:cond delay="50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up)">
                                      <p:cBhvr>
                                        <p:cTn id="20" dur="500"/>
                                        <p:tgtEl>
                                          <p:spTgt spid="5">
                                            <p:txEl>
                                              <p:pRg st="3" end="3"/>
                                            </p:txEl>
                                          </p:spTgt>
                                        </p:tgtEl>
                                      </p:cBhvr>
                                    </p:animEffect>
                                  </p:childTnLst>
                                </p:cTn>
                              </p:par>
                            </p:childTnLst>
                          </p:cTn>
                        </p:par>
                        <p:par>
                          <p:cTn id="21" fill="hold">
                            <p:stCondLst>
                              <p:cond delay="2500"/>
                            </p:stCondLst>
                            <p:childTnLst>
                              <p:par>
                                <p:cTn id="22" presetID="22" presetClass="entr" presetSubtype="1" fill="hold" nodeType="afterEffect">
                                  <p:stCondLst>
                                    <p:cond delay="50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up)">
                                      <p:cBhvr>
                                        <p:cTn id="24" dur="500"/>
                                        <p:tgtEl>
                                          <p:spTgt spid="5">
                                            <p:txEl>
                                              <p:pRg st="4" end="4"/>
                                            </p:txEl>
                                          </p:spTgt>
                                        </p:tgtEl>
                                      </p:cBhvr>
                                    </p:animEffect>
                                  </p:childTnLst>
                                </p:cTn>
                              </p:par>
                            </p:childTnLst>
                          </p:cTn>
                        </p:par>
                        <p:par>
                          <p:cTn id="25" fill="hold">
                            <p:stCondLst>
                              <p:cond delay="3500"/>
                            </p:stCondLst>
                            <p:childTnLst>
                              <p:par>
                                <p:cTn id="26" presetID="22" presetClass="entr" presetSubtype="1" fill="hold" nodeType="afterEffect">
                                  <p:stCondLst>
                                    <p:cond delay="50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wipe(up)">
                                      <p:cBhvr>
                                        <p:cTn id="28" dur="500"/>
                                        <p:tgtEl>
                                          <p:spTgt spid="5">
                                            <p:txEl>
                                              <p:pRg st="5" end="5"/>
                                            </p:txEl>
                                          </p:spTgt>
                                        </p:tgtEl>
                                      </p:cBhvr>
                                    </p:animEffect>
                                  </p:childTnLst>
                                </p:cTn>
                              </p:par>
                            </p:childTnLst>
                          </p:cTn>
                        </p:par>
                        <p:par>
                          <p:cTn id="29" fill="hold">
                            <p:stCondLst>
                              <p:cond delay="4500"/>
                            </p:stCondLst>
                            <p:childTnLst>
                              <p:par>
                                <p:cTn id="30" presetID="22" presetClass="entr" presetSubtype="1" fill="hold" nodeType="afterEffect">
                                  <p:stCondLst>
                                    <p:cond delay="50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up)">
                                      <p:cBhvr>
                                        <p:cTn id="32" dur="500"/>
                                        <p:tgtEl>
                                          <p:spTgt spid="5">
                                            <p:txEl>
                                              <p:pRg st="6" end="6"/>
                                            </p:txEl>
                                          </p:spTgt>
                                        </p:tgtEl>
                                      </p:cBhvr>
                                    </p:animEffect>
                                  </p:childTnLst>
                                </p:cTn>
                              </p:par>
                            </p:childTnLst>
                          </p:cTn>
                        </p:par>
                        <p:par>
                          <p:cTn id="33" fill="hold">
                            <p:stCondLst>
                              <p:cond delay="5500"/>
                            </p:stCondLst>
                            <p:childTnLst>
                              <p:par>
                                <p:cTn id="34" presetID="22" presetClass="entr" presetSubtype="1" fill="hold" nodeType="afterEffect">
                                  <p:stCondLst>
                                    <p:cond delay="50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up)">
                                      <p:cBhvr>
                                        <p:cTn id="36" dur="500"/>
                                        <p:tgtEl>
                                          <p:spTgt spid="5">
                                            <p:txEl>
                                              <p:pRg st="7" end="7"/>
                                            </p:txEl>
                                          </p:spTgt>
                                        </p:tgtEl>
                                      </p:cBhvr>
                                    </p:animEffect>
                                  </p:childTnLst>
                                </p:cTn>
                              </p:par>
                            </p:childTnLst>
                          </p:cTn>
                        </p:par>
                        <p:par>
                          <p:cTn id="37" fill="hold">
                            <p:stCondLst>
                              <p:cond delay="6500"/>
                            </p:stCondLst>
                            <p:childTnLst>
                              <p:par>
                                <p:cTn id="38" presetID="22" presetClass="entr" presetSubtype="1" fill="hold" nodeType="afterEffect">
                                  <p:stCondLst>
                                    <p:cond delay="50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up)">
                                      <p:cBhvr>
                                        <p:cTn id="40" dur="500"/>
                                        <p:tgtEl>
                                          <p:spTgt spid="5">
                                            <p:txEl>
                                              <p:pRg st="8" end="8"/>
                                            </p:txEl>
                                          </p:spTgt>
                                        </p:tgtEl>
                                      </p:cBhvr>
                                    </p:animEffect>
                                  </p:childTnLst>
                                </p:cTn>
                              </p:par>
                            </p:childTnLst>
                          </p:cTn>
                        </p:par>
                        <p:par>
                          <p:cTn id="41" fill="hold">
                            <p:stCondLst>
                              <p:cond delay="7500"/>
                            </p:stCondLst>
                            <p:childTnLst>
                              <p:par>
                                <p:cTn id="42" presetID="22" presetClass="entr" presetSubtype="1" fill="hold" nodeType="afterEffect">
                                  <p:stCondLst>
                                    <p:cond delay="50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wipe(up)">
                                      <p:cBhvr>
                                        <p:cTn id="44" dur="500"/>
                                        <p:tgtEl>
                                          <p:spTgt spid="5">
                                            <p:txEl>
                                              <p:pRg st="9" end="9"/>
                                            </p:txEl>
                                          </p:spTgt>
                                        </p:tgtEl>
                                      </p:cBhvr>
                                    </p:animEffect>
                                  </p:childTnLst>
                                </p:cTn>
                              </p:par>
                            </p:childTnLst>
                          </p:cTn>
                        </p:par>
                        <p:par>
                          <p:cTn id="45" fill="hold">
                            <p:stCondLst>
                              <p:cond delay="8500"/>
                            </p:stCondLst>
                            <p:childTnLst>
                              <p:par>
                                <p:cTn id="46" presetID="22" presetClass="entr" presetSubtype="1" fill="hold" nodeType="afterEffect">
                                  <p:stCondLst>
                                    <p:cond delay="50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wipe(up)">
                                      <p:cBhvr>
                                        <p:cTn id="48" dur="500"/>
                                        <p:tgtEl>
                                          <p:spTgt spid="5">
                                            <p:txEl>
                                              <p:pRg st="10" end="10"/>
                                            </p:txEl>
                                          </p:spTgt>
                                        </p:tgtEl>
                                      </p:cBhvr>
                                    </p:animEffect>
                                  </p:childTnLst>
                                </p:cTn>
                              </p:par>
                            </p:childTnLst>
                          </p:cTn>
                        </p:par>
                        <p:par>
                          <p:cTn id="49" fill="hold">
                            <p:stCondLst>
                              <p:cond delay="9500"/>
                            </p:stCondLst>
                            <p:childTnLst>
                              <p:par>
                                <p:cTn id="50" presetID="22" presetClass="entr" presetSubtype="1" fill="hold" nodeType="afterEffect">
                                  <p:stCondLst>
                                    <p:cond delay="50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wipe(up)">
                                      <p:cBhvr>
                                        <p:cTn id="52" dur="500"/>
                                        <p:tgtEl>
                                          <p:spTgt spid="5">
                                            <p:txEl>
                                              <p:pRg st="11" end="11"/>
                                            </p:txEl>
                                          </p:spTgt>
                                        </p:tgtEl>
                                      </p:cBhvr>
                                    </p:animEffect>
                                  </p:childTnLst>
                                </p:cTn>
                              </p:par>
                            </p:childTnLst>
                          </p:cTn>
                        </p:par>
                        <p:par>
                          <p:cTn id="53" fill="hold">
                            <p:stCondLst>
                              <p:cond delay="10500"/>
                            </p:stCondLst>
                            <p:childTnLst>
                              <p:par>
                                <p:cTn id="54" presetID="22" presetClass="entr" presetSubtype="1" fill="hold" nodeType="afterEffect">
                                  <p:stCondLst>
                                    <p:cond delay="500"/>
                                  </p:stCondLst>
                                  <p:childTnLst>
                                    <p:set>
                                      <p:cBhvr>
                                        <p:cTn id="55" dur="1" fill="hold">
                                          <p:stCondLst>
                                            <p:cond delay="0"/>
                                          </p:stCondLst>
                                        </p:cTn>
                                        <p:tgtEl>
                                          <p:spTgt spid="5">
                                            <p:txEl>
                                              <p:pRg st="12" end="12"/>
                                            </p:txEl>
                                          </p:spTgt>
                                        </p:tgtEl>
                                        <p:attrNameLst>
                                          <p:attrName>style.visibility</p:attrName>
                                        </p:attrNameLst>
                                      </p:cBhvr>
                                      <p:to>
                                        <p:strVal val="visible"/>
                                      </p:to>
                                    </p:set>
                                    <p:animEffect transition="in" filter="wipe(up)">
                                      <p:cBhvr>
                                        <p:cTn id="56"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303020"/>
            <a:ext cx="11081385" cy="5016758"/>
          </a:xfrm>
          <a:prstGeom prst="rect">
            <a:avLst/>
          </a:prstGeom>
        </p:spPr>
        <p:txBody>
          <a:bodyPr wrap="square">
            <a:spAutoFit/>
          </a:bodyPr>
          <a:lstStyle/>
          <a:p>
            <a:r>
              <a:rPr lang="en-US" sz="3200" b="1" dirty="0">
                <a:ea typeface="Cambria" panose="02040503050406030204" pitchFamily="18" charset="0"/>
                <a:cs typeface="Courier New" panose="02070309020205020404" pitchFamily="49" charset="0"/>
              </a:rPr>
              <a:t>1. assigned</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It is the default generator strategy if there is no &lt;generator&gt; element . In this case, application assigns the id.</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Supports all the databases</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Default generator class </a:t>
            </a:r>
          </a:p>
          <a:p>
            <a:pPr marL="800100" lvl="1"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If No &lt;generator&gt; element specified under id element </a:t>
            </a:r>
          </a:p>
          <a:p>
            <a:pPr marL="800100" lvl="1"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Then hibernate by default assumes it as “assigned”</a:t>
            </a:r>
          </a:p>
          <a:p>
            <a:pPr marL="342900"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Programmer is responsible for assigning the primary key value to object </a:t>
            </a:r>
          </a:p>
          <a:p>
            <a:pPr marL="800100" lvl="1" indent="-342900">
              <a:buFont typeface="Arial" panose="020B0604020202020204" pitchFamily="34" charset="0"/>
              <a:buChar char="•"/>
            </a:pPr>
            <a:r>
              <a:rPr lang="en-US" sz="3200" dirty="0">
                <a:ea typeface="Cambria" panose="02040503050406030204" pitchFamily="18" charset="0"/>
                <a:cs typeface="Courier New" panose="02070309020205020404" pitchFamily="49" charset="0"/>
              </a:rPr>
              <a:t>Object to be saved into the database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54</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7270338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left)">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4" y="1478598"/>
            <a:ext cx="11035665" cy="5016758"/>
          </a:xfrm>
          <a:prstGeom prst="rect">
            <a:avLst/>
          </a:prstGeom>
        </p:spPr>
        <p:txBody>
          <a:bodyPr wrap="square">
            <a:spAutoFit/>
          </a:bodyPr>
          <a:lstStyle/>
          <a:p>
            <a:r>
              <a:rPr lang="en-US" sz="3200" b="1" dirty="0">
                <a:ea typeface="Cambria" panose="02040503050406030204" pitchFamily="18" charset="0"/>
                <a:cs typeface="Courier New" panose="02070309020205020404" pitchFamily="49" charset="0"/>
              </a:rPr>
              <a:t>1. assigned example:</a:t>
            </a:r>
          </a:p>
          <a:p>
            <a:r>
              <a:rPr lang="en-US" sz="3200" dirty="0">
                <a:latin typeface="Courier New" panose="02070309020205020404" pitchFamily="49" charset="0"/>
                <a:cs typeface="Courier New" panose="02070309020205020404" pitchFamily="49" charset="0"/>
              </a:rPr>
              <a:t>&lt;hibernate-mapping&gt;  </a:t>
            </a:r>
          </a:p>
          <a:p>
            <a:pPr lvl="1"/>
            <a:r>
              <a:rPr lang="en-US" sz="3200" dirty="0">
                <a:latin typeface="Courier New" panose="02070309020205020404" pitchFamily="49" charset="0"/>
                <a:cs typeface="Courier New" panose="02070309020205020404" pitchFamily="49" charset="0"/>
              </a:rPr>
              <a:t>&lt;class ...&gt;  </a:t>
            </a:r>
          </a:p>
          <a:p>
            <a:pPr lvl="2"/>
            <a:r>
              <a:rPr lang="en-US" sz="3200" dirty="0">
                <a:latin typeface="Courier New" panose="02070309020205020404" pitchFamily="49" charset="0"/>
                <a:cs typeface="Courier New" panose="02070309020205020404" pitchFamily="49" charset="0"/>
              </a:rPr>
              <a:t>&lt;id ...&gt;  </a:t>
            </a:r>
          </a:p>
          <a:p>
            <a:pPr lvl="3"/>
            <a:r>
              <a:rPr lang="en-US" sz="3200" dirty="0">
                <a:latin typeface="Courier New" panose="02070309020205020404" pitchFamily="49" charset="0"/>
                <a:cs typeface="Courier New" panose="02070309020205020404" pitchFamily="49" charset="0"/>
              </a:rPr>
              <a:t>&lt;generator class="assigned"&gt;&lt;/generator&gt;  </a:t>
            </a:r>
          </a:p>
          <a:p>
            <a:pPr lvl="2"/>
            <a:r>
              <a:rPr lang="en-US" sz="3200" dirty="0">
                <a:latin typeface="Courier New" panose="02070309020205020404" pitchFamily="49" charset="0"/>
                <a:cs typeface="Courier New" panose="02070309020205020404" pitchFamily="49" charset="0"/>
              </a:rPr>
              <a:t>&lt;/id&gt;  </a:t>
            </a:r>
          </a:p>
          <a:p>
            <a:pPr lvl="2"/>
            <a:r>
              <a:rPr lang="en-US" sz="3200" dirty="0">
                <a:latin typeface="Courier New" panose="02070309020205020404" pitchFamily="49" charset="0"/>
                <a:cs typeface="Courier New" panose="02070309020205020404" pitchFamily="49" charset="0"/>
              </a:rPr>
              <a:t>.....              </a:t>
            </a:r>
          </a:p>
          <a:p>
            <a:pPr lvl="1"/>
            <a:r>
              <a:rPr lang="en-US" sz="3200" dirty="0">
                <a:latin typeface="Courier New" panose="02070309020205020404" pitchFamily="49" charset="0"/>
                <a:cs typeface="Courier New" panose="02070309020205020404" pitchFamily="49" charset="0"/>
              </a:rPr>
              <a:t>&lt;/class&gt;  </a:t>
            </a:r>
          </a:p>
          <a:p>
            <a:r>
              <a:rPr lang="en-US" sz="3200" dirty="0">
                <a:latin typeface="Courier New" panose="02070309020205020404" pitchFamily="49" charset="0"/>
                <a:cs typeface="Courier New" panose="02070309020205020404" pitchFamily="49" charset="0"/>
              </a:rPr>
              <a:t> &lt;/hibernate-mapping&gt;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55</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505398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left)">
                                      <p:cBhvr>
                                        <p:cTn id="31" dur="500"/>
                                        <p:tgtEl>
                                          <p:spTgt spid="5">
                                            <p:txEl>
                                              <p:pRg st="7" end="7"/>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wipe(left)">
                                      <p:cBhvr>
                                        <p:cTn id="3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081385" cy="5329921"/>
          </a:xfrm>
          <a:prstGeom prst="rect">
            <a:avLst/>
          </a:prstGeom>
        </p:spPr>
        <p:txBody>
          <a:bodyPr wrap="square">
            <a:spAutoFit/>
          </a:bodyPr>
          <a:lstStyle/>
          <a:p>
            <a:r>
              <a:rPr lang="en-US" sz="3000" b="1" dirty="0">
                <a:ea typeface="Cambria" panose="02040503050406030204" pitchFamily="18" charset="0"/>
              </a:rPr>
              <a:t>2. increment</a:t>
            </a:r>
          </a:p>
          <a:p>
            <a:pPr marL="342900" indent="-342900">
              <a:lnSpc>
                <a:spcPct val="150000"/>
              </a:lnSpc>
              <a:buFont typeface="Arial" panose="020B0604020202020204" pitchFamily="34" charset="0"/>
              <a:buChar char="•"/>
            </a:pPr>
            <a:r>
              <a:rPr lang="en-US" sz="3000" dirty="0">
                <a:ea typeface="Cambria" panose="02040503050406030204" pitchFamily="18" charset="0"/>
              </a:rPr>
              <a:t>Generates id value for the new record by using the formula</a:t>
            </a:r>
          </a:p>
          <a:p>
            <a:pPr marL="800100" lvl="1" indent="-342900">
              <a:lnSpc>
                <a:spcPct val="150000"/>
              </a:lnSpc>
              <a:buFont typeface="Arial" panose="020B0604020202020204" pitchFamily="34" charset="0"/>
              <a:buChar char="•"/>
            </a:pPr>
            <a:r>
              <a:rPr lang="en-US" sz="3000" dirty="0">
                <a:ea typeface="Cambria" panose="02040503050406030204" pitchFamily="18" charset="0"/>
              </a:rPr>
              <a:t>Max of id value in Database + 1</a:t>
            </a:r>
          </a:p>
          <a:p>
            <a:pPr marL="342900" indent="-342900">
              <a:lnSpc>
                <a:spcPct val="150000"/>
              </a:lnSpc>
              <a:buFont typeface="Arial" panose="020B0604020202020204" pitchFamily="34" charset="0"/>
              <a:buChar char="•"/>
            </a:pPr>
            <a:r>
              <a:rPr lang="en-US" sz="3000" dirty="0">
                <a:ea typeface="Cambria" panose="02040503050406030204" pitchFamily="18" charset="0"/>
              </a:rPr>
              <a:t>Supports in all the databases &amp; database independent</a:t>
            </a:r>
          </a:p>
          <a:p>
            <a:pPr marL="342900" indent="-342900">
              <a:lnSpc>
                <a:spcPct val="150000"/>
              </a:lnSpc>
              <a:buFont typeface="Arial" panose="020B0604020202020204" pitchFamily="34" charset="0"/>
              <a:buChar char="•"/>
            </a:pPr>
            <a:r>
              <a:rPr lang="en-US" sz="3000" dirty="0">
                <a:ea typeface="Cambria" panose="02040503050406030204" pitchFamily="18" charset="0"/>
              </a:rPr>
              <a:t> If there is no record initially in the database, then for the first time this will saves primary key value as 1, as…</a:t>
            </a:r>
          </a:p>
          <a:p>
            <a:pPr marL="800100" lvl="1" indent="-342900">
              <a:lnSpc>
                <a:spcPct val="150000"/>
              </a:lnSpc>
              <a:buFont typeface="Arial" panose="020B0604020202020204" pitchFamily="34" charset="0"/>
              <a:buChar char="•"/>
            </a:pPr>
            <a:r>
              <a:rPr lang="en-US" sz="3000" dirty="0">
                <a:ea typeface="Cambria" panose="02040503050406030204" pitchFamily="18" charset="0"/>
              </a:rPr>
              <a:t>result = max of id value in database + 1 </a:t>
            </a:r>
            <a:r>
              <a:rPr lang="en-US" sz="3000" dirty="0">
                <a:ea typeface="Cambria" panose="02040503050406030204" pitchFamily="18" charset="0"/>
                <a:sym typeface="Wingdings" panose="05000000000000000000" pitchFamily="2" charset="2"/>
              </a:rPr>
              <a:t> </a:t>
            </a:r>
            <a:r>
              <a:rPr lang="en-US" sz="3000" dirty="0">
                <a:ea typeface="Cambria" panose="02040503050406030204" pitchFamily="18" charset="0"/>
              </a:rPr>
              <a:t>0 + 1  </a:t>
            </a:r>
            <a:r>
              <a:rPr lang="en-US" sz="3000" dirty="0">
                <a:ea typeface="Cambria" panose="02040503050406030204" pitchFamily="18" charset="0"/>
                <a:sym typeface="Wingdings" panose="05000000000000000000" pitchFamily="2" charset="2"/>
              </a:rPr>
              <a:t> </a:t>
            </a:r>
            <a:r>
              <a:rPr lang="en-US" sz="3000" dirty="0">
                <a:ea typeface="Cambria" panose="02040503050406030204" pitchFamily="18" charset="0"/>
              </a:rPr>
              <a:t>1</a:t>
            </a:r>
          </a:p>
          <a:p>
            <a:pPr marL="800100" lvl="1" indent="-342900">
              <a:lnSpc>
                <a:spcPct val="150000"/>
              </a:lnSpc>
              <a:buFont typeface="Arial" panose="020B0604020202020204" pitchFamily="34" charset="0"/>
              <a:buChar char="•"/>
            </a:pPr>
            <a:r>
              <a:rPr lang="en-US" sz="3000" dirty="0">
                <a:ea typeface="Cambria" panose="02040503050406030204" pitchFamily="18" charset="0"/>
              </a:rPr>
              <a:t>short, </a:t>
            </a:r>
            <a:r>
              <a:rPr lang="en-US" sz="3000" dirty="0" err="1">
                <a:ea typeface="Cambria" panose="02040503050406030204" pitchFamily="18" charset="0"/>
              </a:rPr>
              <a:t>int</a:t>
            </a:r>
            <a:r>
              <a:rPr lang="en-US" sz="3000" dirty="0">
                <a:ea typeface="Cambria" panose="02040503050406030204" pitchFamily="18" charset="0"/>
              </a:rPr>
              <a:t> or long type identifier.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56</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4258530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wipe(left)">
                                      <p:cBhvr>
                                        <p:cTn id="20" dur="500"/>
                                        <p:tgtEl>
                                          <p:spTgt spid="5">
                                            <p:txEl>
                                              <p:pRg st="6" end="6"/>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left)">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280"/>
            <a:ext cx="11081385" cy="5401479"/>
          </a:xfrm>
          <a:prstGeom prst="rect">
            <a:avLst/>
          </a:prstGeom>
        </p:spPr>
        <p:txBody>
          <a:bodyPr wrap="square">
            <a:spAutoFit/>
          </a:bodyPr>
          <a:lstStyle/>
          <a:p>
            <a:r>
              <a:rPr lang="en-US" sz="3000" b="1" dirty="0">
                <a:ea typeface="Cambria" panose="02040503050406030204" pitchFamily="18" charset="0"/>
              </a:rPr>
              <a:t>2. increment</a:t>
            </a:r>
          </a:p>
          <a:p>
            <a:pPr marL="342900" indent="-342900">
              <a:lnSpc>
                <a:spcPct val="150000"/>
              </a:lnSpc>
              <a:buFont typeface="Arial" panose="020B0604020202020204" pitchFamily="34" charset="0"/>
              <a:buChar char="•"/>
            </a:pPr>
            <a:r>
              <a:rPr lang="en-US" sz="3000" dirty="0">
                <a:ea typeface="Cambria" panose="02040503050406030204" pitchFamily="18" charset="0"/>
              </a:rPr>
              <a:t>if we manually assigned the value for primary key for an object, then hibernate doesn’t considers that value and uses max value of id in database + 1 concept only</a:t>
            </a:r>
          </a:p>
          <a:p>
            <a:pPr marL="342900" indent="-342900">
              <a:lnSpc>
                <a:spcPct val="150000"/>
              </a:lnSpc>
              <a:buFont typeface="Arial" panose="020B0604020202020204" pitchFamily="34" charset="0"/>
              <a:buChar char="•"/>
            </a:pPr>
            <a:r>
              <a:rPr lang="en-US" sz="3000" dirty="0">
                <a:ea typeface="Cambria" panose="02040503050406030204" pitchFamily="18" charset="0"/>
              </a:rPr>
              <a:t>If a table contains an identifier </a:t>
            </a:r>
          </a:p>
          <a:p>
            <a:pPr marL="800100" lvl="1" indent="-342900">
              <a:lnSpc>
                <a:spcPct val="150000"/>
              </a:lnSpc>
              <a:buFont typeface="Arial" panose="020B0604020202020204" pitchFamily="34" charset="0"/>
              <a:buChar char="•"/>
            </a:pPr>
            <a:r>
              <a:rPr lang="en-US" sz="3000" dirty="0">
                <a:ea typeface="Cambria" panose="02040503050406030204" pitchFamily="18" charset="0"/>
              </a:rPr>
              <a:t>then the application considers its maximum value </a:t>
            </a:r>
          </a:p>
          <a:p>
            <a:pPr marL="800100" lvl="1" indent="-342900">
              <a:lnSpc>
                <a:spcPct val="150000"/>
              </a:lnSpc>
              <a:buFont typeface="Arial" panose="020B0604020202020204" pitchFamily="34" charset="0"/>
              <a:buChar char="•"/>
            </a:pPr>
            <a:r>
              <a:rPr lang="en-US" sz="3000" dirty="0">
                <a:ea typeface="Cambria" panose="02040503050406030204" pitchFamily="18" charset="0"/>
              </a:rPr>
              <a:t>else considers the first generated identifier to be 1 </a:t>
            </a:r>
          </a:p>
          <a:p>
            <a:pPr marL="342900" indent="-342900">
              <a:lnSpc>
                <a:spcPct val="150000"/>
              </a:lnSpc>
              <a:buFont typeface="Arial" panose="020B0604020202020204" pitchFamily="34" charset="0"/>
              <a:buChar char="•"/>
            </a:pPr>
            <a:r>
              <a:rPr lang="en-US" sz="3000" dirty="0">
                <a:ea typeface="Cambria" panose="02040503050406030204" pitchFamily="18" charset="0"/>
              </a:rPr>
              <a:t>Increments the identifier by 1</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57</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368839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wipe(left)">
                                      <p:cBhvr>
                                        <p:cTn id="14" dur="500"/>
                                        <p:tgtEl>
                                          <p:spTgt spid="5">
                                            <p:txEl>
                                              <p:pRg st="3" end="3"/>
                                            </p:txEl>
                                          </p:spTgt>
                                        </p:tgtEl>
                                      </p:cBhvr>
                                    </p:animEffect>
                                  </p:childTnLst>
                                </p:cTn>
                              </p:par>
                            </p:childTnLst>
                          </p:cTn>
                        </p:par>
                        <p:par>
                          <p:cTn id="15" fill="hold">
                            <p:stCondLst>
                              <p:cond delay="1500"/>
                            </p:stCondLst>
                            <p:childTnLst>
                              <p:par>
                                <p:cTn id="16" presetID="22" presetClass="entr" presetSubtype="8" fill="hold" nodeType="afterEffect">
                                  <p:stCondLst>
                                    <p:cond delay="50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0852785" cy="4708981"/>
          </a:xfrm>
          <a:prstGeom prst="rect">
            <a:avLst/>
          </a:prstGeom>
        </p:spPr>
        <p:txBody>
          <a:bodyPr wrap="square">
            <a:spAutoFit/>
          </a:bodyPr>
          <a:lstStyle/>
          <a:p>
            <a:r>
              <a:rPr lang="en-US" sz="3000" b="1" dirty="0">
                <a:ea typeface="Cambria" panose="02040503050406030204" pitchFamily="18" charset="0"/>
              </a:rPr>
              <a:t>2. increment</a:t>
            </a:r>
          </a:p>
          <a:p>
            <a:pPr marL="342900" indent="-342900">
              <a:buFont typeface="Arial" panose="020B0604020202020204" pitchFamily="34" charset="0"/>
              <a:buChar char="•"/>
            </a:pPr>
            <a:r>
              <a:rPr lang="en-US" sz="3000" dirty="0">
                <a:ea typeface="Cambria" panose="02040503050406030204" pitchFamily="18" charset="0"/>
              </a:rPr>
              <a:t>Syntax:</a:t>
            </a:r>
          </a:p>
          <a:p>
            <a:r>
              <a:rPr lang="en-US" sz="3000" dirty="0">
                <a:cs typeface="Courier New" panose="02070309020205020404" pitchFamily="49" charset="0"/>
              </a:rPr>
              <a:t>&lt;hibernate-mapping&gt;  </a:t>
            </a:r>
          </a:p>
          <a:p>
            <a:r>
              <a:rPr lang="en-US" sz="3000" dirty="0">
                <a:cs typeface="Courier New" panose="02070309020205020404" pitchFamily="49" charset="0"/>
              </a:rPr>
              <a:t> &lt;class ...&gt;  </a:t>
            </a:r>
          </a:p>
          <a:p>
            <a:r>
              <a:rPr lang="en-US" sz="3000" dirty="0">
                <a:cs typeface="Courier New" panose="02070309020205020404" pitchFamily="49" charset="0"/>
              </a:rPr>
              <a:t>  &lt;id ...&gt;  </a:t>
            </a:r>
          </a:p>
          <a:p>
            <a:r>
              <a:rPr lang="en-US" sz="3000" dirty="0">
                <a:cs typeface="Courier New" panose="02070309020205020404" pitchFamily="49" charset="0"/>
              </a:rPr>
              <a:t>   &lt;generator class="increment"&gt;&lt;/generator&gt;  </a:t>
            </a:r>
          </a:p>
          <a:p>
            <a:r>
              <a:rPr lang="en-US" sz="3000" dirty="0">
                <a:cs typeface="Courier New" panose="02070309020205020404" pitchFamily="49" charset="0"/>
              </a:rPr>
              <a:t>  &lt;/id&gt;  </a:t>
            </a:r>
          </a:p>
          <a:p>
            <a:r>
              <a:rPr lang="en-US" sz="3000" dirty="0">
                <a:cs typeface="Courier New" panose="02070309020205020404" pitchFamily="49" charset="0"/>
              </a:rPr>
              <a:t>    .....  </a:t>
            </a:r>
          </a:p>
          <a:p>
            <a:r>
              <a:rPr lang="en-US" sz="3000" dirty="0">
                <a:cs typeface="Courier New" panose="02070309020205020404" pitchFamily="49" charset="0"/>
              </a:rPr>
              <a:t> &lt;/class&gt;  </a:t>
            </a:r>
          </a:p>
          <a:p>
            <a:r>
              <a:rPr lang="en-US" sz="3000" dirty="0">
                <a:cs typeface="Courier New" panose="02070309020205020404" pitchFamily="49" charset="0"/>
              </a:rPr>
              <a:t>&lt;/hibernate-mapping&gt;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58</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097718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par>
                          <p:cTn id="20" fill="hold">
                            <p:stCondLst>
                              <p:cond delay="2750"/>
                            </p:stCondLst>
                            <p:childTnLst>
                              <p:par>
                                <p:cTn id="21" presetID="22" presetClass="entr" presetSubtype="8" fill="hold" nodeType="afterEffect">
                                  <p:stCondLst>
                                    <p:cond delay="25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wipe(left)">
                                      <p:cBhvr>
                                        <p:cTn id="23" dur="500"/>
                                        <p:tgtEl>
                                          <p:spTgt spid="5">
                                            <p:txEl>
                                              <p:pRg st="6" end="6"/>
                                            </p:txEl>
                                          </p:spTgt>
                                        </p:tgtEl>
                                      </p:cBhvr>
                                    </p:animEffect>
                                  </p:childTnLst>
                                </p:cTn>
                              </p:par>
                            </p:childTnLst>
                          </p:cTn>
                        </p:par>
                        <p:par>
                          <p:cTn id="24" fill="hold">
                            <p:stCondLst>
                              <p:cond delay="3500"/>
                            </p:stCondLst>
                            <p:childTnLst>
                              <p:par>
                                <p:cTn id="25" presetID="22" presetClass="entr" presetSubtype="8" fill="hold" nodeType="afterEffect">
                                  <p:stCondLst>
                                    <p:cond delay="25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
                                        <p:tgtEl>
                                          <p:spTgt spid="5">
                                            <p:txEl>
                                              <p:pRg st="7" end="7"/>
                                            </p:txEl>
                                          </p:spTgt>
                                        </p:tgtEl>
                                      </p:cBhvr>
                                    </p:animEffect>
                                  </p:childTnLst>
                                </p:cTn>
                              </p:par>
                            </p:childTnLst>
                          </p:cTn>
                        </p:par>
                        <p:par>
                          <p:cTn id="28" fill="hold">
                            <p:stCondLst>
                              <p:cond delay="4250"/>
                            </p:stCondLst>
                            <p:childTnLst>
                              <p:par>
                                <p:cTn id="29" presetID="22" presetClass="entr" presetSubtype="8" fill="hold" nodeType="afterEffect">
                                  <p:stCondLst>
                                    <p:cond delay="25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left)">
                                      <p:cBhvr>
                                        <p:cTn id="31" dur="500"/>
                                        <p:tgtEl>
                                          <p:spTgt spid="5">
                                            <p:txEl>
                                              <p:pRg st="8" end="8"/>
                                            </p:txEl>
                                          </p:spTgt>
                                        </p:tgtEl>
                                      </p:cBhvr>
                                    </p:animEffect>
                                  </p:childTnLst>
                                </p:cTn>
                              </p:par>
                            </p:childTnLst>
                          </p:cTn>
                        </p:par>
                        <p:par>
                          <p:cTn id="32" fill="hold">
                            <p:stCondLst>
                              <p:cond delay="5000"/>
                            </p:stCondLst>
                            <p:childTnLst>
                              <p:par>
                                <p:cTn id="33" presetID="22" presetClass="entr" presetSubtype="8" fill="hold" nodeType="afterEffect">
                                  <p:stCondLst>
                                    <p:cond delay="25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wipe(left)">
                                      <p:cBhvr>
                                        <p:cTn id="3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399652" cy="5170646"/>
          </a:xfrm>
          <a:prstGeom prst="rect">
            <a:avLst/>
          </a:prstGeom>
        </p:spPr>
        <p:txBody>
          <a:bodyPr wrap="square">
            <a:spAutoFit/>
          </a:bodyPr>
          <a:lstStyle/>
          <a:p>
            <a:r>
              <a:rPr lang="en-US" sz="3000" b="1" dirty="0">
                <a:ea typeface="Cambria" panose="02040503050406030204" pitchFamily="18" charset="0"/>
              </a:rPr>
              <a:t>3.</a:t>
            </a:r>
            <a:r>
              <a:rPr lang="en-US" sz="3000" dirty="0">
                <a:ea typeface="Cambria" panose="02040503050406030204" pitchFamily="18" charset="0"/>
              </a:rPr>
              <a:t> </a:t>
            </a:r>
            <a:r>
              <a:rPr lang="en-US" sz="3000" b="1" dirty="0">
                <a:ea typeface="Cambria" panose="02040503050406030204" pitchFamily="18" charset="0"/>
              </a:rPr>
              <a:t>sequence</a:t>
            </a:r>
          </a:p>
          <a:p>
            <a:pPr marL="342900" indent="-342900">
              <a:buFont typeface="Arial" panose="020B0604020202020204" pitchFamily="34" charset="0"/>
              <a:buChar char="•"/>
            </a:pPr>
            <a:r>
              <a:rPr lang="en-US" sz="3000" dirty="0">
                <a:ea typeface="Cambria" panose="02040503050406030204" pitchFamily="18" charset="0"/>
              </a:rPr>
              <a:t>Uses the sequence of the database. </a:t>
            </a:r>
          </a:p>
          <a:p>
            <a:pPr marL="342900" indent="-342900">
              <a:buFont typeface="Arial" panose="020B0604020202020204" pitchFamily="34" charset="0"/>
              <a:buChar char="•"/>
            </a:pPr>
            <a:r>
              <a:rPr lang="en-US" sz="3000" dirty="0">
                <a:ea typeface="Cambria" panose="02040503050406030204" pitchFamily="18" charset="0"/>
              </a:rPr>
              <a:t>For inserting a new record in a database</a:t>
            </a:r>
          </a:p>
          <a:p>
            <a:pPr marL="800100" lvl="1" indent="-342900">
              <a:buFont typeface="Arial" panose="020B0604020202020204" pitchFamily="34" charset="0"/>
              <a:buChar char="•"/>
            </a:pPr>
            <a:r>
              <a:rPr lang="en-US" sz="3000" dirty="0">
                <a:ea typeface="Cambria" panose="02040503050406030204" pitchFamily="18" charset="0"/>
              </a:rPr>
              <a:t>Gets next value from the sequence in the DB </a:t>
            </a:r>
          </a:p>
          <a:p>
            <a:pPr marL="1257300" lvl="2" indent="-342900">
              <a:buFont typeface="Arial" panose="020B0604020202020204" pitchFamily="34" charset="0"/>
              <a:buChar char="•"/>
            </a:pPr>
            <a:r>
              <a:rPr lang="en-US" sz="3000" dirty="0">
                <a:ea typeface="Cambria" panose="02040503050406030204" pitchFamily="18" charset="0"/>
              </a:rPr>
              <a:t>Assigns that value for the new record</a:t>
            </a:r>
          </a:p>
          <a:p>
            <a:pPr marL="342900" indent="-342900">
              <a:buFont typeface="Arial" panose="020B0604020202020204" pitchFamily="34" charset="0"/>
              <a:buChar char="•"/>
            </a:pPr>
            <a:r>
              <a:rPr lang="en-US" sz="3000" dirty="0">
                <a:ea typeface="Cambria" panose="02040503050406030204" pitchFamily="18" charset="0"/>
              </a:rPr>
              <a:t>If no sequence is defined, </a:t>
            </a:r>
          </a:p>
          <a:p>
            <a:pPr marL="800100" lvl="1" indent="-342900">
              <a:buFont typeface="Arial" panose="020B0604020202020204" pitchFamily="34" charset="0"/>
              <a:buChar char="•"/>
            </a:pPr>
            <a:r>
              <a:rPr lang="en-US" sz="3000" dirty="0">
                <a:ea typeface="Cambria" panose="02040503050406030204" pitchFamily="18" charset="0"/>
              </a:rPr>
              <a:t>it creates a sequence automatically </a:t>
            </a:r>
          </a:p>
          <a:p>
            <a:pPr marL="342900" indent="-342900">
              <a:buFont typeface="Arial" panose="020B0604020202020204" pitchFamily="34" charset="0"/>
              <a:buChar char="•"/>
            </a:pPr>
            <a:r>
              <a:rPr lang="en-US" sz="3000" dirty="0">
                <a:ea typeface="Cambria" panose="02040503050406030204" pitchFamily="18" charset="0"/>
              </a:rPr>
              <a:t>Ex: in case of Oracle database, </a:t>
            </a:r>
          </a:p>
          <a:p>
            <a:pPr marL="800100" lvl="1" indent="-342900">
              <a:buFont typeface="Arial" panose="020B0604020202020204" pitchFamily="34" charset="0"/>
              <a:buChar char="•"/>
            </a:pPr>
            <a:r>
              <a:rPr lang="en-US" sz="3000" dirty="0">
                <a:ea typeface="Cambria" panose="02040503050406030204" pitchFamily="18" charset="0"/>
              </a:rPr>
              <a:t>it creates a sequence named HIBERNATE_SEQUENCE. </a:t>
            </a:r>
          </a:p>
          <a:p>
            <a:pPr marL="342900" indent="-342900">
              <a:buFont typeface="Arial" panose="020B0604020202020204" pitchFamily="34" charset="0"/>
              <a:buChar char="•"/>
            </a:pPr>
            <a:r>
              <a:rPr lang="en-US" sz="3000" dirty="0">
                <a:ea typeface="Cambria" panose="02040503050406030204" pitchFamily="18" charset="0"/>
              </a:rPr>
              <a:t>For Oracle, DB2, SAP DB, </a:t>
            </a:r>
            <a:r>
              <a:rPr lang="en-US" sz="3000" dirty="0" err="1">
                <a:ea typeface="Cambria" panose="02040503050406030204" pitchFamily="18" charset="0"/>
              </a:rPr>
              <a:t>Postgre</a:t>
            </a:r>
            <a:r>
              <a:rPr lang="en-US" sz="3000" dirty="0">
                <a:ea typeface="Cambria" panose="02040503050406030204" pitchFamily="18" charset="0"/>
              </a:rPr>
              <a:t> SQL or </a:t>
            </a:r>
            <a:r>
              <a:rPr lang="en-US" sz="3000" dirty="0" err="1">
                <a:ea typeface="Cambria" panose="02040503050406030204" pitchFamily="18" charset="0"/>
              </a:rPr>
              <a:t>McKoi</a:t>
            </a:r>
            <a:r>
              <a:rPr lang="en-US" sz="3000" dirty="0">
                <a:ea typeface="Cambria" panose="02040503050406030204" pitchFamily="18" charset="0"/>
              </a:rPr>
              <a:t>, </a:t>
            </a:r>
          </a:p>
          <a:p>
            <a:pPr marL="800100" lvl="1" indent="-342900">
              <a:buFont typeface="Arial" panose="020B0604020202020204" pitchFamily="34" charset="0"/>
              <a:buChar char="•"/>
            </a:pPr>
            <a:r>
              <a:rPr lang="en-US" sz="3000" dirty="0">
                <a:ea typeface="Cambria" panose="02040503050406030204" pitchFamily="18" charset="0"/>
              </a:rPr>
              <a:t>it uses sequence but it uses generator in </a:t>
            </a:r>
            <a:r>
              <a:rPr lang="en-US" sz="3000" dirty="0" err="1">
                <a:ea typeface="Cambria" panose="02040503050406030204" pitchFamily="18" charset="0"/>
              </a:rPr>
              <a:t>interbase</a:t>
            </a:r>
            <a:r>
              <a:rPr lang="en-US" sz="3000" dirty="0">
                <a:ea typeface="Cambria" panose="02040503050406030204" pitchFamily="18" charset="0"/>
              </a:rPr>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59</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143425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left)">
                                      <p:cBhvr>
                                        <p:cTn id="36" dur="500"/>
                                        <p:tgtEl>
                                          <p:spTgt spid="5">
                                            <p:txEl>
                                              <p:pRg st="7" end="7"/>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wipe(left)">
                                      <p:cBhvr>
                                        <p:cTn id="4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6</a:t>
            </a:fld>
            <a:endParaRPr lang="en-US"/>
          </a:p>
        </p:txBody>
      </p:sp>
      <p:sp>
        <p:nvSpPr>
          <p:cNvPr id="4" name="Title 3"/>
          <p:cNvSpPr>
            <a:spLocks noGrp="1"/>
          </p:cNvSpPr>
          <p:nvPr>
            <p:ph type="title"/>
          </p:nvPr>
        </p:nvSpPr>
        <p:spPr/>
        <p:txBody>
          <a:bodyPr/>
          <a:lstStyle/>
          <a:p>
            <a:r>
              <a:rPr lang="en-US" dirty="0"/>
              <a:t>Hibernate </a:t>
            </a:r>
            <a:r>
              <a:rPr lang="en-US" dirty="0" smtClean="0"/>
              <a:t>Advantages</a:t>
            </a:r>
            <a:endParaRPr lang="en-IN" dirty="0"/>
          </a:p>
        </p:txBody>
      </p:sp>
      <p:sp>
        <p:nvSpPr>
          <p:cNvPr id="6" name="Content Placeholder 5"/>
          <p:cNvSpPr>
            <a:spLocks noGrp="1"/>
          </p:cNvSpPr>
          <p:nvPr>
            <p:ph idx="1"/>
          </p:nvPr>
        </p:nvSpPr>
        <p:spPr/>
        <p:txBody>
          <a:bodyPr>
            <a:normAutofit/>
          </a:bodyPr>
          <a:lstStyle/>
          <a:p>
            <a:r>
              <a:rPr lang="en-US" sz="3600" b="1" dirty="0" smtClean="0"/>
              <a:t>Mapping</a:t>
            </a:r>
            <a:r>
              <a:rPr lang="en-US" sz="3600" dirty="0" smtClean="0"/>
              <a:t> Java classes to database tables </a:t>
            </a:r>
            <a:endParaRPr lang="en-US" sz="3600" dirty="0"/>
          </a:p>
          <a:p>
            <a:r>
              <a:rPr lang="en-US" sz="3600" b="1" dirty="0"/>
              <a:t>Using  XML files </a:t>
            </a:r>
            <a:r>
              <a:rPr lang="en-US" sz="3600" dirty="0"/>
              <a:t>&amp; without </a:t>
            </a:r>
            <a:r>
              <a:rPr lang="en-US" sz="3600" dirty="0" smtClean="0"/>
              <a:t>writing </a:t>
            </a:r>
            <a:r>
              <a:rPr lang="en-US" sz="3600" dirty="0"/>
              <a:t>any line of Java code.</a:t>
            </a:r>
          </a:p>
          <a:p>
            <a:r>
              <a:rPr lang="en-US" sz="3600" dirty="0"/>
              <a:t>Provides </a:t>
            </a:r>
            <a:r>
              <a:rPr lang="en-US" sz="3600" b="1" dirty="0"/>
              <a:t>simple APIs </a:t>
            </a:r>
            <a:r>
              <a:rPr lang="en-US" sz="3600" dirty="0"/>
              <a:t>for </a:t>
            </a:r>
          </a:p>
          <a:p>
            <a:pPr lvl="1"/>
            <a:r>
              <a:rPr lang="en-US" sz="3200" dirty="0"/>
              <a:t>Storing and Retrieving Java objects directly to and from the database.</a:t>
            </a:r>
          </a:p>
          <a:p>
            <a:pPr lvl="1"/>
            <a:r>
              <a:rPr lang="en-US" sz="3200" dirty="0"/>
              <a:t>If there is change in the database or in any table, then you need to change the XML file properties only</a:t>
            </a:r>
            <a:r>
              <a:rPr lang="en-US" sz="3200" dirty="0" smtClean="0"/>
              <a:t>.</a:t>
            </a:r>
            <a:endParaRPr lang="en-US" sz="3200" dirty="0"/>
          </a:p>
        </p:txBody>
      </p:sp>
    </p:spTree>
    <p:custDataLst>
      <p:tags r:id="rId2"/>
    </p:custDataLst>
    <p:extLst>
      <p:ext uri="{BB962C8B-B14F-4D97-AF65-F5344CB8AC3E}">
        <p14:creationId xmlns:p14="http://schemas.microsoft.com/office/powerpoint/2010/main" val="517394587"/>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478598"/>
            <a:ext cx="11104245" cy="5170646"/>
          </a:xfrm>
          <a:prstGeom prst="rect">
            <a:avLst/>
          </a:prstGeom>
        </p:spPr>
        <p:txBody>
          <a:bodyPr wrap="square">
            <a:spAutoFit/>
          </a:bodyPr>
          <a:lstStyle/>
          <a:p>
            <a:r>
              <a:rPr lang="en-US" sz="3000" b="1" dirty="0">
                <a:ea typeface="Cambria" panose="02040503050406030204" pitchFamily="18" charset="0"/>
              </a:rPr>
              <a:t>3.</a:t>
            </a:r>
            <a:r>
              <a:rPr lang="en-US" sz="3000" dirty="0">
                <a:ea typeface="Cambria" panose="02040503050406030204" pitchFamily="18" charset="0"/>
              </a:rPr>
              <a:t> </a:t>
            </a:r>
            <a:r>
              <a:rPr lang="en-US" sz="3000" b="1" dirty="0">
                <a:ea typeface="Cambria" panose="02040503050406030204" pitchFamily="18" charset="0"/>
              </a:rPr>
              <a:t>sequence</a:t>
            </a:r>
          </a:p>
          <a:p>
            <a:pPr marL="342900" indent="-342900">
              <a:buFont typeface="Arial" panose="020B0604020202020204" pitchFamily="34" charset="0"/>
              <a:buChar char="•"/>
            </a:pPr>
            <a:r>
              <a:rPr lang="en-US" sz="3000" dirty="0">
                <a:ea typeface="Cambria" panose="02040503050406030204" pitchFamily="18" charset="0"/>
              </a:rPr>
              <a:t>Not supported in MySQL</a:t>
            </a:r>
          </a:p>
          <a:p>
            <a:pPr marL="342900" indent="-342900">
              <a:buFont typeface="Arial" panose="020B0604020202020204" pitchFamily="34" charset="0"/>
              <a:buChar char="•"/>
            </a:pPr>
            <a:endParaRPr lang="en-US"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Database dependent </a:t>
            </a:r>
          </a:p>
          <a:p>
            <a:pPr marL="800100" lvl="1" indent="-342900">
              <a:buFont typeface="Arial" panose="020B0604020202020204" pitchFamily="34" charset="0"/>
              <a:buChar char="•"/>
            </a:pPr>
            <a:r>
              <a:rPr lang="en-US" sz="3000" dirty="0">
                <a:ea typeface="Cambria" panose="02040503050406030204" pitchFamily="18" charset="0"/>
              </a:rPr>
              <a:t>We cannot use this generator class for all the databases</a:t>
            </a:r>
          </a:p>
          <a:p>
            <a:pPr marL="800100" lvl="1" indent="-342900">
              <a:buFont typeface="Arial" panose="020B0604020202020204" pitchFamily="34" charset="0"/>
              <a:buChar char="•"/>
            </a:pPr>
            <a:r>
              <a:rPr lang="en-US" sz="3000" dirty="0">
                <a:ea typeface="Cambria" panose="02040503050406030204" pitchFamily="18" charset="0"/>
              </a:rPr>
              <a:t>We should know whether the database supports sequence or not before we are working with it</a:t>
            </a:r>
          </a:p>
          <a:p>
            <a:pPr marL="342900" indent="-342900">
              <a:buFont typeface="Arial" panose="020B0604020202020204" pitchFamily="34" charset="0"/>
              <a:buChar char="•"/>
            </a:pPr>
            <a:endParaRPr lang="en-US"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Programmer has to create a sequence in the database </a:t>
            </a:r>
          </a:p>
          <a:p>
            <a:pPr marL="800100" lvl="1" indent="-342900">
              <a:buFont typeface="Arial" panose="020B0604020202020204" pitchFamily="34" charset="0"/>
              <a:buChar char="•"/>
            </a:pPr>
            <a:r>
              <a:rPr lang="en-US" sz="3000" dirty="0">
                <a:ea typeface="Cambria" panose="02040503050406030204" pitchFamily="18" charset="0"/>
              </a:rPr>
              <a:t>That Sequence name should be passed as the generator</a:t>
            </a:r>
          </a:p>
          <a:p>
            <a:pPr marL="342900" indent="-342900">
              <a:buFont typeface="Arial" panose="020B0604020202020204" pitchFamily="34" charset="0"/>
              <a:buChar char="•"/>
            </a:pPr>
            <a:endParaRPr lang="en-US" sz="30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60</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55689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wipe(left)">
                                      <p:cBhvr>
                                        <p:cTn id="23" dur="500"/>
                                        <p:tgtEl>
                                          <p:spTgt spid="5">
                                            <p:txEl>
                                              <p:pRg st="7" end="7"/>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left)">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4708981"/>
          </a:xfrm>
          <a:prstGeom prst="rect">
            <a:avLst/>
          </a:prstGeom>
        </p:spPr>
        <p:txBody>
          <a:bodyPr wrap="square">
            <a:spAutoFit/>
          </a:bodyPr>
          <a:lstStyle/>
          <a:p>
            <a:r>
              <a:rPr lang="en-US" sz="3000" b="1" dirty="0">
                <a:ea typeface="Cambria" panose="02040503050406030204" pitchFamily="18" charset="0"/>
              </a:rPr>
              <a:t>3.</a:t>
            </a:r>
            <a:r>
              <a:rPr lang="en-US" sz="3000" dirty="0">
                <a:ea typeface="Cambria" panose="02040503050406030204" pitchFamily="18" charset="0"/>
              </a:rPr>
              <a:t> </a:t>
            </a:r>
            <a:r>
              <a:rPr lang="en-US" sz="3000" b="1" dirty="0">
                <a:ea typeface="Cambria" panose="02040503050406030204" pitchFamily="18" charset="0"/>
              </a:rPr>
              <a:t>sequence</a:t>
            </a:r>
          </a:p>
          <a:p>
            <a:pPr marL="342900" indent="-342900">
              <a:buFont typeface="Arial" panose="020B0604020202020204" pitchFamily="34" charset="0"/>
              <a:buChar char="•"/>
            </a:pPr>
            <a:r>
              <a:rPr lang="en-US" sz="3000" dirty="0">
                <a:ea typeface="Cambria" panose="02040503050406030204" pitchFamily="18" charset="0"/>
              </a:rPr>
              <a:t>If the programmer has not passed any sequence name, </a:t>
            </a:r>
          </a:p>
          <a:p>
            <a:pPr marL="800100" lvl="1" indent="-342900">
              <a:buFont typeface="Arial" panose="020B0604020202020204" pitchFamily="34" charset="0"/>
              <a:buChar char="•"/>
            </a:pPr>
            <a:r>
              <a:rPr lang="en-US" sz="3000" dirty="0">
                <a:ea typeface="Cambria" panose="02040503050406030204" pitchFamily="18" charset="0"/>
              </a:rPr>
              <a:t>Then hibernate creates its own sequence with name “Hibernate-Sequence” </a:t>
            </a:r>
          </a:p>
          <a:p>
            <a:pPr marL="800100" lvl="1" indent="-342900">
              <a:buFont typeface="Arial" panose="020B0604020202020204" pitchFamily="34" charset="0"/>
              <a:buChar char="•"/>
            </a:pPr>
            <a:r>
              <a:rPr lang="en-US" sz="3000" dirty="0">
                <a:ea typeface="Cambria" panose="02040503050406030204" pitchFamily="18" charset="0"/>
              </a:rPr>
              <a:t>Gets next value from that sequence</a:t>
            </a:r>
          </a:p>
          <a:p>
            <a:pPr marL="800100" lvl="1" indent="-342900">
              <a:buFont typeface="Arial" panose="020B0604020202020204" pitchFamily="34" charset="0"/>
              <a:buChar char="•"/>
            </a:pPr>
            <a:r>
              <a:rPr lang="en-US" sz="3000" dirty="0">
                <a:ea typeface="Cambria" panose="02040503050406030204" pitchFamily="18" charset="0"/>
              </a:rPr>
              <a:t>Than assigns that id value for new record</a:t>
            </a:r>
          </a:p>
          <a:p>
            <a:pPr marL="342900" indent="-342900">
              <a:buFont typeface="Arial" panose="020B0604020202020204" pitchFamily="34" charset="0"/>
              <a:buChar char="•"/>
            </a:pPr>
            <a:endParaRPr lang="en-US" sz="3000" dirty="0">
              <a:ea typeface="Cambria" panose="02040503050406030204" pitchFamily="18" charset="0"/>
            </a:endParaRPr>
          </a:p>
          <a:p>
            <a:pPr marL="342900" indent="-342900">
              <a:buFont typeface="Arial" panose="020B0604020202020204" pitchFamily="34" charset="0"/>
              <a:buChar char="•"/>
            </a:pPr>
            <a:r>
              <a:rPr lang="en-US" sz="3000" dirty="0">
                <a:ea typeface="Cambria" panose="02040503050406030204" pitchFamily="18" charset="0"/>
              </a:rPr>
              <a:t>To create its own sequence, in hibernate configuration file: </a:t>
            </a:r>
          </a:p>
          <a:p>
            <a:pPr marL="800100" lvl="1" indent="-342900">
              <a:buFont typeface="Arial" panose="020B0604020202020204" pitchFamily="34" charset="0"/>
              <a:buChar char="•"/>
            </a:pPr>
            <a:r>
              <a:rPr lang="en-US" sz="3000" dirty="0">
                <a:ea typeface="Cambria" panose="02040503050406030204" pitchFamily="18" charset="0"/>
              </a:rPr>
              <a:t>hbm2ddl.auto property </a:t>
            </a:r>
          </a:p>
          <a:p>
            <a:pPr marL="1257300" lvl="2" indent="-342900">
              <a:buFont typeface="Arial" panose="020B0604020202020204" pitchFamily="34" charset="0"/>
              <a:buChar char="•"/>
            </a:pPr>
            <a:r>
              <a:rPr lang="en-US" sz="3000" dirty="0">
                <a:ea typeface="Cambria" panose="02040503050406030204" pitchFamily="18" charset="0"/>
              </a:rPr>
              <a:t>must be set enabled</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61</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746733070"/>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218545" cy="5170646"/>
          </a:xfrm>
          <a:prstGeom prst="rect">
            <a:avLst/>
          </a:prstGeom>
        </p:spPr>
        <p:txBody>
          <a:bodyPr wrap="square">
            <a:spAutoFit/>
          </a:bodyPr>
          <a:lstStyle/>
          <a:p>
            <a:r>
              <a:rPr lang="en-US" sz="3000" b="1" dirty="0">
                <a:ea typeface="Cambria" panose="02040503050406030204" pitchFamily="18" charset="0"/>
              </a:rPr>
              <a:t>3. sequence</a:t>
            </a:r>
          </a:p>
          <a:p>
            <a:pPr marL="342900" indent="-342900">
              <a:buFont typeface="Arial" panose="020B0604020202020204" pitchFamily="34" charset="0"/>
              <a:buChar char="•"/>
            </a:pPr>
            <a:r>
              <a:rPr lang="en-US" sz="3000" dirty="0">
                <a:ea typeface="Cambria" panose="02040503050406030204" pitchFamily="18" charset="0"/>
              </a:rPr>
              <a:t>Syntax:</a:t>
            </a:r>
          </a:p>
          <a:p>
            <a:r>
              <a:rPr lang="en-US" sz="3000" dirty="0">
                <a:latin typeface="Courier New" panose="02070309020205020404" pitchFamily="49" charset="0"/>
                <a:cs typeface="Courier New" panose="02070309020205020404" pitchFamily="49" charset="0"/>
              </a:rPr>
              <a:t>&lt;hibernate-mapping&gt;  </a:t>
            </a:r>
          </a:p>
          <a:p>
            <a:r>
              <a:rPr lang="en-US" sz="3000" dirty="0">
                <a:latin typeface="Courier New" panose="02070309020205020404" pitchFamily="49" charset="0"/>
                <a:cs typeface="Courier New" panose="02070309020205020404" pitchFamily="49" charset="0"/>
              </a:rPr>
              <a:t> &lt;class ...&gt;  </a:t>
            </a:r>
          </a:p>
          <a:p>
            <a:pPr lvl="1"/>
            <a:r>
              <a:rPr lang="en-US" sz="3000" dirty="0">
                <a:latin typeface="Courier New" panose="02070309020205020404" pitchFamily="49" charset="0"/>
                <a:cs typeface="Courier New" panose="02070309020205020404" pitchFamily="49" charset="0"/>
              </a:rPr>
              <a:t>&lt;id name="</a:t>
            </a:r>
            <a:r>
              <a:rPr lang="en-US" sz="3000" dirty="0" err="1">
                <a:latin typeface="Courier New" panose="02070309020205020404" pitchFamily="49" charset="0"/>
                <a:cs typeface="Courier New" panose="02070309020205020404" pitchFamily="49" charset="0"/>
              </a:rPr>
              <a:t>productId</a:t>
            </a:r>
            <a:r>
              <a:rPr lang="en-US" sz="3000" dirty="0">
                <a:latin typeface="Courier New" panose="02070309020205020404" pitchFamily="49" charset="0"/>
                <a:cs typeface="Courier New" panose="02070309020205020404" pitchFamily="49" charset="0"/>
              </a:rPr>
              <a:t>" column="</a:t>
            </a:r>
            <a:r>
              <a:rPr lang="en-US" sz="3000" dirty="0" err="1">
                <a:latin typeface="Courier New" panose="02070309020205020404" pitchFamily="49" charset="0"/>
                <a:cs typeface="Courier New" panose="02070309020205020404" pitchFamily="49" charset="0"/>
              </a:rPr>
              <a:t>pid</a:t>
            </a:r>
            <a:r>
              <a:rPr lang="en-US" sz="3000" dirty="0">
                <a:latin typeface="Courier New" panose="02070309020205020404" pitchFamily="49" charset="0"/>
                <a:cs typeface="Courier New" panose="02070309020205020404" pitchFamily="49" charset="0"/>
              </a:rPr>
              <a:t>"&gt;</a:t>
            </a:r>
          </a:p>
          <a:p>
            <a:pPr lvl="1"/>
            <a:r>
              <a:rPr lang="en-US" sz="3000" dirty="0">
                <a:latin typeface="Courier New" panose="02070309020205020404" pitchFamily="49" charset="0"/>
                <a:cs typeface="Courier New" panose="02070309020205020404" pitchFamily="49" charset="0"/>
              </a:rPr>
              <a:t>&lt;generator&gt;</a:t>
            </a:r>
          </a:p>
          <a:p>
            <a:pPr lvl="1"/>
            <a:r>
              <a:rPr lang="en-US" sz="3000" dirty="0">
                <a:latin typeface="Courier New" panose="02070309020205020404" pitchFamily="49" charset="0"/>
                <a:cs typeface="Courier New" panose="02070309020205020404" pitchFamily="49" charset="0"/>
              </a:rPr>
              <a:t>&lt;</a:t>
            </a:r>
            <a:r>
              <a:rPr lang="en-US" sz="3000" dirty="0" err="1">
                <a:latin typeface="Courier New" panose="02070309020205020404" pitchFamily="49" charset="0"/>
                <a:cs typeface="Courier New" panose="02070309020205020404" pitchFamily="49" charset="0"/>
              </a:rPr>
              <a:t>param</a:t>
            </a:r>
            <a:r>
              <a:rPr lang="en-US" sz="3000" dirty="0">
                <a:latin typeface="Courier New" panose="02070309020205020404" pitchFamily="49" charset="0"/>
                <a:cs typeface="Courier New" panose="02070309020205020404" pitchFamily="49" charset="0"/>
              </a:rPr>
              <a:t> name="sequence"&gt;</a:t>
            </a:r>
            <a:r>
              <a:rPr lang="en-US" sz="3000" dirty="0" err="1">
                <a:latin typeface="Courier New" panose="02070309020205020404" pitchFamily="49" charset="0"/>
                <a:cs typeface="Courier New" panose="02070309020205020404" pitchFamily="49" charset="0"/>
              </a:rPr>
              <a:t>MySequence</a:t>
            </a:r>
            <a:r>
              <a:rPr lang="en-US" sz="3000" dirty="0">
                <a:latin typeface="Courier New" panose="02070309020205020404" pitchFamily="49" charset="0"/>
                <a:cs typeface="Courier New" panose="02070309020205020404" pitchFamily="49" charset="0"/>
              </a:rPr>
              <a:t>&lt;/</a:t>
            </a:r>
            <a:r>
              <a:rPr lang="en-US" sz="3000" dirty="0" err="1">
                <a:latin typeface="Courier New" panose="02070309020205020404" pitchFamily="49" charset="0"/>
                <a:cs typeface="Courier New" panose="02070309020205020404" pitchFamily="49" charset="0"/>
              </a:rPr>
              <a:t>param</a:t>
            </a:r>
            <a:r>
              <a:rPr lang="en-US" sz="3000" dirty="0">
                <a:latin typeface="Courier New" panose="02070309020205020404" pitchFamily="49" charset="0"/>
                <a:cs typeface="Courier New" panose="02070309020205020404" pitchFamily="49" charset="0"/>
              </a:rPr>
              <a:t>&gt;</a:t>
            </a:r>
          </a:p>
          <a:p>
            <a:pPr lvl="1"/>
            <a:r>
              <a:rPr lang="en-US" sz="3000" dirty="0">
                <a:latin typeface="Courier New" panose="02070309020205020404" pitchFamily="49" charset="0"/>
                <a:cs typeface="Courier New" panose="02070309020205020404" pitchFamily="49" charset="0"/>
              </a:rPr>
              <a:t>&lt;/</a:t>
            </a:r>
            <a:r>
              <a:rPr lang="en-US" sz="3000" dirty="0" err="1">
                <a:latin typeface="Courier New" panose="02070309020205020404" pitchFamily="49" charset="0"/>
                <a:cs typeface="Courier New" panose="02070309020205020404" pitchFamily="49" charset="0"/>
              </a:rPr>
              <a:t>genetator</a:t>
            </a:r>
            <a:r>
              <a:rPr lang="en-US" sz="3000" dirty="0">
                <a:latin typeface="Courier New" panose="02070309020205020404" pitchFamily="49" charset="0"/>
                <a:cs typeface="Courier New" panose="02070309020205020404" pitchFamily="49" charset="0"/>
              </a:rPr>
              <a:t>&gt;</a:t>
            </a:r>
          </a:p>
          <a:p>
            <a:pPr lvl="1"/>
            <a:r>
              <a:rPr lang="en-US" sz="3000" dirty="0">
                <a:latin typeface="Courier New" panose="02070309020205020404" pitchFamily="49" charset="0"/>
                <a:cs typeface="Courier New" panose="02070309020205020404" pitchFamily="49" charset="0"/>
              </a:rPr>
              <a:t>&lt;/id&gt;</a:t>
            </a:r>
          </a:p>
          <a:p>
            <a:r>
              <a:rPr lang="en-US" sz="3000" dirty="0">
                <a:latin typeface="Courier New" panose="02070309020205020404" pitchFamily="49" charset="0"/>
                <a:cs typeface="Courier New" panose="02070309020205020404" pitchFamily="49" charset="0"/>
              </a:rPr>
              <a:t> &lt;/class&gt;  </a:t>
            </a:r>
          </a:p>
          <a:p>
            <a:r>
              <a:rPr lang="en-US" sz="3000" dirty="0">
                <a:latin typeface="Courier New" panose="02070309020205020404" pitchFamily="49" charset="0"/>
                <a:cs typeface="Courier New" panose="02070309020205020404" pitchFamily="49" charset="0"/>
              </a:rPr>
              <a:t>&lt;/hibernate-mapping&gt;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62</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104138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wipe(left)">
                                      <p:cBhvr>
                                        <p:cTn id="15" dur="500"/>
                                        <p:tgtEl>
                                          <p:spTgt spid="5">
                                            <p:txEl>
                                              <p:pRg st="8" end="8"/>
                                            </p:txEl>
                                          </p:spTgt>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5">
                                            <p:txEl>
                                              <p:pRg st="9" end="9"/>
                                            </p:txEl>
                                          </p:spTgt>
                                        </p:tgtEl>
                                        <p:attrNameLst>
                                          <p:attrName>style.visibility</p:attrName>
                                        </p:attrNameLst>
                                      </p:cBhvr>
                                      <p:to>
                                        <p:strVal val="visible"/>
                                      </p:to>
                                    </p:set>
                                    <p:animEffect transition="in" filter="wipe(left)">
                                      <p:cBhvr>
                                        <p:cTn id="19" dur="500"/>
                                        <p:tgtEl>
                                          <p:spTgt spid="5">
                                            <p:txEl>
                                              <p:pRg st="9" end="9"/>
                                            </p:txEl>
                                          </p:spTgt>
                                        </p:tgtEl>
                                      </p:cBhvr>
                                    </p:animEffect>
                                  </p:childTnLst>
                                </p:cTn>
                              </p:par>
                            </p:childTnLst>
                          </p:cTn>
                        </p:par>
                        <p:par>
                          <p:cTn id="20" fill="hold">
                            <p:stCondLst>
                              <p:cond delay="2750"/>
                            </p:stCondLst>
                            <p:childTnLst>
                              <p:par>
                                <p:cTn id="21" presetID="22" presetClass="entr" presetSubtype="8" fill="hold" nodeType="afterEffect">
                                  <p:stCondLst>
                                    <p:cond delay="25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3500"/>
                            </p:stCondLst>
                            <p:childTnLst>
                              <p:par>
                                <p:cTn id="25" presetID="22" presetClass="entr" presetSubtype="8" fill="hold" nodeType="afterEffect">
                                  <p:stCondLst>
                                    <p:cond delay="25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4250"/>
                            </p:stCondLst>
                            <p:childTnLst>
                              <p:par>
                                <p:cTn id="29" presetID="22" presetClass="entr" presetSubtype="8" fill="hold" nodeType="afterEffect">
                                  <p:stCondLst>
                                    <p:cond delay="25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5000"/>
                            </p:stCondLst>
                            <p:childTnLst>
                              <p:par>
                                <p:cTn id="33" presetID="22" presetClass="entr" presetSubtype="8" fill="hold" nodeType="after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5750"/>
                            </p:stCondLst>
                            <p:childTnLst>
                              <p:par>
                                <p:cTn id="37" presetID="22" presetClass="entr" presetSubtype="8" fill="hold" nodeType="afterEffect">
                                  <p:stCondLst>
                                    <p:cond delay="25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wipe(left)">
                                      <p:cBhvr>
                                        <p:cTn id="3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4524315"/>
          </a:xfrm>
          <a:prstGeom prst="rect">
            <a:avLst/>
          </a:prstGeom>
        </p:spPr>
        <p:txBody>
          <a:bodyPr wrap="square">
            <a:spAutoFit/>
          </a:bodyPr>
          <a:lstStyle/>
          <a:p>
            <a:r>
              <a:rPr lang="en-US" sz="3200" b="1" dirty="0">
                <a:ea typeface="Cambria" panose="02040503050406030204" pitchFamily="18" charset="0"/>
              </a:rPr>
              <a:t>4.</a:t>
            </a:r>
            <a:r>
              <a:rPr lang="en-US" sz="3200" dirty="0">
                <a:ea typeface="Cambria" panose="02040503050406030204" pitchFamily="18" charset="0"/>
              </a:rPr>
              <a:t> </a:t>
            </a:r>
            <a:r>
              <a:rPr lang="en-US" sz="3200" b="1" dirty="0">
                <a:ea typeface="Cambria" panose="02040503050406030204" pitchFamily="18" charset="0"/>
              </a:rPr>
              <a:t>native</a:t>
            </a:r>
          </a:p>
          <a:p>
            <a:pPr marL="342900" indent="-342900">
              <a:buFont typeface="Arial" panose="020B0604020202020204" pitchFamily="34" charset="0"/>
              <a:buChar char="•"/>
            </a:pPr>
            <a:r>
              <a:rPr lang="en-US" sz="3200" dirty="0">
                <a:ea typeface="Cambria" panose="02040503050406030204" pitchFamily="18" charset="0"/>
              </a:rPr>
              <a:t>It uses identity, sequence or </a:t>
            </a:r>
            <a:r>
              <a:rPr lang="en-US" sz="3200" dirty="0" err="1">
                <a:ea typeface="Cambria" panose="02040503050406030204" pitchFamily="18" charset="0"/>
              </a:rPr>
              <a:t>hilo</a:t>
            </a:r>
            <a:r>
              <a:rPr lang="en-US" sz="3200" dirty="0">
                <a:ea typeface="Cambria" panose="02040503050406030204" pitchFamily="18" charset="0"/>
              </a:rPr>
              <a:t> depending on the database vendor. </a:t>
            </a:r>
          </a:p>
          <a:p>
            <a:pPr marL="342900" indent="-342900">
              <a:buFont typeface="Arial" panose="020B0604020202020204" pitchFamily="34" charset="0"/>
              <a:buChar char="•"/>
            </a:pPr>
            <a:r>
              <a:rPr lang="en-US" sz="3200" dirty="0">
                <a:ea typeface="Cambria" panose="02040503050406030204" pitchFamily="18" charset="0"/>
              </a:rPr>
              <a:t>It first checks whether the database supports identity or not,</a:t>
            </a:r>
          </a:p>
          <a:p>
            <a:pPr marL="800100" lvl="1" indent="-342900">
              <a:buFont typeface="Arial" panose="020B0604020202020204" pitchFamily="34" charset="0"/>
              <a:buChar char="•"/>
            </a:pPr>
            <a:r>
              <a:rPr lang="en-US" sz="3200" dirty="0">
                <a:ea typeface="Cambria" panose="02040503050406030204" pitchFamily="18" charset="0"/>
              </a:rPr>
              <a:t>if not, then checks for sequence and </a:t>
            </a:r>
          </a:p>
          <a:p>
            <a:pPr marL="800100" lvl="1" indent="-342900">
              <a:buFont typeface="Arial" panose="020B0604020202020204" pitchFamily="34" charset="0"/>
              <a:buChar char="•"/>
            </a:pPr>
            <a:r>
              <a:rPr lang="en-US" sz="3200" dirty="0">
                <a:ea typeface="Cambria" panose="02040503050406030204" pitchFamily="18" charset="0"/>
              </a:rPr>
              <a:t>if not, then </a:t>
            </a:r>
            <a:r>
              <a:rPr lang="en-US" sz="3200" dirty="0" err="1">
                <a:ea typeface="Cambria" panose="02040503050406030204" pitchFamily="18" charset="0"/>
              </a:rPr>
              <a:t>hilo</a:t>
            </a:r>
            <a:r>
              <a:rPr lang="en-US" sz="3200" dirty="0">
                <a:ea typeface="Cambria" panose="02040503050406030204" pitchFamily="18" charset="0"/>
              </a:rPr>
              <a:t> will be used</a:t>
            </a:r>
          </a:p>
          <a:p>
            <a:pPr marL="1257300" lvl="2" indent="-342900">
              <a:buFont typeface="Arial" panose="020B0604020202020204" pitchFamily="34" charset="0"/>
              <a:buChar char="•"/>
            </a:pPr>
            <a:r>
              <a:rPr lang="en-US" sz="3200" dirty="0">
                <a:ea typeface="Cambria" panose="02040503050406030204" pitchFamily="18" charset="0"/>
              </a:rPr>
              <a:t>identity</a:t>
            </a:r>
          </a:p>
          <a:p>
            <a:pPr marL="1257300" lvl="2" indent="-342900">
              <a:buFont typeface="Arial" panose="020B0604020202020204" pitchFamily="34" charset="0"/>
              <a:buChar char="•"/>
            </a:pPr>
            <a:r>
              <a:rPr lang="en-US" sz="3200" dirty="0">
                <a:ea typeface="Cambria" panose="02040503050406030204" pitchFamily="18" charset="0"/>
              </a:rPr>
              <a:t>sequence</a:t>
            </a:r>
          </a:p>
          <a:p>
            <a:pPr marL="1257300" lvl="2" indent="-342900">
              <a:buFont typeface="Arial" panose="020B0604020202020204" pitchFamily="34" charset="0"/>
              <a:buChar char="•"/>
            </a:pPr>
            <a:r>
              <a:rPr lang="en-US" sz="3200" dirty="0" err="1">
                <a:ea typeface="Cambria" panose="02040503050406030204" pitchFamily="18" charset="0"/>
              </a:rPr>
              <a:t>hilo</a:t>
            </a:r>
            <a:endParaRPr lang="en-US" sz="32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63</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771140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wipe(left)">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172825" cy="4524315"/>
          </a:xfrm>
          <a:prstGeom prst="rect">
            <a:avLst/>
          </a:prstGeom>
        </p:spPr>
        <p:txBody>
          <a:bodyPr wrap="square">
            <a:spAutoFit/>
          </a:bodyPr>
          <a:lstStyle/>
          <a:p>
            <a:r>
              <a:rPr lang="en-US" sz="3200" b="1" dirty="0">
                <a:ea typeface="Cambria" panose="02040503050406030204" pitchFamily="18" charset="0"/>
              </a:rPr>
              <a:t>4.</a:t>
            </a:r>
            <a:r>
              <a:rPr lang="en-US" sz="3200" dirty="0">
                <a:ea typeface="Cambria" panose="02040503050406030204" pitchFamily="18" charset="0"/>
              </a:rPr>
              <a:t> </a:t>
            </a:r>
            <a:r>
              <a:rPr lang="en-US" sz="3200" b="1" dirty="0">
                <a:ea typeface="Cambria" panose="02040503050406030204" pitchFamily="18" charset="0"/>
              </a:rPr>
              <a:t>native</a:t>
            </a:r>
          </a:p>
          <a:p>
            <a:pPr marL="342900" indent="-342900">
              <a:buFont typeface="Arial" panose="020B0604020202020204" pitchFamily="34" charset="0"/>
              <a:buChar char="•"/>
            </a:pPr>
            <a:r>
              <a:rPr lang="en-US" sz="3200" dirty="0">
                <a:ea typeface="Cambria" panose="02040503050406030204" pitchFamily="18" charset="0"/>
              </a:rPr>
              <a:t>For example, </a:t>
            </a:r>
          </a:p>
          <a:p>
            <a:pPr marL="800100" lvl="1" indent="-342900">
              <a:buFont typeface="Arial" panose="020B0604020202020204" pitchFamily="34" charset="0"/>
              <a:buChar char="•"/>
            </a:pPr>
            <a:r>
              <a:rPr lang="en-US" sz="3200" dirty="0">
                <a:ea typeface="Cambria" panose="02040503050406030204" pitchFamily="18" charset="0"/>
              </a:rPr>
              <a:t>If we are connecting with oracle</a:t>
            </a:r>
          </a:p>
          <a:p>
            <a:pPr marL="1257300" lvl="2" indent="-342900">
              <a:buFont typeface="Arial" panose="020B0604020202020204" pitchFamily="34" charset="0"/>
              <a:buChar char="•"/>
            </a:pPr>
            <a:r>
              <a:rPr lang="en-US" sz="3200" dirty="0">
                <a:ea typeface="Cambria" panose="02040503050406030204" pitchFamily="18" charset="0"/>
              </a:rPr>
              <a:t>We use generator class as native </a:t>
            </a:r>
          </a:p>
          <a:p>
            <a:pPr marL="1257300" lvl="2" indent="-342900">
              <a:buFont typeface="Arial" panose="020B0604020202020204" pitchFamily="34" charset="0"/>
              <a:buChar char="•"/>
            </a:pPr>
            <a:r>
              <a:rPr lang="en-US" sz="3200" dirty="0">
                <a:ea typeface="Cambria" panose="02040503050406030204" pitchFamily="18" charset="0"/>
              </a:rPr>
              <a:t>Then it is equal to the generator class sequence</a:t>
            </a:r>
          </a:p>
          <a:p>
            <a:pPr marL="342900" indent="-342900">
              <a:buFont typeface="Arial" panose="020B0604020202020204" pitchFamily="34" charset="0"/>
              <a:buChar char="•"/>
            </a:pPr>
            <a:r>
              <a:rPr lang="en-US" sz="3200" dirty="0">
                <a:ea typeface="Cambria" panose="02040503050406030204" pitchFamily="18" charset="0"/>
              </a:rPr>
              <a:t>Syntax: </a:t>
            </a:r>
          </a:p>
          <a:p>
            <a:r>
              <a:rPr lang="en-US" sz="3200" dirty="0">
                <a:ea typeface="Cambria" panose="02040503050406030204" pitchFamily="18" charset="0"/>
                <a:cs typeface="Courier New" panose="02070309020205020404" pitchFamily="49" charset="0"/>
              </a:rPr>
              <a:t> &lt;id ...&gt;  </a:t>
            </a:r>
          </a:p>
          <a:p>
            <a:r>
              <a:rPr lang="en-US" sz="3200" dirty="0">
                <a:ea typeface="Cambria" panose="02040503050406030204" pitchFamily="18" charset="0"/>
                <a:cs typeface="Courier New" panose="02070309020205020404" pitchFamily="49" charset="0"/>
              </a:rPr>
              <a:t>  &lt;generator class="native"&gt;&lt;/generator&gt;  </a:t>
            </a:r>
          </a:p>
          <a:p>
            <a:r>
              <a:rPr lang="en-US" sz="3200" dirty="0">
                <a:ea typeface="Cambria" panose="02040503050406030204" pitchFamily="18" charset="0"/>
                <a:cs typeface="Courier New" panose="02070309020205020404" pitchFamily="49" charset="0"/>
              </a:rPr>
              <a:t> &lt;/id&gt;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64</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106103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left)">
                                      <p:cBhvr>
                                        <p:cTn id="3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172825" cy="4031873"/>
          </a:xfrm>
          <a:prstGeom prst="rect">
            <a:avLst/>
          </a:prstGeom>
        </p:spPr>
        <p:txBody>
          <a:bodyPr wrap="square">
            <a:spAutoFit/>
          </a:bodyPr>
          <a:lstStyle/>
          <a:p>
            <a:r>
              <a:rPr lang="en-US" sz="3200" b="1" dirty="0">
                <a:ea typeface="Cambria" panose="02040503050406030204" pitchFamily="18" charset="0"/>
              </a:rPr>
              <a:t>5.</a:t>
            </a:r>
            <a:r>
              <a:rPr lang="en-US" sz="3200" dirty="0">
                <a:ea typeface="Cambria" panose="02040503050406030204" pitchFamily="18" charset="0"/>
              </a:rPr>
              <a:t> </a:t>
            </a:r>
            <a:r>
              <a:rPr lang="en-US" sz="3200" b="1" dirty="0">
                <a:ea typeface="Cambria" panose="02040503050406030204" pitchFamily="18" charset="0"/>
              </a:rPr>
              <a:t>identity</a:t>
            </a:r>
          </a:p>
          <a:p>
            <a:pPr marL="342900" indent="-342900">
              <a:buFont typeface="Arial" panose="020B0604020202020204" pitchFamily="34" charset="0"/>
              <a:buChar char="•"/>
            </a:pPr>
            <a:r>
              <a:rPr lang="en-US" sz="3200" dirty="0">
                <a:ea typeface="Cambria" panose="02040503050406030204" pitchFamily="18" charset="0"/>
              </a:rPr>
              <a:t>It is used in Sybase, My SQL, MS SQL Server, DB2 and </a:t>
            </a:r>
            <a:r>
              <a:rPr lang="en-US" sz="3200" dirty="0" err="1">
                <a:ea typeface="Cambria" panose="02040503050406030204" pitchFamily="18" charset="0"/>
              </a:rPr>
              <a:t>HypersonicSQL</a:t>
            </a:r>
            <a:r>
              <a:rPr lang="en-US" sz="3200" dirty="0">
                <a:ea typeface="Cambria" panose="02040503050406030204" pitchFamily="18" charset="0"/>
              </a:rPr>
              <a:t> to support the id column. </a:t>
            </a:r>
          </a:p>
          <a:p>
            <a:pPr marL="342900" indent="-342900">
              <a:buFont typeface="Arial" panose="020B0604020202020204" pitchFamily="34" charset="0"/>
              <a:buChar char="•"/>
            </a:pPr>
            <a:r>
              <a:rPr lang="en-US" sz="3200" dirty="0">
                <a:ea typeface="Cambria" panose="02040503050406030204" pitchFamily="18" charset="0"/>
              </a:rPr>
              <a:t>id is of type short, </a:t>
            </a:r>
            <a:r>
              <a:rPr lang="en-US" sz="3200" dirty="0" err="1">
                <a:ea typeface="Cambria" panose="02040503050406030204" pitchFamily="18" charset="0"/>
              </a:rPr>
              <a:t>int</a:t>
            </a:r>
            <a:r>
              <a:rPr lang="en-US" sz="3200" dirty="0">
                <a:ea typeface="Cambria" panose="02040503050406030204" pitchFamily="18" charset="0"/>
              </a:rPr>
              <a:t> or long. </a:t>
            </a:r>
          </a:p>
          <a:p>
            <a:pPr marL="342900" indent="-342900">
              <a:buFont typeface="Arial" panose="020B0604020202020204" pitchFamily="34" charset="0"/>
              <a:buChar char="•"/>
            </a:pPr>
            <a:r>
              <a:rPr lang="en-US" sz="3200" dirty="0">
                <a:ea typeface="Cambria" panose="02040503050406030204" pitchFamily="18" charset="0"/>
              </a:rPr>
              <a:t>Responsibility of database to generate unique identifier. </a:t>
            </a:r>
          </a:p>
          <a:p>
            <a:pPr marL="342900" indent="-342900">
              <a:buFont typeface="Arial" panose="020B0604020202020204" pitchFamily="34" charset="0"/>
              <a:buChar char="•"/>
            </a:pPr>
            <a:r>
              <a:rPr lang="en-US" sz="3200" dirty="0">
                <a:ea typeface="Cambria" panose="02040503050406030204" pitchFamily="18" charset="0"/>
              </a:rPr>
              <a:t>Database dependent</a:t>
            </a:r>
          </a:p>
          <a:p>
            <a:pPr marL="342900" indent="-342900">
              <a:buFont typeface="Arial" panose="020B0604020202020204" pitchFamily="34" charset="0"/>
              <a:buChar char="•"/>
            </a:pPr>
            <a:r>
              <a:rPr lang="en-US" sz="3200" dirty="0">
                <a:ea typeface="Cambria" panose="02040503050406030204" pitchFamily="18" charset="0"/>
              </a:rPr>
              <a:t>Doesn’t work with Oracle DB</a:t>
            </a:r>
          </a:p>
          <a:p>
            <a:pPr marL="342900" indent="-342900">
              <a:buFont typeface="Arial" panose="020B0604020202020204" pitchFamily="34" charset="0"/>
              <a:buChar char="•"/>
            </a:pPr>
            <a:r>
              <a:rPr lang="en-US" sz="3200" dirty="0">
                <a:ea typeface="Cambria" panose="02040503050406030204" pitchFamily="18" charset="0"/>
              </a:rPr>
              <a:t>Doesn’t needs any parameters to pass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65</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493709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399652" cy="5016758"/>
          </a:xfrm>
          <a:prstGeom prst="rect">
            <a:avLst/>
          </a:prstGeom>
        </p:spPr>
        <p:txBody>
          <a:bodyPr wrap="square">
            <a:spAutoFit/>
          </a:bodyPr>
          <a:lstStyle/>
          <a:p>
            <a:r>
              <a:rPr lang="en-US" sz="3200" b="1" dirty="0">
                <a:ea typeface="Cambria" panose="02040503050406030204" pitchFamily="18" charset="0"/>
              </a:rPr>
              <a:t>5.</a:t>
            </a:r>
            <a:r>
              <a:rPr lang="en-US" sz="3200" dirty="0">
                <a:ea typeface="Cambria" panose="02040503050406030204" pitchFamily="18" charset="0"/>
              </a:rPr>
              <a:t> </a:t>
            </a:r>
            <a:r>
              <a:rPr lang="en-US" sz="3200" b="1" dirty="0">
                <a:ea typeface="Cambria" panose="02040503050406030204" pitchFamily="18" charset="0"/>
              </a:rPr>
              <a:t>identity</a:t>
            </a:r>
          </a:p>
          <a:p>
            <a:pPr marL="342900" indent="-342900">
              <a:buFont typeface="Arial" panose="020B0604020202020204" pitchFamily="34" charset="0"/>
              <a:buChar char="•"/>
            </a:pPr>
            <a:r>
              <a:rPr lang="en-US" sz="3200" dirty="0">
                <a:ea typeface="Cambria" panose="02040503050406030204" pitchFamily="18" charset="0"/>
              </a:rPr>
              <a:t>ID value is generated by the database, not by the hibernate</a:t>
            </a:r>
          </a:p>
          <a:p>
            <a:pPr marL="800100" lvl="1" indent="-342900">
              <a:buFont typeface="Arial" panose="020B0604020202020204" pitchFamily="34" charset="0"/>
              <a:buChar char="•"/>
            </a:pPr>
            <a:r>
              <a:rPr lang="en-US" sz="3200" dirty="0">
                <a:ea typeface="Cambria" panose="02040503050406030204" pitchFamily="18" charset="0"/>
              </a:rPr>
              <a:t>For incrementing, hibernate will take over this</a:t>
            </a:r>
          </a:p>
          <a:p>
            <a:pPr marL="342900" indent="-342900">
              <a:buFont typeface="Arial" panose="020B0604020202020204" pitchFamily="34" charset="0"/>
              <a:buChar char="•"/>
            </a:pPr>
            <a:r>
              <a:rPr lang="en-US" sz="3200" dirty="0">
                <a:ea typeface="Cambria" panose="02040503050406030204" pitchFamily="18" charset="0"/>
              </a:rPr>
              <a:t>Similar to increment generator, </a:t>
            </a:r>
          </a:p>
          <a:p>
            <a:pPr marL="800100" lvl="1" indent="-342900">
              <a:buFont typeface="Arial" panose="020B0604020202020204" pitchFamily="34" charset="0"/>
              <a:buChar char="•"/>
            </a:pPr>
            <a:r>
              <a:rPr lang="en-US" sz="3200" dirty="0">
                <a:ea typeface="Cambria" panose="02040503050406030204" pitchFamily="18" charset="0"/>
              </a:rPr>
              <a:t>But increment generator is database independent</a:t>
            </a:r>
          </a:p>
          <a:p>
            <a:pPr marL="800100" lvl="1" indent="-342900">
              <a:buFont typeface="Arial" panose="020B0604020202020204" pitchFamily="34" charset="0"/>
              <a:buChar char="•"/>
            </a:pPr>
            <a:r>
              <a:rPr lang="en-US" sz="3200" dirty="0">
                <a:ea typeface="Cambria" panose="02040503050406030204" pitchFamily="18" charset="0"/>
              </a:rPr>
              <a:t>Hibernate uses a select operation for selecting max of id before inserting new record</a:t>
            </a:r>
          </a:p>
          <a:p>
            <a:pPr marL="342900" indent="-342900">
              <a:buFont typeface="Arial" panose="020B0604020202020204" pitchFamily="34" charset="0"/>
              <a:buChar char="•"/>
            </a:pPr>
            <a:r>
              <a:rPr lang="en-US" sz="3200" dirty="0">
                <a:ea typeface="Cambria" panose="02040503050406030204" pitchFamily="18" charset="0"/>
              </a:rPr>
              <a:t>But here</a:t>
            </a:r>
          </a:p>
          <a:p>
            <a:pPr marL="800100" lvl="1" indent="-342900">
              <a:buFont typeface="Arial" panose="020B0604020202020204" pitchFamily="34" charset="0"/>
              <a:buChar char="•"/>
            </a:pPr>
            <a:r>
              <a:rPr lang="en-US" sz="3200" dirty="0">
                <a:ea typeface="Cambria" panose="02040503050406030204" pitchFamily="18" charset="0"/>
              </a:rPr>
              <a:t>No select operation will be generated </a:t>
            </a:r>
          </a:p>
          <a:p>
            <a:pPr marL="1257300" lvl="2" indent="-342900">
              <a:buFont typeface="Arial" panose="020B0604020202020204" pitchFamily="34" charset="0"/>
              <a:buChar char="•"/>
            </a:pPr>
            <a:r>
              <a:rPr lang="en-US" sz="3200" dirty="0">
                <a:ea typeface="Cambria" panose="02040503050406030204" pitchFamily="18" charset="0"/>
              </a:rPr>
              <a:t>To insert an id value for new record</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66</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4001443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left)">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left)">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035665" cy="4524315"/>
          </a:xfrm>
          <a:prstGeom prst="rect">
            <a:avLst/>
          </a:prstGeom>
        </p:spPr>
        <p:txBody>
          <a:bodyPr wrap="square">
            <a:spAutoFit/>
          </a:bodyPr>
          <a:lstStyle/>
          <a:p>
            <a:r>
              <a:rPr lang="en-US" sz="3200" b="1" dirty="0">
                <a:ea typeface="Cambria" panose="02040503050406030204" pitchFamily="18" charset="0"/>
              </a:rPr>
              <a:t>6.</a:t>
            </a:r>
            <a:r>
              <a:rPr lang="en-US" sz="3200" dirty="0">
                <a:ea typeface="Cambria" panose="02040503050406030204" pitchFamily="18" charset="0"/>
              </a:rPr>
              <a:t> </a:t>
            </a:r>
            <a:r>
              <a:rPr lang="en-US" sz="3200" b="1" dirty="0" err="1">
                <a:ea typeface="Cambria" panose="02040503050406030204" pitchFamily="18" charset="0"/>
              </a:rPr>
              <a:t>hilo</a:t>
            </a:r>
            <a:endParaRPr lang="en-US" sz="3200" b="1"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Database independent</a:t>
            </a:r>
          </a:p>
          <a:p>
            <a:pPr marL="342900" indent="-342900">
              <a:buFont typeface="Arial" panose="020B0604020202020204" pitchFamily="34" charset="0"/>
              <a:buChar char="•"/>
            </a:pPr>
            <a:r>
              <a:rPr lang="en-US" sz="3200" dirty="0">
                <a:ea typeface="Cambria" panose="02040503050406030204" pitchFamily="18" charset="0"/>
              </a:rPr>
              <a:t>It uses high and low algorithm to generate the id </a:t>
            </a:r>
          </a:p>
          <a:p>
            <a:pPr marL="800100" lvl="1" indent="-342900">
              <a:buFont typeface="Arial" panose="020B0604020202020204" pitchFamily="34" charset="0"/>
              <a:buChar char="•"/>
            </a:pPr>
            <a:r>
              <a:rPr lang="en-US" sz="3200" dirty="0">
                <a:ea typeface="Cambria" panose="02040503050406030204" pitchFamily="18" charset="0"/>
              </a:rPr>
              <a:t>of type short, </a:t>
            </a:r>
            <a:r>
              <a:rPr lang="en-US" sz="3200" dirty="0" err="1">
                <a:ea typeface="Cambria" panose="02040503050406030204" pitchFamily="18" charset="0"/>
              </a:rPr>
              <a:t>int</a:t>
            </a:r>
            <a:r>
              <a:rPr lang="en-US" sz="3200" dirty="0">
                <a:ea typeface="Cambria" panose="02040503050406030204" pitchFamily="18" charset="0"/>
              </a:rPr>
              <a:t> and long</a:t>
            </a:r>
          </a:p>
          <a:p>
            <a:pPr marL="342900" indent="-342900">
              <a:buFont typeface="Arial" panose="020B0604020202020204" pitchFamily="34" charset="0"/>
              <a:buChar char="•"/>
            </a:pP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Syntax: </a:t>
            </a:r>
          </a:p>
          <a:p>
            <a:r>
              <a:rPr lang="en-US" sz="3200" dirty="0">
                <a:ea typeface="Cambria" panose="02040503050406030204" pitchFamily="18" charset="0"/>
                <a:cs typeface="Courier New" panose="02070309020205020404" pitchFamily="49" charset="0"/>
              </a:rPr>
              <a:t>&lt;id ...&gt;  </a:t>
            </a:r>
          </a:p>
          <a:p>
            <a:r>
              <a:rPr lang="en-US" sz="3200" dirty="0">
                <a:ea typeface="Cambria" panose="02040503050406030204" pitchFamily="18" charset="0"/>
                <a:cs typeface="Courier New" panose="02070309020205020404" pitchFamily="49" charset="0"/>
              </a:rPr>
              <a:t>  &lt;generator class="</a:t>
            </a:r>
            <a:r>
              <a:rPr lang="en-US" sz="3200" dirty="0" err="1">
                <a:ea typeface="Cambria" panose="02040503050406030204" pitchFamily="18" charset="0"/>
                <a:cs typeface="Courier New" panose="02070309020205020404" pitchFamily="49" charset="0"/>
              </a:rPr>
              <a:t>hilo</a:t>
            </a:r>
            <a:r>
              <a:rPr lang="en-US" sz="3200" dirty="0">
                <a:ea typeface="Cambria" panose="02040503050406030204" pitchFamily="18" charset="0"/>
                <a:cs typeface="Courier New" panose="02070309020205020404" pitchFamily="49" charset="0"/>
              </a:rPr>
              <a:t>"&gt;&lt;/generator&gt;  </a:t>
            </a:r>
          </a:p>
          <a:p>
            <a:r>
              <a:rPr lang="en-US" sz="3200" dirty="0">
                <a:ea typeface="Cambria" panose="02040503050406030204" pitchFamily="18" charset="0"/>
                <a:cs typeface="Courier New" panose="02070309020205020404" pitchFamily="49" charset="0"/>
              </a:rPr>
              <a:t>&lt;/id&gt;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67</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314693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wipe(left)">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348800"/>
            <a:ext cx="11172825" cy="5509200"/>
          </a:xfrm>
          <a:prstGeom prst="rect">
            <a:avLst/>
          </a:prstGeom>
        </p:spPr>
        <p:txBody>
          <a:bodyPr wrap="square">
            <a:spAutoFit/>
          </a:bodyPr>
          <a:lstStyle/>
          <a:p>
            <a:r>
              <a:rPr lang="en-US" sz="3200" b="1" dirty="0">
                <a:ea typeface="Cambria" panose="02040503050406030204" pitchFamily="18" charset="0"/>
              </a:rPr>
              <a:t>7. </a:t>
            </a:r>
            <a:r>
              <a:rPr lang="en-US" sz="3200" b="1" dirty="0" err="1">
                <a:ea typeface="Cambria" panose="02040503050406030204" pitchFamily="18" charset="0"/>
              </a:rPr>
              <a:t>seqhilo</a:t>
            </a: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It uses high and low algorithm on the specified sequence name. The returned id is of type short, </a:t>
            </a:r>
            <a:r>
              <a:rPr lang="en-US" sz="3200" dirty="0" err="1">
                <a:ea typeface="Cambria" panose="02040503050406030204" pitchFamily="18" charset="0"/>
              </a:rPr>
              <a:t>int</a:t>
            </a:r>
            <a:r>
              <a:rPr lang="en-US" sz="3200" dirty="0">
                <a:ea typeface="Cambria" panose="02040503050406030204" pitchFamily="18" charset="0"/>
              </a:rPr>
              <a:t> or long</a:t>
            </a:r>
            <a:r>
              <a:rPr lang="en-US" sz="3200" dirty="0" smtClean="0">
                <a:ea typeface="Cambria" panose="02040503050406030204" pitchFamily="18" charset="0"/>
              </a:rPr>
              <a:t>.</a:t>
            </a:r>
          </a:p>
          <a:p>
            <a:r>
              <a:rPr lang="en-US" sz="3200" b="1" dirty="0" smtClean="0">
                <a:ea typeface="Cambria" panose="02040503050406030204" pitchFamily="18" charset="0"/>
              </a:rPr>
              <a:t>8</a:t>
            </a:r>
            <a:r>
              <a:rPr lang="en-US" sz="3200" b="1" dirty="0">
                <a:ea typeface="Cambria" panose="02040503050406030204" pitchFamily="18" charset="0"/>
              </a:rPr>
              <a:t>. </a:t>
            </a:r>
            <a:r>
              <a:rPr lang="en-US" sz="3200" b="1" dirty="0" err="1">
                <a:ea typeface="Cambria" panose="02040503050406030204" pitchFamily="18" charset="0"/>
              </a:rPr>
              <a:t>uuid</a:t>
            </a:r>
            <a:endParaRPr lang="en-US" sz="3200"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It uses 128-bit UUID algorithm to generate the id. The returned id is of type String, unique within a network (because IP is used). The UUID is represented in hexadecimal digits, 32 in length</a:t>
            </a:r>
            <a:r>
              <a:rPr lang="en-US" sz="3200" dirty="0" smtClean="0">
                <a:ea typeface="Cambria" panose="02040503050406030204" pitchFamily="18" charset="0"/>
              </a:rPr>
              <a:t>.</a:t>
            </a:r>
          </a:p>
          <a:p>
            <a:r>
              <a:rPr lang="en-US" sz="3200" b="1" dirty="0">
                <a:ea typeface="Cambria" panose="02040503050406030204" pitchFamily="18" charset="0"/>
              </a:rPr>
              <a:t>9.</a:t>
            </a:r>
            <a:r>
              <a:rPr lang="en-US" sz="3200" dirty="0">
                <a:ea typeface="Cambria" panose="02040503050406030204" pitchFamily="18" charset="0"/>
              </a:rPr>
              <a:t> </a:t>
            </a:r>
            <a:r>
              <a:rPr lang="en-US" sz="3200" b="1" dirty="0" err="1">
                <a:ea typeface="Cambria" panose="02040503050406030204" pitchFamily="18" charset="0"/>
              </a:rPr>
              <a:t>guid</a:t>
            </a:r>
            <a:endParaRPr lang="en-US" sz="3200" b="1" dirty="0">
              <a:ea typeface="Cambria" panose="02040503050406030204" pitchFamily="18" charset="0"/>
            </a:endParaRPr>
          </a:p>
          <a:p>
            <a:pPr marL="342900" indent="-342900">
              <a:buFont typeface="Arial" panose="020B0604020202020204" pitchFamily="34" charset="0"/>
              <a:buChar char="•"/>
            </a:pPr>
            <a:r>
              <a:rPr lang="en-US" sz="3200" dirty="0">
                <a:ea typeface="Cambria" panose="02040503050406030204" pitchFamily="18" charset="0"/>
              </a:rPr>
              <a:t>It uses GUID generated by database of type string. It works on MS SQL Server and MySQL</a:t>
            </a:r>
            <a:r>
              <a:rPr lang="en-US" sz="3200" dirty="0" smtClean="0">
                <a:ea typeface="Cambria" panose="02040503050406030204" pitchFamily="18" charset="0"/>
              </a:rPr>
              <a:t>.</a:t>
            </a:r>
            <a:endParaRPr lang="en-US" sz="3200" dirty="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68</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2966881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5" y="1524000"/>
            <a:ext cx="11035665" cy="3785652"/>
          </a:xfrm>
          <a:prstGeom prst="rect">
            <a:avLst/>
          </a:prstGeom>
        </p:spPr>
        <p:txBody>
          <a:bodyPr wrap="square">
            <a:spAutoFit/>
          </a:bodyPr>
          <a:lstStyle/>
          <a:p>
            <a:r>
              <a:rPr lang="en-US" sz="3000" b="1" dirty="0" smtClean="0">
                <a:ea typeface="Cambria" panose="02040503050406030204" pitchFamily="18" charset="0"/>
              </a:rPr>
              <a:t>10</a:t>
            </a:r>
            <a:r>
              <a:rPr lang="en-US" sz="3000" b="1" dirty="0">
                <a:ea typeface="Cambria" panose="02040503050406030204" pitchFamily="18" charset="0"/>
              </a:rPr>
              <a:t>. select</a:t>
            </a:r>
          </a:p>
          <a:p>
            <a:pPr marL="342900" indent="-342900">
              <a:buFont typeface="Arial" panose="020B0604020202020204" pitchFamily="34" charset="0"/>
              <a:buChar char="•"/>
            </a:pPr>
            <a:r>
              <a:rPr lang="en-US" sz="3000" dirty="0">
                <a:ea typeface="Cambria" panose="02040503050406030204" pitchFamily="18" charset="0"/>
              </a:rPr>
              <a:t>It uses the primary key returned by the database trigger.</a:t>
            </a:r>
          </a:p>
          <a:p>
            <a:r>
              <a:rPr lang="en-US" sz="3000" b="1" dirty="0">
                <a:ea typeface="Cambria" panose="02040503050406030204" pitchFamily="18" charset="0"/>
              </a:rPr>
              <a:t>11. foreign</a:t>
            </a:r>
          </a:p>
          <a:p>
            <a:pPr marL="342900" indent="-342900">
              <a:buFont typeface="Arial" panose="020B0604020202020204" pitchFamily="34" charset="0"/>
              <a:buChar char="•"/>
            </a:pPr>
            <a:r>
              <a:rPr lang="en-US" sz="3000" dirty="0">
                <a:ea typeface="Cambria" panose="02040503050406030204" pitchFamily="18" charset="0"/>
              </a:rPr>
              <a:t>It uses the id of another associated object, mostly used with &lt;one-to-one&gt; association.</a:t>
            </a:r>
          </a:p>
          <a:p>
            <a:r>
              <a:rPr lang="en-US" sz="3000" b="1" dirty="0">
                <a:ea typeface="Cambria" panose="02040503050406030204" pitchFamily="18" charset="0"/>
              </a:rPr>
              <a:t>12. sequence-identity</a:t>
            </a:r>
          </a:p>
          <a:p>
            <a:pPr marL="342900" indent="-342900">
              <a:buFont typeface="Arial" panose="020B0604020202020204" pitchFamily="34" charset="0"/>
              <a:buChar char="•"/>
            </a:pPr>
            <a:r>
              <a:rPr lang="en-US" sz="3000" dirty="0">
                <a:ea typeface="Cambria" panose="02040503050406030204" pitchFamily="18" charset="0"/>
              </a:rPr>
              <a:t>It uses a special sequence generation strategy. It is supported in Oracle 10g drivers only. </a:t>
            </a:r>
            <a:endParaRPr lang="en-US" sz="3000" dirty="0">
              <a:ea typeface="Cambria" panose="02040503050406030204" pitchFamily="18"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69</a:t>
            </a:fld>
            <a:endParaRPr lang="en-US"/>
          </a:p>
        </p:txBody>
      </p:sp>
      <p:sp>
        <p:nvSpPr>
          <p:cNvPr id="6" name="Title 2"/>
          <p:cNvSpPr>
            <a:spLocks noGrp="1"/>
          </p:cNvSpPr>
          <p:nvPr>
            <p:ph type="title"/>
          </p:nvPr>
        </p:nvSpPr>
        <p:spPr>
          <a:xfrm>
            <a:off x="371475" y="335598"/>
            <a:ext cx="11399652" cy="1143000"/>
          </a:xfrm>
        </p:spPr>
        <p:txBody>
          <a:bodyPr vert="horz" lIns="91440" tIns="45720" rIns="91440" bIns="45720" rtlCol="0" anchor="ctr">
            <a:normAutofit/>
          </a:bodyPr>
          <a:lstStyle/>
          <a:p>
            <a:r>
              <a:rPr lang="en-US" dirty="0"/>
              <a:t>Hibernate Generator Classes (cont.)</a:t>
            </a:r>
          </a:p>
        </p:txBody>
      </p:sp>
    </p:spTree>
    <p:custDataLst>
      <p:tags r:id="rId1"/>
    </p:custDataLst>
    <p:extLst>
      <p:ext uri="{BB962C8B-B14F-4D97-AF65-F5344CB8AC3E}">
        <p14:creationId xmlns:p14="http://schemas.microsoft.com/office/powerpoint/2010/main" val="3069276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left)">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7</a:t>
            </a:fld>
            <a:endParaRPr lang="en-US"/>
          </a:p>
        </p:txBody>
      </p:sp>
      <p:sp>
        <p:nvSpPr>
          <p:cNvPr id="4" name="Title 3"/>
          <p:cNvSpPr>
            <a:spLocks noGrp="1"/>
          </p:cNvSpPr>
          <p:nvPr>
            <p:ph type="title"/>
          </p:nvPr>
        </p:nvSpPr>
        <p:spPr/>
        <p:txBody>
          <a:bodyPr/>
          <a:lstStyle/>
          <a:p>
            <a:r>
              <a:rPr lang="en-US" dirty="0"/>
              <a:t>Hibernate Advantages (cont.)</a:t>
            </a:r>
            <a:endParaRPr lang="en-IN" dirty="0"/>
          </a:p>
        </p:txBody>
      </p:sp>
      <p:sp>
        <p:nvSpPr>
          <p:cNvPr id="6" name="Content Placeholder 5"/>
          <p:cNvSpPr>
            <a:spLocks noGrp="1"/>
          </p:cNvSpPr>
          <p:nvPr>
            <p:ph idx="1"/>
          </p:nvPr>
        </p:nvSpPr>
        <p:spPr/>
        <p:txBody>
          <a:bodyPr>
            <a:noAutofit/>
          </a:bodyPr>
          <a:lstStyle/>
          <a:p>
            <a:r>
              <a:rPr lang="en-US" sz="3200" b="1" dirty="0"/>
              <a:t>Abstracts away the unfamiliar SQL types </a:t>
            </a:r>
            <a:r>
              <a:rPr lang="en-US" sz="3200" dirty="0"/>
              <a:t>and provides a way to work around familiar Java Objects.</a:t>
            </a:r>
          </a:p>
          <a:p>
            <a:r>
              <a:rPr lang="en-US" sz="3200" dirty="0"/>
              <a:t>Hibernate </a:t>
            </a:r>
            <a:r>
              <a:rPr lang="en-US" sz="3200" b="1" dirty="0" smtClean="0"/>
              <a:t>does not require an application server </a:t>
            </a:r>
            <a:r>
              <a:rPr lang="en-US" sz="3200" dirty="0" smtClean="0"/>
              <a:t>to </a:t>
            </a:r>
            <a:r>
              <a:rPr lang="en-US" sz="3200" dirty="0"/>
              <a:t>operate.</a:t>
            </a:r>
          </a:p>
          <a:p>
            <a:r>
              <a:rPr lang="en-US" sz="3200" b="1" dirty="0"/>
              <a:t>Manipulates Complex associations </a:t>
            </a:r>
            <a:r>
              <a:rPr lang="en-US" sz="3200" dirty="0"/>
              <a:t>of objects of your database.</a:t>
            </a:r>
          </a:p>
          <a:p>
            <a:r>
              <a:rPr lang="en-US" sz="3200" dirty="0"/>
              <a:t>Minimizes database access with </a:t>
            </a:r>
            <a:r>
              <a:rPr lang="en-US" sz="3200" b="1" dirty="0"/>
              <a:t>smart fetching strategies</a:t>
            </a:r>
            <a:r>
              <a:rPr lang="en-US" sz="3200" dirty="0"/>
              <a:t>.</a:t>
            </a:r>
          </a:p>
          <a:p>
            <a:r>
              <a:rPr lang="en-US" sz="3200" dirty="0"/>
              <a:t>Provides </a:t>
            </a:r>
            <a:r>
              <a:rPr lang="en-US" sz="3200" b="1" dirty="0"/>
              <a:t>simple querying of data</a:t>
            </a:r>
            <a:r>
              <a:rPr lang="en-US" sz="3200" dirty="0"/>
              <a:t>.</a:t>
            </a:r>
          </a:p>
          <a:p>
            <a:endParaRPr lang="en-US" sz="3200" dirty="0"/>
          </a:p>
        </p:txBody>
      </p:sp>
    </p:spTree>
    <p:custDataLst>
      <p:tags r:id="rId2"/>
    </p:custDataLst>
    <p:extLst>
      <p:ext uri="{BB962C8B-B14F-4D97-AF65-F5344CB8AC3E}">
        <p14:creationId xmlns:p14="http://schemas.microsoft.com/office/powerpoint/2010/main" val="203205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8</a:t>
            </a:fld>
            <a:endParaRPr lang="en-IN"/>
          </a:p>
        </p:txBody>
      </p:sp>
      <p:sp>
        <p:nvSpPr>
          <p:cNvPr id="3" name="Title 2"/>
          <p:cNvSpPr>
            <a:spLocks noGrp="1"/>
          </p:cNvSpPr>
          <p:nvPr>
            <p:ph type="title"/>
          </p:nvPr>
        </p:nvSpPr>
        <p:spPr/>
        <p:txBody>
          <a:bodyPr/>
          <a:lstStyle/>
          <a:p>
            <a:r>
              <a:rPr lang="en-US" dirty="0"/>
              <a:t>Hibernate </a:t>
            </a:r>
            <a:r>
              <a:rPr lang="en-US" dirty="0" smtClean="0"/>
              <a:t>Advantages (cont.)</a:t>
            </a:r>
            <a:endParaRPr lang="en-IN" dirty="0"/>
          </a:p>
        </p:txBody>
      </p:sp>
      <p:sp>
        <p:nvSpPr>
          <p:cNvPr id="4" name="Content Placeholder 3"/>
          <p:cNvSpPr>
            <a:spLocks noGrp="1"/>
          </p:cNvSpPr>
          <p:nvPr>
            <p:ph idx="1"/>
          </p:nvPr>
        </p:nvSpPr>
        <p:spPr>
          <a:xfrm>
            <a:off x="262464" y="1600200"/>
            <a:ext cx="11579015" cy="4525963"/>
          </a:xfrm>
        </p:spPr>
        <p:txBody>
          <a:bodyPr>
            <a:noAutofit/>
          </a:bodyPr>
          <a:lstStyle/>
          <a:p>
            <a:pPr marL="0" indent="0">
              <a:buNone/>
            </a:pPr>
            <a:r>
              <a:rPr lang="en-US" b="1" dirty="0" smtClean="0"/>
              <a:t>Open </a:t>
            </a:r>
            <a:r>
              <a:rPr lang="en-US" b="1" dirty="0"/>
              <a:t>Source and Lightweight</a:t>
            </a:r>
          </a:p>
          <a:p>
            <a:r>
              <a:rPr lang="en-US" dirty="0"/>
              <a:t>Hibernate framework is open source under the GPL license and lightweight.</a:t>
            </a:r>
          </a:p>
          <a:p>
            <a:endParaRPr lang="en-US" dirty="0"/>
          </a:p>
          <a:p>
            <a:pPr marL="0" indent="0">
              <a:buNone/>
            </a:pPr>
            <a:r>
              <a:rPr lang="en-US" b="1" dirty="0" smtClean="0"/>
              <a:t>Fast </a:t>
            </a:r>
            <a:r>
              <a:rPr lang="en-US" b="1" dirty="0"/>
              <a:t>Performance</a:t>
            </a:r>
          </a:p>
          <a:p>
            <a:r>
              <a:rPr lang="en-US" dirty="0"/>
              <a:t>The performance of hibernate framework is fast because of the cache that is internally used in hibernate framework. </a:t>
            </a:r>
          </a:p>
          <a:p>
            <a:r>
              <a:rPr lang="en-US" dirty="0"/>
              <a:t>Two types of cache in hibernate framework </a:t>
            </a:r>
          </a:p>
          <a:p>
            <a:r>
              <a:rPr lang="en-US" dirty="0"/>
              <a:t>First level cache &amp; Second level cache. </a:t>
            </a:r>
          </a:p>
          <a:p>
            <a:r>
              <a:rPr lang="en-US" dirty="0"/>
              <a:t>First level cache is enabled by default.</a:t>
            </a:r>
          </a:p>
          <a:p>
            <a:endParaRPr lang="en-IN" dirty="0"/>
          </a:p>
        </p:txBody>
      </p:sp>
    </p:spTree>
    <p:custDataLst>
      <p:tags r:id="rId1"/>
    </p:custDataLst>
    <p:extLst>
      <p:ext uri="{BB962C8B-B14F-4D97-AF65-F5344CB8AC3E}">
        <p14:creationId xmlns:p14="http://schemas.microsoft.com/office/powerpoint/2010/main" val="166183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
        <p:nvSpPr>
          <p:cNvPr id="3" name="Title 2"/>
          <p:cNvSpPr>
            <a:spLocks noGrp="1"/>
          </p:cNvSpPr>
          <p:nvPr>
            <p:ph type="title"/>
          </p:nvPr>
        </p:nvSpPr>
        <p:spPr/>
        <p:txBody>
          <a:bodyPr/>
          <a:lstStyle/>
          <a:p>
            <a:r>
              <a:rPr lang="en-US" dirty="0"/>
              <a:t>Hibernate </a:t>
            </a:r>
            <a:r>
              <a:rPr lang="en-US" dirty="0" smtClean="0"/>
              <a:t>Advantages (cont.)</a:t>
            </a:r>
            <a:endParaRPr lang="en-IN" dirty="0"/>
          </a:p>
        </p:txBody>
      </p:sp>
      <p:sp>
        <p:nvSpPr>
          <p:cNvPr id="4" name="Content Placeholder 3"/>
          <p:cNvSpPr>
            <a:spLocks noGrp="1"/>
          </p:cNvSpPr>
          <p:nvPr>
            <p:ph idx="1"/>
          </p:nvPr>
        </p:nvSpPr>
        <p:spPr/>
        <p:txBody>
          <a:bodyPr>
            <a:normAutofit/>
          </a:bodyPr>
          <a:lstStyle/>
          <a:p>
            <a:pPr marL="0" indent="0">
              <a:buNone/>
            </a:pPr>
            <a:r>
              <a:rPr lang="en-US" sz="3200" b="1" dirty="0" smtClean="0"/>
              <a:t>Database </a:t>
            </a:r>
            <a:r>
              <a:rPr lang="en-US" sz="3200" b="1" dirty="0"/>
              <a:t>Independent Query</a:t>
            </a:r>
          </a:p>
          <a:p>
            <a:r>
              <a:rPr lang="en-US" sz="3200" dirty="0"/>
              <a:t>HQL (Hibernate Query Language) is the object-oriented version of SQL. </a:t>
            </a:r>
          </a:p>
          <a:p>
            <a:r>
              <a:rPr lang="en-US" sz="3200" dirty="0"/>
              <a:t>Generates the database independent queries. </a:t>
            </a:r>
          </a:p>
          <a:p>
            <a:r>
              <a:rPr lang="en-US" sz="3200" dirty="0"/>
              <a:t>NO need to write database specific queries. </a:t>
            </a:r>
          </a:p>
          <a:p>
            <a:r>
              <a:rPr lang="en-US" sz="3200" dirty="0"/>
              <a:t>Before Hibernate, If database is changed for the project, then we need to change the SQL query as well that leads to the maintenance problem.</a:t>
            </a:r>
          </a:p>
        </p:txBody>
      </p:sp>
    </p:spTree>
    <p:custDataLst>
      <p:tags r:id="rId1"/>
    </p:custDataLst>
    <p:extLst>
      <p:ext uri="{BB962C8B-B14F-4D97-AF65-F5344CB8AC3E}">
        <p14:creationId xmlns:p14="http://schemas.microsoft.com/office/powerpoint/2010/main" val="640383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DESIGN_ID_OFFICE THEME" val="S1vtabUS"/>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932</TotalTime>
  <Words>3745</Words>
  <Application>Microsoft Office PowerPoint</Application>
  <PresentationFormat>Widescreen</PresentationFormat>
  <Paragraphs>757</Paragraphs>
  <Slides>69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Cambria</vt:lpstr>
      <vt:lpstr>Cascadia Code PL SemiBold</vt:lpstr>
      <vt:lpstr>Corbel</vt:lpstr>
      <vt:lpstr>Courier New</vt:lpstr>
      <vt:lpstr>Raleway</vt:lpstr>
      <vt:lpstr>Wingdings</vt:lpstr>
      <vt:lpstr>Wingdings 2</vt:lpstr>
      <vt:lpstr>Frame</vt:lpstr>
      <vt:lpstr>PowerPoint Presentation</vt:lpstr>
      <vt:lpstr>Introduction to Hibernate</vt:lpstr>
      <vt:lpstr>Introduction to Hibernate (cont.)</vt:lpstr>
      <vt:lpstr>PowerPoint Presentation</vt:lpstr>
      <vt:lpstr>Introduction (cont.)</vt:lpstr>
      <vt:lpstr>Hibernate Advantages</vt:lpstr>
      <vt:lpstr>Hibernate Advantages (cont.)</vt:lpstr>
      <vt:lpstr>Hibernate Advantages (cont.)</vt:lpstr>
      <vt:lpstr>Hibernate Advantages (cont.)</vt:lpstr>
      <vt:lpstr>Hibernate Advantages (cont.)</vt:lpstr>
      <vt:lpstr>Hibernate Advantages (cont.)</vt:lpstr>
      <vt:lpstr>Supported Databases</vt:lpstr>
      <vt:lpstr>Hibernate Architecture</vt:lpstr>
      <vt:lpstr>Hibernate Architecture</vt:lpstr>
      <vt:lpstr>Hibernate Architecture (cont.)</vt:lpstr>
      <vt:lpstr>Elements of Hibernate Architecture</vt:lpstr>
      <vt:lpstr>Elements of Hibernate Architecture (cont.)</vt:lpstr>
      <vt:lpstr>Configuration Object</vt:lpstr>
      <vt:lpstr>SessionFactory Object</vt:lpstr>
      <vt:lpstr>Session Object</vt:lpstr>
      <vt:lpstr>Transaction Object</vt:lpstr>
      <vt:lpstr>Query Object</vt:lpstr>
      <vt:lpstr>Hibernate Configuration</vt:lpstr>
      <vt:lpstr>Hibernate Properties</vt:lpstr>
      <vt:lpstr>Hibernate Properties</vt:lpstr>
      <vt:lpstr>Hibernate O/R MAPPING</vt:lpstr>
      <vt:lpstr>Hibernate O/R MAPPING</vt:lpstr>
      <vt:lpstr>Hibernate O/R MAPPING (cont.)</vt:lpstr>
      <vt:lpstr>Hibernate O/R MAPPING (cont.)</vt:lpstr>
      <vt:lpstr>Hibernate O/R MAPPING (cont.)</vt:lpstr>
      <vt:lpstr>Hibernate O/R MAPPING (cont.)</vt:lpstr>
      <vt:lpstr>Hibernate O/R MAPPING (cont.)</vt:lpstr>
      <vt:lpstr>Hibernate Annotation</vt:lpstr>
      <vt:lpstr>Hibernate Annotation (cont.)</vt:lpstr>
      <vt:lpstr>Example Continue… mapping of Employee class with annotations to map objects with the defined EMPLOYEE table</vt:lpstr>
      <vt:lpstr>Example Continue… mapping of Employee class with annotations to map objects with the defined EMPLOYEE table</vt:lpstr>
      <vt:lpstr>Hibernate Annotation (cont.)</vt:lpstr>
      <vt:lpstr>Example Continue… mapping of Employee class with annotations to map objects with the defined EMPLOYEE table</vt:lpstr>
      <vt:lpstr>Hibernate Annotation (cont.)</vt:lpstr>
      <vt:lpstr>Example Continue… mapping of Employee class with annotations to map objects with the defined EMPLOYEE table</vt:lpstr>
      <vt:lpstr>Annotated Class Example</vt:lpstr>
      <vt:lpstr>Example Continue… mapping of Employee class with annotations to map objects with the defined EMPLOYEE table</vt:lpstr>
      <vt:lpstr>Example Continue… mapping of Employee class with annotations to map objects with the defined EMPLOYEE table</vt:lpstr>
      <vt:lpstr>Example Continue…</vt:lpstr>
      <vt:lpstr>HIBERNATE QUERY LANGUAGE(HQL)</vt:lpstr>
      <vt:lpstr>Advantages of HQL:</vt:lpstr>
      <vt:lpstr>SQL Vs HQL</vt:lpstr>
      <vt:lpstr>HQL Interface</vt:lpstr>
      <vt:lpstr>Some common Queries in HQL</vt:lpstr>
      <vt:lpstr>Some common Queries in HQL</vt:lpstr>
      <vt:lpstr>Hibernate Generator Classes</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lpstr>Hibernate Generator Classes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180</cp:revision>
  <dcterms:created xsi:type="dcterms:W3CDTF">2019-05-12T04:30:40Z</dcterms:created>
  <dcterms:modified xsi:type="dcterms:W3CDTF">2022-11-09T02:11:43Z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