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52"/>
  </p:notesMasterIdLst>
  <p:sldIdLst>
    <p:sldId id="308" r:id="rId3"/>
    <p:sldId id="257" r:id="rId4"/>
    <p:sldId id="258" r:id="rId5"/>
    <p:sldId id="263" r:id="rId6"/>
    <p:sldId id="264" r:id="rId7"/>
    <p:sldId id="265" r:id="rId8"/>
    <p:sldId id="271" r:id="rId9"/>
    <p:sldId id="272" r:id="rId10"/>
    <p:sldId id="273" r:id="rId11"/>
    <p:sldId id="259" r:id="rId12"/>
    <p:sldId id="260" r:id="rId13"/>
    <p:sldId id="261" r:id="rId14"/>
    <p:sldId id="262" r:id="rId15"/>
    <p:sldId id="274" r:id="rId16"/>
    <p:sldId id="275" r:id="rId17"/>
    <p:sldId id="276" r:id="rId18"/>
    <p:sldId id="277" r:id="rId19"/>
    <p:sldId id="278" r:id="rId20"/>
    <p:sldId id="279" r:id="rId21"/>
    <p:sldId id="267" r:id="rId22"/>
    <p:sldId id="268" r:id="rId23"/>
    <p:sldId id="26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A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9B27C-B7CA-4F6C-831C-F687ED3F978F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57B1D-EA9E-445F-87F1-9636E52D5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1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14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7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264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204" y="761999"/>
            <a:ext cx="8018585" cy="5334001"/>
          </a:xfrm>
          <a:prstGeom prst="rect">
            <a:avLst/>
          </a:prstGeom>
          <a:solidFill>
            <a:schemeClr val="bg1"/>
          </a:solidFill>
          <a:ln w="127000" cap="sq">
            <a:solidFill>
              <a:srgbClr val="BDAB7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230478" y="761999"/>
            <a:ext cx="3908831" cy="5334001"/>
          </a:xfrm>
          <a:prstGeom prst="rect">
            <a:avLst/>
          </a:prstGeom>
          <a:solidFill>
            <a:srgbClr val="E2DAC4"/>
          </a:solidFill>
          <a:ln w="127000" cap="sq">
            <a:solidFill>
              <a:srgbClr val="54627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96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312" y="4670246"/>
            <a:ext cx="6650182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3858-62DF-46DC-A722-16DDCB33C490}" type="datetime1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4864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0B3F-EDF7-462F-9E06-D6C20DAA4D71}" type="datetime1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62465" y="274638"/>
            <a:ext cx="113996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262465" y="1600200"/>
            <a:ext cx="113996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486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A69D-FA15-4240-AF1E-5D13FC927A7B}" type="datetime1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656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3E3D-430E-4E46-B0D7-7E12E2B4397F}" type="datetime1">
              <a:rPr lang="en-IN" smtClean="0"/>
              <a:t>08-11-2022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6518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8E1B-4234-4B2A-8189-9EF7DF0BEF8D}" type="datetime1">
              <a:rPr lang="en-IN" smtClean="0"/>
              <a:t>08-11-2022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95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3D8-9329-481D-8DB6-A2959CDE47BC}" type="datetime1">
              <a:rPr lang="en-IN" smtClean="0"/>
              <a:t>08-11-2022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62465" y="274638"/>
            <a:ext cx="114137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522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2D06-6D04-4FD8-9B44-4275F287AC29}" type="datetime1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24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8A8A-12EA-4B93-8209-9A09BD3E31E0}" type="datetime1">
              <a:rPr lang="en-IN" smtClean="0"/>
              <a:t>08-11-2022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41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530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7520-7936-4190-A0F2-397BC78ADFCA}" type="datetime1">
              <a:rPr lang="en-IN" smtClean="0"/>
              <a:t>08-11-2022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705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9B6A-2120-4BA5-A565-5B7B70FFA542}" type="datetime1">
              <a:rPr lang="en-IN" smtClean="0"/>
              <a:t>08-11-2022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6725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AC51-91A0-4953-AB98-8E5F4BCF012C}" type="datetime1">
              <a:rPr lang="en-IN" smtClean="0"/>
              <a:t>08-11-2022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259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F5A0-629C-4B3B-BA04-282CC6E8CFC0}" type="datetime1">
              <a:rPr lang="en-IN" smtClean="0"/>
              <a:t>08-11-2022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B6F-4276-4A50-A28B-73C80477DBFC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0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9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08-11-2022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6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08-11-2022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97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08-11-2022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78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08-11-2022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31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7FC8D-0053-4C32-9EFC-D87C515146A9}" type="datetimeFigureOut">
              <a:rPr lang="en-IN" smtClean="0"/>
              <a:pPr/>
              <a:t>08-11-2022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>
              <a:solidFill>
                <a:srgbClr val="34406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B3C608-DB04-4CFB-8284-FAA3814C1ADF}" type="slidenum">
              <a:rPr lang="en-IN" smtClean="0">
                <a:solidFill>
                  <a:srgbClr val="344068"/>
                </a:solidFill>
              </a:rPr>
              <a:pPr/>
              <a:t>‹#›</a:t>
            </a:fld>
            <a:endParaRPr lang="en-IN">
              <a:solidFill>
                <a:srgbClr val="344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46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08-11-2022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68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/>
            <a:fld id="{A2F7FC8D-0053-4C32-9EFC-D87C515146A9}" type="datetimeFigureOut">
              <a:rPr lang="en-IN" smtClean="0"/>
              <a:pPr defTabSz="457200"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08B3C608-DB04-4CFB-8284-FAA3814C1ADF}" type="slidenum">
              <a:rPr lang="en-IN" smtClean="0"/>
              <a:pPr defTabSz="45720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9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E2DAC4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130EFF-2AC4-4E35-AF87-375B6FC5FE04}" type="datetime1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272466"/>
            <a:ext cx="1530927" cy="585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 b="1">
                <a:ln>
                  <a:solidFill>
                    <a:srgbClr val="546276"/>
                  </a:solidFill>
                </a:ln>
                <a:solidFill>
                  <a:srgbClr val="BDAB76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62465" y="274638"/>
            <a:ext cx="114137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62465" y="1600200"/>
            <a:ext cx="114137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348202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spc="-60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200"/>
        </a:spcBef>
        <a:buClr>
          <a:srgbClr val="CC99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45820" indent="-3429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rgbClr val="CC99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020" indent="-3429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rgbClr val="CC99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3070" indent="-28575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rgbClr val="CC99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8575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rgbClr val="CC99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hibernate/hibernate_sortedmap_mapping.htm" TargetMode="External"/><Relationship Id="rId3" Type="http://schemas.openxmlformats.org/officeDocument/2006/relationships/hyperlink" Target="http://www.tutorialspoint.com/hibernate/hibernate_set_mapping.htm" TargetMode="External"/><Relationship Id="rId7" Type="http://schemas.openxmlformats.org/officeDocument/2006/relationships/hyperlink" Target="http://www.tutorialspoint.com/hibernate/hibernate_map_mapping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6" Type="http://schemas.openxmlformats.org/officeDocument/2006/relationships/hyperlink" Target="http://www.tutorialspoint.com/hibernate/hibernate_bag_mapping.htm" TargetMode="External"/><Relationship Id="rId5" Type="http://schemas.openxmlformats.org/officeDocument/2006/relationships/hyperlink" Target="http://www.tutorialspoint.com/hibernate/hibernate_list_mapping.htm" TargetMode="External"/><Relationship Id="rId4" Type="http://schemas.openxmlformats.org/officeDocument/2006/relationships/hyperlink" Target="http://www.tutorialspoint.com/hibernate/hibernate_sortedset_mapping.htm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hibernate/hibernate_many_to_one_mapping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Relationship Id="rId6" Type="http://schemas.openxmlformats.org/officeDocument/2006/relationships/hyperlink" Target="http://www.tutorialspoint.com/hibernate/hibernate_many_to_many_mapping.htm" TargetMode="External"/><Relationship Id="rId5" Type="http://schemas.openxmlformats.org/officeDocument/2006/relationships/hyperlink" Target="http://www.tutorialspoint.com/hibernate/hibernate_one_to_many_mapping.htm" TargetMode="External"/><Relationship Id="rId4" Type="http://schemas.openxmlformats.org/officeDocument/2006/relationships/hyperlink" Target="http://www.tutorialspoint.com/hibernate/hibernate_one_to_one_mapping.htm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hibernate/hibernate_component_mappings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53401" y="1104186"/>
            <a:ext cx="4038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46276"/>
                </a:solidFill>
                <a:effectLst/>
                <a:uLnTx/>
                <a:uFillTx/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46276"/>
                </a:solidFill>
                <a:effectLst/>
                <a:uLnTx/>
                <a:uFillTx/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Hibernate (HQL)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SUB-TOPIC: 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46276"/>
                </a:solidFill>
                <a:effectLst/>
                <a:uLnTx/>
                <a:uFillTx/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Hibernate Architecture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  <a:t>NonCommercial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  <a:t>-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  <a:t>ShareAlike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98687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166308" y="5200951"/>
            <a:ext cx="7741969" cy="8265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B9BD5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 smtClean="0">
                <a:ln>
                  <a:solidFill>
                    <a:srgbClr val="546276"/>
                  </a:solidFill>
                </a:ln>
                <a:solidFill>
                  <a:srgbClr val="BDAB7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Jatin Ambasana</a:t>
            </a:r>
            <a:endParaRPr kumimoji="0" lang="en-IN" sz="4800" b="1" i="0" u="none" strike="noStrike" kern="1200" cap="none" spc="0" normalizeH="0" baseline="0" noProof="0" dirty="0">
              <a:ln>
                <a:solidFill>
                  <a:srgbClr val="546276"/>
                </a:solidFill>
              </a:ln>
              <a:solidFill>
                <a:srgbClr val="BDAB7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508" y="2085038"/>
            <a:ext cx="5604769" cy="198604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1303442"/>
            <a:ext cx="23241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CE39-2868-44A2-A0C6-827D458F7A8B}" type="slidenum">
              <a:rPr kumimoji="0" lang="en-IN" sz="4000" b="1" i="0" u="none" strike="noStrike" kern="1200" cap="none" spc="0" normalizeH="0" baseline="0" noProof="0" smtClean="0">
                <a:ln>
                  <a:solidFill>
                    <a:srgbClr val="546276"/>
                  </a:solidFill>
                </a:ln>
                <a:solidFill>
                  <a:srgbClr val="BDAB7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4000" b="1" i="0" u="none" strike="noStrike" kern="1200" cap="none" spc="0" normalizeH="0" baseline="0" noProof="0" dirty="0">
              <a:ln>
                <a:solidFill>
                  <a:srgbClr val="546276"/>
                </a:solidFill>
              </a:ln>
              <a:solidFill>
                <a:srgbClr val="BDAB7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81352" y="3409358"/>
            <a:ext cx="22269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0" b="1" dirty="0">
                <a:solidFill>
                  <a:srgbClr val="5462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ascadia Code PL SemiBold" pitchFamily="49" charset="0"/>
                <a:cs typeface="Courier New" panose="02070309020205020404" pitchFamily="49" charset="0"/>
              </a:rPr>
              <a:t>H</a:t>
            </a:r>
            <a:r>
              <a:rPr lang="en-IN" sz="8000" b="1" dirty="0">
                <a:solidFill>
                  <a:srgbClr val="BAAF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ascadia Code PL SemiBold" pitchFamily="49" charset="0"/>
                <a:cs typeface="Courier New" panose="02070309020205020404" pitchFamily="49" charset="0"/>
              </a:rPr>
              <a:t>Q</a:t>
            </a:r>
            <a:r>
              <a:rPr lang="en-IN" sz="8000" b="1" dirty="0">
                <a:solidFill>
                  <a:srgbClr val="5462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ascadia Code PL SemiBold" pitchFamily="49" charset="0"/>
                <a:cs typeface="Courier New" panose="02070309020205020404" pitchFamily="49" charset="0"/>
              </a:rPr>
              <a:t>L</a:t>
            </a:r>
            <a:endParaRPr lang="en-IN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06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Hibernate is a </a:t>
            </a:r>
            <a:r>
              <a:rPr lang="en-US" dirty="0">
                <a:solidFill>
                  <a:schemeClr val="accent1"/>
                </a:solidFill>
              </a:rPr>
              <a:t>high-performance Object/Relational </a:t>
            </a:r>
            <a:r>
              <a:rPr lang="en-US" dirty="0" smtClean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chemeClr val="accent1"/>
                </a:solidFill>
              </a:rPr>
              <a:t>query service </a:t>
            </a:r>
            <a:r>
              <a:rPr lang="en-US" dirty="0"/>
              <a:t>which is licensed under the open source GNU Lesser General Public License (LGPL) and is free to download.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Hibernate </a:t>
            </a:r>
            <a:r>
              <a:rPr lang="en-US" dirty="0"/>
              <a:t>not only takes care of the </a:t>
            </a:r>
            <a:r>
              <a:rPr lang="en-US" dirty="0">
                <a:solidFill>
                  <a:schemeClr val="accent1"/>
                </a:solidFill>
              </a:rPr>
              <a:t>mapping from Java classes to database tables </a:t>
            </a:r>
            <a:r>
              <a:rPr lang="en-US" dirty="0"/>
              <a:t>(and from Java data types to SQL data types), but </a:t>
            </a:r>
            <a:r>
              <a:rPr lang="en-US" dirty="0">
                <a:solidFill>
                  <a:schemeClr val="accent1"/>
                </a:solidFill>
              </a:rPr>
              <a:t>also provides data query and retrieval facilities.</a:t>
            </a:r>
          </a:p>
        </p:txBody>
      </p:sp>
    </p:spTree>
    <p:extLst>
      <p:ext uri="{BB962C8B-B14F-4D97-AF65-F5344CB8AC3E}">
        <p14:creationId xmlns:p14="http://schemas.microsoft.com/office/powerpoint/2010/main" val="1719616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Object Relational Mapping (ORM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we work with an </a:t>
            </a:r>
            <a:r>
              <a:rPr lang="en-US" dirty="0">
                <a:solidFill>
                  <a:schemeClr val="accent1"/>
                </a:solidFill>
              </a:rPr>
              <a:t>object-oriented systems, there's a mismatch between the object model and the relational database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RDBMSs </a:t>
            </a:r>
            <a:r>
              <a:rPr lang="en-US" dirty="0"/>
              <a:t>represent </a:t>
            </a:r>
            <a:r>
              <a:rPr lang="en-US" dirty="0">
                <a:solidFill>
                  <a:schemeClr val="accent1"/>
                </a:solidFill>
              </a:rPr>
              <a:t>data in a tabular format </a:t>
            </a:r>
            <a:r>
              <a:rPr lang="en-US" dirty="0"/>
              <a:t>whereas object-oriented languages, such as </a:t>
            </a:r>
            <a:r>
              <a:rPr lang="en-US" dirty="0">
                <a:solidFill>
                  <a:schemeClr val="accent1"/>
                </a:solidFill>
              </a:rPr>
              <a:t>Java or C# represent it as an interconnected graph of objects. </a:t>
            </a:r>
            <a:endParaRPr lang="en-US" dirty="0" smtClean="0">
              <a:solidFill>
                <a:schemeClr val="accent1"/>
              </a:solidFill>
            </a:endParaRPr>
          </a:p>
          <a:p>
            <a:pPr algn="just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74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</a:t>
            </a:r>
            <a:r>
              <a:rPr lang="en-US" dirty="0" smtClean="0"/>
              <a:t>bject-</a:t>
            </a:r>
            <a:r>
              <a:rPr lang="en-US" b="1" dirty="0" smtClean="0"/>
              <a:t>R</a:t>
            </a:r>
            <a:r>
              <a:rPr lang="en-US" dirty="0" smtClean="0"/>
              <a:t>elational </a:t>
            </a:r>
            <a:r>
              <a:rPr lang="en-US" b="1" dirty="0" smtClean="0"/>
              <a:t>M</a:t>
            </a:r>
            <a:r>
              <a:rPr lang="en-US" dirty="0" smtClean="0"/>
              <a:t>apping (ORM) is the solution to handle all the mismatches.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ORM </a:t>
            </a:r>
            <a:r>
              <a:rPr lang="en-US" dirty="0"/>
              <a:t>stands for </a:t>
            </a:r>
            <a:r>
              <a:rPr lang="en-US" b="1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bject-</a:t>
            </a:r>
            <a:r>
              <a:rPr lang="en-US" b="1" dirty="0">
                <a:solidFill>
                  <a:schemeClr val="accent1"/>
                </a:solidFill>
              </a:rPr>
              <a:t>R</a:t>
            </a:r>
            <a:r>
              <a:rPr lang="en-US" dirty="0">
                <a:solidFill>
                  <a:schemeClr val="accent1"/>
                </a:solidFill>
              </a:rPr>
              <a:t>elational </a:t>
            </a:r>
            <a:r>
              <a:rPr lang="en-US" b="1" dirty="0">
                <a:solidFill>
                  <a:schemeClr val="accent1"/>
                </a:solidFill>
              </a:rPr>
              <a:t>M</a:t>
            </a:r>
            <a:r>
              <a:rPr lang="en-US" dirty="0">
                <a:solidFill>
                  <a:schemeClr val="accent1"/>
                </a:solidFill>
              </a:rPr>
              <a:t>apping </a:t>
            </a:r>
            <a:r>
              <a:rPr lang="en-US" dirty="0"/>
              <a:t>(ORM) is a programming technique for </a:t>
            </a:r>
            <a:r>
              <a:rPr lang="en-US" dirty="0">
                <a:solidFill>
                  <a:schemeClr val="accent1"/>
                </a:solidFill>
              </a:rPr>
              <a:t>converting data between relational databases and object oriented programming </a:t>
            </a:r>
            <a:r>
              <a:rPr lang="en-US" dirty="0"/>
              <a:t>languages such as Java, C# etc.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519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Hibernate </a:t>
            </a:r>
            <a:r>
              <a:rPr lang="en-US" dirty="0">
                <a:solidFill>
                  <a:schemeClr val="accent1"/>
                </a:solidFill>
              </a:rPr>
              <a:t>maps Java classes to database tables </a:t>
            </a:r>
            <a:r>
              <a:rPr lang="en-US" dirty="0"/>
              <a:t>and from </a:t>
            </a:r>
            <a:r>
              <a:rPr lang="en-US" dirty="0">
                <a:solidFill>
                  <a:schemeClr val="accent1"/>
                </a:solidFill>
              </a:rPr>
              <a:t>Java data types to SQL data types</a:t>
            </a:r>
            <a:r>
              <a:rPr lang="en-US" dirty="0"/>
              <a:t> and relieve the developer from 95% of common data </a:t>
            </a:r>
            <a:r>
              <a:rPr lang="en-US" dirty="0" smtClean="0"/>
              <a:t>persistence </a:t>
            </a:r>
            <a:r>
              <a:rPr lang="en-US" dirty="0"/>
              <a:t>related programming </a:t>
            </a:r>
            <a:r>
              <a:rPr lang="en-US" dirty="0" smtClean="0"/>
              <a:t>tasks.</a:t>
            </a:r>
          </a:p>
          <a:p>
            <a:endParaRPr lang="en-US" dirty="0"/>
          </a:p>
          <a:p>
            <a:r>
              <a:rPr lang="en-US" dirty="0"/>
              <a:t>Hibernate sits </a:t>
            </a:r>
            <a:r>
              <a:rPr lang="en-US" dirty="0">
                <a:solidFill>
                  <a:schemeClr val="accent1"/>
                </a:solidFill>
              </a:rPr>
              <a:t>between traditional Java objects and database server </a:t>
            </a:r>
            <a:r>
              <a:rPr lang="en-US" dirty="0"/>
              <a:t>to handle all the work in persisting those objects based on the appropriate O/R mechanisms and patterns.</a:t>
            </a:r>
          </a:p>
        </p:txBody>
      </p:sp>
    </p:spTree>
    <p:extLst>
      <p:ext uri="{BB962C8B-B14F-4D97-AF65-F5344CB8AC3E}">
        <p14:creationId xmlns:p14="http://schemas.microsoft.com/office/powerpoint/2010/main" val="513132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0625" y="3095625"/>
            <a:ext cx="47910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</a:t>
            </a:r>
            <a:r>
              <a:rPr lang="en-US" dirty="0" smtClean="0"/>
              <a:t>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Hibernate takes care of </a:t>
            </a:r>
            <a:r>
              <a:rPr lang="en-US" dirty="0">
                <a:solidFill>
                  <a:schemeClr val="accent1"/>
                </a:solidFill>
              </a:rPr>
              <a:t>mapping Java classes to database tables </a:t>
            </a:r>
            <a:r>
              <a:rPr lang="en-US" dirty="0"/>
              <a:t>using </a:t>
            </a:r>
            <a:r>
              <a:rPr lang="en-US" dirty="0">
                <a:solidFill>
                  <a:schemeClr val="accent1"/>
                </a:solidFill>
              </a:rPr>
              <a:t>XML files and without writing any line of 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/>
              <a:t>Provides </a:t>
            </a:r>
            <a:r>
              <a:rPr lang="en-US" dirty="0">
                <a:solidFill>
                  <a:schemeClr val="accent1"/>
                </a:solidFill>
              </a:rPr>
              <a:t>simple APIs for storing and retrieving</a:t>
            </a:r>
            <a:r>
              <a:rPr lang="en-US" dirty="0"/>
              <a:t> Java objects directly to and from the database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there is </a:t>
            </a:r>
            <a:r>
              <a:rPr lang="en-US" dirty="0">
                <a:solidFill>
                  <a:schemeClr val="accent1"/>
                </a:solidFill>
              </a:rPr>
              <a:t>change in Database </a:t>
            </a:r>
            <a:r>
              <a:rPr lang="en-US" dirty="0"/>
              <a:t>or in any table then the </a:t>
            </a:r>
            <a:r>
              <a:rPr lang="en-US" dirty="0">
                <a:solidFill>
                  <a:schemeClr val="accent1"/>
                </a:solidFill>
              </a:rPr>
              <a:t>only need to change XML file properties.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31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Hibernate </a:t>
            </a:r>
            <a:r>
              <a:rPr lang="en-US" dirty="0">
                <a:solidFill>
                  <a:schemeClr val="accent1"/>
                </a:solidFill>
              </a:rPr>
              <a:t>architecture is layered </a:t>
            </a:r>
            <a:r>
              <a:rPr lang="en-US" dirty="0"/>
              <a:t>to keep you </a:t>
            </a:r>
            <a:r>
              <a:rPr lang="en-US" dirty="0">
                <a:solidFill>
                  <a:schemeClr val="accent1"/>
                </a:solidFill>
              </a:rPr>
              <a:t>isolated from having to know the underlying APIs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Hibernate </a:t>
            </a:r>
            <a:r>
              <a:rPr lang="en-US" dirty="0">
                <a:solidFill>
                  <a:schemeClr val="accent1"/>
                </a:solidFill>
              </a:rPr>
              <a:t>makes use of the database and configuration data</a:t>
            </a:r>
            <a:r>
              <a:rPr lang="en-US" dirty="0"/>
              <a:t> to provide persistence services (and persistent objects) to the application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Persistent Objects are the ones who give an indication that the </a:t>
            </a:r>
            <a:r>
              <a:rPr lang="en-US" dirty="0" smtClean="0">
                <a:solidFill>
                  <a:schemeClr val="accent1"/>
                </a:solidFill>
              </a:rPr>
              <a:t>state of an object would be permanently stored </a:t>
            </a:r>
            <a:r>
              <a:rPr lang="en-US" dirty="0" smtClean="0"/>
              <a:t>even after the execution of the program.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34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Following is a very high level view of the Hibernate Application Architecture.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2050" name="Picture 2" descr="Hibernate High Level 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312" y="2702256"/>
            <a:ext cx="6018663" cy="380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058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is a detailed view of the Hibernate Application Architecture with few important core classes.</a:t>
            </a:r>
          </a:p>
        </p:txBody>
      </p:sp>
      <p:pic>
        <p:nvPicPr>
          <p:cNvPr id="3074" name="Picture 2" descr="Hibernate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695" y="2646173"/>
            <a:ext cx="73097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949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Hibernate uses various </a:t>
            </a:r>
            <a:r>
              <a:rPr lang="en-US" dirty="0">
                <a:solidFill>
                  <a:schemeClr val="accent1"/>
                </a:solidFill>
              </a:rPr>
              <a:t>existing Java APIs, like JDBC, Java Transaction API(JTA), and Java Naming and Directory Interface (JNDI</a:t>
            </a:r>
            <a:r>
              <a:rPr lang="en-US" dirty="0"/>
              <a:t>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JDBC </a:t>
            </a:r>
            <a:r>
              <a:rPr lang="en-US" dirty="0">
                <a:solidFill>
                  <a:schemeClr val="accent1"/>
                </a:solidFill>
              </a:rPr>
              <a:t>provides </a:t>
            </a:r>
            <a:r>
              <a:rPr lang="en-US" dirty="0" smtClean="0">
                <a:solidFill>
                  <a:schemeClr val="accent1"/>
                </a:solidFill>
              </a:rPr>
              <a:t>abstraction </a:t>
            </a:r>
            <a:r>
              <a:rPr lang="en-US" dirty="0">
                <a:solidFill>
                  <a:schemeClr val="accent1"/>
                </a:solidFill>
              </a:rPr>
              <a:t>of functionality</a:t>
            </a:r>
            <a:r>
              <a:rPr lang="en-US" dirty="0"/>
              <a:t> common to relational databases, allowing almost any database with a JDBC driver to be supported by Hibernate.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JNDI </a:t>
            </a:r>
            <a:r>
              <a:rPr lang="en-US" dirty="0"/>
              <a:t>and JTA allow Hibernate to be </a:t>
            </a:r>
            <a:r>
              <a:rPr lang="en-US" dirty="0">
                <a:solidFill>
                  <a:schemeClr val="accent1"/>
                </a:solidFill>
              </a:rPr>
              <a:t>integrated with J2EE application servers.</a:t>
            </a:r>
          </a:p>
        </p:txBody>
      </p:sp>
    </p:spTree>
    <p:extLst>
      <p:ext uri="{BB962C8B-B14F-4D97-AF65-F5344CB8AC3E}">
        <p14:creationId xmlns:p14="http://schemas.microsoft.com/office/powerpoint/2010/main" val="113649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What is JDBC?</a:t>
            </a:r>
          </a:p>
          <a:p>
            <a:r>
              <a:rPr lang="en-US" dirty="0"/>
              <a:t>JDBC stands for </a:t>
            </a:r>
            <a:r>
              <a:rPr lang="en-US" dirty="0">
                <a:solidFill>
                  <a:schemeClr val="accent1"/>
                </a:solidFill>
              </a:rPr>
              <a:t>Java Database Connectivity and provides a set of Java API </a:t>
            </a:r>
            <a:r>
              <a:rPr lang="en-US" dirty="0"/>
              <a:t>for accessing the relational </a:t>
            </a:r>
            <a:r>
              <a:rPr lang="en-US" dirty="0" smtClean="0"/>
              <a:t>databases from </a:t>
            </a:r>
            <a:r>
              <a:rPr lang="en-US" dirty="0"/>
              <a:t>Java program.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Java APIs enables Java programs to </a:t>
            </a:r>
            <a:r>
              <a:rPr lang="en-US" dirty="0">
                <a:solidFill>
                  <a:schemeClr val="accent1"/>
                </a:solidFill>
              </a:rPr>
              <a:t>execute SQL statements and interact with any </a:t>
            </a:r>
            <a:r>
              <a:rPr lang="en-US" dirty="0" smtClean="0">
                <a:solidFill>
                  <a:schemeClr val="accent1"/>
                </a:solidFill>
              </a:rPr>
              <a:t>SQL database.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/>
              <a:t>JDBC provides a flexible architecture to write a </a:t>
            </a:r>
            <a:r>
              <a:rPr lang="en-US" dirty="0">
                <a:solidFill>
                  <a:schemeClr val="accent1"/>
                </a:solidFill>
              </a:rPr>
              <a:t>database independent application</a:t>
            </a:r>
            <a:r>
              <a:rPr lang="en-US" dirty="0"/>
              <a:t> that can run on different </a:t>
            </a:r>
            <a:r>
              <a:rPr lang="en-US" dirty="0" smtClean="0"/>
              <a:t>platforms and </a:t>
            </a:r>
            <a:r>
              <a:rPr lang="en-US" dirty="0"/>
              <a:t>interact with different </a:t>
            </a:r>
            <a:r>
              <a:rPr lang="en-US" dirty="0" smtClean="0"/>
              <a:t>DBMS.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91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Configuration Object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The Configuration object is the </a:t>
            </a:r>
            <a:r>
              <a:rPr lang="en-US" dirty="0">
                <a:solidFill>
                  <a:schemeClr val="accent1"/>
                </a:solidFill>
              </a:rPr>
              <a:t>first Hibernate object you create</a:t>
            </a:r>
            <a:r>
              <a:rPr lang="en-US" dirty="0"/>
              <a:t> in any Hibernate application and usually created </a:t>
            </a:r>
            <a:r>
              <a:rPr lang="en-US" dirty="0" smtClean="0">
                <a:solidFill>
                  <a:schemeClr val="accent1"/>
                </a:solidFill>
              </a:rPr>
              <a:t>only once </a:t>
            </a:r>
            <a:r>
              <a:rPr lang="en-US" dirty="0">
                <a:solidFill>
                  <a:schemeClr val="accent1"/>
                </a:solidFill>
              </a:rPr>
              <a:t>during application </a:t>
            </a:r>
            <a:r>
              <a:rPr lang="en-US" dirty="0" smtClean="0">
                <a:solidFill>
                  <a:schemeClr val="accent1"/>
                </a:solidFill>
              </a:rPr>
              <a:t>initialization.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SessionFactory</a:t>
            </a:r>
            <a:r>
              <a:rPr lang="en-US" dirty="0">
                <a:solidFill>
                  <a:srgbClr val="FF0000"/>
                </a:solidFill>
              </a:rPr>
              <a:t> Object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Configuration object is used to create a </a:t>
            </a:r>
            <a:r>
              <a:rPr lang="en-US" dirty="0" err="1"/>
              <a:t>SessionFactory</a:t>
            </a:r>
            <a:r>
              <a:rPr lang="en-US" dirty="0"/>
              <a:t> object which </a:t>
            </a:r>
            <a:r>
              <a:rPr lang="en-US" dirty="0" err="1"/>
              <a:t>inturn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configures Hibernate for the </a:t>
            </a:r>
            <a:r>
              <a:rPr lang="en-US" dirty="0" smtClean="0">
                <a:solidFill>
                  <a:schemeClr val="accent1"/>
                </a:solidFill>
              </a:rPr>
              <a:t>application using </a:t>
            </a:r>
            <a:r>
              <a:rPr lang="en-US" dirty="0">
                <a:solidFill>
                  <a:schemeClr val="accent1"/>
                </a:solidFill>
              </a:rPr>
              <a:t>the supplied configuration file </a:t>
            </a:r>
            <a:r>
              <a:rPr lang="en-US" dirty="0"/>
              <a:t>and allows for a Session object to be instantiated.</a:t>
            </a:r>
          </a:p>
        </p:txBody>
      </p:sp>
    </p:spTree>
    <p:extLst>
      <p:ext uri="{BB962C8B-B14F-4D97-AF65-F5344CB8AC3E}">
        <p14:creationId xmlns:p14="http://schemas.microsoft.com/office/powerpoint/2010/main" val="874891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Transaction Object:</a:t>
            </a:r>
          </a:p>
          <a:p>
            <a:r>
              <a:rPr lang="en-US" dirty="0"/>
              <a:t>A Transaction represents a </a:t>
            </a:r>
            <a:r>
              <a:rPr lang="en-US" dirty="0">
                <a:solidFill>
                  <a:schemeClr val="accent1"/>
                </a:solidFill>
              </a:rPr>
              <a:t>unit of work with the database and most of the RDBMS supports </a:t>
            </a:r>
            <a:r>
              <a:rPr lang="en-US" dirty="0"/>
              <a:t>transaction functionality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Transactions in Hibernate are </a:t>
            </a:r>
            <a:r>
              <a:rPr lang="en-US" dirty="0">
                <a:solidFill>
                  <a:schemeClr val="accent1"/>
                </a:solidFill>
              </a:rPr>
              <a:t>handled by an underlying transaction manager and </a:t>
            </a:r>
            <a:r>
              <a:rPr lang="en-US" dirty="0" smtClean="0">
                <a:solidFill>
                  <a:schemeClr val="accent1"/>
                </a:solidFill>
              </a:rPr>
              <a:t>transaction.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25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Query Object:</a:t>
            </a:r>
          </a:p>
          <a:p>
            <a:pPr algn="just"/>
            <a:r>
              <a:rPr lang="en-US" dirty="0"/>
              <a:t>Query objects use </a:t>
            </a:r>
            <a:r>
              <a:rPr lang="en-US" dirty="0">
                <a:solidFill>
                  <a:schemeClr val="accent1"/>
                </a:solidFill>
              </a:rPr>
              <a:t>SQL or Hibernate Query Language (HQL) string to retrieve data from the database</a:t>
            </a:r>
            <a:r>
              <a:rPr lang="en-US" dirty="0"/>
              <a:t> and </a:t>
            </a:r>
            <a:r>
              <a:rPr lang="en-US" dirty="0" smtClean="0"/>
              <a:t>create objects</a:t>
            </a:r>
            <a:r>
              <a:rPr lang="en-US" dirty="0"/>
              <a:t>. A Query instance is used to bind query parameters, limit the number of results returned by the query, </a:t>
            </a:r>
            <a:r>
              <a:rPr lang="en-US" dirty="0" smtClean="0"/>
              <a:t>and finally </a:t>
            </a:r>
            <a:r>
              <a:rPr lang="en-US" dirty="0"/>
              <a:t>to execute the query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Criteria Object:</a:t>
            </a:r>
          </a:p>
          <a:p>
            <a:pPr algn="just"/>
            <a:r>
              <a:rPr lang="en-US" dirty="0"/>
              <a:t>Criteria object are used to create and execute object oriented criteria </a:t>
            </a:r>
            <a:r>
              <a:rPr lang="en-US" dirty="0">
                <a:solidFill>
                  <a:schemeClr val="accent1"/>
                </a:solidFill>
              </a:rPr>
              <a:t>queries to retrieve objects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8988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- O/R </a:t>
            </a:r>
            <a:r>
              <a:rPr lang="en-US" dirty="0" smtClean="0"/>
              <a:t>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</a:t>
            </a:r>
            <a:r>
              <a:rPr lang="en-US" dirty="0" smtClean="0"/>
              <a:t>3 mapping.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Mapping </a:t>
            </a:r>
            <a:r>
              <a:rPr lang="en-US" dirty="0">
                <a:solidFill>
                  <a:schemeClr val="accent1"/>
                </a:solidFill>
              </a:rPr>
              <a:t>of collections, </a:t>
            </a:r>
            <a:endParaRPr lang="en-US" dirty="0" smtClean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Mapping </a:t>
            </a:r>
            <a:r>
              <a:rPr lang="en-US" dirty="0">
                <a:solidFill>
                  <a:schemeClr val="accent1"/>
                </a:solidFill>
              </a:rPr>
              <a:t>of associations between entity classes </a:t>
            </a:r>
            <a:endParaRPr lang="en-US" dirty="0" smtClean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Component </a:t>
            </a:r>
            <a:r>
              <a:rPr lang="en-US" dirty="0">
                <a:solidFill>
                  <a:schemeClr val="accent1"/>
                </a:solidFill>
              </a:rPr>
              <a:t>Mappings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54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Collections Mappings:</a:t>
            </a:r>
          </a:p>
          <a:p>
            <a:pPr algn="just"/>
            <a:r>
              <a:rPr lang="en-US" dirty="0"/>
              <a:t>If an </a:t>
            </a:r>
            <a:r>
              <a:rPr lang="en-US" dirty="0">
                <a:solidFill>
                  <a:schemeClr val="accent1"/>
                </a:solidFill>
              </a:rPr>
              <a:t>entity or class has collection of values for a particular variable</a:t>
            </a:r>
            <a:r>
              <a:rPr lang="en-US" dirty="0"/>
              <a:t>, then we can map those values using any one of the collection interfaces available in java.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Hibernate </a:t>
            </a:r>
            <a:r>
              <a:rPr lang="en-US" dirty="0"/>
              <a:t>can persist instances of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java.util.Map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java.util.Set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java.util.SortedMap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java.util.SortedSet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java.util.List</a:t>
            </a:r>
            <a:r>
              <a:rPr lang="en-US" dirty="0">
                <a:solidFill>
                  <a:schemeClr val="accent1"/>
                </a:solidFill>
              </a:rPr>
              <a:t>, and any array</a:t>
            </a:r>
            <a:r>
              <a:rPr lang="en-US" dirty="0"/>
              <a:t> of persistent entities or values.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26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78424" y="1323833"/>
          <a:ext cx="7723373" cy="5170410"/>
        </p:xfrm>
        <a:graphic>
          <a:graphicData uri="http://schemas.openxmlformats.org/drawingml/2006/table">
            <a:tbl>
              <a:tblPr/>
              <a:tblGrid>
                <a:gridCol w="2293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0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8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Collection type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Mapping and Description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09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java.util.Set</a:t>
                      </a:r>
                      <a:endParaRPr lang="en-US" sz="1800" dirty="0">
                        <a:effectLst/>
                      </a:endParaRP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This is mapped with a &lt;set&gt; element and initialized with java.util.HashSet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0042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none" strike="noStrike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java.util.SortedSet</a:t>
                      </a:r>
                      <a:endParaRPr lang="en-US" sz="1800">
                        <a:effectLst/>
                      </a:endParaRP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This is mapped with a &lt;set&gt; element and initialized with java.util.TreeSet. The </a:t>
                      </a:r>
                      <a:r>
                        <a:rPr lang="en-US" sz="1800" b="1">
                          <a:effectLst/>
                        </a:rPr>
                        <a:t>sort</a:t>
                      </a:r>
                      <a:r>
                        <a:rPr lang="en-US" sz="1800">
                          <a:effectLst/>
                        </a:rPr>
                        <a:t> attribute can be set to either a comparator or natural ordering.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609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none" strike="noStrike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java.util.List</a:t>
                      </a:r>
                      <a:endParaRPr lang="en-US" sz="1800">
                        <a:effectLst/>
                      </a:endParaRP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This is mapped with a &lt;list&gt; element and initialized with java.util.ArrayList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326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none" strike="noStrike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java.util.Collection</a:t>
                      </a:r>
                      <a:endParaRPr lang="en-US" sz="1800">
                        <a:effectLst/>
                      </a:endParaRP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This is mapped with a &lt;bag&gt; or &lt;ibag&gt; element and initialized with java.util.ArrayList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609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none" strike="noStrike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java.util.Map</a:t>
                      </a:r>
                      <a:endParaRPr lang="en-US" sz="1800">
                        <a:effectLst/>
                      </a:endParaRP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This is mapped with a &lt;map&gt; element and initialized with java.util.HashMap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0042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none" strike="noStrike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java.util.SortedMap</a:t>
                      </a:r>
                      <a:endParaRPr lang="en-US" sz="1800">
                        <a:effectLst/>
                      </a:endParaRP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This is mapped with a &lt;map&gt; element and initialized with </a:t>
                      </a:r>
                      <a:r>
                        <a:rPr lang="en-US" sz="1800" dirty="0" err="1">
                          <a:effectLst/>
                        </a:rPr>
                        <a:t>java.util.TreeMap</a:t>
                      </a:r>
                      <a:r>
                        <a:rPr lang="en-US" sz="1800" dirty="0">
                          <a:effectLst/>
                        </a:rPr>
                        <a:t>. The </a:t>
                      </a:r>
                      <a:r>
                        <a:rPr lang="en-US" sz="1800" b="1" dirty="0">
                          <a:effectLst/>
                        </a:rPr>
                        <a:t>sort</a:t>
                      </a:r>
                      <a:r>
                        <a:rPr lang="en-US" sz="1800" dirty="0">
                          <a:effectLst/>
                        </a:rPr>
                        <a:t> attribute can be set to either a comparator or natural ordering.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7699910" y="-205566"/>
            <a:ext cx="19891910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45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</a:t>
            </a:r>
            <a:r>
              <a:rPr lang="en-US" dirty="0">
                <a:solidFill>
                  <a:schemeClr val="accent1"/>
                </a:solidFill>
              </a:rPr>
              <a:t>want to map a user defined collection interfaces</a:t>
            </a:r>
            <a:r>
              <a:rPr lang="en-US" dirty="0"/>
              <a:t> which is not directly supported by Hibernate, you </a:t>
            </a:r>
            <a:r>
              <a:rPr lang="en-US" dirty="0">
                <a:solidFill>
                  <a:schemeClr val="accent1"/>
                </a:solidFill>
              </a:rPr>
              <a:t>need to tell Hibernate </a:t>
            </a:r>
            <a:r>
              <a:rPr lang="en-US" dirty="0"/>
              <a:t>about the semantics of your custom collections </a:t>
            </a:r>
          </a:p>
        </p:txBody>
      </p:sp>
    </p:spTree>
    <p:extLst>
      <p:ext uri="{BB962C8B-B14F-4D97-AF65-F5344CB8AC3E}">
        <p14:creationId xmlns:p14="http://schemas.microsoft.com/office/powerpoint/2010/main" val="831356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Association Mappings:</a:t>
            </a:r>
          </a:p>
          <a:p>
            <a:pPr algn="just"/>
            <a:r>
              <a:rPr lang="en-US" dirty="0"/>
              <a:t>The mapping of </a:t>
            </a:r>
            <a:r>
              <a:rPr lang="en-US" dirty="0">
                <a:solidFill>
                  <a:schemeClr val="accent1"/>
                </a:solidFill>
              </a:rPr>
              <a:t>associations between entity classes and the relationships between tables</a:t>
            </a:r>
            <a:r>
              <a:rPr lang="en-US" dirty="0"/>
              <a:t> is the soul of ORM.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Following </a:t>
            </a:r>
            <a:r>
              <a:rPr lang="en-US" dirty="0"/>
              <a:t>are the </a:t>
            </a:r>
            <a:r>
              <a:rPr lang="en-US" dirty="0" smtClean="0">
                <a:solidFill>
                  <a:schemeClr val="accent1"/>
                </a:solidFill>
              </a:rPr>
              <a:t>four ways</a:t>
            </a:r>
            <a:r>
              <a:rPr lang="en-US" dirty="0" smtClean="0"/>
              <a:t> </a:t>
            </a:r>
            <a:r>
              <a:rPr lang="en-US" dirty="0"/>
              <a:t>in which the cardinality of the relationship between the objects can be expressed.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association mapping can be </a:t>
            </a:r>
            <a:r>
              <a:rPr lang="en-US" dirty="0">
                <a:solidFill>
                  <a:schemeClr val="accent1"/>
                </a:solidFill>
              </a:rPr>
              <a:t>unidirectional as well as bidirectional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42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95753" y="2138289"/>
          <a:ext cx="7889338" cy="3826620"/>
        </p:xfrm>
        <a:graphic>
          <a:graphicData uri="http://schemas.openxmlformats.org/drawingml/2006/table">
            <a:tbl>
              <a:tblPr/>
              <a:tblGrid>
                <a:gridCol w="1959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532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32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u="none" strike="noStrike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Many-to-One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Mapping many-to-one relationship using Hibernate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32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u="none" strike="noStrike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One-to-One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Mapping one-to-one relationship using Hibernate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32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u="none" strike="noStrike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One-to-Many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Mapping one-to-many relationship using Hibernate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32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u="none" strike="noStrike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Many-to-Many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Mapping many-to-many relationship using Hibernate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195136" y="2537336"/>
            <a:ext cx="1671912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80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Component Mappings:</a:t>
            </a:r>
          </a:p>
          <a:p>
            <a:r>
              <a:rPr lang="en-US" dirty="0"/>
              <a:t>It is very much possible that an </a:t>
            </a:r>
            <a:r>
              <a:rPr lang="en-US" dirty="0">
                <a:solidFill>
                  <a:schemeClr val="accent1"/>
                </a:solidFill>
              </a:rPr>
              <a:t>Entity class can have a reference to another class as a member variable. 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If </a:t>
            </a:r>
            <a:r>
              <a:rPr lang="en-US" dirty="0"/>
              <a:t>the referred class </a:t>
            </a:r>
            <a:r>
              <a:rPr lang="en-US" dirty="0">
                <a:solidFill>
                  <a:schemeClr val="accent1"/>
                </a:solidFill>
              </a:rPr>
              <a:t>does not have it's own life cycle and completely depends on the life cycle of the owning entity class</a:t>
            </a:r>
            <a:r>
              <a:rPr lang="en-US" dirty="0"/>
              <a:t>, then the referred class hence therefore is called as the Component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21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JDBC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9074"/>
            <a:ext cx="4584678" cy="4109034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874" y="1819074"/>
            <a:ext cx="4974196" cy="4105049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97557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54883" y="1932170"/>
          <a:ext cx="8006568" cy="2091190"/>
        </p:xfrm>
        <a:graphic>
          <a:graphicData uri="http://schemas.openxmlformats.org/drawingml/2006/table">
            <a:tbl>
              <a:tblPr/>
              <a:tblGrid>
                <a:gridCol w="2147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126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9928">
                <a:tc>
                  <a:txBody>
                    <a:bodyPr/>
                    <a:lstStyle/>
                    <a:p>
                      <a:pPr fontAlgn="t"/>
                      <a:r>
                        <a:rPr lang="en-US" sz="2000" b="1" u="none" strike="noStrike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Component Mappings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Mapping for a class having a reference to another class as a member variable.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24889" y="2307663"/>
            <a:ext cx="169675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5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- Mapping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Object/relational mappings are </a:t>
            </a:r>
            <a:r>
              <a:rPr lang="en-US" dirty="0">
                <a:solidFill>
                  <a:schemeClr val="accent1"/>
                </a:solidFill>
              </a:rPr>
              <a:t>usually defined in an XML document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mapping file </a:t>
            </a:r>
            <a:r>
              <a:rPr lang="en-US" dirty="0">
                <a:solidFill>
                  <a:schemeClr val="accent1"/>
                </a:solidFill>
              </a:rPr>
              <a:t>instructs Hibernate how to map the defined class or </a:t>
            </a:r>
            <a:r>
              <a:rPr lang="en-US" dirty="0" smtClean="0">
                <a:solidFill>
                  <a:schemeClr val="accent1"/>
                </a:solidFill>
              </a:rPr>
              <a:t>classes </a:t>
            </a:r>
            <a:r>
              <a:rPr lang="en-US" dirty="0">
                <a:solidFill>
                  <a:schemeClr val="accent1"/>
                </a:solidFill>
              </a:rPr>
              <a:t>to the database tables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87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45" y="2210937"/>
            <a:ext cx="10382710" cy="38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03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34" y="2257608"/>
            <a:ext cx="10114716" cy="370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07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- Mapping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you prepare a Hibernate mapping document, we have seen </a:t>
            </a:r>
            <a:r>
              <a:rPr lang="en-US" dirty="0">
                <a:solidFill>
                  <a:schemeClr val="accent1"/>
                </a:solidFill>
              </a:rPr>
              <a:t>that you map Java data types into RDBMS data </a:t>
            </a:r>
            <a:r>
              <a:rPr lang="en-US" dirty="0" smtClean="0">
                <a:solidFill>
                  <a:schemeClr val="accent1"/>
                </a:solidFill>
              </a:rPr>
              <a:t>types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types</a:t>
            </a:r>
            <a:r>
              <a:rPr lang="en-US" dirty="0"/>
              <a:t> declared </a:t>
            </a:r>
            <a:r>
              <a:rPr lang="en-US" dirty="0">
                <a:solidFill>
                  <a:schemeClr val="accent1"/>
                </a:solidFill>
              </a:rPr>
              <a:t>and used in the mapping files are not Java data types; they are not SQL database types either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types are called Hibernate mapping types, which can translate from Java to SQL data types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28303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64775" y="2550834"/>
          <a:ext cx="7525888" cy="3260480"/>
        </p:xfrm>
        <a:graphic>
          <a:graphicData uri="http://schemas.openxmlformats.org/drawingml/2006/table">
            <a:tbl>
              <a:tblPr/>
              <a:tblGrid>
                <a:gridCol w="186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16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Java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ANSI SQL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integer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 or java.lang.Integer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long or </a:t>
                      </a:r>
                      <a:r>
                        <a:rPr lang="en-US" dirty="0" err="1">
                          <a:effectLst/>
                        </a:rPr>
                        <a:t>java.lang.Long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BIGINT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short or java.lang.Short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SMALLINT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 or java.lang.Float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 or java.lang.Double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big_decimal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java.math.BigDecimal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NUMERIC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55594" y="1809626"/>
            <a:ext cx="2265995" cy="74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317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Primitive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14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255593" y="2306474"/>
          <a:ext cx="7820168" cy="3562062"/>
        </p:xfrm>
        <a:graphic>
          <a:graphicData uri="http://schemas.openxmlformats.org/drawingml/2006/table">
            <a:tbl>
              <a:tblPr/>
              <a:tblGrid>
                <a:gridCol w="194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808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Java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ANSI SQL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java.util.Date or java.sql.Date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java.util.Date or java.sql.Time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08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timestamp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java.util.Date or java.sql.Timestamp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TIMESTAMP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calendar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java.util.Calendar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TIMESTAMP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808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calendar_date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java.util.Calendar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0399" y="1812967"/>
            <a:ext cx="3047555" cy="74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317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Date and time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491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46413" y="2361062"/>
          <a:ext cx="7874758" cy="3698546"/>
        </p:xfrm>
        <a:graphic>
          <a:graphicData uri="http://schemas.openxmlformats.org/drawingml/2006/table">
            <a:tbl>
              <a:tblPr/>
              <a:tblGrid>
                <a:gridCol w="1955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3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61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Java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ANSI SQL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04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binary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byte[]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VARBINARY (or BLOB)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text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java.lang.String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806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serializable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any Java class that implements java.io.Serializable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VARBINARY (or BLOB)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java.sql.Clob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java.sql.Blob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9456" y="1812920"/>
            <a:ext cx="4339576" cy="74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317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Binary and large object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23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87356" y="2552130"/>
          <a:ext cx="7785194" cy="3057101"/>
        </p:xfrm>
        <a:graphic>
          <a:graphicData uri="http://schemas.openxmlformats.org/drawingml/2006/table">
            <a:tbl>
              <a:tblPr/>
              <a:tblGrid>
                <a:gridCol w="1933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3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004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Java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ANSI SQL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6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class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java.lang.Class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VARCHAR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6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locale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java.util.Locale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VARCHAR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6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timezone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java.util.TimeZone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VARCHAR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76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currency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java.util.Currency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VARCHAR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67570" y="1931840"/>
            <a:ext cx="2673350" cy="74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317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JDK-related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932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Hibernate Query Language (HQL) is an </a:t>
            </a:r>
            <a:r>
              <a:rPr lang="en-US" dirty="0">
                <a:solidFill>
                  <a:schemeClr val="accent1"/>
                </a:solidFill>
              </a:rPr>
              <a:t>object-oriented query language</a:t>
            </a:r>
            <a:r>
              <a:rPr lang="en-US" dirty="0"/>
              <a:t>, similar to SQL, but instead of operating </a:t>
            </a:r>
            <a:r>
              <a:rPr lang="en-US" dirty="0" smtClean="0"/>
              <a:t>on tables </a:t>
            </a:r>
            <a:r>
              <a:rPr lang="en-US" dirty="0"/>
              <a:t>and columns, </a:t>
            </a:r>
            <a:r>
              <a:rPr lang="en-US" dirty="0">
                <a:solidFill>
                  <a:schemeClr val="accent1"/>
                </a:solidFill>
              </a:rPr>
              <a:t>HQL works with persistent objects and their properties. </a:t>
            </a:r>
            <a:endParaRPr lang="en-US" dirty="0" smtClean="0">
              <a:solidFill>
                <a:schemeClr val="accent1"/>
              </a:solidFill>
            </a:endParaRP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HQL </a:t>
            </a:r>
            <a:r>
              <a:rPr lang="en-US" dirty="0"/>
              <a:t>queries are </a:t>
            </a:r>
            <a:r>
              <a:rPr lang="en-US" dirty="0">
                <a:solidFill>
                  <a:schemeClr val="accent1"/>
                </a:solidFill>
              </a:rPr>
              <a:t>translated by </a:t>
            </a:r>
            <a:r>
              <a:rPr lang="en-US" dirty="0" smtClean="0">
                <a:solidFill>
                  <a:schemeClr val="accent1"/>
                </a:solidFill>
              </a:rPr>
              <a:t>Hibernate into </a:t>
            </a:r>
            <a:r>
              <a:rPr lang="en-US" dirty="0">
                <a:solidFill>
                  <a:schemeClr val="accent1"/>
                </a:solidFill>
              </a:rPr>
              <a:t>conventional SQL queries </a:t>
            </a:r>
            <a:r>
              <a:rPr lang="en-US" dirty="0"/>
              <a:t>which in turns perform action on database.</a:t>
            </a:r>
          </a:p>
        </p:txBody>
      </p:sp>
    </p:spTree>
    <p:extLst>
      <p:ext uri="{BB962C8B-B14F-4D97-AF65-F5344CB8AC3E}">
        <p14:creationId xmlns:p14="http://schemas.microsoft.com/office/powerpoint/2010/main" val="2544136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public class Employee {</a:t>
            </a:r>
          </a:p>
          <a:p>
            <a:r>
              <a:rPr lang="en-US" dirty="0" smtClean="0"/>
              <a:t>        private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r>
              <a:rPr lang="en-US" dirty="0" smtClean="0"/>
              <a:t>        private </a:t>
            </a:r>
            <a:r>
              <a:rPr lang="en-US" dirty="0"/>
              <a:t>String </a:t>
            </a:r>
            <a:r>
              <a:rPr lang="en-US" dirty="0" err="1"/>
              <a:t>first_name</a:t>
            </a:r>
            <a:r>
              <a:rPr lang="en-US" dirty="0"/>
              <a:t>;</a:t>
            </a:r>
          </a:p>
          <a:p>
            <a:r>
              <a:rPr lang="en-US" dirty="0" smtClean="0"/>
              <a:t>        private </a:t>
            </a:r>
            <a:r>
              <a:rPr lang="en-US" dirty="0"/>
              <a:t>String </a:t>
            </a:r>
            <a:r>
              <a:rPr lang="en-US" dirty="0" err="1"/>
              <a:t>last_name</a:t>
            </a:r>
            <a:r>
              <a:rPr lang="en-US" dirty="0"/>
              <a:t>;</a:t>
            </a:r>
          </a:p>
          <a:p>
            <a:r>
              <a:rPr lang="en-US" dirty="0" smtClean="0"/>
              <a:t>        private </a:t>
            </a:r>
            <a:r>
              <a:rPr lang="en-US" dirty="0" err="1"/>
              <a:t>int</a:t>
            </a:r>
            <a:r>
              <a:rPr lang="en-US" dirty="0"/>
              <a:t> salary;</a:t>
            </a:r>
          </a:p>
          <a:p>
            <a:r>
              <a:rPr lang="en-US" dirty="0"/>
              <a:t>public Employee() {}</a:t>
            </a:r>
          </a:p>
          <a:p>
            <a:r>
              <a:rPr lang="en-US" dirty="0"/>
              <a:t>public Employee(String </a:t>
            </a:r>
            <a:r>
              <a:rPr lang="en-US" dirty="0" err="1"/>
              <a:t>fname</a:t>
            </a:r>
            <a:r>
              <a:rPr lang="en-US" dirty="0"/>
              <a:t>, String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salary) 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this.first_name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fname</a:t>
            </a:r>
            <a:r>
              <a:rPr lang="en-US" dirty="0"/>
              <a:t>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this.last_name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lname</a:t>
            </a:r>
            <a:r>
              <a:rPr lang="en-US" dirty="0"/>
              <a:t>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this.salary</a:t>
            </a:r>
            <a:r>
              <a:rPr lang="en-US" dirty="0" smtClean="0"/>
              <a:t> </a:t>
            </a:r>
            <a:r>
              <a:rPr lang="en-US" dirty="0"/>
              <a:t>= salary;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71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Although you </a:t>
            </a:r>
            <a:r>
              <a:rPr lang="en-US" dirty="0">
                <a:solidFill>
                  <a:schemeClr val="accent1"/>
                </a:solidFill>
              </a:rPr>
              <a:t>can use SQL statements directly </a:t>
            </a:r>
            <a:r>
              <a:rPr lang="en-US" dirty="0"/>
              <a:t>with Hibernate using Native SQL but </a:t>
            </a:r>
            <a:r>
              <a:rPr lang="en-US" dirty="0" smtClean="0"/>
              <a:t>It </a:t>
            </a:r>
            <a:r>
              <a:rPr lang="en-US" dirty="0"/>
              <a:t>would </a:t>
            </a:r>
            <a:r>
              <a:rPr lang="en-US" dirty="0">
                <a:solidFill>
                  <a:schemeClr val="accent1"/>
                </a:solidFill>
              </a:rPr>
              <a:t>recommend to use </a:t>
            </a:r>
            <a:r>
              <a:rPr lang="en-US" dirty="0" smtClean="0">
                <a:solidFill>
                  <a:schemeClr val="accent1"/>
                </a:solidFill>
              </a:rPr>
              <a:t>HQL </a:t>
            </a:r>
            <a:r>
              <a:rPr lang="en-US" dirty="0" smtClean="0"/>
              <a:t>whenever </a:t>
            </a:r>
            <a:r>
              <a:rPr lang="en-US" dirty="0"/>
              <a:t>possible to avoid database portability hassles, and to </a:t>
            </a:r>
            <a:r>
              <a:rPr lang="en-US" dirty="0">
                <a:solidFill>
                  <a:schemeClr val="accent1"/>
                </a:solidFill>
              </a:rPr>
              <a:t>take advantage of </a:t>
            </a:r>
            <a:r>
              <a:rPr lang="en-US" dirty="0" err="1">
                <a:solidFill>
                  <a:schemeClr val="accent1"/>
                </a:solidFill>
              </a:rPr>
              <a:t>Hibernate's</a:t>
            </a:r>
            <a:r>
              <a:rPr lang="en-US" dirty="0">
                <a:solidFill>
                  <a:schemeClr val="accent1"/>
                </a:solidFill>
              </a:rPr>
              <a:t> SQL </a:t>
            </a:r>
            <a:r>
              <a:rPr lang="en-US" dirty="0" smtClean="0">
                <a:solidFill>
                  <a:schemeClr val="accent1"/>
                </a:solidFill>
              </a:rPr>
              <a:t>generation.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Keywords like </a:t>
            </a:r>
            <a:r>
              <a:rPr lang="en-US" dirty="0">
                <a:solidFill>
                  <a:schemeClr val="accent1"/>
                </a:solidFill>
              </a:rPr>
              <a:t>SELECT , FROM and WHERE etc. are not case sensitive </a:t>
            </a:r>
            <a:r>
              <a:rPr lang="en-US" dirty="0"/>
              <a:t>but properties like </a:t>
            </a:r>
            <a:r>
              <a:rPr lang="en-US" dirty="0">
                <a:solidFill>
                  <a:schemeClr val="accent1"/>
                </a:solidFill>
              </a:rPr>
              <a:t>table and column names </a:t>
            </a:r>
            <a:r>
              <a:rPr lang="en-US" dirty="0" smtClean="0">
                <a:solidFill>
                  <a:schemeClr val="accent1"/>
                </a:solidFill>
              </a:rPr>
              <a:t>are case </a:t>
            </a:r>
            <a:r>
              <a:rPr lang="en-US" dirty="0">
                <a:solidFill>
                  <a:schemeClr val="accent1"/>
                </a:solidFill>
              </a:rPr>
              <a:t>sensitive </a:t>
            </a:r>
            <a:r>
              <a:rPr lang="en-US" dirty="0"/>
              <a:t>in HQL.</a:t>
            </a:r>
          </a:p>
        </p:txBody>
      </p:sp>
    </p:spTree>
    <p:extLst>
      <p:ext uri="{BB962C8B-B14F-4D97-AF65-F5344CB8AC3E}">
        <p14:creationId xmlns:p14="http://schemas.microsoft.com/office/powerpoint/2010/main" val="1339804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You </a:t>
            </a:r>
            <a:r>
              <a:rPr lang="en-US" dirty="0"/>
              <a:t>will use FROM clause if you </a:t>
            </a:r>
            <a:r>
              <a:rPr lang="en-US" dirty="0">
                <a:solidFill>
                  <a:schemeClr val="accent1"/>
                </a:solidFill>
              </a:rPr>
              <a:t>want to load a complete persistent objects into memory</a:t>
            </a:r>
            <a:r>
              <a:rPr lang="en-US" dirty="0"/>
              <a:t>. Following is the simple</a:t>
            </a:r>
          </a:p>
          <a:p>
            <a:pPr lvl="1" algn="just"/>
            <a:r>
              <a:rPr lang="en-US" dirty="0" smtClean="0"/>
              <a:t>String </a:t>
            </a:r>
            <a:r>
              <a:rPr lang="en-US" dirty="0" err="1"/>
              <a:t>hql</a:t>
            </a:r>
            <a:r>
              <a:rPr lang="en-US" dirty="0"/>
              <a:t> = "FROM Employee";</a:t>
            </a:r>
          </a:p>
          <a:p>
            <a:pPr lvl="1" algn="just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 algn="just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 smtClean="0"/>
              <a:t>();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you need to fully qualify a class name in HQL, just </a:t>
            </a:r>
            <a:r>
              <a:rPr lang="en-US" dirty="0">
                <a:solidFill>
                  <a:schemeClr val="accent1"/>
                </a:solidFill>
              </a:rPr>
              <a:t>specify the package and class name as follows:</a:t>
            </a:r>
          </a:p>
          <a:p>
            <a:pPr lvl="1" algn="just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"FROM </a:t>
            </a:r>
            <a:r>
              <a:rPr lang="en-US" dirty="0" err="1"/>
              <a:t>com.hibernatebook.criteria.Employee</a:t>
            </a:r>
            <a:r>
              <a:rPr lang="en-US" dirty="0"/>
              <a:t>";</a:t>
            </a:r>
          </a:p>
          <a:p>
            <a:pPr lvl="1" algn="just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 algn="just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42581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SELECT clause </a:t>
            </a:r>
            <a:r>
              <a:rPr lang="en-US" dirty="0">
                <a:solidFill>
                  <a:schemeClr val="accent1"/>
                </a:solidFill>
              </a:rPr>
              <a:t>provides more control over the result </a:t>
            </a:r>
            <a:r>
              <a:rPr lang="en-US" dirty="0"/>
              <a:t>set than the from clause. If you want to </a:t>
            </a:r>
            <a:r>
              <a:rPr lang="en-US" dirty="0" smtClean="0">
                <a:solidFill>
                  <a:schemeClr val="accent1"/>
                </a:solidFill>
              </a:rPr>
              <a:t>obtain few properties of </a:t>
            </a:r>
            <a:r>
              <a:rPr lang="en-US" dirty="0">
                <a:solidFill>
                  <a:schemeClr val="accent1"/>
                </a:solidFill>
              </a:rPr>
              <a:t>objects</a:t>
            </a:r>
            <a:r>
              <a:rPr lang="en-US" dirty="0"/>
              <a:t> instead of the complete object, use the SELECT clause.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Following </a:t>
            </a:r>
            <a:r>
              <a:rPr lang="en-US" dirty="0"/>
              <a:t>is the simple syntax of using </a:t>
            </a:r>
            <a:r>
              <a:rPr lang="en-US" dirty="0" smtClean="0">
                <a:solidFill>
                  <a:schemeClr val="accent1"/>
                </a:solidFill>
              </a:rPr>
              <a:t>SELECT clause </a:t>
            </a:r>
            <a:r>
              <a:rPr lang="en-US" dirty="0">
                <a:solidFill>
                  <a:schemeClr val="accent1"/>
                </a:solidFill>
              </a:rPr>
              <a:t>to get just </a:t>
            </a:r>
            <a:r>
              <a:rPr lang="en-US" dirty="0" err="1">
                <a:solidFill>
                  <a:schemeClr val="accent1"/>
                </a:solidFill>
              </a:rPr>
              <a:t>first_name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field of the Employee object:</a:t>
            </a:r>
          </a:p>
          <a:p>
            <a:pPr lvl="1" algn="just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"SELECT </a:t>
            </a:r>
            <a:r>
              <a:rPr lang="en-US" dirty="0" err="1"/>
              <a:t>E.firstName</a:t>
            </a:r>
            <a:r>
              <a:rPr lang="en-US" dirty="0"/>
              <a:t> FROM Employee E";</a:t>
            </a:r>
          </a:p>
          <a:p>
            <a:pPr lvl="1" algn="just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 algn="just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35640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want to </a:t>
            </a:r>
            <a:r>
              <a:rPr lang="en-US" dirty="0">
                <a:solidFill>
                  <a:schemeClr val="accent1"/>
                </a:solidFill>
              </a:rPr>
              <a:t>narrow the specific objects</a:t>
            </a:r>
            <a:r>
              <a:rPr lang="en-US" dirty="0"/>
              <a:t> that are returned from storage, you use the WHERE clause.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Following </a:t>
            </a:r>
            <a:r>
              <a:rPr lang="en-US" dirty="0"/>
              <a:t>is </a:t>
            </a:r>
            <a:r>
              <a:rPr lang="en-US" dirty="0" smtClean="0"/>
              <a:t>the simple </a:t>
            </a:r>
            <a:r>
              <a:rPr lang="en-US" dirty="0"/>
              <a:t>syntax of using WHERE clause: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"FROM Employee E WHERE E.id = 10";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64245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</a:t>
            </a:r>
            <a:r>
              <a:rPr lang="en-US" dirty="0">
                <a:solidFill>
                  <a:schemeClr val="accent1"/>
                </a:solidFill>
              </a:rPr>
              <a:t>sort your HQL query's results, </a:t>
            </a:r>
            <a:r>
              <a:rPr lang="en-US" dirty="0"/>
              <a:t>you will need to use the ORDER BY clause. </a:t>
            </a:r>
            <a:r>
              <a:rPr lang="en-US" dirty="0" smtClean="0"/>
              <a:t>of </a:t>
            </a:r>
            <a:r>
              <a:rPr lang="en-US" dirty="0"/>
              <a:t>using ORDER BY clause: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"FROM Employee E WHERE E.id &gt; 10 ORDER BY </a:t>
            </a:r>
            <a:r>
              <a:rPr lang="en-US" dirty="0" err="1"/>
              <a:t>E.salary</a:t>
            </a:r>
            <a:r>
              <a:rPr lang="en-US" dirty="0"/>
              <a:t> DESC";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 smtClean="0"/>
              <a:t>();</a:t>
            </a:r>
          </a:p>
          <a:p>
            <a:pPr lvl="1"/>
            <a:endParaRPr lang="en-US" dirty="0"/>
          </a:p>
          <a:p>
            <a:r>
              <a:rPr lang="en-US" dirty="0"/>
              <a:t>If you wanted to </a:t>
            </a:r>
            <a:r>
              <a:rPr lang="en-US" dirty="0">
                <a:solidFill>
                  <a:schemeClr val="accent1"/>
                </a:solidFill>
              </a:rPr>
              <a:t>sort by more than one property, </a:t>
            </a:r>
            <a:r>
              <a:rPr lang="en-US" dirty="0" smtClean="0">
                <a:solidFill>
                  <a:schemeClr val="accent1"/>
                </a:solidFill>
              </a:rPr>
              <a:t>clause</a:t>
            </a:r>
            <a:r>
              <a:rPr lang="en-US" dirty="0"/>
              <a:t>, separated by commas as follows: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"FROM Employee E WHERE E.id &gt; 10 " +</a:t>
            </a:r>
          </a:p>
          <a:p>
            <a:pPr lvl="1"/>
            <a:r>
              <a:rPr lang="en-US" dirty="0"/>
              <a:t>"ORDER BY </a:t>
            </a:r>
            <a:r>
              <a:rPr lang="en-US" dirty="0" err="1"/>
              <a:t>E.firstName</a:t>
            </a:r>
            <a:r>
              <a:rPr lang="en-US" dirty="0"/>
              <a:t> DESC, </a:t>
            </a:r>
            <a:r>
              <a:rPr lang="en-US" dirty="0" err="1"/>
              <a:t>E.salary</a:t>
            </a:r>
            <a:r>
              <a:rPr lang="en-US" dirty="0"/>
              <a:t> DESC 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32316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clause lets Hibernate pull information from the database and group it based on a </a:t>
            </a:r>
            <a:r>
              <a:rPr lang="en-US" dirty="0">
                <a:solidFill>
                  <a:schemeClr val="accent1"/>
                </a:solidFill>
              </a:rPr>
              <a:t>value of an attribute </a:t>
            </a:r>
            <a:r>
              <a:rPr lang="en-US" dirty="0" smtClean="0"/>
              <a:t>and, typically</a:t>
            </a:r>
            <a:r>
              <a:rPr lang="en-US" dirty="0"/>
              <a:t>, use the </a:t>
            </a:r>
            <a:r>
              <a:rPr lang="en-US" dirty="0">
                <a:solidFill>
                  <a:schemeClr val="accent1"/>
                </a:solidFill>
              </a:rPr>
              <a:t>result to include an aggregate </a:t>
            </a:r>
            <a:r>
              <a:rPr lang="en-US" dirty="0" smtClean="0">
                <a:solidFill>
                  <a:schemeClr val="accent1"/>
                </a:solidFill>
              </a:rPr>
              <a:t>value</a:t>
            </a:r>
          </a:p>
          <a:p>
            <a:endParaRPr lang="en-US" dirty="0"/>
          </a:p>
          <a:p>
            <a:pPr lvl="1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"SELECT SUM(</a:t>
            </a:r>
            <a:r>
              <a:rPr lang="en-US" dirty="0" err="1"/>
              <a:t>E.salary</a:t>
            </a:r>
            <a:r>
              <a:rPr lang="en-US" dirty="0"/>
              <a:t>), </a:t>
            </a:r>
            <a:r>
              <a:rPr lang="en-US" smtClean="0"/>
              <a:t>E.firstName</a:t>
            </a:r>
            <a:r>
              <a:rPr lang="en-US" dirty="0" smtClean="0"/>
              <a:t> </a:t>
            </a:r>
            <a:r>
              <a:rPr lang="en-US" dirty="0"/>
              <a:t>FROM Employee E " +</a:t>
            </a:r>
          </a:p>
          <a:p>
            <a:pPr lvl="1"/>
            <a:r>
              <a:rPr lang="en-US" dirty="0"/>
              <a:t>"GROUP BY </a:t>
            </a:r>
            <a:r>
              <a:rPr lang="en-US" dirty="0" err="1"/>
              <a:t>E.firstName</a:t>
            </a:r>
            <a:r>
              <a:rPr lang="en-US" dirty="0"/>
              <a:t>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01757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Query interface now contains a method called </a:t>
            </a:r>
            <a:r>
              <a:rPr lang="en-US" dirty="0" err="1">
                <a:solidFill>
                  <a:schemeClr val="accent1"/>
                </a:solidFill>
              </a:rPr>
              <a:t>executeUpdate</a:t>
            </a:r>
            <a:r>
              <a:rPr lang="en-US" dirty="0">
                <a:solidFill>
                  <a:schemeClr val="accent1"/>
                </a:solidFill>
              </a:rPr>
              <a:t>() for executing HQL UPDATE or </a:t>
            </a:r>
            <a:r>
              <a:rPr lang="en-US" dirty="0" smtClean="0">
                <a:solidFill>
                  <a:schemeClr val="accent1"/>
                </a:solidFill>
              </a:rPr>
              <a:t>DELETE statements.</a:t>
            </a:r>
          </a:p>
          <a:p>
            <a:pPr marL="0" indent="0" algn="just">
              <a:buNone/>
            </a:pPr>
            <a:endParaRPr lang="en-US" dirty="0"/>
          </a:p>
          <a:p>
            <a:pPr lvl="1" algn="just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"UPDATE Employee set salary = :salary " +</a:t>
            </a:r>
          </a:p>
          <a:p>
            <a:pPr lvl="1" algn="just"/>
            <a:r>
              <a:rPr lang="en-US" dirty="0"/>
              <a:t>"WHERE id = :</a:t>
            </a:r>
            <a:r>
              <a:rPr lang="en-US" dirty="0" err="1"/>
              <a:t>employee_id</a:t>
            </a:r>
            <a:r>
              <a:rPr lang="en-US" dirty="0"/>
              <a:t>";</a:t>
            </a:r>
          </a:p>
          <a:p>
            <a:pPr lvl="1" algn="just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 algn="just"/>
            <a:r>
              <a:rPr lang="en-US" dirty="0" err="1"/>
              <a:t>query.setParameter</a:t>
            </a:r>
            <a:r>
              <a:rPr lang="en-US" dirty="0"/>
              <a:t>("salary", 1000);</a:t>
            </a:r>
          </a:p>
          <a:p>
            <a:pPr lvl="1" algn="just"/>
            <a:r>
              <a:rPr lang="en-US" dirty="0" err="1"/>
              <a:t>query.setParameter</a:t>
            </a:r>
            <a:r>
              <a:rPr lang="en-US" dirty="0"/>
              <a:t>("</a:t>
            </a:r>
            <a:r>
              <a:rPr lang="en-US" dirty="0" err="1"/>
              <a:t>employee_id</a:t>
            </a:r>
            <a:r>
              <a:rPr lang="en-US" dirty="0"/>
              <a:t>", 10);</a:t>
            </a:r>
          </a:p>
          <a:p>
            <a:pPr lvl="1" algn="just"/>
            <a:r>
              <a:rPr lang="en-US" dirty="0" err="1"/>
              <a:t>int</a:t>
            </a:r>
            <a:r>
              <a:rPr lang="en-US" dirty="0"/>
              <a:t> result = </a:t>
            </a:r>
            <a:r>
              <a:rPr lang="en-US" dirty="0" err="1"/>
              <a:t>query.executeUpdate</a:t>
            </a:r>
            <a:r>
              <a:rPr lang="en-US" dirty="0"/>
              <a:t>();</a:t>
            </a:r>
          </a:p>
          <a:p>
            <a:pPr lvl="1" algn="just"/>
            <a:r>
              <a:rPr lang="en-US" dirty="0" err="1"/>
              <a:t>System.out.println</a:t>
            </a:r>
            <a:r>
              <a:rPr lang="en-US" dirty="0"/>
              <a:t>("Rows affected: " + result);</a:t>
            </a:r>
          </a:p>
        </p:txBody>
      </p:sp>
    </p:spTree>
    <p:extLst>
      <p:ext uri="{BB962C8B-B14F-4D97-AF65-F5344CB8AC3E}">
        <p14:creationId xmlns:p14="http://schemas.microsoft.com/office/powerpoint/2010/main" val="3236389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DELETE clause can be used to delete one or more objects. Following is the simple syntax of using </a:t>
            </a:r>
            <a:r>
              <a:rPr lang="en-US" dirty="0" smtClean="0"/>
              <a:t>DELETE clause:</a:t>
            </a:r>
          </a:p>
          <a:p>
            <a:endParaRPr lang="en-US" dirty="0"/>
          </a:p>
          <a:p>
            <a:pPr lvl="1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"DELETE FROM Employee " +</a:t>
            </a:r>
          </a:p>
          <a:p>
            <a:pPr lvl="1"/>
            <a:r>
              <a:rPr lang="en-US" dirty="0"/>
              <a:t>"WHERE id = :</a:t>
            </a:r>
            <a:r>
              <a:rPr lang="en-US" dirty="0" err="1"/>
              <a:t>employee_id</a:t>
            </a:r>
            <a:r>
              <a:rPr lang="en-US" dirty="0"/>
              <a:t>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query.setParameter</a:t>
            </a:r>
            <a:r>
              <a:rPr lang="en-US" dirty="0"/>
              <a:t>("</a:t>
            </a:r>
            <a:r>
              <a:rPr lang="en-US" dirty="0" err="1"/>
              <a:t>employee_id</a:t>
            </a:r>
            <a:r>
              <a:rPr lang="en-US" dirty="0"/>
              <a:t>", 10);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result = </a:t>
            </a:r>
            <a:r>
              <a:rPr lang="en-US" dirty="0" err="1"/>
              <a:t>query.executeUpdate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("Rows affected: " + result);</a:t>
            </a:r>
          </a:p>
        </p:txBody>
      </p:sp>
    </p:spTree>
    <p:extLst>
      <p:ext uri="{BB962C8B-B14F-4D97-AF65-F5344CB8AC3E}">
        <p14:creationId xmlns:p14="http://schemas.microsoft.com/office/powerpoint/2010/main" val="3524233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HQL </a:t>
            </a:r>
            <a:r>
              <a:rPr lang="en-US" dirty="0"/>
              <a:t>supports INSERT INTO clause only where records can be inserted from one object to another object. 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String </a:t>
            </a:r>
            <a:r>
              <a:rPr lang="en-US" dirty="0" err="1"/>
              <a:t>hql</a:t>
            </a:r>
            <a:r>
              <a:rPr lang="en-US" dirty="0"/>
              <a:t> = "INSERT INTO Employee(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salary)" +</a:t>
            </a:r>
          </a:p>
          <a:p>
            <a:pPr lvl="1"/>
            <a:r>
              <a:rPr lang="en-US" dirty="0"/>
              <a:t>"SELECT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salary FROM </a:t>
            </a:r>
            <a:r>
              <a:rPr lang="en-US" dirty="0" err="1"/>
              <a:t>old_employee</a:t>
            </a:r>
            <a:r>
              <a:rPr lang="en-US" dirty="0"/>
              <a:t>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result = </a:t>
            </a:r>
            <a:r>
              <a:rPr lang="en-US" dirty="0" err="1"/>
              <a:t>query.executeUpdate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("Rows affected: " + result);</a:t>
            </a:r>
          </a:p>
        </p:txBody>
      </p:sp>
    </p:spTree>
    <p:extLst>
      <p:ext uri="{BB962C8B-B14F-4D97-AF65-F5344CB8AC3E}">
        <p14:creationId xmlns:p14="http://schemas.microsoft.com/office/powerpoint/2010/main" val="803846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HQL </a:t>
            </a:r>
            <a:r>
              <a:rPr lang="en-US" dirty="0"/>
              <a:t>supports a range of aggregate methods, similar to SQL. They work the same way in HQL as in SQL </a:t>
            </a:r>
            <a:r>
              <a:rPr lang="en-US" dirty="0" smtClean="0"/>
              <a:t>and following is the list of the available functions: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58" y="3028632"/>
            <a:ext cx="9609250" cy="3148331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11682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getId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return id;        }</a:t>
            </a:r>
          </a:p>
          <a:p>
            <a:r>
              <a:rPr lang="en-US" dirty="0" smtClean="0"/>
              <a:t>public String </a:t>
            </a:r>
            <a:r>
              <a:rPr lang="en-US" dirty="0" err="1" smtClean="0"/>
              <a:t>getFirstName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return </a:t>
            </a:r>
            <a:r>
              <a:rPr lang="en-US" dirty="0" err="1" smtClean="0"/>
              <a:t>first_name</a:t>
            </a:r>
            <a:r>
              <a:rPr lang="en-US" dirty="0" smtClean="0"/>
              <a:t>;             }</a:t>
            </a:r>
          </a:p>
          <a:p>
            <a:r>
              <a:rPr lang="en-US" dirty="0" smtClean="0"/>
              <a:t>public String </a:t>
            </a:r>
            <a:r>
              <a:rPr lang="en-US" dirty="0" err="1" smtClean="0"/>
              <a:t>getLastName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return </a:t>
            </a:r>
            <a:r>
              <a:rPr lang="en-US" dirty="0" err="1" smtClean="0"/>
              <a:t>last_name</a:t>
            </a:r>
            <a:r>
              <a:rPr lang="en-US" dirty="0" smtClean="0"/>
              <a:t>;             }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getSalary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return salary;        }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99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EMPLOYEE (</a:t>
            </a:r>
          </a:p>
          <a:p>
            <a:r>
              <a:rPr lang="en-US" dirty="0" smtClean="0"/>
              <a:t>        id </a:t>
            </a:r>
            <a:r>
              <a:rPr lang="en-US" dirty="0"/>
              <a:t>INT NOT NULL </a:t>
            </a:r>
            <a:r>
              <a:rPr lang="en-US" dirty="0" err="1"/>
              <a:t>auto_increment</a:t>
            </a:r>
            <a:r>
              <a:rPr lang="en-US" dirty="0"/>
              <a:t>,</a:t>
            </a:r>
          </a:p>
          <a:p>
            <a:r>
              <a:rPr lang="en-US" dirty="0" err="1"/>
              <a:t>first_name</a:t>
            </a:r>
            <a:r>
              <a:rPr lang="en-US" dirty="0"/>
              <a:t> VARCHAR(20) default NULL,</a:t>
            </a:r>
          </a:p>
          <a:p>
            <a:r>
              <a:rPr lang="en-US" dirty="0" err="1"/>
              <a:t>last_name</a:t>
            </a:r>
            <a:r>
              <a:rPr lang="en-US" dirty="0"/>
              <a:t> VARCHAR(20) default NULL,</a:t>
            </a:r>
          </a:p>
          <a:p>
            <a:r>
              <a:rPr lang="en-US" dirty="0" smtClean="0"/>
              <a:t>        salary </a:t>
            </a:r>
            <a:r>
              <a:rPr lang="en-US" dirty="0"/>
              <a:t>INT default NULL,</a:t>
            </a:r>
          </a:p>
          <a:p>
            <a:r>
              <a:rPr lang="en-US" dirty="0" smtClean="0"/>
              <a:t>        PRIMARY </a:t>
            </a:r>
            <a:r>
              <a:rPr lang="en-US" dirty="0"/>
              <a:t>KEY (id)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96400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problem, what if we need to modify the design of our database after having developed few pages or </a:t>
            </a:r>
            <a:r>
              <a:rPr lang="en-US" dirty="0" smtClean="0"/>
              <a:t>our application</a:t>
            </a:r>
            <a:r>
              <a:rPr lang="en-US" dirty="0"/>
              <a:t>?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Second</a:t>
            </a:r>
            <a:r>
              <a:rPr lang="en-US" dirty="0"/>
              <a:t>, Loading and storing objects in a relational database exposes us to the following five </a:t>
            </a:r>
            <a:r>
              <a:rPr lang="en-US" dirty="0" smtClean="0"/>
              <a:t>mismatch problems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8877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Mismatch Description</a:t>
            </a:r>
          </a:p>
          <a:p>
            <a:pPr algn="just"/>
            <a:r>
              <a:rPr lang="en-US" dirty="0" smtClean="0"/>
              <a:t>Granularity : Sometimes </a:t>
            </a:r>
            <a:r>
              <a:rPr lang="en-US" dirty="0"/>
              <a:t>you will have an object model which has </a:t>
            </a:r>
            <a:r>
              <a:rPr lang="en-US" dirty="0">
                <a:solidFill>
                  <a:schemeClr val="accent1"/>
                </a:solidFill>
              </a:rPr>
              <a:t>more classes than the number </a:t>
            </a:r>
            <a:r>
              <a:rPr lang="en-US" dirty="0" smtClean="0">
                <a:solidFill>
                  <a:schemeClr val="accent1"/>
                </a:solidFill>
              </a:rPr>
              <a:t>of corresponding </a:t>
            </a:r>
            <a:r>
              <a:rPr lang="en-US" dirty="0">
                <a:solidFill>
                  <a:schemeClr val="accent1"/>
                </a:solidFill>
              </a:rPr>
              <a:t>tables </a:t>
            </a:r>
            <a:r>
              <a:rPr lang="en-US" dirty="0"/>
              <a:t>in the database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Inheritance </a:t>
            </a:r>
            <a:r>
              <a:rPr lang="en-US" dirty="0" smtClean="0"/>
              <a:t>: RDBMSs </a:t>
            </a:r>
            <a:r>
              <a:rPr lang="en-US" dirty="0">
                <a:solidFill>
                  <a:schemeClr val="accent1"/>
                </a:solidFill>
              </a:rPr>
              <a:t>do not define anything similar to Inheritance </a:t>
            </a:r>
            <a:r>
              <a:rPr lang="en-US" dirty="0"/>
              <a:t>which is a natural paradigm </a:t>
            </a:r>
            <a:r>
              <a:rPr lang="en-US" dirty="0" smtClean="0"/>
              <a:t>in object-oriented </a:t>
            </a:r>
            <a:r>
              <a:rPr lang="en-US" dirty="0"/>
              <a:t>programming languages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13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Identity : A RDBMS defines exactly </a:t>
            </a:r>
            <a:r>
              <a:rPr lang="en-US" dirty="0" smtClean="0">
                <a:solidFill>
                  <a:schemeClr val="accent1"/>
                </a:solidFill>
              </a:rPr>
              <a:t>one notion of 'sameness': </a:t>
            </a:r>
            <a:r>
              <a:rPr lang="en-US" dirty="0" smtClean="0"/>
              <a:t>the primary key. Java, however, defines both </a:t>
            </a:r>
            <a:r>
              <a:rPr lang="en-US" dirty="0" smtClean="0">
                <a:solidFill>
                  <a:schemeClr val="accent1"/>
                </a:solidFill>
              </a:rPr>
              <a:t>object identity (a==b) and object equality (</a:t>
            </a:r>
            <a:r>
              <a:rPr lang="en-US" dirty="0" err="1" smtClean="0">
                <a:solidFill>
                  <a:schemeClr val="accent1"/>
                </a:solidFill>
              </a:rPr>
              <a:t>a.equals</a:t>
            </a:r>
            <a:r>
              <a:rPr lang="en-US" dirty="0" smtClean="0">
                <a:solidFill>
                  <a:schemeClr val="accent1"/>
                </a:solidFill>
              </a:rPr>
              <a:t>(b)).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Associations : Object-oriented languages represent </a:t>
            </a:r>
            <a:r>
              <a:rPr lang="en-US" dirty="0" smtClean="0">
                <a:solidFill>
                  <a:schemeClr val="accent1"/>
                </a:solidFill>
              </a:rPr>
              <a:t>associations using object references </a:t>
            </a:r>
            <a:r>
              <a:rPr lang="en-US" dirty="0" smtClean="0"/>
              <a:t>where as am RDBMS represents an association as a </a:t>
            </a:r>
            <a:r>
              <a:rPr lang="en-US" dirty="0" smtClean="0">
                <a:solidFill>
                  <a:schemeClr val="accent1"/>
                </a:solidFill>
              </a:rPr>
              <a:t>foreign key column.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Navigation : The </a:t>
            </a:r>
            <a:r>
              <a:rPr lang="en-US" dirty="0" smtClean="0">
                <a:solidFill>
                  <a:schemeClr val="accent1"/>
                </a:solidFill>
              </a:rPr>
              <a:t>ways you access objects in Java </a:t>
            </a:r>
            <a:r>
              <a:rPr lang="en-US" dirty="0" smtClean="0"/>
              <a:t>and in a RDBMS are fundamentally different.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91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Fra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0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6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7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8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9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0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6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7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8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9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0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6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7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8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9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0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6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7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8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6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7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8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9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2281</Words>
  <Application>Microsoft Office PowerPoint</Application>
  <PresentationFormat>Widescreen</PresentationFormat>
  <Paragraphs>352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Calibri</vt:lpstr>
      <vt:lpstr>Calibri Light</vt:lpstr>
      <vt:lpstr>Cascadia Code PL SemiBold</vt:lpstr>
      <vt:lpstr>Corbel</vt:lpstr>
      <vt:lpstr>Courier New</vt:lpstr>
      <vt:lpstr>Raleway</vt:lpstr>
      <vt:lpstr>Verdana</vt:lpstr>
      <vt:lpstr>Wingdings 2</vt:lpstr>
      <vt:lpstr>Retrospect</vt:lpstr>
      <vt:lpstr>1_Frame</vt:lpstr>
      <vt:lpstr>PowerPoint Presentation</vt:lpstr>
      <vt:lpstr>Introduction</vt:lpstr>
      <vt:lpstr>Pros and Cons of JDBC</vt:lpstr>
      <vt:lpstr>Example</vt:lpstr>
      <vt:lpstr>Cont.</vt:lpstr>
      <vt:lpstr>RDBMS table</vt:lpstr>
      <vt:lpstr>Problems</vt:lpstr>
      <vt:lpstr>Problems??</vt:lpstr>
      <vt:lpstr>Problems??</vt:lpstr>
      <vt:lpstr>Hibernate</vt:lpstr>
      <vt:lpstr>Why Object Relational Mapping (ORM)?</vt:lpstr>
      <vt:lpstr>What is ORM?</vt:lpstr>
      <vt:lpstr>Cont.</vt:lpstr>
      <vt:lpstr>Cont.</vt:lpstr>
      <vt:lpstr>Hibernate Advantages</vt:lpstr>
      <vt:lpstr>Architecture</vt:lpstr>
      <vt:lpstr>Cont.</vt:lpstr>
      <vt:lpstr>Cont.</vt:lpstr>
      <vt:lpstr>Cont.</vt:lpstr>
      <vt:lpstr>Cont.</vt:lpstr>
      <vt:lpstr>Cont.</vt:lpstr>
      <vt:lpstr>Cont.</vt:lpstr>
      <vt:lpstr>Hibernate - O/R Mappings</vt:lpstr>
      <vt:lpstr>Cont.</vt:lpstr>
      <vt:lpstr>Cont.</vt:lpstr>
      <vt:lpstr>Cont.</vt:lpstr>
      <vt:lpstr>Cont.</vt:lpstr>
      <vt:lpstr>Cont.</vt:lpstr>
      <vt:lpstr>Cont.</vt:lpstr>
      <vt:lpstr>Cont.</vt:lpstr>
      <vt:lpstr>Hibernate - Mapping Files</vt:lpstr>
      <vt:lpstr>Cont.</vt:lpstr>
      <vt:lpstr>Cont.</vt:lpstr>
      <vt:lpstr>Hibernate - Mapping Types</vt:lpstr>
      <vt:lpstr>Cont.</vt:lpstr>
      <vt:lpstr>Cont.</vt:lpstr>
      <vt:lpstr>Cont.</vt:lpstr>
      <vt:lpstr>Cont.</vt:lpstr>
      <vt:lpstr>HIBERNATE QUERY LANGUAGE</vt:lpstr>
      <vt:lpstr>Cont.</vt:lpstr>
      <vt:lpstr>FROM Clause</vt:lpstr>
      <vt:lpstr>SELECT Clause</vt:lpstr>
      <vt:lpstr>WHERE Clause</vt:lpstr>
      <vt:lpstr>ORDER BY Clause</vt:lpstr>
      <vt:lpstr>GROUP BY Clause</vt:lpstr>
      <vt:lpstr>UPDATE Clause</vt:lpstr>
      <vt:lpstr>DELETE Clause</vt:lpstr>
      <vt:lpstr>INSERT Clause</vt:lpstr>
      <vt:lpstr>Aggregate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Jay Vaio</dc:creator>
  <cp:lastModifiedBy>ADMIN</cp:lastModifiedBy>
  <cp:revision>28</cp:revision>
  <dcterms:created xsi:type="dcterms:W3CDTF">2016-03-02T15:46:44Z</dcterms:created>
  <dcterms:modified xsi:type="dcterms:W3CDTF">2022-11-08T15:28:19Z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5A8FC783-3C56-4BB2-A60D-3BD9339CAF99</vt:lpwstr>
  </property>
  <property fmtid="{D5CDD505-2E9C-101B-9397-08002B2CF9AE}" pid="3" name="ArticulatePath">
    <vt:lpwstr>AJP (01ce0502) - Unit 6 - Hibernate 02</vt:lpwstr>
  </property>
</Properties>
</file>