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0E414-8341-4DCB-8149-EED089C24131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016B-08D1-48ED-8F71-97C51484A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6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0E414-8341-4DCB-8149-EED089C24131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016B-08D1-48ED-8F71-97C51484A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38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0E414-8341-4DCB-8149-EED089C24131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016B-08D1-48ED-8F71-97C51484A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75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0E414-8341-4DCB-8149-EED089C24131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016B-08D1-48ED-8F71-97C51484A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127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0E414-8341-4DCB-8149-EED089C24131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016B-08D1-48ED-8F71-97C51484A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00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0E414-8341-4DCB-8149-EED089C24131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016B-08D1-48ED-8F71-97C51484A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238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0E414-8341-4DCB-8149-EED089C24131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016B-08D1-48ED-8F71-97C51484A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35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0E414-8341-4DCB-8149-EED089C24131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016B-08D1-48ED-8F71-97C51484A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61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0E414-8341-4DCB-8149-EED089C24131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016B-08D1-48ED-8F71-97C51484A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459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0E414-8341-4DCB-8149-EED089C24131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016B-08D1-48ED-8F71-97C51484A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02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0E414-8341-4DCB-8149-EED089C24131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016B-08D1-48ED-8F71-97C51484A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01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0E414-8341-4DCB-8149-EED089C24131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B016B-08D1-48ED-8F71-97C51484A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27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Servlet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31933"/>
            <a:ext cx="9144000" cy="1655762"/>
          </a:xfrm>
        </p:spPr>
        <p:txBody>
          <a:bodyPr/>
          <a:lstStyle/>
          <a:p>
            <a:r>
              <a:rPr lang="en-US" dirty="0" smtClean="0"/>
              <a:t>By : </a:t>
            </a:r>
            <a:r>
              <a:rPr lang="en-US" dirty="0" err="1" smtClean="0"/>
              <a:t>Jatin</a:t>
            </a:r>
            <a:r>
              <a:rPr lang="en-US" dirty="0" smtClean="0"/>
              <a:t> </a:t>
            </a:r>
            <a:r>
              <a:rPr lang="en-US" dirty="0" err="1" smtClean="0"/>
              <a:t>Ambasana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501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Servlets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580"/>
              </a:spcBef>
              <a:defRPr/>
            </a:pPr>
            <a:r>
              <a:rPr lang="en-US" dirty="0"/>
              <a:t>Efficiency</a:t>
            </a:r>
          </a:p>
          <a:p>
            <a:pPr marL="662940" lvl="1" indent="-342900">
              <a:spcBef>
                <a:spcPts val="370"/>
              </a:spcBef>
              <a:defRPr/>
            </a:pPr>
            <a:r>
              <a:rPr lang="en-US" dirty="0"/>
              <a:t>More efficient – </a:t>
            </a:r>
            <a:r>
              <a:rPr lang="en-US" dirty="0">
                <a:solidFill>
                  <a:schemeClr val="accent1"/>
                </a:solidFill>
              </a:rPr>
              <a:t>uses lightweight java threads </a:t>
            </a:r>
            <a:r>
              <a:rPr lang="en-US" dirty="0"/>
              <a:t>as opposed to individual processes</a:t>
            </a:r>
          </a:p>
          <a:p>
            <a:pPr>
              <a:spcBef>
                <a:spcPts val="580"/>
              </a:spcBef>
              <a:defRPr/>
            </a:pPr>
            <a:r>
              <a:rPr lang="en-US" dirty="0"/>
              <a:t>Persistency</a:t>
            </a:r>
          </a:p>
          <a:p>
            <a:pPr marL="662940" lvl="1" indent="-342900">
              <a:spcBef>
                <a:spcPts val="370"/>
              </a:spcBef>
              <a:defRPr/>
            </a:pPr>
            <a:r>
              <a:rPr lang="en-US" dirty="0"/>
              <a:t>Servlets remain in memory </a:t>
            </a:r>
          </a:p>
          <a:p>
            <a:pPr marL="662940" lvl="1" indent="-342900">
              <a:spcBef>
                <a:spcPts val="370"/>
              </a:spcBef>
              <a:defRPr/>
            </a:pPr>
            <a:r>
              <a:rPr lang="en-US" dirty="0"/>
              <a:t>Servlets can </a:t>
            </a:r>
            <a:r>
              <a:rPr lang="en-US" dirty="0">
                <a:solidFill>
                  <a:schemeClr val="accent1"/>
                </a:solidFill>
              </a:rPr>
              <a:t>maintain state between requests</a:t>
            </a:r>
          </a:p>
          <a:p>
            <a:pPr>
              <a:spcBef>
                <a:spcPts val="580"/>
              </a:spcBef>
              <a:defRPr/>
            </a:pPr>
            <a:r>
              <a:rPr lang="en-US" dirty="0"/>
              <a:t>Portability</a:t>
            </a:r>
          </a:p>
          <a:p>
            <a:pPr marL="662940" lvl="1" indent="-342900">
              <a:spcBef>
                <a:spcPts val="370"/>
              </a:spcBef>
              <a:defRPr/>
            </a:pPr>
            <a:r>
              <a:rPr lang="en-US" dirty="0"/>
              <a:t>Since servlets are written in Java, they are </a:t>
            </a:r>
            <a:r>
              <a:rPr lang="en-US" dirty="0">
                <a:solidFill>
                  <a:schemeClr val="accent1"/>
                </a:solidFill>
              </a:rPr>
              <a:t>platform independent</a:t>
            </a:r>
          </a:p>
          <a:p>
            <a:pPr>
              <a:spcBef>
                <a:spcPts val="580"/>
              </a:spcBef>
              <a:defRPr/>
            </a:pPr>
            <a:r>
              <a:rPr lang="en-US" dirty="0"/>
              <a:t>Robustness</a:t>
            </a:r>
          </a:p>
          <a:p>
            <a:pPr marL="662940" lvl="1" indent="-342900">
              <a:spcBef>
                <a:spcPts val="370"/>
              </a:spcBef>
              <a:defRPr/>
            </a:pPr>
            <a:r>
              <a:rPr lang="en-US" dirty="0">
                <a:solidFill>
                  <a:schemeClr val="accent1"/>
                </a:solidFill>
              </a:rPr>
              <a:t>Error handling, Garbage collector </a:t>
            </a:r>
            <a:r>
              <a:rPr lang="en-US" dirty="0"/>
              <a:t>to prevent problems with memory leaks</a:t>
            </a:r>
          </a:p>
          <a:p>
            <a:pPr marL="662940" lvl="1" indent="-342900">
              <a:spcBef>
                <a:spcPts val="370"/>
              </a:spcBef>
              <a:defRPr/>
            </a:pPr>
            <a:r>
              <a:rPr lang="en-US" dirty="0"/>
              <a:t>Large class library – network, file, database, distributed object components, security, etc.</a:t>
            </a:r>
          </a:p>
          <a:p>
            <a:pPr marL="662940" lvl="1" indent="-342900">
              <a:spcBef>
                <a:spcPts val="370"/>
              </a:spcBef>
              <a:defRPr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903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580"/>
              </a:spcBef>
              <a:defRPr/>
            </a:pPr>
            <a:r>
              <a:rPr lang="en-US" dirty="0"/>
              <a:t>Extensibility</a:t>
            </a:r>
          </a:p>
          <a:p>
            <a:pPr marL="662940" lvl="1" indent="-342900">
              <a:spcBef>
                <a:spcPts val="370"/>
              </a:spcBef>
              <a:defRPr/>
            </a:pPr>
            <a:r>
              <a:rPr lang="en-US" dirty="0">
                <a:solidFill>
                  <a:schemeClr val="accent1"/>
                </a:solidFill>
              </a:rPr>
              <a:t>Creating new subclasses </a:t>
            </a:r>
            <a:r>
              <a:rPr lang="en-US" dirty="0"/>
              <a:t>that suite your needs</a:t>
            </a:r>
          </a:p>
          <a:p>
            <a:pPr marL="937260" lvl="2" indent="-342900">
              <a:spcBef>
                <a:spcPts val="370"/>
              </a:spcBef>
              <a:buClr>
                <a:schemeClr val="accent1">
                  <a:tint val="60000"/>
                </a:schemeClr>
              </a:buClr>
              <a:defRPr/>
            </a:pPr>
            <a:r>
              <a:rPr lang="en-US" dirty="0"/>
              <a:t>Inheritance, polymorphism, etc.</a:t>
            </a:r>
          </a:p>
          <a:p>
            <a:pPr>
              <a:spcBef>
                <a:spcPts val="580"/>
              </a:spcBef>
              <a:defRPr/>
            </a:pPr>
            <a:r>
              <a:rPr lang="en-US" dirty="0"/>
              <a:t>Security</a:t>
            </a:r>
          </a:p>
          <a:p>
            <a:pPr marL="662940" lvl="1" indent="-342900">
              <a:spcBef>
                <a:spcPts val="370"/>
              </a:spcBef>
              <a:defRPr/>
            </a:pPr>
            <a:r>
              <a:rPr lang="en-US" dirty="0"/>
              <a:t>Security provided by the server as well as the Java Security Manager</a:t>
            </a:r>
          </a:p>
          <a:p>
            <a:pPr>
              <a:spcBef>
                <a:spcPts val="580"/>
              </a:spcBef>
              <a:defRPr/>
            </a:pPr>
            <a:r>
              <a:rPr lang="en-US" dirty="0" smtClean="0"/>
              <a:t>Powerful</a:t>
            </a:r>
            <a:endParaRPr lang="en-US" dirty="0"/>
          </a:p>
          <a:p>
            <a:pPr marL="662940" lvl="1" indent="-342900">
              <a:spcBef>
                <a:spcPts val="370"/>
              </a:spcBef>
              <a:defRPr/>
            </a:pPr>
            <a:r>
              <a:rPr lang="en-US" dirty="0"/>
              <a:t>Servlets can </a:t>
            </a:r>
            <a:r>
              <a:rPr lang="en-US" dirty="0">
                <a:solidFill>
                  <a:schemeClr val="accent1"/>
                </a:solidFill>
              </a:rPr>
              <a:t>directly talk to web server</a:t>
            </a:r>
          </a:p>
          <a:p>
            <a:pPr marL="662940" lvl="1" indent="-342900">
              <a:spcBef>
                <a:spcPts val="370"/>
              </a:spcBef>
              <a:defRPr/>
            </a:pPr>
            <a:r>
              <a:rPr lang="en-US" dirty="0"/>
              <a:t>Facilitates database connection pooling, session tracking etc.</a:t>
            </a:r>
          </a:p>
          <a:p>
            <a:pPr>
              <a:spcBef>
                <a:spcPts val="580"/>
              </a:spcBef>
              <a:defRPr/>
            </a:pPr>
            <a:r>
              <a:rPr lang="en-US" dirty="0"/>
              <a:t>Convenient</a:t>
            </a:r>
          </a:p>
          <a:p>
            <a:pPr marL="662940" lvl="1" indent="-342900">
              <a:spcBef>
                <a:spcPts val="370"/>
              </a:spcBef>
              <a:defRPr/>
            </a:pPr>
            <a:r>
              <a:rPr lang="en-US" dirty="0"/>
              <a:t>Parsing and </a:t>
            </a:r>
            <a:r>
              <a:rPr lang="en-US" dirty="0">
                <a:solidFill>
                  <a:schemeClr val="accent1"/>
                </a:solidFill>
              </a:rPr>
              <a:t>decoding HTML form data</a:t>
            </a:r>
            <a:r>
              <a:rPr lang="en-US" dirty="0"/>
              <a:t>, reading and setting HTTP headers, handling cookies, etc.</a:t>
            </a:r>
          </a:p>
          <a:p>
            <a:pPr>
              <a:spcBef>
                <a:spcPts val="580"/>
              </a:spcBef>
              <a:defRPr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403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Servlet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5018" y="1961145"/>
            <a:ext cx="5821251" cy="35216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06063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580"/>
              </a:spcBef>
              <a:defRPr/>
            </a:pPr>
            <a:r>
              <a:rPr lang="en-US" dirty="0"/>
              <a:t>Two packages make up the servlet architecture</a:t>
            </a:r>
          </a:p>
          <a:p>
            <a:pPr marL="662940" lvl="1" indent="-342900">
              <a:spcBef>
                <a:spcPts val="370"/>
              </a:spcBef>
              <a:defRPr/>
            </a:pPr>
            <a:r>
              <a:rPr lang="en-US" i="1" dirty="0" err="1"/>
              <a:t>javax.servlet</a:t>
            </a:r>
            <a:endParaRPr lang="en-US" dirty="0"/>
          </a:p>
          <a:p>
            <a:pPr marL="937260" lvl="2" indent="-342900">
              <a:spcBef>
                <a:spcPts val="370"/>
              </a:spcBef>
              <a:buClr>
                <a:schemeClr val="accent1">
                  <a:tint val="60000"/>
                </a:schemeClr>
              </a:buClr>
              <a:defRPr/>
            </a:pPr>
            <a:r>
              <a:rPr lang="en-US" dirty="0"/>
              <a:t>Contains </a:t>
            </a:r>
            <a:r>
              <a:rPr lang="en-US" dirty="0">
                <a:solidFill>
                  <a:schemeClr val="accent1"/>
                </a:solidFill>
              </a:rPr>
              <a:t>generic interfaces and classes </a:t>
            </a:r>
            <a:r>
              <a:rPr lang="en-US" dirty="0"/>
              <a:t>that are implemented and extended by all servlets</a:t>
            </a:r>
          </a:p>
          <a:p>
            <a:pPr marL="662940" lvl="1" indent="-342900">
              <a:spcBef>
                <a:spcPts val="370"/>
              </a:spcBef>
              <a:defRPr/>
            </a:pPr>
            <a:r>
              <a:rPr lang="en-US" i="1" dirty="0" err="1"/>
              <a:t>javax.servlet.http</a:t>
            </a:r>
            <a:endParaRPr lang="en-US" i="1" dirty="0"/>
          </a:p>
          <a:p>
            <a:pPr marL="937260" lvl="2" indent="-342900">
              <a:spcBef>
                <a:spcPts val="370"/>
              </a:spcBef>
              <a:buClr>
                <a:schemeClr val="accent1">
                  <a:tint val="60000"/>
                </a:schemeClr>
              </a:buClr>
              <a:defRPr/>
            </a:pPr>
            <a:r>
              <a:rPr lang="en-US" dirty="0"/>
              <a:t>Contains classes that are extended when creating </a:t>
            </a:r>
            <a:r>
              <a:rPr lang="en-US" dirty="0">
                <a:solidFill>
                  <a:schemeClr val="accent1"/>
                </a:solidFill>
              </a:rPr>
              <a:t>HTTP-specific servlets</a:t>
            </a:r>
          </a:p>
          <a:p>
            <a:pPr>
              <a:spcBef>
                <a:spcPts val="580"/>
              </a:spcBef>
              <a:defRPr/>
            </a:pPr>
            <a:r>
              <a:rPr lang="en-US" dirty="0"/>
              <a:t>The heart of servlet architecture is the interface class </a:t>
            </a:r>
            <a:r>
              <a:rPr lang="en-US" i="1" dirty="0" err="1"/>
              <a:t>javax.servlet.Servlet</a:t>
            </a:r>
            <a:endParaRPr lang="en-US" i="1" dirty="0"/>
          </a:p>
          <a:p>
            <a:pPr>
              <a:spcBef>
                <a:spcPts val="580"/>
              </a:spcBef>
              <a:defRPr/>
            </a:pPr>
            <a:r>
              <a:rPr lang="en-US" dirty="0"/>
              <a:t>It provides the </a:t>
            </a:r>
            <a:r>
              <a:rPr lang="en-US" dirty="0">
                <a:solidFill>
                  <a:schemeClr val="accent1"/>
                </a:solidFill>
              </a:rPr>
              <a:t>framework for all servlets</a:t>
            </a:r>
          </a:p>
          <a:p>
            <a:pPr>
              <a:spcBef>
                <a:spcPts val="580"/>
              </a:spcBef>
              <a:defRPr/>
            </a:pPr>
            <a:r>
              <a:rPr lang="en-US" dirty="0"/>
              <a:t>Defines five basic methods – </a:t>
            </a:r>
            <a:r>
              <a:rPr lang="en-US" dirty="0" err="1">
                <a:solidFill>
                  <a:schemeClr val="accent1"/>
                </a:solidFill>
              </a:rPr>
              <a:t>init</a:t>
            </a:r>
            <a:r>
              <a:rPr lang="en-US" dirty="0">
                <a:solidFill>
                  <a:schemeClr val="accent1"/>
                </a:solidFill>
              </a:rPr>
              <a:t>, service, destroy, </a:t>
            </a:r>
            <a:r>
              <a:rPr lang="en-US" dirty="0" err="1">
                <a:solidFill>
                  <a:schemeClr val="accent1"/>
                </a:solidFill>
              </a:rPr>
              <a:t>getServletConfig</a:t>
            </a:r>
            <a:r>
              <a:rPr lang="en-US" dirty="0">
                <a:solidFill>
                  <a:schemeClr val="accent1"/>
                </a:solidFill>
              </a:rPr>
              <a:t> and </a:t>
            </a:r>
            <a:r>
              <a:rPr lang="en-US" dirty="0" err="1">
                <a:solidFill>
                  <a:schemeClr val="accent1"/>
                </a:solidFill>
              </a:rPr>
              <a:t>getServletInfo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298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servlet life cycle can be defined as the entire process from its creation till the destruction.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servlet is initialized by calling the </a:t>
            </a:r>
            <a:r>
              <a:rPr lang="en-US" b="1" dirty="0" err="1"/>
              <a:t>init</a:t>
            </a:r>
            <a:r>
              <a:rPr lang="en-US" b="1" dirty="0"/>
              <a:t> ()</a:t>
            </a:r>
            <a:r>
              <a:rPr lang="en-US" dirty="0"/>
              <a:t> method.</a:t>
            </a:r>
          </a:p>
          <a:p>
            <a:r>
              <a:rPr lang="en-US" dirty="0"/>
              <a:t>The servlet calls </a:t>
            </a:r>
            <a:r>
              <a:rPr lang="en-US" b="1" dirty="0"/>
              <a:t>service()</a:t>
            </a:r>
            <a:r>
              <a:rPr lang="en-US" dirty="0"/>
              <a:t> method to process a client's request.</a:t>
            </a:r>
          </a:p>
          <a:p>
            <a:r>
              <a:rPr lang="en-US" dirty="0"/>
              <a:t>The servlet is terminated by calling the </a:t>
            </a:r>
            <a:r>
              <a:rPr lang="en-US" b="1" dirty="0"/>
              <a:t>destroy()</a:t>
            </a:r>
            <a:r>
              <a:rPr lang="en-US" dirty="0"/>
              <a:t> method.</a:t>
            </a:r>
          </a:p>
          <a:p>
            <a:r>
              <a:rPr lang="en-US" dirty="0"/>
              <a:t>Finally, servlet is garbage collected by the garbage collector of the JVM.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420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 err="1"/>
              <a:t>init</a:t>
            </a:r>
            <a:r>
              <a:rPr lang="en-US" dirty="0"/>
              <a:t>() method </a:t>
            </a:r>
            <a:r>
              <a:rPr lang="en-US" dirty="0" smtClean="0"/>
              <a:t>:</a:t>
            </a:r>
            <a:endParaRPr lang="en-US" dirty="0"/>
          </a:p>
          <a:p>
            <a:pPr algn="just"/>
            <a:r>
              <a:rPr lang="en-US" dirty="0"/>
              <a:t>The </a:t>
            </a:r>
            <a:r>
              <a:rPr lang="en-US" dirty="0" err="1"/>
              <a:t>init</a:t>
            </a:r>
            <a:r>
              <a:rPr lang="en-US" dirty="0"/>
              <a:t> method is designed to be </a:t>
            </a:r>
            <a:r>
              <a:rPr lang="en-US" dirty="0">
                <a:solidFill>
                  <a:schemeClr val="accent1"/>
                </a:solidFill>
              </a:rPr>
              <a:t>called only once. </a:t>
            </a:r>
            <a:r>
              <a:rPr lang="en-US" dirty="0"/>
              <a:t>It is called when the </a:t>
            </a:r>
            <a:r>
              <a:rPr lang="en-US" dirty="0">
                <a:solidFill>
                  <a:schemeClr val="accent1"/>
                </a:solidFill>
              </a:rPr>
              <a:t>servlet is first created</a:t>
            </a:r>
            <a:r>
              <a:rPr lang="en-US" dirty="0"/>
              <a:t>, and not called again for each user </a:t>
            </a:r>
            <a:r>
              <a:rPr lang="en-US" dirty="0" smtClean="0"/>
              <a:t>request. 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So</a:t>
            </a:r>
            <a:r>
              <a:rPr lang="en-US" dirty="0"/>
              <a:t>, it is used for one-time initializations, just as with the </a:t>
            </a:r>
            <a:r>
              <a:rPr lang="en-US" dirty="0" err="1"/>
              <a:t>init</a:t>
            </a:r>
            <a:r>
              <a:rPr lang="en-US" dirty="0"/>
              <a:t> method of applets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The servlet is normally created </a:t>
            </a:r>
            <a:r>
              <a:rPr lang="en-US" dirty="0">
                <a:solidFill>
                  <a:schemeClr val="accent1"/>
                </a:solidFill>
              </a:rPr>
              <a:t>when a user first invokes a URL corresponding to the servlet</a:t>
            </a:r>
            <a:r>
              <a:rPr lang="en-US" dirty="0"/>
              <a:t>, but you can also specify that the servlet be loaded </a:t>
            </a:r>
            <a:r>
              <a:rPr lang="en-US" dirty="0" smtClean="0"/>
              <a:t>when </a:t>
            </a:r>
            <a:r>
              <a:rPr lang="en-US" dirty="0"/>
              <a:t>the server is first started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566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When a user invokes a servlet, a </a:t>
            </a:r>
            <a:r>
              <a:rPr lang="en-US" dirty="0">
                <a:solidFill>
                  <a:schemeClr val="accent1"/>
                </a:solidFill>
              </a:rPr>
              <a:t>single instance of each servlet gets created</a:t>
            </a:r>
            <a:r>
              <a:rPr lang="en-US" dirty="0"/>
              <a:t>, with each user request resulting in a new thread that is handed off to </a:t>
            </a:r>
            <a:r>
              <a:rPr lang="en-US" dirty="0" err="1"/>
              <a:t>doGet</a:t>
            </a:r>
            <a:r>
              <a:rPr lang="en-US" dirty="0"/>
              <a:t> or </a:t>
            </a:r>
            <a:r>
              <a:rPr lang="en-US" dirty="0" err="1"/>
              <a:t>doPost</a:t>
            </a:r>
            <a:r>
              <a:rPr lang="en-US" dirty="0"/>
              <a:t> as appropriate.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The </a:t>
            </a:r>
            <a:r>
              <a:rPr lang="en-US" dirty="0" err="1"/>
              <a:t>init</a:t>
            </a:r>
            <a:r>
              <a:rPr lang="en-US" dirty="0"/>
              <a:t>() method simply </a:t>
            </a:r>
            <a:r>
              <a:rPr lang="en-US" dirty="0">
                <a:solidFill>
                  <a:schemeClr val="accent1"/>
                </a:solidFill>
              </a:rPr>
              <a:t>creates or loads some data </a:t>
            </a:r>
            <a:r>
              <a:rPr lang="en-US" dirty="0"/>
              <a:t>that will be used throughout the life of the servlet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public void </a:t>
            </a:r>
            <a:r>
              <a:rPr lang="en-US" dirty="0" err="1"/>
              <a:t>init</a:t>
            </a:r>
            <a:r>
              <a:rPr lang="en-US" dirty="0"/>
              <a:t>() throws </a:t>
            </a:r>
            <a:r>
              <a:rPr lang="en-US" dirty="0" err="1"/>
              <a:t>ServletException</a:t>
            </a:r>
            <a:r>
              <a:rPr lang="en-US" dirty="0"/>
              <a:t> {</a:t>
            </a:r>
          </a:p>
          <a:p>
            <a:pPr algn="just"/>
            <a:r>
              <a:rPr lang="en-US" dirty="0"/>
              <a:t>  // Initialization code...</a:t>
            </a:r>
          </a:p>
          <a:p>
            <a:pPr algn="just"/>
            <a:r>
              <a:rPr lang="en-US" dirty="0"/>
              <a:t>}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100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service() method :</a:t>
            </a:r>
          </a:p>
          <a:p>
            <a:r>
              <a:rPr lang="en-US" dirty="0"/>
              <a:t>The service() method is the </a:t>
            </a:r>
            <a:r>
              <a:rPr lang="en-US" dirty="0">
                <a:solidFill>
                  <a:schemeClr val="accent1"/>
                </a:solidFill>
              </a:rPr>
              <a:t>main method to perform the actual </a:t>
            </a:r>
            <a:r>
              <a:rPr lang="en-US" dirty="0" smtClean="0">
                <a:solidFill>
                  <a:schemeClr val="accent1"/>
                </a:solidFill>
              </a:rPr>
              <a:t>task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servlet </a:t>
            </a:r>
            <a:r>
              <a:rPr lang="en-US" dirty="0">
                <a:solidFill>
                  <a:schemeClr val="accent1"/>
                </a:solidFill>
              </a:rPr>
              <a:t>container (i.e. web server) calls the service(</a:t>
            </a:r>
            <a:r>
              <a:rPr lang="en-US" dirty="0"/>
              <a:t>) method to </a:t>
            </a:r>
            <a:r>
              <a:rPr lang="en-US" dirty="0">
                <a:solidFill>
                  <a:schemeClr val="accent1"/>
                </a:solidFill>
              </a:rPr>
              <a:t>handle requests </a:t>
            </a:r>
            <a:r>
              <a:rPr lang="en-US" dirty="0"/>
              <a:t>coming from the client( browsers) and to write the formatted </a:t>
            </a:r>
            <a:r>
              <a:rPr lang="en-US" dirty="0">
                <a:solidFill>
                  <a:schemeClr val="accent1"/>
                </a:solidFill>
              </a:rPr>
              <a:t>response back </a:t>
            </a:r>
            <a:r>
              <a:rPr lang="en-US" dirty="0"/>
              <a:t>to the client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Each time the </a:t>
            </a:r>
            <a:r>
              <a:rPr lang="en-US" dirty="0">
                <a:solidFill>
                  <a:schemeClr val="accent1"/>
                </a:solidFill>
              </a:rPr>
              <a:t>server receives a request </a:t>
            </a:r>
            <a:r>
              <a:rPr lang="en-US" dirty="0"/>
              <a:t>for a servlet, the </a:t>
            </a:r>
            <a:r>
              <a:rPr lang="en-US" dirty="0">
                <a:solidFill>
                  <a:schemeClr val="accent1"/>
                </a:solidFill>
              </a:rPr>
              <a:t>server spawns a new thread </a:t>
            </a:r>
            <a:r>
              <a:rPr lang="en-US" dirty="0"/>
              <a:t>and calls service. </a:t>
            </a:r>
          </a:p>
        </p:txBody>
      </p:sp>
    </p:spTree>
    <p:extLst>
      <p:ext uri="{BB962C8B-B14F-4D97-AF65-F5344CB8AC3E}">
        <p14:creationId xmlns:p14="http://schemas.microsoft.com/office/powerpoint/2010/main" val="534811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service() method </a:t>
            </a:r>
            <a:r>
              <a:rPr lang="en-US" dirty="0">
                <a:solidFill>
                  <a:schemeClr val="accent1"/>
                </a:solidFill>
              </a:rPr>
              <a:t>checks the HTTP </a:t>
            </a:r>
            <a:r>
              <a:rPr lang="en-US" dirty="0"/>
              <a:t>request type (GET, POST, PUT, DELETE, etc.) and calls </a:t>
            </a:r>
            <a:r>
              <a:rPr lang="en-US" dirty="0" err="1"/>
              <a:t>doGet</a:t>
            </a:r>
            <a:r>
              <a:rPr lang="en-US" dirty="0"/>
              <a:t>, </a:t>
            </a:r>
            <a:r>
              <a:rPr lang="en-US" dirty="0" err="1"/>
              <a:t>doPost</a:t>
            </a:r>
            <a:r>
              <a:rPr lang="en-US" dirty="0"/>
              <a:t>, </a:t>
            </a:r>
            <a:r>
              <a:rPr lang="en-US" dirty="0" err="1"/>
              <a:t>doPut</a:t>
            </a:r>
            <a:r>
              <a:rPr lang="en-US" dirty="0"/>
              <a:t>, </a:t>
            </a:r>
            <a:r>
              <a:rPr lang="en-US" dirty="0" err="1"/>
              <a:t>doDelete</a:t>
            </a:r>
            <a:r>
              <a:rPr lang="en-US" dirty="0"/>
              <a:t>, etc. methods as appropriate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public </a:t>
            </a:r>
            <a:r>
              <a:rPr lang="en-US" dirty="0"/>
              <a:t>void service(</a:t>
            </a:r>
            <a:r>
              <a:rPr lang="en-US" dirty="0" err="1"/>
              <a:t>ServletRequest</a:t>
            </a:r>
            <a:r>
              <a:rPr lang="en-US" dirty="0"/>
              <a:t> request, </a:t>
            </a:r>
          </a:p>
          <a:p>
            <a:r>
              <a:rPr lang="en-US" dirty="0"/>
              <a:t>                    </a:t>
            </a:r>
            <a:r>
              <a:rPr lang="en-US" dirty="0" err="1"/>
              <a:t>ServletResponse</a:t>
            </a:r>
            <a:r>
              <a:rPr lang="en-US" dirty="0"/>
              <a:t> response) </a:t>
            </a:r>
          </a:p>
          <a:p>
            <a:r>
              <a:rPr lang="en-US" dirty="0"/>
              <a:t>      throws </a:t>
            </a:r>
            <a:r>
              <a:rPr lang="en-US" dirty="0" err="1"/>
              <a:t>ServletException</a:t>
            </a:r>
            <a:r>
              <a:rPr lang="en-US" dirty="0"/>
              <a:t>, </a:t>
            </a:r>
            <a:r>
              <a:rPr lang="en-US" dirty="0" err="1"/>
              <a:t>IOException</a:t>
            </a:r>
            <a:r>
              <a:rPr lang="en-US" dirty="0"/>
              <a:t>{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1624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destroy() method :</a:t>
            </a:r>
          </a:p>
          <a:p>
            <a:r>
              <a:rPr lang="en-US" dirty="0"/>
              <a:t>The destroy() method is </a:t>
            </a:r>
            <a:r>
              <a:rPr lang="en-US" dirty="0">
                <a:solidFill>
                  <a:schemeClr val="accent1"/>
                </a:solidFill>
              </a:rPr>
              <a:t>called only once </a:t>
            </a:r>
            <a:r>
              <a:rPr lang="en-US" dirty="0"/>
              <a:t>at the end of the life cycle of a servlet.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This </a:t>
            </a:r>
            <a:r>
              <a:rPr lang="en-US" dirty="0"/>
              <a:t>method gives your servlet a chance to </a:t>
            </a:r>
            <a:r>
              <a:rPr lang="en-US" dirty="0">
                <a:solidFill>
                  <a:schemeClr val="accent1"/>
                </a:solidFill>
              </a:rPr>
              <a:t>close database connections, halt background threads, write cookie lists or hit counts to disk, and perform other such cleanup activities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After the destroy() method is called, the servlet object is marked for garbage collection. The destroy method definition looks like this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  public void destroy() {</a:t>
            </a:r>
          </a:p>
          <a:p>
            <a:r>
              <a:rPr lang="en-US" dirty="0"/>
              <a:t>    // Finalization code</a:t>
            </a:r>
            <a:r>
              <a:rPr lang="en-US" dirty="0" smtClean="0"/>
              <a:t>...  </a:t>
            </a: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60595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early days</a:t>
            </a:r>
            <a:r>
              <a:rPr lang="en-US" dirty="0"/>
              <a:t>, web servers </a:t>
            </a:r>
            <a:r>
              <a:rPr lang="en-US" dirty="0">
                <a:solidFill>
                  <a:schemeClr val="accent1"/>
                </a:solidFill>
              </a:rPr>
              <a:t>deliver </a:t>
            </a:r>
            <a:r>
              <a:rPr lang="en-US" i="1" dirty="0">
                <a:solidFill>
                  <a:schemeClr val="accent1"/>
                </a:solidFill>
              </a:rPr>
              <a:t>static</a:t>
            </a:r>
            <a:r>
              <a:rPr lang="en-US" dirty="0">
                <a:solidFill>
                  <a:schemeClr val="accent1"/>
                </a:solidFill>
              </a:rPr>
              <a:t> content</a:t>
            </a:r>
            <a:r>
              <a:rPr lang="en-US" dirty="0"/>
              <a:t>s that are </a:t>
            </a:r>
            <a:r>
              <a:rPr lang="en-US" dirty="0" smtClean="0"/>
              <a:t>in different </a:t>
            </a:r>
            <a:r>
              <a:rPr lang="en-US" dirty="0"/>
              <a:t>to users' requests.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/>
              <a:t>Java </a:t>
            </a:r>
            <a:r>
              <a:rPr lang="en-US" dirty="0">
                <a:solidFill>
                  <a:schemeClr val="accent1"/>
                </a:solidFill>
              </a:rPr>
              <a:t>servlets typically run on the HTTP protocol</a:t>
            </a:r>
            <a:r>
              <a:rPr lang="en-US" dirty="0"/>
              <a:t>. HTTP is </a:t>
            </a:r>
            <a:r>
              <a:rPr lang="en-US" dirty="0" smtClean="0"/>
              <a:t>an</a:t>
            </a:r>
            <a:r>
              <a:rPr lang="en-US" i="1" dirty="0" smtClean="0"/>
              <a:t> </a:t>
            </a:r>
            <a:r>
              <a:rPr lang="en-US" i="1" dirty="0"/>
              <a:t>request-response protocol</a:t>
            </a:r>
            <a:r>
              <a:rPr lang="en-US" dirty="0"/>
              <a:t>. The client </a:t>
            </a:r>
            <a:r>
              <a:rPr lang="en-US" dirty="0">
                <a:solidFill>
                  <a:schemeClr val="accent1"/>
                </a:solidFill>
              </a:rPr>
              <a:t>sends a </a:t>
            </a:r>
            <a:r>
              <a:rPr lang="en-US" i="1" dirty="0">
                <a:solidFill>
                  <a:schemeClr val="accent1"/>
                </a:solidFill>
              </a:rPr>
              <a:t>request message</a:t>
            </a:r>
            <a:r>
              <a:rPr lang="en-US" dirty="0"/>
              <a:t> to the server, and the server </a:t>
            </a:r>
            <a:r>
              <a:rPr lang="en-US" dirty="0">
                <a:solidFill>
                  <a:schemeClr val="accent1"/>
                </a:solidFill>
              </a:rPr>
              <a:t>returns a </a:t>
            </a:r>
            <a:r>
              <a:rPr lang="en-US" i="1" dirty="0">
                <a:solidFill>
                  <a:schemeClr val="accent1"/>
                </a:solidFill>
              </a:rPr>
              <a:t>response </a:t>
            </a:r>
            <a:r>
              <a:rPr lang="en-US" i="1" dirty="0"/>
              <a:t>message</a:t>
            </a:r>
            <a:r>
              <a:rPr lang="en-US" dirty="0"/>
              <a:t> as illustrated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Java </a:t>
            </a:r>
            <a:r>
              <a:rPr lang="en-US" dirty="0"/>
              <a:t>servlets are </a:t>
            </a:r>
            <a:r>
              <a:rPr lang="en-US" i="1" dirty="0">
                <a:solidFill>
                  <a:schemeClr val="accent1"/>
                </a:solidFill>
              </a:rPr>
              <a:t>server-side programs</a:t>
            </a:r>
            <a:r>
              <a:rPr lang="en-US" dirty="0"/>
              <a:t> (running inside a web server) that </a:t>
            </a:r>
            <a:r>
              <a:rPr lang="en-US" dirty="0">
                <a:solidFill>
                  <a:schemeClr val="accent1"/>
                </a:solidFill>
              </a:rPr>
              <a:t>handle clients' requests </a:t>
            </a:r>
            <a:r>
              <a:rPr lang="en-US" dirty="0"/>
              <a:t>and return a </a:t>
            </a:r>
            <a:r>
              <a:rPr lang="en-US" i="1" dirty="0"/>
              <a:t>customized</a:t>
            </a:r>
            <a:r>
              <a:rPr lang="en-US" dirty="0"/>
              <a:t> or </a:t>
            </a:r>
            <a:r>
              <a:rPr lang="en-US" i="1" dirty="0">
                <a:solidFill>
                  <a:schemeClr val="accent1"/>
                </a:solidFill>
              </a:rPr>
              <a:t>dynamic response</a:t>
            </a:r>
            <a:r>
              <a:rPr lang="en-US" dirty="0">
                <a:solidFill>
                  <a:schemeClr val="accent1"/>
                </a:solidFill>
              </a:rPr>
              <a:t> for each request. </a:t>
            </a:r>
          </a:p>
        </p:txBody>
      </p:sp>
    </p:spTree>
    <p:extLst>
      <p:ext uri="{BB962C8B-B14F-4D97-AF65-F5344CB8AC3E}">
        <p14:creationId xmlns:p14="http://schemas.microsoft.com/office/powerpoint/2010/main" val="35933744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</a:t>
            </a:r>
            <a:r>
              <a:rPr lang="en-US" dirty="0" smtClean="0"/>
              <a:t>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following figure depicts a typical servlet life-cycle scenario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440" y="2369713"/>
            <a:ext cx="7276562" cy="40518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60146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the </a:t>
            </a:r>
            <a:r>
              <a:rPr lang="en-US" dirty="0">
                <a:solidFill>
                  <a:schemeClr val="accent1"/>
                </a:solidFill>
              </a:rPr>
              <a:t>HTTP requests coming to the server</a:t>
            </a:r>
            <a:r>
              <a:rPr lang="en-US" dirty="0"/>
              <a:t> are delegated to the servlet container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The servlet container </a:t>
            </a:r>
            <a:r>
              <a:rPr lang="en-US" dirty="0">
                <a:solidFill>
                  <a:schemeClr val="accent1"/>
                </a:solidFill>
              </a:rPr>
              <a:t>loads the servlet </a:t>
            </a:r>
            <a:r>
              <a:rPr lang="en-US" dirty="0"/>
              <a:t>before invoking the service() method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Then the </a:t>
            </a:r>
            <a:r>
              <a:rPr lang="en-US" dirty="0">
                <a:solidFill>
                  <a:schemeClr val="accent1"/>
                </a:solidFill>
              </a:rPr>
              <a:t>servlet container handles multiple request</a:t>
            </a:r>
            <a:r>
              <a:rPr lang="en-US" dirty="0"/>
              <a:t>s by spawning multiple threads, each thread </a:t>
            </a:r>
            <a:r>
              <a:rPr lang="en-US" dirty="0">
                <a:solidFill>
                  <a:schemeClr val="accent1"/>
                </a:solidFill>
              </a:rPr>
              <a:t>executing the service() </a:t>
            </a:r>
            <a:r>
              <a:rPr lang="en-US" dirty="0"/>
              <a:t>method of a single instance of the servlet.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3761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 </a:t>
            </a:r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solidFill>
                  <a:schemeClr val="accent1"/>
                </a:solidFill>
              </a:rPr>
              <a:t>javax.servlet</a:t>
            </a:r>
            <a:r>
              <a:rPr lang="en-US" dirty="0">
                <a:solidFill>
                  <a:schemeClr val="accent1"/>
                </a:solidFill>
              </a:rPr>
              <a:t> and </a:t>
            </a:r>
            <a:r>
              <a:rPr lang="en-US" dirty="0" err="1">
                <a:solidFill>
                  <a:schemeClr val="accent1"/>
                </a:solidFill>
              </a:rPr>
              <a:t>javax.servlet.http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packages represent interfaces and classes for servlet </a:t>
            </a:r>
            <a:r>
              <a:rPr lang="en-US" dirty="0" err="1"/>
              <a:t>api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The </a:t>
            </a:r>
            <a:r>
              <a:rPr lang="en-US" b="1" dirty="0" err="1"/>
              <a:t>javax.servlet</a:t>
            </a:r>
            <a:r>
              <a:rPr lang="en-US" dirty="0"/>
              <a:t> package contains </a:t>
            </a:r>
            <a:r>
              <a:rPr lang="en-US" dirty="0">
                <a:solidFill>
                  <a:schemeClr val="accent1"/>
                </a:solidFill>
              </a:rPr>
              <a:t>many interfaces and classes </a:t>
            </a:r>
            <a:r>
              <a:rPr lang="en-US" dirty="0"/>
              <a:t>that are used by the servlet or web container. These are </a:t>
            </a:r>
            <a:r>
              <a:rPr lang="en-US" dirty="0">
                <a:solidFill>
                  <a:schemeClr val="accent1"/>
                </a:solidFill>
              </a:rPr>
              <a:t>not specific to any protocol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endParaRPr lang="en-US" dirty="0"/>
          </a:p>
          <a:p>
            <a:r>
              <a:rPr lang="en-US" dirty="0"/>
              <a:t>The </a:t>
            </a:r>
            <a:r>
              <a:rPr lang="en-US" b="1" dirty="0" err="1"/>
              <a:t>javax.servlet.http</a:t>
            </a:r>
            <a:r>
              <a:rPr lang="en-US" dirty="0"/>
              <a:t> package contains interfaces and classes that are responsible for </a:t>
            </a:r>
            <a:r>
              <a:rPr lang="en-US" dirty="0">
                <a:solidFill>
                  <a:schemeClr val="accent1"/>
                </a:solidFill>
              </a:rPr>
              <a:t>http requests </a:t>
            </a:r>
            <a:r>
              <a:rPr lang="en-US" dirty="0" smtClean="0">
                <a:solidFill>
                  <a:schemeClr val="accent1"/>
                </a:solidFill>
              </a:rPr>
              <a:t>only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8903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8145"/>
            <a:ext cx="10515600" cy="1325563"/>
          </a:xfrm>
        </p:spPr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07638"/>
            <a:ext cx="10901516" cy="4811149"/>
          </a:xfrm>
        </p:spPr>
        <p:txBody>
          <a:bodyPr>
            <a:noAutofit/>
          </a:bodyPr>
          <a:lstStyle/>
          <a:p>
            <a:r>
              <a:rPr lang="en-US" dirty="0" smtClean="0"/>
              <a:t>There </a:t>
            </a:r>
            <a:r>
              <a:rPr lang="en-US" dirty="0"/>
              <a:t>are many interfaces in </a:t>
            </a:r>
            <a:r>
              <a:rPr lang="en-US" dirty="0" err="1"/>
              <a:t>javax.servlet</a:t>
            </a:r>
            <a:r>
              <a:rPr lang="en-US" dirty="0"/>
              <a:t> package. They are as follows:</a:t>
            </a:r>
          </a:p>
          <a:p>
            <a:r>
              <a:rPr lang="en-US" dirty="0" smtClean="0"/>
              <a:t>Servlet</a:t>
            </a:r>
            <a:endParaRPr lang="en-US" dirty="0"/>
          </a:p>
          <a:p>
            <a:r>
              <a:rPr lang="en-US" dirty="0" err="1" smtClean="0"/>
              <a:t>ServletRequest</a:t>
            </a:r>
            <a:r>
              <a:rPr lang="en-US" dirty="0" smtClean="0"/>
              <a:t>, </a:t>
            </a:r>
            <a:r>
              <a:rPr lang="en-US" dirty="0" err="1" smtClean="0"/>
              <a:t>ServletResponse</a:t>
            </a:r>
            <a:endParaRPr lang="en-US" dirty="0"/>
          </a:p>
          <a:p>
            <a:r>
              <a:rPr lang="en-US" dirty="0" err="1"/>
              <a:t>RequestDispatcher</a:t>
            </a:r>
            <a:endParaRPr lang="en-US" dirty="0"/>
          </a:p>
          <a:p>
            <a:r>
              <a:rPr lang="en-US" dirty="0" err="1" smtClean="0"/>
              <a:t>ServletConfig</a:t>
            </a:r>
            <a:r>
              <a:rPr lang="en-US" dirty="0" smtClean="0"/>
              <a:t>, </a:t>
            </a:r>
            <a:r>
              <a:rPr lang="en-US" dirty="0" err="1" smtClean="0"/>
              <a:t>ServletContext</a:t>
            </a:r>
            <a:endParaRPr lang="en-US" dirty="0"/>
          </a:p>
          <a:p>
            <a:r>
              <a:rPr lang="en-US" dirty="0" err="1"/>
              <a:t>SingleThreadModel</a:t>
            </a:r>
            <a:endParaRPr lang="en-US" dirty="0"/>
          </a:p>
          <a:p>
            <a:r>
              <a:rPr lang="en-US" dirty="0" smtClean="0"/>
              <a:t>Filter, </a:t>
            </a:r>
            <a:r>
              <a:rPr lang="en-US" dirty="0" err="1" smtClean="0"/>
              <a:t>FilterConfig</a:t>
            </a:r>
            <a:r>
              <a:rPr lang="en-US" dirty="0" smtClean="0"/>
              <a:t>, </a:t>
            </a:r>
            <a:r>
              <a:rPr lang="en-US" dirty="0" err="1" smtClean="0"/>
              <a:t>FilterChain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5449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classes in </a:t>
            </a:r>
            <a:r>
              <a:rPr lang="en-US" dirty="0" err="1"/>
              <a:t>javax.servlet</a:t>
            </a:r>
            <a:r>
              <a:rPr lang="en-US" dirty="0"/>
              <a:t> package. They are as follows:</a:t>
            </a:r>
          </a:p>
          <a:p>
            <a:r>
              <a:rPr lang="en-US" dirty="0" err="1"/>
              <a:t>GenericServlet</a:t>
            </a:r>
            <a:endParaRPr lang="en-US" dirty="0"/>
          </a:p>
          <a:p>
            <a:r>
              <a:rPr lang="en-US" dirty="0" err="1" smtClean="0"/>
              <a:t>ServletInputStream</a:t>
            </a:r>
            <a:r>
              <a:rPr lang="en-US" dirty="0" smtClean="0"/>
              <a:t>, </a:t>
            </a:r>
            <a:r>
              <a:rPr lang="en-US" dirty="0" err="1" smtClean="0"/>
              <a:t>ServletOutputStream</a:t>
            </a:r>
            <a:endParaRPr lang="en-US" dirty="0"/>
          </a:p>
          <a:p>
            <a:r>
              <a:rPr lang="en-US" dirty="0" err="1" smtClean="0"/>
              <a:t>ServletRequestWrapper</a:t>
            </a:r>
            <a:r>
              <a:rPr lang="en-US" dirty="0" smtClean="0"/>
              <a:t>, </a:t>
            </a:r>
            <a:r>
              <a:rPr lang="en-US" dirty="0" err="1" smtClean="0"/>
              <a:t>ServletResponseWrapper</a:t>
            </a:r>
            <a:endParaRPr lang="en-US" dirty="0"/>
          </a:p>
          <a:p>
            <a:r>
              <a:rPr lang="en-US" dirty="0" err="1" smtClean="0"/>
              <a:t>ServletRequestEvent</a:t>
            </a:r>
            <a:r>
              <a:rPr lang="en-US" dirty="0" smtClean="0"/>
              <a:t>, </a:t>
            </a:r>
            <a:r>
              <a:rPr lang="en-US" dirty="0" err="1" smtClean="0"/>
              <a:t>ServletContextEvent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947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GenericServlet</a:t>
            </a:r>
            <a:r>
              <a:rPr lang="en-US" dirty="0"/>
              <a:t> </a:t>
            </a:r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err="1" smtClean="0"/>
              <a:t>GenericServlet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1"/>
                </a:solidFill>
              </a:rPr>
              <a:t>class implements Servlet, </a:t>
            </a:r>
            <a:r>
              <a:rPr lang="en-US" dirty="0" err="1">
                <a:solidFill>
                  <a:schemeClr val="accent1"/>
                </a:solidFill>
              </a:rPr>
              <a:t>ServletConfig</a:t>
            </a:r>
            <a:r>
              <a:rPr lang="en-US" dirty="0">
                <a:solidFill>
                  <a:schemeClr val="accent1"/>
                </a:solidFill>
              </a:rPr>
              <a:t> and </a:t>
            </a:r>
            <a:r>
              <a:rPr lang="en-US" dirty="0" err="1">
                <a:solidFill>
                  <a:schemeClr val="accent1"/>
                </a:solidFill>
              </a:rPr>
              <a:t>Serializable</a:t>
            </a:r>
            <a:r>
              <a:rPr lang="en-US" dirty="0">
                <a:solidFill>
                  <a:schemeClr val="accent1"/>
                </a:solidFill>
              </a:rPr>
              <a:t> interfaces</a:t>
            </a:r>
            <a:r>
              <a:rPr lang="en-US" dirty="0"/>
              <a:t>. </a:t>
            </a:r>
            <a:r>
              <a:rPr lang="en-US" dirty="0" smtClean="0"/>
              <a:t>It </a:t>
            </a:r>
            <a:r>
              <a:rPr lang="en-US" dirty="0"/>
              <a:t>provides the </a:t>
            </a:r>
            <a:r>
              <a:rPr lang="en-US" dirty="0" smtClean="0">
                <a:solidFill>
                  <a:schemeClr val="accent1"/>
                </a:solidFill>
              </a:rPr>
              <a:t>implementation</a:t>
            </a:r>
            <a:r>
              <a:rPr lang="en-US" dirty="0" smtClean="0"/>
              <a:t> </a:t>
            </a:r>
            <a:r>
              <a:rPr lang="en-US" dirty="0"/>
              <a:t>of all the methods of these interfaces </a:t>
            </a:r>
            <a:r>
              <a:rPr lang="en-US" dirty="0">
                <a:solidFill>
                  <a:schemeClr val="accent1"/>
                </a:solidFill>
              </a:rPr>
              <a:t>except the service method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err="1"/>
              <a:t>GenericServlet</a:t>
            </a:r>
            <a:r>
              <a:rPr lang="en-US" dirty="0"/>
              <a:t> class can handle any type of request so </a:t>
            </a:r>
            <a:r>
              <a:rPr lang="en-US" dirty="0">
                <a:solidFill>
                  <a:schemeClr val="accent1"/>
                </a:solidFill>
              </a:rPr>
              <a:t>it is </a:t>
            </a:r>
            <a:r>
              <a:rPr lang="en-US" dirty="0" smtClean="0">
                <a:solidFill>
                  <a:schemeClr val="accent1"/>
                </a:solidFill>
              </a:rPr>
              <a:t>protocol-independent.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b="1" dirty="0" smtClean="0"/>
              <a:t>public </a:t>
            </a:r>
            <a:r>
              <a:rPr lang="en-US" b="1" dirty="0"/>
              <a:t>void </a:t>
            </a:r>
            <a:r>
              <a:rPr lang="en-US" b="1" dirty="0" err="1"/>
              <a:t>init</a:t>
            </a:r>
            <a:r>
              <a:rPr lang="en-US" b="1" dirty="0"/>
              <a:t>(</a:t>
            </a:r>
            <a:r>
              <a:rPr lang="en-US" b="1" dirty="0" err="1"/>
              <a:t>ServletConfig</a:t>
            </a:r>
            <a:r>
              <a:rPr lang="en-US" b="1" dirty="0"/>
              <a:t> </a:t>
            </a:r>
            <a:r>
              <a:rPr lang="en-US" b="1" dirty="0" err="1"/>
              <a:t>config</a:t>
            </a:r>
            <a:r>
              <a:rPr lang="en-US" b="1" dirty="0"/>
              <a:t>)</a:t>
            </a:r>
            <a:r>
              <a:rPr lang="en-US" dirty="0"/>
              <a:t> is used to initialize the servlet.</a:t>
            </a:r>
          </a:p>
          <a:p>
            <a:pPr algn="just"/>
            <a:r>
              <a:rPr lang="en-US" b="1" dirty="0"/>
              <a:t>public abstract void service(</a:t>
            </a:r>
            <a:r>
              <a:rPr lang="en-US" b="1" dirty="0" err="1"/>
              <a:t>ServletRequest</a:t>
            </a:r>
            <a:r>
              <a:rPr lang="en-US" b="1" dirty="0"/>
              <a:t> request, </a:t>
            </a:r>
            <a:r>
              <a:rPr lang="en-US" b="1" dirty="0" err="1"/>
              <a:t>ServletResponse</a:t>
            </a:r>
            <a:r>
              <a:rPr lang="en-US" b="1" dirty="0"/>
              <a:t> response)</a:t>
            </a:r>
            <a:r>
              <a:rPr lang="en-US" dirty="0"/>
              <a:t> provides service for the incoming request. It is </a:t>
            </a:r>
            <a:r>
              <a:rPr lang="en-US" dirty="0">
                <a:solidFill>
                  <a:schemeClr val="accent1"/>
                </a:solidFill>
              </a:rPr>
              <a:t>invoked at each time when user requests</a:t>
            </a:r>
            <a:r>
              <a:rPr lang="en-US" dirty="0"/>
              <a:t> for a servlet.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8287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public void destroy()</a:t>
            </a:r>
            <a:r>
              <a:rPr lang="en-US" dirty="0"/>
              <a:t> is invoked only once throughout the life cycle and indicates that </a:t>
            </a:r>
            <a:r>
              <a:rPr lang="en-US" dirty="0">
                <a:solidFill>
                  <a:schemeClr val="accent1"/>
                </a:solidFill>
              </a:rPr>
              <a:t>servlet is being destroyed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b="1" dirty="0"/>
              <a:t>public </a:t>
            </a:r>
            <a:r>
              <a:rPr lang="en-US" b="1" dirty="0" err="1"/>
              <a:t>ServletConfig</a:t>
            </a:r>
            <a:r>
              <a:rPr lang="en-US" b="1" dirty="0"/>
              <a:t> </a:t>
            </a:r>
            <a:r>
              <a:rPr lang="en-US" b="1" dirty="0" err="1"/>
              <a:t>getServletConfig</a:t>
            </a:r>
            <a:r>
              <a:rPr lang="en-US" b="1" dirty="0"/>
              <a:t>()</a:t>
            </a:r>
            <a:r>
              <a:rPr lang="en-US" dirty="0"/>
              <a:t> </a:t>
            </a:r>
            <a:r>
              <a:rPr lang="en-US" dirty="0">
                <a:solidFill>
                  <a:schemeClr val="accent1"/>
                </a:solidFill>
              </a:rPr>
              <a:t>returns the object </a:t>
            </a:r>
            <a:r>
              <a:rPr lang="en-US" dirty="0"/>
              <a:t>of </a:t>
            </a:r>
            <a:r>
              <a:rPr lang="en-US" dirty="0" err="1"/>
              <a:t>ServletConfig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b="1" dirty="0"/>
              <a:t>public String </a:t>
            </a:r>
            <a:r>
              <a:rPr lang="en-US" b="1" dirty="0" err="1"/>
              <a:t>getServletInfo</a:t>
            </a:r>
            <a:r>
              <a:rPr lang="en-US" b="1" dirty="0"/>
              <a:t>()</a:t>
            </a:r>
            <a:r>
              <a:rPr lang="en-US" dirty="0"/>
              <a:t> </a:t>
            </a:r>
            <a:r>
              <a:rPr lang="en-US" dirty="0">
                <a:solidFill>
                  <a:schemeClr val="accent1"/>
                </a:solidFill>
              </a:rPr>
              <a:t>returns information about servlet </a:t>
            </a:r>
            <a:r>
              <a:rPr lang="en-US" dirty="0"/>
              <a:t>such as writer, copyright, version etc.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8895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HttpServlet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</a:t>
            </a:r>
            <a:r>
              <a:rPr lang="en-US" dirty="0" err="1" smtClean="0"/>
              <a:t>HttpServlet</a:t>
            </a:r>
            <a:r>
              <a:rPr lang="en-US" dirty="0" smtClean="0"/>
              <a:t> class </a:t>
            </a:r>
            <a:r>
              <a:rPr lang="en-US" dirty="0" smtClean="0">
                <a:solidFill>
                  <a:schemeClr val="accent1"/>
                </a:solidFill>
              </a:rPr>
              <a:t>extends </a:t>
            </a:r>
            <a:r>
              <a:rPr lang="en-US" dirty="0">
                <a:solidFill>
                  <a:schemeClr val="accent1"/>
                </a:solidFill>
              </a:rPr>
              <a:t>the </a:t>
            </a:r>
            <a:r>
              <a:rPr lang="en-US" dirty="0" err="1">
                <a:solidFill>
                  <a:schemeClr val="accent1"/>
                </a:solidFill>
              </a:rPr>
              <a:t>GenericServlet</a:t>
            </a:r>
            <a:r>
              <a:rPr lang="en-US" dirty="0">
                <a:solidFill>
                  <a:schemeClr val="accent1"/>
                </a:solidFill>
              </a:rPr>
              <a:t> class </a:t>
            </a:r>
            <a:r>
              <a:rPr lang="en-US" dirty="0"/>
              <a:t>and implements </a:t>
            </a:r>
            <a:r>
              <a:rPr lang="en-US" dirty="0" err="1"/>
              <a:t>Serializable</a:t>
            </a:r>
            <a:r>
              <a:rPr lang="en-US" dirty="0"/>
              <a:t> interface. It </a:t>
            </a:r>
            <a:r>
              <a:rPr lang="en-US" dirty="0">
                <a:solidFill>
                  <a:schemeClr val="accent1"/>
                </a:solidFill>
              </a:rPr>
              <a:t>provides http specific methods</a:t>
            </a:r>
            <a:r>
              <a:rPr lang="en-US" dirty="0"/>
              <a:t> </a:t>
            </a:r>
            <a:r>
              <a:rPr lang="en-US" dirty="0" smtClean="0"/>
              <a:t>such </a:t>
            </a:r>
            <a:r>
              <a:rPr lang="en-US" dirty="0"/>
              <a:t>as </a:t>
            </a:r>
            <a:r>
              <a:rPr lang="en-US" dirty="0" err="1"/>
              <a:t>doGet</a:t>
            </a:r>
            <a:r>
              <a:rPr lang="en-US" dirty="0"/>
              <a:t>, </a:t>
            </a:r>
            <a:r>
              <a:rPr lang="en-US" dirty="0" err="1"/>
              <a:t>doPost</a:t>
            </a:r>
            <a:r>
              <a:rPr lang="en-US" dirty="0"/>
              <a:t>, </a:t>
            </a:r>
            <a:r>
              <a:rPr lang="en-US" dirty="0" err="1"/>
              <a:t>doHead</a:t>
            </a:r>
            <a:r>
              <a:rPr lang="en-US" dirty="0"/>
              <a:t>, </a:t>
            </a:r>
            <a:r>
              <a:rPr lang="en-US" dirty="0" err="1"/>
              <a:t>doTrace</a:t>
            </a:r>
            <a:r>
              <a:rPr lang="en-US" dirty="0"/>
              <a:t> etc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/>
              <a:t>Methods of </a:t>
            </a:r>
            <a:r>
              <a:rPr lang="en-US" dirty="0" err="1"/>
              <a:t>HttpServlet</a:t>
            </a:r>
            <a:r>
              <a:rPr lang="en-US" dirty="0"/>
              <a:t> </a:t>
            </a:r>
            <a:r>
              <a:rPr lang="en-US" dirty="0" smtClean="0"/>
              <a:t>class</a:t>
            </a:r>
          </a:p>
          <a:p>
            <a:pPr algn="just"/>
            <a:r>
              <a:rPr lang="en-US" b="1" dirty="0" smtClean="0"/>
              <a:t>public </a:t>
            </a:r>
            <a:r>
              <a:rPr lang="en-US" b="1" dirty="0"/>
              <a:t>void service(</a:t>
            </a:r>
            <a:r>
              <a:rPr lang="en-US" b="1" dirty="0" err="1"/>
              <a:t>ServletRequest</a:t>
            </a:r>
            <a:r>
              <a:rPr lang="en-US" b="1" dirty="0"/>
              <a:t> </a:t>
            </a:r>
            <a:r>
              <a:rPr lang="en-US" b="1" dirty="0" err="1"/>
              <a:t>req,ServletResponse</a:t>
            </a:r>
            <a:r>
              <a:rPr lang="en-US" b="1" dirty="0"/>
              <a:t> res)</a:t>
            </a:r>
            <a:r>
              <a:rPr lang="en-US" dirty="0"/>
              <a:t> dispatches the request to the protected service method by </a:t>
            </a:r>
            <a:r>
              <a:rPr lang="en-US" dirty="0">
                <a:solidFill>
                  <a:schemeClr val="accent1"/>
                </a:solidFill>
              </a:rPr>
              <a:t>converting the request and response object into http type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52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/>
              <a:t>protected void service(</a:t>
            </a:r>
            <a:r>
              <a:rPr lang="en-US" b="1" dirty="0" err="1"/>
              <a:t>HttpServletRequest</a:t>
            </a:r>
            <a:r>
              <a:rPr lang="en-US" b="1" dirty="0"/>
              <a:t> </a:t>
            </a:r>
            <a:r>
              <a:rPr lang="en-US" b="1" dirty="0" err="1"/>
              <a:t>req</a:t>
            </a:r>
            <a:r>
              <a:rPr lang="en-US" b="1" dirty="0"/>
              <a:t>, </a:t>
            </a:r>
            <a:r>
              <a:rPr lang="en-US" b="1" dirty="0" err="1"/>
              <a:t>HttpServletResponse</a:t>
            </a:r>
            <a:r>
              <a:rPr lang="en-US" b="1" dirty="0"/>
              <a:t> res)</a:t>
            </a:r>
            <a:r>
              <a:rPr lang="en-US" dirty="0"/>
              <a:t> </a:t>
            </a:r>
            <a:r>
              <a:rPr lang="en-US" dirty="0">
                <a:solidFill>
                  <a:schemeClr val="accent1"/>
                </a:solidFill>
              </a:rPr>
              <a:t>receives the request </a:t>
            </a:r>
            <a:r>
              <a:rPr lang="en-US" dirty="0"/>
              <a:t>from the service method, and </a:t>
            </a:r>
            <a:r>
              <a:rPr lang="en-US" dirty="0">
                <a:solidFill>
                  <a:schemeClr val="accent1"/>
                </a:solidFill>
              </a:rPr>
              <a:t>dispatches the request to the </a:t>
            </a:r>
            <a:r>
              <a:rPr lang="en-US" dirty="0" err="1">
                <a:solidFill>
                  <a:schemeClr val="accent1"/>
                </a:solidFill>
              </a:rPr>
              <a:t>doXXX</a:t>
            </a:r>
            <a:r>
              <a:rPr lang="en-US" dirty="0">
                <a:solidFill>
                  <a:schemeClr val="accent1"/>
                </a:solidFill>
              </a:rPr>
              <a:t>()</a:t>
            </a:r>
            <a:r>
              <a:rPr lang="en-US" dirty="0"/>
              <a:t> method depending on the incoming http request type.</a:t>
            </a:r>
          </a:p>
          <a:p>
            <a:pPr algn="just"/>
            <a:endParaRPr lang="en-US" b="1" dirty="0" smtClean="0"/>
          </a:p>
          <a:p>
            <a:pPr algn="just"/>
            <a:r>
              <a:rPr lang="en-US" b="1" dirty="0" smtClean="0"/>
              <a:t>protected </a:t>
            </a:r>
            <a:r>
              <a:rPr lang="en-US" b="1" dirty="0"/>
              <a:t>void </a:t>
            </a:r>
            <a:r>
              <a:rPr lang="en-US" b="1" dirty="0" err="1"/>
              <a:t>doGet</a:t>
            </a:r>
            <a:r>
              <a:rPr lang="en-US" b="1" dirty="0"/>
              <a:t>(</a:t>
            </a:r>
            <a:r>
              <a:rPr lang="en-US" b="1" dirty="0" err="1"/>
              <a:t>HttpServletRequest</a:t>
            </a:r>
            <a:r>
              <a:rPr lang="en-US" b="1" dirty="0"/>
              <a:t> </a:t>
            </a:r>
            <a:r>
              <a:rPr lang="en-US" b="1" dirty="0" err="1"/>
              <a:t>req</a:t>
            </a:r>
            <a:r>
              <a:rPr lang="en-US" b="1" dirty="0"/>
              <a:t>, </a:t>
            </a:r>
            <a:r>
              <a:rPr lang="en-US" b="1" dirty="0" err="1"/>
              <a:t>HttpServletResponse</a:t>
            </a:r>
            <a:r>
              <a:rPr lang="en-US" b="1" dirty="0"/>
              <a:t> res)</a:t>
            </a:r>
            <a:r>
              <a:rPr lang="en-US" dirty="0"/>
              <a:t> </a:t>
            </a:r>
            <a:r>
              <a:rPr lang="en-US" dirty="0">
                <a:solidFill>
                  <a:schemeClr val="accent1"/>
                </a:solidFill>
              </a:rPr>
              <a:t>handles the GET request</a:t>
            </a:r>
            <a:r>
              <a:rPr lang="en-US" dirty="0"/>
              <a:t>. It is invoked by the web container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874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/>
              <a:t>protected void </a:t>
            </a:r>
            <a:r>
              <a:rPr lang="en-US" b="1" dirty="0" err="1"/>
              <a:t>doPost</a:t>
            </a:r>
            <a:r>
              <a:rPr lang="en-US" b="1" dirty="0"/>
              <a:t>(</a:t>
            </a:r>
            <a:r>
              <a:rPr lang="en-US" b="1" dirty="0" err="1"/>
              <a:t>HttpServletRequest</a:t>
            </a:r>
            <a:r>
              <a:rPr lang="en-US" b="1" dirty="0"/>
              <a:t> </a:t>
            </a:r>
            <a:r>
              <a:rPr lang="en-US" b="1" dirty="0" err="1"/>
              <a:t>req</a:t>
            </a:r>
            <a:r>
              <a:rPr lang="en-US" b="1" dirty="0"/>
              <a:t>, </a:t>
            </a:r>
            <a:r>
              <a:rPr lang="en-US" b="1" dirty="0" err="1"/>
              <a:t>HttpServletResponse</a:t>
            </a:r>
            <a:r>
              <a:rPr lang="en-US" b="1" dirty="0"/>
              <a:t> res)</a:t>
            </a:r>
            <a:r>
              <a:rPr lang="en-US" dirty="0"/>
              <a:t> </a:t>
            </a:r>
            <a:r>
              <a:rPr lang="en-US" dirty="0">
                <a:solidFill>
                  <a:schemeClr val="accent1"/>
                </a:solidFill>
              </a:rPr>
              <a:t>handles the POST request</a:t>
            </a:r>
            <a:r>
              <a:rPr lang="en-US" dirty="0"/>
              <a:t>. It is invoked by the web container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b="1" dirty="0"/>
              <a:t>protected void </a:t>
            </a:r>
            <a:r>
              <a:rPr lang="en-US" b="1" dirty="0" err="1" smtClean="0"/>
              <a:t>doHead</a:t>
            </a:r>
            <a:r>
              <a:rPr lang="en-US" b="1" dirty="0" smtClean="0"/>
              <a:t> (</a:t>
            </a:r>
            <a:r>
              <a:rPr lang="en-US" b="1" dirty="0" err="1"/>
              <a:t>HttpServletRequest</a:t>
            </a:r>
            <a:r>
              <a:rPr lang="en-US" b="1" dirty="0"/>
              <a:t> </a:t>
            </a:r>
            <a:r>
              <a:rPr lang="en-US" b="1" dirty="0" err="1"/>
              <a:t>req</a:t>
            </a:r>
            <a:r>
              <a:rPr lang="en-US" b="1" dirty="0"/>
              <a:t>, </a:t>
            </a:r>
            <a:r>
              <a:rPr lang="en-US" b="1" dirty="0" err="1"/>
              <a:t>HttpServletResponse</a:t>
            </a:r>
            <a:r>
              <a:rPr lang="en-US" b="1" dirty="0"/>
              <a:t> res)</a:t>
            </a:r>
            <a:r>
              <a:rPr lang="en-US" dirty="0"/>
              <a:t> </a:t>
            </a:r>
            <a:r>
              <a:rPr lang="en-US" dirty="0">
                <a:solidFill>
                  <a:schemeClr val="accent1"/>
                </a:solidFill>
              </a:rPr>
              <a:t>handles the HEAD request</a:t>
            </a:r>
            <a:r>
              <a:rPr lang="en-US" dirty="0"/>
              <a:t>. It is invoked by the web container.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490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>
                <a:solidFill>
                  <a:schemeClr val="accent1"/>
                </a:solidFill>
              </a:rPr>
              <a:t>Why Build Web Pages Dynamically?</a:t>
            </a:r>
          </a:p>
          <a:p>
            <a:pPr marL="0" indent="0" algn="just"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pPr algn="just"/>
            <a:r>
              <a:rPr lang="en-US" dirty="0"/>
              <a:t>The Web page is based on </a:t>
            </a:r>
            <a:r>
              <a:rPr lang="en-US" dirty="0">
                <a:solidFill>
                  <a:schemeClr val="accent1"/>
                </a:solidFill>
              </a:rPr>
              <a:t>data submitted by the user</a:t>
            </a:r>
          </a:p>
          <a:p>
            <a:pPr lvl="1" algn="just">
              <a:lnSpc>
                <a:spcPct val="85000"/>
              </a:lnSpc>
            </a:pPr>
            <a:r>
              <a:rPr lang="en-US" dirty="0" smtClean="0"/>
              <a:t>E.g., results page from search engines and order-confirmation pages at on-line stores</a:t>
            </a:r>
          </a:p>
          <a:p>
            <a:pPr marL="457200" lvl="1" indent="0" algn="just">
              <a:lnSpc>
                <a:spcPct val="85000"/>
              </a:lnSpc>
              <a:buNone/>
            </a:pPr>
            <a:endParaRPr lang="en-US" dirty="0" smtClean="0"/>
          </a:p>
          <a:p>
            <a:pPr algn="just"/>
            <a:r>
              <a:rPr lang="en-US" dirty="0"/>
              <a:t>The Web page is derived from </a:t>
            </a:r>
            <a:r>
              <a:rPr lang="en-US" dirty="0">
                <a:solidFill>
                  <a:schemeClr val="accent1"/>
                </a:solidFill>
              </a:rPr>
              <a:t>data that changes frequently</a:t>
            </a:r>
          </a:p>
          <a:p>
            <a:pPr lvl="1" algn="just"/>
            <a:r>
              <a:rPr lang="en-US" dirty="0" smtClean="0"/>
              <a:t>E.g., a weather report or news headlines page 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442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Web page uses </a:t>
            </a:r>
            <a:r>
              <a:rPr lang="en-US" dirty="0" smtClean="0">
                <a:solidFill>
                  <a:schemeClr val="accent1"/>
                </a:solidFill>
              </a:rPr>
              <a:t>information from databases</a:t>
            </a:r>
            <a:r>
              <a:rPr lang="en-US" dirty="0" smtClean="0"/>
              <a:t> or other server-side </a:t>
            </a:r>
            <a:r>
              <a:rPr lang="en-US" dirty="0" smtClean="0">
                <a:solidFill>
                  <a:schemeClr val="accent1"/>
                </a:solidFill>
              </a:rPr>
              <a:t>sources</a:t>
            </a:r>
            <a:r>
              <a:rPr lang="en-US" dirty="0" smtClean="0"/>
              <a:t> </a:t>
            </a:r>
          </a:p>
          <a:p>
            <a:pPr lvl="1" algn="just">
              <a:lnSpc>
                <a:spcPct val="85000"/>
              </a:lnSpc>
            </a:pPr>
            <a:r>
              <a:rPr lang="en-US" dirty="0" smtClean="0"/>
              <a:t>E.g., an </a:t>
            </a:r>
            <a:r>
              <a:rPr lang="en-US" dirty="0" smtClean="0">
                <a:solidFill>
                  <a:schemeClr val="accent1"/>
                </a:solidFill>
              </a:rPr>
              <a:t>e-commerce site</a:t>
            </a:r>
            <a:r>
              <a:rPr lang="en-US" dirty="0" smtClean="0"/>
              <a:t> could use a servlet to build a Web page that lists the current price and availability of each item that is for sale. </a:t>
            </a:r>
          </a:p>
          <a:p>
            <a:pPr lvl="1" algn="just">
              <a:lnSpc>
                <a:spcPct val="85000"/>
              </a:lnSpc>
            </a:pPr>
            <a:endParaRPr lang="en-US" dirty="0" smtClean="0"/>
          </a:p>
          <a:p>
            <a:pPr algn="just"/>
            <a:r>
              <a:rPr lang="en-US" dirty="0" smtClean="0"/>
              <a:t>Java </a:t>
            </a:r>
            <a:r>
              <a:rPr lang="en-US" dirty="0"/>
              <a:t>servlet is the </a:t>
            </a:r>
            <a:r>
              <a:rPr lang="en-US" i="1" dirty="0"/>
              <a:t>foundation</a:t>
            </a:r>
            <a:r>
              <a:rPr lang="en-US" dirty="0"/>
              <a:t> of the Java server-side technology, </a:t>
            </a:r>
            <a:r>
              <a:rPr lang="en-US" dirty="0">
                <a:solidFill>
                  <a:schemeClr val="accent1"/>
                </a:solidFill>
              </a:rPr>
              <a:t>JSP (</a:t>
            </a:r>
            <a:r>
              <a:rPr lang="en-US" dirty="0" err="1">
                <a:solidFill>
                  <a:schemeClr val="accent1"/>
                </a:solidFill>
              </a:rPr>
              <a:t>JavaServer</a:t>
            </a:r>
            <a:r>
              <a:rPr lang="en-US" dirty="0">
                <a:solidFill>
                  <a:schemeClr val="accent1"/>
                </a:solidFill>
              </a:rPr>
              <a:t> Pages), JSF (</a:t>
            </a:r>
            <a:r>
              <a:rPr lang="en-US" dirty="0" err="1">
                <a:solidFill>
                  <a:schemeClr val="accent1"/>
                </a:solidFill>
              </a:rPr>
              <a:t>JavaServer</a:t>
            </a:r>
            <a:r>
              <a:rPr lang="en-US" dirty="0">
                <a:solidFill>
                  <a:schemeClr val="accent1"/>
                </a:solidFill>
              </a:rPr>
              <a:t> Faces), Struts, Spring, Hibernate</a:t>
            </a:r>
            <a:r>
              <a:rPr lang="en-US" dirty="0"/>
              <a:t>, and others, are extensions of the servlet technology.</a:t>
            </a:r>
          </a:p>
        </p:txBody>
      </p:sp>
    </p:spTree>
    <p:extLst>
      <p:ext uri="{BB962C8B-B14F-4D97-AF65-F5344CB8AC3E}">
        <p14:creationId xmlns:p14="http://schemas.microsoft.com/office/powerpoint/2010/main" val="3451609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 applets require </a:t>
            </a:r>
            <a:r>
              <a:rPr lang="en-US" dirty="0" smtClean="0">
                <a:solidFill>
                  <a:schemeClr val="accent1"/>
                </a:solidFill>
              </a:rPr>
              <a:t>long download time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Applets do </a:t>
            </a:r>
            <a:r>
              <a:rPr lang="en-US" dirty="0" smtClean="0">
                <a:solidFill>
                  <a:schemeClr val="accent1"/>
                </a:solidFill>
              </a:rPr>
              <a:t>not have access </a:t>
            </a:r>
            <a:r>
              <a:rPr lang="en-US" dirty="0" smtClean="0"/>
              <a:t>to all the system resources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Server-side Java solves problems that applets face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Code executed on the server sid</a:t>
            </a:r>
            <a:r>
              <a:rPr lang="en-US" dirty="0" smtClean="0"/>
              <a:t>e and only the results sent to client</a:t>
            </a:r>
          </a:p>
          <a:p>
            <a:pPr lvl="1"/>
            <a:r>
              <a:rPr lang="en-US" dirty="0" smtClean="0"/>
              <a:t>Servlets can </a:t>
            </a:r>
            <a:r>
              <a:rPr lang="en-US" dirty="0" smtClean="0">
                <a:solidFill>
                  <a:schemeClr val="accent1"/>
                </a:solidFill>
              </a:rPr>
              <a:t>access applications</a:t>
            </a:r>
            <a:r>
              <a:rPr lang="en-US" dirty="0" smtClean="0"/>
              <a:t> and data sources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565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Servlets are extensions to </a:t>
            </a:r>
            <a:r>
              <a:rPr lang="en-US" dirty="0">
                <a:solidFill>
                  <a:schemeClr val="accent1"/>
                </a:solidFill>
              </a:rPr>
              <a:t>Java-enabled servers</a:t>
            </a:r>
          </a:p>
          <a:p>
            <a:endParaRPr lang="en-US" i="1" dirty="0" smtClean="0"/>
          </a:p>
          <a:p>
            <a:r>
              <a:rPr lang="en-US" i="1" dirty="0" smtClean="0"/>
              <a:t>Servlet </a:t>
            </a:r>
            <a:r>
              <a:rPr lang="en-US" i="1" dirty="0"/>
              <a:t>is a </a:t>
            </a:r>
            <a:r>
              <a:rPr lang="en-US" i="1" dirty="0">
                <a:solidFill>
                  <a:schemeClr val="accent1"/>
                </a:solidFill>
              </a:rPr>
              <a:t>dynamically loaded module </a:t>
            </a:r>
            <a:r>
              <a:rPr lang="en-US" i="1" dirty="0"/>
              <a:t>that services requests from a Web </a:t>
            </a:r>
            <a:r>
              <a:rPr lang="en-US" i="1" dirty="0" smtClean="0"/>
              <a:t>server</a:t>
            </a:r>
          </a:p>
          <a:p>
            <a:endParaRPr lang="en-US" i="1" dirty="0"/>
          </a:p>
          <a:p>
            <a:r>
              <a:rPr lang="en-US" dirty="0"/>
              <a:t>Servlets are </a:t>
            </a:r>
            <a:r>
              <a:rPr lang="en-US" dirty="0">
                <a:solidFill>
                  <a:schemeClr val="accent1"/>
                </a:solidFill>
              </a:rPr>
              <a:t>executed within the Java Virtual </a:t>
            </a:r>
            <a:r>
              <a:rPr lang="en-US" dirty="0" smtClean="0">
                <a:solidFill>
                  <a:schemeClr val="accent1"/>
                </a:solidFill>
              </a:rPr>
              <a:t>Machine</a:t>
            </a:r>
          </a:p>
          <a:p>
            <a:endParaRPr lang="en-US" dirty="0"/>
          </a:p>
          <a:p>
            <a:r>
              <a:rPr lang="en-US" dirty="0"/>
              <a:t>Because the servlet is running on the server side, it does </a:t>
            </a:r>
            <a:r>
              <a:rPr lang="en-US" dirty="0">
                <a:solidFill>
                  <a:schemeClr val="accent1"/>
                </a:solidFill>
              </a:rPr>
              <a:t>not depend on browser compatibility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7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Servlet’s Job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Read data </a:t>
            </a:r>
            <a:r>
              <a:rPr lang="en-US" dirty="0"/>
              <a:t>sent by client (form data</a:t>
            </a:r>
            <a:r>
              <a:rPr lang="en-US" dirty="0" smtClean="0"/>
              <a:t>)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Read </a:t>
            </a:r>
            <a:r>
              <a:rPr lang="en-US" dirty="0" smtClean="0"/>
              <a:t>data </a:t>
            </a:r>
            <a:r>
              <a:rPr lang="en-US" dirty="0"/>
              <a:t>sent by </a:t>
            </a:r>
            <a:r>
              <a:rPr lang="en-US" dirty="0" smtClean="0"/>
              <a:t>client (request </a:t>
            </a:r>
            <a:r>
              <a:rPr lang="en-US" dirty="0"/>
              <a:t>headers</a:t>
            </a:r>
            <a:r>
              <a:rPr lang="en-US" dirty="0" smtClean="0"/>
              <a:t>)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Generate the </a:t>
            </a:r>
            <a:r>
              <a:rPr lang="en-US" dirty="0" smtClean="0"/>
              <a:t>results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Send the </a:t>
            </a:r>
            <a:r>
              <a:rPr lang="en-US" dirty="0" smtClean="0"/>
              <a:t>explicit data </a:t>
            </a:r>
            <a:r>
              <a:rPr lang="en-US" dirty="0"/>
              <a:t>back to client (HTML</a:t>
            </a:r>
            <a:r>
              <a:rPr lang="en-US" dirty="0" smtClean="0"/>
              <a:t>)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Send the </a:t>
            </a:r>
            <a:r>
              <a:rPr lang="en-US" dirty="0" smtClean="0"/>
              <a:t>implicit data </a:t>
            </a:r>
            <a:r>
              <a:rPr lang="en-US" dirty="0"/>
              <a:t>to </a:t>
            </a:r>
            <a:r>
              <a:rPr lang="en-US" dirty="0" smtClean="0"/>
              <a:t>client (status </a:t>
            </a:r>
            <a:r>
              <a:rPr lang="en-US" dirty="0"/>
              <a:t>codes and response headers)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pic>
        <p:nvPicPr>
          <p:cNvPr id="4" name="Picture 4" descr="C:\Documents and Settings\Marty Hall\My Documents\CSAJSP\Course-Viewgraphs\JavaUniversity\Comdex-Fall-2001\Servlet-Pic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343" y="365125"/>
            <a:ext cx="7391400" cy="1993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0268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Servlet </a:t>
            </a:r>
            <a:r>
              <a:rPr lang="en-US" dirty="0" err="1" smtClean="0"/>
              <a:t>vs</a:t>
            </a:r>
            <a:r>
              <a:rPr lang="en-US" dirty="0" smtClean="0"/>
              <a:t> CGI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Servlets often serve the </a:t>
            </a:r>
            <a:r>
              <a:rPr lang="en-US" dirty="0">
                <a:solidFill>
                  <a:schemeClr val="accent1"/>
                </a:solidFill>
              </a:rPr>
              <a:t>same purpose </a:t>
            </a:r>
            <a:r>
              <a:rPr lang="en-US" dirty="0"/>
              <a:t>as programs implemented using </a:t>
            </a:r>
            <a:r>
              <a:rPr lang="en-US" dirty="0">
                <a:solidFill>
                  <a:schemeClr val="accent1"/>
                </a:solidFill>
              </a:rPr>
              <a:t>the Common Gateway Interface (CGI).</a:t>
            </a:r>
            <a:r>
              <a:rPr lang="en-US" dirty="0"/>
              <a:t> But Servlets offer several advantages in comparison with the CGI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Performance is </a:t>
            </a:r>
            <a:r>
              <a:rPr lang="en-US" dirty="0">
                <a:solidFill>
                  <a:schemeClr val="accent1"/>
                </a:solidFill>
              </a:rPr>
              <a:t>significantly better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Servlets execute within the </a:t>
            </a:r>
            <a:r>
              <a:rPr lang="en-US" dirty="0">
                <a:solidFill>
                  <a:schemeClr val="accent1"/>
                </a:solidFill>
              </a:rPr>
              <a:t>address space of a Web server</a:t>
            </a:r>
            <a:r>
              <a:rPr lang="en-US" dirty="0"/>
              <a:t>. It is </a:t>
            </a:r>
            <a:r>
              <a:rPr lang="en-US" dirty="0">
                <a:solidFill>
                  <a:schemeClr val="accent1"/>
                </a:solidFill>
              </a:rPr>
              <a:t>not necessary</a:t>
            </a:r>
            <a:r>
              <a:rPr lang="en-US" dirty="0"/>
              <a:t> to create a separate process to </a:t>
            </a:r>
            <a:r>
              <a:rPr lang="en-US" dirty="0">
                <a:solidFill>
                  <a:schemeClr val="accent1"/>
                </a:solidFill>
              </a:rPr>
              <a:t>handle each client request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146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</a:t>
            </a:r>
            <a:r>
              <a:rPr lang="en-US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Servlets are </a:t>
            </a:r>
            <a:r>
              <a:rPr lang="en-US" dirty="0" smtClean="0">
                <a:solidFill>
                  <a:schemeClr val="accent1"/>
                </a:solidFill>
              </a:rPr>
              <a:t>platform-independent</a:t>
            </a:r>
            <a:r>
              <a:rPr lang="en-US" dirty="0" smtClean="0"/>
              <a:t> because they are written in Java.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Java security manager on the server enforces a </a:t>
            </a:r>
            <a:r>
              <a:rPr lang="en-US" dirty="0" smtClean="0">
                <a:solidFill>
                  <a:schemeClr val="accent1"/>
                </a:solidFill>
              </a:rPr>
              <a:t>set of restrictions to protect</a:t>
            </a:r>
            <a:r>
              <a:rPr lang="en-US" dirty="0" smtClean="0"/>
              <a:t> the resources on a server machine. So servlets are trusted.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The full functionality of the </a:t>
            </a:r>
            <a:r>
              <a:rPr lang="en-US" dirty="0" smtClean="0">
                <a:solidFill>
                  <a:schemeClr val="accent1"/>
                </a:solidFill>
              </a:rPr>
              <a:t>Java class libraries </a:t>
            </a:r>
            <a:r>
              <a:rPr lang="en-US" dirty="0" smtClean="0"/>
              <a:t>is available to a servlet. It can </a:t>
            </a:r>
            <a:r>
              <a:rPr lang="en-US" dirty="0" smtClean="0">
                <a:solidFill>
                  <a:schemeClr val="accent1"/>
                </a:solidFill>
              </a:rPr>
              <a:t>communicate with applets, databases</a:t>
            </a:r>
            <a:r>
              <a:rPr lang="en-US" dirty="0" smtClean="0"/>
              <a:t>, or other software via the sockets and RMI mechanisms that you have seen already.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987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1326</TotalTime>
  <Words>1249</Words>
  <Application>Microsoft Office PowerPoint</Application>
  <PresentationFormat>Widescreen</PresentationFormat>
  <Paragraphs>193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Servlet</vt:lpstr>
      <vt:lpstr>Introduction</vt:lpstr>
      <vt:lpstr>Cont.</vt:lpstr>
      <vt:lpstr>Cont.</vt:lpstr>
      <vt:lpstr>Cont.</vt:lpstr>
      <vt:lpstr>Cont.</vt:lpstr>
      <vt:lpstr>A Servlet’s Job</vt:lpstr>
      <vt:lpstr>Servlet vs CGI</vt:lpstr>
      <vt:lpstr>Cont.</vt:lpstr>
      <vt:lpstr>Advantages of Servlets</vt:lpstr>
      <vt:lpstr>Cont.</vt:lpstr>
      <vt:lpstr>Java Servlet Architecture</vt:lpstr>
      <vt:lpstr>Cont.</vt:lpstr>
      <vt:lpstr>Life cycle</vt:lpstr>
      <vt:lpstr>Cont.</vt:lpstr>
      <vt:lpstr>Cont.</vt:lpstr>
      <vt:lpstr>Cont.</vt:lpstr>
      <vt:lpstr>Cont.</vt:lpstr>
      <vt:lpstr>Cont.</vt:lpstr>
      <vt:lpstr>Architecture Diagram</vt:lpstr>
      <vt:lpstr>Cont.</vt:lpstr>
      <vt:lpstr>Servlet API</vt:lpstr>
      <vt:lpstr>Cont.</vt:lpstr>
      <vt:lpstr>Cont.</vt:lpstr>
      <vt:lpstr>GenericServlet class</vt:lpstr>
      <vt:lpstr>Cont.</vt:lpstr>
      <vt:lpstr>HttpServlet class</vt:lpstr>
      <vt:lpstr>Cont.</vt:lpstr>
      <vt:lpstr>Cont.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Vaio</dc:creator>
  <cp:lastModifiedBy>ADMIN</cp:lastModifiedBy>
  <cp:revision>38</cp:revision>
  <dcterms:created xsi:type="dcterms:W3CDTF">2015-08-19T03:22:04Z</dcterms:created>
  <dcterms:modified xsi:type="dcterms:W3CDTF">2020-01-07T07:04:07Z</dcterms:modified>
</cp:coreProperties>
</file>