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5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35DA-1A96-434B-94F5-2144F8CAB26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9A81-EDA1-4CE7-961D-12B2E7B7F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4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35DA-1A96-434B-94F5-2144F8CAB26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9A81-EDA1-4CE7-961D-12B2E7B7F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9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35DA-1A96-434B-94F5-2144F8CAB26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9A81-EDA1-4CE7-961D-12B2E7B7F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6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35DA-1A96-434B-94F5-2144F8CAB26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9A81-EDA1-4CE7-961D-12B2E7B7F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8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35DA-1A96-434B-94F5-2144F8CAB26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9A81-EDA1-4CE7-961D-12B2E7B7F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7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35DA-1A96-434B-94F5-2144F8CAB26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9A81-EDA1-4CE7-961D-12B2E7B7F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9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35DA-1A96-434B-94F5-2144F8CAB26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9A81-EDA1-4CE7-961D-12B2E7B7F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4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35DA-1A96-434B-94F5-2144F8CAB26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9A81-EDA1-4CE7-961D-12B2E7B7F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1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35DA-1A96-434B-94F5-2144F8CAB26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9A81-EDA1-4CE7-961D-12B2E7B7F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35DA-1A96-434B-94F5-2144F8CAB26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9A81-EDA1-4CE7-961D-12B2E7B7F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0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35DA-1A96-434B-94F5-2144F8CAB26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9A81-EDA1-4CE7-961D-12B2E7B7F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0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E35DA-1A96-434B-94F5-2144F8CAB268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A9A81-EDA1-4CE7-961D-12B2E7B7F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6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Servlet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8312" y="4785928"/>
            <a:ext cx="9144000" cy="1655762"/>
          </a:xfrm>
        </p:spPr>
        <p:txBody>
          <a:bodyPr/>
          <a:lstStyle/>
          <a:p>
            <a:r>
              <a:rPr lang="en-US" dirty="0" smtClean="0"/>
              <a:t>By</a:t>
            </a:r>
            <a:r>
              <a:rPr lang="en-US" dirty="0" smtClean="0"/>
              <a:t>: </a:t>
            </a:r>
            <a:r>
              <a:rPr lang="en-US" dirty="0" err="1" smtClean="0"/>
              <a:t>Jatin</a:t>
            </a:r>
            <a:r>
              <a:rPr lang="en-US" dirty="0" smtClean="0"/>
              <a:t> </a:t>
            </a:r>
            <a:r>
              <a:rPr lang="en-US" dirty="0" err="1" smtClean="0"/>
              <a:t>Ambasana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5860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" pitchFamily="49" charset="0"/>
              </a:rPr>
              <a:t>HttpServletRequest</a:t>
            </a:r>
            <a:r>
              <a:rPr lang="en-US" dirty="0" smtClean="0"/>
              <a:t> Interface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Web server </a:t>
            </a:r>
          </a:p>
          <a:p>
            <a:pPr lvl="1" eaLnBrk="1" hangingPunct="1"/>
            <a:r>
              <a:rPr lang="en-US" dirty="0" smtClean="0"/>
              <a:t>creates an </a:t>
            </a:r>
            <a:r>
              <a:rPr lang="en-US" b="1" dirty="0" err="1" smtClean="0">
                <a:latin typeface="Courier New" panose="02070309020205020404" pitchFamily="49" charset="0"/>
              </a:rPr>
              <a:t>HttpServletRequest</a:t>
            </a:r>
            <a:r>
              <a:rPr lang="en-US" dirty="0" smtClean="0"/>
              <a:t> object</a:t>
            </a:r>
          </a:p>
          <a:p>
            <a:pPr lvl="1" eaLnBrk="1" hangingPunct="1"/>
            <a:r>
              <a:rPr lang="en-US" dirty="0" smtClean="0"/>
              <a:t>passes it to the </a:t>
            </a:r>
            <a:r>
              <a:rPr lang="en-US" dirty="0" smtClean="0">
                <a:solidFill>
                  <a:schemeClr val="accent1"/>
                </a:solidFill>
              </a:rPr>
              <a:t>servlet’s 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</a:rPr>
              <a:t>service</a:t>
            </a:r>
            <a:r>
              <a:rPr lang="en-US" dirty="0" smtClean="0">
                <a:solidFill>
                  <a:schemeClr val="accent1"/>
                </a:solidFill>
              </a:rPr>
              <a:t> method</a:t>
            </a:r>
          </a:p>
          <a:p>
            <a:pPr eaLnBrk="1" hangingPunct="1"/>
            <a:endParaRPr lang="en-US" b="1" dirty="0" smtClean="0">
              <a:latin typeface="Courier New" panose="02070309020205020404" pitchFamily="49" charset="0"/>
            </a:endParaRPr>
          </a:p>
          <a:p>
            <a:pPr eaLnBrk="1" hangingPunct="1"/>
            <a:r>
              <a:rPr lang="en-US" b="1" dirty="0" err="1" smtClean="0">
                <a:latin typeface="Courier New" panose="02070309020205020404" pitchFamily="49" charset="0"/>
              </a:rPr>
              <a:t>HttpServletRequest</a:t>
            </a:r>
            <a:r>
              <a:rPr lang="en-US" dirty="0" smtClean="0"/>
              <a:t> object </a:t>
            </a:r>
            <a:r>
              <a:rPr lang="en-US" dirty="0" smtClean="0">
                <a:solidFill>
                  <a:schemeClr val="accent1"/>
                </a:solidFill>
              </a:rPr>
              <a:t>contains the request from the client</a:t>
            </a:r>
          </a:p>
        </p:txBody>
      </p:sp>
    </p:spTree>
    <p:extLst>
      <p:ext uri="{BB962C8B-B14F-4D97-AF65-F5344CB8AC3E}">
        <p14:creationId xmlns:p14="http://schemas.microsoft.com/office/powerpoint/2010/main" val="2781876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</a:rPr>
              <a:t>HttpServletRequest</a:t>
            </a:r>
            <a:r>
              <a:rPr lang="en-US" dirty="0" smtClean="0"/>
              <a:t> Interface (Cont.)</a:t>
            </a:r>
          </a:p>
        </p:txBody>
      </p:sp>
      <p:graphicFrame>
        <p:nvGraphicFramePr>
          <p:cNvPr id="307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7806191"/>
              </p:ext>
            </p:extLst>
          </p:nvPr>
        </p:nvGraphicFramePr>
        <p:xfrm>
          <a:off x="1004552" y="1571223"/>
          <a:ext cx="9594761" cy="8230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Document" r:id="rId3" imgW="6133495" imgH="6729394" progId="Word.Document.8">
                  <p:embed/>
                </p:oleObj>
              </mc:Choice>
              <mc:Fallback>
                <p:oleObj name="Document" r:id="rId3" imgW="6133495" imgH="6729394" progId="Word.Document.8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552" y="1571223"/>
                        <a:ext cx="9594761" cy="8230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5635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</a:rPr>
              <a:t>HttpServletResponse</a:t>
            </a:r>
            <a:r>
              <a:rPr lang="en-US" dirty="0" smtClean="0"/>
              <a:t> Interface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Web server </a:t>
            </a:r>
          </a:p>
          <a:p>
            <a:pPr lvl="1" eaLnBrk="1" hangingPunct="1"/>
            <a:r>
              <a:rPr lang="en-US" dirty="0" smtClean="0"/>
              <a:t>creates an </a:t>
            </a:r>
            <a:r>
              <a:rPr lang="en-US" b="1" dirty="0" err="1" smtClean="0">
                <a:latin typeface="Courier New" panose="02070309020205020404" pitchFamily="49" charset="0"/>
              </a:rPr>
              <a:t>HttpServletResponse</a:t>
            </a:r>
            <a:r>
              <a:rPr lang="en-US" dirty="0" smtClean="0"/>
              <a:t> object</a:t>
            </a:r>
          </a:p>
          <a:p>
            <a:pPr lvl="1" eaLnBrk="1" hangingPunct="1"/>
            <a:r>
              <a:rPr lang="en-US" dirty="0" smtClean="0"/>
              <a:t>passes it to the servlet’s </a:t>
            </a:r>
            <a:r>
              <a:rPr lang="en-US" b="1" dirty="0" smtClean="0">
                <a:latin typeface="Courier New" panose="02070309020205020404" pitchFamily="49" charset="0"/>
              </a:rPr>
              <a:t>service</a:t>
            </a:r>
            <a:r>
              <a:rPr lang="en-US" dirty="0" smtClean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069246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latin typeface="Courier New" panose="02070309020205020404" pitchFamily="49" charset="0"/>
              </a:rPr>
              <a:t>HttpServletResponse</a:t>
            </a:r>
            <a:r>
              <a:rPr lang="en-US" dirty="0" smtClean="0"/>
              <a:t> Interface (Cont.)</a:t>
            </a:r>
          </a:p>
        </p:txBody>
      </p:sp>
      <p:graphicFrame>
        <p:nvGraphicFramePr>
          <p:cNvPr id="4098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3114527"/>
              </p:ext>
            </p:extLst>
          </p:nvPr>
        </p:nvGraphicFramePr>
        <p:xfrm>
          <a:off x="953036" y="1790164"/>
          <a:ext cx="10045521" cy="6762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Document" r:id="rId3" imgW="6127336" imgH="5112840" progId="Word.Document.8">
                  <p:embed/>
                </p:oleObj>
              </mc:Choice>
              <mc:Fallback>
                <p:oleObj name="Document" r:id="rId3" imgW="6127336" imgH="5112840" progId="Word.Document.8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036" y="1790164"/>
                        <a:ext cx="10045521" cy="6762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7929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Tracking in </a:t>
            </a:r>
            <a:r>
              <a:rPr lang="en-US" dirty="0" smtClean="0"/>
              <a:t>Servlets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Session</a:t>
            </a:r>
            <a:r>
              <a:rPr lang="en-US" dirty="0"/>
              <a:t> simply means a </a:t>
            </a:r>
            <a:r>
              <a:rPr lang="en-US" dirty="0">
                <a:solidFill>
                  <a:schemeClr val="accent1"/>
                </a:solidFill>
              </a:rPr>
              <a:t>particular interval of time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Session Tracking</a:t>
            </a:r>
            <a:r>
              <a:rPr lang="en-US" dirty="0"/>
              <a:t> is </a:t>
            </a:r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way to maintain state (data) of an user</a:t>
            </a:r>
            <a:r>
              <a:rPr lang="en-US" dirty="0" smtClean="0"/>
              <a:t>. </a:t>
            </a:r>
            <a:r>
              <a:rPr lang="en-US" dirty="0"/>
              <a:t>It is also known as </a:t>
            </a:r>
            <a:r>
              <a:rPr lang="en-US" b="1" dirty="0"/>
              <a:t>session management</a:t>
            </a:r>
            <a:r>
              <a:rPr lang="en-US" dirty="0"/>
              <a:t> in servlet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Http protocol is a </a:t>
            </a:r>
            <a:r>
              <a:rPr lang="en-US" dirty="0">
                <a:solidFill>
                  <a:schemeClr val="accent1"/>
                </a:solidFill>
              </a:rPr>
              <a:t>stateless so we need to maintain state using session tracking techniques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77621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3074" name="Picture 2" descr="session track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206" y="4415333"/>
            <a:ext cx="6039588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8200" y="2207200"/>
            <a:ext cx="10515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Each time user requests to the server, server treats the request as the new request. So we need to maintain the state of an user to recognize to particular user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HTTP </a:t>
            </a:r>
            <a:r>
              <a:rPr lang="en-US" sz="2800" dirty="0"/>
              <a:t>is stateless that means each request is considered as the new request. </a:t>
            </a:r>
          </a:p>
        </p:txBody>
      </p:sp>
    </p:spTree>
    <p:extLst>
      <p:ext uri="{BB962C8B-B14F-4D97-AF65-F5344CB8AC3E}">
        <p14:creationId xmlns:p14="http://schemas.microsoft.com/office/powerpoint/2010/main" val="910663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Why use Session Tracking?</a:t>
            </a:r>
          </a:p>
          <a:p>
            <a:r>
              <a:rPr lang="en-US" dirty="0"/>
              <a:t>To recognize the user It </a:t>
            </a:r>
            <a:r>
              <a:rPr lang="en-US" dirty="0">
                <a:solidFill>
                  <a:schemeClr val="accent1"/>
                </a:solidFill>
              </a:rPr>
              <a:t>is used to recognize the particular user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Session Tracking Techniques</a:t>
            </a:r>
          </a:p>
          <a:p>
            <a:r>
              <a:rPr lang="en-US" dirty="0"/>
              <a:t>There are four techniques used in Session tracking:</a:t>
            </a:r>
          </a:p>
          <a:p>
            <a:r>
              <a:rPr lang="en-US" dirty="0">
                <a:solidFill>
                  <a:schemeClr val="accent1"/>
                </a:solidFill>
              </a:rPr>
              <a:t>Cookies</a:t>
            </a:r>
          </a:p>
          <a:p>
            <a:r>
              <a:rPr lang="en-US" dirty="0">
                <a:solidFill>
                  <a:schemeClr val="accent1"/>
                </a:solidFill>
              </a:rPr>
              <a:t>Hidden Form Field</a:t>
            </a:r>
          </a:p>
          <a:p>
            <a:r>
              <a:rPr lang="en-US" dirty="0">
                <a:solidFill>
                  <a:schemeClr val="accent1"/>
                </a:solidFill>
              </a:rPr>
              <a:t>URL Rewriting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HttpSession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263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 in 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cookie</a:t>
            </a:r>
            <a:r>
              <a:rPr lang="en-US" dirty="0"/>
              <a:t> is a </a:t>
            </a:r>
            <a:r>
              <a:rPr lang="en-US" dirty="0">
                <a:solidFill>
                  <a:schemeClr val="accent1"/>
                </a:solidFill>
              </a:rPr>
              <a:t>small piece of information </a:t>
            </a:r>
            <a:r>
              <a:rPr lang="en-US" dirty="0"/>
              <a:t>that is persisted between the multiple client requests.</a:t>
            </a:r>
          </a:p>
          <a:p>
            <a:r>
              <a:rPr lang="en-US" dirty="0"/>
              <a:t>A cookie </a:t>
            </a:r>
            <a:r>
              <a:rPr lang="en-US" dirty="0">
                <a:solidFill>
                  <a:schemeClr val="accent1"/>
                </a:solidFill>
              </a:rPr>
              <a:t>has a name, a single value, and optional attributes such as a comment, path and domain qualifiers, a maximum age, and a version number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2" descr="cookies in servl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591" y="4001294"/>
            <a:ext cx="6120635" cy="195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42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/>
              <a:t>How Cookie </a:t>
            </a:r>
            <a:r>
              <a:rPr lang="en-US" b="1" dirty="0" smtClean="0"/>
              <a:t>works??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By default, each request is considered as a new request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cookies technique, we </a:t>
            </a:r>
            <a:r>
              <a:rPr lang="en-US" dirty="0">
                <a:solidFill>
                  <a:schemeClr val="accent1"/>
                </a:solidFill>
              </a:rPr>
              <a:t>add cookie with response from the servlet</a:t>
            </a:r>
            <a:r>
              <a:rPr lang="en-US" dirty="0"/>
              <a:t>. So cookie is </a:t>
            </a:r>
            <a:r>
              <a:rPr lang="en-US" dirty="0">
                <a:solidFill>
                  <a:schemeClr val="accent1"/>
                </a:solidFill>
              </a:rPr>
              <a:t>stored in the cache of the browser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After </a:t>
            </a:r>
            <a:r>
              <a:rPr lang="en-US" dirty="0"/>
              <a:t>that if </a:t>
            </a:r>
            <a:r>
              <a:rPr lang="en-US" dirty="0">
                <a:solidFill>
                  <a:schemeClr val="accent1"/>
                </a:solidFill>
              </a:rPr>
              <a:t>request is sent by the user</a:t>
            </a:r>
            <a:r>
              <a:rPr lang="en-US" dirty="0"/>
              <a:t>, cookie is added with request by default. Thus, we </a:t>
            </a:r>
            <a:r>
              <a:rPr lang="en-US" dirty="0">
                <a:solidFill>
                  <a:schemeClr val="accent1"/>
                </a:solidFill>
              </a:rPr>
              <a:t>recognize the user as the old user.</a:t>
            </a:r>
          </a:p>
          <a:p>
            <a:pPr algn="just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17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Types of Cookie</a:t>
            </a:r>
          </a:p>
          <a:p>
            <a:r>
              <a:rPr lang="en-US" dirty="0"/>
              <a:t>There are 2 types of cookies in servlets.</a:t>
            </a:r>
          </a:p>
          <a:p>
            <a:r>
              <a:rPr lang="en-US" dirty="0">
                <a:solidFill>
                  <a:schemeClr val="accent1"/>
                </a:solidFill>
              </a:rPr>
              <a:t>Non-persistent cookie</a:t>
            </a:r>
          </a:p>
          <a:p>
            <a:r>
              <a:rPr lang="en-US" dirty="0">
                <a:solidFill>
                  <a:schemeClr val="accent1"/>
                </a:solidFill>
              </a:rPr>
              <a:t>Persistent cookie</a:t>
            </a:r>
          </a:p>
          <a:p>
            <a:r>
              <a:rPr lang="en-US" b="1" dirty="0"/>
              <a:t>Non-persistent cookie</a:t>
            </a:r>
          </a:p>
          <a:p>
            <a:r>
              <a:rPr lang="en-US" dirty="0"/>
              <a:t>It is valid for </a:t>
            </a:r>
            <a:r>
              <a:rPr lang="en-US" dirty="0">
                <a:solidFill>
                  <a:schemeClr val="accent1"/>
                </a:solidFill>
              </a:rPr>
              <a:t>single session only.</a:t>
            </a:r>
            <a:r>
              <a:rPr lang="en-US" dirty="0"/>
              <a:t> It is removed each time when user closes the browser.</a:t>
            </a:r>
          </a:p>
          <a:p>
            <a:r>
              <a:rPr lang="en-US" b="1" dirty="0"/>
              <a:t>Persistent cookie</a:t>
            </a:r>
          </a:p>
          <a:p>
            <a:r>
              <a:rPr lang="en-US" dirty="0"/>
              <a:t>It is </a:t>
            </a:r>
            <a:r>
              <a:rPr lang="en-US" dirty="0">
                <a:solidFill>
                  <a:schemeClr val="accent1"/>
                </a:solidFill>
              </a:rPr>
              <a:t>valid for multiple session </a:t>
            </a:r>
            <a:r>
              <a:rPr lang="en-US" dirty="0"/>
              <a:t>. It is not removed each time when user closes the browser. It is removed only if user logout or </a:t>
            </a:r>
            <a:r>
              <a:rPr lang="en-US" dirty="0" err="1"/>
              <a:t>signout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261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ServletConfig</a:t>
            </a:r>
            <a:r>
              <a:rPr lang="en-US" dirty="0"/>
              <a:t>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An object of </a:t>
            </a:r>
            <a:r>
              <a:rPr lang="en-US" dirty="0" err="1"/>
              <a:t>ServletConfig</a:t>
            </a:r>
            <a:r>
              <a:rPr lang="en-US" dirty="0"/>
              <a:t> is </a:t>
            </a:r>
            <a:r>
              <a:rPr lang="en-US" dirty="0">
                <a:solidFill>
                  <a:schemeClr val="accent1"/>
                </a:solidFill>
              </a:rPr>
              <a:t>created by the web container </a:t>
            </a:r>
            <a:r>
              <a:rPr lang="en-US" dirty="0"/>
              <a:t>for each servlet. This object can be </a:t>
            </a:r>
            <a:r>
              <a:rPr lang="en-US" dirty="0">
                <a:solidFill>
                  <a:schemeClr val="accent1"/>
                </a:solidFill>
              </a:rPr>
              <a:t>used to get configuration information from web.xml file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If the configuration information is </a:t>
            </a:r>
            <a:r>
              <a:rPr lang="en-US" dirty="0">
                <a:solidFill>
                  <a:schemeClr val="accent1"/>
                </a:solidFill>
              </a:rPr>
              <a:t>modified from the web.xml file, we don't need to change the servlet</a:t>
            </a:r>
            <a:r>
              <a:rPr lang="en-US" dirty="0"/>
              <a:t>. So it is easier to manage the web application if any specific content is </a:t>
            </a:r>
            <a:r>
              <a:rPr lang="en-US" dirty="0">
                <a:solidFill>
                  <a:schemeClr val="accent1"/>
                </a:solidFill>
              </a:rPr>
              <a:t>modified from time to time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smtClean="0"/>
              <a:t>The core advantage of </a:t>
            </a:r>
            <a:r>
              <a:rPr lang="en-US" dirty="0" err="1" smtClean="0"/>
              <a:t>ServletConfig</a:t>
            </a:r>
            <a:r>
              <a:rPr lang="en-US" dirty="0" smtClean="0"/>
              <a:t> is that you </a:t>
            </a:r>
            <a:r>
              <a:rPr lang="en-US" dirty="0" smtClean="0">
                <a:solidFill>
                  <a:schemeClr val="accent1"/>
                </a:solidFill>
              </a:rPr>
              <a:t>don't need to edit the servlet file</a:t>
            </a:r>
            <a:r>
              <a:rPr lang="en-US" dirty="0" smtClean="0"/>
              <a:t> if information is modified from the web.xml file.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989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Form </a:t>
            </a:r>
            <a:r>
              <a:rPr lang="en-US" dirty="0" smtClean="0"/>
              <a:t>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case of Hidden Form Field </a:t>
            </a:r>
            <a:r>
              <a:rPr lang="en-US" dirty="0">
                <a:solidFill>
                  <a:schemeClr val="accent1"/>
                </a:solidFill>
              </a:rPr>
              <a:t>a hidden (invisible) </a:t>
            </a:r>
            <a:r>
              <a:rPr lang="en-US" dirty="0" err="1">
                <a:solidFill>
                  <a:schemeClr val="accent1"/>
                </a:solidFill>
              </a:rPr>
              <a:t>textfield</a:t>
            </a:r>
            <a:r>
              <a:rPr lang="en-US" dirty="0">
                <a:solidFill>
                  <a:schemeClr val="accent1"/>
                </a:solidFill>
              </a:rPr>
              <a:t> is used for maintaining the state of an user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accent1"/>
              </a:solidFill>
            </a:endParaRPr>
          </a:p>
          <a:p>
            <a:pPr algn="just"/>
            <a:r>
              <a:rPr lang="en-US" dirty="0"/>
              <a:t>In such case, we </a:t>
            </a:r>
            <a:r>
              <a:rPr lang="en-US" dirty="0">
                <a:solidFill>
                  <a:schemeClr val="accent1"/>
                </a:solidFill>
              </a:rPr>
              <a:t>store the information in the hidden field</a:t>
            </a:r>
            <a:r>
              <a:rPr lang="en-US" dirty="0"/>
              <a:t> and get it from another servlet. This approach is better if we have to </a:t>
            </a:r>
            <a:r>
              <a:rPr lang="en-US" dirty="0">
                <a:solidFill>
                  <a:schemeClr val="accent1"/>
                </a:solidFill>
              </a:rPr>
              <a:t>submit form in all the pages and we don't want to depend on the browser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smtClean="0"/>
              <a:t>&lt;input type="hidden" name="</a:t>
            </a:r>
            <a:r>
              <a:rPr lang="en-US" dirty="0" err="1" smtClean="0"/>
              <a:t>uname</a:t>
            </a:r>
            <a:r>
              <a:rPr lang="en-US" dirty="0" smtClean="0"/>
              <a:t>" value="</a:t>
            </a:r>
            <a:r>
              <a:rPr lang="en-US" dirty="0" err="1" smtClean="0"/>
              <a:t>Vimal</a:t>
            </a:r>
            <a:r>
              <a:rPr lang="en-US" dirty="0" smtClean="0"/>
              <a:t> </a:t>
            </a:r>
            <a:r>
              <a:rPr lang="en-US" dirty="0" err="1" smtClean="0"/>
              <a:t>Jaiswal</a:t>
            </a:r>
            <a:r>
              <a:rPr lang="en-US" dirty="0" smtClean="0"/>
              <a:t>"&gt;  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18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Real </a:t>
            </a:r>
            <a:r>
              <a:rPr lang="en-US" b="1" dirty="0"/>
              <a:t>application of hidden form </a:t>
            </a:r>
            <a:r>
              <a:rPr lang="en-US" b="1" dirty="0" smtClean="0"/>
              <a:t>field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It is widely used in </a:t>
            </a:r>
            <a:r>
              <a:rPr lang="en-US" dirty="0">
                <a:solidFill>
                  <a:schemeClr val="accent1"/>
                </a:solidFill>
              </a:rPr>
              <a:t>comment form of a website</a:t>
            </a:r>
            <a:r>
              <a:rPr lang="en-US" dirty="0"/>
              <a:t>. In such case, we store </a:t>
            </a:r>
            <a:r>
              <a:rPr lang="en-US" dirty="0">
                <a:solidFill>
                  <a:schemeClr val="accent1"/>
                </a:solidFill>
              </a:rPr>
              <a:t>page id or page name in the hidden field so </a:t>
            </a:r>
            <a:r>
              <a:rPr lang="en-US" dirty="0"/>
              <a:t>that each page can be uniquely identified.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Advantage of Hidden Form Field</a:t>
            </a:r>
          </a:p>
          <a:p>
            <a:r>
              <a:rPr lang="en-US" dirty="0"/>
              <a:t>It will always work whether cookie is disabled or not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Disadvantage of Hidden Form Field:</a:t>
            </a:r>
          </a:p>
          <a:p>
            <a:r>
              <a:rPr lang="en-US" dirty="0"/>
              <a:t>It is </a:t>
            </a:r>
            <a:r>
              <a:rPr lang="en-US" dirty="0">
                <a:solidFill>
                  <a:schemeClr val="accent1"/>
                </a:solidFill>
              </a:rPr>
              <a:t>maintained at server side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accent1"/>
                </a:solidFill>
              </a:rPr>
              <a:t>Extra form submission </a:t>
            </a:r>
            <a:r>
              <a:rPr lang="en-US" dirty="0"/>
              <a:t>is required on each pages.</a:t>
            </a:r>
          </a:p>
          <a:p>
            <a:r>
              <a:rPr lang="en-US" dirty="0">
                <a:solidFill>
                  <a:schemeClr val="accent1"/>
                </a:solidFill>
              </a:rPr>
              <a:t>Only textual information </a:t>
            </a:r>
            <a:r>
              <a:rPr lang="en-US" dirty="0"/>
              <a:t>can be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09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</a:t>
            </a:r>
            <a:r>
              <a:rPr lang="en-US" dirty="0" smtClean="0"/>
              <a:t>Rewriting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In URL rewriting, we append a </a:t>
            </a:r>
            <a:r>
              <a:rPr lang="en-US" dirty="0">
                <a:solidFill>
                  <a:schemeClr val="accent1"/>
                </a:solidFill>
              </a:rPr>
              <a:t>token or identifier to the URL</a:t>
            </a:r>
            <a:r>
              <a:rPr lang="en-US" dirty="0"/>
              <a:t> of the next Servlet or the next resource. We can send parameter name/value pairs using the following format</a:t>
            </a:r>
            <a:r>
              <a:rPr lang="en-US" dirty="0" smtClean="0"/>
              <a:t>:</a:t>
            </a:r>
            <a:endParaRPr lang="en-US" dirty="0"/>
          </a:p>
          <a:p>
            <a:pPr algn="just"/>
            <a:r>
              <a:rPr lang="en-US" dirty="0"/>
              <a:t>url?name1=value1&amp;name2=value2</a:t>
            </a:r>
            <a:r>
              <a:rPr lang="en-US" dirty="0" smtClean="0"/>
              <a:t>&amp;??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name and a value is </a:t>
            </a:r>
            <a:r>
              <a:rPr lang="en-US" dirty="0">
                <a:solidFill>
                  <a:schemeClr val="accent1"/>
                </a:solidFill>
              </a:rPr>
              <a:t>separated using an equal = sign</a:t>
            </a:r>
            <a:r>
              <a:rPr lang="en-US" dirty="0"/>
              <a:t>, a parameter name/value pair is separated from another parameter using the ampersand(&amp;).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When </a:t>
            </a: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user clicks the hyperlink, the parameter name/value pairs will be passed to the server</a:t>
            </a:r>
            <a:r>
              <a:rPr lang="en-US" dirty="0"/>
              <a:t>. From a Servlet, we can use </a:t>
            </a:r>
            <a:r>
              <a:rPr lang="en-US" dirty="0" err="1"/>
              <a:t>getParameter</a:t>
            </a:r>
            <a:r>
              <a:rPr lang="en-US" dirty="0"/>
              <a:t>() method to obtain a parameter value.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233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Advantage of URL Rewriting</a:t>
            </a:r>
          </a:p>
          <a:p>
            <a:pPr algn="just"/>
            <a:r>
              <a:rPr lang="en-US" dirty="0"/>
              <a:t>It will always work whether cookie is disabled or not (browser independent).</a:t>
            </a:r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Extra form submission is not required </a:t>
            </a:r>
            <a:r>
              <a:rPr lang="en-US" dirty="0"/>
              <a:t>on each pages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Disadvantage of URL Rewriting</a:t>
            </a:r>
          </a:p>
          <a:p>
            <a:pPr algn="just"/>
            <a:r>
              <a:rPr lang="en-US" dirty="0"/>
              <a:t>It will work </a:t>
            </a:r>
            <a:r>
              <a:rPr lang="en-US" dirty="0">
                <a:solidFill>
                  <a:schemeClr val="accent1"/>
                </a:solidFill>
              </a:rPr>
              <a:t>only with links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It can send </a:t>
            </a:r>
            <a:r>
              <a:rPr lang="en-US" dirty="0">
                <a:solidFill>
                  <a:schemeClr val="accent1"/>
                </a:solidFill>
              </a:rPr>
              <a:t>Only textual information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41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HttpSession</a:t>
            </a:r>
            <a:r>
              <a:rPr lang="en-US" dirty="0"/>
              <a:t>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such case, </a:t>
            </a:r>
            <a:r>
              <a:rPr lang="en-US" dirty="0">
                <a:solidFill>
                  <a:schemeClr val="accent1"/>
                </a:solidFill>
              </a:rPr>
              <a:t>container creates a session id</a:t>
            </a:r>
            <a:r>
              <a:rPr lang="en-US" dirty="0"/>
              <a:t> for each user</a:t>
            </a:r>
            <a:r>
              <a:rPr lang="en-US" dirty="0" smtClean="0"/>
              <a:t>. The </a:t>
            </a:r>
            <a:r>
              <a:rPr lang="en-US" dirty="0"/>
              <a:t>container uses this id to identify the particular user</a:t>
            </a:r>
            <a:r>
              <a:rPr lang="en-US" dirty="0" smtClean="0"/>
              <a:t>. An </a:t>
            </a:r>
            <a:r>
              <a:rPr lang="en-US" dirty="0"/>
              <a:t>object of </a:t>
            </a:r>
            <a:r>
              <a:rPr lang="en-US" dirty="0" err="1"/>
              <a:t>HttpSession</a:t>
            </a:r>
            <a:r>
              <a:rPr lang="en-US" dirty="0"/>
              <a:t> can be used to perform two tasks</a:t>
            </a:r>
            <a:r>
              <a:rPr lang="en-US" dirty="0" smtClean="0"/>
              <a:t>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bind </a:t>
            </a:r>
            <a:r>
              <a:rPr lang="en-US" dirty="0" smtClean="0"/>
              <a:t>objects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view and manipulate information about a session, such as the session identifier, creation time, and last accessed time.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8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How to get the </a:t>
            </a:r>
            <a:r>
              <a:rPr lang="en-US" b="1" dirty="0" err="1"/>
              <a:t>HttpSession</a:t>
            </a:r>
            <a:r>
              <a:rPr lang="en-US" b="1" dirty="0"/>
              <a:t> object ?</a:t>
            </a:r>
          </a:p>
          <a:p>
            <a:pPr algn="just"/>
            <a:r>
              <a:rPr lang="en-US" dirty="0"/>
              <a:t>The </a:t>
            </a:r>
            <a:r>
              <a:rPr lang="en-US" dirty="0" err="1"/>
              <a:t>HttpServletRequest</a:t>
            </a:r>
            <a:r>
              <a:rPr lang="en-US" dirty="0"/>
              <a:t> interface provides two methods to get the object of </a:t>
            </a:r>
            <a:r>
              <a:rPr lang="en-US" dirty="0" err="1"/>
              <a:t>HttpSession</a:t>
            </a:r>
            <a:r>
              <a:rPr lang="en-US" dirty="0"/>
              <a:t>:</a:t>
            </a:r>
          </a:p>
          <a:p>
            <a:pPr algn="just"/>
            <a:r>
              <a:rPr lang="en-US" b="1" dirty="0"/>
              <a:t>public </a:t>
            </a:r>
            <a:r>
              <a:rPr lang="en-US" b="1" dirty="0" err="1"/>
              <a:t>HttpSession</a:t>
            </a:r>
            <a:r>
              <a:rPr lang="en-US" b="1" dirty="0"/>
              <a:t> </a:t>
            </a:r>
            <a:r>
              <a:rPr lang="en-US" b="1" dirty="0" err="1"/>
              <a:t>getSession</a:t>
            </a:r>
            <a:r>
              <a:rPr lang="en-US" b="1" dirty="0"/>
              <a:t>():</a:t>
            </a:r>
            <a:r>
              <a:rPr lang="en-US" dirty="0"/>
              <a:t>Returns the </a:t>
            </a:r>
            <a:r>
              <a:rPr lang="en-US" dirty="0">
                <a:solidFill>
                  <a:schemeClr val="accent1"/>
                </a:solidFill>
              </a:rPr>
              <a:t>current session associated with this request</a:t>
            </a:r>
            <a:r>
              <a:rPr lang="en-US" dirty="0"/>
              <a:t>, or if the request does not have a session, creates one.</a:t>
            </a:r>
          </a:p>
          <a:p>
            <a:pPr algn="just"/>
            <a:r>
              <a:rPr lang="en-US" b="1" dirty="0"/>
              <a:t>public </a:t>
            </a:r>
            <a:r>
              <a:rPr lang="en-US" b="1" dirty="0" err="1"/>
              <a:t>HttpSession</a:t>
            </a:r>
            <a:r>
              <a:rPr lang="en-US" b="1" dirty="0"/>
              <a:t> </a:t>
            </a:r>
            <a:r>
              <a:rPr lang="en-US" b="1" dirty="0" err="1"/>
              <a:t>getSession</a:t>
            </a:r>
            <a:r>
              <a:rPr lang="en-US" b="1" dirty="0"/>
              <a:t>(</a:t>
            </a:r>
            <a:r>
              <a:rPr lang="en-US" b="1" dirty="0" err="1"/>
              <a:t>boolean</a:t>
            </a:r>
            <a:r>
              <a:rPr lang="en-US" b="1" dirty="0"/>
              <a:t> create):</a:t>
            </a:r>
            <a:r>
              <a:rPr lang="en-US" dirty="0"/>
              <a:t>Returns the current </a:t>
            </a:r>
            <a:r>
              <a:rPr lang="en-US" dirty="0" err="1"/>
              <a:t>HttpSession</a:t>
            </a:r>
            <a:r>
              <a:rPr lang="en-US" dirty="0"/>
              <a:t> associated with this request or, if there is no current session and create is true, </a:t>
            </a:r>
            <a:r>
              <a:rPr lang="en-US" dirty="0">
                <a:solidFill>
                  <a:schemeClr val="accent1"/>
                </a:solidFill>
              </a:rPr>
              <a:t>returns a new session.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20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chemeClr val="accent1"/>
                </a:solidFill>
              </a:rPr>
              <a:t>Methods of </a:t>
            </a:r>
            <a:r>
              <a:rPr lang="en-US" dirty="0" err="1" smtClean="0">
                <a:solidFill>
                  <a:schemeClr val="accent1"/>
                </a:solidFill>
              </a:rPr>
              <a:t>ServletConfig</a:t>
            </a:r>
            <a:r>
              <a:rPr lang="en-US" dirty="0" smtClean="0">
                <a:solidFill>
                  <a:schemeClr val="accent1"/>
                </a:solidFill>
              </a:rPr>
              <a:t> interface</a:t>
            </a:r>
          </a:p>
          <a:p>
            <a:pPr algn="just"/>
            <a:r>
              <a:rPr lang="en-US" b="1" dirty="0" smtClean="0"/>
              <a:t>public </a:t>
            </a:r>
            <a:r>
              <a:rPr lang="en-US" b="1" dirty="0"/>
              <a:t>String </a:t>
            </a:r>
            <a:r>
              <a:rPr lang="en-US" b="1" dirty="0" err="1"/>
              <a:t>getInitParameter</a:t>
            </a:r>
            <a:r>
              <a:rPr lang="en-US" b="1" dirty="0"/>
              <a:t>(String name):</a:t>
            </a:r>
            <a:r>
              <a:rPr lang="en-US" dirty="0"/>
              <a:t>Returns the parameter value for the specified parameter name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public Enumeration </a:t>
            </a:r>
            <a:r>
              <a:rPr lang="en-US" b="1" dirty="0" err="1"/>
              <a:t>getInitParameterNames</a:t>
            </a:r>
            <a:r>
              <a:rPr lang="en-US" b="1" dirty="0"/>
              <a:t>():</a:t>
            </a:r>
            <a:r>
              <a:rPr lang="en-US" dirty="0"/>
              <a:t>Returns an enumeration(set of named values) of all the initialization parameter names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public String </a:t>
            </a:r>
            <a:r>
              <a:rPr lang="en-US" b="1" dirty="0" err="1"/>
              <a:t>getServletName</a:t>
            </a:r>
            <a:r>
              <a:rPr lang="en-US" b="1" dirty="0"/>
              <a:t>():</a:t>
            </a:r>
            <a:r>
              <a:rPr lang="en-US" dirty="0"/>
              <a:t>Returns the name of the servlet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public </a:t>
            </a:r>
            <a:r>
              <a:rPr lang="en-US" b="1" dirty="0" err="1"/>
              <a:t>ServletContext</a:t>
            </a:r>
            <a:r>
              <a:rPr lang="en-US" b="1" dirty="0"/>
              <a:t> </a:t>
            </a:r>
            <a:r>
              <a:rPr lang="en-US" b="1" dirty="0" err="1"/>
              <a:t>getServletContext</a:t>
            </a:r>
            <a:r>
              <a:rPr lang="en-US" b="1" dirty="0"/>
              <a:t>():</a:t>
            </a:r>
            <a:r>
              <a:rPr lang="en-US" dirty="0"/>
              <a:t>Returns an object of </a:t>
            </a:r>
            <a:r>
              <a:rPr lang="en-US" dirty="0" err="1"/>
              <a:t>ServletContext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56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ServletContext</a:t>
            </a:r>
            <a:r>
              <a:rPr lang="en-US" dirty="0"/>
              <a:t>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of </a:t>
            </a:r>
            <a:r>
              <a:rPr lang="en-US" dirty="0" err="1"/>
              <a:t>ServletContext</a:t>
            </a:r>
            <a:r>
              <a:rPr lang="en-US" dirty="0"/>
              <a:t> is </a:t>
            </a:r>
            <a:r>
              <a:rPr lang="en-US" dirty="0">
                <a:solidFill>
                  <a:schemeClr val="accent1"/>
                </a:solidFill>
              </a:rPr>
              <a:t>created by the web container at time of deploying the project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object can be used to </a:t>
            </a:r>
            <a:r>
              <a:rPr lang="en-US" dirty="0">
                <a:solidFill>
                  <a:schemeClr val="accent1"/>
                </a:solidFill>
              </a:rPr>
              <a:t>get configuration information from web.xml file</a:t>
            </a:r>
            <a:r>
              <a:rPr lang="en-US" dirty="0"/>
              <a:t>. There is </a:t>
            </a:r>
            <a:r>
              <a:rPr lang="en-US" dirty="0">
                <a:solidFill>
                  <a:schemeClr val="accent1"/>
                </a:solidFill>
              </a:rPr>
              <a:t>only one </a:t>
            </a:r>
            <a:r>
              <a:rPr lang="en-US" dirty="0" err="1">
                <a:solidFill>
                  <a:schemeClr val="accent1"/>
                </a:solidFill>
              </a:rPr>
              <a:t>ServletContext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object per web application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If any information is </a:t>
            </a:r>
            <a:r>
              <a:rPr lang="en-US" dirty="0">
                <a:solidFill>
                  <a:schemeClr val="accent1"/>
                </a:solidFill>
              </a:rPr>
              <a:t>shared to many servlet</a:t>
            </a:r>
            <a:r>
              <a:rPr lang="en-US" dirty="0"/>
              <a:t>, it is better to provide it from the web.xml file using the </a:t>
            </a:r>
            <a:r>
              <a:rPr lang="en-US" b="1" dirty="0"/>
              <a:t>&lt;context-</a:t>
            </a:r>
            <a:r>
              <a:rPr lang="en-US" b="1" dirty="0" err="1"/>
              <a:t>param</a:t>
            </a:r>
            <a:r>
              <a:rPr lang="en-US" b="1" dirty="0"/>
              <a:t>&gt;</a:t>
            </a:r>
            <a:r>
              <a:rPr lang="en-US" dirty="0"/>
              <a:t> element.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60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accent1"/>
                </a:solidFill>
              </a:rPr>
              <a:t>Advantage of </a:t>
            </a:r>
            <a:r>
              <a:rPr lang="en-US" dirty="0" err="1" smtClean="0">
                <a:solidFill>
                  <a:schemeClr val="accent1"/>
                </a:solidFill>
              </a:rPr>
              <a:t>ServletContext</a:t>
            </a:r>
            <a:endParaRPr lang="en-US" dirty="0" smtClean="0">
              <a:solidFill>
                <a:schemeClr val="accent1"/>
              </a:solidFill>
            </a:endParaRP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Easy to maintain</a:t>
            </a:r>
            <a:r>
              <a:rPr lang="en-US" dirty="0"/>
              <a:t> if any information is </a:t>
            </a:r>
            <a:r>
              <a:rPr lang="en-US" dirty="0">
                <a:solidFill>
                  <a:schemeClr val="accent1"/>
                </a:solidFill>
              </a:rPr>
              <a:t>shared to all the servlet</a:t>
            </a:r>
            <a:r>
              <a:rPr lang="en-US" dirty="0"/>
              <a:t>, it is better to make it available for all the servlet.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provide this </a:t>
            </a:r>
            <a:r>
              <a:rPr lang="en-US" dirty="0">
                <a:solidFill>
                  <a:schemeClr val="accent1"/>
                </a:solidFill>
              </a:rPr>
              <a:t>information from the web.xml file</a:t>
            </a:r>
            <a:r>
              <a:rPr lang="en-US" dirty="0"/>
              <a:t>, so if the information is changed, we don't need to modify the servlet. Thus it removes maintenance problem.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8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Usage of </a:t>
            </a:r>
            <a:r>
              <a:rPr lang="en-US" dirty="0" err="1"/>
              <a:t>ServletContext</a:t>
            </a:r>
            <a:r>
              <a:rPr lang="en-US" dirty="0"/>
              <a:t> </a:t>
            </a:r>
            <a:r>
              <a:rPr lang="en-US" dirty="0" smtClean="0"/>
              <a:t>Interface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object of </a:t>
            </a:r>
            <a:r>
              <a:rPr lang="en-US" dirty="0" err="1"/>
              <a:t>ServletContext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provides an interface between the container and servlet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accent1"/>
              </a:solidFill>
            </a:endParaRPr>
          </a:p>
          <a:p>
            <a:pPr algn="just"/>
            <a:r>
              <a:rPr lang="en-US" dirty="0"/>
              <a:t>The </a:t>
            </a:r>
            <a:r>
              <a:rPr lang="en-US" dirty="0" err="1"/>
              <a:t>ServletContext</a:t>
            </a:r>
            <a:r>
              <a:rPr lang="en-US" dirty="0"/>
              <a:t> object can be used to </a:t>
            </a:r>
            <a:r>
              <a:rPr lang="en-US" dirty="0">
                <a:solidFill>
                  <a:schemeClr val="accent1"/>
                </a:solidFill>
              </a:rPr>
              <a:t>get configuration information</a:t>
            </a:r>
            <a:r>
              <a:rPr lang="en-US" dirty="0"/>
              <a:t> from the web.xml file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The </a:t>
            </a:r>
            <a:r>
              <a:rPr lang="en-US" dirty="0" err="1"/>
              <a:t>ServletContext</a:t>
            </a:r>
            <a:r>
              <a:rPr lang="en-US" dirty="0"/>
              <a:t> object can be used to </a:t>
            </a:r>
            <a:r>
              <a:rPr lang="en-US" dirty="0">
                <a:solidFill>
                  <a:schemeClr val="accent1"/>
                </a:solidFill>
              </a:rPr>
              <a:t>set, get or remove attribute </a:t>
            </a:r>
            <a:r>
              <a:rPr lang="en-US" dirty="0"/>
              <a:t>from the web.xml file.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6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1026" name="Picture 2" descr="ServletContext interfa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903" y="3287416"/>
            <a:ext cx="7548864" cy="273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8200" y="2185863"/>
            <a:ext cx="1051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The </a:t>
            </a:r>
            <a:r>
              <a:rPr lang="en-US" sz="2800" dirty="0" err="1"/>
              <a:t>ServletContext</a:t>
            </a:r>
            <a:r>
              <a:rPr lang="en-US" sz="2800" dirty="0"/>
              <a:t> object can be used to </a:t>
            </a:r>
            <a:r>
              <a:rPr lang="en-US" sz="2800" dirty="0">
                <a:solidFill>
                  <a:schemeClr val="accent1"/>
                </a:solidFill>
              </a:rPr>
              <a:t>provide inter-application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42449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used methods of </a:t>
            </a:r>
            <a:r>
              <a:rPr lang="en-US" dirty="0" err="1"/>
              <a:t>ServletContext</a:t>
            </a:r>
            <a:r>
              <a:rPr lang="en-US" dirty="0"/>
              <a:t> interface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b="1" dirty="0" smtClean="0"/>
              <a:t>public </a:t>
            </a:r>
            <a:r>
              <a:rPr lang="en-US" b="1" dirty="0"/>
              <a:t>String </a:t>
            </a:r>
            <a:r>
              <a:rPr lang="en-US" b="1" dirty="0" err="1"/>
              <a:t>getInitParameter</a:t>
            </a:r>
            <a:r>
              <a:rPr lang="en-US" b="1" dirty="0"/>
              <a:t>(String name):</a:t>
            </a:r>
            <a:r>
              <a:rPr lang="en-US" dirty="0"/>
              <a:t>Returns the </a:t>
            </a:r>
            <a:r>
              <a:rPr lang="en-US" dirty="0">
                <a:solidFill>
                  <a:schemeClr val="accent1"/>
                </a:solidFill>
              </a:rPr>
              <a:t>parameter value for the specified parameter name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/>
              <a:t>public Enumeration </a:t>
            </a:r>
            <a:r>
              <a:rPr lang="en-US" b="1" dirty="0" err="1"/>
              <a:t>getInitParameterNames</a:t>
            </a:r>
            <a:r>
              <a:rPr lang="en-US" b="1" dirty="0"/>
              <a:t>():</a:t>
            </a:r>
            <a:r>
              <a:rPr lang="en-US" dirty="0"/>
              <a:t>Returns the names of the </a:t>
            </a:r>
            <a:r>
              <a:rPr lang="en-US" dirty="0">
                <a:solidFill>
                  <a:schemeClr val="accent1"/>
                </a:solidFill>
              </a:rPr>
              <a:t>context's initialization parameters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/>
              <a:t>public void </a:t>
            </a:r>
            <a:r>
              <a:rPr lang="en-US" b="1" dirty="0" err="1"/>
              <a:t>setAttribute</a:t>
            </a:r>
            <a:r>
              <a:rPr lang="en-US" b="1" dirty="0"/>
              <a:t>(String </a:t>
            </a:r>
            <a:r>
              <a:rPr lang="en-US" b="1" dirty="0" err="1"/>
              <a:t>name,Object</a:t>
            </a:r>
            <a:r>
              <a:rPr lang="en-US" b="1" dirty="0"/>
              <a:t> object):</a:t>
            </a:r>
            <a:r>
              <a:rPr lang="en-US" dirty="0">
                <a:solidFill>
                  <a:schemeClr val="accent1"/>
                </a:solidFill>
              </a:rPr>
              <a:t>sets the given object</a:t>
            </a:r>
            <a:r>
              <a:rPr lang="en-US" dirty="0"/>
              <a:t> in the application scope.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4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public Object </a:t>
            </a:r>
            <a:r>
              <a:rPr lang="en-US" b="1" dirty="0" err="1"/>
              <a:t>getAttribute</a:t>
            </a:r>
            <a:r>
              <a:rPr lang="en-US" b="1" dirty="0"/>
              <a:t>(String name):</a:t>
            </a:r>
            <a:r>
              <a:rPr lang="en-US" dirty="0"/>
              <a:t>Returns the </a:t>
            </a:r>
            <a:r>
              <a:rPr lang="en-US" dirty="0">
                <a:solidFill>
                  <a:schemeClr val="accent1"/>
                </a:solidFill>
              </a:rPr>
              <a:t>attribute for the specified name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b="1" dirty="0"/>
              <a:t>public void </a:t>
            </a:r>
            <a:r>
              <a:rPr lang="en-US" b="1" dirty="0" err="1"/>
              <a:t>removeAttribute</a:t>
            </a:r>
            <a:r>
              <a:rPr lang="en-US" b="1" dirty="0"/>
              <a:t>(String name):</a:t>
            </a:r>
            <a:r>
              <a:rPr lang="en-US" dirty="0">
                <a:solidFill>
                  <a:schemeClr val="accent1"/>
                </a:solidFill>
              </a:rPr>
              <a:t>Removes the attribute </a:t>
            </a:r>
            <a:r>
              <a:rPr lang="en-US" dirty="0"/>
              <a:t>with the given name from the servlet context.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02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970</Words>
  <Application>Microsoft Office PowerPoint</Application>
  <PresentationFormat>Widescreen</PresentationFormat>
  <Paragraphs>149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Courier</vt:lpstr>
      <vt:lpstr>Courier New</vt:lpstr>
      <vt:lpstr>Office Theme</vt:lpstr>
      <vt:lpstr>Document</vt:lpstr>
      <vt:lpstr>Servlet</vt:lpstr>
      <vt:lpstr>ServletConfig Interface</vt:lpstr>
      <vt:lpstr>Cont.</vt:lpstr>
      <vt:lpstr>ServletContext Interface</vt:lpstr>
      <vt:lpstr>Cont.</vt:lpstr>
      <vt:lpstr>Cont.</vt:lpstr>
      <vt:lpstr>Cont.</vt:lpstr>
      <vt:lpstr>Cont.</vt:lpstr>
      <vt:lpstr>Cont.</vt:lpstr>
      <vt:lpstr>HttpServletRequest Interface</vt:lpstr>
      <vt:lpstr>HttpServletRequest Interface (Cont.)</vt:lpstr>
      <vt:lpstr>HttpServletResponse Interface</vt:lpstr>
      <vt:lpstr>HttpServletResponse Interface (Cont.)</vt:lpstr>
      <vt:lpstr>Session Tracking in Servlets</vt:lpstr>
      <vt:lpstr>Cont.</vt:lpstr>
      <vt:lpstr>Cont.</vt:lpstr>
      <vt:lpstr>Cookies in Servlet</vt:lpstr>
      <vt:lpstr>Cont.</vt:lpstr>
      <vt:lpstr>Cont.</vt:lpstr>
      <vt:lpstr>Hidden Form Field</vt:lpstr>
      <vt:lpstr>Cont.</vt:lpstr>
      <vt:lpstr>Cont.</vt:lpstr>
      <vt:lpstr>URL Rewriting</vt:lpstr>
      <vt:lpstr>Cont.</vt:lpstr>
      <vt:lpstr>HttpSession interface</vt:lpstr>
      <vt:lpstr>Cont.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Servlet</dc:title>
  <dc:creator>Jay Vaio</dc:creator>
  <cp:lastModifiedBy>ADMIN</cp:lastModifiedBy>
  <cp:revision>22</cp:revision>
  <dcterms:created xsi:type="dcterms:W3CDTF">2015-09-02T03:28:21Z</dcterms:created>
  <dcterms:modified xsi:type="dcterms:W3CDTF">2020-01-07T07:05:00Z</dcterms:modified>
</cp:coreProperties>
</file>