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78" r:id="rId15"/>
    <p:sldId id="279" r:id="rId16"/>
    <p:sldId id="268"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65" d="100"/>
          <a:sy n="65" d="100"/>
        </p:scale>
        <p:origin x="8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7F9E1E-C8A7-46E0-9ACE-24C9D1445A8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169717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F9E1E-C8A7-46E0-9ACE-24C9D1445A8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359285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F9E1E-C8A7-46E0-9ACE-24C9D1445A8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143765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F9E1E-C8A7-46E0-9ACE-24C9D1445A8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388592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7F9E1E-C8A7-46E0-9ACE-24C9D1445A84}"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4089929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7F9E1E-C8A7-46E0-9ACE-24C9D1445A84}"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176815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7F9E1E-C8A7-46E0-9ACE-24C9D1445A84}"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182483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7F9E1E-C8A7-46E0-9ACE-24C9D1445A84}"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213428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F9E1E-C8A7-46E0-9ACE-24C9D1445A84}"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2693392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F9E1E-C8A7-46E0-9ACE-24C9D1445A84}"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284083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7F9E1E-C8A7-46E0-9ACE-24C9D1445A84}"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C5C652-BDF6-435B-A3D6-7EFC6FACB540}" type="slidenum">
              <a:rPr lang="en-US" smtClean="0"/>
              <a:t>‹#›</a:t>
            </a:fld>
            <a:endParaRPr lang="en-US"/>
          </a:p>
        </p:txBody>
      </p:sp>
    </p:spTree>
    <p:extLst>
      <p:ext uri="{BB962C8B-B14F-4D97-AF65-F5344CB8AC3E}">
        <p14:creationId xmlns:p14="http://schemas.microsoft.com/office/powerpoint/2010/main" val="1693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9E1E-C8A7-46E0-9ACE-24C9D1445A84}" type="datetimeFigureOut">
              <a:rPr lang="en-US" smtClean="0"/>
              <a:t>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5C652-BDF6-435B-A3D6-7EFC6FACB540}" type="slidenum">
              <a:rPr lang="en-US" smtClean="0"/>
              <a:t>‹#›</a:t>
            </a:fld>
            <a:endParaRPr lang="en-US"/>
          </a:p>
        </p:txBody>
      </p:sp>
    </p:spTree>
    <p:extLst>
      <p:ext uri="{BB962C8B-B14F-4D97-AF65-F5344CB8AC3E}">
        <p14:creationId xmlns:p14="http://schemas.microsoft.com/office/powerpoint/2010/main" val="132172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Servlet</a:t>
            </a:r>
            <a:endParaRPr lang="en-US" dirty="0"/>
          </a:p>
        </p:txBody>
      </p:sp>
      <p:sp>
        <p:nvSpPr>
          <p:cNvPr id="3" name="Subtitle 2"/>
          <p:cNvSpPr>
            <a:spLocks noGrp="1"/>
          </p:cNvSpPr>
          <p:nvPr>
            <p:ph type="subTitle" idx="1"/>
          </p:nvPr>
        </p:nvSpPr>
        <p:spPr>
          <a:xfrm>
            <a:off x="1524000" y="4818780"/>
            <a:ext cx="9144000" cy="1655762"/>
          </a:xfrm>
        </p:spPr>
        <p:txBody>
          <a:bodyPr/>
          <a:lstStyle/>
          <a:p>
            <a:r>
              <a:rPr lang="en-US" dirty="0" smtClean="0"/>
              <a:t>By: </a:t>
            </a:r>
            <a:r>
              <a:rPr lang="en-US" dirty="0" err="1" smtClean="0"/>
              <a:t>Jatin</a:t>
            </a:r>
            <a:r>
              <a:rPr lang="en-US" dirty="0" smtClean="0"/>
              <a:t> </a:t>
            </a:r>
            <a:r>
              <a:rPr lang="en-US" dirty="0" err="1" smtClean="0"/>
              <a:t>Ambasana</a:t>
            </a:r>
            <a:endParaRPr lang="en-US" dirty="0"/>
          </a:p>
        </p:txBody>
      </p:sp>
    </p:spTree>
    <p:extLst>
      <p:ext uri="{BB962C8B-B14F-4D97-AF65-F5344CB8AC3E}">
        <p14:creationId xmlns:p14="http://schemas.microsoft.com/office/powerpoint/2010/main" val="13374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Servlet </a:t>
            </a:r>
            <a:r>
              <a:rPr lang="en-US" dirty="0" smtClean="0"/>
              <a:t>Filter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a:t>
            </a:r>
            <a:r>
              <a:rPr lang="en-US" b="1" dirty="0"/>
              <a:t>filter</a:t>
            </a:r>
            <a:r>
              <a:rPr lang="en-US" dirty="0"/>
              <a:t> is an object that is invoked at the preprocessing and </a:t>
            </a:r>
            <a:r>
              <a:rPr lang="en-US" dirty="0" err="1"/>
              <a:t>postprocessing</a:t>
            </a:r>
            <a:r>
              <a:rPr lang="en-US" dirty="0"/>
              <a:t> of a request</a:t>
            </a:r>
            <a:r>
              <a:rPr lang="en-US" dirty="0" smtClean="0"/>
              <a:t>.</a:t>
            </a:r>
          </a:p>
          <a:p>
            <a:pPr algn="just"/>
            <a:endParaRPr lang="en-US" dirty="0"/>
          </a:p>
          <a:p>
            <a:pPr algn="just"/>
            <a:r>
              <a:rPr lang="en-US" dirty="0"/>
              <a:t>It is mainly used to perform filtering </a:t>
            </a:r>
            <a:r>
              <a:rPr lang="en-US" dirty="0">
                <a:solidFill>
                  <a:schemeClr val="accent1"/>
                </a:solidFill>
              </a:rPr>
              <a:t>tasks such as conversion, logging, compression, encryption and decryption, input validation </a:t>
            </a:r>
            <a:r>
              <a:rPr lang="en-US" dirty="0"/>
              <a:t>etc</a:t>
            </a:r>
            <a:r>
              <a:rPr lang="en-US" dirty="0" smtClean="0"/>
              <a:t>.</a:t>
            </a:r>
          </a:p>
          <a:p>
            <a:pPr marL="0" indent="0" algn="just">
              <a:buNone/>
            </a:pPr>
            <a:endParaRPr lang="en-US" dirty="0"/>
          </a:p>
          <a:p>
            <a:pPr algn="just"/>
            <a:r>
              <a:rPr lang="en-US" dirty="0"/>
              <a:t>The </a:t>
            </a:r>
            <a:r>
              <a:rPr lang="en-US" b="1" dirty="0"/>
              <a:t>servlet filter is pluggable</a:t>
            </a:r>
            <a:r>
              <a:rPr lang="en-US" dirty="0"/>
              <a:t>, i.e. its entry is defined in the web.xml file, if we remove the entry of filter from the web.xml file, filter will be removed automatically and we don't need to change the servlet.</a:t>
            </a:r>
          </a:p>
          <a:p>
            <a:pPr algn="just"/>
            <a:endParaRPr lang="en-US" dirty="0" smtClean="0"/>
          </a:p>
          <a:p>
            <a:pPr algn="just"/>
            <a:r>
              <a:rPr lang="en-US" dirty="0" smtClean="0"/>
              <a:t>So </a:t>
            </a:r>
            <a:r>
              <a:rPr lang="en-US" dirty="0"/>
              <a:t>maintenance cost will be less.</a:t>
            </a:r>
          </a:p>
          <a:p>
            <a:pPr algn="just"/>
            <a:endParaRPr lang="en-US" dirty="0"/>
          </a:p>
        </p:txBody>
      </p:sp>
    </p:spTree>
    <p:extLst>
      <p:ext uri="{BB962C8B-B14F-4D97-AF65-F5344CB8AC3E}">
        <p14:creationId xmlns:p14="http://schemas.microsoft.com/office/powerpoint/2010/main" val="92696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6" name="Rectangle 5"/>
          <p:cNvSpPr>
            <a:spLocks noChangeArrowheads="1"/>
          </p:cNvSpPr>
          <p:nvPr/>
        </p:nvSpPr>
        <p:spPr bwMode="auto">
          <a:xfrm>
            <a:off x="100589" y="1870981"/>
            <a:ext cx="1547883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Verdana" panose="020B0604030504040204" pitchFamily="34" charset="0"/>
              </a:rPr>
              <a:t>.</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t>
            </a:r>
            <a:r>
              <a:rPr kumimoji="0" lang="en-US" sz="14500" b="0" i="0" u="none" strike="noStrike" cap="none" normalizeH="0" baseline="0" smtClean="0">
                <a:ln>
                  <a:noFill/>
                </a:ln>
                <a:solidFill>
                  <a:schemeClr val="tx1"/>
                </a:solidFill>
                <a:effectLst/>
                <a:latin typeface="Arial" panose="020B060402020202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2054" name="Picture 6" descr="fil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164" y="1802641"/>
            <a:ext cx="11097636" cy="495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45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Exploring the Need of Filters</a:t>
            </a:r>
          </a:p>
        </p:txBody>
      </p:sp>
      <p:sp>
        <p:nvSpPr>
          <p:cNvPr id="17411" name="Content Placeholder 2"/>
          <p:cNvSpPr>
            <a:spLocks noGrp="1"/>
          </p:cNvSpPr>
          <p:nvPr>
            <p:ph sz="quarter" idx="1"/>
          </p:nvPr>
        </p:nvSpPr>
        <p:spPr/>
        <p:txBody>
          <a:bodyPr>
            <a:normAutofit/>
          </a:bodyPr>
          <a:lstStyle/>
          <a:p>
            <a:pPr algn="just" eaLnBrk="1" hangingPunct="1"/>
            <a:r>
              <a:rPr lang="en-US" dirty="0" smtClean="0"/>
              <a:t>Let’s take an example of a web application that </a:t>
            </a:r>
            <a:r>
              <a:rPr lang="en-US" dirty="0" smtClean="0">
                <a:solidFill>
                  <a:schemeClr val="accent1"/>
                </a:solidFill>
              </a:rPr>
              <a:t>formats the data to be presented to clients in a specific format, say Excel.</a:t>
            </a:r>
          </a:p>
          <a:p>
            <a:pPr algn="just" eaLnBrk="1" hangingPunct="1"/>
            <a:endParaRPr lang="en-US" dirty="0" smtClean="0"/>
          </a:p>
          <a:p>
            <a:pPr algn="just" eaLnBrk="1" hangingPunct="1"/>
            <a:r>
              <a:rPr lang="en-US" dirty="0" smtClean="0"/>
              <a:t>However at later point of time, the clients may </a:t>
            </a:r>
            <a:r>
              <a:rPr lang="en-US" dirty="0" smtClean="0">
                <a:solidFill>
                  <a:schemeClr val="accent1"/>
                </a:solidFill>
              </a:rPr>
              <a:t>require data in some other format, such as HTML, PDF, or word.</a:t>
            </a:r>
          </a:p>
          <a:p>
            <a:pPr algn="just" eaLnBrk="1" hangingPunct="1"/>
            <a:endParaRPr lang="en-US" dirty="0" smtClean="0">
              <a:solidFill>
                <a:schemeClr val="accent1"/>
              </a:solidFill>
            </a:endParaRPr>
          </a:p>
          <a:p>
            <a:pPr algn="just" eaLnBrk="1" hangingPunct="1"/>
            <a:r>
              <a:rPr lang="en-US" dirty="0" smtClean="0"/>
              <a:t>In such a situation, </a:t>
            </a:r>
            <a:r>
              <a:rPr lang="en-US" dirty="0" smtClean="0">
                <a:solidFill>
                  <a:schemeClr val="accent1"/>
                </a:solidFill>
              </a:rPr>
              <a:t>instead of modifying the code</a:t>
            </a:r>
            <a:r>
              <a:rPr lang="en-US" dirty="0" smtClean="0"/>
              <a:t> every time to change the format of data, a </a:t>
            </a:r>
            <a:r>
              <a:rPr lang="en-US" dirty="0" smtClean="0">
                <a:solidFill>
                  <a:schemeClr val="accent1"/>
                </a:solidFill>
              </a:rPr>
              <a:t>filter can be created to transform data dynamically in the required formats.</a:t>
            </a:r>
          </a:p>
        </p:txBody>
      </p:sp>
    </p:spTree>
    <p:extLst>
      <p:ext uri="{BB962C8B-B14F-4D97-AF65-F5344CB8AC3E}">
        <p14:creationId xmlns:p14="http://schemas.microsoft.com/office/powerpoint/2010/main" val="48351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Usage of Filter</a:t>
            </a:r>
          </a:p>
          <a:p>
            <a:r>
              <a:rPr lang="en-US" dirty="0"/>
              <a:t>recording all incoming requests</a:t>
            </a:r>
          </a:p>
          <a:p>
            <a:r>
              <a:rPr lang="en-US" dirty="0"/>
              <a:t>logs the IP addresses of the computers from which the requests originate</a:t>
            </a:r>
          </a:p>
          <a:p>
            <a:r>
              <a:rPr lang="en-US" dirty="0"/>
              <a:t>conversion</a:t>
            </a:r>
          </a:p>
          <a:p>
            <a:r>
              <a:rPr lang="en-US" dirty="0"/>
              <a:t>data compression</a:t>
            </a:r>
          </a:p>
          <a:p>
            <a:r>
              <a:rPr lang="en-US" dirty="0"/>
              <a:t>encryption and decryption</a:t>
            </a:r>
          </a:p>
          <a:p>
            <a:r>
              <a:rPr lang="en-US" dirty="0"/>
              <a:t>input validation etc</a:t>
            </a:r>
            <a:r>
              <a:rPr lang="en-US" dirty="0" smtClean="0"/>
              <a:t>.</a:t>
            </a:r>
          </a:p>
          <a:p>
            <a:pPr marL="0" indent="0">
              <a:buNone/>
            </a:pPr>
            <a:endParaRPr lang="en-US" dirty="0"/>
          </a:p>
          <a:p>
            <a:r>
              <a:rPr lang="en-US" b="1" dirty="0"/>
              <a:t>Advantage of Filter</a:t>
            </a:r>
          </a:p>
          <a:p>
            <a:r>
              <a:rPr lang="en-US" dirty="0"/>
              <a:t>Filter is pluggable.</a:t>
            </a:r>
          </a:p>
          <a:p>
            <a:r>
              <a:rPr lang="en-US" dirty="0"/>
              <a:t>One filter don't have dependency onto another resource.</a:t>
            </a:r>
          </a:p>
          <a:p>
            <a:r>
              <a:rPr lang="en-US" dirty="0"/>
              <a:t>Less </a:t>
            </a:r>
            <a:r>
              <a:rPr lang="en-US" dirty="0" smtClean="0"/>
              <a:t>Maintenance</a:t>
            </a:r>
            <a:endParaRPr lang="en-US" dirty="0"/>
          </a:p>
        </p:txBody>
      </p:sp>
    </p:spTree>
    <p:extLst>
      <p:ext uri="{BB962C8B-B14F-4D97-AF65-F5344CB8AC3E}">
        <p14:creationId xmlns:p14="http://schemas.microsoft.com/office/powerpoint/2010/main" val="422267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120462" y="260352"/>
            <a:ext cx="7772400" cy="668337"/>
          </a:xfrm>
        </p:spPr>
        <p:txBody>
          <a:bodyPr>
            <a:normAutofit fontScale="90000"/>
          </a:bodyPr>
          <a:lstStyle/>
          <a:p>
            <a:r>
              <a:rPr lang="en-US" dirty="0" smtClean="0"/>
              <a:t>Filter Life Cycle</a:t>
            </a:r>
          </a:p>
        </p:txBody>
      </p:sp>
      <p:sp>
        <p:nvSpPr>
          <p:cNvPr id="19459" name="Content Placeholder 2"/>
          <p:cNvSpPr>
            <a:spLocks noGrp="1"/>
          </p:cNvSpPr>
          <p:nvPr>
            <p:ph sz="quarter" idx="1"/>
          </p:nvPr>
        </p:nvSpPr>
        <p:spPr>
          <a:xfrm>
            <a:off x="1120462" y="1249251"/>
            <a:ext cx="9968248" cy="5834175"/>
          </a:xfrm>
        </p:spPr>
        <p:txBody>
          <a:bodyPr>
            <a:normAutofit/>
          </a:bodyPr>
          <a:lstStyle/>
          <a:p>
            <a:pPr algn="just"/>
            <a:r>
              <a:rPr lang="en-US" dirty="0" smtClean="0"/>
              <a:t>The filter interface calls the following methods during the life cycle of a filter :</a:t>
            </a:r>
          </a:p>
          <a:p>
            <a:pPr marL="0" indent="0" algn="just">
              <a:buNone/>
            </a:pPr>
            <a:endParaRPr lang="en-US" dirty="0" smtClean="0"/>
          </a:p>
          <a:p>
            <a:pPr algn="just"/>
            <a:r>
              <a:rPr lang="en-US" b="1" dirty="0" smtClean="0"/>
              <a:t>The </a:t>
            </a:r>
            <a:r>
              <a:rPr lang="en-US" b="1" dirty="0" err="1" smtClean="0"/>
              <a:t>init</a:t>
            </a:r>
            <a:r>
              <a:rPr lang="en-US" b="1" dirty="0" smtClean="0"/>
              <a:t>() method :</a:t>
            </a:r>
          </a:p>
          <a:p>
            <a:pPr lvl="1" algn="just"/>
            <a:r>
              <a:rPr lang="en-US" dirty="0" smtClean="0"/>
              <a:t>Refers to the method that is </a:t>
            </a:r>
            <a:r>
              <a:rPr lang="en-US" dirty="0" smtClean="0">
                <a:solidFill>
                  <a:schemeClr val="accent1"/>
                </a:solidFill>
              </a:rPr>
              <a:t>invoked by the web containe</a:t>
            </a:r>
            <a:r>
              <a:rPr lang="en-US" dirty="0" smtClean="0"/>
              <a:t>r only once when filter is initialized.</a:t>
            </a:r>
          </a:p>
          <a:p>
            <a:pPr marL="457200" lvl="1" indent="0" algn="just">
              <a:buNone/>
            </a:pPr>
            <a:endParaRPr lang="en-US" b="1" i="1" dirty="0" smtClean="0"/>
          </a:p>
          <a:p>
            <a:pPr algn="just"/>
            <a:r>
              <a:rPr lang="en-US" b="1" dirty="0" smtClean="0"/>
              <a:t>The </a:t>
            </a:r>
            <a:r>
              <a:rPr lang="en-US" b="1" dirty="0" err="1" smtClean="0"/>
              <a:t>doFilter</a:t>
            </a:r>
            <a:r>
              <a:rPr lang="en-US" b="1" dirty="0" smtClean="0"/>
              <a:t>() method :</a:t>
            </a:r>
          </a:p>
          <a:p>
            <a:pPr lvl="1" algn="just"/>
            <a:r>
              <a:rPr lang="en-US" dirty="0" smtClean="0"/>
              <a:t>Refers to the method that is invoked </a:t>
            </a:r>
            <a:r>
              <a:rPr lang="en-US" dirty="0" smtClean="0">
                <a:solidFill>
                  <a:schemeClr val="accent1"/>
                </a:solidFill>
              </a:rPr>
              <a:t>each time a user requests a resource, </a:t>
            </a:r>
            <a:r>
              <a:rPr lang="en-US" dirty="0" smtClean="0"/>
              <a:t>such as a servlet to which the filter is mapped.</a:t>
            </a:r>
          </a:p>
          <a:p>
            <a:pPr lvl="1" algn="just"/>
            <a:r>
              <a:rPr lang="en-US" dirty="0" smtClean="0"/>
              <a:t>When the </a:t>
            </a:r>
            <a:r>
              <a:rPr lang="en-US" dirty="0" err="1" smtClean="0"/>
              <a:t>doFilter</a:t>
            </a:r>
            <a:r>
              <a:rPr lang="en-US" dirty="0" smtClean="0"/>
              <a:t>() method is invoked, the </a:t>
            </a:r>
            <a:r>
              <a:rPr lang="en-US" dirty="0" smtClean="0">
                <a:solidFill>
                  <a:schemeClr val="accent1"/>
                </a:solidFill>
              </a:rPr>
              <a:t>servlet container passes the </a:t>
            </a:r>
            <a:r>
              <a:rPr lang="en-US" dirty="0" err="1" smtClean="0">
                <a:solidFill>
                  <a:schemeClr val="accent1"/>
                </a:solidFill>
              </a:rPr>
              <a:t>ServletRequest</a:t>
            </a:r>
            <a:r>
              <a:rPr lang="en-US" dirty="0" smtClean="0">
                <a:solidFill>
                  <a:schemeClr val="accent1"/>
                </a:solidFill>
              </a:rPr>
              <a:t>, </a:t>
            </a:r>
            <a:r>
              <a:rPr lang="en-US" dirty="0" err="1" smtClean="0">
                <a:solidFill>
                  <a:schemeClr val="accent1"/>
                </a:solidFill>
              </a:rPr>
              <a:t>ServletResponse</a:t>
            </a:r>
            <a:r>
              <a:rPr lang="en-US" dirty="0" smtClean="0">
                <a:solidFill>
                  <a:schemeClr val="accent1"/>
                </a:solidFill>
              </a:rPr>
              <a:t>, and </a:t>
            </a:r>
            <a:r>
              <a:rPr lang="en-US" dirty="0" err="1" smtClean="0">
                <a:solidFill>
                  <a:schemeClr val="accent1"/>
                </a:solidFill>
              </a:rPr>
              <a:t>FilterChain</a:t>
            </a:r>
            <a:r>
              <a:rPr lang="en-US" dirty="0" smtClean="0">
                <a:solidFill>
                  <a:schemeClr val="accent1"/>
                </a:solidFill>
              </a:rPr>
              <a:t> objects</a:t>
            </a:r>
            <a:endParaRPr lang="en-US" b="1" i="1" dirty="0" smtClean="0"/>
          </a:p>
        </p:txBody>
      </p:sp>
    </p:spTree>
    <p:extLst>
      <p:ext uri="{BB962C8B-B14F-4D97-AF65-F5344CB8AC3E}">
        <p14:creationId xmlns:p14="http://schemas.microsoft.com/office/powerpoint/2010/main" val="2778442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Filter Life Cycle</a:t>
            </a:r>
          </a:p>
        </p:txBody>
      </p:sp>
      <p:sp>
        <p:nvSpPr>
          <p:cNvPr id="20483" name="Content Placeholder 2"/>
          <p:cNvSpPr>
            <a:spLocks noGrp="1"/>
          </p:cNvSpPr>
          <p:nvPr>
            <p:ph sz="quarter" idx="1"/>
          </p:nvPr>
        </p:nvSpPr>
        <p:spPr/>
        <p:txBody>
          <a:bodyPr/>
          <a:lstStyle/>
          <a:p>
            <a:r>
              <a:rPr lang="en-US" b="1" dirty="0" smtClean="0"/>
              <a:t>The destroy() method :</a:t>
            </a:r>
          </a:p>
          <a:p>
            <a:pPr lvl="1"/>
            <a:r>
              <a:rPr lang="en-US" dirty="0" smtClean="0"/>
              <a:t>Refers to the method that is invoked </a:t>
            </a:r>
            <a:r>
              <a:rPr lang="en-US" dirty="0" smtClean="0">
                <a:solidFill>
                  <a:schemeClr val="accent1"/>
                </a:solidFill>
              </a:rPr>
              <a:t>when the filter instance is destroyed.</a:t>
            </a:r>
          </a:p>
          <a:p>
            <a:pPr lvl="1"/>
            <a:r>
              <a:rPr lang="en-US" b="1" i="1" dirty="0" smtClean="0"/>
              <a:t>Public void destroy()</a:t>
            </a:r>
            <a:endParaRPr lang="en-US" dirty="0" smtClean="0"/>
          </a:p>
        </p:txBody>
      </p:sp>
    </p:spTree>
    <p:extLst>
      <p:ext uri="{BB962C8B-B14F-4D97-AF65-F5344CB8AC3E}">
        <p14:creationId xmlns:p14="http://schemas.microsoft.com/office/powerpoint/2010/main" val="2926940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API</a:t>
            </a:r>
            <a:endParaRPr lang="en-US" dirty="0"/>
          </a:p>
        </p:txBody>
      </p:sp>
      <p:sp>
        <p:nvSpPr>
          <p:cNvPr id="3" name="Content Placeholder 2"/>
          <p:cNvSpPr>
            <a:spLocks noGrp="1"/>
          </p:cNvSpPr>
          <p:nvPr>
            <p:ph idx="1"/>
          </p:nvPr>
        </p:nvSpPr>
        <p:spPr/>
        <p:txBody>
          <a:bodyPr/>
          <a:lstStyle/>
          <a:p>
            <a:r>
              <a:rPr lang="en-US" dirty="0" smtClean="0"/>
              <a:t>Like </a:t>
            </a:r>
            <a:r>
              <a:rPr lang="en-US" dirty="0"/>
              <a:t>servlet </a:t>
            </a:r>
            <a:r>
              <a:rPr lang="en-US" dirty="0">
                <a:solidFill>
                  <a:schemeClr val="accent1"/>
                </a:solidFill>
              </a:rPr>
              <a:t>filter have its own API</a:t>
            </a:r>
            <a:r>
              <a:rPr lang="en-US" dirty="0"/>
              <a:t>. The </a:t>
            </a:r>
            <a:r>
              <a:rPr lang="en-US" dirty="0" err="1">
                <a:solidFill>
                  <a:schemeClr val="accent1"/>
                </a:solidFill>
              </a:rPr>
              <a:t>javax.servlet</a:t>
            </a:r>
            <a:r>
              <a:rPr lang="en-US" dirty="0"/>
              <a:t> package contains the three interfaces of Filter API.</a:t>
            </a:r>
          </a:p>
          <a:p>
            <a:r>
              <a:rPr lang="en-US" dirty="0"/>
              <a:t>Filter</a:t>
            </a:r>
          </a:p>
          <a:p>
            <a:r>
              <a:rPr lang="en-US" dirty="0" err="1"/>
              <a:t>FilterChain</a:t>
            </a:r>
            <a:endParaRPr lang="en-US" dirty="0"/>
          </a:p>
          <a:p>
            <a:r>
              <a:rPr lang="en-US" dirty="0" err="1"/>
              <a:t>FilterConfig</a:t>
            </a:r>
            <a:endParaRPr lang="en-US" dirty="0"/>
          </a:p>
          <a:p>
            <a:endParaRPr lang="en-US" dirty="0"/>
          </a:p>
        </p:txBody>
      </p:sp>
    </p:spTree>
    <p:extLst>
      <p:ext uri="{BB962C8B-B14F-4D97-AF65-F5344CB8AC3E}">
        <p14:creationId xmlns:p14="http://schemas.microsoft.com/office/powerpoint/2010/main" val="1587341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a:t>Filter interface</a:t>
            </a:r>
          </a:p>
          <a:p>
            <a:r>
              <a:rPr lang="en-US" dirty="0"/>
              <a:t>For </a:t>
            </a:r>
            <a:r>
              <a:rPr lang="en-US" dirty="0">
                <a:solidFill>
                  <a:schemeClr val="accent1"/>
                </a:solidFill>
              </a:rPr>
              <a:t>creating any filte</a:t>
            </a:r>
            <a:r>
              <a:rPr lang="en-US" dirty="0"/>
              <a:t>r, you must implement the Filter interface. Filter interface </a:t>
            </a:r>
            <a:r>
              <a:rPr lang="en-US" dirty="0">
                <a:solidFill>
                  <a:schemeClr val="accent1"/>
                </a:solidFill>
              </a:rPr>
              <a:t>provides the life cycle methods </a:t>
            </a:r>
            <a:r>
              <a:rPr lang="en-US" dirty="0"/>
              <a:t>for a filter.</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25194151"/>
              </p:ext>
            </p:extLst>
          </p:nvPr>
        </p:nvGraphicFramePr>
        <p:xfrm>
          <a:off x="1647221" y="3284112"/>
          <a:ext cx="8124826" cy="3398520"/>
        </p:xfrm>
        <a:graphic>
          <a:graphicData uri="http://schemas.openxmlformats.org/drawingml/2006/table">
            <a:tbl>
              <a:tblPr/>
              <a:tblGrid>
                <a:gridCol w="4062413"/>
                <a:gridCol w="4062413"/>
              </a:tblGrid>
              <a:tr h="211739">
                <a:tc>
                  <a:txBody>
                    <a:bodyPr/>
                    <a:lstStyle/>
                    <a:p>
                      <a:pPr algn="l" fontAlgn="t"/>
                      <a:r>
                        <a:rPr lang="en-US">
                          <a:solidFill>
                            <a:srgbClr val="000000"/>
                          </a:solidFill>
                          <a:effectLst/>
                          <a:latin typeface="times new roman" panose="02020603050405020304" pitchFamily="18" charset="0"/>
                        </a:rPr>
                        <a:t>Method</a:t>
                      </a: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lnL w="9525" cap="flat" cmpd="sng" algn="ctr">
                      <a:solidFill>
                        <a:srgbClr val="30D503"/>
                      </a:solidFill>
                      <a:prstDash val="solid"/>
                      <a:round/>
                      <a:headEnd type="none" w="med" len="med"/>
                      <a:tailEnd type="none" w="med" len="med"/>
                    </a:lnL>
                    <a:lnR w="9525" cap="flat" cmpd="sng" algn="ctr">
                      <a:solidFill>
                        <a:srgbClr val="30D503"/>
                      </a:solidFill>
                      <a:prstDash val="solid"/>
                      <a:round/>
                      <a:headEnd type="none" w="med" len="med"/>
                      <a:tailEnd type="none" w="med" len="med"/>
                    </a:lnR>
                    <a:lnT w="9525" cap="flat" cmpd="sng" algn="ctr">
                      <a:solidFill>
                        <a:srgbClr val="30D503"/>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fontAlgn="t"/>
                      <a:r>
                        <a:rPr lang="en-US" b="0" i="0">
                          <a:solidFill>
                            <a:srgbClr val="000000"/>
                          </a:solidFill>
                          <a:effectLst/>
                          <a:latin typeface="verdana" panose="020B0604030504040204" pitchFamily="34" charset="0"/>
                        </a:rPr>
                        <a:t>public void init(FilterConfig config)</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init() method is invoked only once. It is used to initialize the filter.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fontAlgn="t"/>
                      <a:r>
                        <a:rPr lang="en-US" b="0" i="0">
                          <a:solidFill>
                            <a:srgbClr val="000000"/>
                          </a:solidFill>
                          <a:effectLst/>
                          <a:latin typeface="verdana" panose="020B0604030504040204" pitchFamily="34" charset="0"/>
                        </a:rPr>
                        <a:t>public void doFilter(HttpServletRequest request,HttpServletResponse response, FilterChain chain)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doFilter() method is invoked every time when user request to any resource, to which the filter is mapped.It is used to perform filtering tasks.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fontAlgn="t"/>
                      <a:r>
                        <a:rPr lang="en-US" b="0" i="0">
                          <a:solidFill>
                            <a:srgbClr val="000000"/>
                          </a:solidFill>
                          <a:effectLst/>
                          <a:latin typeface="verdana" panose="020B0604030504040204" pitchFamily="34" charset="0"/>
                        </a:rPr>
                        <a:t>public void destroy()</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This is invoked only once when filter is taken out of the service.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1647222" y="31261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9576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err="1"/>
              <a:t>FilterChain</a:t>
            </a:r>
            <a:r>
              <a:rPr lang="en-US" b="1" dirty="0"/>
              <a:t> interface</a:t>
            </a:r>
          </a:p>
          <a:p>
            <a:r>
              <a:rPr lang="en-US" dirty="0"/>
              <a:t>The object of </a:t>
            </a:r>
            <a:r>
              <a:rPr lang="en-US" dirty="0" err="1"/>
              <a:t>FilterChain</a:t>
            </a:r>
            <a:r>
              <a:rPr lang="en-US" dirty="0"/>
              <a:t> is </a:t>
            </a:r>
            <a:r>
              <a:rPr lang="en-US" dirty="0">
                <a:solidFill>
                  <a:schemeClr val="accent1"/>
                </a:solidFill>
              </a:rPr>
              <a:t>responsible to invoke the next filter or resource in the chain</a:t>
            </a:r>
            <a:r>
              <a:rPr lang="en-US" dirty="0" smtClean="0"/>
              <a:t>. This </a:t>
            </a:r>
            <a:r>
              <a:rPr lang="en-US" dirty="0"/>
              <a:t>object is </a:t>
            </a:r>
            <a:r>
              <a:rPr lang="en-US" dirty="0">
                <a:solidFill>
                  <a:schemeClr val="accent1"/>
                </a:solidFill>
              </a:rPr>
              <a:t>passed in the </a:t>
            </a:r>
            <a:r>
              <a:rPr lang="en-US" dirty="0" err="1">
                <a:solidFill>
                  <a:schemeClr val="accent1"/>
                </a:solidFill>
              </a:rPr>
              <a:t>doFilter</a:t>
            </a:r>
            <a:r>
              <a:rPr lang="en-US" dirty="0">
                <a:solidFill>
                  <a:schemeClr val="accent1"/>
                </a:solidFill>
              </a:rPr>
              <a:t> method of Filter interface</a:t>
            </a:r>
            <a:r>
              <a:rPr lang="en-US" dirty="0" smtClean="0"/>
              <a:t>. The </a:t>
            </a:r>
            <a:r>
              <a:rPr lang="en-US" dirty="0" err="1"/>
              <a:t>FilterChain</a:t>
            </a:r>
            <a:r>
              <a:rPr lang="en-US" dirty="0"/>
              <a:t> interface contains only one method</a:t>
            </a:r>
            <a:r>
              <a:rPr lang="en-US" dirty="0" smtClean="0"/>
              <a:t>:</a:t>
            </a:r>
          </a:p>
          <a:p>
            <a:endParaRPr lang="en-US" dirty="0"/>
          </a:p>
          <a:p>
            <a:r>
              <a:rPr lang="en-US" b="1" dirty="0"/>
              <a:t>public void </a:t>
            </a:r>
            <a:r>
              <a:rPr lang="en-US" b="1" dirty="0" err="1"/>
              <a:t>doFilter</a:t>
            </a:r>
            <a:r>
              <a:rPr lang="en-US" b="1" dirty="0"/>
              <a:t>(</a:t>
            </a:r>
            <a:r>
              <a:rPr lang="en-US" b="1" dirty="0" err="1"/>
              <a:t>HttpServletRequest</a:t>
            </a:r>
            <a:r>
              <a:rPr lang="en-US" b="1" dirty="0"/>
              <a:t> request, </a:t>
            </a:r>
            <a:r>
              <a:rPr lang="en-US" b="1" dirty="0" err="1"/>
              <a:t>HttpServletResponse</a:t>
            </a:r>
            <a:r>
              <a:rPr lang="en-US" b="1" dirty="0"/>
              <a:t> response):</a:t>
            </a:r>
            <a:r>
              <a:rPr lang="en-US" dirty="0"/>
              <a:t> it passes the control to the </a:t>
            </a:r>
            <a:r>
              <a:rPr lang="en-US" dirty="0">
                <a:solidFill>
                  <a:schemeClr val="accent1"/>
                </a:solidFill>
              </a:rPr>
              <a:t>next filter or resource.</a:t>
            </a:r>
          </a:p>
          <a:p>
            <a:endParaRPr lang="en-US" dirty="0"/>
          </a:p>
        </p:txBody>
      </p:sp>
    </p:spTree>
    <p:extLst>
      <p:ext uri="{BB962C8B-B14F-4D97-AF65-F5344CB8AC3E}">
        <p14:creationId xmlns:p14="http://schemas.microsoft.com/office/powerpoint/2010/main" val="1536651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err="1"/>
              <a:t>FilterConfig</a:t>
            </a:r>
            <a:endParaRPr lang="en-US" dirty="0"/>
          </a:p>
          <a:p>
            <a:pPr algn="just"/>
            <a:r>
              <a:rPr lang="en-US" dirty="0"/>
              <a:t>An object of </a:t>
            </a:r>
            <a:r>
              <a:rPr lang="en-US" dirty="0" err="1"/>
              <a:t>FilterConfig</a:t>
            </a:r>
            <a:r>
              <a:rPr lang="en-US" dirty="0"/>
              <a:t> is </a:t>
            </a:r>
            <a:r>
              <a:rPr lang="en-US" dirty="0">
                <a:solidFill>
                  <a:schemeClr val="accent1"/>
                </a:solidFill>
              </a:rPr>
              <a:t>created by the web container</a:t>
            </a:r>
            <a:r>
              <a:rPr lang="en-US" dirty="0"/>
              <a:t>. This object can be used to </a:t>
            </a:r>
            <a:r>
              <a:rPr lang="en-US" dirty="0">
                <a:solidFill>
                  <a:schemeClr val="accent1"/>
                </a:solidFill>
              </a:rPr>
              <a:t>get the configuration information</a:t>
            </a:r>
            <a:r>
              <a:rPr lang="en-US" dirty="0"/>
              <a:t> from the web.xml file</a:t>
            </a:r>
            <a:r>
              <a:rPr lang="en-US" dirty="0" smtClean="0"/>
              <a:t>.</a:t>
            </a:r>
          </a:p>
          <a:p>
            <a:pPr algn="just"/>
            <a:endParaRPr lang="en-US" dirty="0"/>
          </a:p>
          <a:p>
            <a:pPr algn="just"/>
            <a:r>
              <a:rPr lang="en-US" dirty="0"/>
              <a:t>Methods of </a:t>
            </a:r>
            <a:r>
              <a:rPr lang="en-US" dirty="0" err="1"/>
              <a:t>FilterConfig</a:t>
            </a:r>
            <a:r>
              <a:rPr lang="en-US" dirty="0"/>
              <a:t> interface</a:t>
            </a:r>
          </a:p>
          <a:p>
            <a:pPr algn="just"/>
            <a:r>
              <a:rPr lang="en-US" b="1" dirty="0" smtClean="0"/>
              <a:t>public </a:t>
            </a:r>
            <a:r>
              <a:rPr lang="en-US" b="1" dirty="0"/>
              <a:t>void </a:t>
            </a:r>
            <a:r>
              <a:rPr lang="en-US" b="1" dirty="0" err="1"/>
              <a:t>init</a:t>
            </a:r>
            <a:r>
              <a:rPr lang="en-US" b="1" dirty="0"/>
              <a:t>(</a:t>
            </a:r>
            <a:r>
              <a:rPr lang="en-US" b="1" dirty="0" err="1"/>
              <a:t>FilterConfig</a:t>
            </a:r>
            <a:r>
              <a:rPr lang="en-US" b="1" dirty="0"/>
              <a:t> </a:t>
            </a:r>
            <a:r>
              <a:rPr lang="en-US" b="1" dirty="0" err="1"/>
              <a:t>config</a:t>
            </a:r>
            <a:r>
              <a:rPr lang="en-US" b="1" dirty="0"/>
              <a:t>):</a:t>
            </a:r>
            <a:r>
              <a:rPr lang="en-US" dirty="0"/>
              <a:t> </a:t>
            </a:r>
            <a:r>
              <a:rPr lang="en-US" dirty="0" err="1"/>
              <a:t>init</a:t>
            </a:r>
            <a:r>
              <a:rPr lang="en-US" dirty="0"/>
              <a:t>() method is invoked only once it is used to initialize the filter.</a:t>
            </a:r>
          </a:p>
          <a:p>
            <a:pPr algn="just"/>
            <a:r>
              <a:rPr lang="en-US" b="1" dirty="0"/>
              <a:t>public String </a:t>
            </a:r>
            <a:r>
              <a:rPr lang="en-US" b="1" dirty="0" err="1"/>
              <a:t>getInitParameter</a:t>
            </a:r>
            <a:r>
              <a:rPr lang="en-US" b="1" dirty="0"/>
              <a:t>(String </a:t>
            </a:r>
            <a:r>
              <a:rPr lang="en-US" b="1" dirty="0" err="1"/>
              <a:t>parameterName</a:t>
            </a:r>
            <a:r>
              <a:rPr lang="en-US" b="1" dirty="0"/>
              <a:t>):</a:t>
            </a:r>
            <a:r>
              <a:rPr lang="en-US" dirty="0"/>
              <a:t> Returns the parameter value for the specified parameter name.</a:t>
            </a:r>
          </a:p>
          <a:p>
            <a:pPr algn="just"/>
            <a:r>
              <a:rPr lang="en-US" b="1" dirty="0"/>
              <a:t>public </a:t>
            </a:r>
            <a:r>
              <a:rPr lang="en-US" b="1" dirty="0" err="1"/>
              <a:t>java.util.Enumeration</a:t>
            </a:r>
            <a:r>
              <a:rPr lang="en-US" b="1" dirty="0"/>
              <a:t> </a:t>
            </a:r>
            <a:r>
              <a:rPr lang="en-US" b="1" dirty="0" err="1"/>
              <a:t>getInitParameterNames</a:t>
            </a:r>
            <a:r>
              <a:rPr lang="en-US" b="1" dirty="0"/>
              <a:t>():</a:t>
            </a:r>
            <a:r>
              <a:rPr lang="en-US" dirty="0"/>
              <a:t> Returns an enumeration containing all the parameter names.</a:t>
            </a:r>
          </a:p>
          <a:p>
            <a:pPr algn="just"/>
            <a:r>
              <a:rPr lang="en-US" b="1" dirty="0"/>
              <a:t>public </a:t>
            </a:r>
            <a:r>
              <a:rPr lang="en-US" b="1" dirty="0" err="1"/>
              <a:t>ServletContext</a:t>
            </a:r>
            <a:r>
              <a:rPr lang="en-US" b="1" dirty="0"/>
              <a:t> </a:t>
            </a:r>
            <a:r>
              <a:rPr lang="en-US" b="1" dirty="0" err="1"/>
              <a:t>getServletContext</a:t>
            </a:r>
            <a:r>
              <a:rPr lang="en-US" b="1" dirty="0"/>
              <a:t>():</a:t>
            </a:r>
            <a:r>
              <a:rPr lang="en-US" dirty="0"/>
              <a:t> Returns the </a:t>
            </a:r>
            <a:r>
              <a:rPr lang="en-US" dirty="0" err="1"/>
              <a:t>ServletContext</a:t>
            </a:r>
            <a:r>
              <a:rPr lang="en-US" dirty="0"/>
              <a:t> object</a:t>
            </a:r>
          </a:p>
          <a:p>
            <a:pPr algn="just"/>
            <a:endParaRPr lang="en-US" dirty="0"/>
          </a:p>
        </p:txBody>
      </p:sp>
    </p:spTree>
    <p:extLst>
      <p:ext uri="{BB962C8B-B14F-4D97-AF65-F5344CB8AC3E}">
        <p14:creationId xmlns:p14="http://schemas.microsoft.com/office/powerpoint/2010/main" val="119821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handling in </a:t>
            </a:r>
            <a:r>
              <a:rPr lang="en-US" dirty="0" smtClean="0"/>
              <a:t>Servlets</a:t>
            </a:r>
            <a:endParaRPr lang="en-US" dirty="0"/>
          </a:p>
        </p:txBody>
      </p:sp>
      <p:sp>
        <p:nvSpPr>
          <p:cNvPr id="3" name="Content Placeholder 2"/>
          <p:cNvSpPr>
            <a:spLocks noGrp="1"/>
          </p:cNvSpPr>
          <p:nvPr>
            <p:ph idx="1"/>
          </p:nvPr>
        </p:nvSpPr>
        <p:spPr/>
        <p:txBody>
          <a:bodyPr/>
          <a:lstStyle/>
          <a:p>
            <a:pPr algn="just"/>
            <a:r>
              <a:rPr lang="en-US" dirty="0"/>
              <a:t>When a request is mapped to a servlet, the </a:t>
            </a:r>
            <a:r>
              <a:rPr lang="en-US" dirty="0">
                <a:solidFill>
                  <a:schemeClr val="accent1"/>
                </a:solidFill>
              </a:rPr>
              <a:t>Web container creates the instance of the servlet class</a:t>
            </a:r>
            <a:r>
              <a:rPr lang="en-US" dirty="0"/>
              <a:t> and then initializes the servlet by calling the </a:t>
            </a:r>
            <a:r>
              <a:rPr lang="en-US" dirty="0" err="1">
                <a:solidFill>
                  <a:schemeClr val="accent1"/>
                </a:solidFill>
              </a:rPr>
              <a:t>init</a:t>
            </a:r>
            <a:r>
              <a:rPr lang="en-US" dirty="0">
                <a:solidFill>
                  <a:schemeClr val="accent1"/>
                </a:solidFill>
              </a:rPr>
              <a:t>() method</a:t>
            </a:r>
            <a:r>
              <a:rPr lang="en-US" dirty="0"/>
              <a:t>. </a:t>
            </a:r>
            <a:endParaRPr lang="en-US" dirty="0" smtClean="0"/>
          </a:p>
          <a:p>
            <a:pPr algn="just"/>
            <a:endParaRPr lang="en-US" dirty="0"/>
          </a:p>
          <a:p>
            <a:pPr algn="just"/>
            <a:r>
              <a:rPr lang="en-US" dirty="0" smtClean="0"/>
              <a:t>Once </a:t>
            </a:r>
            <a:r>
              <a:rPr lang="en-US" dirty="0"/>
              <a:t>the </a:t>
            </a:r>
            <a:r>
              <a:rPr lang="en-US" dirty="0" err="1"/>
              <a:t>init</a:t>
            </a:r>
            <a:r>
              <a:rPr lang="en-US" dirty="0"/>
              <a:t>() method is executed, the </a:t>
            </a:r>
            <a:r>
              <a:rPr lang="en-US" dirty="0">
                <a:solidFill>
                  <a:schemeClr val="accent1"/>
                </a:solidFill>
              </a:rPr>
              <a:t>service() method gets executed with the Request and Response </a:t>
            </a:r>
            <a:r>
              <a:rPr lang="en-US" dirty="0"/>
              <a:t>parameters. </a:t>
            </a:r>
            <a:endParaRPr lang="en-US" dirty="0" smtClean="0"/>
          </a:p>
          <a:p>
            <a:pPr algn="just"/>
            <a:endParaRPr lang="en-US" dirty="0"/>
          </a:p>
          <a:p>
            <a:pPr algn="just"/>
            <a:r>
              <a:rPr lang="en-US" dirty="0" smtClean="0"/>
              <a:t>After </a:t>
            </a:r>
            <a:r>
              <a:rPr lang="en-US" dirty="0"/>
              <a:t>the service() method execution, the web container may call the </a:t>
            </a:r>
            <a:r>
              <a:rPr lang="en-US" dirty="0">
                <a:solidFill>
                  <a:schemeClr val="accent1"/>
                </a:solidFill>
              </a:rPr>
              <a:t>destroy method </a:t>
            </a:r>
            <a:r>
              <a:rPr lang="en-US" dirty="0"/>
              <a:t>if the Web container does not require the servlet.</a:t>
            </a:r>
          </a:p>
        </p:txBody>
      </p:sp>
    </p:spTree>
    <p:extLst>
      <p:ext uri="{BB962C8B-B14F-4D97-AF65-F5344CB8AC3E}">
        <p14:creationId xmlns:p14="http://schemas.microsoft.com/office/powerpoint/2010/main" val="346045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t>Different events of the Servlet </a:t>
            </a:r>
            <a:r>
              <a:rPr lang="en-US" dirty="0">
                <a:solidFill>
                  <a:schemeClr val="accent1"/>
                </a:solidFill>
              </a:rPr>
              <a:t>life cycle can now received and particular methods can be called on the basis of these event</a:t>
            </a:r>
            <a:r>
              <a:rPr lang="en-US" dirty="0" smtClean="0">
                <a:solidFill>
                  <a:schemeClr val="accent1"/>
                </a:solidFill>
              </a:rPr>
              <a:t>.</a:t>
            </a:r>
          </a:p>
          <a:p>
            <a:pPr algn="just"/>
            <a:endParaRPr lang="en-US" dirty="0">
              <a:solidFill>
                <a:schemeClr val="accent1"/>
              </a:solidFill>
            </a:endParaRPr>
          </a:p>
          <a:p>
            <a:pPr algn="just"/>
            <a:r>
              <a:rPr lang="en-US" dirty="0" smtClean="0"/>
              <a:t> </a:t>
            </a:r>
            <a:r>
              <a:rPr lang="en-US" dirty="0">
                <a:solidFill>
                  <a:schemeClr val="accent1"/>
                </a:solidFill>
              </a:rPr>
              <a:t>Depending on the type of event</a:t>
            </a:r>
            <a:r>
              <a:rPr lang="en-US" dirty="0"/>
              <a:t>, a listener class (context listener or session listener or request listener) is defined.</a:t>
            </a:r>
          </a:p>
        </p:txBody>
      </p:sp>
    </p:spTree>
    <p:extLst>
      <p:ext uri="{BB962C8B-B14F-4D97-AF65-F5344CB8AC3E}">
        <p14:creationId xmlns:p14="http://schemas.microsoft.com/office/powerpoint/2010/main" val="382481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Following events can occur with </a:t>
            </a:r>
            <a:r>
              <a:rPr lang="en-US" dirty="0" smtClean="0"/>
              <a:t>Servlets</a:t>
            </a:r>
          </a:p>
          <a:p>
            <a:pPr marL="0" indent="0">
              <a:buNone/>
            </a:pPr>
            <a:endParaRPr lang="en-US" dirty="0"/>
          </a:p>
          <a:p>
            <a:r>
              <a:rPr lang="en-US" dirty="0"/>
              <a:t>Initializing and destroying </a:t>
            </a:r>
            <a:r>
              <a:rPr lang="en-US" dirty="0" smtClean="0"/>
              <a:t>Servlets</a:t>
            </a:r>
          </a:p>
          <a:p>
            <a:endParaRPr lang="en-US" dirty="0"/>
          </a:p>
          <a:p>
            <a:r>
              <a:rPr lang="en-US" dirty="0"/>
              <a:t>Adding, removing or replacing attributes in Servlet </a:t>
            </a:r>
            <a:r>
              <a:rPr lang="en-US" dirty="0" smtClean="0"/>
              <a:t>Context</a:t>
            </a:r>
          </a:p>
          <a:p>
            <a:endParaRPr lang="en-US" dirty="0"/>
          </a:p>
          <a:p>
            <a:r>
              <a:rPr lang="en-US" dirty="0"/>
              <a:t>Creating, </a:t>
            </a:r>
            <a:r>
              <a:rPr lang="en-US" dirty="0" smtClean="0"/>
              <a:t>activating, </a:t>
            </a:r>
            <a:r>
              <a:rPr lang="en-US" dirty="0"/>
              <a:t>invalidating a </a:t>
            </a:r>
            <a:r>
              <a:rPr lang="en-US" dirty="0" smtClean="0"/>
              <a:t>session</a:t>
            </a:r>
          </a:p>
          <a:p>
            <a:endParaRPr lang="en-US" dirty="0"/>
          </a:p>
          <a:p>
            <a:r>
              <a:rPr lang="en-US" dirty="0"/>
              <a:t>Adding, removing or replacing attributes in a Servlet </a:t>
            </a:r>
            <a:r>
              <a:rPr lang="en-US" dirty="0" smtClean="0"/>
              <a:t>session</a:t>
            </a:r>
            <a:endParaRPr lang="en-US" dirty="0"/>
          </a:p>
        </p:txBody>
      </p:sp>
    </p:spTree>
    <p:extLst>
      <p:ext uri="{BB962C8B-B14F-4D97-AF65-F5344CB8AC3E}">
        <p14:creationId xmlns:p14="http://schemas.microsoft.com/office/powerpoint/2010/main" val="293302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a:t>Context Listeners are </a:t>
            </a:r>
            <a:r>
              <a:rPr lang="en-US" dirty="0">
                <a:solidFill>
                  <a:schemeClr val="accent1"/>
                </a:solidFill>
              </a:rPr>
              <a:t>used to notify a class</a:t>
            </a:r>
            <a:r>
              <a:rPr lang="en-US" dirty="0"/>
              <a:t> when the context is </a:t>
            </a:r>
            <a:r>
              <a:rPr lang="en-US" dirty="0">
                <a:solidFill>
                  <a:schemeClr val="accent1"/>
                </a:solidFill>
              </a:rPr>
              <a:t>initialized or destroyed or when an attribute is added or removed to the web context</a:t>
            </a:r>
            <a:r>
              <a:rPr lang="en-US" dirty="0" smtClean="0">
                <a:solidFill>
                  <a:schemeClr val="accent1"/>
                </a:solidFill>
              </a:rPr>
              <a:t>.</a:t>
            </a:r>
          </a:p>
          <a:p>
            <a:pPr marL="0" indent="0">
              <a:buNone/>
            </a:pPr>
            <a:endParaRPr lang="en-US" dirty="0">
              <a:solidFill>
                <a:schemeClr val="accent1"/>
              </a:solidFill>
            </a:endParaRPr>
          </a:p>
          <a:p>
            <a:r>
              <a:rPr lang="en-US" dirty="0"/>
              <a:t>Session Listeners are </a:t>
            </a:r>
            <a:r>
              <a:rPr lang="en-US" dirty="0">
                <a:solidFill>
                  <a:schemeClr val="accent1"/>
                </a:solidFill>
              </a:rPr>
              <a:t>used to notify a class </a:t>
            </a:r>
            <a:r>
              <a:rPr lang="en-US" dirty="0"/>
              <a:t>when the </a:t>
            </a:r>
            <a:r>
              <a:rPr lang="en-US" dirty="0">
                <a:solidFill>
                  <a:schemeClr val="accent1"/>
                </a:solidFill>
              </a:rPr>
              <a:t>session is initialized, destroyed, </a:t>
            </a:r>
            <a:r>
              <a:rPr lang="en-US" dirty="0" smtClean="0">
                <a:solidFill>
                  <a:schemeClr val="accent1"/>
                </a:solidFill>
              </a:rPr>
              <a:t>activated or </a:t>
            </a:r>
            <a:r>
              <a:rPr lang="en-US" dirty="0">
                <a:solidFill>
                  <a:schemeClr val="accent1"/>
                </a:solidFill>
              </a:rPr>
              <a:t>when an attribute is added, replaced or removed</a:t>
            </a:r>
            <a:r>
              <a:rPr lang="en-US" dirty="0" smtClean="0">
                <a:solidFill>
                  <a:schemeClr val="accent1"/>
                </a:solidFill>
              </a:rPr>
              <a:t>.</a:t>
            </a:r>
          </a:p>
          <a:p>
            <a:pPr marL="0" indent="0">
              <a:buNone/>
            </a:pPr>
            <a:endParaRPr lang="en-US" dirty="0"/>
          </a:p>
          <a:p>
            <a:r>
              <a:rPr lang="en-US" dirty="0"/>
              <a:t>Request Listeners are </a:t>
            </a:r>
            <a:r>
              <a:rPr lang="en-US" dirty="0">
                <a:solidFill>
                  <a:schemeClr val="accent1"/>
                </a:solidFill>
              </a:rPr>
              <a:t>used to notify a class</a:t>
            </a:r>
            <a:r>
              <a:rPr lang="en-US" dirty="0"/>
              <a:t> when the </a:t>
            </a:r>
            <a:r>
              <a:rPr lang="en-US" dirty="0">
                <a:solidFill>
                  <a:schemeClr val="accent1"/>
                </a:solidFill>
              </a:rPr>
              <a:t>request is coming into scope for a servlet or the request is getting out of scope</a:t>
            </a:r>
            <a:r>
              <a:rPr lang="en-US" dirty="0"/>
              <a:t> for a servlet. A request is defined as coming into scope when it is about to enter the first </a:t>
            </a:r>
            <a:r>
              <a:rPr lang="en-US" dirty="0" smtClean="0"/>
              <a:t>servlet or servlet filter.</a:t>
            </a:r>
          </a:p>
          <a:p>
            <a:pPr marL="0" indent="0">
              <a:buNone/>
            </a:pPr>
            <a:endParaRPr lang="en-US" dirty="0"/>
          </a:p>
        </p:txBody>
      </p:sp>
    </p:spTree>
    <p:extLst>
      <p:ext uri="{BB962C8B-B14F-4D97-AF65-F5344CB8AC3E}">
        <p14:creationId xmlns:p14="http://schemas.microsoft.com/office/powerpoint/2010/main" val="321594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Servlet </a:t>
            </a:r>
            <a:r>
              <a:rPr lang="en-US" dirty="0" smtClean="0"/>
              <a:t>Events</a:t>
            </a:r>
            <a:endParaRPr lang="en-US" dirty="0"/>
          </a:p>
        </p:txBody>
      </p:sp>
      <p:sp>
        <p:nvSpPr>
          <p:cNvPr id="3" name="Content Placeholder 2"/>
          <p:cNvSpPr>
            <a:spLocks noGrp="1"/>
          </p:cNvSpPr>
          <p:nvPr>
            <p:ph idx="1"/>
          </p:nvPr>
        </p:nvSpPr>
        <p:spPr/>
        <p:txBody>
          <a:bodyPr/>
          <a:lstStyle/>
          <a:p>
            <a:pPr marL="0" indent="0" algn="just">
              <a:buNone/>
            </a:pPr>
            <a:r>
              <a:rPr lang="en-US" dirty="0"/>
              <a:t>Request Level events: There are two event listeners for request level </a:t>
            </a:r>
            <a:r>
              <a:rPr lang="en-US" dirty="0" smtClean="0"/>
              <a:t>events</a:t>
            </a:r>
          </a:p>
          <a:p>
            <a:pPr algn="just"/>
            <a:endParaRPr lang="en-US" dirty="0"/>
          </a:p>
          <a:p>
            <a:pPr algn="just"/>
            <a:r>
              <a:rPr lang="en-US" b="1" dirty="0" err="1"/>
              <a:t>ServletRequestListener</a:t>
            </a:r>
            <a:r>
              <a:rPr lang="en-US" dirty="0"/>
              <a:t> interface is implemented to notify the request coming in scope and going out of scope for a servlet</a:t>
            </a:r>
            <a:r>
              <a:rPr lang="en-US" dirty="0" smtClean="0"/>
              <a:t>.</a:t>
            </a:r>
          </a:p>
          <a:p>
            <a:pPr marL="0" indent="0" algn="just">
              <a:buNone/>
            </a:pPr>
            <a:endParaRPr lang="en-US" dirty="0"/>
          </a:p>
          <a:p>
            <a:pPr algn="just"/>
            <a:r>
              <a:rPr lang="en-US" b="1" dirty="0" err="1"/>
              <a:t>ServletRequestAttributeListener</a:t>
            </a:r>
            <a:r>
              <a:rPr lang="en-US" dirty="0"/>
              <a:t> interface is implemented to notify the changes (addition, replacement or removal) in the request attributes.</a:t>
            </a:r>
          </a:p>
          <a:p>
            <a:pPr algn="just"/>
            <a:endParaRPr lang="en-US" dirty="0"/>
          </a:p>
        </p:txBody>
      </p:sp>
    </p:spTree>
    <p:extLst>
      <p:ext uri="{BB962C8B-B14F-4D97-AF65-F5344CB8AC3E}">
        <p14:creationId xmlns:p14="http://schemas.microsoft.com/office/powerpoint/2010/main" val="127789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lgn="just"/>
            <a:r>
              <a:rPr lang="en-US" dirty="0"/>
              <a:t>Servlet Context Level events:</a:t>
            </a:r>
          </a:p>
          <a:p>
            <a:pPr algn="just"/>
            <a:endParaRPr lang="en-US" b="1" dirty="0" smtClean="0"/>
          </a:p>
          <a:p>
            <a:pPr algn="just"/>
            <a:r>
              <a:rPr lang="en-US" b="1" dirty="0" err="1" smtClean="0"/>
              <a:t>ServletContextListener</a:t>
            </a:r>
            <a:r>
              <a:rPr lang="en-US" dirty="0"/>
              <a:t> interface is implemented to notify the initialization or destruction of the Servlet</a:t>
            </a:r>
            <a:r>
              <a:rPr lang="en-US" dirty="0" smtClean="0"/>
              <a:t>.</a:t>
            </a:r>
          </a:p>
          <a:p>
            <a:pPr algn="just"/>
            <a:endParaRPr lang="en-US" dirty="0"/>
          </a:p>
          <a:p>
            <a:pPr algn="just"/>
            <a:r>
              <a:rPr lang="en-US" b="1" dirty="0" err="1"/>
              <a:t>ServletContextAttributeListener</a:t>
            </a:r>
            <a:r>
              <a:rPr lang="en-US" dirty="0"/>
              <a:t> interface is implemented to notify the changes (addition, replacement or removal) in the Servlet Context attributes</a:t>
            </a:r>
          </a:p>
          <a:p>
            <a:pPr algn="just"/>
            <a:endParaRPr lang="en-US" dirty="0"/>
          </a:p>
        </p:txBody>
      </p:sp>
    </p:spTree>
    <p:extLst>
      <p:ext uri="{BB962C8B-B14F-4D97-AF65-F5344CB8AC3E}">
        <p14:creationId xmlns:p14="http://schemas.microsoft.com/office/powerpoint/2010/main" val="1940089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Servlet Session Level events:</a:t>
            </a:r>
          </a:p>
          <a:p>
            <a:r>
              <a:rPr lang="en-US" dirty="0" smtClean="0"/>
              <a:t>The Servlet session level events refer to events that </a:t>
            </a:r>
            <a:r>
              <a:rPr lang="en-US" dirty="0" smtClean="0">
                <a:solidFill>
                  <a:schemeClr val="accent1"/>
                </a:solidFill>
              </a:rPr>
              <a:t>are used to maintain the client’s session</a:t>
            </a:r>
            <a:r>
              <a:rPr lang="en-US" dirty="0" smtClean="0"/>
              <a:t>. </a:t>
            </a:r>
          </a:p>
          <a:p>
            <a:endParaRPr lang="en-US" dirty="0" smtClean="0"/>
          </a:p>
          <a:p>
            <a:r>
              <a:rPr lang="en-US" b="1" dirty="0" err="1" smtClean="0"/>
              <a:t>HttpSessionListener</a:t>
            </a:r>
            <a:r>
              <a:rPr lang="en-US" dirty="0" smtClean="0"/>
              <a:t> interface is implemented to notify the </a:t>
            </a:r>
            <a:r>
              <a:rPr lang="en-US" dirty="0" smtClean="0">
                <a:solidFill>
                  <a:schemeClr val="accent1"/>
                </a:solidFill>
              </a:rPr>
              <a:t>initialization or destruction of the Http Session</a:t>
            </a:r>
            <a:r>
              <a:rPr lang="en-US" dirty="0" smtClean="0"/>
              <a:t>. </a:t>
            </a:r>
          </a:p>
          <a:p>
            <a:endParaRPr lang="en-US" dirty="0"/>
          </a:p>
          <a:p>
            <a:r>
              <a:rPr lang="en-US" b="1" dirty="0" err="1" smtClean="0"/>
              <a:t>HttpSessionActivationListener</a:t>
            </a:r>
            <a:r>
              <a:rPr lang="en-US" dirty="0" smtClean="0"/>
              <a:t> interface is implemented to notify when a sessions object change from one VM to another. </a:t>
            </a:r>
            <a:endParaRPr lang="en-US" dirty="0"/>
          </a:p>
        </p:txBody>
      </p:sp>
    </p:spTree>
    <p:extLst>
      <p:ext uri="{BB962C8B-B14F-4D97-AF65-F5344CB8AC3E}">
        <p14:creationId xmlns:p14="http://schemas.microsoft.com/office/powerpoint/2010/main" val="408870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r>
              <a:rPr lang="en-US" dirty="0"/>
              <a:t>.</a:t>
            </a:r>
          </a:p>
        </p:txBody>
      </p:sp>
      <p:sp>
        <p:nvSpPr>
          <p:cNvPr id="3" name="Content Placeholder 2"/>
          <p:cNvSpPr>
            <a:spLocks noGrp="1"/>
          </p:cNvSpPr>
          <p:nvPr>
            <p:ph idx="1"/>
          </p:nvPr>
        </p:nvSpPr>
        <p:spPr/>
        <p:txBody>
          <a:bodyPr/>
          <a:lstStyle/>
          <a:p>
            <a:pPr algn="just"/>
            <a:r>
              <a:rPr lang="en-US" b="1" dirty="0" err="1" smtClean="0"/>
              <a:t>HttpSessionAttributeListener</a:t>
            </a:r>
            <a:r>
              <a:rPr lang="en-US" dirty="0" smtClean="0"/>
              <a:t> interface is implemented to </a:t>
            </a:r>
            <a:r>
              <a:rPr lang="en-US" dirty="0" smtClean="0">
                <a:solidFill>
                  <a:schemeClr val="accent1"/>
                </a:solidFill>
              </a:rPr>
              <a:t>notify the changes</a:t>
            </a:r>
            <a:r>
              <a:rPr lang="en-US" dirty="0" smtClean="0"/>
              <a:t> (addition, replacement or removal) in the </a:t>
            </a:r>
            <a:r>
              <a:rPr lang="en-US" dirty="0" err="1" smtClean="0"/>
              <a:t>HttpSession</a:t>
            </a:r>
            <a:r>
              <a:rPr lang="en-US" dirty="0" smtClean="0"/>
              <a:t> attributes</a:t>
            </a:r>
            <a:endParaRPr lang="en-US" dirty="0"/>
          </a:p>
        </p:txBody>
      </p:sp>
    </p:spTree>
    <p:extLst>
      <p:ext uri="{BB962C8B-B14F-4D97-AF65-F5344CB8AC3E}">
        <p14:creationId xmlns:p14="http://schemas.microsoft.com/office/powerpoint/2010/main" val="348118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863</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times new roman</vt:lpstr>
      <vt:lpstr>verdana</vt:lpstr>
      <vt:lpstr>verdana</vt:lpstr>
      <vt:lpstr>Office Theme</vt:lpstr>
      <vt:lpstr>Servlet</vt:lpstr>
      <vt:lpstr>Event handling in Servlets</vt:lpstr>
      <vt:lpstr>Cont.</vt:lpstr>
      <vt:lpstr>Cont.</vt:lpstr>
      <vt:lpstr>Cont.</vt:lpstr>
      <vt:lpstr>Types of Servlet Events</vt:lpstr>
      <vt:lpstr>Cont.</vt:lpstr>
      <vt:lpstr>Cont.</vt:lpstr>
      <vt:lpstr>Cont.</vt:lpstr>
      <vt:lpstr>Servlet Filter</vt:lpstr>
      <vt:lpstr>Cont.</vt:lpstr>
      <vt:lpstr>Exploring the Need of Filters</vt:lpstr>
      <vt:lpstr>Cont.</vt:lpstr>
      <vt:lpstr>Filter Life Cycle</vt:lpstr>
      <vt:lpstr>Filter Life Cycle</vt:lpstr>
      <vt:lpstr>Filter API</vt:lpstr>
      <vt:lpstr>Cont.</vt:lpstr>
      <vt:lpstr>Cont.</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Jay Vaio</dc:creator>
  <cp:lastModifiedBy>ADMIN</cp:lastModifiedBy>
  <cp:revision>19</cp:revision>
  <dcterms:created xsi:type="dcterms:W3CDTF">2015-09-02T16:41:32Z</dcterms:created>
  <dcterms:modified xsi:type="dcterms:W3CDTF">2020-01-07T07:05:30Z</dcterms:modified>
</cp:coreProperties>
</file>