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92"/>
  </p:notesMasterIdLst>
  <p:handoutMasterIdLst>
    <p:handoutMasterId r:id="rId193"/>
  </p:handoutMasterIdLst>
  <p:sldIdLst>
    <p:sldId id="259" r:id="rId2"/>
    <p:sldId id="261" r:id="rId3"/>
    <p:sldId id="262" r:id="rId4"/>
    <p:sldId id="263" r:id="rId5"/>
    <p:sldId id="264" r:id="rId6"/>
    <p:sldId id="265" r:id="rId7"/>
    <p:sldId id="267" r:id="rId8"/>
    <p:sldId id="268" r:id="rId9"/>
    <p:sldId id="525" r:id="rId10"/>
    <p:sldId id="526" r:id="rId11"/>
    <p:sldId id="527" r:id="rId12"/>
    <p:sldId id="528" r:id="rId13"/>
    <p:sldId id="529" r:id="rId14"/>
    <p:sldId id="530" r:id="rId15"/>
    <p:sldId id="531" r:id="rId16"/>
    <p:sldId id="532" r:id="rId17"/>
    <p:sldId id="533" r:id="rId18"/>
    <p:sldId id="534" r:id="rId19"/>
    <p:sldId id="535" r:id="rId20"/>
    <p:sldId id="536" r:id="rId21"/>
    <p:sldId id="537" r:id="rId22"/>
    <p:sldId id="538" r:id="rId23"/>
    <p:sldId id="539" r:id="rId24"/>
    <p:sldId id="540" r:id="rId25"/>
    <p:sldId id="541" r:id="rId26"/>
    <p:sldId id="542" r:id="rId27"/>
    <p:sldId id="543" r:id="rId28"/>
    <p:sldId id="544" r:id="rId29"/>
    <p:sldId id="545" r:id="rId30"/>
    <p:sldId id="546" r:id="rId31"/>
    <p:sldId id="547" r:id="rId32"/>
    <p:sldId id="548" r:id="rId33"/>
    <p:sldId id="269" r:id="rId34"/>
    <p:sldId id="399" r:id="rId35"/>
    <p:sldId id="400" r:id="rId36"/>
    <p:sldId id="401" r:id="rId37"/>
    <p:sldId id="402" r:id="rId38"/>
    <p:sldId id="403" r:id="rId39"/>
    <p:sldId id="524" r:id="rId40"/>
    <p:sldId id="270" r:id="rId41"/>
    <p:sldId id="377" r:id="rId42"/>
    <p:sldId id="390" r:id="rId43"/>
    <p:sldId id="404" r:id="rId44"/>
    <p:sldId id="405" r:id="rId45"/>
    <p:sldId id="391" r:id="rId46"/>
    <p:sldId id="392" r:id="rId47"/>
    <p:sldId id="393" r:id="rId48"/>
    <p:sldId id="549" r:id="rId49"/>
    <p:sldId id="551" r:id="rId50"/>
    <p:sldId id="550" r:id="rId51"/>
    <p:sldId id="554" r:id="rId52"/>
    <p:sldId id="552" r:id="rId53"/>
    <p:sldId id="553" r:id="rId54"/>
    <p:sldId id="555" r:id="rId55"/>
    <p:sldId id="556" r:id="rId56"/>
    <p:sldId id="558" r:id="rId57"/>
    <p:sldId id="559" r:id="rId58"/>
    <p:sldId id="560" r:id="rId59"/>
    <p:sldId id="561" r:id="rId60"/>
    <p:sldId id="562" r:id="rId61"/>
    <p:sldId id="563" r:id="rId62"/>
    <p:sldId id="564" r:id="rId63"/>
    <p:sldId id="565" r:id="rId64"/>
    <p:sldId id="566" r:id="rId65"/>
    <p:sldId id="567" r:id="rId66"/>
    <p:sldId id="568" r:id="rId67"/>
    <p:sldId id="569" r:id="rId68"/>
    <p:sldId id="557" r:id="rId69"/>
    <p:sldId id="570" r:id="rId70"/>
    <p:sldId id="571" r:id="rId71"/>
    <p:sldId id="572" r:id="rId72"/>
    <p:sldId id="573" r:id="rId73"/>
    <p:sldId id="574" r:id="rId74"/>
    <p:sldId id="277" r:id="rId75"/>
    <p:sldId id="278" r:id="rId76"/>
    <p:sldId id="394" r:id="rId77"/>
    <p:sldId id="279" r:id="rId78"/>
    <p:sldId id="280" r:id="rId79"/>
    <p:sldId id="281" r:id="rId80"/>
    <p:sldId id="282" r:id="rId81"/>
    <p:sldId id="283" r:id="rId82"/>
    <p:sldId id="284" r:id="rId83"/>
    <p:sldId id="285" r:id="rId84"/>
    <p:sldId id="286" r:id="rId85"/>
    <p:sldId id="287" r:id="rId86"/>
    <p:sldId id="288" r:id="rId87"/>
    <p:sldId id="289" r:id="rId88"/>
    <p:sldId id="378" r:id="rId89"/>
    <p:sldId id="290" r:id="rId90"/>
    <p:sldId id="291" r:id="rId91"/>
    <p:sldId id="395" r:id="rId92"/>
    <p:sldId id="396" r:id="rId93"/>
    <p:sldId id="426" r:id="rId94"/>
    <p:sldId id="427" r:id="rId95"/>
    <p:sldId id="428" r:id="rId96"/>
    <p:sldId id="429" r:id="rId97"/>
    <p:sldId id="430" r:id="rId98"/>
    <p:sldId id="431" r:id="rId99"/>
    <p:sldId id="493" r:id="rId100"/>
    <p:sldId id="433" r:id="rId101"/>
    <p:sldId id="434" r:id="rId102"/>
    <p:sldId id="575" r:id="rId103"/>
    <p:sldId id="435" r:id="rId104"/>
    <p:sldId id="436" r:id="rId105"/>
    <p:sldId id="437" r:id="rId106"/>
    <p:sldId id="438" r:id="rId107"/>
    <p:sldId id="439" r:id="rId108"/>
    <p:sldId id="576" r:id="rId109"/>
    <p:sldId id="442" r:id="rId110"/>
    <p:sldId id="443" r:id="rId111"/>
    <p:sldId id="494" r:id="rId112"/>
    <p:sldId id="495" r:id="rId113"/>
    <p:sldId id="496" r:id="rId114"/>
    <p:sldId id="497" r:id="rId115"/>
    <p:sldId id="498" r:id="rId116"/>
    <p:sldId id="499" r:id="rId117"/>
    <p:sldId id="444" r:id="rId118"/>
    <p:sldId id="445" r:id="rId119"/>
    <p:sldId id="446" r:id="rId120"/>
    <p:sldId id="447" r:id="rId121"/>
    <p:sldId id="520" r:id="rId122"/>
    <p:sldId id="448" r:id="rId123"/>
    <p:sldId id="449" r:id="rId124"/>
    <p:sldId id="450" r:id="rId125"/>
    <p:sldId id="451" r:id="rId126"/>
    <p:sldId id="452" r:id="rId127"/>
    <p:sldId id="453" r:id="rId128"/>
    <p:sldId id="454" r:id="rId129"/>
    <p:sldId id="455" r:id="rId130"/>
    <p:sldId id="456" r:id="rId131"/>
    <p:sldId id="457" r:id="rId132"/>
    <p:sldId id="458" r:id="rId133"/>
    <p:sldId id="459" r:id="rId134"/>
    <p:sldId id="460" r:id="rId135"/>
    <p:sldId id="461" r:id="rId136"/>
    <p:sldId id="462" r:id="rId137"/>
    <p:sldId id="463" r:id="rId138"/>
    <p:sldId id="464" r:id="rId139"/>
    <p:sldId id="465" r:id="rId140"/>
    <p:sldId id="466" r:id="rId141"/>
    <p:sldId id="521" r:id="rId142"/>
    <p:sldId id="522" r:id="rId143"/>
    <p:sldId id="518" r:id="rId144"/>
    <p:sldId id="519" r:id="rId145"/>
    <p:sldId id="502" r:id="rId146"/>
    <p:sldId id="503" r:id="rId147"/>
    <p:sldId id="504" r:id="rId148"/>
    <p:sldId id="505" r:id="rId149"/>
    <p:sldId id="506" r:id="rId150"/>
    <p:sldId id="507" r:id="rId151"/>
    <p:sldId id="508" r:id="rId152"/>
    <p:sldId id="509" r:id="rId153"/>
    <p:sldId id="510" r:id="rId154"/>
    <p:sldId id="511" r:id="rId155"/>
    <p:sldId id="512" r:id="rId156"/>
    <p:sldId id="513" r:id="rId157"/>
    <p:sldId id="514" r:id="rId158"/>
    <p:sldId id="515" r:id="rId159"/>
    <p:sldId id="516" r:id="rId160"/>
    <p:sldId id="470" r:id="rId161"/>
    <p:sldId id="471" r:id="rId162"/>
    <p:sldId id="472" r:id="rId163"/>
    <p:sldId id="473" r:id="rId164"/>
    <p:sldId id="474" r:id="rId165"/>
    <p:sldId id="475" r:id="rId166"/>
    <p:sldId id="476" r:id="rId167"/>
    <p:sldId id="477" r:id="rId168"/>
    <p:sldId id="478" r:id="rId169"/>
    <p:sldId id="487" r:id="rId170"/>
    <p:sldId id="488" r:id="rId171"/>
    <p:sldId id="490" r:id="rId172"/>
    <p:sldId id="491" r:id="rId173"/>
    <p:sldId id="492" r:id="rId174"/>
    <p:sldId id="339" r:id="rId175"/>
    <p:sldId id="340" r:id="rId176"/>
    <p:sldId id="341" r:id="rId177"/>
    <p:sldId id="342" r:id="rId178"/>
    <p:sldId id="343" r:id="rId179"/>
    <p:sldId id="344" r:id="rId180"/>
    <p:sldId id="345" r:id="rId181"/>
    <p:sldId id="346" r:id="rId182"/>
    <p:sldId id="347" r:id="rId183"/>
    <p:sldId id="348" r:id="rId184"/>
    <p:sldId id="406" r:id="rId185"/>
    <p:sldId id="407" r:id="rId186"/>
    <p:sldId id="500" r:id="rId187"/>
    <p:sldId id="501" r:id="rId188"/>
    <p:sldId id="408" r:id="rId189"/>
    <p:sldId id="409" r:id="rId190"/>
    <p:sldId id="410" r:id="rId191"/>
  </p:sldIdLst>
  <p:sldSz cx="12192000" cy="6858000"/>
  <p:notesSz cx="6858000" cy="9144000"/>
  <p:custDataLst>
    <p:tags r:id="rId19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368"/>
    <a:srgbClr val="0039AC"/>
    <a:srgbClr val="002A7E"/>
    <a:srgbClr val="001C54"/>
    <a:srgbClr val="4F8AFF"/>
    <a:srgbClr val="A3C2FF"/>
    <a:srgbClr val="1160FF"/>
    <a:srgbClr val="FDA403"/>
    <a:srgbClr val="A1293A"/>
    <a:srgbClr val="0D5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99445" autoAdjust="0"/>
  </p:normalViewPr>
  <p:slideViewPr>
    <p:cSldViewPr snapToGrid="0">
      <p:cViewPr varScale="1">
        <p:scale>
          <a:sx n="67" d="100"/>
          <a:sy n="67" d="100"/>
        </p:scale>
        <p:origin x="450" y="48"/>
      </p:cViewPr>
      <p:guideLst>
        <p:guide orient="horz" pos="2160"/>
        <p:guide pos="3840"/>
      </p:guideLst>
    </p:cSldViewPr>
  </p:slideViewPr>
  <p:notesTextViewPr>
    <p:cViewPr>
      <p:scale>
        <a:sx n="1" d="1"/>
        <a:sy n="1" d="1"/>
      </p:scale>
      <p:origin x="0" y="0"/>
    </p:cViewPr>
  </p:notesTextViewPr>
  <p:notesViewPr>
    <p:cSldViewPr snapToGrid="0">
      <p:cViewPr varScale="1">
        <p:scale>
          <a:sx n="50" d="100"/>
          <a:sy n="50" d="100"/>
        </p:scale>
        <p:origin x="2886" y="42"/>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handoutMaster" Target="handoutMasters/handoutMaster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presProps" Target="pres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CDB223-1744-4BBC-9844-9773C6B7C09F}" type="datetimeFigureOut">
              <a:rPr lang="en-IN" smtClean="0"/>
              <a:t>19-10-2022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F3A4ED-84EA-4550-B1A9-679057B72638}" type="slidenum">
              <a:rPr lang="en-IN" smtClean="0"/>
              <a:t>‹#›</a:t>
            </a:fld>
            <a:endParaRPr lang="en-IN"/>
          </a:p>
        </p:txBody>
      </p:sp>
    </p:spTree>
    <p:extLst>
      <p:ext uri="{BB962C8B-B14F-4D97-AF65-F5344CB8AC3E}">
        <p14:creationId xmlns:p14="http://schemas.microsoft.com/office/powerpoint/2010/main" val="542156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9CDE9-15B3-4418-B829-6A0B102FE7D6}" type="datetimeFigureOut">
              <a:rPr lang="en-IN" smtClean="0"/>
              <a:t>19-10-2022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C3476-41AA-4B9C-8441-76CF5F612D9C}" type="slidenum">
              <a:rPr lang="en-IN" smtClean="0"/>
              <a:t>‹#›</a:t>
            </a:fld>
            <a:endParaRPr lang="en-IN"/>
          </a:p>
        </p:txBody>
      </p:sp>
    </p:spTree>
    <p:extLst>
      <p:ext uri="{BB962C8B-B14F-4D97-AF65-F5344CB8AC3E}">
        <p14:creationId xmlns:p14="http://schemas.microsoft.com/office/powerpoint/2010/main" val="278658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2204" y="761999"/>
            <a:ext cx="8018585" cy="5334001"/>
          </a:xfrm>
          <a:prstGeom prst="rect">
            <a:avLst/>
          </a:prstGeom>
          <a:solidFill>
            <a:schemeClr val="bg1"/>
          </a:solidFill>
          <a:ln w="127000" cap="sq">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230478" y="761999"/>
            <a:ext cx="3908831" cy="5334001"/>
          </a:xfrm>
          <a:prstGeom prst="rect">
            <a:avLst/>
          </a:prstGeom>
          <a:solidFill>
            <a:schemeClr val="bg1"/>
          </a:solidFill>
          <a:ln w="127000" cap="sq">
            <a:solidFill>
              <a:srgbClr val="001C54"/>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52396" y="1298448"/>
            <a:ext cx="7315200" cy="3255264"/>
          </a:xfrm>
        </p:spPr>
        <p:txBody>
          <a:bodyPr anchor="b">
            <a:normAutofit/>
          </a:bodyPr>
          <a:lstStyle>
            <a:lvl1pPr algn="l">
              <a:defRPr sz="5900" spc="-100"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49312" y="4670246"/>
            <a:ext cx="6650182" cy="914400"/>
          </a:xfrm>
        </p:spPr>
        <p:txBody>
          <a:bodyPr anchor="t">
            <a:normAutofit/>
          </a:bodyPr>
          <a:lstStyle>
            <a:lvl1pPr marL="0" indent="0" algn="l">
              <a:buNone/>
              <a:defRPr sz="2200" cap="none" spc="0" baseline="0">
                <a:solidFill>
                  <a:schemeClr val="bg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D375A5B4-0EC3-4A3E-8755-D27D118F6807}" type="datetime1">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horz"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F97AA2-F734-4D59-87CF-F58D92ADF01B}" type="datetime1">
              <a:rPr lang="en-IN" smtClean="0"/>
              <a:t>19-10-2022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horz"/>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horz"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62C118-C2CB-4CDC-B977-8473A0F7D8AC}" type="datetime1">
              <a:rPr lang="en-IN" smtClean="0"/>
              <a:t>19-10-2022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715232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8" name="Title Text"/>
          <p:cNvSpPr txBox="1">
            <a:spLocks noGrp="1"/>
          </p:cNvSpPr>
          <p:nvPr>
            <p:ph type="title"/>
          </p:nvPr>
        </p:nvSpPr>
        <p:spPr>
          <a:prstGeom prst="rect">
            <a:avLst/>
          </a:prstGeom>
        </p:spPr>
        <p:txBody>
          <a:bodyPr/>
          <a:lstStyle/>
          <a:p>
            <a:r>
              <a:rPr dirty="0"/>
              <a:t>Title Text</a:t>
            </a:r>
          </a:p>
        </p:txBody>
      </p:sp>
      <p:sp>
        <p:nvSpPr>
          <p:cNvPr id="5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ustDataLst>
      <p:tags r:id="rId1"/>
    </p:custDataLst>
    <p:extLst>
      <p:ext uri="{BB962C8B-B14F-4D97-AF65-F5344CB8AC3E}">
        <p14:creationId xmlns:p14="http://schemas.microsoft.com/office/powerpoint/2010/main" val="211757553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7" name="Body Level One…"/>
          <p:cNvSpPr txBox="1">
            <a:spLocks noGrp="1"/>
          </p:cNvSpPr>
          <p:nvPr>
            <p:ph type="body" idx="1"/>
          </p:nvPr>
        </p:nvSpPr>
        <p:spPr>
          <a:xfrm>
            <a:off x="892969" y="892969"/>
            <a:ext cx="10406063" cy="50720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ustDataLst>
      <p:tags r:id="rId1"/>
    </p:custDataLst>
    <p:extLst>
      <p:ext uri="{BB962C8B-B14F-4D97-AF65-F5344CB8AC3E}">
        <p14:creationId xmlns:p14="http://schemas.microsoft.com/office/powerpoint/2010/main" val="340015445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39151" y="864108"/>
            <a:ext cx="11456320" cy="5438218"/>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C80A27-4527-4C03-8DD6-3DDAC266B669}" type="datetime1">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lang="en-IN" sz="3600" b="0" kern="1200" cap="none" spc="0" baseline="0" smtClean="0">
                <a:ln w="0"/>
                <a:solidFill>
                  <a:srgbClr val="002060"/>
                </a:solidFill>
                <a:effectLst>
                  <a:outerShdw blurRad="38100" dist="25400" dir="5400000" algn="ctr" rotWithShape="0">
                    <a:srgbClr val="6E747A">
                      <a:alpha val="43000"/>
                    </a:srgbClr>
                  </a:outerShdw>
                </a:effectLst>
                <a:latin typeface="Roboto Medium" pitchFamily="2" charset="0"/>
                <a:ea typeface="Roboto Medium" pitchFamily="2" charset="0"/>
                <a:cs typeface="Roboto Medium" pitchFamily="2" charset="0"/>
              </a:defRPr>
            </a:lvl1pPr>
          </a:lstStyle>
          <a:p>
            <a:fld id="{9C11CE39-2868-44A2-A0C6-827D458F7A8B}" type="slidenum">
              <a:rPr lang="en-IN" smtClean="0"/>
              <a:pPr/>
              <a:t>‹#›</a:t>
            </a:fld>
            <a:endParaRPr lang="en-IN" dirty="0"/>
          </a:p>
        </p:txBody>
      </p:sp>
    </p:spTree>
    <p:custDataLst>
      <p:tags r:id="rId1"/>
    </p:custDataLst>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6437" y="1298448"/>
            <a:ext cx="10676675"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48640" y="4672584"/>
            <a:ext cx="1065276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ADAA15-7E96-4369-8168-AFA4220F15CE}" type="datetime1">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520505" y="868680"/>
            <a:ext cx="535979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77243" y="868680"/>
            <a:ext cx="5556739"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2A95D09C-1310-417F-9A2F-CA3E31B30894}" type="datetime1">
              <a:rPr lang="en-IN" smtClean="0"/>
              <a:t>19-10-2022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508908" y="1023586"/>
            <a:ext cx="5409714"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08908" y="1930936"/>
            <a:ext cx="5409714" cy="437139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18" y="1023586"/>
            <a:ext cx="5409714"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18" y="1930936"/>
            <a:ext cx="5409714" cy="437139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33E3E7B-D98A-4BF0-9C7A-68E9A1BC917E}" type="datetime1">
              <a:rPr lang="en-IN" smtClean="0"/>
              <a:t>19-10-2022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fld id="{56BB1A07-5794-4717-85F7-09EA2A125632}" type="datetime1">
              <a:rPr lang="en-IN" smtClean="0"/>
              <a:t>19-10-2022</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dirty="0"/>
          </a:p>
        </p:txBody>
      </p:sp>
    </p:spTree>
    <p:custDataLst>
      <p:tags r:id="rId1"/>
    </p:custDataLst>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6982EB1-350C-46A1-843A-BD3E2672910B}" type="datetime1">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87277436-C11A-4980-A15C-400F0E6F135C}" type="datetime1">
              <a:rPr lang="en-IN" smtClean="0"/>
              <a:t>19-10-2022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AD8626F3-81CA-4CFB-AFE7-7C36AB577653}" type="datetime1">
              <a:rPr lang="en-IN" smtClean="0"/>
              <a:t>19-10-2022</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534572" y="0"/>
            <a:ext cx="11281292" cy="7589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34572" y="1"/>
            <a:ext cx="11281291" cy="75895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8" name="Rectangle 37"/>
          <p:cNvSpPr/>
          <p:nvPr/>
        </p:nvSpPr>
        <p:spPr>
          <a:xfrm>
            <a:off x="11815864" y="758952"/>
            <a:ext cx="384048" cy="5557442"/>
          </a:xfrm>
          <a:prstGeom prst="rect">
            <a:avLst/>
          </a:prstGeom>
          <a:solidFill>
            <a:schemeClr val="bg2">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39213" y="864108"/>
            <a:ext cx="11356258" cy="5452286"/>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440758"/>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1DE92E3-EA28-423E-A6AF-4E49E3245452}" type="datetime1">
              <a:rPr lang="en-IN" smtClean="0"/>
              <a:t>19-10-2022</a:t>
            </a:fld>
            <a:endParaRPr lang="en-IN"/>
          </a:p>
        </p:txBody>
      </p:sp>
      <p:sp>
        <p:nvSpPr>
          <p:cNvPr id="5" name="Footer Placeholder 4"/>
          <p:cNvSpPr>
            <a:spLocks noGrp="1"/>
          </p:cNvSpPr>
          <p:nvPr>
            <p:ph type="ftr" sz="quarter" idx="3"/>
          </p:nvPr>
        </p:nvSpPr>
        <p:spPr>
          <a:xfrm>
            <a:off x="3869268" y="6440758"/>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440758"/>
            <a:ext cx="1530927" cy="365125"/>
          </a:xfrm>
          <a:prstGeom prst="rect">
            <a:avLst/>
          </a:prstGeom>
        </p:spPr>
        <p:txBody>
          <a:bodyPr vert="horz" lIns="91440" tIns="45720" rIns="91440" bIns="45720" rtlCol="0" anchor="ctr"/>
          <a:lstStyle>
            <a:lvl1pPr algn="r">
              <a:defRPr lang="en-IN" sz="3600" b="0" kern="1200" cap="none" spc="0" baseline="0" smtClean="0">
                <a:ln w="0"/>
                <a:solidFill>
                  <a:srgbClr val="002060"/>
                </a:solidFill>
                <a:effectLst>
                  <a:outerShdw blurRad="38100" dist="25400" dir="5400000" algn="ctr" rotWithShape="0">
                    <a:srgbClr val="6E747A">
                      <a:alpha val="43000"/>
                    </a:srgbClr>
                  </a:outerShdw>
                </a:effectLst>
                <a:latin typeface="Roboto Medium" pitchFamily="2" charset="0"/>
                <a:ea typeface="Roboto Medium" pitchFamily="2" charset="0"/>
                <a:cs typeface="Roboto Medium" pitchFamily="2" charset="0"/>
              </a:defRPr>
            </a:lvl1pPr>
          </a:lstStyle>
          <a:p>
            <a:fld id="{9C11CE39-2868-44A2-A0C6-827D458F7A8B}" type="slidenum">
              <a:rPr lang="en-IN" smtClean="0"/>
              <a:pPr/>
              <a:t>‹#›</a:t>
            </a:fld>
            <a:endParaRPr lang="en-IN" dirty="0"/>
          </a:p>
        </p:txBody>
      </p:sp>
      <p:sp>
        <p:nvSpPr>
          <p:cNvPr id="9" name="Rectangle 8"/>
          <p:cNvSpPr/>
          <p:nvPr userDrawn="1"/>
        </p:nvSpPr>
        <p:spPr>
          <a:xfrm>
            <a:off x="-1" y="0"/>
            <a:ext cx="339213" cy="758952"/>
          </a:xfrm>
          <a:prstGeom prst="rect">
            <a:avLst/>
          </a:prstGeom>
          <a:solidFill>
            <a:srgbClr val="002A7E"/>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sp>
    </p:spTree>
    <p:custDataLst>
      <p:tags r:id="rId15"/>
    </p:custDataLst>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3600" b="1" kern="1200" cap="none" spc="0" baseline="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800" kern="1200">
          <a:solidFill>
            <a:schemeClr val="tx1">
              <a:lumMod val="65000"/>
              <a:lumOff val="35000"/>
            </a:schemeClr>
          </a:solidFill>
          <a:latin typeface="Cambria" pitchFamily="18" charset="0"/>
          <a:ea typeface="Cambria" pitchFamily="18" charset="0"/>
          <a:cs typeface="Roboto" pitchFamily="2" charset="0"/>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400" kern="1200">
          <a:solidFill>
            <a:schemeClr val="tx1">
              <a:lumMod val="65000"/>
              <a:lumOff val="35000"/>
            </a:schemeClr>
          </a:solidFill>
          <a:latin typeface="Cambria" pitchFamily="18" charset="0"/>
          <a:ea typeface="Cambria" pitchFamily="18" charset="0"/>
          <a:cs typeface="Roboto" pitchFamily="2" charset="0"/>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lumMod val="65000"/>
              <a:lumOff val="35000"/>
            </a:schemeClr>
          </a:solidFill>
          <a:latin typeface="Cambria" pitchFamily="18" charset="0"/>
          <a:ea typeface="Cambria" pitchFamily="18" charset="0"/>
          <a:cs typeface="Roboto" pitchFamily="2" charset="0"/>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9.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0.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1.xml"/></Relationships>
</file>

<file path=ppt/slides/_rels/slide10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ags" Target="../tags/tag12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0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tags" Target="../tags/tag123.xml"/><Relationship Id="rId4" Type="http://schemas.openxmlformats.org/officeDocument/2006/relationships/image" Target="../media/image21.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2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5.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0.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1.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2.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3.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35.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6.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7.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8.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9.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0.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1.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2.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3.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5.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6.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7.xml"/></Relationships>
</file>

<file path=ppt/slides/_rels/slide1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2.xml"/><Relationship Id="rId1" Type="http://schemas.openxmlformats.org/officeDocument/2006/relationships/tags" Target="../tags/tag148.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9.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0.xml"/></Relationships>
</file>

<file path=ppt/slides/_rels/slide136.xml.rels><?xml version="1.0" encoding="UTF-8" standalone="yes"?>
<Relationships xmlns="http://schemas.openxmlformats.org/package/2006/relationships"><Relationship Id="rId8" Type="http://schemas.openxmlformats.org/officeDocument/2006/relationships/hyperlink" Target="http://www.javatpoint.com/jstl-fn-startswith-function" TargetMode="External"/><Relationship Id="rId13" Type="http://schemas.openxmlformats.org/officeDocument/2006/relationships/hyperlink" Target="http://www.javatpoint.com/jstl-fn-substringafter-function" TargetMode="External"/><Relationship Id="rId3" Type="http://schemas.openxmlformats.org/officeDocument/2006/relationships/hyperlink" Target="http://www.javatpoint.com/jstl-fn-contains-function" TargetMode="External"/><Relationship Id="rId7" Type="http://schemas.openxmlformats.org/officeDocument/2006/relationships/hyperlink" Target="http://www.javatpoint.com/jstl-fn-trim-function" TargetMode="External"/><Relationship Id="rId12" Type="http://schemas.openxmlformats.org/officeDocument/2006/relationships/hyperlink" Target="http://www.javatpoint.com/jstl-fn-substring-function" TargetMode="External"/><Relationship Id="rId2" Type="http://schemas.openxmlformats.org/officeDocument/2006/relationships/slideLayout" Target="../slideLayouts/slideLayout7.xml"/><Relationship Id="rId16" Type="http://schemas.openxmlformats.org/officeDocument/2006/relationships/hyperlink" Target="http://www.javatpoint.com/jstl-fn-replace-function" TargetMode="External"/><Relationship Id="rId1" Type="http://schemas.openxmlformats.org/officeDocument/2006/relationships/tags" Target="../tags/tag151.xml"/><Relationship Id="rId6" Type="http://schemas.openxmlformats.org/officeDocument/2006/relationships/hyperlink" Target="http://www.javatpoint.com/jstl-fn-indexof-function" TargetMode="External"/><Relationship Id="rId11" Type="http://schemas.openxmlformats.org/officeDocument/2006/relationships/hyperlink" Target="http://www.javatpoint.com/jstl-fn-touppercase-function" TargetMode="External"/><Relationship Id="rId5" Type="http://schemas.openxmlformats.org/officeDocument/2006/relationships/hyperlink" Target="http://www.javatpoint.com/jstl-fn-endwidth-function" TargetMode="External"/><Relationship Id="rId15" Type="http://schemas.openxmlformats.org/officeDocument/2006/relationships/hyperlink" Target="http://www.javatpoint.com/jstl-fn-length-function" TargetMode="External"/><Relationship Id="rId10" Type="http://schemas.openxmlformats.org/officeDocument/2006/relationships/hyperlink" Target="http://www.javatpoint.com/jstl-fn-tolowercase-function" TargetMode="External"/><Relationship Id="rId4" Type="http://schemas.openxmlformats.org/officeDocument/2006/relationships/hyperlink" Target="http://www.javatpoint.com/jstl-fn-contains-ignorecase-function" TargetMode="External"/><Relationship Id="rId9" Type="http://schemas.openxmlformats.org/officeDocument/2006/relationships/hyperlink" Target="http://www.javatpoint.com/jstl-fn-split-function" TargetMode="External"/><Relationship Id="rId14" Type="http://schemas.openxmlformats.org/officeDocument/2006/relationships/hyperlink" Target="http://www.javatpoint.com/jstl-fn-substringbefore-function" TargetMode="Externa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2.xml"/></Relationships>
</file>

<file path=ppt/slides/_rels/slide138.xml.rels><?xml version="1.0" encoding="UTF-8" standalone="yes"?>
<Relationships xmlns="http://schemas.openxmlformats.org/package/2006/relationships"><Relationship Id="rId3" Type="http://schemas.openxmlformats.org/officeDocument/2006/relationships/hyperlink" Target="http://www.javatpoint.com/jstl-sql-setdatasource-tag" TargetMode="External"/><Relationship Id="rId2" Type="http://schemas.openxmlformats.org/officeDocument/2006/relationships/slideLayout" Target="../slideLayouts/slideLayout12.xml"/><Relationship Id="rId1" Type="http://schemas.openxmlformats.org/officeDocument/2006/relationships/tags" Target="../tags/tag153.xml"/><Relationship Id="rId5" Type="http://schemas.openxmlformats.org/officeDocument/2006/relationships/hyperlink" Target="http://www.javatpoint.com/jstl-sql-update-tag" TargetMode="External"/><Relationship Id="rId4" Type="http://schemas.openxmlformats.org/officeDocument/2006/relationships/hyperlink" Target="http://www.javatpoint.com/jstl-sql-query-tag" TargetMode="Externa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5.xm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6.xml"/></Relationships>
</file>

<file path=ppt/slides/_rels/slide142.xml.rels><?xml version="1.0" encoding="UTF-8" standalone="yes"?>
<Relationships xmlns="http://schemas.openxmlformats.org/package/2006/relationships"><Relationship Id="rId8" Type="http://schemas.openxmlformats.org/officeDocument/2006/relationships/hyperlink" Target="http://www.tutorialspoint.com/jsp/jstl_format_setlocale_tag.htm" TargetMode="External"/><Relationship Id="rId13" Type="http://schemas.openxmlformats.org/officeDocument/2006/relationships/hyperlink" Target="http://www.tutorialspoint.com/jsp/jstl_format_requestencoding_tag.htm" TargetMode="External"/><Relationship Id="rId3" Type="http://schemas.openxmlformats.org/officeDocument/2006/relationships/hyperlink" Target="http://www.tutorialspoint.com/jsp/jstl_format_formatnumber_tag.htm" TargetMode="External"/><Relationship Id="rId7" Type="http://schemas.openxmlformats.org/officeDocument/2006/relationships/hyperlink" Target="http://www.tutorialspoint.com/jsp/jstl_format_bundle_tag.htm" TargetMode="External"/><Relationship Id="rId12" Type="http://schemas.openxmlformats.org/officeDocument/2006/relationships/hyperlink" Target="http://www.tutorialspoint.com/jsp/jstl_format_message_tag.htm" TargetMode="External"/><Relationship Id="rId2" Type="http://schemas.openxmlformats.org/officeDocument/2006/relationships/slideLayout" Target="../slideLayouts/slideLayout2.xml"/><Relationship Id="rId1" Type="http://schemas.openxmlformats.org/officeDocument/2006/relationships/tags" Target="../tags/tag157.xml"/><Relationship Id="rId6" Type="http://schemas.openxmlformats.org/officeDocument/2006/relationships/hyperlink" Target="http://www.tutorialspoint.com/jsp/jstl_format_parsedate_tag.htm" TargetMode="External"/><Relationship Id="rId11" Type="http://schemas.openxmlformats.org/officeDocument/2006/relationships/hyperlink" Target="http://www.tutorialspoint.com/jsp/jstl_format_settimezone_tag.htm" TargetMode="External"/><Relationship Id="rId5" Type="http://schemas.openxmlformats.org/officeDocument/2006/relationships/hyperlink" Target="http://www.tutorialspoint.com/jsp/jstl_format_formatdate_tag.htm" TargetMode="External"/><Relationship Id="rId10" Type="http://schemas.openxmlformats.org/officeDocument/2006/relationships/hyperlink" Target="http://www.tutorialspoint.com/jsp/jstl_format_timezone_tag.htm" TargetMode="External"/><Relationship Id="rId4" Type="http://schemas.openxmlformats.org/officeDocument/2006/relationships/hyperlink" Target="http://www.tutorialspoint.com/jsp/jstl_format_parsenumber_tag.htm" TargetMode="External"/><Relationship Id="rId9" Type="http://schemas.openxmlformats.org/officeDocument/2006/relationships/hyperlink" Target="http://www.tutorialspoint.com/jsp/jstl_format_setbundle_tag.htm" TargetMode="External"/></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8.xml"/></Relationships>
</file>

<file path=ppt/slides/_rels/slide144.xml.rels><?xml version="1.0" encoding="UTF-8" standalone="yes"?>
<Relationships xmlns="http://schemas.openxmlformats.org/package/2006/relationships"><Relationship Id="rId8" Type="http://schemas.openxmlformats.org/officeDocument/2006/relationships/hyperlink" Target="http://www.javatpoint.com/jstl-xml-transform-tag" TargetMode="External"/><Relationship Id="rId3" Type="http://schemas.openxmlformats.org/officeDocument/2006/relationships/hyperlink" Target="http://www.javatpoint.com/jstl-xml-out-tag" TargetMode="External"/><Relationship Id="rId7" Type="http://schemas.openxmlformats.org/officeDocument/2006/relationships/hyperlink" Target="http://www.javatpoint.com/jstl-xml-if-tag" TargetMode="External"/><Relationship Id="rId2" Type="http://schemas.openxmlformats.org/officeDocument/2006/relationships/slideLayout" Target="../slideLayouts/slideLayout7.xml"/><Relationship Id="rId1" Type="http://schemas.openxmlformats.org/officeDocument/2006/relationships/tags" Target="../tags/tag159.xml"/><Relationship Id="rId6" Type="http://schemas.openxmlformats.org/officeDocument/2006/relationships/hyperlink" Target="http://www.javatpoint.com/jstl-xml-choose-when-otherwise-tag" TargetMode="External"/><Relationship Id="rId5" Type="http://schemas.openxmlformats.org/officeDocument/2006/relationships/hyperlink" Target="http://www.javatpoint.com/jstl-xml-set-tag" TargetMode="External"/><Relationship Id="rId4" Type="http://schemas.openxmlformats.org/officeDocument/2006/relationships/hyperlink" Target="http://www.javatpoint.com/jstl-xml-parse-tag" TargetMode="External"/><Relationship Id="rId9" Type="http://schemas.openxmlformats.org/officeDocument/2006/relationships/hyperlink" Target="http://www.javatpoint.com/jstl-xml-param-tag" TargetMode="External"/></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60.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1.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2.xml"/></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3.xml"/></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5.xml"/></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6.xml"/></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7.xml"/></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8.xml"/></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9.xml"/></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0.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1.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2.xml"/></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3.xml"/></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75.xml"/></Relationships>
</file>

<file path=ppt/slides/_rels/slide1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2.xml"/><Relationship Id="rId1" Type="http://schemas.openxmlformats.org/officeDocument/2006/relationships/tags" Target="../tags/tag176.xml"/></Relationships>
</file>

<file path=ppt/slides/_rels/slide16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7.xml"/></Relationships>
</file>

<file path=ppt/slides/_rels/slide1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8.xml"/></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9.xml"/></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0.xml"/></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1.xml"/></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2.xml"/></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3.xml"/></Relationships>
</file>

<file path=ppt/slides/_rels/slide1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8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1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5.xml"/></Relationships>
</file>

<file path=ppt/slides/_rels/slide1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6.xml"/></Relationships>
</file>

<file path=ppt/slides/_rels/slide1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7.xml"/></Relationships>
</file>

<file path=ppt/slides/_rels/slide1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8.xml"/></Relationships>
</file>

<file path=ppt/slides/_rels/slide1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89.xml"/></Relationships>
</file>

<file path=ppt/slides/_rels/slide1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2.xml"/><Relationship Id="rId1" Type="http://schemas.openxmlformats.org/officeDocument/2006/relationships/tags" Target="../tags/tag190.xml"/><Relationship Id="rId5" Type="http://schemas.openxmlformats.org/officeDocument/2006/relationships/image" Target="../media/image26.png"/><Relationship Id="rId4" Type="http://schemas.openxmlformats.org/officeDocument/2006/relationships/image" Target="../media/image25.png"/></Relationships>
</file>

<file path=ppt/slides/_rels/slide17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1.xml"/></Relationships>
</file>

<file path=ppt/slides/_rels/slide17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2.xml"/></Relationships>
</file>

<file path=ppt/slides/_rels/slide1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3.xml"/></Relationships>
</file>

<file path=ppt/slides/_rels/slide1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1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5.xml"/></Relationships>
</file>

<file path=ppt/slides/_rels/slide18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2.xml"/><Relationship Id="rId1" Type="http://schemas.openxmlformats.org/officeDocument/2006/relationships/tags" Target="../tags/tag196.xml"/><Relationship Id="rId4" Type="http://schemas.openxmlformats.org/officeDocument/2006/relationships/image" Target="../media/image28.png"/></Relationships>
</file>

<file path=ppt/slides/_rels/slide1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7.xml"/></Relationships>
</file>

<file path=ppt/slides/_rels/slide1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8.xml"/></Relationships>
</file>

<file path=ppt/slides/_rels/slide1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99.xml"/></Relationships>
</file>

<file path=ppt/slides/_rels/slide18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0.xml"/></Relationships>
</file>

<file path=ppt/slides/_rels/slide1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1.xml"/></Relationships>
</file>

<file path=ppt/slides/_rels/slide18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slideLayout" Target="../slideLayouts/slideLayout2.xml"/><Relationship Id="rId1" Type="http://schemas.openxmlformats.org/officeDocument/2006/relationships/tags" Target="../tags/tag202.xml"/></Relationships>
</file>

<file path=ppt/slides/_rels/slide18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03.xml"/></Relationships>
</file>

<file path=ppt/slides/_rels/slide18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4.xml"/></Relationships>
</file>

<file path=ppt/slides/_rels/slide19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3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0.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tags" Target="../tags/tag41.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ags" Target="../tags/tag47.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4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12.xml"/><Relationship Id="rId1" Type="http://schemas.openxmlformats.org/officeDocument/2006/relationships/tags" Target="../tags/tag5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ags" Target="../tags/tag55.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ags" Target="../tags/tag56.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6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20.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5.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89.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0.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3.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5.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6.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7.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8.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9.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0.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1.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3.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24.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5.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08.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9.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0.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1.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a:t>
            </a:fld>
            <a:endParaRPr lang="en-IN"/>
          </a:p>
        </p:txBody>
      </p:sp>
      <p:sp>
        <p:nvSpPr>
          <p:cNvPr id="14" name="TextBox 13"/>
          <p:cNvSpPr txBox="1"/>
          <p:nvPr/>
        </p:nvSpPr>
        <p:spPr>
          <a:xfrm>
            <a:off x="8153401" y="1171937"/>
            <a:ext cx="4038600" cy="2985433"/>
          </a:xfrm>
          <a:prstGeom prst="rect">
            <a:avLst/>
          </a:prstGeom>
          <a:noFill/>
        </p:spPr>
        <p:txBody>
          <a:bodyPr wrap="square" rtlCol="0">
            <a:spAutoFit/>
          </a:bodyPr>
          <a:lstStyle/>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SUBJECT: </a:t>
            </a:r>
          </a:p>
          <a:p>
            <a:pPr algn="ctr"/>
            <a:r>
              <a:rPr lang="en-IN" sz="2400" dirty="0" smtClean="0">
                <a:solidFill>
                  <a:srgbClr val="0039AC"/>
                </a:solidFill>
                <a:latin typeface="Cascadia Code PL SemiBold" pitchFamily="49" charset="0"/>
                <a:ea typeface="Cascadia Code PL SemiBold" pitchFamily="49" charset="0"/>
                <a:cs typeface="Cascadia Code PL SemiBold" pitchFamily="49" charset="0"/>
              </a:rPr>
              <a:t>Advanced Java Programming</a:t>
            </a: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TOPIC: </a:t>
            </a:r>
          </a:p>
          <a:p>
            <a:pPr algn="ctr"/>
            <a:r>
              <a:rPr lang="en-IN" sz="2800" dirty="0" smtClean="0">
                <a:solidFill>
                  <a:srgbClr val="0039AC"/>
                </a:solidFill>
                <a:latin typeface="Cascadia Code PL SemiBold" pitchFamily="49" charset="0"/>
                <a:ea typeface="Cascadia Code PL SemiBold" pitchFamily="49" charset="0"/>
                <a:cs typeface="Cascadia Code PL SemiBold" pitchFamily="49" charset="0"/>
              </a:rPr>
              <a:t>Java Server Pages</a:t>
            </a:r>
          </a:p>
        </p:txBody>
      </p:sp>
      <p:sp>
        <p:nvSpPr>
          <p:cNvPr id="15" name="Rectangle 3"/>
          <p:cNvSpPr>
            <a:spLocks noChangeArrowheads="1"/>
          </p:cNvSpPr>
          <p:nvPr/>
        </p:nvSpPr>
        <p:spPr bwMode="auto">
          <a:xfrm>
            <a:off x="1892301" y="6192551"/>
            <a:ext cx="1016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Raleway" pitchFamily="34" charset="0"/>
                <a:cs typeface="Arial" pitchFamily="34" charset="0"/>
              </a:rPr>
              <a:t>This work is licensed under a Creative Commons Attribution-</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NonCommercial</a:t>
            </a:r>
            <a:r>
              <a:rPr kumimoji="0" lang="en-US" sz="1400" b="0" i="0" u="none" strike="noStrike" cap="none" normalizeH="0" baseline="0" dirty="0" smtClean="0">
                <a:ln>
                  <a:noFill/>
                </a:ln>
                <a:solidFill>
                  <a:srgbClr val="000000"/>
                </a:solidFill>
                <a:effectLst/>
                <a:latin typeface="Raleway" pitchFamily="34" charset="0"/>
                <a:cs typeface="Arial" pitchFamily="34" charset="0"/>
              </a:rPr>
              <a:t>-</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ShareAlike</a:t>
            </a:r>
            <a:r>
              <a:rPr kumimoji="0" lang="en-US" sz="1400" b="0" i="0" u="none" strike="noStrike" cap="none" normalizeH="0" baseline="0" dirty="0" smtClean="0">
                <a:ln>
                  <a:noFill/>
                </a:ln>
                <a:solidFill>
                  <a:srgbClr val="000000"/>
                </a:solidFill>
                <a:effectLst/>
                <a:latin typeface="Raleway" pitchFamily="34" charset="0"/>
                <a:cs typeface="Arial" pitchFamily="34" charset="0"/>
              </a:rPr>
              <a:t> 4.0 International License.</a:t>
            </a:r>
            <a:br>
              <a:rPr kumimoji="0" lang="en-US" sz="1400" b="0" i="0" u="none" strike="noStrike" cap="none" normalizeH="0" baseline="0" dirty="0" smtClean="0">
                <a:ln>
                  <a:noFill/>
                </a:ln>
                <a:solidFill>
                  <a:srgbClr val="000000"/>
                </a:solidFill>
                <a:effectLst/>
                <a:latin typeface="Raleway" pitchFamily="34" charset="0"/>
                <a:cs typeface="Arial" pitchFamily="34" charset="0"/>
              </a:rPr>
            </a:br>
            <a:r>
              <a:rPr kumimoji="0" lang="en-US" sz="1400" b="0" i="0" u="none" strike="noStrike" cap="none" normalizeH="0" baseline="0" dirty="0" smtClean="0">
                <a:ln>
                  <a:noFill/>
                </a:ln>
                <a:solidFill>
                  <a:srgbClr val="000000"/>
                </a:solidFill>
                <a:effectLst/>
                <a:latin typeface="Raleway" pitchFamily="34" charset="0"/>
                <a:cs typeface="Arial" pitchFamily="34" charset="0"/>
              </a:rPr>
              <a:t>You are free to use, distribute and modify it, for noncommercial purposes only, provided you acknowledge the source.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6" name="Picture 4" descr="https://lh6.googleusercontent.com/Lp8iKuiTnGpl9iPxyGvBYF3QgETINAgcWKgbn_K6AYGA--fdOsIxebCc_cLxU80DN3JTFhWaqhIQlDG4nk3GF_OvA1xQxQBB5KVxDqGSWwlMj5QbJMJQhENWSL9HuNDnCrsHLvBNjF8EN53Mw3Afu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08" y="6198687"/>
            <a:ext cx="1629534" cy="574042"/>
          </a:xfrm>
          <a:prstGeom prst="rect">
            <a:avLst/>
          </a:prstGeom>
          <a:noFill/>
          <a:extLst>
            <a:ext uri="{909E8E84-426E-40DD-AFC4-6F175D3DCCD1}">
              <a14:hiddenFill xmlns:a14="http://schemas.microsoft.com/office/drawing/2010/main">
                <a:solidFill>
                  <a:srgbClr val="FFFFFF"/>
                </a:solidFill>
              </a14:hiddenFill>
            </a:ext>
          </a:extLst>
        </p:spPr>
      </p:pic>
      <p:sp>
        <p:nvSpPr>
          <p:cNvPr id="17" name="Subtitle 2"/>
          <p:cNvSpPr txBox="1">
            <a:spLocks/>
          </p:cNvSpPr>
          <p:nvPr/>
        </p:nvSpPr>
        <p:spPr>
          <a:xfrm>
            <a:off x="8301038" y="5272088"/>
            <a:ext cx="3743326" cy="83841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IN" sz="4000" b="1" dirty="0" err="1" smtClean="0">
                <a:ln>
                  <a:solidFill>
                    <a:schemeClr val="tx1"/>
                  </a:solidFill>
                </a:ln>
                <a:solidFill>
                  <a:schemeClr val="bg1"/>
                </a:solidFill>
              </a:rPr>
              <a:t>Jatin</a:t>
            </a:r>
            <a:r>
              <a:rPr lang="en-IN" sz="4000" b="1" dirty="0" smtClean="0">
                <a:ln>
                  <a:solidFill>
                    <a:schemeClr val="tx1"/>
                  </a:solidFill>
                </a:ln>
                <a:solidFill>
                  <a:schemeClr val="bg1"/>
                </a:solidFill>
              </a:rPr>
              <a:t> Ambasana</a:t>
            </a:r>
            <a:endParaRPr lang="en-IN" sz="4000" b="1" dirty="0">
              <a:ln>
                <a:solidFill>
                  <a:schemeClr val="tx1"/>
                </a:solidFill>
              </a:ln>
              <a:solidFill>
                <a:schemeClr val="bg1"/>
              </a:solidFill>
            </a:endParaRPr>
          </a:p>
        </p:txBody>
      </p:sp>
      <p:grpSp>
        <p:nvGrpSpPr>
          <p:cNvPr id="19" name="Group 18"/>
          <p:cNvGrpSpPr/>
          <p:nvPr/>
        </p:nvGrpSpPr>
        <p:grpSpPr>
          <a:xfrm rot="21312530">
            <a:off x="4763909" y="1447183"/>
            <a:ext cx="1204324" cy="1379473"/>
            <a:chOff x="6404725" y="930873"/>
            <a:chExt cx="1204324" cy="1379473"/>
          </a:xfrm>
        </p:grpSpPr>
        <p:pic>
          <p:nvPicPr>
            <p:cNvPr id="2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3897" y="1433714"/>
              <a:ext cx="1135152" cy="876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6404725" y="930873"/>
              <a:ext cx="1135152" cy="876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09899" y="1456898"/>
            <a:ext cx="1626907" cy="1360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a:off x="6095998" y="1456898"/>
            <a:ext cx="1626907" cy="1360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9"/>
          <p:cNvPicPr>
            <a:picLocks noChangeAspect="1"/>
          </p:cNvPicPr>
          <p:nvPr/>
        </p:nvPicPr>
        <p:blipFill rotWithShape="1">
          <a:blip r:embed="rId6" cstate="print">
            <a:extLst>
              <a:ext uri="{28A0092B-C50C-407E-A947-70E740481C1C}">
                <a14:useLocalDpi xmlns:a14="http://schemas.microsoft.com/office/drawing/2010/main" val="0"/>
              </a:ext>
            </a:extLst>
          </a:blip>
          <a:srcRect b="28463"/>
          <a:stretch/>
        </p:blipFill>
        <p:spPr>
          <a:xfrm>
            <a:off x="410916" y="1013985"/>
            <a:ext cx="2415794" cy="3100095"/>
          </a:xfrm>
          <a:prstGeom prst="rect">
            <a:avLst/>
          </a:prstGeom>
        </p:spPr>
      </p:pic>
      <p:sp>
        <p:nvSpPr>
          <p:cNvPr id="13" name="Subtitle 2"/>
          <p:cNvSpPr txBox="1">
            <a:spLocks/>
          </p:cNvSpPr>
          <p:nvPr/>
        </p:nvSpPr>
        <p:spPr>
          <a:xfrm>
            <a:off x="79077" y="3829722"/>
            <a:ext cx="4629326" cy="2131378"/>
          </a:xfrm>
          <a:prstGeom prst="rect">
            <a:avLst/>
          </a:prstGeom>
        </p:spPr>
        <p:txBody>
          <a:bodyPr vert="horz" lIns="91440" tIns="45720" rIns="91440" bIns="45720" rtlCol="0" anchor="t">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IN" sz="16600" b="1" dirty="0" smtClean="0">
                <a:ln w="57150">
                  <a:solidFill>
                    <a:schemeClr val="bg1"/>
                  </a:solidFill>
                  <a:prstDash val="solid"/>
                </a:ln>
                <a:solidFill>
                  <a:srgbClr val="001C54"/>
                </a:solidFill>
                <a:effectLst>
                  <a:outerShdw blurRad="88000" dist="50800" dir="5040000" algn="tl">
                    <a:srgbClr val="0039AC">
                      <a:alpha val="45000"/>
                    </a:srgbClr>
                  </a:outerShdw>
                </a:effectLst>
              </a:rPr>
              <a:t>J</a:t>
            </a:r>
            <a:r>
              <a:rPr lang="en-IN" sz="16600" b="1" dirty="0">
                <a:ln w="57150">
                  <a:solidFill>
                    <a:schemeClr val="bg1"/>
                  </a:solidFill>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rgbClr val="0039AC">
                      <a:alpha val="45000"/>
                    </a:srgbClr>
                  </a:outerShdw>
                </a:effectLst>
              </a:rPr>
              <a:t> </a:t>
            </a:r>
            <a:r>
              <a:rPr lang="en-IN" sz="16600" b="1" dirty="0">
                <a:ln w="57150">
                  <a:solidFill>
                    <a:schemeClr val="bg1"/>
                  </a:solidFill>
                  <a:prstDash val="solid"/>
                </a:ln>
                <a:solidFill>
                  <a:srgbClr val="0039AC"/>
                </a:solidFill>
                <a:effectLst>
                  <a:outerShdw blurRad="88000" dist="50800" dir="5040000" algn="tl">
                    <a:srgbClr val="0039AC">
                      <a:alpha val="45000"/>
                    </a:srgbClr>
                  </a:outerShdw>
                </a:effectLst>
              </a:rPr>
              <a:t>S</a:t>
            </a:r>
            <a:r>
              <a:rPr lang="en-IN" sz="16600" b="1" dirty="0">
                <a:ln w="57150">
                  <a:solidFill>
                    <a:schemeClr val="bg1"/>
                  </a:solidFill>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rgbClr val="0039AC">
                      <a:alpha val="45000"/>
                    </a:srgbClr>
                  </a:outerShdw>
                </a:effectLst>
              </a:rPr>
              <a:t> </a:t>
            </a:r>
            <a:r>
              <a:rPr lang="en-IN" sz="16600" b="1" dirty="0">
                <a:ln w="57150">
                  <a:solidFill>
                    <a:schemeClr val="bg1"/>
                  </a:solidFill>
                  <a:prstDash val="solid"/>
                </a:ln>
                <a:solidFill>
                  <a:srgbClr val="4F8AFF"/>
                </a:solidFill>
                <a:effectLst>
                  <a:outerShdw blurRad="88000" dist="50800" dir="5040000" algn="tl">
                    <a:srgbClr val="0039AC">
                      <a:alpha val="45000"/>
                    </a:srgbClr>
                  </a:outerShdw>
                </a:effectLst>
              </a:rPr>
              <a:t>P</a:t>
            </a:r>
          </a:p>
        </p:txBody>
      </p:sp>
    </p:spTree>
    <p:custDataLst>
      <p:tags r:id="rId1"/>
    </p:custDataLst>
    <p:extLst>
      <p:ext uri="{BB962C8B-B14F-4D97-AF65-F5344CB8AC3E}">
        <p14:creationId xmlns:p14="http://schemas.microsoft.com/office/powerpoint/2010/main" val="31926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7. JSP SCRIPTING ELEMENTS"/>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SCRIPTING ELEMENTS</a:t>
            </a:r>
          </a:p>
        </p:txBody>
      </p:sp>
      <p:sp>
        <p:nvSpPr>
          <p:cNvPr id="239" name="There are three types of scripting elements:…"/>
          <p:cNvSpPr txBox="1">
            <a:spLocks noGrp="1"/>
          </p:cNvSpPr>
          <p:nvPr>
            <p:ph type="body" idx="1"/>
          </p:nvPr>
        </p:nvSpPr>
        <p:spPr/>
        <p:txBody>
          <a:bodyPr>
            <a:normAutofit/>
          </a:bodyPr>
          <a:lstStyle/>
          <a:p>
            <a:pPr marL="0" indent="0">
              <a:buNone/>
            </a:pPr>
            <a:r>
              <a:rPr lang="en-US" b="1" dirty="0" err="1" smtClean="0"/>
              <a:t>Scriptlets</a:t>
            </a:r>
            <a:endParaRPr lang="en-US" b="1" dirty="0"/>
          </a:p>
          <a:p>
            <a:r>
              <a:rPr lang="en-US" dirty="0"/>
              <a:t>A </a:t>
            </a:r>
            <a:r>
              <a:rPr lang="en-US" dirty="0" err="1"/>
              <a:t>scriptlet</a:t>
            </a:r>
            <a:r>
              <a:rPr lang="en-US" dirty="0"/>
              <a:t> can </a:t>
            </a:r>
            <a:r>
              <a:rPr lang="en-US" dirty="0">
                <a:solidFill>
                  <a:schemeClr val="accent1"/>
                </a:solidFill>
              </a:rPr>
              <a:t>contain any number of JAVA language statements</a:t>
            </a:r>
            <a:r>
              <a:rPr lang="en-US" dirty="0"/>
              <a:t>, variable or method declarations, or expressions that are valid in the page scripting language</a:t>
            </a:r>
            <a:r>
              <a:rPr lang="en-US" dirty="0" smtClean="0"/>
              <a:t>.</a:t>
            </a:r>
            <a:endParaRPr lang="en-US" dirty="0"/>
          </a:p>
          <a:p>
            <a:r>
              <a:rPr lang="en-US" dirty="0"/>
              <a:t>Following is the syntax of </a:t>
            </a:r>
            <a:r>
              <a:rPr lang="en-US" dirty="0" err="1"/>
              <a:t>Scriptlet</a:t>
            </a:r>
            <a:r>
              <a:rPr lang="en-US" dirty="0" smtClean="0"/>
              <a:t>:</a:t>
            </a:r>
            <a:endParaRPr lang="en-US" dirty="0"/>
          </a:p>
          <a:p>
            <a:pPr marL="0" indent="0">
              <a:buNone/>
            </a:pPr>
            <a:r>
              <a:rPr lang="en-US" dirty="0">
                <a:latin typeface="Courier New" panose="02070309020205020404" pitchFamily="49" charset="0"/>
                <a:cs typeface="Courier New" panose="02070309020205020404" pitchFamily="49" charset="0"/>
              </a:rPr>
              <a:t>&lt;% code fragment </a:t>
            </a:r>
            <a:r>
              <a:rPr lang="en-US" dirty="0" smtClean="0">
                <a:latin typeface="Courier New" panose="02070309020205020404" pitchFamily="49" charset="0"/>
                <a:cs typeface="Courier New" panose="02070309020205020404" pitchFamily="49" charset="0"/>
              </a:rPr>
              <a:t>%&gt;</a:t>
            </a:r>
          </a:p>
          <a:p>
            <a:r>
              <a:rPr lang="en-US" dirty="0" smtClean="0"/>
              <a:t>There </a:t>
            </a:r>
            <a:r>
              <a:rPr lang="en-US" dirty="0"/>
              <a:t>are three types of scripting elements:</a:t>
            </a:r>
          </a:p>
          <a:p>
            <a:r>
              <a:rPr lang="en-US" dirty="0" err="1" smtClean="0"/>
              <a:t>scriptlet</a:t>
            </a:r>
            <a:r>
              <a:rPr lang="en-US" dirty="0" smtClean="0"/>
              <a:t> </a:t>
            </a:r>
            <a:r>
              <a:rPr lang="en-US" dirty="0"/>
              <a:t>tag</a:t>
            </a:r>
          </a:p>
          <a:p>
            <a:r>
              <a:rPr lang="en-US" dirty="0" smtClean="0"/>
              <a:t>expression </a:t>
            </a:r>
            <a:r>
              <a:rPr lang="en-US" dirty="0"/>
              <a:t>tag</a:t>
            </a:r>
          </a:p>
          <a:p>
            <a:r>
              <a:rPr lang="en-US" dirty="0" smtClean="0"/>
              <a:t>declaration </a:t>
            </a:r>
            <a:r>
              <a:rPr lang="en-US" dirty="0"/>
              <a:t>tag</a:t>
            </a:r>
          </a:p>
        </p:txBody>
      </p:sp>
      <p:sp>
        <p:nvSpPr>
          <p:cNvPr id="2" name="Slide Number Placeholder 1"/>
          <p:cNvSpPr>
            <a:spLocks noGrp="1"/>
          </p:cNvSpPr>
          <p:nvPr>
            <p:ph type="sldNum" sz="quarter" idx="2"/>
          </p:nvPr>
        </p:nvSpPr>
        <p:spPr/>
        <p:txBody>
          <a:bodyPr/>
          <a:lstStyle/>
          <a:p>
            <a:fld id="{86CB4B4D-7CA3-9044-876B-883B54F8677D}" type="slidenum">
              <a:rPr lang="en-IN" smtClean="0"/>
              <a:t>10</a:t>
            </a:fld>
            <a:endParaRPr lang="en-IN"/>
          </a:p>
        </p:txBody>
      </p:sp>
    </p:spTree>
    <p:custDataLst>
      <p:tags r:id="rId1"/>
    </p:custDataLst>
    <p:extLst>
      <p:ext uri="{BB962C8B-B14F-4D97-AF65-F5344CB8AC3E}">
        <p14:creationId xmlns:p14="http://schemas.microsoft.com/office/powerpoint/2010/main" val="1416128201"/>
      </p:ext>
    </p:extLst>
  </p:cSld>
  <p:clrMapOvr>
    <a:masterClrMapping/>
  </p:clrMapOvr>
  <p:transition spd="med"/>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534572" y="864108"/>
            <a:ext cx="11281291" cy="5993892"/>
          </a:xfrm>
        </p:spPr>
        <p:txBody>
          <a:bodyPr>
            <a:noAutofit/>
          </a:bodyPr>
          <a:lstStyle/>
          <a:p>
            <a:r>
              <a:rPr lang="en-IN" sz="2400" dirty="0" smtClean="0"/>
              <a:t>File</a:t>
            </a:r>
            <a:r>
              <a:rPr lang="en-IN" sz="2400" dirty="0"/>
              <a:t>: index.html</a:t>
            </a:r>
            <a:endParaRPr lang="en-IN" sz="2400" dirty="0" smtClean="0"/>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a:p>
            <a:pPr marL="0" indent="0">
              <a:buNone/>
            </a:pPr>
            <a:r>
              <a:rPr lang="en-US" sz="3600" dirty="0">
                <a:solidFill>
                  <a:schemeClr val="tx1"/>
                </a:solidFill>
                <a:latin typeface="Courier New" panose="02070309020205020404" pitchFamily="49" charset="0"/>
                <a:cs typeface="Courier New" panose="02070309020205020404" pitchFamily="49" charset="0"/>
              </a:rPr>
              <a:t> &lt;body&gt;</a:t>
            </a:r>
          </a:p>
          <a:p>
            <a:pPr marL="0" indent="0">
              <a:buNone/>
            </a:pPr>
            <a:r>
              <a:rPr lang="en-US" sz="3600" dirty="0">
                <a:solidFill>
                  <a:schemeClr val="tx1"/>
                </a:solidFill>
                <a:latin typeface="Courier New" panose="02070309020205020404" pitchFamily="49" charset="0"/>
                <a:cs typeface="Courier New" panose="02070309020205020404" pitchFamily="49" charset="0"/>
              </a:rPr>
              <a:t>        &lt;h3&gt;This is a html page&lt;/h3&gt;   </a:t>
            </a:r>
          </a:p>
          <a:p>
            <a:pPr marL="0" indent="0">
              <a:buNone/>
            </a:pPr>
            <a:r>
              <a:rPr lang="en-US" sz="3600" dirty="0">
                <a:solidFill>
                  <a:schemeClr val="tx1"/>
                </a:solidFill>
                <a:latin typeface="Courier New" panose="02070309020205020404" pitchFamily="49" charset="0"/>
                <a:cs typeface="Courier New" panose="02070309020205020404" pitchFamily="49" charset="0"/>
              </a:rPr>
              <a:t>    &lt;/body&gt;</a:t>
            </a:r>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100</a:t>
            </a:fld>
            <a:endParaRPr lang="en-IN" dirty="0"/>
          </a:p>
        </p:txBody>
      </p:sp>
    </p:spTree>
    <p:custDataLst>
      <p:tags r:id="rId1"/>
    </p:custDataLst>
    <p:extLst>
      <p:ext uri="{BB962C8B-B14F-4D97-AF65-F5344CB8AC3E}">
        <p14:creationId xmlns:p14="http://schemas.microsoft.com/office/powerpoint/2010/main" val="23669839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3200" dirty="0" smtClean="0"/>
              <a:t>File</a:t>
            </a:r>
            <a:r>
              <a:rPr lang="en-IN" sz="3200" dirty="0"/>
              <a:t>: </a:t>
            </a:r>
            <a:r>
              <a:rPr lang="en-IN" sz="3200" dirty="0" err="1"/>
              <a:t>newjsp.jsp</a:t>
            </a:r>
            <a:endParaRPr lang="en-IN" sz="3200" dirty="0" smtClean="0"/>
          </a:p>
          <a:p>
            <a:pPr marL="0" indent="0">
              <a:spcBef>
                <a:spcPts val="0"/>
              </a:spcBef>
              <a:buNone/>
            </a:pPr>
            <a:r>
              <a:rPr lang="en-IN" dirty="0">
                <a:solidFill>
                  <a:srgbClr val="FF0000"/>
                </a:solidFill>
                <a:latin typeface="Courier New" panose="02070309020205020404" pitchFamily="49" charset="0"/>
                <a:cs typeface="Courier New" panose="02070309020205020404" pitchFamily="49" charset="0"/>
              </a:rPr>
              <a:t>&lt;%@page </a:t>
            </a:r>
            <a:r>
              <a:rPr lang="en-IN" dirty="0" err="1">
                <a:solidFill>
                  <a:srgbClr val="FF0000"/>
                </a:solidFill>
                <a:latin typeface="Courier New" panose="02070309020205020404" pitchFamily="49" charset="0"/>
                <a:cs typeface="Courier New" panose="02070309020205020404" pitchFamily="49" charset="0"/>
              </a:rPr>
              <a:t>contentType</a:t>
            </a:r>
            <a:r>
              <a:rPr lang="en-IN" dirty="0">
                <a:solidFill>
                  <a:srgbClr val="FF0000"/>
                </a:solidFill>
                <a:latin typeface="Courier New" panose="02070309020205020404" pitchFamily="49" charset="0"/>
                <a:cs typeface="Courier New" panose="02070309020205020404" pitchFamily="49" charset="0"/>
              </a:rPr>
              <a:t>="text/html" </a:t>
            </a:r>
            <a:r>
              <a:rPr lang="en-IN" dirty="0" err="1">
                <a:solidFill>
                  <a:srgbClr val="FF0000"/>
                </a:solidFill>
                <a:latin typeface="Courier New" panose="02070309020205020404" pitchFamily="49" charset="0"/>
                <a:cs typeface="Courier New" panose="02070309020205020404" pitchFamily="49" charset="0"/>
              </a:rPr>
              <a:t>pageEncoding</a:t>
            </a:r>
            <a:r>
              <a:rPr lang="en-IN" dirty="0">
                <a:solidFill>
                  <a:srgbClr val="FF0000"/>
                </a:solidFill>
                <a:latin typeface="Courier New" panose="02070309020205020404" pitchFamily="49" charset="0"/>
                <a:cs typeface="Courier New" panose="02070309020205020404" pitchFamily="49" charset="0"/>
              </a:rPr>
              <a:t>="UTF-8"%&gt;</a:t>
            </a:r>
          </a:p>
          <a:p>
            <a:pPr marL="0" indent="0">
              <a:spcBef>
                <a:spcPts val="0"/>
              </a:spcBef>
              <a:buNone/>
            </a:pPr>
            <a:r>
              <a:rPr lang="en-IN" dirty="0">
                <a:latin typeface="Courier New" panose="02070309020205020404" pitchFamily="49" charset="0"/>
                <a:cs typeface="Courier New" panose="02070309020205020404" pitchFamily="49" charset="0"/>
              </a:rPr>
              <a:t>&lt;!DOCTYPE html&gt;</a:t>
            </a:r>
          </a:p>
          <a:p>
            <a:pPr marL="0" indent="0">
              <a:spcBef>
                <a:spcPts val="0"/>
              </a:spcBef>
              <a:buNone/>
            </a:pPr>
            <a:r>
              <a:rPr lang="en-IN" dirty="0">
                <a:latin typeface="Courier New" panose="02070309020205020404" pitchFamily="49" charset="0"/>
                <a:cs typeface="Courier New" panose="02070309020205020404" pitchFamily="49" charset="0"/>
              </a:rPr>
              <a:t>&lt;html&gt;</a:t>
            </a:r>
          </a:p>
          <a:p>
            <a:pPr marL="0" indent="0">
              <a:spcBef>
                <a:spcPts val="0"/>
              </a:spcBef>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a:solidFill>
                  <a:srgbClr val="FF0000"/>
                </a:solidFill>
                <a:latin typeface="Courier New" panose="02070309020205020404" pitchFamily="49" charset="0"/>
                <a:cs typeface="Courier New" panose="02070309020205020404" pitchFamily="49" charset="0"/>
              </a:rPr>
              <a:t>returns hour--%&gt;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err="1">
                <a:solidFill>
                  <a:srgbClr val="FF0000"/>
                </a:solidFill>
                <a:latin typeface="Courier New" panose="02070309020205020404" pitchFamily="49" charset="0"/>
                <a:cs typeface="Courier New" panose="02070309020205020404" pitchFamily="49" charset="0"/>
              </a:rPr>
              <a:t>br</a:t>
            </a:r>
            <a:r>
              <a:rPr lang="en-IN" b="1" dirty="0">
                <a:solidFill>
                  <a:srgbClr val="FF0000"/>
                </a:solidFill>
                <a:latin typeface="Courier New" panose="02070309020205020404" pitchFamily="49" charset="0"/>
                <a:cs typeface="Courier New" panose="02070309020205020404" pitchFamily="49" charset="0"/>
              </a:rPr>
              <a:t>&gt; Time is &lt;%=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dirty="0">
                <a:solidFill>
                  <a:srgbClr val="FF0000"/>
                </a:solidFill>
                <a:latin typeface="Courier New" panose="02070309020205020404" pitchFamily="49" charset="0"/>
                <a:cs typeface="Courier New" panose="02070309020205020404" pitchFamily="49" charset="0"/>
              </a:rPr>
              <a:t>().</a:t>
            </a:r>
            <a:r>
              <a:rPr lang="en-IN" b="1" dirty="0" err="1">
                <a:solidFill>
                  <a:srgbClr val="FF0000"/>
                </a:solidFill>
                <a:latin typeface="Courier New" panose="02070309020205020404" pitchFamily="49" charset="0"/>
                <a:cs typeface="Courier New" panose="02070309020205020404" pitchFamily="49" charset="0"/>
              </a:rPr>
              <a:t>getHours</a:t>
            </a:r>
            <a:r>
              <a:rPr lang="en-IN" b="1" dirty="0">
                <a:solidFill>
                  <a:srgbClr val="FF0000"/>
                </a:solidFill>
                <a:latin typeface="Courier New" panose="02070309020205020404" pitchFamily="49" charset="0"/>
                <a:cs typeface="Courier New" panose="02070309020205020404" pitchFamily="49" charset="0"/>
              </a:rPr>
              <a:t>() %&gt;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a:solidFill>
                  <a:srgbClr val="FF0000"/>
                </a:solidFill>
                <a:latin typeface="Courier New" panose="02070309020205020404" pitchFamily="49" charset="0"/>
                <a:cs typeface="Courier New" panose="02070309020205020404" pitchFamily="49" charset="0"/>
              </a:rPr>
              <a:t>returns min--%&gt;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 </a:t>
            </a:r>
            <a:r>
              <a:rPr lang="en-IN" b="1" dirty="0">
                <a:solidFill>
                  <a:srgbClr val="FF0000"/>
                </a:solidFill>
                <a:latin typeface="Courier New" panose="02070309020205020404" pitchFamily="49" charset="0"/>
                <a:cs typeface="Courier New" panose="02070309020205020404" pitchFamily="49" charset="0"/>
              </a:rPr>
              <a:t>&lt;%=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dirty="0">
                <a:solidFill>
                  <a:srgbClr val="FF0000"/>
                </a:solidFill>
                <a:latin typeface="Courier New" panose="02070309020205020404" pitchFamily="49" charset="0"/>
                <a:cs typeface="Courier New" panose="02070309020205020404" pitchFamily="49" charset="0"/>
              </a:rPr>
              <a:t>().</a:t>
            </a:r>
            <a:r>
              <a:rPr lang="en-IN" b="1" dirty="0" err="1">
                <a:solidFill>
                  <a:srgbClr val="FF0000"/>
                </a:solidFill>
                <a:latin typeface="Courier New" panose="02070309020205020404" pitchFamily="49" charset="0"/>
                <a:cs typeface="Courier New" panose="02070309020205020404" pitchFamily="49" charset="0"/>
              </a:rPr>
              <a:t>getMinutes</a:t>
            </a:r>
            <a:r>
              <a:rPr lang="en-IN" b="1" dirty="0">
                <a:solidFill>
                  <a:srgbClr val="FF0000"/>
                </a:solidFill>
                <a:latin typeface="Courier New" panose="02070309020205020404" pitchFamily="49" charset="0"/>
                <a:cs typeface="Courier New" panose="02070309020205020404" pitchFamily="49" charset="0"/>
              </a:rPr>
              <a:t>()%&gt;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a:solidFill>
                  <a:srgbClr val="FF0000"/>
                </a:solidFill>
                <a:latin typeface="Courier New" panose="02070309020205020404" pitchFamily="49" charset="0"/>
                <a:cs typeface="Courier New" panose="02070309020205020404" pitchFamily="49" charset="0"/>
              </a:rPr>
              <a:t>returns sec--%&gt;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 </a:t>
            </a:r>
            <a:r>
              <a:rPr lang="en-IN" b="1" dirty="0">
                <a:solidFill>
                  <a:srgbClr val="FF0000"/>
                </a:solidFill>
                <a:latin typeface="Courier New" panose="02070309020205020404" pitchFamily="49" charset="0"/>
                <a:cs typeface="Courier New" panose="02070309020205020404" pitchFamily="49" charset="0"/>
              </a:rPr>
              <a:t>&lt;%=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dirty="0">
                <a:solidFill>
                  <a:srgbClr val="FF0000"/>
                </a:solidFill>
                <a:latin typeface="Courier New" panose="02070309020205020404" pitchFamily="49" charset="0"/>
                <a:cs typeface="Courier New" panose="02070309020205020404" pitchFamily="49" charset="0"/>
              </a:rPr>
              <a:t>().</a:t>
            </a:r>
            <a:r>
              <a:rPr lang="en-IN" b="1" dirty="0" err="1">
                <a:solidFill>
                  <a:srgbClr val="FF0000"/>
                </a:solidFill>
                <a:latin typeface="Courier New" panose="02070309020205020404" pitchFamily="49" charset="0"/>
                <a:cs typeface="Courier New" panose="02070309020205020404" pitchFamily="49" charset="0"/>
              </a:rPr>
              <a:t>getSeconds</a:t>
            </a:r>
            <a:r>
              <a:rPr lang="en-IN" b="1" dirty="0">
                <a:solidFill>
                  <a:srgbClr val="FF0000"/>
                </a:solidFill>
                <a:latin typeface="Courier New" panose="02070309020205020404" pitchFamily="49" charset="0"/>
                <a:cs typeface="Courier New" panose="02070309020205020404" pitchFamily="49" charset="0"/>
              </a:rPr>
              <a:t>()%&gt;</a:t>
            </a:r>
          </a:p>
          <a:p>
            <a:pPr marL="0" indent="0">
              <a:spcBef>
                <a:spcPts val="0"/>
              </a:spcBef>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spcBef>
                <a:spcPts val="0"/>
              </a:spcBef>
              <a:buNone/>
            </a:pPr>
            <a:r>
              <a:rPr lang="en-IN" dirty="0">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101</a:t>
            </a:fld>
            <a:endParaRPr lang="en-IN" dirty="0"/>
          </a:p>
        </p:txBody>
      </p:sp>
    </p:spTree>
    <p:custDataLst>
      <p:tags r:id="rId1"/>
    </p:custDataLst>
    <p:extLst>
      <p:ext uri="{BB962C8B-B14F-4D97-AF65-F5344CB8AC3E}">
        <p14:creationId xmlns:p14="http://schemas.microsoft.com/office/powerpoint/2010/main" val="73649805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3200" dirty="0" smtClean="0"/>
              <a:t>File</a:t>
            </a:r>
            <a:r>
              <a:rPr lang="en-IN" sz="3200" dirty="0"/>
              <a:t>: </a:t>
            </a:r>
            <a:r>
              <a:rPr lang="en-IN" sz="3200" dirty="0" err="1"/>
              <a:t>newjsp.jsp</a:t>
            </a:r>
            <a:endParaRPr lang="en-IN" sz="3200" dirty="0" smtClean="0"/>
          </a:p>
          <a:p>
            <a:pPr marL="0" indent="0">
              <a:spcBef>
                <a:spcPts val="0"/>
              </a:spcBef>
              <a:buNone/>
            </a:pPr>
            <a:r>
              <a:rPr lang="en-IN" dirty="0">
                <a:solidFill>
                  <a:srgbClr val="FF0000"/>
                </a:solidFill>
                <a:latin typeface="Courier New" panose="02070309020205020404" pitchFamily="49" charset="0"/>
                <a:cs typeface="Courier New" panose="02070309020205020404" pitchFamily="49" charset="0"/>
              </a:rPr>
              <a:t>&lt;%@page </a:t>
            </a:r>
            <a:r>
              <a:rPr lang="en-IN" dirty="0" err="1">
                <a:solidFill>
                  <a:srgbClr val="FF0000"/>
                </a:solidFill>
                <a:latin typeface="Courier New" panose="02070309020205020404" pitchFamily="49" charset="0"/>
                <a:cs typeface="Courier New" panose="02070309020205020404" pitchFamily="49" charset="0"/>
              </a:rPr>
              <a:t>contentType</a:t>
            </a:r>
            <a:r>
              <a:rPr lang="en-IN" dirty="0">
                <a:solidFill>
                  <a:srgbClr val="FF0000"/>
                </a:solidFill>
                <a:latin typeface="Courier New" panose="02070309020205020404" pitchFamily="49" charset="0"/>
                <a:cs typeface="Courier New" panose="02070309020205020404" pitchFamily="49" charset="0"/>
              </a:rPr>
              <a:t>="text/html" </a:t>
            </a:r>
            <a:r>
              <a:rPr lang="en-IN" dirty="0" err="1">
                <a:solidFill>
                  <a:srgbClr val="FF0000"/>
                </a:solidFill>
                <a:latin typeface="Courier New" panose="02070309020205020404" pitchFamily="49" charset="0"/>
                <a:cs typeface="Courier New" panose="02070309020205020404" pitchFamily="49" charset="0"/>
              </a:rPr>
              <a:t>pageEncoding</a:t>
            </a:r>
            <a:r>
              <a:rPr lang="en-IN" dirty="0">
                <a:solidFill>
                  <a:srgbClr val="FF0000"/>
                </a:solidFill>
                <a:latin typeface="Courier New" panose="02070309020205020404" pitchFamily="49" charset="0"/>
                <a:cs typeface="Courier New" panose="02070309020205020404" pitchFamily="49" charset="0"/>
              </a:rPr>
              <a:t>="UTF-8"%&gt;</a:t>
            </a:r>
          </a:p>
          <a:p>
            <a:pPr marL="0" indent="0">
              <a:spcBef>
                <a:spcPts val="0"/>
              </a:spcBef>
              <a:buNone/>
            </a:pPr>
            <a:r>
              <a:rPr lang="en-IN" dirty="0">
                <a:latin typeface="Courier New" panose="02070309020205020404" pitchFamily="49" charset="0"/>
                <a:cs typeface="Courier New" panose="02070309020205020404" pitchFamily="49" charset="0"/>
              </a:rPr>
              <a:t>&lt;!DOCTYPE html&gt;</a:t>
            </a:r>
          </a:p>
          <a:p>
            <a:pPr marL="0" indent="0">
              <a:spcBef>
                <a:spcPts val="0"/>
              </a:spcBef>
              <a:buNone/>
            </a:pPr>
            <a:r>
              <a:rPr lang="en-IN" dirty="0">
                <a:latin typeface="Courier New" panose="02070309020205020404" pitchFamily="49" charset="0"/>
                <a:cs typeface="Courier New" panose="02070309020205020404" pitchFamily="49" charset="0"/>
              </a:rPr>
              <a:t>&lt;html&gt;</a:t>
            </a:r>
          </a:p>
          <a:p>
            <a:pPr marL="0" indent="0">
              <a:spcBef>
                <a:spcPts val="0"/>
              </a:spcBef>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err="1">
                <a:solidFill>
                  <a:srgbClr val="FF0000"/>
                </a:solidFill>
                <a:latin typeface="Courier New" panose="02070309020205020404" pitchFamily="49" charset="0"/>
                <a:cs typeface="Courier New" panose="02070309020205020404" pitchFamily="49" charset="0"/>
              </a:rPr>
              <a:t>br</a:t>
            </a:r>
            <a:r>
              <a:rPr lang="en-IN" b="1" dirty="0">
                <a:solidFill>
                  <a:srgbClr val="FF0000"/>
                </a:solidFill>
                <a:latin typeface="Courier New" panose="02070309020205020404" pitchFamily="49" charset="0"/>
                <a:cs typeface="Courier New" panose="02070309020205020404" pitchFamily="49" charset="0"/>
              </a:rPr>
              <a:t>&gt; </a:t>
            </a:r>
            <a:r>
              <a:rPr lang="en-IN" b="1" dirty="0" smtClean="0">
                <a:solidFill>
                  <a:srgbClr val="FF0000"/>
                </a:solidFill>
                <a:latin typeface="Courier New" panose="02070309020205020404" pitchFamily="49" charset="0"/>
                <a:cs typeface="Courier New" panose="02070309020205020404" pitchFamily="49" charset="0"/>
              </a:rPr>
              <a:t>Date is </a:t>
            </a:r>
            <a:r>
              <a:rPr lang="en-IN" b="1" dirty="0">
                <a:solidFill>
                  <a:srgbClr val="FF0000"/>
                </a:solidFill>
                <a:latin typeface="Courier New" panose="02070309020205020404" pitchFamily="49" charset="0"/>
                <a:cs typeface="Courier New" panose="02070309020205020404" pitchFamily="49" charset="0"/>
              </a:rPr>
              <a:t>&lt;%=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smtClean="0">
                <a:solidFill>
                  <a:srgbClr val="FF0000"/>
                </a:solidFill>
                <a:latin typeface="Courier New" panose="02070309020205020404" pitchFamily="49" charset="0"/>
                <a:cs typeface="Courier New" panose="02070309020205020404" pitchFamily="49" charset="0"/>
              </a:rPr>
              <a:t>() %&gt;</a:t>
            </a:r>
            <a:endParaRPr lang="en-IN" b="1" dirty="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spcBef>
                <a:spcPts val="0"/>
              </a:spcBef>
              <a:buNone/>
            </a:pPr>
            <a:r>
              <a:rPr lang="en-IN" dirty="0">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102</a:t>
            </a:fld>
            <a:endParaRPr lang="en-IN" dirty="0"/>
          </a:p>
        </p:txBody>
      </p:sp>
    </p:spTree>
    <p:custDataLst>
      <p:tags r:id="rId1"/>
    </p:custDataLst>
    <p:extLst>
      <p:ext uri="{BB962C8B-B14F-4D97-AF65-F5344CB8AC3E}">
        <p14:creationId xmlns:p14="http://schemas.microsoft.com/office/powerpoint/2010/main" val="272467104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3600" dirty="0" smtClean="0"/>
              <a:t>File</a:t>
            </a:r>
            <a:r>
              <a:rPr lang="en-IN" sz="3600" dirty="0"/>
              <a:t>: </a:t>
            </a:r>
            <a:r>
              <a:rPr lang="en-IN" sz="3600" dirty="0" err="1"/>
              <a:t>includejsp.jsp</a:t>
            </a:r>
            <a:endParaRPr lang="en-IN" sz="3600" dirty="0" smtClean="0"/>
          </a:p>
          <a:p>
            <a:pPr marL="0" indent="0">
              <a:spcBef>
                <a:spcPts val="0"/>
              </a:spcBef>
              <a:buNone/>
            </a:pPr>
            <a:r>
              <a:rPr lang="en-IN" sz="3200" dirty="0">
                <a:solidFill>
                  <a:srgbClr val="FF0000"/>
                </a:solidFill>
                <a:latin typeface="Courier New" panose="02070309020205020404" pitchFamily="49" charset="0"/>
                <a:cs typeface="Courier New" panose="02070309020205020404" pitchFamily="49" charset="0"/>
              </a:rPr>
              <a:t>&lt;%@page </a:t>
            </a:r>
            <a:r>
              <a:rPr lang="en-IN" sz="3200" dirty="0" err="1">
                <a:solidFill>
                  <a:srgbClr val="FF0000"/>
                </a:solidFill>
                <a:latin typeface="Courier New" panose="02070309020205020404" pitchFamily="49" charset="0"/>
                <a:cs typeface="Courier New" panose="02070309020205020404" pitchFamily="49" charset="0"/>
              </a:rPr>
              <a:t>contentType</a:t>
            </a:r>
            <a:r>
              <a:rPr lang="en-IN" sz="3200" dirty="0">
                <a:solidFill>
                  <a:srgbClr val="FF0000"/>
                </a:solidFill>
                <a:latin typeface="Courier New" panose="02070309020205020404" pitchFamily="49" charset="0"/>
                <a:cs typeface="Courier New" panose="02070309020205020404" pitchFamily="49" charset="0"/>
              </a:rPr>
              <a:t>="text/html" </a:t>
            </a:r>
            <a:endParaRPr lang="en-IN" sz="3200" dirty="0" smtClean="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IN" sz="3200" dirty="0">
                <a:solidFill>
                  <a:srgbClr val="FF0000"/>
                </a:solidFill>
                <a:latin typeface="Courier New" panose="02070309020205020404" pitchFamily="49" charset="0"/>
                <a:cs typeface="Courier New" panose="02070309020205020404" pitchFamily="49" charset="0"/>
              </a:rPr>
              <a:t>	</a:t>
            </a:r>
            <a:r>
              <a:rPr lang="en-IN" sz="3200" dirty="0" smtClean="0">
                <a:solidFill>
                  <a:srgbClr val="FF0000"/>
                </a:solidFill>
                <a:latin typeface="Courier New" panose="02070309020205020404" pitchFamily="49" charset="0"/>
                <a:cs typeface="Courier New" panose="02070309020205020404" pitchFamily="49" charset="0"/>
              </a:rPr>
              <a:t>			</a:t>
            </a:r>
            <a:r>
              <a:rPr lang="en-IN" sz="3200" dirty="0" err="1" smtClean="0">
                <a:solidFill>
                  <a:srgbClr val="FF0000"/>
                </a:solidFill>
                <a:latin typeface="Courier New" panose="02070309020205020404" pitchFamily="49" charset="0"/>
                <a:cs typeface="Courier New" panose="02070309020205020404" pitchFamily="49" charset="0"/>
              </a:rPr>
              <a:t>pageEncoding</a:t>
            </a:r>
            <a:r>
              <a:rPr lang="en-IN" sz="3200" dirty="0">
                <a:solidFill>
                  <a:srgbClr val="FF0000"/>
                </a:solidFill>
                <a:latin typeface="Courier New" panose="02070309020205020404" pitchFamily="49" charset="0"/>
                <a:cs typeface="Courier New" panose="02070309020205020404" pitchFamily="49" charset="0"/>
              </a:rPr>
              <a:t>="UTF-8"%&gt;</a:t>
            </a:r>
          </a:p>
          <a:p>
            <a:pPr marL="0" indent="0">
              <a:spcBef>
                <a:spcPts val="0"/>
              </a:spcBef>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DOCTYPE html&gt;</a:t>
            </a:r>
          </a:p>
          <a:p>
            <a:pPr marL="0" indent="0">
              <a:spcBef>
                <a:spcPts val="0"/>
              </a:spcBef>
              <a:buNone/>
            </a:pPr>
            <a:r>
              <a:rPr lang="en-IN" sz="3200" dirty="0">
                <a:latin typeface="Courier New" panose="02070309020205020404" pitchFamily="49" charset="0"/>
                <a:cs typeface="Courier New" panose="02070309020205020404" pitchFamily="49" charset="0"/>
              </a:rPr>
              <a:t>&lt;html&gt;</a:t>
            </a:r>
          </a:p>
          <a:p>
            <a:pPr marL="0" indent="0">
              <a:spcBef>
                <a:spcPts val="0"/>
              </a:spcBef>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body&gt;</a:t>
            </a:r>
          </a:p>
          <a:p>
            <a:pPr marL="502920" lvl="1" indent="0">
              <a:spcBef>
                <a:spcPts val="0"/>
              </a:spcBef>
              <a:buNone/>
            </a:pPr>
            <a:r>
              <a:rPr lang="en-IN" sz="2800" b="1" dirty="0" smtClean="0">
                <a:solidFill>
                  <a:srgbClr val="FF0000"/>
                </a:solidFill>
                <a:latin typeface="Courier New" panose="02070309020205020404" pitchFamily="49" charset="0"/>
                <a:cs typeface="Courier New" panose="02070309020205020404" pitchFamily="49" charset="0"/>
              </a:rPr>
              <a:t>&lt;</a:t>
            </a:r>
            <a:r>
              <a:rPr lang="en-IN" sz="2800" b="1" dirty="0">
                <a:solidFill>
                  <a:srgbClr val="FF0000"/>
                </a:solidFill>
                <a:latin typeface="Courier New" panose="02070309020205020404" pitchFamily="49" charset="0"/>
                <a:cs typeface="Courier New" panose="02070309020205020404" pitchFamily="49" charset="0"/>
              </a:rPr>
              <a:t>h1&gt;This page contains include action&lt;/h1&gt;</a:t>
            </a:r>
          </a:p>
          <a:p>
            <a:pPr marL="502920" lvl="1" indent="0">
              <a:spcBef>
                <a:spcPts val="0"/>
              </a:spcBef>
              <a:buNone/>
            </a:pPr>
            <a:r>
              <a:rPr lang="en-IN" sz="2800" b="1" dirty="0" smtClean="0">
                <a:solidFill>
                  <a:srgbClr val="FF0000"/>
                </a:solidFill>
                <a:latin typeface="Courier New" panose="02070309020205020404" pitchFamily="49" charset="0"/>
                <a:cs typeface="Courier New" panose="02070309020205020404" pitchFamily="49" charset="0"/>
              </a:rPr>
              <a:t>&lt;</a:t>
            </a:r>
            <a:r>
              <a:rPr lang="en-IN" sz="2800" b="1" dirty="0" err="1">
                <a:solidFill>
                  <a:srgbClr val="FF0000"/>
                </a:solidFill>
                <a:latin typeface="Courier New" panose="02070309020205020404" pitchFamily="49" charset="0"/>
                <a:cs typeface="Courier New" panose="02070309020205020404" pitchFamily="49" charset="0"/>
              </a:rPr>
              <a:t>jsp:include</a:t>
            </a:r>
            <a:r>
              <a:rPr lang="en-IN" sz="2800" b="1" dirty="0">
                <a:solidFill>
                  <a:srgbClr val="FF0000"/>
                </a:solidFill>
                <a:latin typeface="Courier New" panose="02070309020205020404" pitchFamily="49" charset="0"/>
                <a:cs typeface="Courier New" panose="02070309020205020404" pitchFamily="49" charset="0"/>
              </a:rPr>
              <a:t> page="index.html"/&gt;</a:t>
            </a:r>
          </a:p>
          <a:p>
            <a:pPr marL="502920" lvl="1" indent="0">
              <a:spcBef>
                <a:spcPts val="0"/>
              </a:spcBef>
              <a:buNone/>
            </a:pPr>
            <a:r>
              <a:rPr lang="en-IN" sz="2800" b="1" dirty="0" smtClean="0">
                <a:solidFill>
                  <a:srgbClr val="FF0000"/>
                </a:solidFill>
                <a:latin typeface="Courier New" panose="02070309020205020404" pitchFamily="49" charset="0"/>
                <a:cs typeface="Courier New" panose="02070309020205020404" pitchFamily="49" charset="0"/>
              </a:rPr>
              <a:t>&lt;</a:t>
            </a:r>
            <a:r>
              <a:rPr lang="en-IN" sz="2800" b="1" dirty="0" err="1">
                <a:solidFill>
                  <a:srgbClr val="FF0000"/>
                </a:solidFill>
                <a:latin typeface="Courier New" panose="02070309020205020404" pitchFamily="49" charset="0"/>
                <a:cs typeface="Courier New" panose="02070309020205020404" pitchFamily="49" charset="0"/>
              </a:rPr>
              <a:t>jsp:include</a:t>
            </a:r>
            <a:r>
              <a:rPr lang="en-IN" sz="2800" b="1" dirty="0">
                <a:solidFill>
                  <a:srgbClr val="FF0000"/>
                </a:solidFill>
                <a:latin typeface="Courier New" panose="02070309020205020404" pitchFamily="49" charset="0"/>
                <a:cs typeface="Courier New" panose="02070309020205020404" pitchFamily="49" charset="0"/>
              </a:rPr>
              <a:t> page="</a:t>
            </a:r>
            <a:r>
              <a:rPr lang="en-IN" sz="2800" b="1" dirty="0" err="1">
                <a:solidFill>
                  <a:srgbClr val="FF0000"/>
                </a:solidFill>
                <a:latin typeface="Courier New" panose="02070309020205020404" pitchFamily="49" charset="0"/>
                <a:cs typeface="Courier New" panose="02070309020205020404" pitchFamily="49" charset="0"/>
              </a:rPr>
              <a:t>newjsp.jsp</a:t>
            </a:r>
            <a:r>
              <a:rPr lang="en-IN" sz="2800" b="1" dirty="0" smtClean="0">
                <a:solidFill>
                  <a:srgbClr val="FF0000"/>
                </a:solidFill>
                <a:latin typeface="Courier New" panose="02070309020205020404" pitchFamily="49" charset="0"/>
                <a:cs typeface="Courier New" panose="02070309020205020404" pitchFamily="49" charset="0"/>
              </a:rPr>
              <a:t>"/&gt;</a:t>
            </a:r>
          </a:p>
          <a:p>
            <a:pPr marL="0" indent="0">
              <a:spcBef>
                <a:spcPts val="0"/>
              </a:spcBef>
              <a:buNone/>
            </a:pPr>
            <a:r>
              <a:rPr lang="en-IN" sz="3200" dirty="0" smtClean="0">
                <a:latin typeface="Courier New" panose="02070309020205020404" pitchFamily="49" charset="0"/>
                <a:cs typeface="Courier New" panose="02070309020205020404" pitchFamily="49" charset="0"/>
              </a:rPr>
              <a:t>&lt;/body&gt; </a:t>
            </a:r>
          </a:p>
          <a:p>
            <a:pPr marL="0" indent="0">
              <a:spcBef>
                <a:spcPts val="0"/>
              </a:spcBef>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103</a:t>
            </a:fld>
            <a:endParaRPr lang="en-IN" dirty="0"/>
          </a:p>
        </p:txBody>
      </p:sp>
    </p:spTree>
    <p:custDataLst>
      <p:tags r:id="rId1"/>
    </p:custDataLst>
    <p:extLst>
      <p:ext uri="{BB962C8B-B14F-4D97-AF65-F5344CB8AC3E}">
        <p14:creationId xmlns:p14="http://schemas.microsoft.com/office/powerpoint/2010/main" val="18911458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9.3. jsp:useBean action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err="1" smtClean="0"/>
              <a:t>jsp:useBean</a:t>
            </a:r>
            <a:r>
              <a:rPr dirty="0" smtClean="0"/>
              <a:t> </a:t>
            </a:r>
            <a:r>
              <a:rPr dirty="0"/>
              <a:t>action tag</a:t>
            </a:r>
          </a:p>
        </p:txBody>
      </p:sp>
      <p:sp>
        <p:nvSpPr>
          <p:cNvPr id="388" name="The jsp:useBean action tag is used to locate or instantiate a bean class.…"/>
          <p:cNvSpPr txBox="1">
            <a:spLocks noGrp="1"/>
          </p:cNvSpPr>
          <p:nvPr>
            <p:ph type="body" idx="1"/>
          </p:nvPr>
        </p:nvSpPr>
        <p:spPr>
          <a:xfrm>
            <a:off x="339213" y="864107"/>
            <a:ext cx="11356258" cy="5993893"/>
          </a:xfrm>
          <a:prstGeom prst="rect">
            <a:avLst/>
          </a:prstGeom>
        </p:spPr>
        <p:txBody>
          <a:bodyPr/>
          <a:lstStyle/>
          <a:p>
            <a:r>
              <a:rPr dirty="0"/>
              <a:t>The </a:t>
            </a:r>
            <a:r>
              <a:rPr dirty="0" err="1"/>
              <a:t>jsp:useBean</a:t>
            </a:r>
            <a:r>
              <a:rPr dirty="0"/>
              <a:t> action tag is used to </a:t>
            </a:r>
            <a:r>
              <a:rPr b="1" dirty="0">
                <a:cs typeface="Helvetica"/>
                <a:sym typeface="Helvetica"/>
              </a:rPr>
              <a:t>locate or instantiate a bean class. </a:t>
            </a:r>
          </a:p>
          <a:p>
            <a:r>
              <a:rPr dirty="0"/>
              <a:t>If bean object of the Bean class is already created, it doesn't create the bean depending on the scope. </a:t>
            </a:r>
          </a:p>
          <a:p>
            <a:r>
              <a:rPr dirty="0"/>
              <a:t>But if object of bean is not created, it instantiates the bean</a:t>
            </a:r>
            <a:r>
              <a:rPr dirty="0" smtClean="0"/>
              <a:t>.</a:t>
            </a:r>
            <a:endParaRPr lang="en-US" dirty="0" smtClean="0"/>
          </a:p>
          <a:p>
            <a:r>
              <a:rPr lang="en-US" b="1" dirty="0"/>
              <a:t>Syntax of </a:t>
            </a:r>
            <a:r>
              <a:rPr lang="en-US" b="1" dirty="0" err="1"/>
              <a:t>jsp:useBean</a:t>
            </a:r>
            <a:r>
              <a:rPr lang="en-US" b="1" dirty="0"/>
              <a:t> action tag</a:t>
            </a:r>
          </a:p>
          <a:p>
            <a:pPr marL="0" indent="0">
              <a:buNone/>
            </a:pPr>
            <a:r>
              <a:rPr lang="en-US" dirty="0"/>
              <a:t>&lt;</a:t>
            </a:r>
            <a:r>
              <a:rPr lang="en-US" dirty="0" err="1"/>
              <a:t>jsp:useBean</a:t>
            </a:r>
            <a:r>
              <a:rPr lang="en-US" dirty="0"/>
              <a:t> id= "</a:t>
            </a:r>
            <a:r>
              <a:rPr lang="en-US" dirty="0" err="1"/>
              <a:t>instanceName</a:t>
            </a:r>
            <a:r>
              <a:rPr lang="en-US" dirty="0"/>
              <a:t>" scope= "page | request | session | </a:t>
            </a:r>
            <a:endParaRPr lang="en-US" dirty="0" smtClean="0"/>
          </a:p>
          <a:p>
            <a:pPr marL="0" indent="0">
              <a:buNone/>
            </a:pPr>
            <a:r>
              <a:rPr lang="en-US" dirty="0" smtClean="0"/>
              <a:t>application</a:t>
            </a:r>
            <a:r>
              <a:rPr lang="en-US" dirty="0"/>
              <a:t>"   </a:t>
            </a:r>
            <a:r>
              <a:rPr lang="en-US" b="1" dirty="0" smtClean="0"/>
              <a:t>class</a:t>
            </a:r>
            <a:r>
              <a:rPr lang="en-US" dirty="0"/>
              <a:t>= "</a:t>
            </a:r>
            <a:r>
              <a:rPr lang="en-US" dirty="0" err="1"/>
              <a:t>packageName.className</a:t>
            </a:r>
            <a:r>
              <a:rPr lang="en-US" dirty="0"/>
              <a:t>" </a:t>
            </a:r>
            <a:endParaRPr lang="en-US" dirty="0" smtClean="0"/>
          </a:p>
          <a:p>
            <a:pPr marL="0" indent="0">
              <a:buNone/>
            </a:pPr>
            <a:r>
              <a:rPr lang="en-US" dirty="0" smtClean="0"/>
              <a:t>type</a:t>
            </a:r>
            <a:r>
              <a:rPr lang="en-US" dirty="0"/>
              <a:t>= "</a:t>
            </a:r>
            <a:r>
              <a:rPr lang="en-US" dirty="0" err="1"/>
              <a:t>packageName.className</a:t>
            </a:r>
            <a:r>
              <a:rPr lang="en-US" dirty="0"/>
              <a:t>"  </a:t>
            </a:r>
            <a:r>
              <a:rPr lang="en-US" dirty="0" err="1" smtClean="0"/>
              <a:t>beanName</a:t>
            </a:r>
            <a:r>
              <a:rPr lang="en-US" dirty="0"/>
              <a:t>="</a:t>
            </a:r>
            <a:r>
              <a:rPr lang="en-US" dirty="0" err="1"/>
              <a:t>packageName.className</a:t>
            </a:r>
            <a:r>
              <a:rPr lang="en-US" dirty="0"/>
              <a:t> | &lt;%= expression &gt;" &gt;  </a:t>
            </a:r>
          </a:p>
          <a:p>
            <a:pPr marL="0" indent="0">
              <a:buNone/>
            </a:pPr>
            <a:r>
              <a:rPr lang="en-US" dirty="0"/>
              <a:t>&lt;/</a:t>
            </a:r>
            <a:r>
              <a:rPr lang="en-US" dirty="0" err="1"/>
              <a:t>jsp:useBean</a:t>
            </a:r>
            <a:r>
              <a:rPr lang="en-US" dirty="0"/>
              <a:t>&gt;  </a:t>
            </a:r>
          </a:p>
          <a:p>
            <a:endParaRPr dirty="0"/>
          </a:p>
        </p:txBody>
      </p:sp>
      <p:sp>
        <p:nvSpPr>
          <p:cNvPr id="2" name="Slide Number Placeholder 1"/>
          <p:cNvSpPr>
            <a:spLocks noGrp="1"/>
          </p:cNvSpPr>
          <p:nvPr>
            <p:ph type="sldNum" sz="quarter" idx="2"/>
          </p:nvPr>
        </p:nvSpPr>
        <p:spPr/>
        <p:txBody>
          <a:bodyPr/>
          <a:lstStyle/>
          <a:p>
            <a:fld id="{86CB4B4D-7CA3-9044-876B-883B54F8677D}" type="slidenum">
              <a:rPr lang="en-IN" smtClean="0"/>
              <a:t>104</a:t>
            </a:fld>
            <a:endParaRPr lang="en-IN"/>
          </a:p>
        </p:txBody>
      </p:sp>
    </p:spTree>
    <p:custDataLst>
      <p:tags r:id="rId1"/>
    </p:custDataLst>
    <p:extLst>
      <p:ext uri="{BB962C8B-B14F-4D97-AF65-F5344CB8AC3E}">
        <p14:creationId xmlns:p14="http://schemas.microsoft.com/office/powerpoint/2010/main" val="1360263371"/>
      </p:ext>
    </p:extLst>
  </p:cSld>
  <p:clrMapOvr>
    <a:masterClrMapping/>
  </p:clrMapOvr>
  <p:transition spd="med"/>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Syntax of jsp:useBean action tag"/>
          <p:cNvSpPr txBox="1">
            <a:spLocks noGrp="1"/>
          </p:cNvSpPr>
          <p:nvPr>
            <p:ph type="title"/>
          </p:nvPr>
        </p:nvSpPr>
        <p:spPr>
          <a:xfrm>
            <a:off x="576217" y="0"/>
            <a:ext cx="11180354" cy="943429"/>
          </a:xfrm>
        </p:spPr>
        <p:txBody>
          <a:bodyPr vert="horz" lIns="91440" tIns="45720" rIns="91440" bIns="45720" rtlCol="0" anchor="ctr">
            <a:normAutofit/>
          </a:bodyPr>
          <a:lstStyle/>
          <a:p>
            <a:pPr defTabSz="549148"/>
            <a:r>
              <a:rPr lang="en-US" dirty="0"/>
              <a:t>Syntax of </a:t>
            </a:r>
            <a:r>
              <a:rPr lang="en-US" dirty="0" err="1"/>
              <a:t>jsp:useBean</a:t>
            </a:r>
            <a:r>
              <a:rPr lang="en-US" dirty="0"/>
              <a:t> action tag</a:t>
            </a:r>
          </a:p>
        </p:txBody>
      </p:sp>
      <p:sp>
        <p:nvSpPr>
          <p:cNvPr id="391" name="&lt;jsp:useBean id= &quot;instanceName&quot; scope= &quot;page | request | session | application&quot;…"/>
          <p:cNvSpPr txBox="1">
            <a:spLocks noGrp="1"/>
          </p:cNvSpPr>
          <p:nvPr>
            <p:ph type="body" idx="1"/>
          </p:nvPr>
        </p:nvSpPr>
        <p:spPr>
          <a:xfrm>
            <a:off x="0" y="827315"/>
            <a:ext cx="11756571" cy="6030686"/>
          </a:xfrm>
          <a:ln>
            <a:noFill/>
          </a:ln>
        </p:spPr>
        <p:txBody>
          <a:bodyPr>
            <a:normAutofit fontScale="92500" lnSpcReduction="20000"/>
          </a:bodyPr>
          <a:lstStyle/>
          <a:p>
            <a:pPr marL="0" indent="0">
              <a:lnSpc>
                <a:spcPct val="110000"/>
              </a:lnSpc>
              <a:buNone/>
            </a:pPr>
            <a:r>
              <a:rPr lang="en-US" dirty="0">
                <a:solidFill>
                  <a:srgbClr val="FF0000"/>
                </a:solidFill>
                <a:latin typeface="Courier New" panose="02070309020205020404" pitchFamily="49" charset="0"/>
                <a:cs typeface="Courier New" panose="02070309020205020404" pitchFamily="49" charset="0"/>
              </a:rPr>
              <a:t>&lt;</a:t>
            </a:r>
            <a:r>
              <a:rPr lang="en-US" dirty="0" err="1">
                <a:solidFill>
                  <a:srgbClr val="FF0000"/>
                </a:solidFill>
                <a:latin typeface="Courier New" panose="02070309020205020404" pitchFamily="49" charset="0"/>
                <a:cs typeface="Courier New" panose="02070309020205020404" pitchFamily="49" charset="0"/>
              </a:rPr>
              <a:t>jsp:useBean</a:t>
            </a:r>
            <a:r>
              <a:rPr lang="en-US" dirty="0">
                <a:solidFill>
                  <a:srgbClr val="FF0000"/>
                </a:solidFill>
                <a:latin typeface="Courier New" panose="02070309020205020404" pitchFamily="49" charset="0"/>
                <a:cs typeface="Courier New" panose="02070309020205020404" pitchFamily="49" charset="0"/>
              </a:rPr>
              <a:t> id= "</a:t>
            </a:r>
            <a:r>
              <a:rPr lang="en-US" dirty="0" err="1">
                <a:solidFill>
                  <a:srgbClr val="FF0000"/>
                </a:solidFill>
                <a:latin typeface="Courier New" panose="02070309020205020404" pitchFamily="49" charset="0"/>
                <a:cs typeface="Courier New" panose="02070309020205020404" pitchFamily="49" charset="0"/>
              </a:rPr>
              <a:t>instanceName</a:t>
            </a:r>
            <a:r>
              <a:rPr lang="en-US" dirty="0">
                <a:solidFill>
                  <a:srgbClr val="FF0000"/>
                </a:solidFill>
                <a:latin typeface="Courier New" panose="02070309020205020404" pitchFamily="49" charset="0"/>
                <a:cs typeface="Courier New" panose="02070309020205020404" pitchFamily="49" charset="0"/>
              </a:rPr>
              <a:t>" scope= "page | request | session | application"   class= "</a:t>
            </a:r>
            <a:r>
              <a:rPr lang="en-US" dirty="0" err="1">
                <a:solidFill>
                  <a:srgbClr val="FF0000"/>
                </a:solidFill>
                <a:latin typeface="Courier New" panose="02070309020205020404" pitchFamily="49" charset="0"/>
                <a:cs typeface="Courier New" panose="02070309020205020404" pitchFamily="49" charset="0"/>
              </a:rPr>
              <a:t>packageName.className</a:t>
            </a:r>
            <a:r>
              <a:rPr lang="en-US" dirty="0">
                <a:solidFill>
                  <a:srgbClr val="FF0000"/>
                </a:solidFill>
                <a:latin typeface="Courier New" panose="02070309020205020404" pitchFamily="49" charset="0"/>
                <a:cs typeface="Courier New" panose="02070309020205020404" pitchFamily="49" charset="0"/>
              </a:rPr>
              <a:t>" " </a:t>
            </a:r>
            <a:r>
              <a:rPr lang="en-US" dirty="0" smtClean="0">
                <a:solidFill>
                  <a:srgbClr val="FF0000"/>
                </a:solidFill>
                <a:latin typeface="Courier New" panose="02070309020205020404" pitchFamily="49" charset="0"/>
                <a:cs typeface="Courier New" panose="02070309020205020404" pitchFamily="49" charset="0"/>
              </a:rPr>
              <a:t>&gt;&lt;/</a:t>
            </a:r>
            <a:r>
              <a:rPr lang="en-US" dirty="0" err="1">
                <a:solidFill>
                  <a:srgbClr val="FF0000"/>
                </a:solidFill>
                <a:latin typeface="Courier New" panose="02070309020205020404" pitchFamily="49" charset="0"/>
                <a:cs typeface="Courier New" panose="02070309020205020404" pitchFamily="49" charset="0"/>
              </a:rPr>
              <a:t>jsp:useBean</a:t>
            </a:r>
            <a:r>
              <a:rPr lang="en-US" dirty="0" smtClean="0">
                <a:solidFill>
                  <a:srgbClr val="FF0000"/>
                </a:solidFill>
                <a:latin typeface="Courier New" panose="02070309020205020404" pitchFamily="49" charset="0"/>
                <a:cs typeface="Courier New" panose="02070309020205020404" pitchFamily="49" charset="0"/>
              </a:rPr>
              <a:t>&gt;</a:t>
            </a:r>
            <a:endParaRPr lang="en-US" dirty="0">
              <a:solidFill>
                <a:srgbClr val="FF0000"/>
              </a:solidFill>
              <a:latin typeface="Courier New" panose="02070309020205020404" pitchFamily="49" charset="0"/>
              <a:cs typeface="Courier New" panose="02070309020205020404" pitchFamily="49" charset="0"/>
            </a:endParaRPr>
          </a:p>
          <a:p>
            <a:pPr>
              <a:spcBef>
                <a:spcPts val="0"/>
              </a:spcBef>
            </a:pPr>
            <a:r>
              <a:rPr lang="en-US" b="1" dirty="0">
                <a:sym typeface="Helvetica"/>
              </a:rPr>
              <a:t>id</a:t>
            </a:r>
            <a:r>
              <a:rPr lang="en-US" dirty="0">
                <a:sym typeface="Helvetica"/>
              </a:rPr>
              <a:t>:</a:t>
            </a:r>
            <a:r>
              <a:rPr lang="en-US" dirty="0"/>
              <a:t> is used to identify the bean in the specified scope.</a:t>
            </a:r>
          </a:p>
          <a:p>
            <a:pPr>
              <a:spcBef>
                <a:spcPts val="0"/>
              </a:spcBef>
            </a:pPr>
            <a:r>
              <a:rPr lang="en-US" b="1" dirty="0" smtClean="0">
                <a:sym typeface="Helvetica"/>
              </a:rPr>
              <a:t>scope</a:t>
            </a:r>
            <a:r>
              <a:rPr lang="en-US" dirty="0">
                <a:sym typeface="Helvetica"/>
              </a:rPr>
              <a:t>:</a:t>
            </a:r>
            <a:r>
              <a:rPr lang="en-US" dirty="0"/>
              <a:t> represents the scope of the bean. It may be page, request, session or application. The default scope is page</a:t>
            </a:r>
            <a:r>
              <a:rPr lang="en-US" dirty="0" smtClean="0"/>
              <a:t>.</a:t>
            </a:r>
            <a:endParaRPr lang="en-US" dirty="0"/>
          </a:p>
          <a:p>
            <a:r>
              <a:rPr lang="en-US" b="1" dirty="0">
                <a:sym typeface="Helvetica"/>
              </a:rPr>
              <a:t>page</a:t>
            </a:r>
            <a:r>
              <a:rPr lang="en-US" dirty="0">
                <a:sym typeface="Helvetica"/>
              </a:rPr>
              <a:t>:</a:t>
            </a:r>
            <a:r>
              <a:rPr lang="en-US" dirty="0"/>
              <a:t> specifies that you can use this bean within the JSP page. The default scope is page.</a:t>
            </a:r>
          </a:p>
          <a:p>
            <a:r>
              <a:rPr lang="en-US" b="1" dirty="0">
                <a:sym typeface="Helvetica"/>
              </a:rPr>
              <a:t>request</a:t>
            </a:r>
            <a:r>
              <a:rPr lang="en-US" dirty="0">
                <a:sym typeface="Helvetica"/>
              </a:rPr>
              <a:t>:</a:t>
            </a:r>
            <a:r>
              <a:rPr lang="en-US" dirty="0"/>
              <a:t> specifies that you can use this bean from any JSP page that processes the same request. It has wider scope than page.</a:t>
            </a:r>
          </a:p>
          <a:p>
            <a:r>
              <a:rPr lang="en-US" b="1" dirty="0">
                <a:sym typeface="Helvetica"/>
              </a:rPr>
              <a:t>session</a:t>
            </a:r>
            <a:r>
              <a:rPr lang="en-US" dirty="0">
                <a:sym typeface="Helvetica"/>
              </a:rPr>
              <a:t>:</a:t>
            </a:r>
            <a:r>
              <a:rPr lang="en-US" dirty="0"/>
              <a:t> specifies that you can use this bean from any JSP page in the same session whether processes the same request or not. It has wider scope than request.</a:t>
            </a:r>
          </a:p>
          <a:p>
            <a:r>
              <a:rPr lang="en-US" b="1" dirty="0">
                <a:sym typeface="Helvetica"/>
              </a:rPr>
              <a:t>application</a:t>
            </a:r>
            <a:r>
              <a:rPr lang="en-US" dirty="0">
                <a:sym typeface="Helvetica"/>
              </a:rPr>
              <a:t>:</a:t>
            </a:r>
            <a:r>
              <a:rPr lang="en-US" dirty="0"/>
              <a:t> specifies that you can use this bean from any JSP page in the same application. It has wider scope than session.</a:t>
            </a:r>
          </a:p>
          <a:p>
            <a:r>
              <a:rPr lang="en-US" b="1" dirty="0">
                <a:sym typeface="Helvetica"/>
              </a:rPr>
              <a:t>class</a:t>
            </a:r>
            <a:r>
              <a:rPr lang="en-US" dirty="0">
                <a:sym typeface="Helvetica"/>
              </a:rPr>
              <a:t>:</a:t>
            </a:r>
            <a:r>
              <a:rPr lang="en-US" dirty="0"/>
              <a:t> instantiates the specified bean class (i.e. creates an object of the bean class)</a:t>
            </a:r>
          </a:p>
        </p:txBody>
      </p:sp>
      <p:sp>
        <p:nvSpPr>
          <p:cNvPr id="2" name="Slide Number Placeholder 1"/>
          <p:cNvSpPr>
            <a:spLocks noGrp="1"/>
          </p:cNvSpPr>
          <p:nvPr>
            <p:ph type="sldNum" sz="quarter" idx="2"/>
          </p:nvPr>
        </p:nvSpPr>
        <p:spPr/>
        <p:txBody>
          <a:bodyPr/>
          <a:lstStyle/>
          <a:p>
            <a:fld id="{86CB4B4D-7CA3-9044-876B-883B54F8677D}" type="slidenum">
              <a:rPr lang="en-IN" smtClean="0"/>
              <a:t>105</a:t>
            </a:fld>
            <a:endParaRPr lang="en-IN"/>
          </a:p>
        </p:txBody>
      </p:sp>
    </p:spTree>
    <p:custDataLst>
      <p:tags r:id="rId1"/>
    </p:custDataLst>
    <p:extLst>
      <p:ext uri="{BB962C8B-B14F-4D97-AF65-F5344CB8AC3E}">
        <p14:creationId xmlns:p14="http://schemas.microsoft.com/office/powerpoint/2010/main" val="2661540790"/>
      </p:ext>
    </p:extLst>
  </p:cSld>
  <p:clrMapOvr>
    <a:masterClrMapping/>
  </p:clrMapOvr>
  <p:transition spd="med"/>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jsp:setProperty and jsp:getProperty action tags"/>
          <p:cNvSpPr txBox="1">
            <a:spLocks noGrp="1"/>
          </p:cNvSpPr>
          <p:nvPr>
            <p:ph type="title"/>
          </p:nvPr>
        </p:nvSpPr>
        <p:spPr/>
        <p:txBody>
          <a:bodyPr vert="horz" lIns="91440" tIns="45720" rIns="91440" bIns="45720" rtlCol="0" anchor="ctr">
            <a:normAutofit/>
          </a:bodyPr>
          <a:lstStyle/>
          <a:p>
            <a:pPr defTabSz="549148"/>
            <a:r>
              <a:rPr lang="en-US" dirty="0" err="1"/>
              <a:t>jsp:setProperty</a:t>
            </a:r>
            <a:r>
              <a:rPr lang="en-US" dirty="0"/>
              <a:t> and </a:t>
            </a:r>
            <a:r>
              <a:rPr lang="en-US" dirty="0" err="1"/>
              <a:t>jsp:getProperty</a:t>
            </a:r>
            <a:r>
              <a:rPr lang="en-US" dirty="0"/>
              <a:t> action tags</a:t>
            </a:r>
          </a:p>
        </p:txBody>
      </p:sp>
      <p:sp>
        <p:nvSpPr>
          <p:cNvPr id="395" name="The setProperty and getProperty action tags are used for developing web application with Java Bean."/>
          <p:cNvSpPr txBox="1">
            <a:spLocks noGrp="1"/>
          </p:cNvSpPr>
          <p:nvPr>
            <p:ph type="body" idx="1"/>
          </p:nvPr>
        </p:nvSpPr>
        <p:spPr>
          <a:xfrm>
            <a:off x="339213" y="864108"/>
            <a:ext cx="11356258" cy="5993892"/>
          </a:xfrm>
        </p:spPr>
        <p:txBody>
          <a:bodyPr>
            <a:normAutofit/>
          </a:bodyPr>
          <a:lstStyle>
            <a:lvl1pPr marL="0" indent="0">
              <a:buSzTx/>
              <a:buNone/>
            </a:lvl1pPr>
          </a:lstStyle>
          <a:p>
            <a:pPr marL="457200" indent="-457200">
              <a:buFont typeface="Arial" panose="020B0604020202020204" pitchFamily="34" charset="0"/>
              <a:buChar char="•"/>
            </a:pPr>
            <a:r>
              <a:rPr lang="en-US" dirty="0"/>
              <a:t>The </a:t>
            </a:r>
            <a:r>
              <a:rPr lang="en-US" dirty="0" err="1"/>
              <a:t>setProperty</a:t>
            </a:r>
            <a:r>
              <a:rPr lang="en-US" dirty="0"/>
              <a:t> and </a:t>
            </a:r>
            <a:r>
              <a:rPr lang="en-US" dirty="0" err="1"/>
              <a:t>getProperty</a:t>
            </a:r>
            <a:r>
              <a:rPr lang="en-US" dirty="0"/>
              <a:t> action tags are </a:t>
            </a:r>
            <a:r>
              <a:rPr lang="en-US" dirty="0">
                <a:solidFill>
                  <a:schemeClr val="accent1"/>
                </a:solidFill>
              </a:rPr>
              <a:t>used for developing web application with Java Bean</a:t>
            </a:r>
            <a:r>
              <a:rPr lang="en-US" dirty="0"/>
              <a:t>. </a:t>
            </a:r>
          </a:p>
          <a:p>
            <a:pPr marL="457200" indent="-457200">
              <a:buFont typeface="Arial" panose="020B0604020202020204" pitchFamily="34" charset="0"/>
              <a:buChar char="•"/>
            </a:pPr>
            <a:r>
              <a:rPr lang="en-US" dirty="0"/>
              <a:t>In web development, bean class is </a:t>
            </a:r>
            <a:r>
              <a:rPr lang="en-US" dirty="0">
                <a:solidFill>
                  <a:schemeClr val="accent1"/>
                </a:solidFill>
              </a:rPr>
              <a:t>mostly used because it is a reusable software component </a:t>
            </a:r>
            <a:r>
              <a:rPr lang="en-US" dirty="0"/>
              <a:t>that represents data</a:t>
            </a:r>
            <a:r>
              <a:rPr lang="en-US" dirty="0" smtClean="0"/>
              <a:t>.</a:t>
            </a:r>
            <a:endParaRPr lang="en-US" dirty="0"/>
          </a:p>
          <a:p>
            <a:pPr marL="457200" indent="-457200">
              <a:buFont typeface="Arial" panose="020B0604020202020204" pitchFamily="34" charset="0"/>
              <a:buChar char="•"/>
            </a:pPr>
            <a:r>
              <a:rPr lang="en-US" dirty="0"/>
              <a:t>The </a:t>
            </a:r>
            <a:r>
              <a:rPr lang="en-US" dirty="0" err="1"/>
              <a:t>jsp:setProperty</a:t>
            </a:r>
            <a:r>
              <a:rPr lang="en-US" dirty="0"/>
              <a:t> action tag </a:t>
            </a:r>
            <a:r>
              <a:rPr lang="en-US" dirty="0">
                <a:solidFill>
                  <a:schemeClr val="accent1"/>
                </a:solidFill>
              </a:rPr>
              <a:t>sets a property value </a:t>
            </a:r>
            <a:r>
              <a:rPr lang="en-US" dirty="0"/>
              <a:t>or values in a bean using the setter method</a:t>
            </a:r>
            <a:r>
              <a:rPr lang="en-US" dirty="0" smtClean="0"/>
              <a:t>.</a:t>
            </a:r>
          </a:p>
          <a:p>
            <a:pPr marL="457200" indent="-457200">
              <a:buFont typeface="Arial" panose="020B0604020202020204" pitchFamily="34" charset="0"/>
              <a:buChar char="•"/>
            </a:pPr>
            <a:r>
              <a:rPr lang="en-US" b="1" dirty="0"/>
              <a:t>Syntax of </a:t>
            </a:r>
            <a:r>
              <a:rPr lang="en-US" b="1" dirty="0" err="1"/>
              <a:t>jsp:setProperty</a:t>
            </a:r>
            <a:r>
              <a:rPr lang="en-US" b="1" dirty="0"/>
              <a:t> action tag</a:t>
            </a:r>
          </a:p>
          <a:p>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jsp:setProperty</a:t>
            </a:r>
            <a:r>
              <a:rPr lang="en-US" dirty="0">
                <a:latin typeface="Courier New" panose="02070309020205020404" pitchFamily="49" charset="0"/>
                <a:cs typeface="Courier New" panose="02070309020205020404" pitchFamily="49" charset="0"/>
              </a:rPr>
              <a:t> name="</a:t>
            </a:r>
            <a:r>
              <a:rPr lang="en-US" dirty="0" err="1">
                <a:latin typeface="Courier New" panose="02070309020205020404" pitchFamily="49" charset="0"/>
                <a:cs typeface="Courier New" panose="02070309020205020404" pitchFamily="49" charset="0"/>
              </a:rPr>
              <a:t>instanceOfBean</a:t>
            </a:r>
            <a:r>
              <a:rPr lang="en-US" dirty="0">
                <a:latin typeface="Courier New" panose="02070309020205020404" pitchFamily="49" charset="0"/>
                <a:cs typeface="Courier New" panose="02070309020205020404" pitchFamily="49" charset="0"/>
              </a:rPr>
              <a:t>" property= </a:t>
            </a:r>
            <a:r>
              <a:rPr lang="en-US" dirty="0" smtClean="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property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propertyName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param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parameterName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property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propertyName</a:t>
            </a:r>
            <a:r>
              <a:rPr lang="en-US" dirty="0">
                <a:latin typeface="Courier New" panose="02070309020205020404" pitchFamily="49" charset="0"/>
                <a:cs typeface="Courier New" panose="02070309020205020404" pitchFamily="49" charset="0"/>
              </a:rPr>
              <a:t>" value="{ string | </a:t>
            </a:r>
            <a:endParaRPr lang="en-US" dirty="0" smtClean="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 expression </a:t>
            </a:r>
            <a:r>
              <a:rPr lang="en-US" dirty="0" smtClean="0">
                <a:latin typeface="Courier New" panose="02070309020205020404" pitchFamily="49" charset="0"/>
                <a:cs typeface="Courier New" panose="02070309020205020404" pitchFamily="49" charset="0"/>
              </a:rPr>
              <a:t>%&gt;}" /&gt;</a:t>
            </a:r>
            <a:r>
              <a:rPr lang="en-US" dirty="0">
                <a:latin typeface="Courier New" panose="02070309020205020404" pitchFamily="49" charset="0"/>
                <a:cs typeface="Courier New" panose="02070309020205020404" pitchFamily="49" charset="0"/>
              </a:rPr>
              <a:t> </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106</a:t>
            </a:fld>
            <a:endParaRPr lang="en-IN"/>
          </a:p>
        </p:txBody>
      </p:sp>
    </p:spTree>
    <p:custDataLst>
      <p:tags r:id="rId1"/>
    </p:custDataLst>
    <p:extLst>
      <p:ext uri="{BB962C8B-B14F-4D97-AF65-F5344CB8AC3E}">
        <p14:creationId xmlns:p14="http://schemas.microsoft.com/office/powerpoint/2010/main" val="986797975"/>
      </p:ext>
    </p:extLst>
  </p:cSld>
  <p:clrMapOvr>
    <a:masterClrMapping/>
  </p:clrMapOvr>
  <p:transition spd="med"/>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7" name="Screen Shot 2017-02-21 at 7.08.39 PM.png" descr="Screen Shot 2017-02-21 at 7.08.39 PM.png"/>
          <p:cNvPicPr>
            <a:picLocks noChangeAspect="1"/>
          </p:cNvPicPr>
          <p:nvPr/>
        </p:nvPicPr>
        <p:blipFill>
          <a:blip r:embed="rId3">
            <a:extLst/>
          </a:blip>
          <a:stretch>
            <a:fillRect/>
          </a:stretch>
        </p:blipFill>
        <p:spPr>
          <a:xfrm>
            <a:off x="1542263" y="93320"/>
            <a:ext cx="4299777" cy="2541691"/>
          </a:xfrm>
          <a:prstGeom prst="rect">
            <a:avLst/>
          </a:prstGeom>
          <a:ln w="12700">
            <a:miter lim="400000"/>
          </a:ln>
        </p:spPr>
      </p:pic>
      <p:pic>
        <p:nvPicPr>
          <p:cNvPr id="398" name="Screen Shot 2017-02-21 at 7.08.55 PM.png" descr="Screen Shot 2017-02-21 at 7.08.55 PM.png"/>
          <p:cNvPicPr>
            <a:picLocks noChangeAspect="1"/>
          </p:cNvPicPr>
          <p:nvPr/>
        </p:nvPicPr>
        <p:blipFill>
          <a:blip r:embed="rId4">
            <a:extLst/>
          </a:blip>
          <a:stretch>
            <a:fillRect/>
          </a:stretch>
        </p:blipFill>
        <p:spPr>
          <a:xfrm>
            <a:off x="6014492" y="25179"/>
            <a:ext cx="4393812" cy="2696202"/>
          </a:xfrm>
          <a:prstGeom prst="rect">
            <a:avLst/>
          </a:prstGeom>
          <a:ln w="12700">
            <a:miter lim="400000"/>
          </a:ln>
        </p:spPr>
      </p:pic>
      <p:pic>
        <p:nvPicPr>
          <p:cNvPr id="399" name="Screen Shot 2017-02-21 at 7.09.05 PM.png" descr="Screen Shot 2017-02-21 at 7.09.05 PM.png"/>
          <p:cNvPicPr>
            <a:picLocks noChangeAspect="1"/>
          </p:cNvPicPr>
          <p:nvPr/>
        </p:nvPicPr>
        <p:blipFill>
          <a:blip r:embed="rId5">
            <a:extLst/>
          </a:blip>
          <a:stretch>
            <a:fillRect/>
          </a:stretch>
        </p:blipFill>
        <p:spPr>
          <a:xfrm>
            <a:off x="3965156" y="2457734"/>
            <a:ext cx="3513056" cy="2953884"/>
          </a:xfrm>
          <a:prstGeom prst="rect">
            <a:avLst/>
          </a:prstGeom>
          <a:ln w="12700">
            <a:miter lim="400000"/>
          </a:ln>
        </p:spPr>
      </p:pic>
      <p:sp>
        <p:nvSpPr>
          <p:cNvPr id="400" name="Line"/>
          <p:cNvSpPr/>
          <p:nvPr/>
        </p:nvSpPr>
        <p:spPr>
          <a:xfrm flipV="1">
            <a:off x="3067452" y="2008531"/>
            <a:ext cx="1" cy="206810"/>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01" name="Line"/>
          <p:cNvSpPr/>
          <p:nvPr/>
        </p:nvSpPr>
        <p:spPr>
          <a:xfrm>
            <a:off x="3054718" y="2227301"/>
            <a:ext cx="2828681" cy="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02" name="Line"/>
          <p:cNvSpPr/>
          <p:nvPr/>
        </p:nvSpPr>
        <p:spPr>
          <a:xfrm flipV="1">
            <a:off x="5852587" y="233044"/>
            <a:ext cx="1" cy="2015969"/>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03" name="Line"/>
          <p:cNvSpPr/>
          <p:nvPr/>
        </p:nvSpPr>
        <p:spPr>
          <a:xfrm>
            <a:off x="5836155" y="220823"/>
            <a:ext cx="178337"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pic>
        <p:nvPicPr>
          <p:cNvPr id="404" name="Screen Shot 2017-03-14 at 7.43.05 PM.png" descr="Screen Shot 2017-03-14 at 7.43.05 PM.png"/>
          <p:cNvPicPr>
            <a:picLocks noChangeAspect="1"/>
          </p:cNvPicPr>
          <p:nvPr/>
        </p:nvPicPr>
        <p:blipFill>
          <a:blip r:embed="rId6">
            <a:extLst/>
          </a:blip>
          <a:stretch>
            <a:fillRect/>
          </a:stretch>
        </p:blipFill>
        <p:spPr>
          <a:xfrm>
            <a:off x="3998925" y="2807751"/>
            <a:ext cx="3445518" cy="3880283"/>
          </a:xfrm>
          <a:prstGeom prst="rect">
            <a:avLst/>
          </a:prstGeom>
          <a:ln w="12700">
            <a:miter lim="400000"/>
          </a:ln>
        </p:spPr>
      </p:pic>
      <p:sp>
        <p:nvSpPr>
          <p:cNvPr id="2" name="Slide Number Placeholder 1"/>
          <p:cNvSpPr>
            <a:spLocks noGrp="1"/>
          </p:cNvSpPr>
          <p:nvPr>
            <p:ph type="sldNum" sz="quarter" idx="12"/>
          </p:nvPr>
        </p:nvSpPr>
        <p:spPr/>
        <p:txBody>
          <a:bodyPr/>
          <a:lstStyle/>
          <a:p>
            <a:fld id="{9C11CE39-2868-44A2-A0C6-827D458F7A8B}" type="slidenum">
              <a:rPr lang="en-IN" smtClean="0"/>
              <a:pPr/>
              <a:t>107</a:t>
            </a:fld>
            <a:endParaRPr lang="en-IN"/>
          </a:p>
        </p:txBody>
      </p:sp>
    </p:spTree>
    <p:custDataLst>
      <p:tags r:id="rId1"/>
    </p:custDataLst>
    <p:extLst>
      <p:ext uri="{BB962C8B-B14F-4D97-AF65-F5344CB8AC3E}">
        <p14:creationId xmlns:p14="http://schemas.microsoft.com/office/powerpoint/2010/main" val="328046538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108</a:t>
            </a:fld>
            <a:endParaRPr lang="en-IN"/>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2183" y="2669638"/>
            <a:ext cx="7949818" cy="418836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143500" cy="2669637"/>
          </a:xfrm>
          <a:prstGeom prst="rect">
            <a:avLst/>
          </a:prstGeom>
        </p:spPr>
      </p:pic>
    </p:spTree>
    <p:custDataLst>
      <p:tags r:id="rId1"/>
    </p:custDataLst>
    <p:extLst>
      <p:ext uri="{BB962C8B-B14F-4D97-AF65-F5344CB8AC3E}">
        <p14:creationId xmlns:p14="http://schemas.microsoft.com/office/powerpoint/2010/main" val="112723213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932C6D-FCD8-4A87-94D3-E154C2F00C93}"/>
              </a:ext>
            </a:extLst>
          </p:cNvPr>
          <p:cNvSpPr>
            <a:spLocks noGrp="1"/>
          </p:cNvSpPr>
          <p:nvPr>
            <p:ph idx="1"/>
          </p:nvPr>
        </p:nvSpPr>
        <p:spPr/>
        <p:txBody>
          <a:bodyPr/>
          <a:lstStyle/>
          <a:p>
            <a:pPr marL="0" indent="0">
              <a:buNone/>
            </a:pPr>
            <a:r>
              <a:rPr lang="en-IN" sz="3375" dirty="0" smtClean="0"/>
              <a:t>Expression </a:t>
            </a:r>
            <a:r>
              <a:rPr lang="en-IN" sz="3375" dirty="0"/>
              <a:t>Language (EL) in JSP</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109</a:t>
            </a:fld>
            <a:endParaRPr lang="en-IN"/>
          </a:p>
        </p:txBody>
      </p:sp>
    </p:spTree>
    <p:custDataLst>
      <p:tags r:id="rId1"/>
    </p:custDataLst>
    <p:extLst>
      <p:ext uri="{BB962C8B-B14F-4D97-AF65-F5344CB8AC3E}">
        <p14:creationId xmlns:p14="http://schemas.microsoft.com/office/powerpoint/2010/main" val="3799923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7.1. scriptlet tag"/>
          <p:cNvSpPr txBox="1">
            <a:spLocks noGrp="1"/>
          </p:cNvSpPr>
          <p:nvPr>
            <p:ph type="title"/>
          </p:nvPr>
        </p:nvSpPr>
        <p:spPr/>
        <p:txBody>
          <a:bodyPr vert="horz" lIns="91440" tIns="45720" rIns="91440" bIns="45720" rtlCol="0" anchor="ctr">
            <a:normAutofit/>
          </a:bodyPr>
          <a:lstStyle/>
          <a:p>
            <a:pPr defTabSz="549148"/>
            <a:r>
              <a:rPr lang="en-IN" dirty="0" err="1" smtClean="0"/>
              <a:t>Scriptlet</a:t>
            </a:r>
            <a:r>
              <a:rPr lang="en-IN" dirty="0" smtClean="0"/>
              <a:t> Tag</a:t>
            </a:r>
            <a:endParaRPr lang="en-IN" dirty="0"/>
          </a:p>
        </p:txBody>
      </p:sp>
      <p:sp>
        <p:nvSpPr>
          <p:cNvPr id="243" name="In JSP, java code can be written inside the jsp page using the scriptlet tag."/>
          <p:cNvSpPr txBox="1">
            <a:spLocks noGrp="1"/>
          </p:cNvSpPr>
          <p:nvPr>
            <p:ph type="body" idx="1"/>
          </p:nvPr>
        </p:nvSpPr>
        <p:spPr>
          <a:xfrm>
            <a:off x="339213" y="864108"/>
            <a:ext cx="11356258" cy="5122355"/>
          </a:xfrm>
        </p:spPr>
        <p:txBody>
          <a:bodyPr/>
          <a:lstStyle/>
          <a:p>
            <a:r>
              <a:rPr lang="en-US" dirty="0"/>
              <a:t>In JSP, </a:t>
            </a:r>
            <a:r>
              <a:rPr lang="en-US" b="1" dirty="0">
                <a:sym typeface="Helvetica"/>
              </a:rPr>
              <a:t>java code can be written</a:t>
            </a:r>
            <a:r>
              <a:rPr lang="en-US" dirty="0">
                <a:sym typeface="Helvetica"/>
              </a:rPr>
              <a:t> inside the </a:t>
            </a:r>
            <a:r>
              <a:rPr lang="en-US" dirty="0" err="1">
                <a:sym typeface="Helvetica"/>
              </a:rPr>
              <a:t>jsp</a:t>
            </a:r>
            <a:r>
              <a:rPr lang="en-US" dirty="0">
                <a:sym typeface="Helvetica"/>
              </a:rPr>
              <a:t> page</a:t>
            </a:r>
            <a:r>
              <a:rPr lang="en-US" dirty="0"/>
              <a:t> using the </a:t>
            </a:r>
            <a:r>
              <a:rPr lang="en-US" dirty="0" err="1"/>
              <a:t>scriptlet</a:t>
            </a:r>
            <a:r>
              <a:rPr lang="en-US" dirty="0"/>
              <a:t> tag</a:t>
            </a:r>
            <a:r>
              <a:rPr lang="en-US" dirty="0" smtClean="0"/>
              <a:t>.</a:t>
            </a:r>
          </a:p>
          <a:p>
            <a:r>
              <a:rPr lang="en-US" dirty="0" smtClean="0"/>
              <a:t>Syntax:</a:t>
            </a:r>
          </a:p>
          <a:p>
            <a:pPr marL="138577" lvl="2" indent="0" algn="just" defTabSz="321457">
              <a:buNone/>
              <a:tabLst>
                <a:tab pos="98223" algn="l"/>
                <a:tab pos="321457" algn="l"/>
              </a:tabLst>
              <a:defRPr sz="3100">
                <a:latin typeface="Verdana"/>
                <a:ea typeface="Verdana"/>
                <a:cs typeface="Verdana"/>
                <a:sym typeface="Verdana"/>
              </a:defRPr>
            </a:pPr>
            <a:r>
              <a:rPr lang="en-IN" sz="3600" dirty="0">
                <a:latin typeface="Courier New" panose="02070309020205020404" pitchFamily="49" charset="0"/>
                <a:cs typeface="Courier New" panose="02070309020205020404" pitchFamily="49" charset="0"/>
              </a:rPr>
              <a:t>&lt;%  </a:t>
            </a:r>
          </a:p>
          <a:p>
            <a:pPr marL="138577" lvl="2" indent="0" algn="just" defTabSz="321457">
              <a:buNone/>
              <a:tabLst>
                <a:tab pos="98223" algn="l"/>
                <a:tab pos="321457" algn="l"/>
              </a:tabLst>
              <a:defRPr sz="3100">
                <a:latin typeface="Verdana"/>
                <a:ea typeface="Verdana"/>
                <a:cs typeface="Verdana"/>
                <a:sym typeface="Verdana"/>
              </a:defRPr>
            </a:pPr>
            <a:r>
              <a:rPr lang="en-IN" sz="3600" dirty="0">
                <a:latin typeface="Courier New" panose="02070309020205020404" pitchFamily="49" charset="0"/>
                <a:cs typeface="Courier New" panose="02070309020205020404" pitchFamily="49" charset="0"/>
              </a:rPr>
              <a:t>		………………………………</a:t>
            </a:r>
          </a:p>
          <a:p>
            <a:pPr marL="138577" lvl="2" indent="0" algn="just" defTabSz="321457">
              <a:buNone/>
              <a:tabLst>
                <a:tab pos="98223" algn="l"/>
                <a:tab pos="321457" algn="l"/>
              </a:tabLst>
              <a:defRPr sz="3100">
                <a:latin typeface="Verdana"/>
                <a:ea typeface="Verdana"/>
                <a:cs typeface="Verdana"/>
                <a:sym typeface="Verdana"/>
              </a:defRPr>
            </a:pPr>
            <a:r>
              <a:rPr lang="en-IN" sz="3600" dirty="0">
                <a:latin typeface="Courier New" panose="02070309020205020404" pitchFamily="49" charset="0"/>
                <a:cs typeface="Courier New" panose="02070309020205020404" pitchFamily="49" charset="0"/>
              </a:rPr>
              <a:t>       ……………………. ………….</a:t>
            </a:r>
          </a:p>
          <a:p>
            <a:pPr marL="138577" lvl="2" indent="0" algn="just" defTabSz="321457">
              <a:buNone/>
              <a:tabLst>
                <a:tab pos="98223" algn="l"/>
                <a:tab pos="321457" algn="l"/>
              </a:tabLst>
              <a:defRPr sz="3100">
                <a:latin typeface="Verdana"/>
                <a:ea typeface="Verdana"/>
                <a:cs typeface="Verdana"/>
                <a:sym typeface="Verdana"/>
              </a:defRPr>
            </a:pPr>
            <a:r>
              <a:rPr lang="en-IN" sz="3600" dirty="0" smtClean="0">
                <a:latin typeface="Courier New" panose="02070309020205020404" pitchFamily="49" charset="0"/>
                <a:cs typeface="Courier New" panose="02070309020205020404" pitchFamily="49" charset="0"/>
              </a:rPr>
              <a:t>%&gt;</a:t>
            </a:r>
            <a:r>
              <a:rPr lang="en-IN" sz="3600" dirty="0">
                <a:latin typeface="Courier New" panose="02070309020205020404" pitchFamily="49" charset="0"/>
                <a:cs typeface="Courier New" panose="02070309020205020404" pitchFamily="49" charset="0"/>
              </a:rPr>
              <a:t> </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11</a:t>
            </a:fld>
            <a:endParaRPr lang="en-IN"/>
          </a:p>
        </p:txBody>
      </p:sp>
    </p:spTree>
    <p:custDataLst>
      <p:tags r:id="rId1"/>
    </p:custDataLst>
    <p:extLst>
      <p:ext uri="{BB962C8B-B14F-4D97-AF65-F5344CB8AC3E}">
        <p14:creationId xmlns:p14="http://schemas.microsoft.com/office/powerpoint/2010/main" val="3338413994"/>
      </p:ext>
    </p:extLst>
  </p:cSld>
  <p:clrMapOvr>
    <a:masterClrMapping/>
  </p:clrMapOvr>
  <p:transition spd="med"/>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Expression Language (EL) in JSP"/>
          <p:cNvSpPr txBox="1">
            <a:spLocks noGrp="1"/>
          </p:cNvSpPr>
          <p:nvPr>
            <p:ph type="title"/>
          </p:nvPr>
        </p:nvSpPr>
        <p:spPr>
          <a:prstGeom prst="rect">
            <a:avLst/>
          </a:prstGeom>
        </p:spPr>
        <p:txBody>
          <a:bodyPr vert="horz" lIns="91440" tIns="45720" rIns="91440" bIns="45720" rtlCol="0" anchor="ctr">
            <a:normAutofit/>
          </a:bodyPr>
          <a:lstStyle/>
          <a:p>
            <a:pPr defTabSz="549148"/>
            <a:r>
              <a:rPr dirty="0"/>
              <a:t>Expression Language (EL) in JSP</a:t>
            </a:r>
          </a:p>
        </p:txBody>
      </p:sp>
      <p:sp>
        <p:nvSpPr>
          <p:cNvPr id="619" name="The Expression Language (EL) simplifies the accessibility of data stored in the Java Bean component, and other objects like request, session, application etc.…"/>
          <p:cNvSpPr txBox="1">
            <a:spLocks noGrp="1"/>
          </p:cNvSpPr>
          <p:nvPr>
            <p:ph type="body" idx="1"/>
          </p:nvPr>
        </p:nvSpPr>
        <p:spPr>
          <a:xfrm>
            <a:off x="339213" y="864108"/>
            <a:ext cx="11356258" cy="5993892"/>
          </a:xfrm>
          <a:prstGeom prst="rect">
            <a:avLst/>
          </a:prstGeom>
        </p:spPr>
        <p:txBody>
          <a:bodyPr>
            <a:normAutofit/>
          </a:bodyPr>
          <a:lstStyle/>
          <a:p>
            <a:pPr defTabSz="373783">
              <a:spcBef>
                <a:spcPts val="2672"/>
              </a:spcBef>
              <a:defRPr sz="3276"/>
            </a:pPr>
            <a:r>
              <a:rPr dirty="0">
                <a:cs typeface="Courier New" panose="02070309020205020404" pitchFamily="49" charset="0"/>
              </a:rPr>
              <a:t>The </a:t>
            </a:r>
            <a:r>
              <a:rPr b="1" dirty="0">
                <a:cs typeface="Courier New" panose="02070309020205020404" pitchFamily="49" charset="0"/>
                <a:sym typeface="Helvetica"/>
              </a:rPr>
              <a:t>Expression Language</a:t>
            </a:r>
            <a:r>
              <a:rPr dirty="0">
                <a:cs typeface="Courier New" panose="02070309020205020404" pitchFamily="49" charset="0"/>
              </a:rPr>
              <a:t> (EL) simplifies the accessibility of </a:t>
            </a:r>
            <a:r>
              <a:rPr b="1" dirty="0">
                <a:cs typeface="Courier New" panose="02070309020205020404" pitchFamily="49" charset="0"/>
                <a:sym typeface="Helvetica"/>
              </a:rPr>
              <a:t>data stored</a:t>
            </a:r>
            <a:r>
              <a:rPr dirty="0">
                <a:cs typeface="Courier New" panose="02070309020205020404" pitchFamily="49" charset="0"/>
              </a:rPr>
              <a:t> in the </a:t>
            </a:r>
            <a:r>
              <a:rPr b="1" dirty="0">
                <a:cs typeface="Courier New" panose="02070309020205020404" pitchFamily="49" charset="0"/>
                <a:sym typeface="Helvetica"/>
              </a:rPr>
              <a:t>Java Bean component</a:t>
            </a:r>
            <a:r>
              <a:rPr dirty="0">
                <a:cs typeface="Courier New" panose="02070309020205020404" pitchFamily="49" charset="0"/>
              </a:rPr>
              <a:t>, and other objects like </a:t>
            </a:r>
            <a:r>
              <a:rPr b="1" dirty="0">
                <a:cs typeface="Courier New" panose="02070309020205020404" pitchFamily="49" charset="0"/>
                <a:sym typeface="Helvetica"/>
              </a:rPr>
              <a:t>request, session, application etc</a:t>
            </a:r>
            <a:r>
              <a:rPr dirty="0" smtClean="0">
                <a:cs typeface="Courier New" panose="02070309020205020404" pitchFamily="49" charset="0"/>
              </a:rPr>
              <a:t>.</a:t>
            </a:r>
            <a:endParaRPr lang="en-US" dirty="0" smtClean="0">
              <a:cs typeface="Courier New" panose="02070309020205020404" pitchFamily="49" charset="0"/>
            </a:endParaRPr>
          </a:p>
          <a:p>
            <a:pPr defTabSz="373783">
              <a:spcBef>
                <a:spcPts val="2672"/>
              </a:spcBef>
              <a:defRPr sz="3276"/>
            </a:pPr>
            <a:r>
              <a:rPr lang="en-US" dirty="0"/>
              <a:t>There are many </a:t>
            </a:r>
            <a:r>
              <a:rPr lang="en-US" dirty="0">
                <a:solidFill>
                  <a:schemeClr val="accent1"/>
                </a:solidFill>
              </a:rPr>
              <a:t>implicit objects, operators and reserve words </a:t>
            </a:r>
            <a:r>
              <a:rPr lang="en-US" dirty="0"/>
              <a:t>in </a:t>
            </a:r>
            <a:r>
              <a:rPr lang="en-US" dirty="0" smtClean="0"/>
              <a:t>EL.</a:t>
            </a:r>
          </a:p>
          <a:p>
            <a:pPr defTabSz="373783">
              <a:spcBef>
                <a:spcPts val="2672"/>
              </a:spcBef>
              <a:defRPr sz="3276"/>
            </a:pPr>
            <a:r>
              <a:rPr sz="3276" dirty="0"/>
              <a:t>Syntax for Expression Language (EL)	</a:t>
            </a:r>
            <a:r>
              <a:rPr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defTabSz="373783">
              <a:spcBef>
                <a:spcPts val="2672"/>
              </a:spcBef>
              <a:buNone/>
              <a:defRPr sz="3276"/>
            </a:pPr>
            <a:r>
              <a:rPr lang="en-US" dirty="0" smtClean="0">
                <a:latin typeface="Courier New" panose="02070309020205020404" pitchFamily="49" charset="0"/>
                <a:cs typeface="Courier New" panose="02070309020205020404" pitchFamily="49" charset="0"/>
              </a:rPr>
              <a:t>	</a:t>
            </a:r>
            <a:r>
              <a:rPr dirty="0" smtClean="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 expression }</a:t>
            </a:r>
            <a:r>
              <a:rPr dirty="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110</a:t>
            </a:fld>
            <a:endParaRPr lang="en-IN"/>
          </a:p>
        </p:txBody>
      </p:sp>
    </p:spTree>
    <p:custDataLst>
      <p:tags r:id="rId1"/>
    </p:custDataLst>
    <p:extLst>
      <p:ext uri="{BB962C8B-B14F-4D97-AF65-F5344CB8AC3E}">
        <p14:creationId xmlns:p14="http://schemas.microsoft.com/office/powerpoint/2010/main" val="59674329"/>
      </p:ext>
    </p:extLst>
  </p:cSld>
  <p:clrMapOvr>
    <a:masterClrMapping/>
  </p:clrMapOvr>
  <p:transition spd="med"/>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a:t>
            </a:r>
            <a:r>
              <a:rPr lang="en-IN" dirty="0" smtClean="0"/>
              <a:t>JSP (</a:t>
            </a:r>
            <a:r>
              <a:rPr lang="en-US" dirty="0" smtClean="0"/>
              <a:t>Cont.)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Variables</a:t>
            </a:r>
          </a:p>
          <a:p>
            <a:r>
              <a:rPr lang="en-US" dirty="0" smtClean="0"/>
              <a:t>The web container </a:t>
            </a:r>
            <a:r>
              <a:rPr lang="en-US" dirty="0" smtClean="0">
                <a:solidFill>
                  <a:schemeClr val="accent1"/>
                </a:solidFill>
              </a:rPr>
              <a:t>evaluates a variable </a:t>
            </a:r>
            <a:r>
              <a:rPr lang="en-US" dirty="0" smtClean="0"/>
              <a:t>that appears in an expression by looking up its value according to the behavior of </a:t>
            </a:r>
            <a:r>
              <a:rPr lang="en-US" dirty="0" err="1" smtClean="0"/>
              <a:t>PageContext.findAttribute</a:t>
            </a:r>
            <a:r>
              <a:rPr lang="en-US" dirty="0" smtClean="0"/>
              <a:t>(String). </a:t>
            </a:r>
            <a:endParaRPr lang="en-US" dirty="0"/>
          </a:p>
          <a:p>
            <a:r>
              <a:rPr lang="en-US" dirty="0" smtClean="0"/>
              <a:t>For example, when evaluating the expression </a:t>
            </a:r>
            <a:r>
              <a:rPr lang="en-US" dirty="0" smtClean="0">
                <a:solidFill>
                  <a:schemeClr val="accent1"/>
                </a:solidFill>
              </a:rPr>
              <a:t>${product}, the container will look for product</a:t>
            </a:r>
            <a:r>
              <a:rPr lang="en-US" dirty="0" smtClean="0"/>
              <a:t> in the page, request, session, and application scopes and will return its value. </a:t>
            </a:r>
          </a:p>
          <a:p>
            <a:r>
              <a:rPr lang="en-US" dirty="0" smtClean="0"/>
              <a:t>If product is </a:t>
            </a:r>
            <a:r>
              <a:rPr lang="en-US" dirty="0" smtClean="0">
                <a:solidFill>
                  <a:schemeClr val="accent1"/>
                </a:solidFill>
              </a:rPr>
              <a:t>not found, null is returned</a:t>
            </a:r>
            <a:r>
              <a:rPr lang="en-US" dirty="0" smtClean="0"/>
              <a:t>. A variable that matches one of the implicit objects described in Implicit Objects </a:t>
            </a:r>
            <a:r>
              <a:rPr lang="en-US" dirty="0" smtClean="0">
                <a:solidFill>
                  <a:schemeClr val="accent1"/>
                </a:solidFill>
              </a:rPr>
              <a:t>will return that implicit object instead of the variable's value.</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111</a:t>
            </a:fld>
            <a:endParaRPr lang="en-IN" dirty="0"/>
          </a:p>
        </p:txBody>
      </p:sp>
    </p:spTree>
    <p:custDataLst>
      <p:tags r:id="rId1"/>
    </p:custDataLst>
    <p:extLst>
      <p:ext uri="{BB962C8B-B14F-4D97-AF65-F5344CB8AC3E}">
        <p14:creationId xmlns:p14="http://schemas.microsoft.com/office/powerpoint/2010/main" val="4785656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fontScale="92500"/>
          </a:bodyPr>
          <a:lstStyle/>
          <a:p>
            <a:r>
              <a:rPr lang="en-US" dirty="0" smtClean="0"/>
              <a:t>Implicit Objects</a:t>
            </a:r>
          </a:p>
          <a:p>
            <a:endParaRPr lang="en-US" dirty="0" smtClean="0"/>
          </a:p>
          <a:p>
            <a:r>
              <a:rPr lang="en-US" dirty="0" smtClean="0"/>
              <a:t>The JSP expression language defines a set of implicit objects:</a:t>
            </a:r>
          </a:p>
          <a:p>
            <a:r>
              <a:rPr lang="en-US" dirty="0" err="1" smtClean="0"/>
              <a:t>pageContext</a:t>
            </a:r>
            <a:r>
              <a:rPr lang="en-US" dirty="0" smtClean="0"/>
              <a:t>: The context for the JSP page. </a:t>
            </a:r>
            <a:r>
              <a:rPr lang="en-US" dirty="0" smtClean="0">
                <a:solidFill>
                  <a:schemeClr val="accent1"/>
                </a:solidFill>
              </a:rPr>
              <a:t>Provides access to various objects</a:t>
            </a:r>
            <a:r>
              <a:rPr lang="en-US" dirty="0" smtClean="0"/>
              <a:t> including:</a:t>
            </a:r>
          </a:p>
          <a:p>
            <a:r>
              <a:rPr lang="en-US" dirty="0" err="1" smtClean="0"/>
              <a:t>servletContext</a:t>
            </a:r>
            <a:r>
              <a:rPr lang="en-US" dirty="0" smtClean="0"/>
              <a:t>: The context for the JSP page's servlet and </a:t>
            </a:r>
            <a:r>
              <a:rPr lang="en-US" dirty="0" smtClean="0">
                <a:solidFill>
                  <a:schemeClr val="accent1"/>
                </a:solidFill>
              </a:rPr>
              <a:t>any web components contained in the same application</a:t>
            </a:r>
            <a:r>
              <a:rPr lang="en-US" dirty="0" smtClean="0"/>
              <a:t>. See Accessing the Web Context.</a:t>
            </a:r>
          </a:p>
          <a:p>
            <a:r>
              <a:rPr lang="en-US" dirty="0" smtClean="0"/>
              <a:t>session: The </a:t>
            </a:r>
            <a:r>
              <a:rPr lang="en-US" dirty="0" smtClean="0">
                <a:solidFill>
                  <a:schemeClr val="accent1"/>
                </a:solidFill>
              </a:rPr>
              <a:t>session object for the client. See </a:t>
            </a:r>
            <a:r>
              <a:rPr lang="en-US" dirty="0" smtClean="0"/>
              <a:t>Maintaining Client State.</a:t>
            </a:r>
          </a:p>
          <a:p>
            <a:r>
              <a:rPr lang="en-US" dirty="0" smtClean="0"/>
              <a:t>request: The </a:t>
            </a:r>
            <a:r>
              <a:rPr lang="en-US" dirty="0" smtClean="0">
                <a:solidFill>
                  <a:schemeClr val="accent1"/>
                </a:solidFill>
              </a:rPr>
              <a:t>request the execution </a:t>
            </a:r>
            <a:r>
              <a:rPr lang="en-US" dirty="0" smtClean="0"/>
              <a:t>of the JSP page. See Getting Information from Requests.</a:t>
            </a:r>
          </a:p>
          <a:p>
            <a:r>
              <a:rPr lang="en-US" dirty="0" smtClean="0"/>
              <a:t>response: The </a:t>
            </a:r>
            <a:r>
              <a:rPr lang="en-US" dirty="0" smtClean="0">
                <a:solidFill>
                  <a:schemeClr val="accent1"/>
                </a:solidFill>
              </a:rPr>
              <a:t>response returned </a:t>
            </a:r>
            <a:r>
              <a:rPr lang="en-US" dirty="0" smtClean="0"/>
              <a:t>by the JSP page. See Constructing Responses.</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112</a:t>
            </a:fld>
            <a:endParaRPr lang="en-IN" dirty="0"/>
          </a:p>
        </p:txBody>
      </p:sp>
    </p:spTree>
    <p:custDataLst>
      <p:tags r:id="rId1"/>
    </p:custDataLst>
    <p:extLst>
      <p:ext uri="{BB962C8B-B14F-4D97-AF65-F5344CB8AC3E}">
        <p14:creationId xmlns:p14="http://schemas.microsoft.com/office/powerpoint/2010/main" val="2738035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a:bodyPr>
          <a:lstStyle/>
          <a:p>
            <a:r>
              <a:rPr lang="en-US" dirty="0" smtClean="0"/>
              <a:t>In addition, several implicit objects are available that allow easy access to the following objects:</a:t>
            </a:r>
          </a:p>
          <a:p>
            <a:endParaRPr lang="en-US" dirty="0" smtClean="0"/>
          </a:p>
          <a:p>
            <a:r>
              <a:rPr lang="en-US" dirty="0" err="1" smtClean="0"/>
              <a:t>param</a:t>
            </a:r>
            <a:r>
              <a:rPr lang="en-US" dirty="0" smtClean="0"/>
              <a:t>: </a:t>
            </a:r>
            <a:r>
              <a:rPr lang="en-US" dirty="0" smtClean="0">
                <a:solidFill>
                  <a:schemeClr val="accent1"/>
                </a:solidFill>
              </a:rPr>
              <a:t>Maps a request parameter nam</a:t>
            </a:r>
            <a:r>
              <a:rPr lang="en-US" dirty="0" smtClean="0"/>
              <a:t>e to a single value</a:t>
            </a:r>
          </a:p>
          <a:p>
            <a:r>
              <a:rPr lang="en-US" dirty="0" err="1" smtClean="0"/>
              <a:t>paramValues</a:t>
            </a:r>
            <a:r>
              <a:rPr lang="en-US" dirty="0" smtClean="0"/>
              <a:t>: Maps a </a:t>
            </a:r>
            <a:r>
              <a:rPr lang="en-US" dirty="0" smtClean="0">
                <a:solidFill>
                  <a:schemeClr val="accent1"/>
                </a:solidFill>
              </a:rPr>
              <a:t>request parameter name to an array</a:t>
            </a:r>
            <a:r>
              <a:rPr lang="en-US" dirty="0" smtClean="0"/>
              <a:t> of values</a:t>
            </a:r>
          </a:p>
          <a:p>
            <a:r>
              <a:rPr lang="en-US" dirty="0" smtClean="0"/>
              <a:t>header: </a:t>
            </a:r>
            <a:r>
              <a:rPr lang="en-US" dirty="0" smtClean="0">
                <a:solidFill>
                  <a:schemeClr val="accent1"/>
                </a:solidFill>
              </a:rPr>
              <a:t>Maps a request header name </a:t>
            </a:r>
            <a:r>
              <a:rPr lang="en-US" dirty="0" smtClean="0"/>
              <a:t>to a single value</a:t>
            </a:r>
          </a:p>
          <a:p>
            <a:r>
              <a:rPr lang="en-US" dirty="0" err="1" smtClean="0"/>
              <a:t>headerValues</a:t>
            </a:r>
            <a:r>
              <a:rPr lang="en-US" dirty="0" smtClean="0"/>
              <a:t>: Maps a </a:t>
            </a:r>
            <a:r>
              <a:rPr lang="en-US" dirty="0" smtClean="0">
                <a:solidFill>
                  <a:schemeClr val="accent1"/>
                </a:solidFill>
              </a:rPr>
              <a:t>request header name to an array</a:t>
            </a:r>
            <a:r>
              <a:rPr lang="en-US" dirty="0" smtClean="0"/>
              <a:t> of values</a:t>
            </a:r>
          </a:p>
          <a:p>
            <a:r>
              <a:rPr lang="en-US" dirty="0" smtClean="0"/>
              <a:t>cookie: </a:t>
            </a:r>
            <a:r>
              <a:rPr lang="en-US" dirty="0" smtClean="0">
                <a:solidFill>
                  <a:schemeClr val="accent1"/>
                </a:solidFill>
              </a:rPr>
              <a:t>Maps a cookie name </a:t>
            </a:r>
            <a:r>
              <a:rPr lang="en-US" dirty="0" smtClean="0"/>
              <a:t>to a single cookie</a:t>
            </a:r>
          </a:p>
          <a:p>
            <a:r>
              <a:rPr lang="en-US" dirty="0" err="1" smtClean="0"/>
              <a:t>initParam</a:t>
            </a:r>
            <a:r>
              <a:rPr lang="en-US" dirty="0" smtClean="0"/>
              <a:t>: </a:t>
            </a:r>
            <a:r>
              <a:rPr lang="en-US" dirty="0" smtClean="0">
                <a:solidFill>
                  <a:schemeClr val="accent1"/>
                </a:solidFill>
              </a:rPr>
              <a:t>Maps a context initialization parameter </a:t>
            </a:r>
            <a:r>
              <a:rPr lang="en-US" dirty="0" smtClean="0"/>
              <a:t>name to a single value</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113</a:t>
            </a:fld>
            <a:endParaRPr lang="en-IN" dirty="0"/>
          </a:p>
        </p:txBody>
      </p:sp>
    </p:spTree>
    <p:custDataLst>
      <p:tags r:id="rId1"/>
    </p:custDataLst>
    <p:extLst>
      <p:ext uri="{BB962C8B-B14F-4D97-AF65-F5344CB8AC3E}">
        <p14:creationId xmlns:p14="http://schemas.microsoft.com/office/powerpoint/2010/main" val="287030448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a:bodyPr>
          <a:lstStyle/>
          <a:p>
            <a:pPr marL="0" indent="0">
              <a:buNone/>
            </a:pPr>
            <a:r>
              <a:rPr lang="en-US" dirty="0" smtClean="0"/>
              <a:t>Literals</a:t>
            </a:r>
          </a:p>
          <a:p>
            <a:endParaRPr lang="en-US" dirty="0" smtClean="0"/>
          </a:p>
          <a:p>
            <a:r>
              <a:rPr lang="en-US" dirty="0" smtClean="0"/>
              <a:t>The JSP expression language defines the following literals:</a:t>
            </a:r>
          </a:p>
          <a:p>
            <a:endParaRPr lang="en-US" dirty="0" smtClean="0"/>
          </a:p>
          <a:p>
            <a:r>
              <a:rPr lang="en-US" dirty="0" smtClean="0"/>
              <a:t>Boolean: true and false</a:t>
            </a:r>
          </a:p>
          <a:p>
            <a:r>
              <a:rPr lang="en-US" dirty="0" smtClean="0"/>
              <a:t>Integer: as in Java</a:t>
            </a:r>
          </a:p>
          <a:p>
            <a:r>
              <a:rPr lang="en-US" dirty="0" smtClean="0"/>
              <a:t>Floating point: as in Java</a:t>
            </a:r>
          </a:p>
          <a:p>
            <a:r>
              <a:rPr lang="en-US" dirty="0" smtClean="0"/>
              <a:t>String: with single and double quotes; " is escaped as \", ' is escaped as \', and \ is escaped as \\.</a:t>
            </a:r>
          </a:p>
          <a:p>
            <a:r>
              <a:rPr lang="en-US" dirty="0" smtClean="0"/>
              <a:t>Null: null</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114</a:t>
            </a:fld>
            <a:endParaRPr lang="en-IN" dirty="0"/>
          </a:p>
        </p:txBody>
      </p:sp>
    </p:spTree>
    <p:custDataLst>
      <p:tags r:id="rId1"/>
    </p:custDataLst>
    <p:extLst>
      <p:ext uri="{BB962C8B-B14F-4D97-AF65-F5344CB8AC3E}">
        <p14:creationId xmlns:p14="http://schemas.microsoft.com/office/powerpoint/2010/main" val="101214059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fontScale="92500" lnSpcReduction="20000"/>
          </a:bodyPr>
          <a:lstStyle/>
          <a:p>
            <a:r>
              <a:rPr lang="en-US" dirty="0" smtClean="0"/>
              <a:t>Operators</a:t>
            </a:r>
          </a:p>
          <a:p>
            <a:endParaRPr lang="en-US" dirty="0" smtClean="0"/>
          </a:p>
          <a:p>
            <a:r>
              <a:rPr lang="en-US" dirty="0" smtClean="0"/>
              <a:t>In addition to the . and [] operators discussed in Variables, the JSP expression language provides the following operators:</a:t>
            </a:r>
          </a:p>
          <a:p>
            <a:endParaRPr lang="en-US" dirty="0" smtClean="0"/>
          </a:p>
          <a:p>
            <a:r>
              <a:rPr lang="en-US" dirty="0" smtClean="0"/>
              <a:t>Arithmetic: +, - (binary), *, / and div, % and mod, - (unary)</a:t>
            </a:r>
          </a:p>
          <a:p>
            <a:r>
              <a:rPr lang="en-US" dirty="0" smtClean="0"/>
              <a:t>Logical: and, &amp;&amp;, or, ||, not, !</a:t>
            </a:r>
          </a:p>
          <a:p>
            <a:r>
              <a:rPr lang="en-US" dirty="0" smtClean="0"/>
              <a:t>Relational: ==, </a:t>
            </a:r>
            <a:r>
              <a:rPr lang="en-US" dirty="0" err="1" smtClean="0"/>
              <a:t>eq</a:t>
            </a:r>
            <a:r>
              <a:rPr lang="en-US" dirty="0" smtClean="0"/>
              <a:t>, !=, ne, &lt;, </a:t>
            </a:r>
            <a:r>
              <a:rPr lang="en-US" dirty="0" err="1" smtClean="0"/>
              <a:t>lt</a:t>
            </a:r>
            <a:r>
              <a:rPr lang="en-US" dirty="0" smtClean="0"/>
              <a:t>, &gt;, </a:t>
            </a:r>
            <a:r>
              <a:rPr lang="en-US" dirty="0" err="1" smtClean="0"/>
              <a:t>gt</a:t>
            </a:r>
            <a:r>
              <a:rPr lang="en-US" dirty="0" smtClean="0"/>
              <a:t>, &lt;=, </a:t>
            </a:r>
            <a:r>
              <a:rPr lang="en-US" dirty="0" err="1" smtClean="0"/>
              <a:t>ge</a:t>
            </a:r>
            <a:r>
              <a:rPr lang="en-US" dirty="0" smtClean="0"/>
              <a:t>, &gt;=, le. Comparisons can be made against other values, or against </a:t>
            </a:r>
            <a:r>
              <a:rPr lang="en-US" dirty="0" err="1" smtClean="0"/>
              <a:t>boolean</a:t>
            </a:r>
            <a:r>
              <a:rPr lang="en-US" dirty="0" smtClean="0"/>
              <a:t>, string, integer, or floating point literals.</a:t>
            </a:r>
          </a:p>
          <a:p>
            <a:r>
              <a:rPr lang="en-US" dirty="0" smtClean="0"/>
              <a:t>Empty: The empty operator is a prefix operation that can be used to determine whether a value is null or empty.</a:t>
            </a:r>
          </a:p>
          <a:p>
            <a:r>
              <a:rPr lang="en-US" dirty="0" smtClean="0"/>
              <a:t>Conditional: A ? B : C. Evaluate B or C, depending on the result of the evaluation of A.</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115</a:t>
            </a:fld>
            <a:endParaRPr lang="en-IN" dirty="0"/>
          </a:p>
        </p:txBody>
      </p:sp>
    </p:spTree>
    <p:custDataLst>
      <p:tags r:id="rId1"/>
    </p:custDataLst>
    <p:extLst>
      <p:ext uri="{BB962C8B-B14F-4D97-AF65-F5344CB8AC3E}">
        <p14:creationId xmlns:p14="http://schemas.microsoft.com/office/powerpoint/2010/main" val="417694412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lstStyle/>
          <a:p>
            <a:r>
              <a:rPr lang="en-US" dirty="0" smtClean="0"/>
              <a:t>Reserved Words</a:t>
            </a:r>
          </a:p>
          <a:p>
            <a:endParaRPr lang="en-US" dirty="0" smtClean="0"/>
          </a:p>
          <a:p>
            <a:r>
              <a:rPr lang="en-US" dirty="0" smtClean="0"/>
              <a:t>The following words are </a:t>
            </a:r>
            <a:r>
              <a:rPr lang="en-US" dirty="0" smtClean="0">
                <a:solidFill>
                  <a:schemeClr val="accent1"/>
                </a:solidFill>
              </a:rPr>
              <a:t>reserved for the JSP expression language</a:t>
            </a:r>
            <a:r>
              <a:rPr lang="en-US" dirty="0" smtClean="0"/>
              <a:t> and should not be used as identifiers.</a:t>
            </a:r>
          </a:p>
          <a:p>
            <a:endParaRPr lang="en-US" dirty="0" smtClean="0"/>
          </a:p>
          <a:p>
            <a:r>
              <a:rPr lang="en-US" dirty="0" smtClean="0"/>
              <a:t>and   </a:t>
            </a:r>
            <a:r>
              <a:rPr lang="en-US" dirty="0" err="1" smtClean="0"/>
              <a:t>eq</a:t>
            </a:r>
            <a:r>
              <a:rPr lang="en-US" dirty="0" smtClean="0"/>
              <a:t>   </a:t>
            </a:r>
            <a:r>
              <a:rPr lang="en-US" dirty="0" err="1" smtClean="0"/>
              <a:t>gt</a:t>
            </a:r>
            <a:r>
              <a:rPr lang="en-US" dirty="0" smtClean="0"/>
              <a:t>   true   </a:t>
            </a:r>
            <a:r>
              <a:rPr lang="en-US" dirty="0" err="1" smtClean="0"/>
              <a:t>instanceof</a:t>
            </a:r>
            <a:endParaRPr lang="en-US" dirty="0" smtClean="0"/>
          </a:p>
          <a:p>
            <a:r>
              <a:rPr lang="en-US" dirty="0" smtClean="0"/>
              <a:t>or    ne   le   false  empty</a:t>
            </a:r>
          </a:p>
          <a:p>
            <a:r>
              <a:rPr lang="en-US" dirty="0" smtClean="0"/>
              <a:t>not   </a:t>
            </a:r>
            <a:r>
              <a:rPr lang="en-US" dirty="0" err="1" smtClean="0"/>
              <a:t>lt</a:t>
            </a:r>
            <a:r>
              <a:rPr lang="en-US" dirty="0" smtClean="0"/>
              <a:t>   </a:t>
            </a:r>
            <a:r>
              <a:rPr lang="en-US" dirty="0" err="1" smtClean="0"/>
              <a:t>ge</a:t>
            </a:r>
            <a:r>
              <a:rPr lang="en-US" dirty="0" smtClean="0"/>
              <a:t>   null   div   mod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116</a:t>
            </a:fld>
            <a:endParaRPr lang="en-IN" dirty="0"/>
          </a:p>
        </p:txBody>
      </p:sp>
    </p:spTree>
    <p:custDataLst>
      <p:tags r:id="rId1"/>
    </p:custDataLst>
    <p:extLst>
      <p:ext uri="{BB962C8B-B14F-4D97-AF65-F5344CB8AC3E}">
        <p14:creationId xmlns:p14="http://schemas.microsoft.com/office/powerpoint/2010/main" val="29928267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EL param example"/>
          <p:cNvSpPr txBox="1">
            <a:spLocks noGrp="1"/>
          </p:cNvSpPr>
          <p:nvPr>
            <p:ph type="title"/>
          </p:nvPr>
        </p:nvSpPr>
        <p:spPr>
          <a:prstGeom prst="rect">
            <a:avLst/>
          </a:prstGeom>
        </p:spPr>
        <p:txBody>
          <a:bodyPr vert="horz" lIns="91440" tIns="45720" rIns="91440" bIns="45720" rtlCol="0" anchor="ctr">
            <a:normAutofit/>
          </a:bodyPr>
          <a:lstStyle/>
          <a:p>
            <a:pPr defTabSz="549148"/>
            <a:r>
              <a:rPr dirty="0"/>
              <a:t>EL </a:t>
            </a:r>
            <a:r>
              <a:rPr dirty="0" err="1"/>
              <a:t>param</a:t>
            </a:r>
            <a:r>
              <a:rPr dirty="0"/>
              <a:t> example</a:t>
            </a:r>
          </a:p>
        </p:txBody>
      </p:sp>
      <p:sp>
        <p:nvSpPr>
          <p:cNvPr id="623" name="In this example, we have created two files index.jsp and process.jsp.…"/>
          <p:cNvSpPr txBox="1">
            <a:spLocks noGrp="1"/>
          </p:cNvSpPr>
          <p:nvPr>
            <p:ph type="body" idx="1"/>
          </p:nvPr>
        </p:nvSpPr>
        <p:spPr>
          <a:xfrm>
            <a:off x="391887" y="1088572"/>
            <a:ext cx="11161484" cy="5280262"/>
          </a:xfrm>
          <a:prstGeom prst="rect">
            <a:avLst/>
          </a:prstGeom>
        </p:spPr>
        <p:txBody>
          <a:bodyPr>
            <a:normAutofit/>
          </a:bodyPr>
          <a:lstStyle/>
          <a:p>
            <a:pPr marL="0" indent="0" defTabSz="390213">
              <a:spcBef>
                <a:spcPts val="0"/>
              </a:spcBef>
              <a:buNone/>
              <a:defRPr sz="3040"/>
            </a:pPr>
            <a:r>
              <a:rPr dirty="0"/>
              <a:t>In this example, we have created two files </a:t>
            </a:r>
            <a:r>
              <a:rPr dirty="0" err="1"/>
              <a:t>index.jsp</a:t>
            </a:r>
            <a:r>
              <a:rPr dirty="0"/>
              <a:t> and </a:t>
            </a:r>
            <a:r>
              <a:rPr dirty="0" err="1"/>
              <a:t>process.jsp</a:t>
            </a:r>
            <a:r>
              <a:rPr dirty="0"/>
              <a:t>.</a:t>
            </a:r>
          </a:p>
          <a:p>
            <a:pPr marL="0" indent="0" defTabSz="390213">
              <a:spcBef>
                <a:spcPts val="0"/>
              </a:spcBef>
              <a:buNone/>
              <a:defRPr sz="3040"/>
            </a:pPr>
            <a:r>
              <a:rPr dirty="0"/>
              <a:t>The </a:t>
            </a:r>
            <a:r>
              <a:rPr dirty="0" err="1"/>
              <a:t>index.jsp</a:t>
            </a:r>
            <a:r>
              <a:rPr dirty="0"/>
              <a:t> file gets input from the user and sends the request to the </a:t>
            </a:r>
            <a:r>
              <a:rPr dirty="0" err="1"/>
              <a:t>process.jsp</a:t>
            </a:r>
            <a:r>
              <a:rPr dirty="0"/>
              <a:t> which in turn prints the name of the user using EL.</a:t>
            </a:r>
          </a:p>
          <a:p>
            <a:pPr marL="0" indent="0" defTabSz="390213">
              <a:spcBef>
                <a:spcPts val="0"/>
              </a:spcBef>
              <a:buNone/>
              <a:defRPr sz="3040"/>
            </a:pPr>
            <a:endParaRPr dirty="0"/>
          </a:p>
          <a:p>
            <a:pPr marL="0" indent="0" defTabSz="390213">
              <a:spcBef>
                <a:spcPts val="0"/>
              </a:spcBef>
              <a:buNone/>
              <a:defRPr sz="3040"/>
            </a:pPr>
            <a:r>
              <a:rPr b="1" dirty="0"/>
              <a:t>    </a:t>
            </a:r>
            <a:r>
              <a:rPr b="1" dirty="0" err="1" smtClean="0"/>
              <a:t>index.jsp</a:t>
            </a:r>
            <a:endParaRPr lang="en-US" b="1" dirty="0" smtClean="0"/>
          </a:p>
          <a:p>
            <a:pPr marL="0" indent="0" defTabSz="390213">
              <a:spcBef>
                <a:spcPts val="0"/>
              </a:spcBef>
              <a:buNone/>
              <a:defRPr sz="3040"/>
            </a:pPr>
            <a:r>
              <a:rPr lang="en-US" sz="2000" dirty="0" smtClean="0">
                <a:latin typeface="Courier New" panose="02070309020205020404" pitchFamily="49" charset="0"/>
                <a:cs typeface="Courier New" panose="02070309020205020404" pitchFamily="49" charset="0"/>
              </a:rPr>
              <a:t>	</a:t>
            </a:r>
            <a:r>
              <a:rPr dirty="0" smtClean="0">
                <a:latin typeface="Courier New" panose="02070309020205020404" pitchFamily="49" charset="0"/>
                <a:cs typeface="Courier New" panose="02070309020205020404" pitchFamily="49" charset="0"/>
              </a:rPr>
              <a:t>&lt;</a:t>
            </a:r>
            <a:r>
              <a:rPr dirty="0">
                <a:latin typeface="Courier New" panose="02070309020205020404" pitchFamily="49" charset="0"/>
                <a:cs typeface="Courier New" panose="02070309020205020404" pitchFamily="49" charset="0"/>
              </a:rPr>
              <a:t>form action=</a:t>
            </a:r>
            <a:r>
              <a:rPr dirty="0">
                <a:solidFill>
                  <a:srgbClr val="0433FF"/>
                </a:solidFill>
                <a:latin typeface="Courier New" panose="02070309020205020404" pitchFamily="49" charset="0"/>
                <a:cs typeface="Courier New" panose="02070309020205020404" pitchFamily="49" charset="0"/>
              </a:rPr>
              <a:t>"</a:t>
            </a:r>
            <a:r>
              <a:rPr dirty="0" err="1">
                <a:solidFill>
                  <a:srgbClr val="0433FF"/>
                </a:solidFill>
                <a:latin typeface="Courier New" panose="02070309020205020404" pitchFamily="49" charset="0"/>
                <a:cs typeface="Courier New" panose="02070309020205020404" pitchFamily="49" charset="0"/>
              </a:rPr>
              <a:t>process.jsp</a:t>
            </a:r>
            <a:r>
              <a:rPr dirty="0">
                <a:solidFill>
                  <a:srgbClr val="0433FF"/>
                </a:solidFill>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&gt;  </a:t>
            </a:r>
          </a:p>
          <a:p>
            <a:pPr marL="305384" indent="-305384" algn="just" defTabSz="305384">
              <a:spcBef>
                <a:spcPts val="0"/>
              </a:spcBef>
              <a:buNone/>
              <a:tabLst>
                <a:tab pos="89294" algn="l"/>
                <a:tab pos="303599" algn="l"/>
              </a:tabLst>
              <a:defRPr sz="2280">
                <a:latin typeface="Verdana"/>
                <a:ea typeface="Verdana"/>
                <a:cs typeface="Verdana"/>
                <a:sym typeface="Verdana"/>
              </a:defRPr>
            </a:pPr>
            <a:r>
              <a:rPr dirty="0">
                <a:latin typeface="Courier New" panose="02070309020205020404" pitchFamily="49" charset="0"/>
                <a:cs typeface="Courier New" panose="02070309020205020404" pitchFamily="49" charset="0"/>
              </a:rPr>
              <a:t>		Enter Name:&lt;input type=</a:t>
            </a:r>
            <a:r>
              <a:rPr dirty="0">
                <a:solidFill>
                  <a:srgbClr val="0433FF"/>
                </a:solidFill>
                <a:latin typeface="Courier New" panose="02070309020205020404" pitchFamily="49" charset="0"/>
                <a:cs typeface="Courier New" panose="02070309020205020404" pitchFamily="49" charset="0"/>
              </a:rPr>
              <a:t>"text"</a:t>
            </a:r>
            <a:r>
              <a:rPr dirty="0">
                <a:latin typeface="Courier New" panose="02070309020205020404" pitchFamily="49" charset="0"/>
                <a:cs typeface="Courier New" panose="02070309020205020404" pitchFamily="49" charset="0"/>
              </a:rPr>
              <a:t> name=</a:t>
            </a:r>
            <a:r>
              <a:rPr dirty="0">
                <a:solidFill>
                  <a:srgbClr val="0433FF"/>
                </a:solidFill>
                <a:latin typeface="Courier New" panose="02070309020205020404" pitchFamily="49" charset="0"/>
                <a:cs typeface="Courier New" panose="02070309020205020404" pitchFamily="49" charset="0"/>
              </a:rPr>
              <a:t>"name"</a:t>
            </a:r>
            <a:r>
              <a:rPr dirty="0">
                <a:latin typeface="Courier New" panose="02070309020205020404" pitchFamily="49" charset="0"/>
                <a:cs typeface="Courier New" panose="02070309020205020404" pitchFamily="49" charset="0"/>
              </a:rPr>
              <a:t> /&gt;&lt;</a:t>
            </a:r>
            <a:r>
              <a:rPr dirty="0" err="1">
                <a:latin typeface="Courier New" panose="02070309020205020404" pitchFamily="49" charset="0"/>
                <a:cs typeface="Courier New" panose="02070309020205020404" pitchFamily="49" charset="0"/>
              </a:rPr>
              <a:t>br</a:t>
            </a:r>
            <a:r>
              <a:rPr dirty="0">
                <a:latin typeface="Courier New" panose="02070309020205020404" pitchFamily="49" charset="0"/>
                <a:cs typeface="Courier New" panose="02070309020205020404" pitchFamily="49" charset="0"/>
              </a:rPr>
              <a:t>/&gt;&lt;</a:t>
            </a:r>
            <a:r>
              <a:rPr dirty="0" err="1">
                <a:latin typeface="Courier New" panose="02070309020205020404" pitchFamily="49" charset="0"/>
                <a:cs typeface="Courier New" panose="02070309020205020404" pitchFamily="49" charset="0"/>
              </a:rPr>
              <a:t>br</a:t>
            </a:r>
            <a:r>
              <a:rPr dirty="0">
                <a:latin typeface="Courier New" panose="02070309020205020404" pitchFamily="49" charset="0"/>
                <a:cs typeface="Courier New" panose="02070309020205020404" pitchFamily="49" charset="0"/>
              </a:rPr>
              <a:t>/&gt;  </a:t>
            </a:r>
          </a:p>
          <a:p>
            <a:pPr marL="305384" indent="-305384" algn="just" defTabSz="305384">
              <a:spcBef>
                <a:spcPts val="0"/>
              </a:spcBef>
              <a:buNone/>
              <a:tabLst>
                <a:tab pos="89294" algn="l"/>
                <a:tab pos="303599" algn="l"/>
              </a:tabLst>
              <a:defRPr sz="2280">
                <a:latin typeface="Verdana"/>
                <a:ea typeface="Verdana"/>
                <a:cs typeface="Verdana"/>
                <a:sym typeface="Verdana"/>
              </a:defRPr>
            </a:pPr>
            <a:r>
              <a:rPr dirty="0">
                <a:latin typeface="Courier New" panose="02070309020205020404" pitchFamily="49" charset="0"/>
                <a:cs typeface="Courier New" panose="02070309020205020404" pitchFamily="49" charset="0"/>
              </a:rPr>
              <a:t>		&lt;input type=</a:t>
            </a:r>
            <a:r>
              <a:rPr dirty="0">
                <a:solidFill>
                  <a:srgbClr val="0433FF"/>
                </a:solidFill>
                <a:latin typeface="Courier New" panose="02070309020205020404" pitchFamily="49" charset="0"/>
                <a:cs typeface="Courier New" panose="02070309020205020404" pitchFamily="49" charset="0"/>
              </a:rPr>
              <a:t>"submit"</a:t>
            </a:r>
            <a:r>
              <a:rPr dirty="0">
                <a:latin typeface="Courier New" panose="02070309020205020404" pitchFamily="49" charset="0"/>
                <a:cs typeface="Courier New" panose="02070309020205020404" pitchFamily="49" charset="0"/>
              </a:rPr>
              <a:t> value=</a:t>
            </a:r>
            <a:r>
              <a:rPr dirty="0">
                <a:solidFill>
                  <a:srgbClr val="0433FF"/>
                </a:solidFill>
                <a:latin typeface="Courier New" panose="02070309020205020404" pitchFamily="49" charset="0"/>
                <a:cs typeface="Courier New" panose="02070309020205020404" pitchFamily="49" charset="0"/>
              </a:rPr>
              <a:t>"go"</a:t>
            </a:r>
            <a:r>
              <a:rPr dirty="0">
                <a:latin typeface="Courier New" panose="02070309020205020404" pitchFamily="49" charset="0"/>
                <a:cs typeface="Courier New" panose="02070309020205020404" pitchFamily="49" charset="0"/>
              </a:rPr>
              <a:t>/&gt;  </a:t>
            </a:r>
          </a:p>
          <a:p>
            <a:pPr marL="305384" indent="-305384" algn="just" defTabSz="305384">
              <a:spcBef>
                <a:spcPts val="0"/>
              </a:spcBef>
              <a:buNone/>
              <a:tabLst>
                <a:tab pos="89294" algn="l"/>
                <a:tab pos="303599" algn="l"/>
              </a:tabLst>
              <a:defRPr sz="2280">
                <a:latin typeface="Verdana"/>
                <a:ea typeface="Verdana"/>
                <a:cs typeface="Verdana"/>
                <a:sym typeface="Verdana"/>
              </a:defRPr>
            </a:pPr>
            <a:r>
              <a:rPr dirty="0">
                <a:latin typeface="Courier New" panose="02070309020205020404" pitchFamily="49" charset="0"/>
                <a:cs typeface="Courier New" panose="02070309020205020404" pitchFamily="49" charset="0"/>
              </a:rPr>
              <a:t>		&lt;/form&gt;  </a:t>
            </a:r>
          </a:p>
          <a:p>
            <a:pPr marL="0" indent="0" defTabSz="390213">
              <a:spcBef>
                <a:spcPts val="0"/>
              </a:spcBef>
              <a:buNone/>
              <a:defRPr sz="3040"/>
            </a:pPr>
            <a:r>
              <a:rPr dirty="0"/>
              <a:t>    </a:t>
            </a:r>
          </a:p>
          <a:p>
            <a:pPr marL="0" indent="0" defTabSz="390213">
              <a:spcBef>
                <a:spcPts val="0"/>
              </a:spcBef>
              <a:buNone/>
              <a:defRPr sz="3040"/>
            </a:pPr>
            <a:r>
              <a:rPr b="1" dirty="0"/>
              <a:t>    </a:t>
            </a:r>
            <a:r>
              <a:rPr b="1" dirty="0" err="1" smtClean="0"/>
              <a:t>process.jsp</a:t>
            </a:r>
            <a:endParaRPr lang="en-US" b="1" dirty="0" smtClean="0"/>
          </a:p>
          <a:p>
            <a:pPr marL="0" indent="0" defTabSz="390213">
              <a:spcBef>
                <a:spcPts val="0"/>
              </a:spcBef>
              <a:buNone/>
              <a:defRPr sz="3040"/>
            </a:pPr>
            <a:r>
              <a:rPr dirty="0">
                <a:latin typeface="Courier New" panose="02070309020205020404" pitchFamily="49" charset="0"/>
                <a:cs typeface="Courier New" panose="02070309020205020404" pitchFamily="49" charset="0"/>
              </a:rPr>
              <a:t>	Welcome, ${ param.name } </a:t>
            </a:r>
          </a:p>
        </p:txBody>
      </p:sp>
      <p:sp>
        <p:nvSpPr>
          <p:cNvPr id="2" name="Slide Number Placeholder 1"/>
          <p:cNvSpPr>
            <a:spLocks noGrp="1"/>
          </p:cNvSpPr>
          <p:nvPr>
            <p:ph type="sldNum" sz="quarter" idx="2"/>
          </p:nvPr>
        </p:nvSpPr>
        <p:spPr/>
        <p:txBody>
          <a:bodyPr/>
          <a:lstStyle/>
          <a:p>
            <a:fld id="{86CB4B4D-7CA3-9044-876B-883B54F8677D}" type="slidenum">
              <a:rPr lang="en-IN" smtClean="0"/>
              <a:t>117</a:t>
            </a:fld>
            <a:endParaRPr lang="en-IN"/>
          </a:p>
        </p:txBody>
      </p:sp>
    </p:spTree>
    <p:custDataLst>
      <p:tags r:id="rId1"/>
    </p:custDataLst>
    <p:extLst>
      <p:ext uri="{BB962C8B-B14F-4D97-AF65-F5344CB8AC3E}">
        <p14:creationId xmlns:p14="http://schemas.microsoft.com/office/powerpoint/2010/main" val="1577796974"/>
      </p:ext>
    </p:extLst>
  </p:cSld>
  <p:clrMapOvr>
    <a:masterClrMapping/>
  </p:clrMapOvr>
  <p:transition spd="med"/>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EL sessionScope example"/>
          <p:cNvSpPr txBox="1">
            <a:spLocks noGrp="1"/>
          </p:cNvSpPr>
          <p:nvPr>
            <p:ph type="title"/>
          </p:nvPr>
        </p:nvSpPr>
        <p:spPr>
          <a:prstGeom prst="rect">
            <a:avLst/>
          </a:prstGeom>
        </p:spPr>
        <p:txBody>
          <a:bodyPr vert="horz" lIns="91440" tIns="45720" rIns="91440" bIns="45720" rtlCol="0" anchor="ctr">
            <a:normAutofit/>
          </a:bodyPr>
          <a:lstStyle/>
          <a:p>
            <a:pPr defTabSz="549148"/>
            <a:r>
              <a:rPr dirty="0"/>
              <a:t>EL </a:t>
            </a:r>
            <a:r>
              <a:rPr dirty="0" err="1"/>
              <a:t>sessionScope</a:t>
            </a:r>
            <a:r>
              <a:rPr dirty="0"/>
              <a:t> example</a:t>
            </a:r>
          </a:p>
        </p:txBody>
      </p:sp>
      <p:sp>
        <p:nvSpPr>
          <p:cNvPr id="630" name="In this example, we printing the data stored in the session scope using EL.…"/>
          <p:cNvSpPr txBox="1">
            <a:spLocks noGrp="1"/>
          </p:cNvSpPr>
          <p:nvPr>
            <p:ph type="body" idx="1"/>
          </p:nvPr>
        </p:nvSpPr>
        <p:spPr>
          <a:prstGeom prst="rect">
            <a:avLst/>
          </a:prstGeom>
        </p:spPr>
        <p:txBody>
          <a:bodyPr>
            <a:normAutofit/>
          </a:bodyPr>
          <a:lstStyle/>
          <a:p>
            <a:pPr marL="0" indent="0" defTabSz="361460">
              <a:spcBef>
                <a:spcPts val="2531"/>
              </a:spcBef>
              <a:buNone/>
              <a:defRPr sz="3168"/>
            </a:pPr>
            <a:r>
              <a:rPr dirty="0"/>
              <a:t>In this example, we printing the data stored in the session scope using EL. </a:t>
            </a:r>
            <a:r>
              <a:rPr dirty="0" smtClean="0"/>
              <a:t>For </a:t>
            </a:r>
            <a:r>
              <a:rPr dirty="0"/>
              <a:t>this purpose, we have used </a:t>
            </a:r>
            <a:r>
              <a:rPr dirty="0" err="1"/>
              <a:t>sessionScope</a:t>
            </a:r>
            <a:r>
              <a:rPr dirty="0"/>
              <a:t> object</a:t>
            </a:r>
            <a:r>
              <a:rPr dirty="0" smtClean="0"/>
              <a:t>.</a:t>
            </a:r>
            <a:endParaRPr dirty="0"/>
          </a:p>
          <a:p>
            <a:pPr marL="0" indent="0" defTabSz="361460">
              <a:spcBef>
                <a:spcPts val="0"/>
              </a:spcBef>
              <a:buNone/>
              <a:defRPr sz="2816"/>
            </a:pPr>
            <a:r>
              <a:rPr dirty="0" err="1"/>
              <a:t>index.jsp</a:t>
            </a:r>
            <a:endParaRPr dirty="0"/>
          </a:p>
          <a:p>
            <a:pPr marL="0" indent="0" algn="just" defTabSz="282882">
              <a:spcBef>
                <a:spcPts val="0"/>
              </a:spcBef>
              <a:buNone/>
              <a:defRPr sz="1144">
                <a:latin typeface="Verdana"/>
                <a:ea typeface="Verdana"/>
                <a:cs typeface="Verdana"/>
                <a:sym typeface="Verdana"/>
              </a:defRPr>
            </a:pPr>
            <a:endParaRPr dirty="0"/>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&lt;h3&gt;welcome to index page&lt;/h3&gt;  </a:t>
            </a:r>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&lt;%  </a:t>
            </a:r>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a:t>
            </a:r>
            <a:r>
              <a:rPr sz="2400" dirty="0" err="1"/>
              <a:t>session.setAttribute</a:t>
            </a:r>
            <a:r>
              <a:rPr sz="2400" dirty="0"/>
              <a:t>(</a:t>
            </a:r>
            <a:r>
              <a:rPr sz="2400" dirty="0">
                <a:solidFill>
                  <a:srgbClr val="0433FF"/>
                </a:solidFill>
              </a:rPr>
              <a:t>“</a:t>
            </a:r>
            <a:r>
              <a:rPr sz="2400" dirty="0" err="1">
                <a:solidFill>
                  <a:srgbClr val="0433FF"/>
                </a:solidFill>
              </a:rPr>
              <a:t>user</a:t>
            </a:r>
            <a:r>
              <a:rPr sz="2400" dirty="0" err="1" smtClean="0">
                <a:solidFill>
                  <a:srgbClr val="0433FF"/>
                </a:solidFill>
              </a:rPr>
              <a:t>”</a:t>
            </a:r>
            <a:r>
              <a:rPr sz="2400" dirty="0" err="1" smtClean="0"/>
              <a:t>,</a:t>
            </a:r>
            <a:r>
              <a:rPr sz="2400" dirty="0" err="1" smtClean="0">
                <a:solidFill>
                  <a:srgbClr val="0433FF"/>
                </a:solidFill>
              </a:rPr>
              <a:t>”</a:t>
            </a:r>
            <a:r>
              <a:rPr lang="en-US" sz="2400" dirty="0" err="1" smtClean="0">
                <a:solidFill>
                  <a:srgbClr val="0433FF"/>
                </a:solidFill>
              </a:rPr>
              <a:t>Jacob</a:t>
            </a:r>
            <a:r>
              <a:rPr sz="2400" dirty="0" smtClean="0">
                <a:solidFill>
                  <a:srgbClr val="0433FF"/>
                </a:solidFill>
              </a:rPr>
              <a:t>”</a:t>
            </a:r>
            <a:r>
              <a:rPr sz="2400" dirty="0" smtClean="0"/>
              <a:t>);</a:t>
            </a:r>
            <a:r>
              <a:rPr sz="2400" dirty="0"/>
              <a:t>  </a:t>
            </a:r>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%&gt;  </a:t>
            </a:r>
          </a:p>
          <a:p>
            <a:pPr marL="282882" indent="-282882" algn="just" defTabSz="282882">
              <a:spcBef>
                <a:spcPts val="0"/>
              </a:spcBef>
              <a:buNone/>
              <a:tabLst>
                <a:tab pos="80364" algn="l"/>
                <a:tab pos="276810" algn="l"/>
              </a:tabLst>
              <a:defRPr sz="1144">
                <a:solidFill>
                  <a:srgbClr val="0433FF"/>
                </a:solidFill>
                <a:latin typeface="Verdana"/>
                <a:ea typeface="Verdana"/>
                <a:cs typeface="Verdana"/>
                <a:sym typeface="Verdana"/>
              </a:defRPr>
            </a:pPr>
            <a:r>
              <a:rPr sz="2400" dirty="0">
                <a:solidFill>
                  <a:srgbClr val="000000"/>
                </a:solidFill>
              </a:rPr>
              <a:t>		&lt;a </a:t>
            </a:r>
            <a:r>
              <a:rPr sz="2400" dirty="0" err="1">
                <a:solidFill>
                  <a:srgbClr val="000000"/>
                </a:solidFill>
              </a:rPr>
              <a:t>href</a:t>
            </a:r>
            <a:r>
              <a:rPr sz="2400" dirty="0">
                <a:solidFill>
                  <a:srgbClr val="000000"/>
                </a:solidFill>
              </a:rPr>
              <a:t>=</a:t>
            </a:r>
            <a:r>
              <a:rPr sz="2400" dirty="0"/>
              <a:t>"</a:t>
            </a:r>
            <a:r>
              <a:rPr sz="2400" dirty="0" err="1"/>
              <a:t>process.jsp</a:t>
            </a:r>
            <a:r>
              <a:rPr sz="2400" dirty="0"/>
              <a:t>"</a:t>
            </a:r>
            <a:r>
              <a:rPr sz="2400" dirty="0">
                <a:solidFill>
                  <a:srgbClr val="000000"/>
                </a:solidFill>
              </a:rPr>
              <a:t>&gt;visit&lt;/a&gt;</a:t>
            </a:r>
            <a:r>
              <a:rPr sz="2000" dirty="0">
                <a:solidFill>
                  <a:srgbClr val="000000"/>
                </a:solidFill>
              </a:rPr>
              <a:t>  </a:t>
            </a:r>
            <a:endParaRPr lang="en-US" sz="2000" dirty="0" smtClean="0">
              <a:solidFill>
                <a:srgbClr val="000000"/>
              </a:solidFill>
            </a:endParaRPr>
          </a:p>
          <a:p>
            <a:pPr marL="282882" indent="-282882" algn="just" defTabSz="282882">
              <a:spcBef>
                <a:spcPts val="0"/>
              </a:spcBef>
              <a:buNone/>
              <a:tabLst>
                <a:tab pos="80364" algn="l"/>
                <a:tab pos="276810" algn="l"/>
              </a:tabLst>
              <a:defRPr sz="1144">
                <a:solidFill>
                  <a:srgbClr val="0433FF"/>
                </a:solidFill>
                <a:latin typeface="Verdana"/>
                <a:ea typeface="Verdana"/>
                <a:cs typeface="Verdana"/>
                <a:sym typeface="Verdana"/>
              </a:defRPr>
            </a:pPr>
            <a:endParaRPr sz="2000" dirty="0">
              <a:solidFill>
                <a:srgbClr val="000000"/>
              </a:solidFill>
            </a:endParaRPr>
          </a:p>
          <a:p>
            <a:pPr marL="0" indent="0" defTabSz="361460">
              <a:spcBef>
                <a:spcPts val="0"/>
              </a:spcBef>
              <a:buNone/>
              <a:defRPr sz="2816"/>
            </a:pPr>
            <a:r>
              <a:rPr dirty="0" err="1" smtClean="0"/>
              <a:t>process.jsp</a:t>
            </a:r>
            <a:endParaRPr dirty="0"/>
          </a:p>
          <a:p>
            <a:pPr marL="282882" indent="-282882" algn="just" defTabSz="282882">
              <a:spcBef>
                <a:spcPts val="0"/>
              </a:spcBef>
              <a:buNone/>
              <a:tabLst>
                <a:tab pos="80364" algn="l"/>
                <a:tab pos="276810" algn="l"/>
              </a:tabLst>
              <a:defRPr sz="1144">
                <a:latin typeface="Verdana"/>
                <a:ea typeface="Verdana"/>
                <a:cs typeface="Verdana"/>
                <a:sym typeface="Verdana"/>
              </a:defRPr>
            </a:pPr>
            <a:r>
              <a:rPr sz="1800" dirty="0"/>
              <a:t>		</a:t>
            </a:r>
            <a:r>
              <a:rPr sz="2400" dirty="0"/>
              <a:t>Value is ${ </a:t>
            </a:r>
            <a:r>
              <a:rPr sz="2400" dirty="0" err="1"/>
              <a:t>sessionScope.user</a:t>
            </a:r>
            <a:r>
              <a:rPr sz="2400" dirty="0"/>
              <a:t> </a:t>
            </a:r>
            <a:r>
              <a:rPr sz="2400" dirty="0" smtClean="0"/>
              <a:t>}</a:t>
            </a:r>
            <a:endParaRPr sz="2400" dirty="0"/>
          </a:p>
        </p:txBody>
      </p:sp>
      <p:sp>
        <p:nvSpPr>
          <p:cNvPr id="2" name="Slide Number Placeholder 1"/>
          <p:cNvSpPr>
            <a:spLocks noGrp="1"/>
          </p:cNvSpPr>
          <p:nvPr>
            <p:ph type="sldNum" sz="quarter" idx="2"/>
          </p:nvPr>
        </p:nvSpPr>
        <p:spPr/>
        <p:txBody>
          <a:bodyPr/>
          <a:lstStyle/>
          <a:p>
            <a:fld id="{86CB4B4D-7CA3-9044-876B-883B54F8677D}" type="slidenum">
              <a:rPr lang="en-IN" smtClean="0"/>
              <a:t>118</a:t>
            </a:fld>
            <a:endParaRPr lang="en-IN"/>
          </a:p>
        </p:txBody>
      </p:sp>
    </p:spTree>
    <p:custDataLst>
      <p:tags r:id="rId1"/>
    </p:custDataLst>
    <p:extLst>
      <p:ext uri="{BB962C8B-B14F-4D97-AF65-F5344CB8AC3E}">
        <p14:creationId xmlns:p14="http://schemas.microsoft.com/office/powerpoint/2010/main" val="1115971116"/>
      </p:ext>
    </p:extLst>
  </p:cSld>
  <p:clrMapOvr>
    <a:masterClrMapping/>
  </p:clrMapOvr>
  <p:transition spd="med"/>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EL cookie example"/>
          <p:cNvSpPr txBox="1">
            <a:spLocks noGrp="1"/>
          </p:cNvSpPr>
          <p:nvPr>
            <p:ph type="title"/>
          </p:nvPr>
        </p:nvSpPr>
        <p:spPr>
          <a:prstGeom prst="rect">
            <a:avLst/>
          </a:prstGeom>
        </p:spPr>
        <p:txBody>
          <a:bodyPr vert="horz" lIns="91440" tIns="45720" rIns="91440" bIns="45720" rtlCol="0" anchor="ctr">
            <a:normAutofit/>
          </a:bodyPr>
          <a:lstStyle/>
          <a:p>
            <a:pPr defTabSz="549148"/>
            <a:r>
              <a:rPr dirty="0"/>
              <a:t>EL cookie example</a:t>
            </a:r>
          </a:p>
        </p:txBody>
      </p:sp>
      <p:sp>
        <p:nvSpPr>
          <p:cNvPr id="637" name="index.jsp…"/>
          <p:cNvSpPr txBox="1">
            <a:spLocks noGrp="1"/>
          </p:cNvSpPr>
          <p:nvPr>
            <p:ph type="body" idx="1"/>
          </p:nvPr>
        </p:nvSpPr>
        <p:spPr>
          <a:xfrm>
            <a:off x="391887" y="1117600"/>
            <a:ext cx="10842170" cy="5370286"/>
          </a:xfrm>
          <a:prstGeom prst="rect">
            <a:avLst/>
          </a:prstGeom>
        </p:spPr>
        <p:txBody>
          <a:bodyPr>
            <a:normAutofit/>
          </a:bodyPr>
          <a:lstStyle/>
          <a:p>
            <a:pPr marL="0" indent="0">
              <a:spcBef>
                <a:spcPts val="0"/>
              </a:spcBef>
              <a:buNone/>
              <a:defRPr sz="3200"/>
            </a:pPr>
            <a:r>
              <a:rPr dirty="0"/>
              <a:t>     </a:t>
            </a:r>
            <a:r>
              <a:rPr dirty="0" err="1"/>
              <a:t>index.jsp</a:t>
            </a:r>
            <a:endParaRPr dirty="0"/>
          </a:p>
          <a:p>
            <a:pPr marL="321457" indent="-321457" algn="just" defTabSz="321457">
              <a:spcBef>
                <a:spcPts val="0"/>
              </a:spcBef>
              <a:buNone/>
              <a:tabLst>
                <a:tab pos="98223" algn="l"/>
                <a:tab pos="321457" algn="l"/>
              </a:tabLst>
              <a:defRPr sz="1300">
                <a:latin typeface="Verdana"/>
                <a:ea typeface="Verdana"/>
                <a:cs typeface="Verdana"/>
                <a:sym typeface="Verdana"/>
              </a:defRPr>
            </a:pPr>
            <a:r>
              <a:rPr sz="1800" dirty="0">
                <a:latin typeface="Courier New" panose="02070309020205020404" pitchFamily="49" charset="0"/>
                <a:cs typeface="Courier New" panose="02070309020205020404" pitchFamily="49" charset="0"/>
              </a:rPr>
              <a:t>	</a:t>
            </a:r>
            <a:r>
              <a:rPr sz="2400" dirty="0">
                <a:latin typeface="Courier New" panose="02070309020205020404" pitchFamily="49" charset="0"/>
                <a:cs typeface="Courier New" panose="02070309020205020404" pitchFamily="49" charset="0"/>
              </a:rPr>
              <a:t>	&lt;h1&gt;First JSP&lt;/h1&gt;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&lt;%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Cookie </a:t>
            </a:r>
            <a:r>
              <a:rPr dirty="0" err="1">
                <a:latin typeface="Courier New" panose="02070309020205020404" pitchFamily="49" charset="0"/>
                <a:cs typeface="Courier New" panose="02070309020205020404" pitchFamily="49" charset="0"/>
              </a:rPr>
              <a:t>ck</a:t>
            </a:r>
            <a:r>
              <a:rPr dirty="0">
                <a:latin typeface="Courier New" panose="02070309020205020404" pitchFamily="49" charset="0"/>
                <a:cs typeface="Courier New" panose="02070309020205020404" pitchFamily="49" charset="0"/>
              </a:rPr>
              <a:t>=</a:t>
            </a:r>
            <a:r>
              <a:rPr b="1" dirty="0">
                <a:solidFill>
                  <a:srgbClr val="006699"/>
                </a:solidFill>
                <a:latin typeface="Courier New" panose="02070309020205020404" pitchFamily="49" charset="0"/>
                <a:cs typeface="Courier New" panose="02070309020205020404" pitchFamily="49" charset="0"/>
              </a:rPr>
              <a:t>new</a:t>
            </a:r>
            <a:r>
              <a:rPr dirty="0">
                <a:latin typeface="Courier New" panose="02070309020205020404" pitchFamily="49" charset="0"/>
                <a:cs typeface="Courier New" panose="02070309020205020404" pitchFamily="49" charset="0"/>
              </a:rPr>
              <a:t> Cookie(</a:t>
            </a:r>
            <a:r>
              <a:rPr dirty="0">
                <a:solidFill>
                  <a:srgbClr val="0433FF"/>
                </a:solidFill>
                <a:latin typeface="Courier New" panose="02070309020205020404" pitchFamily="49" charset="0"/>
                <a:cs typeface="Courier New" panose="02070309020205020404" pitchFamily="49" charset="0"/>
              </a:rPr>
              <a:t>“</a:t>
            </a:r>
            <a:r>
              <a:rPr dirty="0" err="1">
                <a:solidFill>
                  <a:srgbClr val="0433FF"/>
                </a:solidFill>
                <a:latin typeface="Courier New" panose="02070309020205020404" pitchFamily="49" charset="0"/>
                <a:cs typeface="Courier New" panose="02070309020205020404" pitchFamily="49" charset="0"/>
              </a:rPr>
              <a:t>name</a:t>
            </a:r>
            <a:r>
              <a:rPr dirty="0" err="1" smtClean="0">
                <a:solidFill>
                  <a:srgbClr val="0433FF"/>
                </a:solidFill>
                <a:latin typeface="Courier New" panose="02070309020205020404" pitchFamily="49" charset="0"/>
                <a:cs typeface="Courier New" panose="02070309020205020404" pitchFamily="49" charset="0"/>
              </a:rPr>
              <a:t>”</a:t>
            </a:r>
            <a:r>
              <a:rPr dirty="0" err="1" smtClean="0">
                <a:latin typeface="Courier New" panose="02070309020205020404" pitchFamily="49" charset="0"/>
                <a:cs typeface="Courier New" panose="02070309020205020404" pitchFamily="49" charset="0"/>
              </a:rPr>
              <a:t>,</a:t>
            </a:r>
            <a:r>
              <a:rPr dirty="0" err="1" smtClean="0">
                <a:solidFill>
                  <a:srgbClr val="0433FF"/>
                </a:solidFill>
                <a:latin typeface="Courier New" panose="02070309020205020404" pitchFamily="49" charset="0"/>
                <a:cs typeface="Courier New" panose="02070309020205020404" pitchFamily="49" charset="0"/>
              </a:rPr>
              <a:t>”</a:t>
            </a:r>
            <a:r>
              <a:rPr lang="en-US" dirty="0" err="1" smtClean="0">
                <a:solidFill>
                  <a:srgbClr val="0433FF"/>
                </a:solidFill>
                <a:latin typeface="Courier New" panose="02070309020205020404" pitchFamily="49" charset="0"/>
                <a:cs typeface="Courier New" panose="02070309020205020404" pitchFamily="49" charset="0"/>
              </a:rPr>
              <a:t>Jacob</a:t>
            </a:r>
            <a:r>
              <a:rPr dirty="0" smtClean="0">
                <a:solidFill>
                  <a:srgbClr val="0433FF"/>
                </a:solidFill>
                <a:latin typeface="Courier New" panose="02070309020205020404" pitchFamily="49" charset="0"/>
                <a:cs typeface="Courier New" panose="02070309020205020404" pitchFamily="49" charset="0"/>
              </a:rPr>
              <a:t>”</a:t>
            </a:r>
            <a:r>
              <a:rPr dirty="0" smtClean="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a:t>
            </a:r>
            <a:r>
              <a:rPr dirty="0" err="1">
                <a:latin typeface="Courier New" panose="02070309020205020404" pitchFamily="49" charset="0"/>
                <a:cs typeface="Courier New" panose="02070309020205020404" pitchFamily="49" charset="0"/>
              </a:rPr>
              <a:t>response.addCookie</a:t>
            </a:r>
            <a:r>
              <a:rPr dirty="0">
                <a:latin typeface="Courier New" panose="02070309020205020404" pitchFamily="49" charset="0"/>
                <a:cs typeface="Courier New" panose="02070309020205020404" pitchFamily="49" charset="0"/>
              </a:rPr>
              <a:t>(</a:t>
            </a:r>
            <a:r>
              <a:rPr dirty="0" err="1">
                <a:latin typeface="Courier New" panose="02070309020205020404" pitchFamily="49" charset="0"/>
                <a:cs typeface="Courier New" panose="02070309020205020404" pitchFamily="49" charset="0"/>
              </a:rPr>
              <a:t>ck</a:t>
            </a:r>
            <a:r>
              <a:rPr dirty="0">
                <a:latin typeface="Courier New" panose="02070309020205020404" pitchFamily="49" charset="0"/>
                <a:cs typeface="Courier New" panose="02070309020205020404" pitchFamily="49" charset="0"/>
              </a:rPr>
              <a: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%&gt;  </a:t>
            </a:r>
          </a:p>
          <a:p>
            <a:pPr marL="321457" indent="-321457" algn="just" defTabSz="321457">
              <a:spcBef>
                <a:spcPts val="0"/>
              </a:spcBef>
              <a:buNone/>
              <a:tabLst>
                <a:tab pos="98223" algn="l"/>
                <a:tab pos="321457" algn="l"/>
              </a:tabLst>
              <a:defRPr sz="2500">
                <a:solidFill>
                  <a:srgbClr val="0433FF"/>
                </a:solidFill>
                <a:latin typeface="Verdana"/>
                <a:ea typeface="Verdana"/>
                <a:cs typeface="Verdana"/>
                <a:sym typeface="Verdana"/>
              </a:defRPr>
            </a:pPr>
            <a:r>
              <a:rPr dirty="0">
                <a:solidFill>
                  <a:srgbClr val="000000"/>
                </a:solidFill>
                <a:latin typeface="Courier New" panose="02070309020205020404" pitchFamily="49" charset="0"/>
                <a:cs typeface="Courier New" panose="02070309020205020404" pitchFamily="49" charset="0"/>
              </a:rPr>
              <a:t>		&lt;a </a:t>
            </a:r>
            <a:r>
              <a:rPr dirty="0" err="1">
                <a:solidFill>
                  <a:srgbClr val="000000"/>
                </a:solidFill>
                <a:latin typeface="Courier New" panose="02070309020205020404" pitchFamily="49" charset="0"/>
                <a:cs typeface="Courier New" panose="02070309020205020404" pitchFamily="49" charset="0"/>
              </a:rPr>
              <a:t>href</a:t>
            </a:r>
            <a:r>
              <a:rPr dirty="0">
                <a:solidFill>
                  <a:srgbClr val="000000"/>
                </a:solidFill>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a:t>
            </a:r>
            <a:r>
              <a:rPr dirty="0" err="1">
                <a:latin typeface="Courier New" panose="02070309020205020404" pitchFamily="49" charset="0"/>
                <a:cs typeface="Courier New" panose="02070309020205020404" pitchFamily="49" charset="0"/>
              </a:rPr>
              <a:t>process.jsp</a:t>
            </a:r>
            <a:r>
              <a:rPr dirty="0">
                <a:latin typeface="Courier New" panose="02070309020205020404" pitchFamily="49" charset="0"/>
                <a:cs typeface="Courier New" panose="02070309020205020404" pitchFamily="49" charset="0"/>
              </a:rPr>
              <a:t>"</a:t>
            </a:r>
            <a:r>
              <a:rPr dirty="0">
                <a:solidFill>
                  <a:srgbClr val="000000"/>
                </a:solidFill>
                <a:latin typeface="Courier New" panose="02070309020205020404" pitchFamily="49" charset="0"/>
                <a:cs typeface="Courier New" panose="02070309020205020404" pitchFamily="49" charset="0"/>
              </a:rPr>
              <a:t>&gt;click&lt;/a&gt;  </a:t>
            </a:r>
          </a:p>
          <a:p>
            <a:pPr marL="0" indent="0">
              <a:spcBef>
                <a:spcPts val="0"/>
              </a:spcBef>
              <a:buNone/>
              <a:defRPr sz="3200"/>
            </a:pPr>
            <a:r>
              <a:rPr dirty="0"/>
              <a:t>    </a:t>
            </a:r>
          </a:p>
          <a:p>
            <a:pPr marL="0" indent="0">
              <a:spcBef>
                <a:spcPts val="0"/>
              </a:spcBef>
              <a:buNone/>
              <a:defRPr sz="3200"/>
            </a:pPr>
            <a:r>
              <a:rPr dirty="0"/>
              <a:t>    </a:t>
            </a:r>
            <a:r>
              <a:rPr dirty="0" err="1"/>
              <a:t>process.jsp</a:t>
            </a:r>
            <a:endParaRPr dirty="0"/>
          </a:p>
          <a:p>
            <a:pPr marL="321457" indent="-321457" algn="just" defTabSz="321457">
              <a:spcBef>
                <a:spcPts val="0"/>
              </a:spcBef>
              <a:buNone/>
              <a:tabLst>
                <a:tab pos="98223" algn="l"/>
                <a:tab pos="321457" algn="l"/>
              </a:tabLst>
              <a:defRPr sz="1300">
                <a:latin typeface="Verdana"/>
                <a:ea typeface="Verdana"/>
                <a:cs typeface="Verdana"/>
                <a:sym typeface="Verdana"/>
              </a:defRPr>
            </a:pPr>
            <a:r>
              <a:rPr sz="1800" dirty="0">
                <a:latin typeface="Courier New" panose="02070309020205020404" pitchFamily="49" charset="0"/>
                <a:cs typeface="Courier New" panose="02070309020205020404" pitchFamily="49" charset="0"/>
              </a:rPr>
              <a:t>	</a:t>
            </a:r>
            <a:r>
              <a:rPr sz="2400" dirty="0">
                <a:latin typeface="Courier New" panose="02070309020205020404" pitchFamily="49" charset="0"/>
                <a:cs typeface="Courier New" panose="02070309020205020404" pitchFamily="49" charset="0"/>
              </a:rPr>
              <a:t>	Hello, ${</a:t>
            </a:r>
            <a:r>
              <a:rPr sz="2400" dirty="0" err="1">
                <a:latin typeface="Courier New" panose="02070309020205020404" pitchFamily="49" charset="0"/>
                <a:cs typeface="Courier New" panose="02070309020205020404" pitchFamily="49" charset="0"/>
              </a:rPr>
              <a:t>cookie.name.value</a:t>
            </a:r>
            <a:r>
              <a:rPr sz="2400" dirty="0">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119</a:t>
            </a:fld>
            <a:endParaRPr lang="en-IN"/>
          </a:p>
        </p:txBody>
      </p:sp>
    </p:spTree>
    <p:custDataLst>
      <p:tags r:id="rId1"/>
    </p:custDataLst>
    <p:extLst>
      <p:ext uri="{BB962C8B-B14F-4D97-AF65-F5344CB8AC3E}">
        <p14:creationId xmlns:p14="http://schemas.microsoft.com/office/powerpoint/2010/main" val="1582107207"/>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Scriptlet</a:t>
            </a:r>
            <a:r>
              <a:rPr lang="en-IN" dirty="0"/>
              <a:t> T</a:t>
            </a:r>
            <a:r>
              <a:rPr lang="en-IN" dirty="0" smtClean="0"/>
              <a:t>ag </a:t>
            </a:r>
            <a:r>
              <a:rPr lang="en-US" dirty="0" smtClean="0"/>
              <a:t>Example</a:t>
            </a:r>
            <a:endParaRPr lang="en-US" dirty="0"/>
          </a:p>
        </p:txBody>
      </p:sp>
      <p:sp>
        <p:nvSpPr>
          <p:cNvPr id="3" name="Content Placeholder 2"/>
          <p:cNvSpPr>
            <a:spLocks noGrp="1"/>
          </p:cNvSpPr>
          <p:nvPr>
            <p:ph idx="1"/>
          </p:nvPr>
        </p:nvSpPr>
        <p:spPr>
          <a:xfrm>
            <a:off x="239151" y="864108"/>
            <a:ext cx="11456320" cy="5993892"/>
          </a:xfrm>
        </p:spPr>
        <p:txBody>
          <a:bodyPr>
            <a:normAutofit/>
          </a:bodyPr>
          <a:lstStyle/>
          <a:p>
            <a:r>
              <a:rPr lang="en-US" dirty="0" smtClean="0"/>
              <a:t>Example:</a:t>
            </a:r>
          </a:p>
          <a:p>
            <a:pPr marL="0" indent="0">
              <a:buNone/>
            </a:pPr>
            <a:r>
              <a:rPr lang="en-US" dirty="0" smtClean="0">
                <a:latin typeface="Courier New" panose="02070309020205020404" pitchFamily="49" charset="0"/>
                <a:cs typeface="Courier New" panose="02070309020205020404" pitchFamily="49" charset="0"/>
              </a:rPr>
              <a:t>&lt;html&gt;</a:t>
            </a:r>
          </a:p>
          <a:p>
            <a:pPr marL="0" indent="0">
              <a:buNone/>
            </a:pPr>
            <a:r>
              <a:rPr lang="en-US" dirty="0" smtClean="0">
                <a:latin typeface="Courier New" panose="02070309020205020404" pitchFamily="49" charset="0"/>
                <a:cs typeface="Courier New" panose="02070309020205020404" pitchFamily="49" charset="0"/>
              </a:rPr>
              <a:t>&lt;head&gt;&lt;title&gt;Hello World&lt;/title&gt;&lt;/head&gt;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Hello World!&lt;</a:t>
            </a:r>
            <a:r>
              <a:rPr lang="en-US" dirty="0" err="1" smtClean="0">
                <a:latin typeface="Courier New" panose="02070309020205020404" pitchFamily="49" charset="0"/>
                <a:cs typeface="Courier New" panose="02070309020205020404" pitchFamily="49" charset="0"/>
              </a:rPr>
              <a:t>br</a:t>
            </a:r>
            <a:r>
              <a:rPr lang="en-US" dirty="0" smtClean="0">
                <a:latin typeface="Courier New" panose="02070309020205020404" pitchFamily="49" charset="0"/>
                <a:cs typeface="Courier New" panose="02070309020205020404" pitchFamily="49" charset="0"/>
              </a:rPr>
              <a:t>/&gt;</a:t>
            </a:r>
          </a:p>
          <a:p>
            <a:pPr marL="0" indent="0">
              <a:buNone/>
            </a:pPr>
            <a:r>
              <a:rPr lang="en-US" dirty="0" smtClean="0">
                <a:solidFill>
                  <a:srgbClr val="FF0000"/>
                </a:solidFill>
                <a:latin typeface="Courier New" panose="02070309020205020404" pitchFamily="49" charset="0"/>
                <a:cs typeface="Courier New" panose="02070309020205020404" pitchFamily="49" charset="0"/>
              </a:rPr>
              <a:t>&lt;%</a:t>
            </a:r>
          </a:p>
          <a:p>
            <a:pPr marL="0" indent="0">
              <a:buNone/>
            </a:pPr>
            <a:r>
              <a:rPr lang="en-US" dirty="0" smtClean="0">
                <a:solidFill>
                  <a:srgbClr val="FF0000"/>
                </a:solidFill>
                <a:latin typeface="Courier New" panose="02070309020205020404" pitchFamily="49" charset="0"/>
                <a:cs typeface="Courier New" panose="02070309020205020404" pitchFamily="49" charset="0"/>
              </a:rPr>
              <a:t>	</a:t>
            </a:r>
            <a:r>
              <a:rPr lang="en-US" dirty="0" err="1" smtClean="0">
                <a:solidFill>
                  <a:srgbClr val="FF0000"/>
                </a:solidFill>
                <a:latin typeface="Courier New" panose="02070309020205020404" pitchFamily="49" charset="0"/>
                <a:cs typeface="Courier New" panose="02070309020205020404" pitchFamily="49" charset="0"/>
              </a:rPr>
              <a:t>out.println</a:t>
            </a:r>
            <a:r>
              <a:rPr lang="en-US" dirty="0" smtClean="0">
                <a:solidFill>
                  <a:srgbClr val="FF0000"/>
                </a:solidFill>
                <a:latin typeface="Courier New" panose="02070309020205020404" pitchFamily="49" charset="0"/>
                <a:cs typeface="Courier New" panose="02070309020205020404" pitchFamily="49" charset="0"/>
              </a:rPr>
              <a:t>("Your IP address is " + </a:t>
            </a:r>
          </a:p>
          <a:p>
            <a:pPr marL="0" indent="0">
              <a:buNone/>
            </a:pPr>
            <a:r>
              <a:rPr lang="en-US" dirty="0">
                <a:solidFill>
                  <a:srgbClr val="FF0000"/>
                </a:solidFill>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		</a:t>
            </a:r>
            <a:r>
              <a:rPr lang="en-US" dirty="0" err="1" smtClean="0">
                <a:solidFill>
                  <a:srgbClr val="FF0000"/>
                </a:solidFill>
                <a:latin typeface="Courier New" panose="02070309020205020404" pitchFamily="49" charset="0"/>
                <a:cs typeface="Courier New" panose="02070309020205020404" pitchFamily="49" charset="0"/>
              </a:rPr>
              <a:t>request.getRemoteAddr</a:t>
            </a:r>
            <a:r>
              <a:rPr lang="en-US" dirty="0" smtClean="0">
                <a:solidFill>
                  <a:srgbClr val="FF0000"/>
                </a:solidFill>
                <a:latin typeface="Courier New" panose="02070309020205020404" pitchFamily="49" charset="0"/>
                <a:cs typeface="Courier New" panose="02070309020205020404" pitchFamily="49" charset="0"/>
              </a:rPr>
              <a:t>());</a:t>
            </a:r>
          </a:p>
          <a:p>
            <a:pPr marL="0" indent="0">
              <a:buNone/>
            </a:pPr>
            <a:r>
              <a:rPr lang="en-US" dirty="0" smtClean="0">
                <a:solidFill>
                  <a:srgbClr val="FF0000"/>
                </a:solidFill>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12</a:t>
            </a:fld>
            <a:endParaRPr lang="en-IN" dirty="0"/>
          </a:p>
        </p:txBody>
      </p:sp>
    </p:spTree>
    <p:custDataLst>
      <p:tags r:id="rId1"/>
    </p:custDataLst>
    <p:extLst>
      <p:ext uri="{BB962C8B-B14F-4D97-AF65-F5344CB8AC3E}">
        <p14:creationId xmlns:p14="http://schemas.microsoft.com/office/powerpoint/2010/main" val="77722621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7F60BE-004B-4815-8496-99A17DA98EE1}"/>
              </a:ext>
            </a:extLst>
          </p:cNvPr>
          <p:cNvSpPr>
            <a:spLocks noGrp="1"/>
          </p:cNvSpPr>
          <p:nvPr>
            <p:ph idx="1"/>
          </p:nvPr>
        </p:nvSpPr>
        <p:spPr>
          <a:xfrm>
            <a:off x="3624349" y="868680"/>
            <a:ext cx="8030095" cy="5660708"/>
          </a:xfrm>
        </p:spPr>
        <p:txBody>
          <a:bodyPr>
            <a:normAutofit/>
          </a:bodyPr>
          <a:lstStyle/>
          <a:p>
            <a:pPr marL="0" indent="0">
              <a:buNone/>
            </a:pPr>
            <a:r>
              <a:rPr lang="en-IN" sz="5062" dirty="0" smtClean="0"/>
              <a:t>JSP </a:t>
            </a:r>
          </a:p>
          <a:p>
            <a:pPr marL="0" indent="0">
              <a:buNone/>
            </a:pPr>
            <a:r>
              <a:rPr lang="en-IN" sz="5062" dirty="0" smtClean="0"/>
              <a:t>STANDARD </a:t>
            </a:r>
            <a:r>
              <a:rPr lang="en-IN" sz="5062" dirty="0"/>
              <a:t>TAG </a:t>
            </a:r>
            <a:r>
              <a:rPr lang="en-IN" sz="5062" dirty="0" smtClean="0"/>
              <a:t>LIBRARIES</a:t>
            </a:r>
          </a:p>
          <a:p>
            <a:pPr marL="0" indent="0">
              <a:buNone/>
            </a:pPr>
            <a:r>
              <a:rPr lang="en-US" sz="5062" dirty="0" smtClean="0"/>
              <a:t>(JSTL)</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120</a:t>
            </a:fld>
            <a:endParaRPr lang="en-IN"/>
          </a:p>
        </p:txBody>
      </p:sp>
    </p:spTree>
    <p:custDataLst>
      <p:tags r:id="rId1"/>
    </p:custDataLst>
    <p:extLst>
      <p:ext uri="{BB962C8B-B14F-4D97-AF65-F5344CB8AC3E}">
        <p14:creationId xmlns:p14="http://schemas.microsoft.com/office/powerpoint/2010/main" val="210140576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 Standard Tag Library (JSTL</a:t>
            </a:r>
            <a:r>
              <a:rPr lang="en-US" dirty="0" smtClean="0"/>
              <a:t>)</a:t>
            </a:r>
            <a:endParaRPr lang="en-US" dirty="0"/>
          </a:p>
        </p:txBody>
      </p:sp>
      <p:sp>
        <p:nvSpPr>
          <p:cNvPr id="3" name="Content Placeholder 2"/>
          <p:cNvSpPr>
            <a:spLocks noGrp="1"/>
          </p:cNvSpPr>
          <p:nvPr>
            <p:ph idx="1"/>
          </p:nvPr>
        </p:nvSpPr>
        <p:spPr/>
        <p:txBody>
          <a:bodyPr>
            <a:normAutofit/>
          </a:bodyPr>
          <a:lstStyle/>
          <a:p>
            <a:pPr algn="just"/>
            <a:r>
              <a:rPr lang="en-US" dirty="0"/>
              <a:t>The </a:t>
            </a:r>
            <a:r>
              <a:rPr lang="en-US" dirty="0" err="1"/>
              <a:t>JavaServer</a:t>
            </a:r>
            <a:r>
              <a:rPr lang="en-US" dirty="0"/>
              <a:t> Pages Standard Tag Library (JSTL) is a </a:t>
            </a:r>
            <a:r>
              <a:rPr lang="en-US" dirty="0">
                <a:solidFill>
                  <a:schemeClr val="accent1"/>
                </a:solidFill>
              </a:rPr>
              <a:t>collection of useful JSP tags which encapsulates core functionality </a:t>
            </a:r>
            <a:r>
              <a:rPr lang="en-US" dirty="0"/>
              <a:t>common to many JSP applications</a:t>
            </a:r>
            <a:r>
              <a:rPr lang="en-US" dirty="0" smtClean="0"/>
              <a:t>.</a:t>
            </a:r>
          </a:p>
          <a:p>
            <a:pPr algn="just"/>
            <a:endParaRPr lang="en-US" dirty="0"/>
          </a:p>
          <a:p>
            <a:pPr algn="just"/>
            <a:r>
              <a:rPr lang="en-US" dirty="0"/>
              <a:t>JSTL has support for common, structural tasks such as iteration and conditionals, tags for manipulating </a:t>
            </a:r>
            <a:r>
              <a:rPr lang="en-US" dirty="0">
                <a:solidFill>
                  <a:schemeClr val="accent1"/>
                </a:solidFill>
              </a:rPr>
              <a:t>XML documents, internationalization tags, and SQL tags</a:t>
            </a:r>
            <a:r>
              <a:rPr lang="en-US" dirty="0"/>
              <a:t>. </a:t>
            </a:r>
            <a:endParaRPr lang="en-US" dirty="0" smtClean="0"/>
          </a:p>
          <a:p>
            <a:pPr algn="just"/>
            <a:endParaRPr lang="en-US" dirty="0"/>
          </a:p>
          <a:p>
            <a:pPr algn="just"/>
            <a:r>
              <a:rPr lang="en-US" dirty="0" smtClean="0"/>
              <a:t>It </a:t>
            </a:r>
            <a:r>
              <a:rPr lang="en-US" dirty="0"/>
              <a:t>also provides a framework for </a:t>
            </a:r>
            <a:r>
              <a:rPr lang="en-US" dirty="0">
                <a:solidFill>
                  <a:schemeClr val="accent1"/>
                </a:solidFill>
              </a:rPr>
              <a:t>integrating existing custom tags </a:t>
            </a:r>
            <a:r>
              <a:rPr lang="en-US" dirty="0"/>
              <a:t>with JSTL tags</a:t>
            </a:r>
            <a:r>
              <a:rPr lang="en-US" dirty="0" smtClean="0"/>
              <a: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121</a:t>
            </a:fld>
            <a:endParaRPr lang="en-IN" dirty="0"/>
          </a:p>
        </p:txBody>
      </p:sp>
    </p:spTree>
    <p:custDataLst>
      <p:tags r:id="rId1"/>
    </p:custDataLst>
    <p:extLst>
      <p:ext uri="{BB962C8B-B14F-4D97-AF65-F5344CB8AC3E}">
        <p14:creationId xmlns:p14="http://schemas.microsoft.com/office/powerpoint/2010/main" val="82957174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13. JSP STANDARD TAG LIBRARIES"/>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STANDARD TAG </a:t>
            </a:r>
            <a:r>
              <a:rPr lang="en-IN" dirty="0" smtClean="0"/>
              <a:t>LIBRARIES (JSTL)</a:t>
            </a:r>
            <a:endParaRPr lang="en-IN" dirty="0"/>
          </a:p>
        </p:txBody>
      </p:sp>
      <p:sp>
        <p:nvSpPr>
          <p:cNvPr id="534" name="The JSP Standard Tag Library (JSTL) represents a set of tags to simplify the JSP development.…"/>
          <p:cNvSpPr txBox="1">
            <a:spLocks noGrp="1"/>
          </p:cNvSpPr>
          <p:nvPr>
            <p:ph type="body" idx="1"/>
          </p:nvPr>
        </p:nvSpPr>
        <p:spPr/>
        <p:txBody>
          <a:bodyPr>
            <a:normAutofit/>
          </a:bodyPr>
          <a:lstStyle/>
          <a:p>
            <a:r>
              <a:rPr lang="en-US" dirty="0"/>
              <a:t>The JSP Standard Tag Library (</a:t>
            </a:r>
            <a:r>
              <a:rPr lang="en-US" dirty="0">
                <a:sym typeface="Helvetica"/>
              </a:rPr>
              <a:t>JSTL</a:t>
            </a:r>
            <a:r>
              <a:rPr lang="en-US" dirty="0"/>
              <a:t>) represents a set of tags to </a:t>
            </a:r>
            <a:r>
              <a:rPr lang="en-US" dirty="0">
                <a:sym typeface="Helvetica"/>
              </a:rPr>
              <a:t>simplify the JSP development.</a:t>
            </a:r>
          </a:p>
          <a:p>
            <a:r>
              <a:rPr lang="en-US" b="1" dirty="0"/>
              <a:t>Advantage of JSTL:</a:t>
            </a:r>
          </a:p>
          <a:p>
            <a:pPr marL="361639" indent="-361639">
              <a:buFont typeface="+mj-lt"/>
              <a:buAutoNum type="arabicPeriod"/>
            </a:pPr>
            <a:r>
              <a:rPr lang="en-US" b="1" dirty="0">
                <a:sym typeface="Helvetica"/>
              </a:rPr>
              <a:t>Fast </a:t>
            </a:r>
            <a:r>
              <a:rPr lang="en-US" b="1" dirty="0" err="1">
                <a:sym typeface="Helvetica"/>
              </a:rPr>
              <a:t>Developement</a:t>
            </a:r>
            <a:r>
              <a:rPr lang="en-US" b="1" dirty="0">
                <a:sym typeface="Helvetica"/>
              </a:rPr>
              <a:t>:</a:t>
            </a:r>
            <a:r>
              <a:rPr lang="en-US" dirty="0"/>
              <a:t> JSTL provides many tags that simplifies the JSP.</a:t>
            </a:r>
          </a:p>
          <a:p>
            <a:pPr marL="361639" indent="-361639">
              <a:buFont typeface="+mj-lt"/>
              <a:buAutoNum type="arabicPeriod"/>
            </a:pPr>
            <a:r>
              <a:rPr lang="en-US" b="1" dirty="0">
                <a:sym typeface="Helvetica"/>
              </a:rPr>
              <a:t>Code Reusability:</a:t>
            </a:r>
            <a:r>
              <a:rPr lang="en-US" dirty="0"/>
              <a:t> We can use the JSTL tags in various pages.</a:t>
            </a:r>
          </a:p>
          <a:p>
            <a:pPr marL="361639" indent="-361639">
              <a:buFont typeface="+mj-lt"/>
              <a:buAutoNum type="arabicPeriod"/>
            </a:pPr>
            <a:r>
              <a:rPr lang="en-US" b="1" dirty="0">
                <a:sym typeface="Helvetica"/>
              </a:rPr>
              <a:t>No need to use </a:t>
            </a:r>
            <a:r>
              <a:rPr lang="en-US" b="1" dirty="0" err="1">
                <a:sym typeface="Helvetica"/>
              </a:rPr>
              <a:t>scriptlet</a:t>
            </a:r>
            <a:r>
              <a:rPr lang="en-US" b="1" dirty="0">
                <a:sym typeface="Helvetica"/>
              </a:rPr>
              <a:t> tag:</a:t>
            </a:r>
            <a:r>
              <a:rPr lang="en-US" dirty="0"/>
              <a:t> It avoids the use of </a:t>
            </a:r>
            <a:r>
              <a:rPr lang="en-US" dirty="0" err="1"/>
              <a:t>scriptlet</a:t>
            </a:r>
            <a:r>
              <a:rPr lang="en-US" dirty="0"/>
              <a:t> tag</a:t>
            </a:r>
            <a:r>
              <a:rPr lang="en-US" dirty="0" smtClean="0"/>
              <a:t>.</a:t>
            </a:r>
          </a:p>
          <a:p>
            <a:pPr algn="just"/>
            <a:r>
              <a:rPr lang="en-US" dirty="0"/>
              <a:t>The JSTL tags can be classified, according to their functions, into following JSTL tag library groups that can be used when creating a JSP page:</a:t>
            </a:r>
          </a:p>
          <a:p>
            <a:pPr algn="just"/>
            <a:r>
              <a:rPr lang="en-US" b="1" dirty="0"/>
              <a:t>Core </a:t>
            </a:r>
            <a:r>
              <a:rPr lang="en-US" b="1" dirty="0" smtClean="0"/>
              <a:t>Tags, Formatting tags, Function tags</a:t>
            </a:r>
            <a:endParaRPr lang="en-US" dirty="0"/>
          </a:p>
          <a:p>
            <a:pPr algn="just"/>
            <a:r>
              <a:rPr lang="en-US" b="1" dirty="0"/>
              <a:t>SQL </a:t>
            </a:r>
            <a:r>
              <a:rPr lang="en-US" b="1" dirty="0" smtClean="0"/>
              <a:t>tags, XML tags</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122</a:t>
            </a:fld>
            <a:endParaRPr lang="en-IN"/>
          </a:p>
        </p:txBody>
      </p:sp>
    </p:spTree>
    <p:custDataLst>
      <p:tags r:id="rId1"/>
    </p:custDataLst>
    <p:extLst>
      <p:ext uri="{BB962C8B-B14F-4D97-AF65-F5344CB8AC3E}">
        <p14:creationId xmlns:p14="http://schemas.microsoft.com/office/powerpoint/2010/main" val="285864721"/>
      </p:ext>
    </p:extLst>
  </p:cSld>
  <p:clrMapOvr>
    <a:masterClrMapping/>
  </p:clrMapOvr>
  <p:transition spd="med"/>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13. JSTL Tags:"/>
          <p:cNvSpPr txBox="1">
            <a:spLocks noGrp="1"/>
          </p:cNvSpPr>
          <p:nvPr>
            <p:ph type="title"/>
          </p:nvPr>
        </p:nvSpPr>
        <p:spPr/>
        <p:txBody>
          <a:bodyPr vert="horz" lIns="91440" tIns="45720" rIns="91440" bIns="45720" rtlCol="0" anchor="ctr">
            <a:normAutofit/>
          </a:bodyPr>
          <a:lstStyle/>
          <a:p>
            <a:pPr defTabSz="549148"/>
            <a:r>
              <a:rPr lang="en-IN" dirty="0" smtClean="0"/>
              <a:t>JSTL </a:t>
            </a:r>
            <a:r>
              <a:rPr lang="en-IN" dirty="0"/>
              <a:t>Tags:</a:t>
            </a:r>
          </a:p>
        </p:txBody>
      </p:sp>
      <p:graphicFrame>
        <p:nvGraphicFramePr>
          <p:cNvPr id="537" name="Table"/>
          <p:cNvGraphicFramePr/>
          <p:nvPr>
            <p:extLst>
              <p:ext uri="{D42A27DB-BD31-4B8C-83A1-F6EECF244321}">
                <p14:modId xmlns:p14="http://schemas.microsoft.com/office/powerpoint/2010/main" val="3798845274"/>
              </p:ext>
            </p:extLst>
          </p:nvPr>
        </p:nvGraphicFramePr>
        <p:xfrm>
          <a:off x="706831" y="1396349"/>
          <a:ext cx="10083089" cy="4679065"/>
        </p:xfrm>
        <a:graphic>
          <a:graphicData uri="http://schemas.openxmlformats.org/drawingml/2006/table">
            <a:tbl>
              <a:tblPr bandRow="1">
                <a:tableStyleId>{22838BEF-8BB2-4498-84A7-C5851F593DF1}</a:tableStyleId>
              </a:tblPr>
              <a:tblGrid>
                <a:gridCol w="2688053">
                  <a:extLst>
                    <a:ext uri="{9D8B030D-6E8A-4147-A177-3AD203B41FA5}">
                      <a16:colId xmlns:a16="http://schemas.microsoft.com/office/drawing/2014/main" val="20000"/>
                    </a:ext>
                  </a:extLst>
                </a:gridCol>
                <a:gridCol w="7395036">
                  <a:extLst>
                    <a:ext uri="{9D8B030D-6E8A-4147-A177-3AD203B41FA5}">
                      <a16:colId xmlns:a16="http://schemas.microsoft.com/office/drawing/2014/main" val="20001"/>
                    </a:ext>
                  </a:extLst>
                </a:gridCol>
              </a:tblGrid>
              <a:tr h="614186">
                <a:tc>
                  <a:txBody>
                    <a:bodyPr/>
                    <a:lstStyle/>
                    <a:p>
                      <a:pPr defTabSz="914400"/>
                      <a:r>
                        <a:rPr sz="3600" b="1">
                          <a:sym typeface="Times New Roman"/>
                        </a:rPr>
                        <a:t>Tag Name</a:t>
                      </a:r>
                      <a:endParaRPr sz="3600" b="1">
                        <a:latin typeface="Cambria" panose="02040503050406030204" pitchFamily="18" charset="0"/>
                        <a:ea typeface="Cambria" panose="02040503050406030204" pitchFamily="18" charset="0"/>
                        <a:cs typeface="Courier New" panose="02070309020205020404" pitchFamily="49" charset="0"/>
                        <a:sym typeface="Times New Roman"/>
                      </a:endParaRPr>
                    </a:p>
                  </a:txBody>
                  <a:tcPr marL="44648" marR="44648" marT="44648" marB="44648" anchor="ctr" horzOverflow="overflow"/>
                </a:tc>
                <a:tc>
                  <a:txBody>
                    <a:bodyPr/>
                    <a:lstStyle/>
                    <a:p>
                      <a:pPr defTabSz="914400"/>
                      <a:r>
                        <a:rPr sz="3600" b="1" dirty="0">
                          <a:sym typeface="Times New Roman"/>
                        </a:rPr>
                        <a:t>Description</a:t>
                      </a:r>
                      <a:endParaRPr sz="3600" b="1" dirty="0">
                        <a:latin typeface="Cambria" panose="02040503050406030204" pitchFamily="18" charset="0"/>
                        <a:ea typeface="Cambria" panose="02040503050406030204" pitchFamily="18" charset="0"/>
                        <a:cs typeface="Courier New" panose="02070309020205020404" pitchFamily="49" charset="0"/>
                        <a:sym typeface="Times New Roman"/>
                      </a:endParaRPr>
                    </a:p>
                  </a:txBody>
                  <a:tcPr marL="44648" marR="44648" marT="44648" marB="44648" anchor="ctr" horzOverflow="overflow"/>
                </a:tc>
                <a:extLst>
                  <a:ext uri="{0D108BD9-81ED-4DB2-BD59-A6C34878D82A}">
                    <a16:rowId xmlns:a16="http://schemas.microsoft.com/office/drawing/2014/main" val="10000"/>
                  </a:ext>
                </a:extLst>
              </a:tr>
              <a:tr h="1201321">
                <a:tc>
                  <a:txBody>
                    <a:bodyPr/>
                    <a:lstStyle/>
                    <a:p>
                      <a:pPr defTabSz="914400"/>
                      <a:r>
                        <a:rPr sz="2400">
                          <a:sym typeface="Verdana"/>
                        </a:rPr>
                        <a:t>Core tags</a:t>
                      </a:r>
                      <a:endParaRPr sz="2400">
                        <a:solidFill>
                          <a:srgbClr val="018000"/>
                        </a:solidFill>
                        <a:latin typeface="Cambria" panose="02040503050406030204" pitchFamily="18" charset="0"/>
                        <a:ea typeface="Cambria" panose="02040503050406030204" pitchFamily="18" charset="0"/>
                        <a:cs typeface="Courier New" panose="02070309020205020404" pitchFamily="49" charset="0"/>
                        <a:sym typeface="Verdana"/>
                      </a:endParaRPr>
                    </a:p>
                  </a:txBody>
                  <a:tcPr marL="44648" marR="44648" marT="44648" marB="44648" anchor="ctr" horzOverflow="overflow"/>
                </a:tc>
                <a:tc>
                  <a:txBody>
                    <a:bodyPr/>
                    <a:lstStyle/>
                    <a:p>
                      <a:pPr algn="l" defTabSz="914400">
                        <a:defRPr sz="2200">
                          <a:latin typeface="Verdana"/>
                          <a:ea typeface="Verdana"/>
                          <a:cs typeface="Verdana"/>
                          <a:sym typeface="Verdana"/>
                        </a:defRPr>
                      </a:pPr>
                      <a:r>
                        <a:rPr sz="2400"/>
                        <a:t>The JSTL core tag provide variable support, URL management, flow control etc. The prefix of core tag is c.</a:t>
                      </a:r>
                      <a:endParaRPr sz="2400">
                        <a:latin typeface="Cambria" panose="02040503050406030204" pitchFamily="18" charset="0"/>
                        <a:ea typeface="Cambria" panose="02040503050406030204" pitchFamily="18" charset="0"/>
                        <a:cs typeface="Courier New" panose="02070309020205020404" pitchFamily="49" charset="0"/>
                      </a:endParaRPr>
                    </a:p>
                  </a:txBody>
                  <a:tcPr marL="44648" marR="44648" marT="44648" marB="44648" anchor="ctr" horzOverflow="overflow"/>
                </a:tc>
                <a:extLst>
                  <a:ext uri="{0D108BD9-81ED-4DB2-BD59-A6C34878D82A}">
                    <a16:rowId xmlns:a16="http://schemas.microsoft.com/office/drawing/2014/main" val="10001"/>
                  </a:ext>
                </a:extLst>
              </a:tr>
              <a:tr h="1675979">
                <a:tc>
                  <a:txBody>
                    <a:bodyPr/>
                    <a:lstStyle/>
                    <a:p>
                      <a:pPr defTabSz="914400"/>
                      <a:r>
                        <a:rPr sz="2400">
                          <a:sym typeface="Verdana"/>
                        </a:rPr>
                        <a:t>Function tags</a:t>
                      </a:r>
                      <a:endParaRPr sz="2400">
                        <a:solidFill>
                          <a:srgbClr val="018000"/>
                        </a:solidFill>
                        <a:latin typeface="Cambria" panose="02040503050406030204" pitchFamily="18" charset="0"/>
                        <a:ea typeface="Cambria" panose="02040503050406030204" pitchFamily="18" charset="0"/>
                        <a:cs typeface="Courier New" panose="02070309020205020404" pitchFamily="49" charset="0"/>
                        <a:sym typeface="Verdana"/>
                      </a:endParaRPr>
                    </a:p>
                  </a:txBody>
                  <a:tcPr marL="44648" marR="44648" marT="44648" marB="44648" anchor="ctr" horzOverflow="overflow"/>
                </a:tc>
                <a:tc>
                  <a:txBody>
                    <a:bodyPr/>
                    <a:lstStyle/>
                    <a:p>
                      <a:pPr algn="l" defTabSz="914400">
                        <a:defRPr sz="2200">
                          <a:latin typeface="Verdana"/>
                          <a:ea typeface="Verdana"/>
                          <a:cs typeface="Verdana"/>
                          <a:sym typeface="Verdana"/>
                        </a:defRPr>
                      </a:pPr>
                      <a:r>
                        <a:rPr sz="2400"/>
                        <a:t>The functions tags provide support for string related function. The prefix is fn.</a:t>
                      </a:r>
                      <a:endParaRPr sz="2400">
                        <a:latin typeface="Cambria" panose="02040503050406030204" pitchFamily="18" charset="0"/>
                        <a:ea typeface="Cambria" panose="02040503050406030204" pitchFamily="18" charset="0"/>
                        <a:cs typeface="Courier New" panose="02070309020205020404" pitchFamily="49" charset="0"/>
                      </a:endParaRPr>
                    </a:p>
                  </a:txBody>
                  <a:tcPr marL="44648" marR="44648" marT="44648" marB="44648" anchor="ctr" horzOverflow="overflow"/>
                </a:tc>
                <a:extLst>
                  <a:ext uri="{0D108BD9-81ED-4DB2-BD59-A6C34878D82A}">
                    <a16:rowId xmlns:a16="http://schemas.microsoft.com/office/drawing/2014/main" val="10002"/>
                  </a:ext>
                </a:extLst>
              </a:tr>
              <a:tr h="1163829">
                <a:tc>
                  <a:txBody>
                    <a:bodyPr/>
                    <a:lstStyle/>
                    <a:p>
                      <a:pPr defTabSz="914400"/>
                      <a:r>
                        <a:rPr sz="2400">
                          <a:sym typeface="Verdana"/>
                        </a:rPr>
                        <a:t>SQL tags</a:t>
                      </a:r>
                      <a:endParaRPr sz="2400">
                        <a:solidFill>
                          <a:srgbClr val="018000"/>
                        </a:solidFill>
                        <a:latin typeface="Cambria" panose="02040503050406030204" pitchFamily="18" charset="0"/>
                        <a:ea typeface="Cambria" panose="02040503050406030204" pitchFamily="18" charset="0"/>
                        <a:cs typeface="Courier New" panose="02070309020205020404" pitchFamily="49" charset="0"/>
                        <a:sym typeface="Verdana"/>
                      </a:endParaRPr>
                    </a:p>
                  </a:txBody>
                  <a:tcPr marL="44648" marR="44648" marT="44648" marB="44648" anchor="ctr" horzOverflow="overflow"/>
                </a:tc>
                <a:tc>
                  <a:txBody>
                    <a:bodyPr/>
                    <a:lstStyle/>
                    <a:p>
                      <a:pPr algn="l" defTabSz="914400">
                        <a:defRPr sz="2200">
                          <a:latin typeface="Verdana"/>
                          <a:ea typeface="Verdana"/>
                          <a:cs typeface="Verdana"/>
                          <a:sym typeface="Verdana"/>
                        </a:defRPr>
                      </a:pPr>
                      <a:r>
                        <a:rPr sz="2400" dirty="0"/>
                        <a:t>The JSTL </a:t>
                      </a:r>
                      <a:r>
                        <a:rPr sz="2400" dirty="0" err="1"/>
                        <a:t>sql</a:t>
                      </a:r>
                      <a:r>
                        <a:rPr sz="2400" dirty="0"/>
                        <a:t> tags provide SQL support. The prefix is </a:t>
                      </a:r>
                      <a:r>
                        <a:rPr sz="2400" dirty="0" err="1"/>
                        <a:t>sql</a:t>
                      </a:r>
                      <a:r>
                        <a:rPr sz="2400" dirty="0"/>
                        <a:t>.</a:t>
                      </a:r>
                      <a:endParaRPr sz="2400" dirty="0">
                        <a:latin typeface="Cambria" panose="02040503050406030204" pitchFamily="18" charset="0"/>
                        <a:ea typeface="Cambria" panose="02040503050406030204" pitchFamily="18" charset="0"/>
                        <a:cs typeface="Courier New" panose="02070309020205020404" pitchFamily="49" charset="0"/>
                      </a:endParaRPr>
                    </a:p>
                  </a:txBody>
                  <a:tcPr marL="44648" marR="44648" marT="44648" marB="44648" anchor="ctr" horzOverflow="overflow"/>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123</a:t>
            </a:fld>
            <a:endParaRPr lang="en-IN"/>
          </a:p>
        </p:txBody>
      </p:sp>
    </p:spTree>
    <p:custDataLst>
      <p:tags r:id="rId1"/>
    </p:custDataLst>
    <p:extLst>
      <p:ext uri="{BB962C8B-B14F-4D97-AF65-F5344CB8AC3E}">
        <p14:creationId xmlns:p14="http://schemas.microsoft.com/office/powerpoint/2010/main" val="1351513100"/>
      </p:ext>
    </p:extLst>
  </p:cSld>
  <p:clrMapOvr>
    <a:masterClrMapping/>
  </p:clrMapOvr>
  <p:transition spd="med"/>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13.1 CORE TAG:"/>
          <p:cNvSpPr txBox="1">
            <a:spLocks noGrp="1"/>
          </p:cNvSpPr>
          <p:nvPr>
            <p:ph type="title"/>
          </p:nvPr>
        </p:nvSpPr>
        <p:spPr/>
        <p:txBody>
          <a:bodyPr vert="horz" lIns="91440" tIns="45720" rIns="91440" bIns="45720" rtlCol="0" anchor="ctr">
            <a:normAutofit/>
          </a:bodyPr>
          <a:lstStyle/>
          <a:p>
            <a:pPr defTabSz="549148"/>
            <a:r>
              <a:rPr lang="en-IN" dirty="0" smtClean="0"/>
              <a:t>CORE </a:t>
            </a:r>
            <a:r>
              <a:rPr lang="en-IN" dirty="0"/>
              <a:t>TAG:</a:t>
            </a:r>
          </a:p>
        </p:txBody>
      </p:sp>
      <p:sp>
        <p:nvSpPr>
          <p:cNvPr id="540" name="The JSTL core tag provides variable support, URL management, flow control etc. The syntax used for including JSTL core library in your JSP is:…"/>
          <p:cNvSpPr txBox="1">
            <a:spLocks noGrp="1"/>
          </p:cNvSpPr>
          <p:nvPr>
            <p:ph type="body" idx="1"/>
          </p:nvPr>
        </p:nvSpPr>
        <p:spPr/>
        <p:txBody>
          <a:bodyPr/>
          <a:lstStyle/>
          <a:p>
            <a:r>
              <a:rPr lang="en-US" dirty="0"/>
              <a:t>The JSTL core tag provides </a:t>
            </a:r>
            <a:r>
              <a:rPr lang="en-US" b="1" dirty="0">
                <a:sym typeface="Helvetica"/>
              </a:rPr>
              <a:t>variable support, URL management, flow control etc</a:t>
            </a:r>
            <a:r>
              <a:rPr lang="en-US" dirty="0"/>
              <a:t>. The syntax used for including JSTL core library in your JSP is:</a:t>
            </a:r>
          </a:p>
          <a:p>
            <a:pPr algn="ctr"/>
            <a:r>
              <a:rPr lang="en-US" dirty="0">
                <a:sym typeface="Helvetica"/>
              </a:rPr>
              <a:t>&lt;</a:t>
            </a:r>
            <a:r>
              <a:rPr lang="en-US" dirty="0"/>
              <a: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/core" prefix="c" %</a:t>
            </a:r>
            <a:r>
              <a:rPr lang="en-US" dirty="0">
                <a:sym typeface="Helvetica"/>
              </a:rPr>
              <a:t>&gt;</a:t>
            </a:r>
            <a:r>
              <a:rPr lang="en-US" dirty="0"/>
              <a:t>  </a:t>
            </a:r>
          </a:p>
        </p:txBody>
      </p:sp>
      <p:sp>
        <p:nvSpPr>
          <p:cNvPr id="2" name="Slide Number Placeholder 1"/>
          <p:cNvSpPr>
            <a:spLocks noGrp="1"/>
          </p:cNvSpPr>
          <p:nvPr>
            <p:ph type="sldNum" sz="quarter" idx="2"/>
          </p:nvPr>
        </p:nvSpPr>
        <p:spPr/>
        <p:txBody>
          <a:bodyPr/>
          <a:lstStyle/>
          <a:p>
            <a:fld id="{86CB4B4D-7CA3-9044-876B-883B54F8677D}" type="slidenum">
              <a:rPr lang="en-IN" smtClean="0"/>
              <a:t>124</a:t>
            </a:fld>
            <a:endParaRPr lang="en-IN"/>
          </a:p>
        </p:txBody>
      </p:sp>
    </p:spTree>
    <p:custDataLst>
      <p:tags r:id="rId1"/>
    </p:custDataLst>
    <p:extLst>
      <p:ext uri="{BB962C8B-B14F-4D97-AF65-F5344CB8AC3E}">
        <p14:creationId xmlns:p14="http://schemas.microsoft.com/office/powerpoint/2010/main" val="2598380117"/>
      </p:ext>
    </p:extLst>
  </p:cSld>
  <p:clrMapOvr>
    <a:masterClrMapping/>
  </p:clrMapOvr>
  <p:transition spd="med"/>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3" name="Table"/>
          <p:cNvGraphicFramePr/>
          <p:nvPr>
            <p:extLst/>
          </p:nvPr>
        </p:nvGraphicFramePr>
        <p:xfrm>
          <a:off x="769256" y="522513"/>
          <a:ext cx="10798629" cy="6165512"/>
        </p:xfrm>
        <a:graphic>
          <a:graphicData uri="http://schemas.openxmlformats.org/drawingml/2006/table">
            <a:tbl>
              <a:tblPr bandRow="1">
                <a:tableStyleId>{BC89EF96-8CEA-46FF-86C4-4CE0E7609802}</a:tableStyleId>
              </a:tblPr>
              <a:tblGrid>
                <a:gridCol w="2024742">
                  <a:extLst>
                    <a:ext uri="{9D8B030D-6E8A-4147-A177-3AD203B41FA5}">
                      <a16:colId xmlns:a16="http://schemas.microsoft.com/office/drawing/2014/main" val="20000"/>
                    </a:ext>
                  </a:extLst>
                </a:gridCol>
                <a:gridCol w="8773887">
                  <a:extLst>
                    <a:ext uri="{9D8B030D-6E8A-4147-A177-3AD203B41FA5}">
                      <a16:colId xmlns:a16="http://schemas.microsoft.com/office/drawing/2014/main" val="20001"/>
                    </a:ext>
                  </a:extLst>
                </a:gridCol>
              </a:tblGrid>
              <a:tr h="543248">
                <a:tc>
                  <a:txBody>
                    <a:bodyPr/>
                    <a:lstStyle/>
                    <a:p>
                      <a:pPr defTabSz="914400"/>
                      <a:r>
                        <a:rPr sz="3200" b="1" dirty="0">
                          <a:sym typeface="Times New Roman"/>
                        </a:rPr>
                        <a:t>Tags</a:t>
                      </a:r>
                      <a:endParaRPr sz="3200" b="1" dirty="0">
                        <a:latin typeface="Times New Roman"/>
                        <a:ea typeface="Times New Roman"/>
                        <a:cs typeface="Times New Roman"/>
                        <a:sym typeface="Times New Roman"/>
                      </a:endParaRPr>
                    </a:p>
                  </a:txBody>
                  <a:tcPr marL="44648" marR="44648" marT="44648" marB="44648" horzOverflow="overflow"/>
                </a:tc>
                <a:tc>
                  <a:txBody>
                    <a:bodyPr/>
                    <a:lstStyle/>
                    <a:p>
                      <a:pPr defTabSz="914400"/>
                      <a:r>
                        <a:rPr sz="3200" b="1" dirty="0">
                          <a:sym typeface="Times New Roman"/>
                        </a:rPr>
                        <a:t>Description</a:t>
                      </a:r>
                      <a:endParaRPr sz="3200" b="1" dirty="0">
                        <a:latin typeface="Times New Roman"/>
                        <a:ea typeface="Times New Roman"/>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398381">
                <a:tc>
                  <a:txBody>
                    <a:bodyPr/>
                    <a:lstStyle/>
                    <a:p>
                      <a:pPr defTabSz="914400"/>
                      <a:r>
                        <a:rPr sz="2000" b="1" dirty="0">
                          <a:sym typeface="Verdana"/>
                        </a:rPr>
                        <a:t>c:out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display the result of an expression, similar to the way &lt;%=...%&gt; tag work.</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1"/>
                  </a:ext>
                </a:extLst>
              </a:tr>
              <a:tr h="398381">
                <a:tc>
                  <a:txBody>
                    <a:bodyPr/>
                    <a:lstStyle/>
                    <a:p>
                      <a:pPr defTabSz="914400"/>
                      <a:r>
                        <a:rPr sz="2000" b="1" dirty="0">
                          <a:sym typeface="Verdana"/>
                        </a:rPr>
                        <a:t>c:import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dirty="0">
                          <a:sym typeface="Verdana"/>
                        </a:rPr>
                        <a:t>It </a:t>
                      </a:r>
                      <a:r>
                        <a:rPr sz="2000" dirty="0" err="1">
                          <a:sym typeface="Verdana"/>
                        </a:rPr>
                        <a:t>Retrives</a:t>
                      </a:r>
                      <a:r>
                        <a:rPr sz="2000" dirty="0">
                          <a:sym typeface="Verdana"/>
                        </a:rPr>
                        <a:t> relative or an absolute URL and display the contents</a:t>
                      </a:r>
                      <a:r>
                        <a:rPr lang="en-IN" sz="2000" dirty="0">
                          <a:sym typeface="Verdana"/>
                        </a:rPr>
                        <a:t>.</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2"/>
                  </a:ext>
                </a:extLst>
              </a:tr>
              <a:tr h="398381">
                <a:tc>
                  <a:txBody>
                    <a:bodyPr/>
                    <a:lstStyle/>
                    <a:p>
                      <a:pPr defTabSz="914400"/>
                      <a:r>
                        <a:rPr sz="2000" b="1" dirty="0">
                          <a:sym typeface="Verdana"/>
                        </a:rPr>
                        <a:t>c:set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sets the result of an expression under evaluation in a 'scope' variable.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3"/>
                  </a:ext>
                </a:extLst>
              </a:tr>
              <a:tr h="398381">
                <a:tc>
                  <a:txBody>
                    <a:bodyPr/>
                    <a:lstStyle/>
                    <a:p>
                      <a:pPr defTabSz="914400"/>
                      <a:r>
                        <a:rPr sz="2000" b="1" dirty="0">
                          <a:sym typeface="Verdana"/>
                        </a:rPr>
                        <a:t>c:remove</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used for removing the specified scoped variable from a particular scope.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4"/>
                  </a:ext>
                </a:extLst>
              </a:tr>
              <a:tr h="398381">
                <a:tc>
                  <a:txBody>
                    <a:bodyPr/>
                    <a:lstStyle/>
                    <a:p>
                      <a:pPr defTabSz="914400"/>
                      <a:r>
                        <a:rPr sz="2000" b="1" dirty="0">
                          <a:sym typeface="Verdana"/>
                        </a:rPr>
                        <a:t>c:catch</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dirty="0">
                          <a:sym typeface="Verdana"/>
                        </a:rPr>
                        <a:t>It is used for Catches any </a:t>
                      </a:r>
                      <a:r>
                        <a:rPr sz="2000" dirty="0" err="1">
                          <a:sym typeface="Verdana"/>
                        </a:rPr>
                        <a:t>Throwable</a:t>
                      </a:r>
                      <a:r>
                        <a:rPr sz="2000" dirty="0">
                          <a:sym typeface="Verdana"/>
                        </a:rPr>
                        <a:t> exceptions that occurs in the body.</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5"/>
                  </a:ext>
                </a:extLst>
              </a:tr>
              <a:tr h="694649">
                <a:tc>
                  <a:txBody>
                    <a:bodyPr/>
                    <a:lstStyle/>
                    <a:p>
                      <a:pPr defTabSz="914400"/>
                      <a:r>
                        <a:rPr sz="2000" b="1" dirty="0">
                          <a:sym typeface="Verdana"/>
                        </a:rPr>
                        <a:t>c:if</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conditional tag used for testing the condition and display the body content only if the expression evaluates is true.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6"/>
                  </a:ext>
                </a:extLst>
              </a:tr>
              <a:tr h="990917">
                <a:tc>
                  <a:txBody>
                    <a:bodyPr/>
                    <a:lstStyle/>
                    <a:p>
                      <a:pPr defTabSz="914400"/>
                      <a:r>
                        <a:rPr sz="2000" b="1" dirty="0">
                          <a:sym typeface="Verdana"/>
                        </a:rPr>
                        <a:t>c:choose, c:when, c:otherwise</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the simple conditional tag that includes its body content if the evaluated condition is true.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7"/>
                  </a:ext>
                </a:extLst>
              </a:tr>
              <a:tr h="694649">
                <a:tc>
                  <a:txBody>
                    <a:bodyPr/>
                    <a:lstStyle/>
                    <a:p>
                      <a:pPr defTabSz="914400"/>
                      <a:r>
                        <a:rPr sz="2000" b="1" dirty="0">
                          <a:sym typeface="Verdana"/>
                        </a:rPr>
                        <a:t>c:forEach</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the basic iteration tag. It repeats the nested body content for fixed number of times or over collection.</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8"/>
                  </a:ext>
                </a:extLst>
              </a:tr>
              <a:tr h="398381">
                <a:tc>
                  <a:txBody>
                    <a:bodyPr/>
                    <a:lstStyle/>
                    <a:p>
                      <a:pPr defTabSz="914400"/>
                      <a:r>
                        <a:rPr sz="2000" b="1" dirty="0">
                          <a:sym typeface="Verdana"/>
                        </a:rPr>
                        <a:t>c:forTokens</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iterates over tokens which is separated by the supplied delimeters.</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9"/>
                  </a:ext>
                </a:extLst>
              </a:tr>
              <a:tr h="398381">
                <a:tc>
                  <a:txBody>
                    <a:bodyPr/>
                    <a:lstStyle/>
                    <a:p>
                      <a:pPr defTabSz="914400"/>
                      <a:r>
                        <a:rPr sz="2000" b="1" dirty="0">
                          <a:sym typeface="Verdana"/>
                        </a:rPr>
                        <a:t>c:param</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adds a parameter in a containing 'import' tag's URL.</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10"/>
                  </a:ext>
                </a:extLst>
              </a:tr>
              <a:tr h="398381">
                <a:tc>
                  <a:txBody>
                    <a:bodyPr/>
                    <a:lstStyle/>
                    <a:p>
                      <a:pPr defTabSz="914400"/>
                      <a:r>
                        <a:rPr sz="2000" b="1" dirty="0">
                          <a:sym typeface="Verdana"/>
                        </a:rPr>
                        <a:t>c:redirect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dirty="0">
                          <a:sym typeface="Verdana"/>
                        </a:rPr>
                        <a:t>It redirects the browser to a new URL and supports the context-relative URLs.</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11"/>
                  </a:ext>
                </a:extLst>
              </a:tr>
            </a:tbl>
          </a:graphicData>
        </a:graphic>
      </p:graphicFrame>
      <p:sp>
        <p:nvSpPr>
          <p:cNvPr id="2" name="Slide Number Placeholder 1"/>
          <p:cNvSpPr>
            <a:spLocks noGrp="1"/>
          </p:cNvSpPr>
          <p:nvPr>
            <p:ph type="sldNum" sz="quarter" idx="12"/>
          </p:nvPr>
        </p:nvSpPr>
        <p:spPr/>
        <p:txBody>
          <a:bodyPr/>
          <a:lstStyle/>
          <a:p>
            <a:fld id="{9C11CE39-2868-44A2-A0C6-827D458F7A8B}" type="slidenum">
              <a:rPr lang="en-IN" smtClean="0"/>
              <a:pPr/>
              <a:t>125</a:t>
            </a:fld>
            <a:endParaRPr lang="en-IN"/>
          </a:p>
        </p:txBody>
      </p:sp>
    </p:spTree>
    <p:custDataLst>
      <p:tags r:id="rId1"/>
    </p:custDataLst>
    <p:extLst>
      <p:ext uri="{BB962C8B-B14F-4D97-AF65-F5344CB8AC3E}">
        <p14:creationId xmlns:p14="http://schemas.microsoft.com/office/powerpoint/2010/main" val="199031019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13.1.1 JSTL Core &lt;c:out&gt; Tag"/>
          <p:cNvSpPr txBox="1">
            <a:spLocks noGrp="1"/>
          </p:cNvSpPr>
          <p:nvPr>
            <p:ph type="title"/>
          </p:nvPr>
        </p:nvSpPr>
        <p:spPr/>
        <p:txBody>
          <a:bodyPr vert="horz" lIns="91440" tIns="45720" rIns="91440" bIns="45720" rtlCol="0" anchor="ctr">
            <a:normAutofit/>
          </a:bodyPr>
          <a:lstStyle/>
          <a:p>
            <a:pPr defTabSz="549148"/>
            <a:r>
              <a:rPr lang="en-US" dirty="0" smtClean="0"/>
              <a:t>JSTL </a:t>
            </a:r>
            <a:r>
              <a:rPr lang="en-US" dirty="0"/>
              <a:t>Core &lt;</a:t>
            </a:r>
            <a:r>
              <a:rPr lang="en-US" dirty="0" err="1"/>
              <a:t>c:out</a:t>
            </a:r>
            <a:r>
              <a:rPr lang="en-US" dirty="0"/>
              <a:t>&gt; Tag</a:t>
            </a:r>
          </a:p>
        </p:txBody>
      </p:sp>
      <p:sp>
        <p:nvSpPr>
          <p:cNvPr id="546" name="The &lt;c:out&gt; tag is similar to JSP expression tag. It will display the result of an expression, similar to the way &lt; %=...% &gt; work.…"/>
          <p:cNvSpPr txBox="1">
            <a:spLocks noGrp="1"/>
          </p:cNvSpPr>
          <p:nvPr>
            <p:ph type="body" idx="1"/>
          </p:nvPr>
        </p:nvSpPr>
        <p:spPr/>
        <p:txBody>
          <a:bodyPr>
            <a:normAutofit fontScale="92500" lnSpcReduction="20000"/>
          </a:bodyPr>
          <a:lstStyle/>
          <a:p>
            <a:r>
              <a:rPr lang="en-US" dirty="0"/>
              <a:t>The </a:t>
            </a:r>
            <a:r>
              <a:rPr lang="en-US" b="1" dirty="0">
                <a:sym typeface="Helvetica"/>
              </a:rPr>
              <a:t>&lt;</a:t>
            </a:r>
            <a:r>
              <a:rPr lang="en-US" b="1" dirty="0" err="1">
                <a:sym typeface="Helvetica"/>
              </a:rPr>
              <a:t>c:out</a:t>
            </a:r>
            <a:r>
              <a:rPr lang="en-US" b="1" dirty="0">
                <a:sym typeface="Helvetica"/>
              </a:rPr>
              <a:t>&gt; tag is similar to JSP expression tag</a:t>
            </a:r>
            <a:r>
              <a:rPr lang="en-US" dirty="0"/>
              <a:t>. It will display the result of an expression, similar to the way &lt; %=...% &gt; work.</a:t>
            </a:r>
          </a:p>
          <a:p>
            <a:endParaRPr lang="en-US" dirty="0"/>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taglib</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uri</a:t>
            </a:r>
            <a:r>
              <a:rPr lang="en-US" dirty="0">
                <a:latin typeface="Courier New" panose="02070309020205020404" pitchFamily="49" charset="0"/>
                <a:cs typeface="Courier New" panose="02070309020205020404" pitchFamily="49" charset="0"/>
              </a:rPr>
              <a:t>="http://java.sun.com/</a:t>
            </a:r>
            <a:r>
              <a:rPr lang="en-US" dirty="0" err="1">
                <a:latin typeface="Courier New" panose="02070309020205020404" pitchFamily="49" charset="0"/>
                <a:cs typeface="Courier New" panose="02070309020205020404" pitchFamily="49" charset="0"/>
              </a:rPr>
              <a:t>jsp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jstl</a:t>
            </a:r>
            <a:r>
              <a:rPr lang="en-US" dirty="0">
                <a:latin typeface="Courier New" panose="02070309020205020404" pitchFamily="49" charset="0"/>
                <a:cs typeface="Courier New" panose="02070309020205020404" pitchFamily="49" charset="0"/>
              </a:rPr>
              <a:t>/core" prefix="c" %&gt;  </a:t>
            </a:r>
          </a:p>
          <a:p>
            <a:pPr marL="0" indent="0">
              <a:buNone/>
            </a:pPr>
            <a:r>
              <a:rPr lang="en-US" dirty="0">
                <a:latin typeface="Courier New" panose="02070309020205020404" pitchFamily="49" charset="0"/>
                <a:cs typeface="Courier New" panose="02070309020205020404" pitchFamily="49" charset="0"/>
              </a:rPr>
              <a:t>	&lt;html&gt;  </a:t>
            </a:r>
          </a:p>
          <a:p>
            <a:pPr marL="0" indent="0">
              <a:buNone/>
            </a:pPr>
            <a:r>
              <a:rPr lang="en-US" dirty="0">
                <a:latin typeface="Courier New" panose="02070309020205020404" pitchFamily="49" charset="0"/>
                <a:cs typeface="Courier New" panose="02070309020205020404" pitchFamily="49" charset="0"/>
              </a:rPr>
              <a:t>		&lt;head&gt;  </a:t>
            </a:r>
          </a:p>
          <a:p>
            <a:pPr marL="0" indent="0">
              <a:buNone/>
            </a:pPr>
            <a:r>
              <a:rPr lang="en-US" dirty="0">
                <a:latin typeface="Courier New" panose="02070309020205020404" pitchFamily="49" charset="0"/>
                <a:cs typeface="Courier New" panose="02070309020205020404" pitchFamily="49" charset="0"/>
              </a:rPr>
              <a:t>		&lt;title&gt;Tag Example&lt;/title&gt;  </a:t>
            </a:r>
          </a:p>
          <a:p>
            <a:pPr marL="0" indent="0">
              <a:buNone/>
            </a:pPr>
            <a:r>
              <a:rPr lang="en-US" dirty="0">
                <a:latin typeface="Courier New" panose="02070309020205020404" pitchFamily="49" charset="0"/>
                <a:cs typeface="Courier New" panose="02070309020205020404" pitchFamily="49" charset="0"/>
              </a:rPr>
              <a:t>		&lt;/head&gt;  </a:t>
            </a:r>
          </a:p>
          <a:p>
            <a:pPr marL="0" indent="0">
              <a:buNone/>
            </a:pPr>
            <a:r>
              <a:rPr lang="en-US" dirty="0">
                <a:latin typeface="Courier New" panose="02070309020205020404" pitchFamily="49" charset="0"/>
                <a:cs typeface="Courier New" panose="02070309020205020404" pitchFamily="49" charset="0"/>
              </a:rPr>
              <a:t>		&lt;body&gt;  </a:t>
            </a:r>
          </a:p>
          <a:p>
            <a:pPr marL="201158" lvl="1"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value="${'Welcome to JSTL'}"/&gt;  </a:t>
            </a:r>
          </a:p>
          <a:p>
            <a:pPr marL="201158" lvl="1" indent="0">
              <a:buNone/>
            </a:pPr>
            <a:r>
              <a:rPr lang="en-US" dirty="0">
                <a:latin typeface="Courier New" panose="02070309020205020404" pitchFamily="49" charset="0"/>
                <a:cs typeface="Courier New" panose="02070309020205020404" pitchFamily="49" charset="0"/>
              </a:rPr>
              <a:t>		&lt;/body&gt;  </a:t>
            </a:r>
          </a:p>
          <a:p>
            <a:pPr marL="0" indent="0">
              <a:buNone/>
            </a:pPr>
            <a:r>
              <a:rPr lang="en-US"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126</a:t>
            </a:fld>
            <a:endParaRPr lang="en-IN"/>
          </a:p>
        </p:txBody>
      </p:sp>
    </p:spTree>
    <p:custDataLst>
      <p:tags r:id="rId1"/>
    </p:custDataLst>
    <p:extLst>
      <p:ext uri="{BB962C8B-B14F-4D97-AF65-F5344CB8AC3E}">
        <p14:creationId xmlns:p14="http://schemas.microsoft.com/office/powerpoint/2010/main" val="2047324350"/>
      </p:ext>
    </p:extLst>
  </p:cSld>
  <p:clrMapOvr>
    <a:masterClrMapping/>
  </p:clrMapOvr>
  <p:transition spd="med"/>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13.1.2 JSTL Core &lt;c:set&gt; Tag"/>
          <p:cNvSpPr txBox="1">
            <a:spLocks noGrp="1"/>
          </p:cNvSpPr>
          <p:nvPr>
            <p:ph type="title"/>
          </p:nvPr>
        </p:nvSpPr>
        <p:spPr/>
        <p:txBody>
          <a:bodyPr vert="horz" lIns="91440" tIns="45720" rIns="91440" bIns="45720" rtlCol="0" anchor="ctr">
            <a:normAutofit/>
          </a:bodyPr>
          <a:lstStyle/>
          <a:p>
            <a:pPr defTabSz="549148"/>
            <a:r>
              <a:rPr lang="en-IN" dirty="0" smtClean="0"/>
              <a:t>JSTL </a:t>
            </a:r>
            <a:r>
              <a:rPr lang="en-IN" dirty="0"/>
              <a:t>Core &lt;</a:t>
            </a:r>
            <a:r>
              <a:rPr lang="en-IN" dirty="0" err="1"/>
              <a:t>c:set</a:t>
            </a:r>
            <a:r>
              <a:rPr lang="en-IN" dirty="0"/>
              <a:t>&gt; Tag</a:t>
            </a:r>
          </a:p>
        </p:txBody>
      </p:sp>
      <p:sp>
        <p:nvSpPr>
          <p:cNvPr id="551" name="It is used to set the result of an expression evaluated in a 'scope'. The &lt;c:set&gt; tag is helpful because it evaluates the expression and use the result to set a value of JavaBean.…"/>
          <p:cNvSpPr txBox="1">
            <a:spLocks noGrp="1"/>
          </p:cNvSpPr>
          <p:nvPr>
            <p:ph type="body" idx="1"/>
          </p:nvPr>
        </p:nvSpPr>
        <p:spPr>
          <a:xfrm>
            <a:off x="216130" y="1103086"/>
            <a:ext cx="11599731" cy="5754914"/>
          </a:xfrm>
        </p:spPr>
        <p:txBody>
          <a:bodyPr>
            <a:normAutofit/>
          </a:bodyPr>
          <a:lstStyle/>
          <a:p>
            <a:r>
              <a:rPr lang="en-US" sz="2672" dirty="0">
                <a:sym typeface="Helvetica"/>
              </a:rPr>
              <a:t>It is </a:t>
            </a:r>
            <a:r>
              <a:rPr lang="en-US" sz="2672" b="1" dirty="0">
                <a:sym typeface="Helvetica"/>
              </a:rPr>
              <a:t>used to set the result of an expression evaluated in a 'scope'</a:t>
            </a:r>
            <a:r>
              <a:rPr lang="en-US" sz="2672" dirty="0"/>
              <a:t>. The &lt;</a:t>
            </a:r>
            <a:r>
              <a:rPr lang="en-US" sz="2672" dirty="0" err="1"/>
              <a:t>c:set</a:t>
            </a:r>
            <a:r>
              <a:rPr lang="en-US" sz="2672" dirty="0"/>
              <a:t>&gt; tag is helpful because it evaluates the expression and use the result to set a value of </a:t>
            </a:r>
            <a:r>
              <a:rPr lang="en-US" sz="2672" dirty="0" smtClean="0">
                <a:sym typeface="Helvetica"/>
              </a:rPr>
              <a:t>JavaBean.</a:t>
            </a:r>
            <a:endParaRPr lang="en-US" sz="2672" dirty="0">
              <a:sym typeface="Helvetica"/>
            </a:endParaRPr>
          </a:p>
          <a:p>
            <a:pPr marL="0" indent="0">
              <a:buNone/>
            </a:pPr>
            <a:r>
              <a:rPr lang="en-US" sz="2672" dirty="0" smtClean="0">
                <a:solidFill>
                  <a:srgbClr val="FF0000"/>
                </a:solidFill>
                <a:latin typeface="Courier New" panose="02070309020205020404" pitchFamily="49" charset="0"/>
                <a:cs typeface="Courier New" panose="02070309020205020404" pitchFamily="49" charset="0"/>
              </a:rPr>
              <a:t>&lt;%@</a:t>
            </a:r>
            <a:r>
              <a:rPr lang="en-US" sz="2672" dirty="0">
                <a:solidFill>
                  <a:srgbClr val="FF0000"/>
                </a:solidFill>
                <a:latin typeface="Courier New" panose="02070309020205020404" pitchFamily="49" charset="0"/>
                <a:cs typeface="Courier New" panose="02070309020205020404" pitchFamily="49" charset="0"/>
              </a:rPr>
              <a:t> </a:t>
            </a:r>
            <a:r>
              <a:rPr lang="en-US" sz="2672" dirty="0" err="1">
                <a:solidFill>
                  <a:srgbClr val="FF0000"/>
                </a:solidFill>
                <a:latin typeface="Courier New" panose="02070309020205020404" pitchFamily="49" charset="0"/>
                <a:cs typeface="Courier New" panose="02070309020205020404" pitchFamily="49" charset="0"/>
              </a:rPr>
              <a:t>taglib</a:t>
            </a:r>
            <a:r>
              <a:rPr lang="en-US" sz="2672" dirty="0">
                <a:solidFill>
                  <a:srgbClr val="FF0000"/>
                </a:solidFill>
                <a:latin typeface="Courier New" panose="02070309020205020404" pitchFamily="49" charset="0"/>
                <a:cs typeface="Courier New" panose="02070309020205020404" pitchFamily="49" charset="0"/>
              </a:rPr>
              <a:t> </a:t>
            </a:r>
            <a:r>
              <a:rPr lang="en-US" sz="2672" dirty="0" err="1">
                <a:solidFill>
                  <a:srgbClr val="FF0000"/>
                </a:solidFill>
                <a:latin typeface="Courier New" panose="02070309020205020404" pitchFamily="49" charset="0"/>
                <a:cs typeface="Courier New" panose="02070309020205020404" pitchFamily="49" charset="0"/>
              </a:rPr>
              <a:t>uri</a:t>
            </a:r>
            <a:r>
              <a:rPr lang="en-US" sz="2672" dirty="0">
                <a:solidFill>
                  <a:srgbClr val="FF0000"/>
                </a:solidFill>
                <a:latin typeface="Courier New" panose="02070309020205020404" pitchFamily="49" charset="0"/>
                <a:cs typeface="Courier New" panose="02070309020205020404" pitchFamily="49" charset="0"/>
              </a:rPr>
              <a:t>="http://java.sun.com/</a:t>
            </a:r>
            <a:r>
              <a:rPr lang="en-US" sz="2672" dirty="0" err="1">
                <a:solidFill>
                  <a:srgbClr val="FF0000"/>
                </a:solidFill>
                <a:latin typeface="Courier New" panose="02070309020205020404" pitchFamily="49" charset="0"/>
                <a:cs typeface="Courier New" panose="02070309020205020404" pitchFamily="49" charset="0"/>
              </a:rPr>
              <a:t>jsp</a:t>
            </a:r>
            <a:r>
              <a:rPr lang="en-US" sz="2672" dirty="0">
                <a:solidFill>
                  <a:srgbClr val="FF0000"/>
                </a:solidFill>
                <a:latin typeface="Courier New" panose="02070309020205020404" pitchFamily="49" charset="0"/>
                <a:cs typeface="Courier New" panose="02070309020205020404" pitchFamily="49" charset="0"/>
              </a:rPr>
              <a:t>/</a:t>
            </a:r>
            <a:r>
              <a:rPr lang="en-US" sz="2672" dirty="0" err="1">
                <a:solidFill>
                  <a:srgbClr val="FF0000"/>
                </a:solidFill>
                <a:latin typeface="Courier New" panose="02070309020205020404" pitchFamily="49" charset="0"/>
                <a:cs typeface="Courier New" panose="02070309020205020404" pitchFamily="49" charset="0"/>
              </a:rPr>
              <a:t>jstl</a:t>
            </a:r>
            <a:r>
              <a:rPr lang="en-US" sz="2672" dirty="0">
                <a:solidFill>
                  <a:srgbClr val="FF0000"/>
                </a:solidFill>
                <a:latin typeface="Courier New" panose="02070309020205020404" pitchFamily="49" charset="0"/>
                <a:cs typeface="Courier New" panose="02070309020205020404" pitchFamily="49" charset="0"/>
              </a:rPr>
              <a:t>/core" prefix="c" %&gt; </a:t>
            </a:r>
            <a:r>
              <a:rPr lang="en-US" sz="2672" dirty="0">
                <a:latin typeface="Courier New" panose="02070309020205020404" pitchFamily="49" charset="0"/>
                <a:cs typeface="Courier New" panose="02070309020205020404" pitchFamily="49" charset="0"/>
              </a:rPr>
              <a: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html&gt;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head&gt;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title&gt;Core Tag Example&lt;/title&gt;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head&gt;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body&gt;  </a:t>
            </a:r>
          </a:p>
          <a:p>
            <a:pPr marL="0" indent="0">
              <a:spcBef>
                <a:spcPts val="0"/>
              </a:spcBef>
              <a:buNone/>
            </a:pPr>
            <a:r>
              <a:rPr lang="en-US" sz="2672" dirty="0" smtClean="0">
                <a:solidFill>
                  <a:srgbClr val="FF0000"/>
                </a:solidFill>
                <a:latin typeface="Courier New" panose="02070309020205020404" pitchFamily="49" charset="0"/>
                <a:cs typeface="Courier New" panose="02070309020205020404" pitchFamily="49" charset="0"/>
              </a:rPr>
              <a:t>&lt;</a:t>
            </a:r>
            <a:r>
              <a:rPr lang="en-US" sz="2672" dirty="0" err="1">
                <a:solidFill>
                  <a:srgbClr val="FF0000"/>
                </a:solidFill>
                <a:latin typeface="Courier New" panose="02070309020205020404" pitchFamily="49" charset="0"/>
                <a:cs typeface="Courier New" panose="02070309020205020404" pitchFamily="49" charset="0"/>
              </a:rPr>
              <a:t>c:set</a:t>
            </a:r>
            <a:r>
              <a:rPr lang="en-US" sz="2672" dirty="0">
                <a:solidFill>
                  <a:srgbClr val="FF0000"/>
                </a:solidFill>
                <a:latin typeface="Courier New" panose="02070309020205020404" pitchFamily="49" charset="0"/>
                <a:cs typeface="Courier New" panose="02070309020205020404" pitchFamily="49" charset="0"/>
              </a:rPr>
              <a:t> </a:t>
            </a:r>
            <a:r>
              <a:rPr lang="en-US" sz="2672" dirty="0" err="1">
                <a:solidFill>
                  <a:srgbClr val="FF0000"/>
                </a:solidFill>
                <a:latin typeface="Courier New" panose="02070309020205020404" pitchFamily="49" charset="0"/>
                <a:cs typeface="Courier New" panose="02070309020205020404" pitchFamily="49" charset="0"/>
              </a:rPr>
              <a:t>var</a:t>
            </a:r>
            <a:r>
              <a:rPr lang="en-US" sz="2672" dirty="0">
                <a:solidFill>
                  <a:srgbClr val="FF0000"/>
                </a:solidFill>
                <a:latin typeface="Courier New" panose="02070309020205020404" pitchFamily="49" charset="0"/>
                <a:cs typeface="Courier New" panose="02070309020205020404" pitchFamily="49" charset="0"/>
              </a:rPr>
              <a:t>="Income" scope="session" value="${4000*4}"/&gt; </a:t>
            </a:r>
            <a:endParaRPr lang="en-US" sz="2672" dirty="0" smtClean="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US" sz="2672" dirty="0" smtClean="0">
                <a:solidFill>
                  <a:srgbClr val="FF0000"/>
                </a:solidFill>
                <a:latin typeface="Courier New" panose="02070309020205020404" pitchFamily="49" charset="0"/>
                <a:cs typeface="Courier New" panose="02070309020205020404" pitchFamily="49" charset="0"/>
              </a:rPr>
              <a:t>&lt;</a:t>
            </a:r>
            <a:r>
              <a:rPr lang="en-US" sz="2672" dirty="0" err="1">
                <a:solidFill>
                  <a:srgbClr val="FF0000"/>
                </a:solidFill>
                <a:latin typeface="Courier New" panose="02070309020205020404" pitchFamily="49" charset="0"/>
                <a:cs typeface="Courier New" panose="02070309020205020404" pitchFamily="49" charset="0"/>
              </a:rPr>
              <a:t>c:out</a:t>
            </a:r>
            <a:r>
              <a:rPr lang="en-US" sz="2672" dirty="0">
                <a:solidFill>
                  <a:srgbClr val="FF0000"/>
                </a:solidFill>
                <a:latin typeface="Courier New" panose="02070309020205020404" pitchFamily="49" charset="0"/>
                <a:cs typeface="Courier New" panose="02070309020205020404" pitchFamily="49" charset="0"/>
              </a:rPr>
              <a:t> value="${Income}"/&gt;  </a:t>
            </a:r>
          </a:p>
          <a:p>
            <a:pPr marL="0" indent="0">
              <a:spcBef>
                <a:spcPts val="0"/>
              </a:spcBef>
              <a:buNone/>
            </a:pPr>
            <a:r>
              <a:rPr lang="en-US" sz="2672"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body&gt;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127</a:t>
            </a:fld>
            <a:endParaRPr lang="en-IN"/>
          </a:p>
        </p:txBody>
      </p:sp>
    </p:spTree>
    <p:custDataLst>
      <p:tags r:id="rId1"/>
    </p:custDataLst>
    <p:extLst>
      <p:ext uri="{BB962C8B-B14F-4D97-AF65-F5344CB8AC3E}">
        <p14:creationId xmlns:p14="http://schemas.microsoft.com/office/powerpoint/2010/main" val="3710130074"/>
      </p:ext>
    </p:extLst>
  </p:cSld>
  <p:clrMapOvr>
    <a:masterClrMapping/>
  </p:clrMapOvr>
  <p:transition spd="med"/>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13.1.3 JSTL Core &lt;c:remove&gt; Tag"/>
          <p:cNvSpPr txBox="1">
            <a:spLocks noGrp="1"/>
          </p:cNvSpPr>
          <p:nvPr>
            <p:ph type="title"/>
          </p:nvPr>
        </p:nvSpPr>
        <p:spPr/>
        <p:txBody>
          <a:bodyPr vert="horz" lIns="91440" tIns="45720" rIns="91440" bIns="45720" rtlCol="0" anchor="ctr">
            <a:normAutofit/>
          </a:bodyPr>
          <a:lstStyle/>
          <a:p>
            <a:pPr defTabSz="549148"/>
            <a:r>
              <a:rPr lang="en-IN" dirty="0" smtClean="0"/>
              <a:t>JSTL </a:t>
            </a:r>
            <a:r>
              <a:rPr lang="en-IN" dirty="0"/>
              <a:t>Core &lt;</a:t>
            </a:r>
            <a:r>
              <a:rPr lang="en-IN" dirty="0" err="1"/>
              <a:t>c:remove</a:t>
            </a:r>
            <a:r>
              <a:rPr lang="en-IN" dirty="0"/>
              <a:t>&gt; Tag</a:t>
            </a:r>
          </a:p>
        </p:txBody>
      </p:sp>
      <p:sp>
        <p:nvSpPr>
          <p:cNvPr id="556" name="It is used for removing the specified variable from a particular scope.…"/>
          <p:cNvSpPr txBox="1">
            <a:spLocks noGrp="1"/>
          </p:cNvSpPr>
          <p:nvPr>
            <p:ph type="body" idx="1"/>
          </p:nvPr>
        </p:nvSpPr>
        <p:spPr/>
        <p:txBody>
          <a:bodyPr>
            <a:normAutofit fontScale="92500"/>
          </a:bodyPr>
          <a:lstStyle/>
          <a:p>
            <a:pPr marL="0" indent="0">
              <a:buNone/>
            </a:pPr>
            <a:r>
              <a:rPr lang="en-US" dirty="0"/>
              <a:t>     It is used for </a:t>
            </a:r>
            <a:r>
              <a:rPr lang="en-US" b="1" dirty="0"/>
              <a:t>removing the specified variable from a particular scope</a:t>
            </a:r>
            <a:r>
              <a:rPr lang="en-US" dirty="0"/>
              <a:t>.</a:t>
            </a:r>
          </a:p>
          <a:p>
            <a:pPr marL="0" indent="0">
              <a:buNone/>
            </a:pPr>
            <a:r>
              <a:rPr lang="en-US" dirty="0"/>
              <a:t>	</a:t>
            </a:r>
          </a:p>
          <a:p>
            <a:pPr marL="201158" lvl="1" indent="0">
              <a:spcBef>
                <a:spcPts val="0"/>
              </a:spcBef>
              <a:spcAft>
                <a:spcPts val="0"/>
              </a:spcAft>
              <a:buNone/>
            </a:pPr>
            <a:r>
              <a:rPr lang="en-US" dirty="0"/>
              <a:t>	&lt;%@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/core" prefix="c" %&gt;  </a:t>
            </a:r>
          </a:p>
          <a:p>
            <a:pPr marL="0" indent="0">
              <a:spcBef>
                <a:spcPts val="0"/>
              </a:spcBef>
              <a:buNone/>
            </a:pPr>
            <a:r>
              <a:rPr lang="en-US" dirty="0"/>
              <a:t>		&lt;html&gt;  </a:t>
            </a:r>
          </a:p>
          <a:p>
            <a:pPr marL="0" indent="0">
              <a:spcBef>
                <a:spcPts val="0"/>
              </a:spcBef>
              <a:buNone/>
            </a:pPr>
            <a:r>
              <a:rPr lang="en-US" dirty="0"/>
              <a:t>		&lt;head&gt;  </a:t>
            </a:r>
          </a:p>
          <a:p>
            <a:pPr marL="0" indent="0">
              <a:spcBef>
                <a:spcPts val="0"/>
              </a:spcBef>
              <a:buNone/>
            </a:pPr>
            <a:r>
              <a:rPr lang="en-US" dirty="0"/>
              <a:t>		&lt;title&gt;Core Tag Example&lt;/title&gt;  </a:t>
            </a:r>
          </a:p>
          <a:p>
            <a:pPr marL="0" indent="0">
              <a:spcBef>
                <a:spcPts val="0"/>
              </a:spcBef>
              <a:buNone/>
            </a:pPr>
            <a:r>
              <a:rPr lang="en-US" dirty="0"/>
              <a:t>		&lt;/head&gt;  </a:t>
            </a:r>
          </a:p>
          <a:p>
            <a:pPr marL="0" indent="0">
              <a:spcBef>
                <a:spcPts val="0"/>
              </a:spcBef>
              <a:buNone/>
            </a:pPr>
            <a:r>
              <a:rPr lang="en-US" dirty="0"/>
              <a:t>		&lt;body&gt;  </a:t>
            </a:r>
          </a:p>
          <a:p>
            <a:pPr marL="0" indent="0">
              <a:spcBef>
                <a:spcPts val="0"/>
              </a:spcBef>
              <a:buNone/>
            </a:pPr>
            <a:r>
              <a:rPr lang="en-US" dirty="0"/>
              <a:t>		&lt;</a:t>
            </a:r>
            <a:r>
              <a:rPr lang="en-US" dirty="0" err="1"/>
              <a:t>c:set</a:t>
            </a:r>
            <a:r>
              <a:rPr lang="en-US" dirty="0"/>
              <a:t> </a:t>
            </a:r>
            <a:r>
              <a:rPr lang="en-US" dirty="0" err="1"/>
              <a:t>var</a:t>
            </a:r>
            <a:r>
              <a:rPr lang="en-US" dirty="0"/>
              <a:t>="income" scope="session" value="${4000*4}"/&gt;  </a:t>
            </a:r>
          </a:p>
          <a:p>
            <a:pPr marL="0" indent="0">
              <a:spcBef>
                <a:spcPts val="0"/>
              </a:spcBef>
              <a:buNone/>
            </a:pPr>
            <a:r>
              <a:rPr lang="en-US" dirty="0"/>
              <a:t>		&lt;p&gt;Before Remove Value is: &lt;</a:t>
            </a:r>
            <a:r>
              <a:rPr lang="en-US" dirty="0" err="1"/>
              <a:t>c:out</a:t>
            </a:r>
            <a:r>
              <a:rPr lang="en-US" dirty="0"/>
              <a:t> value="${income}"/&gt;&lt;/p&gt;  </a:t>
            </a:r>
          </a:p>
          <a:p>
            <a:pPr marL="0" indent="0">
              <a:spcBef>
                <a:spcPts val="0"/>
              </a:spcBef>
              <a:buNone/>
            </a:pPr>
            <a:r>
              <a:rPr lang="en-US" dirty="0"/>
              <a:t>		&lt;</a:t>
            </a:r>
            <a:r>
              <a:rPr lang="en-US" dirty="0" err="1"/>
              <a:t>c:remove</a:t>
            </a:r>
            <a:r>
              <a:rPr lang="en-US" dirty="0"/>
              <a:t> </a:t>
            </a:r>
            <a:r>
              <a:rPr lang="en-US" dirty="0" err="1"/>
              <a:t>var</a:t>
            </a:r>
            <a:r>
              <a:rPr lang="en-US" dirty="0"/>
              <a:t>="income"/&gt;  </a:t>
            </a:r>
          </a:p>
          <a:p>
            <a:pPr marL="0" indent="0">
              <a:spcBef>
                <a:spcPts val="0"/>
              </a:spcBef>
              <a:buNone/>
            </a:pPr>
            <a:r>
              <a:rPr lang="en-US" dirty="0"/>
              <a:t>		&lt;p&gt;After Remove Value is: &lt;</a:t>
            </a:r>
            <a:r>
              <a:rPr lang="en-US" dirty="0" err="1"/>
              <a:t>c:out</a:t>
            </a:r>
            <a:r>
              <a:rPr lang="en-US" dirty="0"/>
              <a:t> value="${income}"/&gt;&lt;/p&gt;  </a:t>
            </a:r>
          </a:p>
          <a:p>
            <a:pPr marL="0" indent="0">
              <a:spcBef>
                <a:spcPts val="0"/>
              </a:spcBef>
              <a:buNone/>
            </a:pPr>
            <a:r>
              <a:rPr lang="en-US" dirty="0"/>
              <a:t>		&lt;/body&gt;  </a:t>
            </a:r>
          </a:p>
          <a:p>
            <a:pPr marL="0" indent="0">
              <a:spcBef>
                <a:spcPts val="0"/>
              </a:spcBef>
              <a:buNone/>
            </a:pPr>
            <a:r>
              <a:rPr lang="en-US" dirty="0"/>
              <a:t>		&lt;/html&gt;</a:t>
            </a:r>
          </a:p>
        </p:txBody>
      </p:sp>
      <p:sp>
        <p:nvSpPr>
          <p:cNvPr id="2" name="Slide Number Placeholder 1"/>
          <p:cNvSpPr>
            <a:spLocks noGrp="1"/>
          </p:cNvSpPr>
          <p:nvPr>
            <p:ph type="sldNum" sz="quarter" idx="2"/>
          </p:nvPr>
        </p:nvSpPr>
        <p:spPr/>
        <p:txBody>
          <a:bodyPr/>
          <a:lstStyle/>
          <a:p>
            <a:fld id="{86CB4B4D-7CA3-9044-876B-883B54F8677D}" type="slidenum">
              <a:rPr lang="en-IN" smtClean="0"/>
              <a:t>128</a:t>
            </a:fld>
            <a:endParaRPr lang="en-IN"/>
          </a:p>
        </p:txBody>
      </p:sp>
    </p:spTree>
    <p:custDataLst>
      <p:tags r:id="rId1"/>
    </p:custDataLst>
    <p:extLst>
      <p:ext uri="{BB962C8B-B14F-4D97-AF65-F5344CB8AC3E}">
        <p14:creationId xmlns:p14="http://schemas.microsoft.com/office/powerpoint/2010/main" val="1603489918"/>
      </p:ext>
    </p:extLst>
  </p:cSld>
  <p:clrMapOvr>
    <a:masterClrMapping/>
  </p:clrMapOvr>
  <p:transition spd="med"/>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13.1.4 JSTL Core &lt;c:if&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c:if</a:t>
            </a:r>
            <a:r>
              <a:rPr dirty="0"/>
              <a:t>&gt; Tag</a:t>
            </a:r>
          </a:p>
        </p:txBody>
      </p:sp>
      <p:sp>
        <p:nvSpPr>
          <p:cNvPr id="561" name="The &lt; c:if &gt; tag is used for testing the condition and it display the body content, if the expression evaluated is true.…"/>
          <p:cNvSpPr txBox="1">
            <a:spLocks noGrp="1"/>
          </p:cNvSpPr>
          <p:nvPr>
            <p:ph type="body" idx="1"/>
          </p:nvPr>
        </p:nvSpPr>
        <p:spPr>
          <a:prstGeom prst="rect">
            <a:avLst/>
          </a:prstGeom>
        </p:spPr>
        <p:txBody>
          <a:bodyPr>
            <a:normAutofit/>
          </a:bodyPr>
          <a:lstStyle/>
          <a:p>
            <a:pPr marL="0" indent="0">
              <a:buNone/>
            </a:pPr>
            <a:r>
              <a:rPr dirty="0"/>
              <a:t>The </a:t>
            </a:r>
            <a:r>
              <a:rPr b="1" dirty="0"/>
              <a:t>&lt; c:if &gt; tag is used for testing the condition</a:t>
            </a:r>
            <a:r>
              <a:rPr dirty="0"/>
              <a:t> and it display the body content, if the expression evaluated is true.</a:t>
            </a:r>
          </a:p>
          <a:p>
            <a:pPr marL="321457" indent="-321457" algn="just" defTabSz="321457">
              <a:spcBef>
                <a:spcPts val="0"/>
              </a:spcBef>
              <a:buNone/>
              <a:tabLst>
                <a:tab pos="98223" algn="l"/>
                <a:tab pos="321457" algn="l"/>
              </a:tabLst>
              <a:defRPr sz="1300">
                <a:solidFill>
                  <a:srgbClr val="0433FF"/>
                </a:solidFill>
                <a:latin typeface="Verdana"/>
                <a:ea typeface="Verdana"/>
                <a:cs typeface="Verdana"/>
                <a:sym typeface="Verdana"/>
              </a:defRPr>
            </a:pPr>
            <a:r>
              <a:rPr b="1" dirty="0">
                <a:solidFill>
                  <a:srgbClr val="006699"/>
                </a:solidFill>
              </a:rPr>
              <a:t>	</a:t>
            </a:r>
          </a:p>
          <a:p>
            <a:pPr marL="321457" lvl="1" indent="-160729"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/core"</a:t>
            </a:r>
            <a:r>
              <a:rPr dirty="0">
                <a:solidFill>
                  <a:srgbClr val="000000"/>
                </a:solidFill>
              </a:rPr>
              <a:t> </a:t>
            </a:r>
            <a:r>
              <a:rPr dirty="0">
                <a:solidFill>
                  <a:srgbClr val="FF2500"/>
                </a:solidFill>
              </a:rPr>
              <a:t>prefix</a:t>
            </a:r>
            <a:r>
              <a:rPr dirty="0">
                <a:solidFill>
                  <a:srgbClr val="000000"/>
                </a:solidFill>
              </a:rPr>
              <a:t>=</a:t>
            </a:r>
            <a:r>
              <a:rPr dirty="0"/>
              <a:t>"c"</a:t>
            </a:r>
            <a:r>
              <a:rPr dirty="0">
                <a:solidFill>
                  <a:srgbClr val="000000"/>
                </a:solidFill>
              </a:rPr>
              <a:t> %</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c:set</a:t>
            </a:r>
            <a:r>
              <a:rPr dirty="0">
                <a:solidFill>
                  <a:srgbClr val="000000"/>
                </a:solidFill>
              </a:rPr>
              <a:t> </a:t>
            </a:r>
            <a:r>
              <a:rPr dirty="0" err="1">
                <a:solidFill>
                  <a:srgbClr val="FF2500"/>
                </a:solidFill>
              </a:rPr>
              <a:t>var</a:t>
            </a:r>
            <a:r>
              <a:rPr dirty="0">
                <a:solidFill>
                  <a:srgbClr val="000000"/>
                </a:solidFill>
              </a:rPr>
              <a:t>=</a:t>
            </a:r>
            <a:r>
              <a:rPr dirty="0"/>
              <a:t>"income"</a:t>
            </a:r>
            <a:r>
              <a:rPr dirty="0">
                <a:solidFill>
                  <a:srgbClr val="000000"/>
                </a:solidFill>
              </a:rPr>
              <a:t> </a:t>
            </a:r>
            <a:r>
              <a:rPr dirty="0">
                <a:solidFill>
                  <a:srgbClr val="FF2500"/>
                </a:solidFill>
              </a:rPr>
              <a:t>scope</a:t>
            </a:r>
            <a:r>
              <a:rPr dirty="0">
                <a:solidFill>
                  <a:srgbClr val="000000"/>
                </a:solidFill>
              </a:rPr>
              <a:t>=</a:t>
            </a:r>
            <a:r>
              <a:rPr dirty="0"/>
              <a:t>"session"</a:t>
            </a:r>
            <a:r>
              <a:rPr dirty="0">
                <a:solidFill>
                  <a:srgbClr val="000000"/>
                </a:solidFill>
              </a:rPr>
              <a:t> </a:t>
            </a:r>
            <a:r>
              <a:rPr dirty="0">
                <a:solidFill>
                  <a:srgbClr val="FF2500"/>
                </a:solidFill>
              </a:rPr>
              <a:t>value</a:t>
            </a:r>
            <a:r>
              <a:rPr dirty="0">
                <a:solidFill>
                  <a:srgbClr val="000000"/>
                </a:solidFill>
              </a:rPr>
              <a:t>=</a:t>
            </a:r>
            <a:r>
              <a:rPr dirty="0"/>
              <a:t>"${4000*4}"</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a:t>
            </a:r>
            <a:r>
              <a:rPr dirty="0"/>
              <a:t>"${income &gt; 8000}"</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a:t>
            </a:r>
            <a:r>
              <a:rPr b="1" dirty="0">
                <a:solidFill>
                  <a:srgbClr val="006699"/>
                </a:solidFill>
              </a:rPr>
              <a:t>&lt;p&gt;</a:t>
            </a:r>
            <a:r>
              <a:rPr dirty="0"/>
              <a:t>My income is: </a:t>
            </a:r>
            <a:r>
              <a:rPr b="1" dirty="0">
                <a:solidFill>
                  <a:srgbClr val="006699"/>
                </a:solidFill>
              </a:rPr>
              <a:t>&lt;</a:t>
            </a:r>
            <a:r>
              <a:rPr b="1" dirty="0" err="1">
                <a:solidFill>
                  <a:srgbClr val="006699"/>
                </a:solidFill>
              </a:rPr>
              <a:t>c:out</a:t>
            </a:r>
            <a:r>
              <a:rPr dirty="0"/>
              <a:t> </a:t>
            </a:r>
            <a:r>
              <a:rPr dirty="0">
                <a:solidFill>
                  <a:srgbClr val="FF2500"/>
                </a:solidFill>
              </a:rPr>
              <a:t>value</a:t>
            </a:r>
            <a:r>
              <a:rPr dirty="0"/>
              <a:t>=</a:t>
            </a:r>
            <a:r>
              <a:rPr dirty="0">
                <a:solidFill>
                  <a:srgbClr val="0433FF"/>
                </a:solidFill>
              </a:rPr>
              <a:t>"${income}"</a:t>
            </a:r>
            <a:r>
              <a:rPr b="1" dirty="0">
                <a:solidFill>
                  <a:srgbClr val="006699"/>
                </a:solidFill>
              </a:rPr>
              <a:t>/&gt;&lt;p&gt;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c:if</a:t>
            </a:r>
            <a:r>
              <a:rPr dirty="0"/>
              <a:t>&gt;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129</a:t>
            </a:fld>
            <a:endParaRPr lang="en-IN"/>
          </a:p>
        </p:txBody>
      </p:sp>
    </p:spTree>
    <p:custDataLst>
      <p:tags r:id="rId1"/>
    </p:custDataLst>
    <p:extLst>
      <p:ext uri="{BB962C8B-B14F-4D97-AF65-F5344CB8AC3E}">
        <p14:creationId xmlns:p14="http://schemas.microsoft.com/office/powerpoint/2010/main" val="4235566787"/>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rog 4: JSP scriptlet tag that prints the user name"/>
          <p:cNvSpPr txBox="1">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a:t>
            </a:r>
            <a:r>
              <a:rPr lang="en-US" dirty="0"/>
              <a:t>JSP </a:t>
            </a:r>
            <a:r>
              <a:rPr lang="en-US" dirty="0" err="1"/>
              <a:t>scriptlet</a:t>
            </a:r>
            <a:r>
              <a:rPr lang="en-US" dirty="0"/>
              <a:t> tag that prints the user name</a:t>
            </a:r>
          </a:p>
        </p:txBody>
      </p:sp>
      <p:sp>
        <p:nvSpPr>
          <p:cNvPr id="248" name="File1. index.html…"/>
          <p:cNvSpPr txBox="1">
            <a:spLocks noGrp="1"/>
          </p:cNvSpPr>
          <p:nvPr>
            <p:ph type="body" idx="1"/>
          </p:nvPr>
        </p:nvSpPr>
        <p:spPr>
          <a:xfrm>
            <a:off x="339213" y="864108"/>
            <a:ext cx="11356258" cy="5822442"/>
          </a:xfrm>
        </p:spPr>
        <p:txBody>
          <a:bodyPr>
            <a:normAutofit/>
          </a:bodyPr>
          <a:lstStyle/>
          <a:p>
            <a:r>
              <a:rPr lang="en-IN" dirty="0" smtClean="0"/>
              <a:t>File1: index.html</a:t>
            </a:r>
            <a:endParaRPr lang="en-IN" dirty="0"/>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html&gt;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body&gt;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form action="</a:t>
            </a:r>
            <a:r>
              <a:rPr lang="en-IN" sz="3200" dirty="0" err="1">
                <a:latin typeface="Courier New" panose="02070309020205020404" pitchFamily="49" charset="0"/>
                <a:cs typeface="Courier New" panose="02070309020205020404" pitchFamily="49" charset="0"/>
              </a:rPr>
              <a:t>welcome.jsp</a:t>
            </a:r>
            <a:r>
              <a:rPr lang="en-IN" sz="3200" dirty="0">
                <a:latin typeface="Courier New" panose="02070309020205020404" pitchFamily="49" charset="0"/>
                <a:cs typeface="Courier New" panose="02070309020205020404" pitchFamily="49" charset="0"/>
              </a:rPr>
              <a:t>"&gt;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input type="text" name="</a:t>
            </a:r>
            <a:r>
              <a:rPr lang="en-IN" sz="3200" dirty="0" err="1">
                <a:latin typeface="Courier New" panose="02070309020205020404" pitchFamily="49" charset="0"/>
                <a:cs typeface="Courier New" panose="02070309020205020404" pitchFamily="49" charset="0"/>
              </a:rPr>
              <a:t>uname</a:t>
            </a:r>
            <a:r>
              <a:rPr lang="en-IN" sz="3200" dirty="0">
                <a:latin typeface="Courier New" panose="02070309020205020404" pitchFamily="49" charset="0"/>
                <a:cs typeface="Courier New" panose="02070309020205020404" pitchFamily="49" charset="0"/>
              </a:rPr>
              <a:t>"&gt;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input type="submit" value="go"&gt;&lt;</a:t>
            </a:r>
            <a:r>
              <a:rPr lang="en-IN" sz="3200" dirty="0" err="1">
                <a:latin typeface="Courier New" panose="02070309020205020404" pitchFamily="49" charset="0"/>
                <a:cs typeface="Courier New" panose="02070309020205020404" pitchFamily="49" charset="0"/>
              </a:rPr>
              <a:t>br</a:t>
            </a:r>
            <a:r>
              <a:rPr lang="en-IN" sz="3200" dirty="0">
                <a:latin typeface="Courier New" panose="02070309020205020404" pitchFamily="49" charset="0"/>
                <a:cs typeface="Courier New" panose="02070309020205020404" pitchFamily="49" charset="0"/>
              </a:rPr>
              <a:t>/&gt;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form&gt;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body&gt;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13</a:t>
            </a:fld>
            <a:endParaRPr lang="en-IN"/>
          </a:p>
        </p:txBody>
      </p:sp>
    </p:spTree>
    <p:custDataLst>
      <p:tags r:id="rId1"/>
    </p:custDataLst>
    <p:extLst>
      <p:ext uri="{BB962C8B-B14F-4D97-AF65-F5344CB8AC3E}">
        <p14:creationId xmlns:p14="http://schemas.microsoft.com/office/powerpoint/2010/main" val="1042254971"/>
      </p:ext>
    </p:extLst>
  </p:cSld>
  <p:clrMapOvr>
    <a:masterClrMapping/>
  </p:clrMapOvr>
  <p:transition spd="med"/>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13.1.5 JSTL Core &lt;c:catch&gt; Tag"/>
          <p:cNvSpPr txBox="1">
            <a:spLocks noGrp="1"/>
          </p:cNvSpPr>
          <p:nvPr>
            <p:ph type="title"/>
          </p:nvPr>
        </p:nvSpPr>
        <p:spPr>
          <a:xfrm>
            <a:off x="566057" y="106063"/>
            <a:ext cx="9432217" cy="692223"/>
          </a:xfrm>
          <a:prstGeom prst="rect">
            <a:avLst/>
          </a:prstGeom>
        </p:spPr>
        <p:txBody>
          <a:bodyPr vert="horz" lIns="91440" tIns="45720" rIns="91440" bIns="45720" rtlCol="0" anchor="ctr">
            <a:normAutofit/>
          </a:bodyPr>
          <a:lstStyle/>
          <a:p>
            <a:pPr defTabSz="549148"/>
            <a:r>
              <a:rPr dirty="0" smtClean="0"/>
              <a:t>JSTL </a:t>
            </a:r>
            <a:r>
              <a:rPr dirty="0"/>
              <a:t>Core &lt;</a:t>
            </a:r>
            <a:r>
              <a:rPr dirty="0" err="1"/>
              <a:t>c:catch</a:t>
            </a:r>
            <a:r>
              <a:rPr dirty="0"/>
              <a:t>&gt; Tag</a:t>
            </a:r>
          </a:p>
        </p:txBody>
      </p:sp>
      <p:sp>
        <p:nvSpPr>
          <p:cNvPr id="565" name="It is used for Catches any Throwable exceptions that occurs in the body and optionally exposes it. In general it is used for error handling and to deal more easily with the problem occur in program.…"/>
          <p:cNvSpPr txBox="1">
            <a:spLocks noGrp="1"/>
          </p:cNvSpPr>
          <p:nvPr>
            <p:ph type="body" idx="1"/>
          </p:nvPr>
        </p:nvSpPr>
        <p:spPr>
          <a:xfrm>
            <a:off x="566057" y="986972"/>
            <a:ext cx="11146972" cy="5459484"/>
          </a:xfrm>
          <a:prstGeom prst="rect">
            <a:avLst/>
          </a:prstGeom>
        </p:spPr>
        <p:txBody>
          <a:bodyPr>
            <a:normAutofit lnSpcReduction="10000"/>
          </a:bodyPr>
          <a:lstStyle/>
          <a:p>
            <a:pPr marL="0" indent="0" defTabSz="320385">
              <a:spcBef>
                <a:spcPts val="2250"/>
              </a:spcBef>
              <a:buNone/>
              <a:defRPr sz="2807"/>
            </a:pPr>
            <a:r>
              <a:rPr dirty="0"/>
              <a:t>It is used for </a:t>
            </a:r>
            <a:r>
              <a:rPr b="1" dirty="0"/>
              <a:t>Catches any Throwable exceptions</a:t>
            </a:r>
            <a:r>
              <a:rPr dirty="0"/>
              <a:t> that occurs in the body and optionally exposes it. In general </a:t>
            </a:r>
            <a:r>
              <a:rPr b="1" dirty="0"/>
              <a:t>it is used for error handling</a:t>
            </a:r>
            <a:r>
              <a:rPr dirty="0"/>
              <a:t> and to deal more easily with the problem occur in program.</a:t>
            </a:r>
          </a:p>
          <a:p>
            <a:pPr marL="250736" indent="-250736" algn="just" defTabSz="250736">
              <a:spcBef>
                <a:spcPts val="0"/>
              </a:spcBef>
              <a:buNone/>
              <a:tabLst>
                <a:tab pos="71435" algn="l"/>
                <a:tab pos="250022" algn="l"/>
              </a:tabLst>
              <a:defRPr sz="1871">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/core"</a:t>
            </a:r>
            <a:r>
              <a:rPr dirty="0">
                <a:solidFill>
                  <a:srgbClr val="000000"/>
                </a:solidFill>
              </a:rPr>
              <a:t> </a:t>
            </a:r>
            <a:r>
              <a:rPr dirty="0">
                <a:solidFill>
                  <a:srgbClr val="FF2500"/>
                </a:solidFill>
              </a:rPr>
              <a:t>prefix</a:t>
            </a:r>
            <a:r>
              <a:rPr dirty="0">
                <a:solidFill>
                  <a:srgbClr val="000000"/>
                </a:solidFill>
              </a:rPr>
              <a:t>=</a:t>
            </a:r>
            <a:r>
              <a:rPr dirty="0"/>
              <a:t>"c"</a:t>
            </a:r>
            <a:r>
              <a:rPr dirty="0">
                <a:solidFill>
                  <a:srgbClr val="000000"/>
                </a:solidFill>
              </a:rPr>
              <a:t> %</a:t>
            </a:r>
            <a:r>
              <a:rPr b="1" dirty="0">
                <a:solidFill>
                  <a:srgbClr val="006699"/>
                </a:solidFill>
              </a:rPr>
              <a:t>&gt;</a:t>
            </a:r>
            <a:r>
              <a:rPr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&lt;html&gt;</a:t>
            </a:r>
            <a:r>
              <a:rPr b="0"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&lt;head&gt;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&lt;/head&gt;</a:t>
            </a:r>
            <a:r>
              <a:rPr b="0"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&lt;body&gt;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p>
          <a:p>
            <a:pPr marL="250736" indent="-250736" algn="just" defTabSz="250736">
              <a:spcBef>
                <a:spcPts val="0"/>
              </a:spcBef>
              <a:buNone/>
              <a:tabLst>
                <a:tab pos="71435" algn="l"/>
                <a:tab pos="250022" algn="l"/>
              </a:tabLst>
              <a:defRPr sz="1871">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c:catch</a:t>
            </a:r>
            <a:r>
              <a:rPr dirty="0">
                <a:solidFill>
                  <a:srgbClr val="000000"/>
                </a:solidFill>
              </a:rPr>
              <a:t> </a:t>
            </a:r>
            <a:r>
              <a:rPr dirty="0" err="1">
                <a:solidFill>
                  <a:srgbClr val="FF2500"/>
                </a:solidFill>
              </a:rPr>
              <a:t>var</a:t>
            </a:r>
            <a:r>
              <a:rPr dirty="0">
                <a:solidFill>
                  <a:srgbClr val="000000"/>
                </a:solidFill>
              </a:rPr>
              <a:t> =</a:t>
            </a:r>
            <a:r>
              <a:rPr dirty="0"/>
              <a:t>"</a:t>
            </a:r>
            <a:r>
              <a:rPr dirty="0" err="1"/>
              <a:t>catchtheException</a:t>
            </a:r>
            <a:r>
              <a:rPr dirty="0"/>
              <a:t>"</a:t>
            </a:r>
            <a:r>
              <a:rPr b="1" dirty="0">
                <a:solidFill>
                  <a:srgbClr val="006699"/>
                </a:solidFill>
              </a:rPr>
              <a:t>&gt;</a:t>
            </a:r>
            <a:r>
              <a:rPr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r>
              <a:rPr b="1" dirty="0">
                <a:solidFill>
                  <a:srgbClr val="006699"/>
                </a:solidFill>
              </a:rPr>
              <a:t>&lt;</a:t>
            </a:r>
            <a:r>
              <a:rPr dirty="0"/>
              <a:t>% </a:t>
            </a:r>
            <a:r>
              <a:rPr dirty="0" err="1"/>
              <a:t>int</a:t>
            </a:r>
            <a:r>
              <a:rPr dirty="0"/>
              <a:t> </a:t>
            </a:r>
            <a:r>
              <a:rPr dirty="0">
                <a:solidFill>
                  <a:srgbClr val="FF2500"/>
                </a:solidFill>
              </a:rPr>
              <a:t>x</a:t>
            </a:r>
            <a:r>
              <a:rPr dirty="0"/>
              <a:t> = </a:t>
            </a:r>
            <a:r>
              <a:rPr dirty="0">
                <a:solidFill>
                  <a:srgbClr val="0433FF"/>
                </a:solidFill>
              </a:rPr>
              <a:t>2</a:t>
            </a:r>
            <a:r>
              <a:rPr dirty="0"/>
              <a:t>/0;%</a:t>
            </a:r>
            <a:r>
              <a:rPr b="1" dirty="0">
                <a:solidFill>
                  <a:srgbClr val="006699"/>
                </a:solidFill>
              </a:rPr>
              <a:t>&gt;</a:t>
            </a: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a:t>
            </a:r>
            <a:r>
              <a:rPr dirty="0" err="1"/>
              <a:t>c:catch</a:t>
            </a:r>
            <a:r>
              <a:rPr dirty="0"/>
              <a:t>&gt;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p>
          <a:p>
            <a:pPr marL="250736" indent="-250736" algn="just" defTabSz="250736">
              <a:spcBef>
                <a:spcPts val="0"/>
              </a:spcBef>
              <a:buNone/>
              <a:tabLst>
                <a:tab pos="71435" algn="l"/>
                <a:tab pos="250022" algn="l"/>
              </a:tabLst>
              <a:defRPr sz="1871">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 = </a:t>
            </a:r>
            <a:r>
              <a:rPr dirty="0"/>
              <a:t>"${</a:t>
            </a:r>
            <a:r>
              <a:rPr dirty="0" err="1"/>
              <a:t>catchtheException</a:t>
            </a:r>
            <a:r>
              <a:rPr dirty="0"/>
              <a:t> != null}"</a:t>
            </a:r>
            <a:r>
              <a:rPr b="1" dirty="0">
                <a:solidFill>
                  <a:srgbClr val="006699"/>
                </a:solidFill>
              </a:rPr>
              <a:t>&gt;</a:t>
            </a:r>
            <a:r>
              <a:rPr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r>
              <a:rPr b="1" dirty="0">
                <a:solidFill>
                  <a:srgbClr val="006699"/>
                </a:solidFill>
              </a:rPr>
              <a:t>&lt;p&gt;</a:t>
            </a:r>
            <a:r>
              <a:rPr dirty="0"/>
              <a:t>The type of exception is : ${</a:t>
            </a:r>
            <a:r>
              <a:rPr dirty="0" err="1"/>
              <a:t>catchtheException</a:t>
            </a:r>
            <a:r>
              <a:rPr dirty="0"/>
              <a:t>} </a:t>
            </a:r>
            <a:r>
              <a:rPr b="1" dirty="0">
                <a:solidFill>
                  <a:srgbClr val="006699"/>
                </a:solidFill>
              </a:rPr>
              <a:t>&lt;/p&gt;</a:t>
            </a: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a:t>
            </a:r>
            <a:r>
              <a:rPr dirty="0" err="1"/>
              <a:t>c:if</a:t>
            </a:r>
            <a:r>
              <a:rPr dirty="0"/>
              <a:t>&gt;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&lt;/body&gt;</a:t>
            </a:r>
            <a:r>
              <a:rPr b="0"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&lt;/html&gt;</a:t>
            </a:r>
          </a:p>
        </p:txBody>
      </p:sp>
      <p:sp>
        <p:nvSpPr>
          <p:cNvPr id="2" name="Slide Number Placeholder 1"/>
          <p:cNvSpPr>
            <a:spLocks noGrp="1"/>
          </p:cNvSpPr>
          <p:nvPr>
            <p:ph type="sldNum" sz="quarter" idx="2"/>
          </p:nvPr>
        </p:nvSpPr>
        <p:spPr/>
        <p:txBody>
          <a:bodyPr/>
          <a:lstStyle/>
          <a:p>
            <a:fld id="{86CB4B4D-7CA3-9044-876B-883B54F8677D}" type="slidenum">
              <a:rPr lang="en-IN" smtClean="0"/>
              <a:t>130</a:t>
            </a:fld>
            <a:endParaRPr lang="en-IN"/>
          </a:p>
        </p:txBody>
      </p:sp>
    </p:spTree>
    <p:custDataLst>
      <p:tags r:id="rId1"/>
    </p:custDataLst>
    <p:extLst>
      <p:ext uri="{BB962C8B-B14F-4D97-AF65-F5344CB8AC3E}">
        <p14:creationId xmlns:p14="http://schemas.microsoft.com/office/powerpoint/2010/main" val="1876595558"/>
      </p:ext>
    </p:extLst>
  </p:cSld>
  <p:clrMapOvr>
    <a:masterClrMapping/>
  </p:clrMapOvr>
  <p:transition spd="med"/>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13.1.6 JSTL Core &lt;c:choose&gt;, &lt;c:when&gt;, &lt;c:otherwise&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c:choose</a:t>
            </a:r>
            <a:r>
              <a:rPr dirty="0"/>
              <a:t>&gt;, &lt;</a:t>
            </a:r>
            <a:r>
              <a:rPr dirty="0" err="1"/>
              <a:t>c:when</a:t>
            </a:r>
            <a:r>
              <a:rPr dirty="0"/>
              <a:t>&gt;, &lt;</a:t>
            </a:r>
            <a:r>
              <a:rPr dirty="0" err="1"/>
              <a:t>c:otherwise</a:t>
            </a:r>
            <a:r>
              <a:rPr dirty="0"/>
              <a:t>&gt; Tag</a:t>
            </a:r>
          </a:p>
        </p:txBody>
      </p:sp>
      <p:sp>
        <p:nvSpPr>
          <p:cNvPr id="571" name="The &lt; c:choose &gt; tag is a conditional tag that establish a context for mutually exclusive conditional operations. It works like a Java switch statement in which we choose between a numbers of alternatives.…"/>
          <p:cNvSpPr txBox="1">
            <a:spLocks noGrp="1"/>
          </p:cNvSpPr>
          <p:nvPr>
            <p:ph type="body" idx="1"/>
          </p:nvPr>
        </p:nvSpPr>
        <p:spPr>
          <a:prstGeom prst="rect">
            <a:avLst/>
          </a:prstGeom>
        </p:spPr>
        <p:txBody>
          <a:bodyPr>
            <a:normAutofit/>
          </a:bodyPr>
          <a:lstStyle/>
          <a:p>
            <a:pPr marL="0" indent="0" defTabSz="328600">
              <a:spcBef>
                <a:spcPts val="2320"/>
              </a:spcBef>
              <a:buNone/>
              <a:defRPr sz="2880"/>
            </a:pPr>
            <a:r>
              <a:rPr dirty="0"/>
              <a:t>The </a:t>
            </a:r>
            <a:r>
              <a:rPr b="1" dirty="0"/>
              <a:t>&lt;</a:t>
            </a:r>
            <a:r>
              <a:rPr b="1" dirty="0" err="1"/>
              <a:t>c:choose</a:t>
            </a:r>
            <a:r>
              <a:rPr b="1" dirty="0"/>
              <a:t>&gt; tag</a:t>
            </a:r>
            <a:r>
              <a:rPr dirty="0"/>
              <a:t> is a conditional tag that establish a context for mutually exclusive conditional operations. It works like a Java </a:t>
            </a:r>
            <a:r>
              <a:rPr b="1" dirty="0">
                <a:latin typeface="Helvetica"/>
                <a:ea typeface="Helvetica"/>
                <a:cs typeface="Helvetica"/>
                <a:sym typeface="Helvetica"/>
              </a:rPr>
              <a:t>switch </a:t>
            </a:r>
            <a:r>
              <a:rPr dirty="0"/>
              <a:t>statement in which we choose between a numbers of alternatives.</a:t>
            </a:r>
          </a:p>
          <a:p>
            <a:pPr marL="0" indent="0" defTabSz="328600">
              <a:spcBef>
                <a:spcPts val="2320"/>
              </a:spcBef>
              <a:buNone/>
              <a:defRPr sz="2880"/>
            </a:pPr>
            <a:r>
              <a:rPr dirty="0"/>
              <a:t>The </a:t>
            </a:r>
            <a:r>
              <a:rPr b="1" dirty="0">
                <a:latin typeface="Helvetica"/>
                <a:ea typeface="Helvetica"/>
                <a:cs typeface="Helvetica"/>
                <a:sym typeface="Helvetica"/>
              </a:rPr>
              <a:t>&lt;</a:t>
            </a:r>
            <a:r>
              <a:rPr b="1" dirty="0" err="1">
                <a:latin typeface="Helvetica"/>
                <a:ea typeface="Helvetica"/>
                <a:cs typeface="Helvetica"/>
                <a:sym typeface="Helvetica"/>
              </a:rPr>
              <a:t>c:when</a:t>
            </a:r>
            <a:r>
              <a:rPr b="1" dirty="0">
                <a:latin typeface="Helvetica"/>
                <a:ea typeface="Helvetica"/>
                <a:cs typeface="Helvetica"/>
                <a:sym typeface="Helvetica"/>
              </a:rPr>
              <a:t> &gt; is </a:t>
            </a:r>
            <a:r>
              <a:rPr b="1" dirty="0" err="1">
                <a:latin typeface="Helvetica"/>
                <a:ea typeface="Helvetica"/>
                <a:cs typeface="Helvetica"/>
                <a:sym typeface="Helvetica"/>
              </a:rPr>
              <a:t>subtag</a:t>
            </a:r>
            <a:r>
              <a:rPr b="1" dirty="0">
                <a:latin typeface="Helvetica"/>
                <a:ea typeface="Helvetica"/>
                <a:cs typeface="Helvetica"/>
                <a:sym typeface="Helvetica"/>
              </a:rPr>
              <a:t> of &lt;choose &gt;</a:t>
            </a:r>
            <a:r>
              <a:rPr dirty="0"/>
              <a:t> that will include its body if the condition evaluated be '</a:t>
            </a:r>
            <a:r>
              <a:rPr b="1" dirty="0">
                <a:latin typeface="Helvetica"/>
                <a:ea typeface="Helvetica"/>
                <a:cs typeface="Helvetica"/>
                <a:sym typeface="Helvetica"/>
              </a:rPr>
              <a:t>true</a:t>
            </a:r>
            <a:r>
              <a:rPr dirty="0"/>
              <a:t>'.</a:t>
            </a:r>
          </a:p>
          <a:p>
            <a:pPr marL="0" indent="0" defTabSz="328600">
              <a:spcBef>
                <a:spcPts val="2320"/>
              </a:spcBef>
              <a:buNone/>
              <a:defRPr sz="2880"/>
            </a:pPr>
            <a:r>
              <a:rPr dirty="0"/>
              <a:t>The</a:t>
            </a:r>
            <a:r>
              <a:rPr b="1" dirty="0">
                <a:latin typeface="Helvetica"/>
                <a:ea typeface="Helvetica"/>
                <a:cs typeface="Helvetica"/>
                <a:sym typeface="Helvetica"/>
              </a:rPr>
              <a:t> &lt; c:otherwise &gt; is also </a:t>
            </a:r>
            <a:r>
              <a:rPr b="1" dirty="0" err="1">
                <a:latin typeface="Helvetica"/>
                <a:ea typeface="Helvetica"/>
                <a:cs typeface="Helvetica"/>
                <a:sym typeface="Helvetica"/>
              </a:rPr>
              <a:t>subtag</a:t>
            </a:r>
            <a:r>
              <a:rPr b="1" dirty="0">
                <a:latin typeface="Helvetica"/>
                <a:ea typeface="Helvetica"/>
                <a:cs typeface="Helvetica"/>
                <a:sym typeface="Helvetica"/>
              </a:rPr>
              <a:t> of &lt; choose &gt;</a:t>
            </a:r>
            <a:r>
              <a:rPr dirty="0"/>
              <a:t> it follows &amp; &lt;when &gt; tags and runs only if all the prior condition evaluated is '</a:t>
            </a:r>
            <a:r>
              <a:rPr b="1" dirty="0">
                <a:latin typeface="Helvetica"/>
                <a:ea typeface="Helvetica"/>
                <a:cs typeface="Helvetica"/>
                <a:sym typeface="Helvetica"/>
              </a:rPr>
              <a:t>false</a:t>
            </a:r>
            <a:r>
              <a:rPr dirty="0"/>
              <a:t>'.</a:t>
            </a:r>
          </a:p>
          <a:p>
            <a:pPr marL="0" indent="0" defTabSz="328600">
              <a:spcBef>
                <a:spcPts val="2320"/>
              </a:spcBef>
              <a:buNone/>
              <a:defRPr sz="2880"/>
            </a:pPr>
            <a:r>
              <a:rPr dirty="0"/>
              <a:t>The c:when and c:otherwise works like </a:t>
            </a:r>
            <a:r>
              <a:rPr b="1" dirty="0">
                <a:latin typeface="Helvetica"/>
                <a:ea typeface="Helvetica"/>
                <a:cs typeface="Helvetica"/>
                <a:sym typeface="Helvetica"/>
              </a:rPr>
              <a:t>if-else statement</a:t>
            </a:r>
            <a:r>
              <a:rPr dirty="0"/>
              <a:t>. But it must be placed inside c:choose tag.</a:t>
            </a:r>
          </a:p>
        </p:txBody>
      </p:sp>
      <p:sp>
        <p:nvSpPr>
          <p:cNvPr id="2" name="Slide Number Placeholder 1"/>
          <p:cNvSpPr>
            <a:spLocks noGrp="1"/>
          </p:cNvSpPr>
          <p:nvPr>
            <p:ph type="sldNum" sz="quarter" idx="2"/>
          </p:nvPr>
        </p:nvSpPr>
        <p:spPr/>
        <p:txBody>
          <a:bodyPr/>
          <a:lstStyle/>
          <a:p>
            <a:fld id="{86CB4B4D-7CA3-9044-876B-883B54F8677D}" type="slidenum">
              <a:rPr lang="en-IN" smtClean="0"/>
              <a:t>131</a:t>
            </a:fld>
            <a:endParaRPr lang="en-IN"/>
          </a:p>
        </p:txBody>
      </p:sp>
    </p:spTree>
    <p:custDataLst>
      <p:tags r:id="rId1"/>
    </p:custDataLst>
    <p:extLst>
      <p:ext uri="{BB962C8B-B14F-4D97-AF65-F5344CB8AC3E}">
        <p14:creationId xmlns:p14="http://schemas.microsoft.com/office/powerpoint/2010/main" val="90516762"/>
      </p:ext>
    </p:extLst>
  </p:cSld>
  <p:clrMapOvr>
    <a:masterClrMapping/>
  </p:clrMapOvr>
  <p:transition spd="med"/>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lt;%@ taglib uri=&quot;http://java.sun.com/jsp/jstl/core&quot; prefix=&quot;c&quot; %&gt;…"/>
          <p:cNvSpPr txBox="1">
            <a:spLocks noGrp="1"/>
          </p:cNvSpPr>
          <p:nvPr>
            <p:ph type="body" idx="4294967295"/>
          </p:nvPr>
        </p:nvSpPr>
        <p:spPr>
          <a:xfrm>
            <a:off x="609600" y="798286"/>
            <a:ext cx="11292113" cy="5892799"/>
          </a:xfrm>
          <a:prstGeom prst="rect">
            <a:avLst/>
          </a:prstGeom>
        </p:spPr>
        <p:txBody>
          <a:bodyPr>
            <a:normAutofit lnSpcReduction="10000"/>
          </a:bodyPr>
          <a:lstStyle/>
          <a:p>
            <a:pPr marL="244308" indent="-244308" algn="just" defTabSz="244308">
              <a:spcBef>
                <a:spcPts val="0"/>
              </a:spcBef>
              <a:buNone/>
              <a:tabLst>
                <a:tab pos="71435" algn="l"/>
                <a:tab pos="241093" algn="l"/>
              </a:tabLst>
              <a:defRPr sz="988">
                <a:solidFill>
                  <a:srgbClr val="0433FF"/>
                </a:solidFill>
                <a:latin typeface="Verdana"/>
                <a:ea typeface="Verdana"/>
                <a:cs typeface="Verdana"/>
                <a:sym typeface="Verdana"/>
              </a:defRPr>
            </a:pPr>
            <a:r>
              <a:rPr b="1" dirty="0">
                <a:solidFill>
                  <a:srgbClr val="006699"/>
                </a:solidFill>
              </a:rPr>
              <a:t>	</a:t>
            </a:r>
            <a:r>
              <a:rPr sz="1496" b="1" dirty="0">
                <a:solidFill>
                  <a:srgbClr val="006699"/>
                </a:solidFill>
              </a:rPr>
              <a:t>	&lt;</a:t>
            </a:r>
            <a:r>
              <a:rPr sz="1496" dirty="0">
                <a:solidFill>
                  <a:srgbClr val="000000"/>
                </a:solidFill>
              </a:rPr>
              <a:t>%@ </a:t>
            </a:r>
            <a:r>
              <a:rPr sz="1496" dirty="0" err="1">
                <a:solidFill>
                  <a:srgbClr val="000000"/>
                </a:solidFill>
              </a:rPr>
              <a:t>taglib</a:t>
            </a:r>
            <a:r>
              <a:rPr sz="1496" dirty="0">
                <a:solidFill>
                  <a:srgbClr val="000000"/>
                </a:solidFill>
              </a:rPr>
              <a:t> </a:t>
            </a:r>
            <a:r>
              <a:rPr sz="1496" dirty="0" err="1">
                <a:solidFill>
                  <a:srgbClr val="FF2500"/>
                </a:solidFill>
              </a:rPr>
              <a:t>uri</a:t>
            </a:r>
            <a:r>
              <a:rPr sz="1496" dirty="0">
                <a:solidFill>
                  <a:srgbClr val="000000"/>
                </a:solidFill>
              </a:rPr>
              <a:t>=</a:t>
            </a:r>
            <a:r>
              <a:rPr sz="1496" dirty="0"/>
              <a:t>"http://java.sun.com/</a:t>
            </a:r>
            <a:r>
              <a:rPr sz="1496" dirty="0" err="1"/>
              <a:t>jsp</a:t>
            </a:r>
            <a:r>
              <a:rPr sz="1496" dirty="0"/>
              <a:t>/</a:t>
            </a:r>
            <a:r>
              <a:rPr sz="1496" dirty="0" err="1"/>
              <a:t>jstl</a:t>
            </a:r>
            <a:r>
              <a:rPr sz="1496" dirty="0"/>
              <a:t>/core"</a:t>
            </a:r>
            <a:r>
              <a:rPr sz="1496" dirty="0">
                <a:solidFill>
                  <a:srgbClr val="000000"/>
                </a:solidFill>
              </a:rPr>
              <a:t> </a:t>
            </a:r>
            <a:r>
              <a:rPr sz="1496" dirty="0">
                <a:solidFill>
                  <a:srgbClr val="FF2500"/>
                </a:solidFill>
              </a:rPr>
              <a:t>prefix</a:t>
            </a:r>
            <a:r>
              <a:rPr sz="1496" dirty="0">
                <a:solidFill>
                  <a:srgbClr val="000000"/>
                </a:solidFill>
              </a:rPr>
              <a:t>=</a:t>
            </a:r>
            <a:r>
              <a:rPr sz="1496" dirty="0"/>
              <a:t>"c"</a:t>
            </a:r>
            <a:r>
              <a:rPr sz="1496" dirty="0">
                <a:solidFill>
                  <a:srgbClr val="000000"/>
                </a:solidFill>
              </a:rPr>
              <a:t> %</a:t>
            </a:r>
            <a:r>
              <a:rPr sz="1496" b="1" dirty="0">
                <a:solidFill>
                  <a:srgbClr val="006699"/>
                </a:solidFill>
              </a:rPr>
              <a:t>&gt;</a:t>
            </a:r>
            <a:r>
              <a:rPr sz="1496"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&lt;html&gt;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&lt;head&gt;</a:t>
            </a:r>
            <a:r>
              <a:rPr b="0"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&lt;/head&gt;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&lt;body&gt;</a:t>
            </a:r>
            <a:r>
              <a:rPr b="0" dirty="0">
                <a:solidFill>
                  <a:srgbClr val="000000"/>
                </a:solidFill>
              </a:rPr>
              <a:t>  </a:t>
            </a:r>
          </a:p>
          <a:p>
            <a:pPr marL="244308" indent="-244308" algn="just" defTabSz="244308">
              <a:spcBef>
                <a:spcPts val="0"/>
              </a:spcBef>
              <a:buNone/>
              <a:tabLst>
                <a:tab pos="71435" algn="l"/>
                <a:tab pos="241093" algn="l"/>
              </a:tabLst>
              <a:defRPr sz="2128">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c:set</a:t>
            </a:r>
            <a:r>
              <a:rPr dirty="0">
                <a:solidFill>
                  <a:srgbClr val="000000"/>
                </a:solidFill>
              </a:rPr>
              <a:t> </a:t>
            </a:r>
            <a:r>
              <a:rPr dirty="0" err="1">
                <a:solidFill>
                  <a:srgbClr val="FF2500"/>
                </a:solidFill>
              </a:rPr>
              <a:t>var</a:t>
            </a:r>
            <a:r>
              <a:rPr dirty="0">
                <a:solidFill>
                  <a:srgbClr val="000000"/>
                </a:solidFill>
              </a:rPr>
              <a:t>=</a:t>
            </a:r>
            <a:r>
              <a:rPr dirty="0"/>
              <a:t>"income"</a:t>
            </a:r>
            <a:r>
              <a:rPr dirty="0">
                <a:solidFill>
                  <a:srgbClr val="000000"/>
                </a:solidFill>
              </a:rPr>
              <a:t> </a:t>
            </a:r>
            <a:r>
              <a:rPr dirty="0">
                <a:solidFill>
                  <a:srgbClr val="FF2500"/>
                </a:solidFill>
              </a:rPr>
              <a:t>scope</a:t>
            </a:r>
            <a:r>
              <a:rPr dirty="0">
                <a:solidFill>
                  <a:srgbClr val="000000"/>
                </a:solidFill>
              </a:rPr>
              <a:t>=</a:t>
            </a:r>
            <a:r>
              <a:rPr dirty="0"/>
              <a:t>"session"</a:t>
            </a:r>
            <a:r>
              <a:rPr dirty="0">
                <a:solidFill>
                  <a:srgbClr val="000000"/>
                </a:solidFill>
              </a:rPr>
              <a:t> </a:t>
            </a:r>
            <a:r>
              <a:rPr dirty="0">
                <a:solidFill>
                  <a:srgbClr val="FF2500"/>
                </a:solidFill>
              </a:rPr>
              <a:t>value</a:t>
            </a:r>
            <a:r>
              <a:rPr dirty="0">
                <a:solidFill>
                  <a:srgbClr val="000000"/>
                </a:solidFill>
              </a:rPr>
              <a:t>=</a:t>
            </a:r>
            <a:r>
              <a:rPr dirty="0"/>
              <a:t>"${4000*4}"</a:t>
            </a:r>
            <a:r>
              <a:rPr b="1" dirty="0">
                <a:solidFill>
                  <a:srgbClr val="006699"/>
                </a:solidFill>
              </a:rPr>
              <a:t>/&gt;</a:t>
            </a:r>
            <a:r>
              <a:rPr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b="1" dirty="0">
                <a:solidFill>
                  <a:srgbClr val="006699"/>
                </a:solidFill>
              </a:rPr>
              <a:t>		&lt;p&gt;</a:t>
            </a:r>
            <a:r>
              <a:rPr dirty="0"/>
              <a:t>Your income is : </a:t>
            </a:r>
            <a:r>
              <a:rPr b="1" dirty="0">
                <a:solidFill>
                  <a:srgbClr val="006699"/>
                </a:solidFill>
              </a:rPr>
              <a:t>&lt;</a:t>
            </a:r>
            <a:r>
              <a:rPr b="1" dirty="0" err="1">
                <a:solidFill>
                  <a:srgbClr val="006699"/>
                </a:solidFill>
              </a:rPr>
              <a:t>c:out</a:t>
            </a:r>
            <a:r>
              <a:rPr dirty="0"/>
              <a:t> </a:t>
            </a:r>
            <a:r>
              <a:rPr dirty="0">
                <a:solidFill>
                  <a:srgbClr val="FF2500"/>
                </a:solidFill>
              </a:rPr>
              <a:t>value</a:t>
            </a:r>
            <a:r>
              <a:rPr dirty="0"/>
              <a:t>=</a:t>
            </a:r>
            <a:r>
              <a:rPr dirty="0">
                <a:solidFill>
                  <a:srgbClr val="0433FF"/>
                </a:solidFill>
              </a:rPr>
              <a:t>"${income}"</a:t>
            </a:r>
            <a:r>
              <a:rPr b="1" dirty="0">
                <a:solidFill>
                  <a:srgbClr val="006699"/>
                </a:solidFill>
              </a:rPr>
              <a:t>/&gt;&lt;/p&gt;</a:t>
            </a:r>
            <a:r>
              <a:rPr dirty="0"/>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a:t>
            </a:r>
            <a:r>
              <a:rPr dirty="0" err="1"/>
              <a:t>c:choose</a:t>
            </a:r>
            <a:r>
              <a:rPr dirty="0"/>
              <a:t>&gt;</a:t>
            </a:r>
            <a:r>
              <a:rPr b="0" dirty="0">
                <a:solidFill>
                  <a:srgbClr val="000000"/>
                </a:solidFill>
              </a:rPr>
              <a:t>  </a:t>
            </a:r>
          </a:p>
          <a:p>
            <a:pPr marL="244308" indent="-244308" algn="just" defTabSz="244308">
              <a:spcBef>
                <a:spcPts val="0"/>
              </a:spcBef>
              <a:buNone/>
              <a:tabLst>
                <a:tab pos="71435" algn="l"/>
                <a:tab pos="241093" algn="l"/>
              </a:tabLst>
              <a:defRPr sz="2128">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c:when</a:t>
            </a:r>
            <a:r>
              <a:rPr dirty="0">
                <a:solidFill>
                  <a:srgbClr val="000000"/>
                </a:solidFill>
              </a:rPr>
              <a:t> </a:t>
            </a:r>
            <a:r>
              <a:rPr dirty="0">
                <a:solidFill>
                  <a:srgbClr val="FF2500"/>
                </a:solidFill>
              </a:rPr>
              <a:t>test</a:t>
            </a:r>
            <a:r>
              <a:rPr dirty="0">
                <a:solidFill>
                  <a:srgbClr val="000000"/>
                </a:solidFill>
              </a:rPr>
              <a:t>=</a:t>
            </a:r>
            <a:r>
              <a:rPr dirty="0"/>
              <a:t>"${income &lt;= 1000}"</a:t>
            </a:r>
            <a:r>
              <a:rPr b="1" dirty="0">
                <a:solidFill>
                  <a:srgbClr val="006699"/>
                </a:solidFill>
              </a:rPr>
              <a:t>&gt;</a:t>
            </a:r>
            <a:r>
              <a:rPr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dirty="0"/>
              <a:t>		       Income is not good.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c:when</a:t>
            </a:r>
            <a:r>
              <a:rPr dirty="0"/>
              <a:t>&gt;</a:t>
            </a:r>
            <a:r>
              <a:rPr b="0" dirty="0">
                <a:solidFill>
                  <a:srgbClr val="000000"/>
                </a:solidFill>
              </a:rPr>
              <a:t>  </a:t>
            </a:r>
          </a:p>
          <a:p>
            <a:pPr marL="244308" indent="-244308" algn="just" defTabSz="244308">
              <a:spcBef>
                <a:spcPts val="0"/>
              </a:spcBef>
              <a:buNone/>
              <a:tabLst>
                <a:tab pos="71435" algn="l"/>
                <a:tab pos="241093" algn="l"/>
              </a:tabLst>
              <a:defRPr sz="2128">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c:when</a:t>
            </a:r>
            <a:r>
              <a:rPr dirty="0">
                <a:solidFill>
                  <a:srgbClr val="000000"/>
                </a:solidFill>
              </a:rPr>
              <a:t> </a:t>
            </a:r>
            <a:r>
              <a:rPr dirty="0">
                <a:solidFill>
                  <a:srgbClr val="FF2500"/>
                </a:solidFill>
              </a:rPr>
              <a:t>test</a:t>
            </a:r>
            <a:r>
              <a:rPr dirty="0">
                <a:solidFill>
                  <a:srgbClr val="000000"/>
                </a:solidFill>
              </a:rPr>
              <a:t>=</a:t>
            </a:r>
            <a:r>
              <a:rPr dirty="0"/>
              <a:t>"${income &gt; 10000}"</a:t>
            </a:r>
            <a:r>
              <a:rPr b="1" dirty="0">
                <a:solidFill>
                  <a:srgbClr val="006699"/>
                </a:solidFill>
              </a:rPr>
              <a:t>&gt;</a:t>
            </a:r>
            <a:r>
              <a:rPr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dirty="0"/>
              <a:t>		        Income is very good.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c:when</a:t>
            </a:r>
            <a:r>
              <a:rPr dirty="0"/>
              <a:t>&gt;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c:otherwise</a:t>
            </a:r>
            <a:r>
              <a:rPr dirty="0"/>
              <a:t>&gt;</a:t>
            </a:r>
            <a:r>
              <a:rPr b="0"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dirty="0"/>
              <a:t>		       Income is undetermined...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c:otherwise</a:t>
            </a:r>
            <a:r>
              <a:rPr dirty="0"/>
              <a:t>&gt;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a:t>
            </a:r>
            <a:r>
              <a:rPr dirty="0" err="1"/>
              <a:t>c:choose</a:t>
            </a:r>
            <a:r>
              <a:rPr dirty="0"/>
              <a:t>&gt;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&lt;/body&gt;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132</a:t>
            </a:fld>
            <a:endParaRPr lang="en-IN"/>
          </a:p>
        </p:txBody>
      </p:sp>
    </p:spTree>
    <p:custDataLst>
      <p:tags r:id="rId1"/>
    </p:custDataLst>
    <p:extLst>
      <p:ext uri="{BB962C8B-B14F-4D97-AF65-F5344CB8AC3E}">
        <p14:creationId xmlns:p14="http://schemas.microsoft.com/office/powerpoint/2010/main" val="185257927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13.1.7 JSTL Core &lt;c:forEach&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c:forEach</a:t>
            </a:r>
            <a:r>
              <a:rPr dirty="0"/>
              <a:t>&gt; Tag</a:t>
            </a:r>
          </a:p>
        </p:txBody>
      </p:sp>
      <p:sp>
        <p:nvSpPr>
          <p:cNvPr id="578" name="The &lt;c:for each &gt; is an iteration tag used for repeating the nested body content for fixed number of times or over the collection.…"/>
          <p:cNvSpPr txBox="1">
            <a:spLocks noGrp="1"/>
          </p:cNvSpPr>
          <p:nvPr>
            <p:ph type="body" idx="1"/>
          </p:nvPr>
        </p:nvSpPr>
        <p:spPr>
          <a:prstGeom prst="rect">
            <a:avLst/>
          </a:prstGeom>
        </p:spPr>
        <p:txBody>
          <a:bodyPr>
            <a:normAutofit/>
          </a:bodyPr>
          <a:lstStyle/>
          <a:p>
            <a:pPr marL="0" indent="0">
              <a:buNone/>
            </a:pPr>
            <a:r>
              <a:rPr dirty="0"/>
              <a:t>The </a:t>
            </a:r>
            <a:r>
              <a:rPr b="1" dirty="0">
                <a:latin typeface="Helvetica"/>
                <a:ea typeface="Helvetica"/>
                <a:cs typeface="Helvetica"/>
                <a:sym typeface="Helvetica"/>
              </a:rPr>
              <a:t>&lt;</a:t>
            </a:r>
            <a:r>
              <a:rPr b="1" dirty="0" err="1">
                <a:latin typeface="Helvetica"/>
                <a:ea typeface="Helvetica"/>
                <a:cs typeface="Helvetica"/>
                <a:sym typeface="Helvetica"/>
              </a:rPr>
              <a:t>c:for</a:t>
            </a:r>
            <a:r>
              <a:rPr b="1" dirty="0">
                <a:latin typeface="Helvetica"/>
                <a:ea typeface="Helvetica"/>
                <a:cs typeface="Helvetica"/>
                <a:sym typeface="Helvetica"/>
              </a:rPr>
              <a:t> each &gt; is an iteration tag</a:t>
            </a:r>
            <a:r>
              <a:rPr dirty="0"/>
              <a:t> used for repeating the nested body content for fixed number of times or over the collection.</a:t>
            </a:r>
          </a:p>
          <a:p>
            <a:pPr marL="321457" indent="-321457" algn="just" defTabSz="321457">
              <a:spcBef>
                <a:spcPts val="0"/>
              </a:spcBef>
              <a:buNone/>
              <a:tabLst>
                <a:tab pos="98223" algn="l"/>
                <a:tab pos="321457" algn="l"/>
              </a:tabLst>
              <a:defRPr sz="1300">
                <a:solidFill>
                  <a:srgbClr val="0433FF"/>
                </a:solidFill>
                <a:latin typeface="Verdana"/>
                <a:ea typeface="Verdana"/>
                <a:cs typeface="Verdana"/>
                <a:sym typeface="Verdana"/>
              </a:defRPr>
            </a:pPr>
            <a:r>
              <a:rPr b="1" dirty="0">
                <a:solidFill>
                  <a:srgbClr val="006699"/>
                </a:solidFill>
              </a:rPr>
              <a:t>	</a:t>
            </a:r>
          </a:p>
          <a:p>
            <a:pPr marL="321457" lvl="1" indent="-160729"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/core"</a:t>
            </a:r>
            <a:r>
              <a:rPr dirty="0">
                <a:solidFill>
                  <a:srgbClr val="000000"/>
                </a:solidFill>
              </a:rPr>
              <a:t> </a:t>
            </a:r>
            <a:r>
              <a:rPr dirty="0">
                <a:solidFill>
                  <a:srgbClr val="FF2500"/>
                </a:solidFill>
              </a:rPr>
              <a:t>prefix</a:t>
            </a:r>
            <a:r>
              <a:rPr dirty="0">
                <a:solidFill>
                  <a:srgbClr val="000000"/>
                </a:solidFill>
              </a:rPr>
              <a:t>=</a:t>
            </a:r>
            <a:r>
              <a:rPr dirty="0"/>
              <a:t>"c"</a:t>
            </a:r>
            <a:r>
              <a:rPr dirty="0">
                <a:solidFill>
                  <a:srgbClr val="000000"/>
                </a:solidFill>
              </a:rPr>
              <a:t> %</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a:solidFill>
                  <a:srgbClr val="006699"/>
                </a:solidFill>
                <a:latin typeface="Verdana"/>
                <a:ea typeface="Verdana"/>
                <a:cs typeface="Verdana"/>
                <a:sym typeface="Verdana"/>
              </a:defRPr>
            </a:pPr>
            <a:r>
              <a:rPr b="1" dirty="0"/>
              <a:t>		&lt;</a:t>
            </a:r>
            <a:r>
              <a:rPr b="1" dirty="0" err="1"/>
              <a:t>c:forEach</a:t>
            </a:r>
            <a:r>
              <a:rPr dirty="0">
                <a:solidFill>
                  <a:srgbClr val="000000"/>
                </a:solidFill>
              </a:rPr>
              <a:t> </a:t>
            </a:r>
            <a:r>
              <a:rPr dirty="0" err="1">
                <a:solidFill>
                  <a:srgbClr val="FF2500"/>
                </a:solidFill>
              </a:rPr>
              <a:t>var</a:t>
            </a:r>
            <a:r>
              <a:rPr dirty="0">
                <a:solidFill>
                  <a:srgbClr val="000000"/>
                </a:solidFill>
              </a:rPr>
              <a:t>=</a:t>
            </a:r>
            <a:r>
              <a:rPr dirty="0">
                <a:solidFill>
                  <a:srgbClr val="0433FF"/>
                </a:solidFill>
              </a:rPr>
              <a:t>"j"</a:t>
            </a:r>
            <a:r>
              <a:rPr dirty="0">
                <a:solidFill>
                  <a:srgbClr val="000000"/>
                </a:solidFill>
              </a:rPr>
              <a:t> </a:t>
            </a:r>
            <a:r>
              <a:rPr dirty="0">
                <a:solidFill>
                  <a:srgbClr val="FF2500"/>
                </a:solidFill>
              </a:rPr>
              <a:t>begin</a:t>
            </a:r>
            <a:r>
              <a:rPr dirty="0">
                <a:solidFill>
                  <a:srgbClr val="000000"/>
                </a:solidFill>
              </a:rPr>
              <a:t>=</a:t>
            </a:r>
            <a:r>
              <a:rPr dirty="0">
                <a:solidFill>
                  <a:srgbClr val="0433FF"/>
                </a:solidFill>
              </a:rPr>
              <a:t>"1"</a:t>
            </a:r>
            <a:r>
              <a:rPr dirty="0">
                <a:solidFill>
                  <a:srgbClr val="000000"/>
                </a:solidFill>
              </a:rPr>
              <a:t> </a:t>
            </a:r>
            <a:r>
              <a:rPr dirty="0">
                <a:solidFill>
                  <a:srgbClr val="FF2500"/>
                </a:solidFill>
              </a:rPr>
              <a:t>end</a:t>
            </a:r>
            <a:r>
              <a:rPr dirty="0">
                <a:solidFill>
                  <a:srgbClr val="000000"/>
                </a:solidFill>
              </a:rPr>
              <a:t>=</a:t>
            </a:r>
            <a:r>
              <a:rPr dirty="0">
                <a:solidFill>
                  <a:srgbClr val="0433FF"/>
                </a:solidFill>
              </a:rPr>
              <a:t>"3"</a:t>
            </a:r>
            <a:r>
              <a:rPr b="1" dirty="0"/>
              <a:t>&gt;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Item </a:t>
            </a:r>
            <a:r>
              <a:rPr b="1" dirty="0">
                <a:solidFill>
                  <a:srgbClr val="006699"/>
                </a:solidFill>
              </a:rPr>
              <a:t>&lt;</a:t>
            </a:r>
            <a:r>
              <a:rPr b="1" dirty="0" err="1">
                <a:solidFill>
                  <a:srgbClr val="006699"/>
                </a:solidFill>
              </a:rPr>
              <a:t>c:out</a:t>
            </a:r>
            <a:r>
              <a:rPr dirty="0"/>
              <a:t> </a:t>
            </a:r>
            <a:r>
              <a:rPr dirty="0">
                <a:solidFill>
                  <a:srgbClr val="FF2500"/>
                </a:solidFill>
              </a:rPr>
              <a:t>value</a:t>
            </a:r>
            <a:r>
              <a:rPr dirty="0"/>
              <a:t>=</a:t>
            </a:r>
            <a:r>
              <a:rPr dirty="0">
                <a:solidFill>
                  <a:srgbClr val="0433FF"/>
                </a:solidFill>
              </a:rPr>
              <a:t>"${j}"</a:t>
            </a:r>
            <a:r>
              <a:rPr b="1" dirty="0">
                <a:solidFill>
                  <a:srgbClr val="006699"/>
                </a:solidFill>
              </a:rPr>
              <a:t>/&gt;&lt;p&gt;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c:forEach</a:t>
            </a:r>
            <a:r>
              <a:rPr dirty="0"/>
              <a:t>&gt;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p:txBody>
      </p:sp>
      <p:pic>
        <p:nvPicPr>
          <p:cNvPr id="579" name="Screen Shot 2017-03-11 at 9.41.53 AM.png" descr="Screen Shot 2017-03-11 at 9.41.53 AM.png"/>
          <p:cNvPicPr>
            <a:picLocks noChangeAspect="1"/>
          </p:cNvPicPr>
          <p:nvPr/>
        </p:nvPicPr>
        <p:blipFill>
          <a:blip r:embed="rId3">
            <a:extLst/>
          </a:blip>
          <a:stretch>
            <a:fillRect/>
          </a:stretch>
        </p:blipFill>
        <p:spPr>
          <a:xfrm>
            <a:off x="7845947" y="4378128"/>
            <a:ext cx="1777009" cy="1276946"/>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IN" smtClean="0"/>
              <a:t>133</a:t>
            </a:fld>
            <a:endParaRPr lang="en-IN"/>
          </a:p>
        </p:txBody>
      </p:sp>
    </p:spTree>
    <p:custDataLst>
      <p:tags r:id="rId1"/>
    </p:custDataLst>
    <p:extLst>
      <p:ext uri="{BB962C8B-B14F-4D97-AF65-F5344CB8AC3E}">
        <p14:creationId xmlns:p14="http://schemas.microsoft.com/office/powerpoint/2010/main" val="1231537345"/>
      </p:ext>
    </p:extLst>
  </p:cSld>
  <p:clrMapOvr>
    <a:masterClrMapping/>
  </p:clrMapOvr>
  <p:transition spd="med"/>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13.1.8 JSTL Core &lt;c:redirect&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c:redirect</a:t>
            </a:r>
            <a:r>
              <a:rPr dirty="0"/>
              <a:t>&gt; Tag</a:t>
            </a:r>
          </a:p>
        </p:txBody>
      </p:sp>
      <p:sp>
        <p:nvSpPr>
          <p:cNvPr id="583" name="The &lt; c:redirect &gt; tag redirects the browser to a new URL.…"/>
          <p:cNvSpPr txBox="1">
            <a:spLocks noGrp="1"/>
          </p:cNvSpPr>
          <p:nvPr>
            <p:ph type="body" idx="1"/>
          </p:nvPr>
        </p:nvSpPr>
        <p:spPr>
          <a:prstGeom prst="rect">
            <a:avLst/>
          </a:prstGeom>
        </p:spPr>
        <p:txBody>
          <a:bodyPr>
            <a:normAutofit/>
          </a:bodyPr>
          <a:lstStyle/>
          <a:p>
            <a:pPr marL="0" indent="0" defTabSz="398428">
              <a:spcBef>
                <a:spcPts val="2812"/>
              </a:spcBef>
              <a:buNone/>
              <a:defRPr sz="3492"/>
            </a:pPr>
            <a:r>
              <a:rPr dirty="0"/>
              <a:t>The </a:t>
            </a:r>
            <a:r>
              <a:rPr b="1" dirty="0">
                <a:latin typeface="Helvetica"/>
                <a:ea typeface="Helvetica"/>
                <a:cs typeface="Helvetica"/>
                <a:sym typeface="Helvetica"/>
              </a:rPr>
              <a:t>&lt; c:redirect &gt; tag redirects the browser to a new URL.</a:t>
            </a:r>
          </a:p>
          <a:p>
            <a:pPr marL="311814" indent="-311814" algn="just" defTabSz="311814">
              <a:spcBef>
                <a:spcPts val="0"/>
              </a:spcBef>
              <a:buNone/>
              <a:tabLst>
                <a:tab pos="89294" algn="l"/>
                <a:tab pos="303599" algn="l"/>
              </a:tabLst>
              <a:defRPr sz="1261">
                <a:solidFill>
                  <a:srgbClr val="0433FF"/>
                </a:solidFill>
                <a:latin typeface="Verdana"/>
                <a:ea typeface="Verdana"/>
                <a:cs typeface="Verdana"/>
                <a:sym typeface="Verdana"/>
              </a:defRPr>
            </a:pPr>
            <a:r>
              <a:rPr sz="1800" b="1" dirty="0">
                <a:solidFill>
                  <a:srgbClr val="006699"/>
                </a:solidFill>
              </a:rPr>
              <a:t>	</a:t>
            </a:r>
            <a:r>
              <a:rPr sz="2000" b="1" dirty="0">
                <a:solidFill>
                  <a:srgbClr val="006699"/>
                </a:solidFill>
              </a:rPr>
              <a:t>	&lt;</a:t>
            </a:r>
            <a:r>
              <a:rPr sz="2000" dirty="0">
                <a:solidFill>
                  <a:srgbClr val="000000"/>
                </a:solidFill>
              </a:rPr>
              <a:t>%@ </a:t>
            </a:r>
            <a:r>
              <a:rPr sz="2000" dirty="0" err="1">
                <a:solidFill>
                  <a:srgbClr val="000000"/>
                </a:solidFill>
              </a:rPr>
              <a:t>taglib</a:t>
            </a:r>
            <a:r>
              <a:rPr sz="2000" dirty="0">
                <a:solidFill>
                  <a:srgbClr val="000000"/>
                </a:solidFill>
              </a:rPr>
              <a:t> </a:t>
            </a:r>
            <a:r>
              <a:rPr sz="2000" dirty="0" err="1">
                <a:solidFill>
                  <a:srgbClr val="FF2500"/>
                </a:solidFill>
              </a:rPr>
              <a:t>uri</a:t>
            </a:r>
            <a:r>
              <a:rPr sz="2000" dirty="0">
                <a:solidFill>
                  <a:srgbClr val="000000"/>
                </a:solidFill>
              </a:rPr>
              <a:t>=</a:t>
            </a:r>
            <a:r>
              <a:rPr sz="2000" dirty="0"/>
              <a:t>"http://java.sun.com/</a:t>
            </a:r>
            <a:r>
              <a:rPr sz="2000" dirty="0" err="1"/>
              <a:t>jsp</a:t>
            </a:r>
            <a:r>
              <a:rPr sz="2000" dirty="0"/>
              <a:t>/</a:t>
            </a:r>
            <a:r>
              <a:rPr sz="2000" dirty="0" err="1"/>
              <a:t>jstl</a:t>
            </a:r>
            <a:r>
              <a:rPr sz="2000" dirty="0"/>
              <a:t>/core"</a:t>
            </a:r>
            <a:r>
              <a:rPr sz="2000" dirty="0">
                <a:solidFill>
                  <a:srgbClr val="000000"/>
                </a:solidFill>
              </a:rPr>
              <a:t> </a:t>
            </a:r>
            <a:r>
              <a:rPr sz="2000" dirty="0">
                <a:solidFill>
                  <a:srgbClr val="FF2500"/>
                </a:solidFill>
              </a:rPr>
              <a:t>prefix</a:t>
            </a:r>
            <a:r>
              <a:rPr sz="2000" dirty="0">
                <a:solidFill>
                  <a:srgbClr val="000000"/>
                </a:solidFill>
              </a:rPr>
              <a:t>=</a:t>
            </a:r>
            <a:r>
              <a:rPr sz="2000" dirty="0"/>
              <a:t>"c"</a:t>
            </a:r>
            <a:r>
              <a:rPr sz="2000" dirty="0">
                <a:solidFill>
                  <a:srgbClr val="000000"/>
                </a:solidFill>
              </a:rPr>
              <a:t> %</a:t>
            </a:r>
            <a:r>
              <a:rPr sz="2000" b="1" dirty="0">
                <a:solidFill>
                  <a:srgbClr val="006699"/>
                </a:solidFill>
              </a:rPr>
              <a:t>&gt;</a:t>
            </a:r>
            <a:r>
              <a:rPr sz="200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&lt;html&gt;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&lt;head&gt;</a:t>
            </a:r>
            <a:r>
              <a:rPr b="0" dirty="0">
                <a:solidFill>
                  <a:srgbClr val="000000"/>
                </a:solidFill>
              </a:rPr>
              <a:t>  </a:t>
            </a:r>
          </a:p>
          <a:p>
            <a:pPr marL="311814" indent="-311814" algn="just" defTabSz="311814">
              <a:spcBef>
                <a:spcPts val="0"/>
              </a:spcBef>
              <a:buNone/>
              <a:tabLst>
                <a:tab pos="89294" algn="l"/>
                <a:tab pos="303599" algn="l"/>
              </a:tabLst>
              <a:defRPr sz="2134">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&lt;/head&gt;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&lt;body&gt;</a:t>
            </a:r>
            <a:r>
              <a:rPr b="0"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c:set</a:t>
            </a:r>
            <a:r>
              <a:rPr dirty="0">
                <a:solidFill>
                  <a:srgbClr val="000000"/>
                </a:solidFill>
              </a:rPr>
              <a:t> </a:t>
            </a:r>
            <a:r>
              <a:rPr dirty="0" err="1">
                <a:solidFill>
                  <a:srgbClr val="FF2500"/>
                </a:solidFill>
              </a:rPr>
              <a:t>var</a:t>
            </a:r>
            <a:r>
              <a:rPr dirty="0">
                <a:solidFill>
                  <a:srgbClr val="000000"/>
                </a:solidFill>
              </a:rPr>
              <a:t>=</a:t>
            </a:r>
            <a:r>
              <a:rPr dirty="0"/>
              <a:t>"</a:t>
            </a:r>
            <a:r>
              <a:rPr dirty="0" err="1"/>
              <a:t>url</a:t>
            </a:r>
            <a:r>
              <a:rPr dirty="0"/>
              <a:t>"</a:t>
            </a:r>
            <a:r>
              <a:rPr dirty="0">
                <a:solidFill>
                  <a:srgbClr val="000000"/>
                </a:solidFill>
              </a:rPr>
              <a:t> </a:t>
            </a:r>
            <a:r>
              <a:rPr dirty="0">
                <a:solidFill>
                  <a:srgbClr val="FF2500"/>
                </a:solidFill>
              </a:rPr>
              <a:t>value</a:t>
            </a:r>
            <a:r>
              <a:rPr dirty="0">
                <a:solidFill>
                  <a:srgbClr val="000000"/>
                </a:solidFill>
              </a:rPr>
              <a:t>=</a:t>
            </a:r>
            <a:r>
              <a:rPr dirty="0"/>
              <a:t>"0"</a:t>
            </a:r>
            <a:r>
              <a:rPr dirty="0">
                <a:solidFill>
                  <a:srgbClr val="000000"/>
                </a:solidFill>
              </a:rPr>
              <a:t> </a:t>
            </a:r>
            <a:r>
              <a:rPr dirty="0">
                <a:solidFill>
                  <a:srgbClr val="FF2500"/>
                </a:solidFill>
              </a:rPr>
              <a:t>scope</a:t>
            </a:r>
            <a:r>
              <a:rPr dirty="0">
                <a:solidFill>
                  <a:srgbClr val="000000"/>
                </a:solidFill>
              </a:rPr>
              <a:t>=</a:t>
            </a:r>
            <a:r>
              <a:rPr dirty="0"/>
              <a:t>"request"</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a:t>
            </a:r>
            <a:r>
              <a:rPr dirty="0"/>
              <a:t>"${</a:t>
            </a:r>
            <a:r>
              <a:rPr dirty="0" err="1"/>
              <a:t>url</a:t>
            </a:r>
            <a:r>
              <a:rPr dirty="0"/>
              <a:t>&lt;1}"</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c:redirect</a:t>
            </a:r>
            <a:r>
              <a:rPr dirty="0">
                <a:solidFill>
                  <a:srgbClr val="000000"/>
                </a:solidFill>
              </a:rPr>
              <a:t> </a:t>
            </a:r>
            <a:r>
              <a:rPr dirty="0" err="1">
                <a:solidFill>
                  <a:srgbClr val="FF2500"/>
                </a:solidFill>
              </a:rPr>
              <a:t>url</a:t>
            </a:r>
            <a:r>
              <a:rPr dirty="0">
                <a:solidFill>
                  <a:srgbClr val="000000"/>
                </a:solidFill>
              </a:rPr>
              <a:t>=</a:t>
            </a:r>
            <a:r>
              <a:rPr dirty="0"/>
              <a:t>"http://javatpoint.com"</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b="0" dirty="0">
                <a:solidFill>
                  <a:srgbClr val="000000"/>
                </a:solidFill>
              </a:rPr>
              <a:t>		  </a:t>
            </a:r>
            <a:r>
              <a:rPr dirty="0"/>
              <a:t>&lt;/</a:t>
            </a:r>
            <a:r>
              <a:rPr dirty="0" err="1"/>
              <a:t>c:if</a:t>
            </a:r>
            <a:r>
              <a:rPr dirty="0"/>
              <a:t>&gt;</a:t>
            </a:r>
            <a:r>
              <a:rPr b="0"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a:t>
            </a:r>
            <a:r>
              <a:rPr dirty="0"/>
              <a:t>"${</a:t>
            </a:r>
            <a:r>
              <a:rPr dirty="0" err="1"/>
              <a:t>url</a:t>
            </a:r>
            <a:r>
              <a:rPr dirty="0"/>
              <a:t>&gt;1}"</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c:redirect</a:t>
            </a:r>
            <a:r>
              <a:rPr dirty="0">
                <a:solidFill>
                  <a:srgbClr val="000000"/>
                </a:solidFill>
              </a:rPr>
              <a:t> </a:t>
            </a:r>
            <a:r>
              <a:rPr dirty="0" err="1">
                <a:solidFill>
                  <a:srgbClr val="FF2500"/>
                </a:solidFill>
              </a:rPr>
              <a:t>url</a:t>
            </a:r>
            <a:r>
              <a:rPr dirty="0">
                <a:solidFill>
                  <a:srgbClr val="000000"/>
                </a:solidFill>
              </a:rPr>
              <a:t>=</a:t>
            </a:r>
            <a:r>
              <a:rPr dirty="0"/>
              <a:t>"http://facebook.com"</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b="0" dirty="0">
                <a:solidFill>
                  <a:srgbClr val="000000"/>
                </a:solidFill>
              </a:rPr>
              <a:t>		  </a:t>
            </a:r>
            <a:r>
              <a:rPr dirty="0"/>
              <a:t>&lt;/</a:t>
            </a:r>
            <a:r>
              <a:rPr dirty="0" err="1"/>
              <a:t>c:if</a:t>
            </a:r>
            <a:r>
              <a:rPr dirty="0"/>
              <a:t>&gt;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&lt;/body&gt;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&lt;/html&gt;</a:t>
            </a:r>
            <a:r>
              <a:rPr b="0" dirty="0">
                <a:solidFill>
                  <a:srgbClr val="000000"/>
                </a:solidFill>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134</a:t>
            </a:fld>
            <a:endParaRPr lang="en-IN"/>
          </a:p>
        </p:txBody>
      </p:sp>
    </p:spTree>
    <p:custDataLst>
      <p:tags r:id="rId1"/>
    </p:custDataLst>
    <p:extLst>
      <p:ext uri="{BB962C8B-B14F-4D97-AF65-F5344CB8AC3E}">
        <p14:creationId xmlns:p14="http://schemas.microsoft.com/office/powerpoint/2010/main" val="992647900"/>
      </p:ext>
    </p:extLst>
  </p:cSld>
  <p:clrMapOvr>
    <a:masterClrMapping/>
  </p:clrMapOvr>
  <p:transition spd="med"/>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 name="13.2 FUNCTION TAG LIBRARY"/>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FUNCTION </a:t>
            </a:r>
            <a:r>
              <a:rPr dirty="0"/>
              <a:t>TAG LIBRARY</a:t>
            </a:r>
          </a:p>
        </p:txBody>
      </p:sp>
      <p:sp>
        <p:nvSpPr>
          <p:cNvPr id="588" name="The JSTL function provides a number of standard functions, most of these functions are common string manipulation functions. The syntax used for including JSTL function library in your JSP is:…"/>
          <p:cNvSpPr txBox="1">
            <a:spLocks noGrp="1"/>
          </p:cNvSpPr>
          <p:nvPr>
            <p:ph type="body" idx="1"/>
          </p:nvPr>
        </p:nvSpPr>
        <p:spPr>
          <a:xfrm>
            <a:off x="534573" y="1190172"/>
            <a:ext cx="11120398" cy="3686628"/>
          </a:xfrm>
          <a:prstGeom prst="rect">
            <a:avLst/>
          </a:prstGeom>
        </p:spPr>
        <p:txBody>
          <a:bodyPr>
            <a:normAutofit/>
          </a:bodyPr>
          <a:lstStyle/>
          <a:p>
            <a:pPr marL="0" indent="0" defTabSz="406644">
              <a:spcBef>
                <a:spcPts val="2883"/>
              </a:spcBef>
              <a:buNone/>
              <a:defRPr sz="3564"/>
            </a:pPr>
            <a:r>
              <a:rPr dirty="0"/>
              <a:t>The JSTL function provides a number of standard functions, </a:t>
            </a:r>
            <a:r>
              <a:rPr b="1" dirty="0">
                <a:latin typeface="Helvetica"/>
                <a:ea typeface="Helvetica"/>
                <a:cs typeface="Helvetica"/>
                <a:sym typeface="Helvetica"/>
              </a:rPr>
              <a:t>most of these functions are common string manipulation functions.</a:t>
            </a:r>
            <a:r>
              <a:rPr dirty="0"/>
              <a:t> The syntax used for including JSTL function library in your JSP is:</a:t>
            </a:r>
          </a:p>
          <a:p>
            <a:pPr marL="0" indent="0" algn="just" defTabSz="318242">
              <a:spcBef>
                <a:spcPts val="0"/>
              </a:spcBef>
              <a:buNone/>
              <a:defRPr sz="1287">
                <a:latin typeface="Verdana"/>
                <a:ea typeface="Verdana"/>
                <a:cs typeface="Verdana"/>
                <a:sym typeface="Verdana"/>
              </a:defRPr>
            </a:pPr>
            <a:endParaRPr dirty="0"/>
          </a:p>
          <a:p>
            <a:pPr marL="318242" indent="-318242" algn="just" defTabSz="318242">
              <a:spcBef>
                <a:spcPts val="0"/>
              </a:spcBef>
              <a:buNone/>
              <a:tabLst>
                <a:tab pos="89294" algn="l"/>
                <a:tab pos="312528" algn="l"/>
              </a:tabLst>
              <a:defRPr sz="2178">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/functions"</a:t>
            </a:r>
            <a:r>
              <a:rPr dirty="0">
                <a:solidFill>
                  <a:srgbClr val="000000"/>
                </a:solidFill>
              </a:rPr>
              <a:t> </a:t>
            </a:r>
            <a:r>
              <a:rPr dirty="0">
                <a:solidFill>
                  <a:srgbClr val="FF2500"/>
                </a:solidFill>
              </a:rPr>
              <a:t>prefix</a:t>
            </a:r>
            <a:r>
              <a:rPr dirty="0">
                <a:solidFill>
                  <a:srgbClr val="000000"/>
                </a:solidFill>
              </a:rPr>
              <a:t>=</a:t>
            </a:r>
            <a:r>
              <a:rPr dirty="0"/>
              <a:t>"</a:t>
            </a:r>
            <a:r>
              <a:rPr dirty="0" err="1"/>
              <a:t>fn</a:t>
            </a:r>
            <a:r>
              <a:rPr dirty="0"/>
              <a:t>"</a:t>
            </a:r>
            <a:r>
              <a:rPr dirty="0">
                <a:solidFill>
                  <a:srgbClr val="000000"/>
                </a:solidFill>
              </a:rPr>
              <a:t> %</a:t>
            </a:r>
            <a:r>
              <a:rPr b="1" dirty="0">
                <a:solidFill>
                  <a:srgbClr val="006699"/>
                </a:solidFill>
              </a:rPr>
              <a:t>&gt;</a:t>
            </a:r>
            <a:r>
              <a:rPr dirty="0">
                <a:solidFill>
                  <a:srgbClr val="000000"/>
                </a:solidFill>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135</a:t>
            </a:fld>
            <a:endParaRPr lang="en-IN"/>
          </a:p>
        </p:txBody>
      </p:sp>
    </p:spTree>
    <p:custDataLst>
      <p:tags r:id="rId1"/>
    </p:custDataLst>
    <p:extLst>
      <p:ext uri="{BB962C8B-B14F-4D97-AF65-F5344CB8AC3E}">
        <p14:creationId xmlns:p14="http://schemas.microsoft.com/office/powerpoint/2010/main" val="1391746550"/>
      </p:ext>
    </p:extLst>
  </p:cSld>
  <p:clrMapOvr>
    <a:masterClrMapping/>
  </p:clrMapOvr>
  <p:transition spd="med"/>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1" name="Table"/>
          <p:cNvGraphicFramePr/>
          <p:nvPr>
            <p:extLst>
              <p:ext uri="{D42A27DB-BD31-4B8C-83A1-F6EECF244321}">
                <p14:modId xmlns:p14="http://schemas.microsoft.com/office/powerpoint/2010/main" val="2154349748"/>
              </p:ext>
            </p:extLst>
          </p:nvPr>
        </p:nvGraphicFramePr>
        <p:xfrm>
          <a:off x="1524001" y="7222"/>
          <a:ext cx="9143999" cy="6603920"/>
        </p:xfrm>
        <a:graphic>
          <a:graphicData uri="http://schemas.openxmlformats.org/drawingml/2006/table">
            <a:tbl>
              <a:tblPr bandRow="1"/>
              <a:tblGrid>
                <a:gridCol w="2674247">
                  <a:extLst>
                    <a:ext uri="{9D8B030D-6E8A-4147-A177-3AD203B41FA5}">
                      <a16:colId xmlns:a16="http://schemas.microsoft.com/office/drawing/2014/main" val="20000"/>
                    </a:ext>
                  </a:extLst>
                </a:gridCol>
                <a:gridCol w="6469752">
                  <a:extLst>
                    <a:ext uri="{9D8B030D-6E8A-4147-A177-3AD203B41FA5}">
                      <a16:colId xmlns:a16="http://schemas.microsoft.com/office/drawing/2014/main" val="20001"/>
                    </a:ext>
                  </a:extLst>
                </a:gridCol>
              </a:tblGrid>
              <a:tr h="421481">
                <a:tc>
                  <a:txBody>
                    <a:bodyPr/>
                    <a:lstStyle/>
                    <a:p>
                      <a:pPr algn="ctr" defTabSz="914400"/>
                      <a:r>
                        <a:rPr sz="2200" b="1" dirty="0">
                          <a:sym typeface="Times New Roman"/>
                        </a:rPr>
                        <a:t>JSTL Functions</a:t>
                      </a:r>
                      <a:endParaRPr sz="2200" b="1" dirty="0">
                        <a:latin typeface="Times New Roman"/>
                        <a:ea typeface="Times New Roman"/>
                        <a:cs typeface="Times New Roman"/>
                        <a:sym typeface="Times New Roman"/>
                      </a:endParaRPr>
                    </a:p>
                  </a:txBody>
                  <a:tcPr marL="44648" marR="44648" marT="44648" marB="44648" anchor="ctr" horzOverflow="overflow">
                    <a:solidFill>
                      <a:srgbClr val="00B0F0"/>
                    </a:solidFill>
                  </a:tcPr>
                </a:tc>
                <a:tc>
                  <a:txBody>
                    <a:bodyPr/>
                    <a:lstStyle/>
                    <a:p>
                      <a:pPr algn="ctr" defTabSz="914400"/>
                      <a:r>
                        <a:rPr sz="2200" b="1" dirty="0">
                          <a:sym typeface="Times New Roman"/>
                        </a:rPr>
                        <a:t>Description</a:t>
                      </a:r>
                      <a:endParaRPr sz="2200" b="1" dirty="0">
                        <a:latin typeface="Times New Roman"/>
                        <a:ea typeface="Times New Roman"/>
                        <a:cs typeface="Times New Roman"/>
                        <a:sym typeface="Times New Roman"/>
                      </a:endParaRPr>
                    </a:p>
                  </a:txBody>
                  <a:tcPr marL="44648" marR="44648" marT="44648" marB="44648" anchor="ctr" horzOverflow="overflow">
                    <a:solidFill>
                      <a:srgbClr val="00B0F0"/>
                    </a:solidFill>
                  </a:tcPr>
                </a:tc>
                <a:extLst>
                  <a:ext uri="{0D108BD9-81ED-4DB2-BD59-A6C34878D82A}">
                    <a16:rowId xmlns:a16="http://schemas.microsoft.com/office/drawing/2014/main" val="10000"/>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3"/>
                        </a:rPr>
                        <a:t>fn:contains</a:t>
                      </a:r>
                      <a:r>
                        <a:rPr sz="1600" dirty="0">
                          <a:solidFill>
                            <a:srgbClr val="FF0000"/>
                          </a:solidFill>
                          <a:hlinkClick r:id="rId3"/>
                        </a:rPr>
                        <a:t>()</a:t>
                      </a:r>
                    </a:p>
                  </a:txBody>
                  <a:tcPr marL="44648" marR="44648" marT="44648" marB="44648" horzOverflow="overflow"/>
                </a:tc>
                <a:tc>
                  <a:txBody>
                    <a:bodyPr/>
                    <a:lstStyle/>
                    <a:p>
                      <a:pPr algn="l" defTabSz="914400"/>
                      <a:r>
                        <a:rPr sz="1600" dirty="0">
                          <a:sym typeface="Verdana"/>
                        </a:rPr>
                        <a:t>It is used to test if an input string containing the specified substring in a program.</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1"/>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4"/>
                        </a:rPr>
                        <a:t>fn:containsIgnoreCase</a:t>
                      </a:r>
                      <a:r>
                        <a:rPr sz="1600" dirty="0">
                          <a:solidFill>
                            <a:srgbClr val="FF0000"/>
                          </a:solidFill>
                          <a:hlinkClick r:id="rId4"/>
                        </a:rPr>
                        <a:t>()</a:t>
                      </a:r>
                    </a:p>
                  </a:txBody>
                  <a:tcPr marL="44648" marR="44648" marT="44648" marB="44648" horzOverflow="overflow"/>
                </a:tc>
                <a:tc>
                  <a:txBody>
                    <a:bodyPr/>
                    <a:lstStyle/>
                    <a:p>
                      <a:pPr algn="l" defTabSz="914400"/>
                      <a:r>
                        <a:rPr sz="1600" dirty="0">
                          <a:sym typeface="Verdana"/>
                        </a:rPr>
                        <a:t>It is used to test if an input string contains the specified substring as a case insensitive way.</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2"/>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5"/>
                        </a:rPr>
                        <a:t>fn:endsWith</a:t>
                      </a:r>
                      <a:r>
                        <a:rPr sz="1600" dirty="0">
                          <a:solidFill>
                            <a:srgbClr val="FF0000"/>
                          </a:solidFill>
                          <a:hlinkClick r:id="rId5"/>
                        </a:rPr>
                        <a:t>()</a:t>
                      </a:r>
                    </a:p>
                  </a:txBody>
                  <a:tcPr marL="44648" marR="44648" marT="44648" marB="44648" horzOverflow="overflow"/>
                </a:tc>
                <a:tc>
                  <a:txBody>
                    <a:bodyPr/>
                    <a:lstStyle/>
                    <a:p>
                      <a:pPr algn="l" defTabSz="914400"/>
                      <a:r>
                        <a:rPr sz="1600" dirty="0">
                          <a:sym typeface="Verdana"/>
                        </a:rPr>
                        <a:t>It is used to test if an input string ends with the specified suffix.</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3"/>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6"/>
                        </a:rPr>
                        <a:t>fn:indexOf</a:t>
                      </a:r>
                      <a:r>
                        <a:rPr sz="1600" dirty="0">
                          <a:solidFill>
                            <a:srgbClr val="FF0000"/>
                          </a:solidFill>
                          <a:hlinkClick r:id="rId6"/>
                        </a:rPr>
                        <a:t>()</a:t>
                      </a:r>
                    </a:p>
                  </a:txBody>
                  <a:tcPr marL="44648" marR="44648" marT="44648" marB="44648" horzOverflow="overflow"/>
                </a:tc>
                <a:tc>
                  <a:txBody>
                    <a:bodyPr/>
                    <a:lstStyle/>
                    <a:p>
                      <a:pPr algn="l" defTabSz="914400"/>
                      <a:r>
                        <a:rPr sz="1600">
                          <a:sym typeface="Verdana"/>
                        </a:rPr>
                        <a:t>It returns an index within a string of first occurrence of a specified substring.</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4"/>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7"/>
                        </a:rPr>
                        <a:t>fn:trim</a:t>
                      </a:r>
                      <a:r>
                        <a:rPr sz="1600" dirty="0">
                          <a:solidFill>
                            <a:srgbClr val="FF0000"/>
                          </a:solidFill>
                          <a:hlinkClick r:id="rId7"/>
                        </a:rPr>
                        <a:t>()</a:t>
                      </a:r>
                    </a:p>
                  </a:txBody>
                  <a:tcPr marL="44648" marR="44648" marT="44648" marB="44648" horzOverflow="overflow"/>
                </a:tc>
                <a:tc>
                  <a:txBody>
                    <a:bodyPr/>
                    <a:lstStyle/>
                    <a:p>
                      <a:pPr algn="l" defTabSz="914400"/>
                      <a:r>
                        <a:rPr sz="1600" dirty="0">
                          <a:sym typeface="Verdana"/>
                        </a:rPr>
                        <a:t>It removes the blank spaces from both the ends of a string.</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5"/>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8"/>
                        </a:rPr>
                        <a:t>fn:startsWith</a:t>
                      </a:r>
                      <a:r>
                        <a:rPr sz="1600" dirty="0">
                          <a:solidFill>
                            <a:srgbClr val="FF0000"/>
                          </a:solidFill>
                          <a:hlinkClick r:id="rId8"/>
                        </a:rPr>
                        <a:t>()</a:t>
                      </a:r>
                    </a:p>
                  </a:txBody>
                  <a:tcPr marL="44648" marR="44648" marT="44648" marB="44648" horzOverflow="overflow"/>
                </a:tc>
                <a:tc>
                  <a:txBody>
                    <a:bodyPr/>
                    <a:lstStyle/>
                    <a:p>
                      <a:pPr algn="l" defTabSz="914400"/>
                      <a:r>
                        <a:rPr sz="1600" dirty="0">
                          <a:sym typeface="Verdana"/>
                        </a:rPr>
                        <a:t>It is used for checking whether the given string is started with a particular string value.</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6"/>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9"/>
                        </a:rPr>
                        <a:t>fn:split</a:t>
                      </a:r>
                      <a:r>
                        <a:rPr sz="1600" dirty="0">
                          <a:solidFill>
                            <a:srgbClr val="FF0000"/>
                          </a:solidFill>
                          <a:hlinkClick r:id="rId9"/>
                        </a:rPr>
                        <a:t>()</a:t>
                      </a:r>
                    </a:p>
                  </a:txBody>
                  <a:tcPr marL="44648" marR="44648" marT="44648" marB="44648" horzOverflow="overflow"/>
                </a:tc>
                <a:tc>
                  <a:txBody>
                    <a:bodyPr/>
                    <a:lstStyle/>
                    <a:p>
                      <a:pPr algn="l" defTabSz="914400"/>
                      <a:r>
                        <a:rPr sz="1600">
                          <a:sym typeface="Verdana"/>
                        </a:rPr>
                        <a:t>It splits the string into an array of substrings.</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7"/>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0"/>
                        </a:rPr>
                        <a:t>fn:toLowerCase</a:t>
                      </a:r>
                      <a:r>
                        <a:rPr sz="1600" dirty="0">
                          <a:solidFill>
                            <a:srgbClr val="FF0000"/>
                          </a:solidFill>
                          <a:hlinkClick r:id="rId10"/>
                        </a:rPr>
                        <a:t>()</a:t>
                      </a:r>
                    </a:p>
                  </a:txBody>
                  <a:tcPr marL="44648" marR="44648" marT="44648" marB="44648" horzOverflow="overflow"/>
                </a:tc>
                <a:tc>
                  <a:txBody>
                    <a:bodyPr/>
                    <a:lstStyle/>
                    <a:p>
                      <a:pPr algn="l" defTabSz="914400"/>
                      <a:r>
                        <a:rPr sz="1600">
                          <a:sym typeface="Verdana"/>
                        </a:rPr>
                        <a:t>It converts all the characters of a string to lower case.</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8"/>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1"/>
                        </a:rPr>
                        <a:t>fn:toUpperCase</a:t>
                      </a:r>
                      <a:r>
                        <a:rPr sz="1600" dirty="0">
                          <a:solidFill>
                            <a:srgbClr val="FF0000"/>
                          </a:solidFill>
                          <a:hlinkClick r:id="rId11"/>
                        </a:rPr>
                        <a:t>()</a:t>
                      </a:r>
                    </a:p>
                  </a:txBody>
                  <a:tcPr marL="44648" marR="44648" marT="44648" marB="44648" horzOverflow="overflow"/>
                </a:tc>
                <a:tc>
                  <a:txBody>
                    <a:bodyPr/>
                    <a:lstStyle/>
                    <a:p>
                      <a:pPr algn="l" defTabSz="914400"/>
                      <a:r>
                        <a:rPr sz="1600">
                          <a:sym typeface="Verdana"/>
                        </a:rPr>
                        <a:t>It converts all the characters of a string to upper case.</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9"/>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2"/>
                        </a:rPr>
                        <a:t>fn:substring</a:t>
                      </a:r>
                      <a:r>
                        <a:rPr sz="1600" dirty="0">
                          <a:solidFill>
                            <a:srgbClr val="FF0000"/>
                          </a:solidFill>
                          <a:hlinkClick r:id="rId12"/>
                        </a:rPr>
                        <a:t>()</a:t>
                      </a:r>
                    </a:p>
                  </a:txBody>
                  <a:tcPr marL="44648" marR="44648" marT="44648" marB="44648" horzOverflow="overflow"/>
                </a:tc>
                <a:tc>
                  <a:txBody>
                    <a:bodyPr/>
                    <a:lstStyle/>
                    <a:p>
                      <a:pPr algn="l" defTabSz="914400"/>
                      <a:r>
                        <a:rPr sz="1600">
                          <a:sym typeface="Verdana"/>
                        </a:rPr>
                        <a:t>It returns the subset of a string according to the given start and end position.</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0"/>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3"/>
                        </a:rPr>
                        <a:t>fn:substringAfter</a:t>
                      </a:r>
                      <a:r>
                        <a:rPr sz="1600" dirty="0">
                          <a:solidFill>
                            <a:srgbClr val="FF0000"/>
                          </a:solidFill>
                          <a:hlinkClick r:id="rId13"/>
                        </a:rPr>
                        <a:t>()</a:t>
                      </a:r>
                    </a:p>
                  </a:txBody>
                  <a:tcPr marL="44648" marR="44648" marT="44648" marB="44648" horzOverflow="overflow"/>
                </a:tc>
                <a:tc>
                  <a:txBody>
                    <a:bodyPr/>
                    <a:lstStyle/>
                    <a:p>
                      <a:pPr algn="l" defTabSz="914400"/>
                      <a:r>
                        <a:rPr sz="1600">
                          <a:sym typeface="Verdana"/>
                        </a:rPr>
                        <a:t>It returns the subset of string after a specific substring.</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1"/>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4"/>
                        </a:rPr>
                        <a:t>fn:substringBefore</a:t>
                      </a:r>
                      <a:r>
                        <a:rPr sz="1600" dirty="0">
                          <a:solidFill>
                            <a:srgbClr val="FF0000"/>
                          </a:solidFill>
                          <a:hlinkClick r:id="rId14"/>
                        </a:rPr>
                        <a:t>()</a:t>
                      </a:r>
                    </a:p>
                  </a:txBody>
                  <a:tcPr marL="44648" marR="44648" marT="44648" marB="44648" horzOverflow="overflow"/>
                </a:tc>
                <a:tc>
                  <a:txBody>
                    <a:bodyPr/>
                    <a:lstStyle/>
                    <a:p>
                      <a:pPr algn="l" defTabSz="914400"/>
                      <a:r>
                        <a:rPr sz="1600" dirty="0">
                          <a:sym typeface="Verdana"/>
                        </a:rPr>
                        <a:t>It returns the subset of string before a specific substring.</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2"/>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5"/>
                        </a:rPr>
                        <a:t>fn:length</a:t>
                      </a:r>
                      <a:r>
                        <a:rPr sz="1600" dirty="0">
                          <a:solidFill>
                            <a:srgbClr val="FF0000"/>
                          </a:solidFill>
                          <a:hlinkClick r:id="rId15"/>
                        </a:rPr>
                        <a:t>()</a:t>
                      </a:r>
                    </a:p>
                  </a:txBody>
                  <a:tcPr marL="44648" marR="44648" marT="44648" marB="44648" horzOverflow="overflow"/>
                </a:tc>
                <a:tc>
                  <a:txBody>
                    <a:bodyPr/>
                    <a:lstStyle/>
                    <a:p>
                      <a:pPr algn="l" defTabSz="914400"/>
                      <a:r>
                        <a:rPr sz="1600">
                          <a:sym typeface="Verdana"/>
                        </a:rPr>
                        <a:t>It returns the number of characters inside a string, or the number of items in a collection.</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3"/>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6"/>
                        </a:rPr>
                        <a:t>fn:replace</a:t>
                      </a:r>
                      <a:r>
                        <a:rPr sz="1600" dirty="0">
                          <a:solidFill>
                            <a:srgbClr val="FF0000"/>
                          </a:solidFill>
                          <a:hlinkClick r:id="rId16"/>
                        </a:rPr>
                        <a:t>()</a:t>
                      </a:r>
                    </a:p>
                  </a:txBody>
                  <a:tcPr marL="44648" marR="44648" marT="44648" marB="44648" horzOverflow="overflow"/>
                </a:tc>
                <a:tc>
                  <a:txBody>
                    <a:bodyPr/>
                    <a:lstStyle/>
                    <a:p>
                      <a:pPr algn="l" defTabSz="914400"/>
                      <a:r>
                        <a:rPr sz="1600" dirty="0">
                          <a:sym typeface="Verdana"/>
                        </a:rPr>
                        <a:t>It replaces all the occurrence of a string with another string sequence.</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4"/>
                  </a:ext>
                </a:extLst>
              </a:tr>
            </a:tbl>
          </a:graphicData>
        </a:graphic>
      </p:graphicFrame>
      <p:sp>
        <p:nvSpPr>
          <p:cNvPr id="2" name="Slide Number Placeholder 1"/>
          <p:cNvSpPr>
            <a:spLocks noGrp="1"/>
          </p:cNvSpPr>
          <p:nvPr>
            <p:ph type="sldNum" sz="quarter" idx="12"/>
          </p:nvPr>
        </p:nvSpPr>
        <p:spPr/>
        <p:txBody>
          <a:bodyPr/>
          <a:lstStyle/>
          <a:p>
            <a:fld id="{9C11CE39-2868-44A2-A0C6-827D458F7A8B}" type="slidenum">
              <a:rPr lang="en-IN" smtClean="0"/>
              <a:pPr/>
              <a:t>136</a:t>
            </a:fld>
            <a:endParaRPr lang="en-IN"/>
          </a:p>
        </p:txBody>
      </p:sp>
    </p:spTree>
    <p:custDataLst>
      <p:tags r:id="rId1"/>
    </p:custDataLst>
    <p:extLst>
      <p:ext uri="{BB962C8B-B14F-4D97-AF65-F5344CB8AC3E}">
        <p14:creationId xmlns:p14="http://schemas.microsoft.com/office/powerpoint/2010/main" val="302661401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Conversion of given string to lowercase"/>
          <p:cNvSpPr txBox="1">
            <a:spLocks noGrp="1"/>
          </p:cNvSpPr>
          <p:nvPr>
            <p:ph type="title"/>
          </p:nvPr>
        </p:nvSpPr>
        <p:spPr>
          <a:prstGeom prst="rect">
            <a:avLst/>
          </a:prstGeom>
        </p:spPr>
        <p:txBody>
          <a:bodyPr vert="horz" lIns="91440" tIns="45720" rIns="91440" bIns="45720" rtlCol="0" anchor="ctr">
            <a:normAutofit/>
          </a:bodyPr>
          <a:lstStyle/>
          <a:p>
            <a:pPr defTabSz="549148"/>
            <a:r>
              <a:rPr dirty="0"/>
              <a:t>Conversion of given string to lowercase</a:t>
            </a:r>
          </a:p>
        </p:txBody>
      </p:sp>
      <p:sp>
        <p:nvSpPr>
          <p:cNvPr id="594" name="&lt;%@ taglib uri=&quot;http://java.sun.com/jsp/jstl/core&quot; prefix=&quot;c&quot; %&gt;…"/>
          <p:cNvSpPr txBox="1">
            <a:spLocks noGrp="1"/>
          </p:cNvSpPr>
          <p:nvPr>
            <p:ph type="body" idx="1"/>
          </p:nvPr>
        </p:nvSpPr>
        <p:spPr>
          <a:xfrm>
            <a:off x="534572" y="986971"/>
            <a:ext cx="11033313" cy="4644571"/>
          </a:xfrm>
          <a:prstGeom prst="rect">
            <a:avLst/>
          </a:prstGeom>
        </p:spPr>
        <p:txBody>
          <a:bodyPr>
            <a:normAutofit/>
          </a:bodyPr>
          <a:lstStyle/>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b="1" dirty="0">
                <a:solidFill>
                  <a:srgbClr val="006699"/>
                </a:solidFill>
              </a:rPr>
              <a:t>		&lt;</a:t>
            </a:r>
            <a:r>
              <a:rPr sz="2000" dirty="0">
                <a:solidFill>
                  <a:srgbClr val="000000"/>
                </a:solidFill>
              </a:rPr>
              <a:t>%@ </a:t>
            </a:r>
            <a:r>
              <a:rPr sz="2000" dirty="0" err="1">
                <a:solidFill>
                  <a:srgbClr val="000000"/>
                </a:solidFill>
              </a:rPr>
              <a:t>taglib</a:t>
            </a:r>
            <a:r>
              <a:rPr sz="2000" dirty="0">
                <a:solidFill>
                  <a:srgbClr val="000000"/>
                </a:solidFill>
              </a:rPr>
              <a:t> </a:t>
            </a:r>
            <a:r>
              <a:rPr sz="2000" dirty="0" err="1">
                <a:solidFill>
                  <a:srgbClr val="FF2500"/>
                </a:solidFill>
              </a:rPr>
              <a:t>uri</a:t>
            </a:r>
            <a:r>
              <a:rPr sz="2000" dirty="0">
                <a:solidFill>
                  <a:srgbClr val="000000"/>
                </a:solidFill>
              </a:rPr>
              <a:t>=</a:t>
            </a:r>
            <a:r>
              <a:rPr sz="2000" dirty="0"/>
              <a:t>"http://java.sun.com/</a:t>
            </a:r>
            <a:r>
              <a:rPr sz="2000" dirty="0" err="1"/>
              <a:t>jsp</a:t>
            </a:r>
            <a:r>
              <a:rPr sz="2000" dirty="0"/>
              <a:t>/</a:t>
            </a:r>
            <a:r>
              <a:rPr sz="2000" dirty="0" err="1"/>
              <a:t>jstl</a:t>
            </a:r>
            <a:r>
              <a:rPr sz="2000" dirty="0"/>
              <a:t>/core"</a:t>
            </a:r>
            <a:r>
              <a:rPr sz="2000" dirty="0">
                <a:solidFill>
                  <a:srgbClr val="000000"/>
                </a:solidFill>
              </a:rPr>
              <a:t> </a:t>
            </a:r>
            <a:r>
              <a:rPr sz="2000" dirty="0">
                <a:solidFill>
                  <a:srgbClr val="FF2500"/>
                </a:solidFill>
              </a:rPr>
              <a:t>prefix</a:t>
            </a:r>
            <a:r>
              <a:rPr sz="2000" dirty="0">
                <a:solidFill>
                  <a:srgbClr val="000000"/>
                </a:solidFill>
              </a:rPr>
              <a:t>=</a:t>
            </a:r>
            <a:r>
              <a:rPr sz="2000" dirty="0"/>
              <a:t>"c"</a:t>
            </a:r>
            <a:r>
              <a:rPr sz="2000" dirty="0">
                <a:solidFill>
                  <a:srgbClr val="000000"/>
                </a:solidFill>
              </a:rPr>
              <a:t> %</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b="1" dirty="0">
                <a:solidFill>
                  <a:srgbClr val="006699"/>
                </a:solidFill>
              </a:rPr>
              <a:t>		&lt;</a:t>
            </a:r>
            <a:r>
              <a:rPr sz="2000" dirty="0">
                <a:solidFill>
                  <a:srgbClr val="000000"/>
                </a:solidFill>
              </a:rPr>
              <a:t>%@ </a:t>
            </a:r>
            <a:r>
              <a:rPr sz="2000" dirty="0" err="1">
                <a:solidFill>
                  <a:srgbClr val="000000"/>
                </a:solidFill>
              </a:rPr>
              <a:t>taglib</a:t>
            </a:r>
            <a:r>
              <a:rPr sz="2000" dirty="0">
                <a:solidFill>
                  <a:srgbClr val="000000"/>
                </a:solidFill>
              </a:rPr>
              <a:t> </a:t>
            </a:r>
            <a:r>
              <a:rPr sz="2000" dirty="0" err="1">
                <a:solidFill>
                  <a:srgbClr val="FF2500"/>
                </a:solidFill>
              </a:rPr>
              <a:t>uri</a:t>
            </a:r>
            <a:r>
              <a:rPr sz="2000" dirty="0">
                <a:solidFill>
                  <a:srgbClr val="000000"/>
                </a:solidFill>
              </a:rPr>
              <a:t>=</a:t>
            </a:r>
            <a:r>
              <a:rPr sz="2000" dirty="0"/>
              <a:t>"http://java.sun.com/</a:t>
            </a:r>
            <a:r>
              <a:rPr sz="2000" dirty="0" err="1"/>
              <a:t>jsp</a:t>
            </a:r>
            <a:r>
              <a:rPr sz="2000" dirty="0"/>
              <a:t>/</a:t>
            </a:r>
            <a:r>
              <a:rPr sz="2000" dirty="0" err="1"/>
              <a:t>jstl</a:t>
            </a:r>
            <a:r>
              <a:rPr sz="2000" dirty="0"/>
              <a:t>/functions"</a:t>
            </a:r>
            <a:r>
              <a:rPr sz="2000" dirty="0">
                <a:solidFill>
                  <a:srgbClr val="000000"/>
                </a:solidFill>
              </a:rPr>
              <a:t> </a:t>
            </a:r>
            <a:r>
              <a:rPr sz="2000" dirty="0">
                <a:solidFill>
                  <a:srgbClr val="FF2500"/>
                </a:solidFill>
              </a:rPr>
              <a:t>prefix</a:t>
            </a:r>
            <a:r>
              <a:rPr sz="2000" dirty="0">
                <a:solidFill>
                  <a:srgbClr val="000000"/>
                </a:solidFill>
              </a:rPr>
              <a:t>=</a:t>
            </a:r>
            <a:r>
              <a:rPr sz="2000" dirty="0"/>
              <a:t>"</a:t>
            </a:r>
            <a:r>
              <a:rPr sz="2000" dirty="0" err="1"/>
              <a:t>fn</a:t>
            </a:r>
            <a:r>
              <a:rPr sz="2000" dirty="0"/>
              <a:t>"</a:t>
            </a:r>
            <a:r>
              <a:rPr sz="2000" dirty="0">
                <a:solidFill>
                  <a:srgbClr val="000000"/>
                </a:solidFill>
              </a:rPr>
              <a:t> %</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&lt;html&gt;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&lt;head&gt;</a:t>
            </a:r>
            <a:r>
              <a:rPr sz="2000" dirty="0">
                <a:solidFill>
                  <a:srgbClr val="000000"/>
                </a:solidFill>
              </a:rPr>
              <a:t>  </a:t>
            </a:r>
          </a:p>
          <a:p>
            <a:pPr marL="321457" indent="-321457" algn="just" defTabSz="321457">
              <a:spcBef>
                <a:spcPts val="0"/>
              </a:spcBef>
              <a:buNone/>
              <a:tabLst>
                <a:tab pos="98223" algn="l"/>
                <a:tab pos="321457" algn="l"/>
              </a:tabLst>
              <a:defRPr sz="1700">
                <a:latin typeface="Verdana"/>
                <a:ea typeface="Verdana"/>
                <a:cs typeface="Verdana"/>
                <a:sym typeface="Verdana"/>
              </a:defRPr>
            </a:pPr>
            <a:r>
              <a:rPr sz="2000" b="1" dirty="0">
                <a:solidFill>
                  <a:srgbClr val="006699"/>
                </a:solidFill>
              </a:rPr>
              <a:t>		&lt;title&gt;</a:t>
            </a:r>
            <a:r>
              <a:rPr sz="2000" dirty="0"/>
              <a:t>Using JSTL Function </a:t>
            </a:r>
            <a:r>
              <a:rPr sz="2000" b="1" dirty="0">
                <a:solidFill>
                  <a:srgbClr val="006699"/>
                </a:solidFill>
              </a:rPr>
              <a:t>&lt;/title&gt;</a:t>
            </a:r>
            <a:r>
              <a:rPr sz="2000" dirty="0"/>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&lt;/head&gt;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&lt;body&gt;</a:t>
            </a:r>
            <a:r>
              <a:rPr sz="2000" dirty="0">
                <a:solidFill>
                  <a:srgbClr val="000000"/>
                </a:solidFill>
              </a:rPr>
              <a:t>  </a:t>
            </a:r>
          </a:p>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dirty="0">
                <a:solidFill>
                  <a:srgbClr val="000000"/>
                </a:solidFill>
              </a:rPr>
              <a:t>		  </a:t>
            </a:r>
            <a:r>
              <a:rPr sz="2000" b="1" dirty="0">
                <a:solidFill>
                  <a:srgbClr val="006699"/>
                </a:solidFill>
              </a:rPr>
              <a:t>&lt;</a:t>
            </a:r>
            <a:r>
              <a:rPr sz="2000" b="1" dirty="0" err="1">
                <a:solidFill>
                  <a:srgbClr val="006699"/>
                </a:solidFill>
              </a:rPr>
              <a:t>c:set</a:t>
            </a:r>
            <a:r>
              <a:rPr sz="2000" dirty="0">
                <a:solidFill>
                  <a:srgbClr val="000000"/>
                </a:solidFill>
              </a:rPr>
              <a:t> </a:t>
            </a:r>
            <a:r>
              <a:rPr sz="2000" dirty="0" err="1">
                <a:solidFill>
                  <a:srgbClr val="FF2500"/>
                </a:solidFill>
              </a:rPr>
              <a:t>var</a:t>
            </a:r>
            <a:r>
              <a:rPr sz="2000" dirty="0">
                <a:solidFill>
                  <a:srgbClr val="000000"/>
                </a:solidFill>
              </a:rPr>
              <a:t>=</a:t>
            </a:r>
            <a:r>
              <a:rPr sz="2000" dirty="0"/>
              <a:t>"str1"</a:t>
            </a:r>
            <a:r>
              <a:rPr sz="2000" dirty="0">
                <a:solidFill>
                  <a:srgbClr val="000000"/>
                </a:solidFill>
              </a:rPr>
              <a:t> </a:t>
            </a:r>
            <a:r>
              <a:rPr sz="2000" dirty="0">
                <a:solidFill>
                  <a:srgbClr val="FF2500"/>
                </a:solidFill>
              </a:rPr>
              <a:t>value</a:t>
            </a:r>
            <a:r>
              <a:rPr sz="2000" dirty="0">
                <a:solidFill>
                  <a:srgbClr val="000000"/>
                </a:solidFill>
              </a:rPr>
              <a:t>=</a:t>
            </a:r>
            <a:r>
              <a:rPr sz="2000" dirty="0"/>
              <a:t>“I LOVE INDIA"</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dirty="0">
                <a:solidFill>
                  <a:srgbClr val="000000"/>
                </a:solidFill>
              </a:rPr>
              <a:t>		  </a:t>
            </a:r>
            <a:r>
              <a:rPr sz="2000" b="1" dirty="0">
                <a:solidFill>
                  <a:srgbClr val="006699"/>
                </a:solidFill>
              </a:rPr>
              <a:t>&lt;</a:t>
            </a:r>
            <a:r>
              <a:rPr sz="2000" b="1" dirty="0" err="1">
                <a:solidFill>
                  <a:srgbClr val="006699"/>
                </a:solidFill>
              </a:rPr>
              <a:t>c:set</a:t>
            </a:r>
            <a:r>
              <a:rPr sz="2000" dirty="0">
                <a:solidFill>
                  <a:srgbClr val="000000"/>
                </a:solidFill>
              </a:rPr>
              <a:t> </a:t>
            </a:r>
            <a:r>
              <a:rPr sz="2000" dirty="0" err="1">
                <a:solidFill>
                  <a:srgbClr val="FF2500"/>
                </a:solidFill>
              </a:rPr>
              <a:t>var</a:t>
            </a:r>
            <a:r>
              <a:rPr sz="2000" dirty="0">
                <a:solidFill>
                  <a:srgbClr val="000000"/>
                </a:solidFill>
              </a:rPr>
              <a:t>=</a:t>
            </a:r>
            <a:r>
              <a:rPr sz="2000" dirty="0"/>
              <a:t>"str2"</a:t>
            </a:r>
            <a:r>
              <a:rPr sz="2000" dirty="0">
                <a:solidFill>
                  <a:srgbClr val="000000"/>
                </a:solidFill>
              </a:rPr>
              <a:t> </a:t>
            </a:r>
            <a:r>
              <a:rPr sz="2000" dirty="0">
                <a:solidFill>
                  <a:srgbClr val="FF2500"/>
                </a:solidFill>
              </a:rPr>
              <a:t>value</a:t>
            </a:r>
            <a:r>
              <a:rPr sz="2000" dirty="0">
                <a:solidFill>
                  <a:srgbClr val="000000"/>
                </a:solidFill>
              </a:rPr>
              <a:t>=</a:t>
            </a:r>
            <a:r>
              <a:rPr sz="2000" dirty="0"/>
              <a:t>“${</a:t>
            </a:r>
            <a:r>
              <a:rPr sz="2000" dirty="0" err="1"/>
              <a:t>fn:toLowerCase</a:t>
            </a:r>
            <a:r>
              <a:rPr sz="2000" dirty="0"/>
              <a:t>(str1)}”</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a:latin typeface="Verdana"/>
                <a:ea typeface="Verdana"/>
                <a:cs typeface="Verdana"/>
                <a:sym typeface="Verdana"/>
              </a:defRPr>
            </a:pPr>
            <a:r>
              <a:rPr sz="2000" dirty="0"/>
              <a:t>		  &lt;p&gt;&lt;b&gt;Original :&lt;/b&gt;${str1}&lt;/p&gt;</a:t>
            </a:r>
          </a:p>
          <a:p>
            <a:pPr marL="321457" indent="-321457" algn="just" defTabSz="321457">
              <a:spcBef>
                <a:spcPts val="0"/>
              </a:spcBef>
              <a:buNone/>
              <a:tabLst>
                <a:tab pos="98223" algn="l"/>
                <a:tab pos="321457" algn="l"/>
              </a:tabLst>
              <a:defRPr sz="1700">
                <a:latin typeface="Verdana"/>
                <a:ea typeface="Verdana"/>
                <a:cs typeface="Verdana"/>
                <a:sym typeface="Verdana"/>
              </a:defRPr>
            </a:pPr>
            <a:r>
              <a:rPr sz="2000" dirty="0"/>
              <a:t>		  &lt;p&gt;&lt;b&gt;Conversion :&lt;/b&gt;${str2}&lt;/p&gt;</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&lt;/body&gt;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&lt;/html&gt;</a:t>
            </a:r>
            <a:r>
              <a:rPr sz="2000" dirty="0">
                <a:solidFill>
                  <a:srgbClr val="000000"/>
                </a:solidFill>
              </a:rPr>
              <a:t>  </a:t>
            </a:r>
          </a:p>
        </p:txBody>
      </p:sp>
      <p:sp>
        <p:nvSpPr>
          <p:cNvPr id="595" name="OUT PUT:…"/>
          <p:cNvSpPr txBox="1"/>
          <p:nvPr/>
        </p:nvSpPr>
        <p:spPr>
          <a:xfrm>
            <a:off x="3175571" y="5407996"/>
            <a:ext cx="2723952" cy="903132"/>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l"/>
            <a:r>
              <a:rPr sz="2000" dirty="0"/>
              <a:t>OUT PUT:</a:t>
            </a:r>
          </a:p>
          <a:p>
            <a:pPr marL="321457" indent="-321457" defTabSz="321457">
              <a:tabLst>
                <a:tab pos="98223" algn="l"/>
                <a:tab pos="321457" algn="l"/>
              </a:tabLst>
              <a:defRPr sz="1700">
                <a:latin typeface="Verdana"/>
                <a:ea typeface="Verdana"/>
                <a:cs typeface="Verdana"/>
                <a:sym typeface="Verdana"/>
              </a:defRPr>
            </a:pPr>
            <a:r>
              <a:rPr dirty="0"/>
              <a:t>Original : I LOVE INDIA</a:t>
            </a:r>
          </a:p>
          <a:p>
            <a:pPr marL="321457" indent="-321457" defTabSz="321457">
              <a:tabLst>
                <a:tab pos="98223" algn="l"/>
                <a:tab pos="321457" algn="l"/>
              </a:tabLst>
              <a:defRPr sz="1700">
                <a:latin typeface="Verdana"/>
                <a:ea typeface="Verdana"/>
                <a:cs typeface="Verdana"/>
                <a:sym typeface="Verdana"/>
              </a:defRPr>
            </a:pPr>
            <a:r>
              <a:rPr dirty="0"/>
              <a:t>Conversion : </a:t>
            </a:r>
            <a:r>
              <a:rPr dirty="0" err="1"/>
              <a:t>i</a:t>
            </a:r>
            <a:r>
              <a:rPr dirty="0"/>
              <a:t> love </a:t>
            </a:r>
            <a:r>
              <a:rPr dirty="0" err="1"/>
              <a:t>india</a:t>
            </a:r>
            <a:endParaRPr dirty="0"/>
          </a:p>
        </p:txBody>
      </p:sp>
      <p:sp>
        <p:nvSpPr>
          <p:cNvPr id="2" name="Slide Number Placeholder 1"/>
          <p:cNvSpPr>
            <a:spLocks noGrp="1"/>
          </p:cNvSpPr>
          <p:nvPr>
            <p:ph type="sldNum" sz="quarter" idx="2"/>
          </p:nvPr>
        </p:nvSpPr>
        <p:spPr/>
        <p:txBody>
          <a:bodyPr/>
          <a:lstStyle/>
          <a:p>
            <a:fld id="{86CB4B4D-7CA3-9044-876B-883B54F8677D}" type="slidenum">
              <a:rPr lang="en-IN" smtClean="0"/>
              <a:t>137</a:t>
            </a:fld>
            <a:endParaRPr lang="en-IN"/>
          </a:p>
        </p:txBody>
      </p:sp>
    </p:spTree>
    <p:custDataLst>
      <p:tags r:id="rId1"/>
    </p:custDataLst>
    <p:extLst>
      <p:ext uri="{BB962C8B-B14F-4D97-AF65-F5344CB8AC3E}">
        <p14:creationId xmlns:p14="http://schemas.microsoft.com/office/powerpoint/2010/main" val="4012357213"/>
      </p:ext>
    </p:extLst>
  </p:cSld>
  <p:clrMapOvr>
    <a:masterClrMapping/>
  </p:clrMapOvr>
  <p:transition spd="med"/>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13.3. SQL TAG LIBRARY"/>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SQL </a:t>
            </a:r>
            <a:r>
              <a:rPr dirty="0"/>
              <a:t>TAG LIBRARY</a:t>
            </a:r>
          </a:p>
        </p:txBody>
      </p:sp>
      <p:sp>
        <p:nvSpPr>
          <p:cNvPr id="600" name="The JSTL sql tags provide SQL support. The url for the sql tags is http://java.sun.com/jsp/jstl/sql and prefix is sql.…"/>
          <p:cNvSpPr txBox="1">
            <a:spLocks noGrp="1"/>
          </p:cNvSpPr>
          <p:nvPr>
            <p:ph type="body" idx="1"/>
          </p:nvPr>
        </p:nvSpPr>
        <p:spPr>
          <a:xfrm>
            <a:off x="534573" y="1117600"/>
            <a:ext cx="11120398" cy="2540000"/>
          </a:xfrm>
          <a:prstGeom prst="rect">
            <a:avLst/>
          </a:prstGeom>
        </p:spPr>
        <p:txBody>
          <a:bodyPr>
            <a:normAutofit/>
          </a:bodyPr>
          <a:lstStyle/>
          <a:p>
            <a:pPr marL="0" indent="0" defTabSz="377890">
              <a:spcBef>
                <a:spcPts val="2672"/>
              </a:spcBef>
              <a:buNone/>
              <a:defRPr sz="3312"/>
            </a:pPr>
            <a:r>
              <a:rPr dirty="0"/>
              <a:t>The JSTL </a:t>
            </a:r>
            <a:r>
              <a:rPr dirty="0" err="1"/>
              <a:t>sql</a:t>
            </a:r>
            <a:r>
              <a:rPr dirty="0"/>
              <a:t> tags provide SQL support. The </a:t>
            </a:r>
            <a:r>
              <a:rPr dirty="0" err="1"/>
              <a:t>url</a:t>
            </a:r>
            <a:r>
              <a:rPr dirty="0"/>
              <a:t> for the </a:t>
            </a:r>
            <a:r>
              <a:rPr dirty="0" err="1"/>
              <a:t>sql</a:t>
            </a:r>
            <a:r>
              <a:rPr dirty="0"/>
              <a:t> tags is </a:t>
            </a:r>
            <a:r>
              <a:rPr b="1" dirty="0">
                <a:latin typeface="Helvetica"/>
                <a:ea typeface="Helvetica"/>
                <a:cs typeface="Helvetica"/>
                <a:sym typeface="Helvetica"/>
              </a:rPr>
              <a:t>http://java.sun.com/jsp/jstl/sql</a:t>
            </a:r>
            <a:r>
              <a:rPr dirty="0"/>
              <a:t> and prefix is </a:t>
            </a:r>
            <a:r>
              <a:rPr b="1" dirty="0" err="1">
                <a:latin typeface="Helvetica"/>
                <a:ea typeface="Helvetica"/>
                <a:cs typeface="Helvetica"/>
                <a:sym typeface="Helvetica"/>
              </a:rPr>
              <a:t>sql</a:t>
            </a:r>
            <a:r>
              <a:rPr dirty="0"/>
              <a:t>.</a:t>
            </a:r>
          </a:p>
          <a:p>
            <a:pPr marL="0" indent="0" algn="just" defTabSz="295740">
              <a:spcBef>
                <a:spcPts val="0"/>
              </a:spcBef>
              <a:buNone/>
              <a:defRPr sz="1196">
                <a:latin typeface="Verdana"/>
                <a:ea typeface="Verdana"/>
                <a:cs typeface="Verdana"/>
                <a:sym typeface="Verdana"/>
              </a:defRPr>
            </a:pPr>
            <a:endParaRPr dirty="0"/>
          </a:p>
          <a:p>
            <a:pPr marL="0" indent="0" algn="ctr" defTabSz="295740">
              <a:spcBef>
                <a:spcPts val="0"/>
              </a:spcBef>
              <a:buNone/>
              <a:defRPr sz="2024">
                <a:solidFill>
                  <a:srgbClr val="0433FF"/>
                </a:solidFill>
                <a:latin typeface="Verdana"/>
                <a:ea typeface="Verdana"/>
                <a:cs typeface="Verdana"/>
                <a:sym typeface="Verdana"/>
              </a:defRPr>
            </a:pPr>
            <a:r>
              <a:rPr dirty="0">
                <a:solidFill>
                  <a:srgbClr val="000000"/>
                </a:solidFill>
              </a:rPr>
              <a:t>&lt;%@ </a:t>
            </a:r>
            <a:r>
              <a:rPr dirty="0" err="1">
                <a:solidFill>
                  <a:srgbClr val="000000"/>
                </a:solidFill>
              </a:rPr>
              <a:t>taglib</a:t>
            </a:r>
            <a:r>
              <a:rPr dirty="0">
                <a:solidFill>
                  <a:srgbClr val="000000"/>
                </a:solidFill>
              </a:rPr>
              <a:t> </a:t>
            </a:r>
            <a:r>
              <a:rPr dirty="0" err="1">
                <a:solidFill>
                  <a:srgbClr val="000000"/>
                </a:solidFill>
              </a:rPr>
              <a:t>uri</a:t>
            </a:r>
            <a:r>
              <a:rPr dirty="0">
                <a:solidFill>
                  <a:srgbClr val="000000"/>
                </a:solidFill>
              </a:rPr>
              <a:t>=</a:t>
            </a:r>
            <a:r>
              <a:rPr dirty="0"/>
              <a:t>"http://java.sun.com/</a:t>
            </a:r>
            <a:r>
              <a:rPr dirty="0" err="1"/>
              <a:t>jsp</a:t>
            </a:r>
            <a:r>
              <a:rPr dirty="0"/>
              <a:t>/</a:t>
            </a:r>
            <a:r>
              <a:rPr dirty="0" err="1"/>
              <a:t>jstl</a:t>
            </a:r>
            <a:r>
              <a:rPr dirty="0"/>
              <a:t>/</a:t>
            </a:r>
            <a:r>
              <a:rPr dirty="0" err="1"/>
              <a:t>sql</a:t>
            </a:r>
            <a:r>
              <a:rPr dirty="0"/>
              <a:t>"</a:t>
            </a:r>
            <a:r>
              <a:rPr dirty="0">
                <a:solidFill>
                  <a:srgbClr val="000000"/>
                </a:solidFill>
              </a:rPr>
              <a:t> prefix=</a:t>
            </a:r>
            <a:r>
              <a:rPr dirty="0"/>
              <a:t>"</a:t>
            </a:r>
            <a:r>
              <a:rPr dirty="0" err="1"/>
              <a:t>sql</a:t>
            </a:r>
            <a:r>
              <a:rPr dirty="0"/>
              <a:t>"</a:t>
            </a:r>
            <a:r>
              <a:rPr dirty="0">
                <a:solidFill>
                  <a:srgbClr val="000000"/>
                </a:solidFill>
              </a:rPr>
              <a:t> %&gt;  </a:t>
            </a:r>
          </a:p>
        </p:txBody>
      </p:sp>
      <p:graphicFrame>
        <p:nvGraphicFramePr>
          <p:cNvPr id="601" name="Table"/>
          <p:cNvGraphicFramePr/>
          <p:nvPr>
            <p:extLst/>
          </p:nvPr>
        </p:nvGraphicFramePr>
        <p:xfrm>
          <a:off x="1030515" y="4016247"/>
          <a:ext cx="9811656" cy="2155504"/>
        </p:xfrm>
        <a:graphic>
          <a:graphicData uri="http://schemas.openxmlformats.org/drawingml/2006/table">
            <a:tbl>
              <a:tblPr bandRow="1"/>
              <a:tblGrid>
                <a:gridCol w="2875929">
                  <a:extLst>
                    <a:ext uri="{9D8B030D-6E8A-4147-A177-3AD203B41FA5}">
                      <a16:colId xmlns:a16="http://schemas.microsoft.com/office/drawing/2014/main" val="20000"/>
                    </a:ext>
                  </a:extLst>
                </a:gridCol>
                <a:gridCol w="6935727">
                  <a:extLst>
                    <a:ext uri="{9D8B030D-6E8A-4147-A177-3AD203B41FA5}">
                      <a16:colId xmlns:a16="http://schemas.microsoft.com/office/drawing/2014/main" val="20001"/>
                    </a:ext>
                  </a:extLst>
                </a:gridCol>
              </a:tblGrid>
              <a:tr h="482381">
                <a:tc>
                  <a:txBody>
                    <a:bodyPr/>
                    <a:lstStyle/>
                    <a:p>
                      <a:pPr algn="l" defTabSz="914400"/>
                      <a:r>
                        <a:rPr sz="2800" dirty="0">
                          <a:sym typeface="Times New Roman"/>
                        </a:rPr>
                        <a:t>SQL Tags</a:t>
                      </a:r>
                      <a:endParaRPr sz="2800" b="1" dirty="0">
                        <a:latin typeface="Times New Roman"/>
                        <a:ea typeface="Times New Roman"/>
                        <a:cs typeface="Times New Roman"/>
                        <a:sym typeface="Times New Roman"/>
                      </a:endParaRPr>
                    </a:p>
                  </a:txBody>
                  <a:tcPr marL="44648" marR="44648" marT="44648" marB="44648" horzOverflow="overflow"/>
                </a:tc>
                <a:tc>
                  <a:txBody>
                    <a:bodyPr/>
                    <a:lstStyle/>
                    <a:p>
                      <a:pPr algn="l" defTabSz="914400"/>
                      <a:r>
                        <a:rPr sz="2800" dirty="0">
                          <a:sym typeface="Times New Roman"/>
                        </a:rPr>
                        <a:t>Descriptions</a:t>
                      </a:r>
                      <a:endParaRPr sz="2800" b="1" dirty="0">
                        <a:latin typeface="Times New Roman"/>
                        <a:ea typeface="Times New Roman"/>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333551">
                <a:tc>
                  <a:txBody>
                    <a:bodyPr/>
                    <a:lstStyle/>
                    <a:p>
                      <a:pPr algn="just" defTabSz="914400">
                        <a:defRPr>
                          <a:solidFill>
                            <a:srgbClr val="018000"/>
                          </a:solidFill>
                          <a:latin typeface="Verdana"/>
                          <a:ea typeface="Verdana"/>
                          <a:cs typeface="Verdana"/>
                          <a:sym typeface="Verdana"/>
                        </a:defRPr>
                      </a:pPr>
                      <a:r>
                        <a:rPr sz="1800" dirty="0" err="1">
                          <a:hlinkClick r:id="rId3"/>
                        </a:rPr>
                        <a:t>sql:setDataSource</a:t>
                      </a:r>
                      <a:endParaRPr sz="1800" dirty="0">
                        <a:hlinkClick r:id="rId3"/>
                      </a:endParaRPr>
                    </a:p>
                  </a:txBody>
                  <a:tcPr marL="44648" marR="44648" marT="44648" marB="44648" horzOverflow="overflow"/>
                </a:tc>
                <a:tc>
                  <a:txBody>
                    <a:bodyPr/>
                    <a:lstStyle/>
                    <a:p>
                      <a:pPr algn="l" defTabSz="914400"/>
                      <a:r>
                        <a:rPr sz="1800" dirty="0">
                          <a:sym typeface="Verdana"/>
                        </a:rPr>
                        <a:t>It is used for creating a simple data source</a:t>
                      </a:r>
                      <a:endParaRPr sz="18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1"/>
                  </a:ext>
                </a:extLst>
              </a:tr>
              <a:tr h="466866">
                <a:tc>
                  <a:txBody>
                    <a:bodyPr/>
                    <a:lstStyle/>
                    <a:p>
                      <a:pPr algn="just" defTabSz="914400">
                        <a:defRPr>
                          <a:solidFill>
                            <a:srgbClr val="018000"/>
                          </a:solidFill>
                          <a:latin typeface="Verdana"/>
                          <a:ea typeface="Verdana"/>
                          <a:cs typeface="Verdana"/>
                          <a:sym typeface="Verdana"/>
                        </a:defRPr>
                      </a:pPr>
                      <a:r>
                        <a:rPr sz="1800" dirty="0" err="1">
                          <a:hlinkClick r:id="rId4"/>
                        </a:rPr>
                        <a:t>sql:query</a:t>
                      </a:r>
                      <a:endParaRPr sz="1800" dirty="0">
                        <a:hlinkClick r:id="rId4"/>
                      </a:endParaRPr>
                    </a:p>
                  </a:txBody>
                  <a:tcPr marL="44648" marR="44648" marT="44648" marB="44648" horzOverflow="overflow"/>
                </a:tc>
                <a:tc>
                  <a:txBody>
                    <a:bodyPr/>
                    <a:lstStyle/>
                    <a:p>
                      <a:pPr algn="l" defTabSz="914400"/>
                      <a:r>
                        <a:rPr sz="1800">
                          <a:sym typeface="Verdana"/>
                        </a:rPr>
                        <a:t>It is used for executing the SQL query defined in its sql attribute or the body.</a:t>
                      </a:r>
                      <a:endParaRPr sz="18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2"/>
                  </a:ext>
                </a:extLst>
              </a:tr>
              <a:tr h="542014">
                <a:tc>
                  <a:txBody>
                    <a:bodyPr/>
                    <a:lstStyle/>
                    <a:p>
                      <a:pPr algn="just" defTabSz="914400">
                        <a:defRPr>
                          <a:solidFill>
                            <a:srgbClr val="018000"/>
                          </a:solidFill>
                          <a:latin typeface="Verdana"/>
                          <a:ea typeface="Verdana"/>
                          <a:cs typeface="Verdana"/>
                          <a:sym typeface="Verdana"/>
                        </a:defRPr>
                      </a:pPr>
                      <a:r>
                        <a:rPr sz="1800" dirty="0" err="1">
                          <a:hlinkClick r:id="rId5"/>
                        </a:rPr>
                        <a:t>sql:update</a:t>
                      </a:r>
                      <a:endParaRPr sz="1800" dirty="0">
                        <a:hlinkClick r:id="rId5"/>
                      </a:endParaRPr>
                    </a:p>
                  </a:txBody>
                  <a:tcPr marL="44648" marR="44648" marT="44648" marB="44648" horzOverflow="overflow"/>
                </a:tc>
                <a:tc>
                  <a:txBody>
                    <a:bodyPr/>
                    <a:lstStyle/>
                    <a:p>
                      <a:pPr algn="l" defTabSz="914400"/>
                      <a:r>
                        <a:rPr sz="1800" dirty="0">
                          <a:sym typeface="Verdana"/>
                        </a:rPr>
                        <a:t>It is used for executing the SQL update defined in its </a:t>
                      </a:r>
                      <a:r>
                        <a:rPr sz="1800" dirty="0" err="1">
                          <a:sym typeface="Verdana"/>
                        </a:rPr>
                        <a:t>sql</a:t>
                      </a:r>
                      <a:r>
                        <a:rPr sz="1800" dirty="0">
                          <a:sym typeface="Verdana"/>
                        </a:rPr>
                        <a:t> attribute or in the tag body.</a:t>
                      </a:r>
                      <a:endParaRPr sz="18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138</a:t>
            </a:fld>
            <a:endParaRPr lang="en-IN"/>
          </a:p>
        </p:txBody>
      </p:sp>
    </p:spTree>
    <p:custDataLst>
      <p:tags r:id="rId1"/>
    </p:custDataLst>
    <p:extLst>
      <p:ext uri="{BB962C8B-B14F-4D97-AF65-F5344CB8AC3E}">
        <p14:creationId xmlns:p14="http://schemas.microsoft.com/office/powerpoint/2010/main" val="3112829532"/>
      </p:ext>
    </p:extLst>
  </p:cSld>
  <p:clrMapOvr>
    <a:masterClrMapping/>
  </p:clrMapOvr>
  <p:transition spd="med"/>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lt;%@ taglib uri=&quot;http://java.sun.com/jsp/jstl/core&quot; prefix=&quot;c&quot; %&gt;…"/>
          <p:cNvSpPr txBox="1">
            <a:spLocks noGrp="1"/>
          </p:cNvSpPr>
          <p:nvPr>
            <p:ph type="body" idx="4294967295"/>
          </p:nvPr>
        </p:nvSpPr>
        <p:spPr>
          <a:xfrm>
            <a:off x="508000" y="478970"/>
            <a:ext cx="11161485" cy="6379030"/>
          </a:xfrm>
          <a:prstGeom prst="rect">
            <a:avLst/>
          </a:prstGeom>
        </p:spPr>
        <p:txBody>
          <a:bodyPr>
            <a:normAutofit fontScale="92500" lnSpcReduction="10000"/>
          </a:bodyPr>
          <a:lstStyle/>
          <a:p>
            <a:pPr marL="321457" indent="-321457" algn="just" defTabSz="321457">
              <a:spcBef>
                <a:spcPts val="0"/>
              </a:spcBef>
              <a:buNone/>
              <a:tabLst>
                <a:tab pos="98223" algn="l"/>
                <a:tab pos="321457" algn="l"/>
              </a:tabLst>
              <a:defRPr sz="1300">
                <a:solidFill>
                  <a:srgbClr val="0433FF"/>
                </a:solidFill>
                <a:latin typeface="Verdana"/>
                <a:ea typeface="Verdana"/>
                <a:cs typeface="Verdana"/>
                <a:sym typeface="Verdana"/>
              </a:defRPr>
            </a:pPr>
            <a:r>
              <a:rPr sz="1900" b="1" dirty="0">
                <a:solidFill>
                  <a:srgbClr val="006699"/>
                </a:solidFill>
              </a:rPr>
              <a:t>		</a:t>
            </a:r>
            <a:r>
              <a:rPr sz="2200" b="1" dirty="0">
                <a:solidFill>
                  <a:srgbClr val="006699"/>
                </a:solidFill>
              </a:rPr>
              <a:t>&lt;</a:t>
            </a:r>
            <a:r>
              <a:rPr sz="2200" dirty="0">
                <a:solidFill>
                  <a:srgbClr val="000000"/>
                </a:solidFill>
              </a:rPr>
              <a:t>%@ </a:t>
            </a:r>
            <a:r>
              <a:rPr sz="2200" dirty="0" err="1">
                <a:solidFill>
                  <a:srgbClr val="000000"/>
                </a:solidFill>
              </a:rPr>
              <a:t>taglib</a:t>
            </a:r>
            <a:r>
              <a:rPr sz="2200" dirty="0">
                <a:solidFill>
                  <a:srgbClr val="000000"/>
                </a:solidFill>
              </a:rPr>
              <a:t> </a:t>
            </a:r>
            <a:r>
              <a:rPr sz="2200" dirty="0" err="1">
                <a:solidFill>
                  <a:srgbClr val="FF2500"/>
                </a:solidFill>
              </a:rPr>
              <a:t>uri</a:t>
            </a:r>
            <a:r>
              <a:rPr sz="2200" dirty="0">
                <a:solidFill>
                  <a:srgbClr val="000000"/>
                </a:solidFill>
              </a:rPr>
              <a:t>=</a:t>
            </a:r>
            <a:r>
              <a:rPr sz="2200" dirty="0"/>
              <a:t>"http://java.sun.com/</a:t>
            </a:r>
            <a:r>
              <a:rPr sz="2200" dirty="0" err="1"/>
              <a:t>jsp</a:t>
            </a:r>
            <a:r>
              <a:rPr sz="2200" dirty="0"/>
              <a:t>/</a:t>
            </a:r>
            <a:r>
              <a:rPr sz="2200" dirty="0" err="1"/>
              <a:t>jstl</a:t>
            </a:r>
            <a:r>
              <a:rPr sz="2200" dirty="0"/>
              <a:t>/core"</a:t>
            </a:r>
            <a:r>
              <a:rPr sz="2200" dirty="0">
                <a:solidFill>
                  <a:srgbClr val="000000"/>
                </a:solidFill>
              </a:rPr>
              <a:t> </a:t>
            </a:r>
            <a:r>
              <a:rPr sz="2200" dirty="0">
                <a:solidFill>
                  <a:srgbClr val="FF2500"/>
                </a:solidFill>
              </a:rPr>
              <a:t>prefix</a:t>
            </a:r>
            <a:r>
              <a:rPr sz="2200" dirty="0">
                <a:solidFill>
                  <a:srgbClr val="000000"/>
                </a:solidFill>
              </a:rPr>
              <a:t>=</a:t>
            </a:r>
            <a:r>
              <a:rPr sz="2200" dirty="0"/>
              <a:t>"c"</a:t>
            </a:r>
            <a:r>
              <a:rPr sz="2200" dirty="0">
                <a:solidFill>
                  <a:srgbClr val="000000"/>
                </a:solidFill>
              </a:rPr>
              <a:t> %</a:t>
            </a:r>
            <a:r>
              <a:rPr sz="2200" b="1" dirty="0">
                <a:solidFill>
                  <a:srgbClr val="006699"/>
                </a:solidFill>
              </a:rPr>
              <a:t>&gt;</a:t>
            </a:r>
            <a:r>
              <a:rPr sz="2200" dirty="0">
                <a:solidFill>
                  <a:srgbClr val="000000"/>
                </a:solidFill>
              </a:rPr>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a:t>
            </a:r>
            <a:r>
              <a:rPr dirty="0" err="1"/>
              <a:t>sql</a:t>
            </a:r>
            <a:r>
              <a:rPr dirty="0"/>
              <a:t>"</a:t>
            </a:r>
            <a:r>
              <a:rPr dirty="0">
                <a:solidFill>
                  <a:srgbClr val="000000"/>
                </a:solidFill>
              </a:rPr>
              <a:t> </a:t>
            </a:r>
            <a:r>
              <a:rPr dirty="0">
                <a:solidFill>
                  <a:srgbClr val="FF2500"/>
                </a:solidFill>
              </a:rPr>
              <a:t>prefix</a:t>
            </a:r>
            <a:r>
              <a:rPr dirty="0">
                <a:solidFill>
                  <a:srgbClr val="000000"/>
                </a:solidFill>
              </a:rPr>
              <a:t>=</a:t>
            </a:r>
            <a:r>
              <a:rPr dirty="0"/>
              <a:t>"</a:t>
            </a:r>
            <a:r>
              <a:rPr dirty="0" err="1"/>
              <a:t>sql</a:t>
            </a:r>
            <a:r>
              <a:rPr dirty="0"/>
              <a:t>"</a:t>
            </a:r>
            <a:r>
              <a:rPr dirty="0">
                <a:solidFill>
                  <a:srgbClr val="000000"/>
                </a:solidFill>
              </a:rPr>
              <a:t>%</a:t>
            </a:r>
            <a:r>
              <a:rPr b="1" dirty="0">
                <a:solidFill>
                  <a:srgbClr val="006699"/>
                </a:solidFill>
              </a:rPr>
              <a:t>&gt;</a:t>
            </a:r>
            <a:r>
              <a:rPr dirty="0">
                <a:solidFill>
                  <a:srgbClr val="000000"/>
                </a:solidFill>
              </a:rPr>
              <a:t> </a:t>
            </a:r>
            <a:endParaRPr dirty="0"/>
          </a:p>
          <a:p>
            <a:pPr marL="321457" lvl="2" indent="0"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&lt;html&gt;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&lt;title&gt;</a:t>
            </a:r>
            <a:r>
              <a:rPr dirty="0" err="1"/>
              <a:t>sql:setDataSource</a:t>
            </a:r>
            <a:r>
              <a:rPr dirty="0"/>
              <a:t> Tag</a:t>
            </a:r>
            <a:r>
              <a:rPr b="1" dirty="0">
                <a:solidFill>
                  <a:srgbClr val="006699"/>
                </a:solidFill>
              </a:rPr>
              <a:t>&lt;/title&gt;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a:t>
            </a:r>
          </a:p>
          <a:p>
            <a:pPr marL="321457" lvl="2" indent="0"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&lt;</a:t>
            </a:r>
            <a:r>
              <a:rPr b="1" dirty="0" err="1">
                <a:solidFill>
                  <a:srgbClr val="006699"/>
                </a:solidFill>
              </a:rPr>
              <a:t>sql:setDataSource</a:t>
            </a:r>
            <a:r>
              <a:rPr dirty="0"/>
              <a:t> </a:t>
            </a:r>
            <a:r>
              <a:rPr dirty="0" err="1">
                <a:solidFill>
                  <a:srgbClr val="FF2500"/>
                </a:solidFill>
              </a:rPr>
              <a:t>var</a:t>
            </a:r>
            <a:r>
              <a:rPr dirty="0"/>
              <a:t>="</a:t>
            </a:r>
            <a:r>
              <a:rPr dirty="0" err="1"/>
              <a:t>db</a:t>
            </a:r>
            <a:r>
              <a:rPr dirty="0"/>
              <a:t>" </a:t>
            </a:r>
            <a:r>
              <a:rPr dirty="0">
                <a:solidFill>
                  <a:srgbClr val="FF2500"/>
                </a:solidFill>
              </a:rPr>
              <a:t>driver</a:t>
            </a:r>
            <a:r>
              <a:rPr dirty="0"/>
              <a:t>="</a:t>
            </a:r>
            <a:r>
              <a:rPr dirty="0" err="1"/>
              <a:t>com.mysql.jdbc.Driver</a:t>
            </a:r>
            <a:r>
              <a:rPr dirty="0"/>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dirty="0">
                <a:solidFill>
                  <a:srgbClr val="000000"/>
                </a:solidFill>
              </a:rPr>
              <a:t>		     </a:t>
            </a:r>
            <a:r>
              <a:rPr dirty="0" err="1">
                <a:solidFill>
                  <a:srgbClr val="FF2500"/>
                </a:solidFill>
              </a:rPr>
              <a:t>url</a:t>
            </a:r>
            <a:r>
              <a:rPr dirty="0">
                <a:solidFill>
                  <a:srgbClr val="000000"/>
                </a:solidFill>
              </a:rPr>
              <a:t>=</a:t>
            </a:r>
            <a:r>
              <a:rPr dirty="0"/>
              <a:t>"</a:t>
            </a:r>
            <a:r>
              <a:rPr dirty="0" err="1"/>
              <a:t>jdbc:mysql</a:t>
            </a:r>
            <a:r>
              <a:rPr dirty="0"/>
              <a:t>://localhost/test"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a:t>
            </a:r>
            <a:r>
              <a:rPr dirty="0">
                <a:solidFill>
                  <a:srgbClr val="FF2500"/>
                </a:solidFill>
              </a:rPr>
              <a:t>user</a:t>
            </a:r>
            <a:r>
              <a:rPr dirty="0"/>
              <a:t>=</a:t>
            </a:r>
            <a:r>
              <a:rPr dirty="0">
                <a:solidFill>
                  <a:srgbClr val="0433FF"/>
                </a:solidFill>
              </a:rPr>
              <a:t>"root"</a:t>
            </a:r>
            <a:r>
              <a:rPr dirty="0"/>
              <a:t>  </a:t>
            </a:r>
            <a:r>
              <a:rPr dirty="0">
                <a:solidFill>
                  <a:srgbClr val="FF2500"/>
                </a:solidFill>
              </a:rPr>
              <a:t>password</a:t>
            </a:r>
            <a:r>
              <a:rPr dirty="0"/>
              <a:t>=</a:t>
            </a:r>
            <a:r>
              <a:rPr dirty="0">
                <a:solidFill>
                  <a:srgbClr val="0433FF"/>
                </a:solidFill>
              </a:rPr>
              <a:t>"1234"</a:t>
            </a:r>
            <a:r>
              <a:rPr b="1" dirty="0">
                <a:solidFill>
                  <a:srgbClr val="006699"/>
                </a:solidFill>
              </a:rPr>
              <a:t>/&gt;</a:t>
            </a:r>
            <a:r>
              <a:rPr dirty="0"/>
              <a:t>  </a:t>
            </a:r>
          </a:p>
          <a:p>
            <a:pPr marL="321457" lvl="1" indent="-160729"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a:t>
            </a:r>
          </a:p>
          <a:p>
            <a:pPr marL="321457" lvl="2" indent="0"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&lt;</a:t>
            </a:r>
            <a:r>
              <a:rPr dirty="0" err="1"/>
              <a:t>sql:query</a:t>
            </a:r>
            <a:r>
              <a:rPr dirty="0">
                <a:solidFill>
                  <a:srgbClr val="000000"/>
                </a:solidFill>
              </a:rPr>
              <a:t> </a:t>
            </a:r>
            <a:r>
              <a:rPr dirty="0" err="1">
                <a:solidFill>
                  <a:srgbClr val="FF2500"/>
                </a:solidFill>
              </a:rPr>
              <a:t>dataSource</a:t>
            </a:r>
            <a:r>
              <a:rPr dirty="0">
                <a:solidFill>
                  <a:srgbClr val="000000"/>
                </a:solidFill>
              </a:rPr>
              <a:t>=</a:t>
            </a:r>
            <a:r>
              <a:rPr dirty="0">
                <a:solidFill>
                  <a:srgbClr val="0433FF"/>
                </a:solidFill>
              </a:rPr>
              <a:t>"${</a:t>
            </a:r>
            <a:r>
              <a:rPr dirty="0" err="1">
                <a:solidFill>
                  <a:srgbClr val="0433FF"/>
                </a:solidFill>
              </a:rPr>
              <a:t>db</a:t>
            </a:r>
            <a:r>
              <a:rPr dirty="0">
                <a:solidFill>
                  <a:srgbClr val="0433FF"/>
                </a:solidFill>
              </a:rPr>
              <a:t>}"</a:t>
            </a:r>
            <a:r>
              <a:rPr dirty="0">
                <a:solidFill>
                  <a:srgbClr val="000000"/>
                </a:solidFill>
              </a:rPr>
              <a:t> </a:t>
            </a:r>
            <a:r>
              <a:rPr dirty="0" err="1">
                <a:solidFill>
                  <a:srgbClr val="FF2500"/>
                </a:solidFill>
              </a:rPr>
              <a:t>var</a:t>
            </a:r>
            <a:r>
              <a:rPr dirty="0">
                <a:solidFill>
                  <a:srgbClr val="000000"/>
                </a:solidFill>
              </a:rPr>
              <a:t>=</a:t>
            </a:r>
            <a:r>
              <a:rPr dirty="0">
                <a:solidFill>
                  <a:srgbClr val="0433FF"/>
                </a:solidFill>
              </a:rPr>
              <a:t>"</a:t>
            </a:r>
            <a:r>
              <a:rPr dirty="0" err="1">
                <a:solidFill>
                  <a:srgbClr val="0433FF"/>
                </a:solidFill>
              </a:rPr>
              <a:t>rs</a:t>
            </a:r>
            <a:r>
              <a:rPr dirty="0">
                <a:solidFill>
                  <a:srgbClr val="0433FF"/>
                </a:solidFill>
              </a:rPr>
              <a:t>"</a:t>
            </a:r>
            <a:r>
              <a:rPr dirty="0"/>
              <a:t>&gt;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SELECT * from Students;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sql:query</a:t>
            </a:r>
            <a:r>
              <a:rPr dirty="0"/>
              <a:t>&gt;</a:t>
            </a:r>
            <a:r>
              <a:rPr b="0" dirty="0">
                <a:solidFill>
                  <a:srgbClr val="000000"/>
                </a:solidFill>
              </a:rPr>
              <a:t>  </a:t>
            </a:r>
          </a:p>
          <a:p>
            <a:pPr marL="321457" indent="-321457" algn="just" defTabSz="321457">
              <a:spcBef>
                <a:spcPts val="0"/>
              </a:spcBef>
              <a:buNone/>
              <a:tabLst>
                <a:tab pos="98223" algn="l"/>
                <a:tab pos="321457" algn="l"/>
              </a:tabLst>
              <a:defRPr sz="2200">
                <a:solidFill>
                  <a:srgbClr val="006699"/>
                </a:solidFill>
                <a:latin typeface="Verdana"/>
                <a:ea typeface="Verdana"/>
                <a:cs typeface="Verdana"/>
                <a:sym typeface="Verdana"/>
              </a:defRPr>
            </a:pPr>
            <a:r>
              <a:rPr b="1" dirty="0"/>
              <a:t>		</a:t>
            </a:r>
          </a:p>
          <a:p>
            <a:pPr marL="321457" lvl="2" indent="0" algn="just" defTabSz="321457">
              <a:spcBef>
                <a:spcPts val="0"/>
              </a:spcBef>
              <a:buNone/>
              <a:tabLst>
                <a:tab pos="98223" algn="l"/>
                <a:tab pos="321457" algn="l"/>
              </a:tabLst>
              <a:defRPr sz="2200">
                <a:solidFill>
                  <a:srgbClr val="006699"/>
                </a:solidFill>
                <a:latin typeface="Verdana"/>
                <a:ea typeface="Verdana"/>
                <a:cs typeface="Verdana"/>
                <a:sym typeface="Verdana"/>
              </a:defRPr>
            </a:pPr>
            <a:r>
              <a:rPr b="1" dirty="0"/>
              <a:t>&lt;table</a:t>
            </a:r>
            <a:r>
              <a:rPr dirty="0">
                <a:solidFill>
                  <a:srgbClr val="000000"/>
                </a:solidFill>
              </a:rPr>
              <a:t> </a:t>
            </a:r>
            <a:r>
              <a:rPr dirty="0">
                <a:solidFill>
                  <a:srgbClr val="FF2500"/>
                </a:solidFill>
              </a:rPr>
              <a:t>border</a:t>
            </a:r>
            <a:r>
              <a:rPr dirty="0">
                <a:solidFill>
                  <a:srgbClr val="000000"/>
                </a:solidFill>
              </a:rPr>
              <a:t>=</a:t>
            </a:r>
            <a:r>
              <a:rPr dirty="0">
                <a:solidFill>
                  <a:srgbClr val="0433FF"/>
                </a:solidFill>
              </a:rPr>
              <a:t>"2"</a:t>
            </a:r>
            <a:r>
              <a:rPr dirty="0">
                <a:solidFill>
                  <a:srgbClr val="000000"/>
                </a:solidFill>
              </a:rPr>
              <a:t> </a:t>
            </a:r>
            <a:r>
              <a:rPr dirty="0">
                <a:solidFill>
                  <a:srgbClr val="FF2500"/>
                </a:solidFill>
              </a:rPr>
              <a:t>width</a:t>
            </a:r>
            <a:r>
              <a:rPr dirty="0">
                <a:solidFill>
                  <a:srgbClr val="000000"/>
                </a:solidFill>
              </a:rPr>
              <a:t>=</a:t>
            </a:r>
            <a:r>
              <a:rPr dirty="0">
                <a:solidFill>
                  <a:srgbClr val="0433FF"/>
                </a:solidFill>
              </a:rPr>
              <a:t>"100%"</a:t>
            </a:r>
            <a:r>
              <a:rPr b="1" dirty="0"/>
              <a:t>&gt;</a:t>
            </a:r>
            <a:r>
              <a:rPr dirty="0">
                <a:solidFill>
                  <a:srgbClr val="000000"/>
                </a:solidFill>
              </a:rPr>
              <a:t>  </a:t>
            </a:r>
          </a:p>
          <a:p>
            <a:pPr marL="321457" lvl="1" indent="-160729"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tr</a:t>
            </a:r>
            <a:r>
              <a:rPr dirty="0"/>
              <a:t>&gt;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a:t>
            </a:r>
            <a:r>
              <a:rPr b="1" dirty="0" err="1">
                <a:solidFill>
                  <a:srgbClr val="006699"/>
                </a:solidFill>
              </a:rPr>
              <a:t>th</a:t>
            </a:r>
            <a:r>
              <a:rPr b="1" dirty="0">
                <a:solidFill>
                  <a:srgbClr val="006699"/>
                </a:solidFill>
              </a:rPr>
              <a:t>&gt;</a:t>
            </a:r>
            <a:r>
              <a:rPr dirty="0"/>
              <a:t>Student ID</a:t>
            </a:r>
            <a:r>
              <a:rPr b="1" dirty="0">
                <a:solidFill>
                  <a:srgbClr val="006699"/>
                </a:solidFill>
              </a:rPr>
              <a:t>&lt;/</a:t>
            </a:r>
            <a:r>
              <a:rPr b="1" dirty="0" err="1">
                <a:solidFill>
                  <a:srgbClr val="006699"/>
                </a:solidFill>
              </a:rPr>
              <a:t>th</a:t>
            </a:r>
            <a:r>
              <a:rPr b="1" dirty="0">
                <a:solidFill>
                  <a:srgbClr val="006699"/>
                </a:solidFill>
              </a:rPr>
              <a:t>&gt;</a:t>
            </a:r>
            <a:r>
              <a:rPr dirty="0"/>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a:t>
            </a:r>
            <a:r>
              <a:rPr b="1" dirty="0" err="1">
                <a:solidFill>
                  <a:srgbClr val="006699"/>
                </a:solidFill>
              </a:rPr>
              <a:t>th</a:t>
            </a:r>
            <a:r>
              <a:rPr b="1" dirty="0">
                <a:solidFill>
                  <a:srgbClr val="006699"/>
                </a:solidFill>
              </a:rPr>
              <a:t>&gt;</a:t>
            </a:r>
            <a:r>
              <a:rPr dirty="0"/>
              <a:t>First Name</a:t>
            </a:r>
            <a:r>
              <a:rPr b="1" dirty="0">
                <a:solidFill>
                  <a:srgbClr val="006699"/>
                </a:solidFill>
              </a:rPr>
              <a:t>&lt;/</a:t>
            </a:r>
            <a:r>
              <a:rPr b="1" dirty="0" err="1">
                <a:solidFill>
                  <a:srgbClr val="006699"/>
                </a:solidFill>
              </a:rPr>
              <a:t>th</a:t>
            </a:r>
            <a:r>
              <a:rPr b="1" dirty="0">
                <a:solidFill>
                  <a:srgbClr val="006699"/>
                </a:solidFill>
              </a:rPr>
              <a:t>&gt;</a:t>
            </a:r>
            <a:r>
              <a:rPr dirty="0"/>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a:t>
            </a:r>
            <a:r>
              <a:rPr b="1" dirty="0" err="1">
                <a:solidFill>
                  <a:srgbClr val="006699"/>
                </a:solidFill>
              </a:rPr>
              <a:t>th</a:t>
            </a:r>
            <a:r>
              <a:rPr b="1" dirty="0">
                <a:solidFill>
                  <a:srgbClr val="006699"/>
                </a:solidFill>
              </a:rPr>
              <a:t>&gt;</a:t>
            </a:r>
            <a:r>
              <a:rPr dirty="0"/>
              <a:t>Last Name</a:t>
            </a:r>
            <a:r>
              <a:rPr b="1" dirty="0">
                <a:solidFill>
                  <a:srgbClr val="006699"/>
                </a:solidFill>
              </a:rPr>
              <a:t>&lt;/</a:t>
            </a:r>
            <a:r>
              <a:rPr b="1" dirty="0" err="1">
                <a:solidFill>
                  <a:srgbClr val="006699"/>
                </a:solidFill>
              </a:rPr>
              <a:t>th</a:t>
            </a:r>
            <a:r>
              <a:rPr b="1" dirty="0">
                <a:solidFill>
                  <a:srgbClr val="006699"/>
                </a:solidFill>
              </a:rPr>
              <a:t>&gt;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th</a:t>
            </a:r>
            <a:r>
              <a:rPr dirty="0"/>
              <a:t>&gt;</a:t>
            </a:r>
            <a:r>
              <a:rPr b="0" dirty="0">
                <a:solidFill>
                  <a:srgbClr val="000000"/>
                </a:solidFill>
              </a:rPr>
              <a:t>Age</a:t>
            </a:r>
            <a:r>
              <a:rPr dirty="0"/>
              <a:t>&lt;/</a:t>
            </a:r>
            <a:r>
              <a:rPr dirty="0" err="1"/>
              <a:t>th</a:t>
            </a:r>
            <a:r>
              <a:rPr dirty="0"/>
              <a:t>&gt;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tr</a:t>
            </a:r>
            <a:r>
              <a:rPr dirty="0"/>
              <a:t>&gt;</a:t>
            </a:r>
            <a:r>
              <a:rPr b="0" dirty="0">
                <a:solidFill>
                  <a:srgbClr val="000000"/>
                </a:solidFill>
              </a:rPr>
              <a:t>  </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139</a:t>
            </a:fld>
            <a:endParaRPr lang="en-IN"/>
          </a:p>
        </p:txBody>
      </p:sp>
    </p:spTree>
    <p:custDataLst>
      <p:tags r:id="rId1"/>
    </p:custDataLst>
    <p:extLst>
      <p:ext uri="{BB962C8B-B14F-4D97-AF65-F5344CB8AC3E}">
        <p14:creationId xmlns:p14="http://schemas.microsoft.com/office/powerpoint/2010/main" val="1033967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rog 4: JSP scriptlet tag that prints the user name"/>
          <p:cNvSpPr txBox="1">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a:t>
            </a:r>
            <a:r>
              <a:rPr lang="en-US" dirty="0"/>
              <a:t>JSP </a:t>
            </a:r>
            <a:r>
              <a:rPr lang="en-US" dirty="0" err="1"/>
              <a:t>scriptlet</a:t>
            </a:r>
            <a:r>
              <a:rPr lang="en-US" dirty="0"/>
              <a:t> tag that prints the user name</a:t>
            </a:r>
          </a:p>
        </p:txBody>
      </p:sp>
      <p:sp>
        <p:nvSpPr>
          <p:cNvPr id="248" name="File1. index.html…"/>
          <p:cNvSpPr txBox="1">
            <a:spLocks noGrp="1"/>
          </p:cNvSpPr>
          <p:nvPr>
            <p:ph type="body" idx="1"/>
          </p:nvPr>
        </p:nvSpPr>
        <p:spPr>
          <a:xfrm>
            <a:off x="339213" y="864108"/>
            <a:ext cx="11356258" cy="5822442"/>
          </a:xfrm>
        </p:spPr>
        <p:txBody>
          <a:bodyPr>
            <a:normAutofit/>
          </a:bodyPr>
          <a:lstStyle/>
          <a:p>
            <a:r>
              <a:rPr lang="en-IN" sz="3000" dirty="0" smtClean="0"/>
              <a:t>File2</a:t>
            </a:r>
            <a:r>
              <a:rPr lang="en-IN" sz="3000" dirty="0"/>
              <a:t>. </a:t>
            </a:r>
            <a:r>
              <a:rPr lang="en-IN" sz="3000" dirty="0" err="1"/>
              <a:t>welcome.jsp</a:t>
            </a:r>
            <a:endParaRPr lang="en-IN" sz="3000" dirty="0"/>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  </a:t>
            </a:r>
          </a:p>
          <a:p>
            <a:pPr marL="0" indent="-301762">
              <a:buNone/>
            </a:pPr>
            <a:r>
              <a:rPr lang="en-US" sz="3200" dirty="0" smtClean="0">
                <a:latin typeface="Courier New" panose="02070309020205020404" pitchFamily="49" charset="0"/>
                <a:cs typeface="Courier New" panose="02070309020205020404" pitchFamily="49" charset="0"/>
              </a:rPr>
              <a:t> String</a:t>
            </a:r>
            <a:r>
              <a:rPr lang="en-US" sz="3200" dirty="0">
                <a:latin typeface="Courier New" panose="02070309020205020404" pitchFamily="49" charset="0"/>
                <a:cs typeface="Courier New" panose="02070309020205020404" pitchFamily="49" charset="0"/>
              </a:rPr>
              <a:t> name=</a:t>
            </a:r>
            <a:r>
              <a:rPr lang="en-US" sz="3200" dirty="0" err="1">
                <a:latin typeface="Courier New" panose="02070309020205020404" pitchFamily="49" charset="0"/>
                <a:cs typeface="Courier New" panose="02070309020205020404" pitchFamily="49" charset="0"/>
              </a:rPr>
              <a:t>request.getParameter</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uname</a:t>
            </a:r>
            <a:r>
              <a:rPr lang="en-US" sz="3200" dirty="0">
                <a:latin typeface="Courier New" panose="02070309020205020404" pitchFamily="49" charset="0"/>
                <a:cs typeface="Courier New" panose="02070309020205020404" pitchFamily="49" charset="0"/>
              </a:rPr>
              <a:t>");  </a:t>
            </a:r>
          </a:p>
          <a:p>
            <a:pPr marL="0" indent="-301762">
              <a:buNone/>
            </a:pPr>
            <a:r>
              <a:rPr lang="en-US" sz="3200" dirty="0" smtClean="0">
                <a:latin typeface="Courier New" panose="02070309020205020404" pitchFamily="49" charset="0"/>
                <a:cs typeface="Courier New" panose="02070309020205020404" pitchFamily="49" charset="0"/>
              </a:rPr>
              <a:t> </a:t>
            </a:r>
            <a:r>
              <a:rPr lang="en-US" sz="3200" dirty="0" err="1" smtClean="0">
                <a:latin typeface="Courier New" panose="02070309020205020404" pitchFamily="49" charset="0"/>
                <a:cs typeface="Courier New" panose="02070309020205020404" pitchFamily="49" charset="0"/>
              </a:rPr>
              <a:t>out.print</a:t>
            </a:r>
            <a:r>
              <a:rPr lang="en-US" sz="3200" dirty="0">
                <a:latin typeface="Courier New" panose="02070309020205020404" pitchFamily="49" charset="0"/>
                <a:cs typeface="Courier New" panose="02070309020205020404" pitchFamily="49" charset="0"/>
              </a:rPr>
              <a:t>("welcome "+name);  </a:t>
            </a:r>
          </a:p>
          <a:p>
            <a:pPr marL="0" indent="-301762">
              <a:buNone/>
            </a:pPr>
            <a:r>
              <a:rPr lang="en-US" sz="3200" dirty="0" smtClean="0">
                <a:latin typeface="Courier New" panose="02070309020205020404" pitchFamily="49" charset="0"/>
                <a:cs typeface="Courier New" panose="02070309020205020404" pitchFamily="49" charset="0"/>
              </a:rPr>
              <a:t>%&gt;</a:t>
            </a:r>
            <a:r>
              <a:rPr lang="en-US" sz="3200" dirty="0">
                <a:latin typeface="Courier New" panose="02070309020205020404" pitchFamily="49" charset="0"/>
                <a:cs typeface="Courier New" panose="02070309020205020404" pitchFamily="49" charset="0"/>
              </a:rPr>
              <a: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a:t>
            </a:r>
            <a:r>
              <a:rPr lang="en-US" sz="3200" dirty="0" smtClean="0">
                <a:latin typeface="Courier New" panose="02070309020205020404" pitchFamily="49" charset="0"/>
                <a:cs typeface="Courier New" panose="02070309020205020404" pitchFamily="49" charset="0"/>
              </a:rPr>
              <a:t>&gt;</a:t>
            </a:r>
            <a:endParaRPr lang="en-IN" sz="32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14</a:t>
            </a:fld>
            <a:endParaRPr lang="en-IN"/>
          </a:p>
        </p:txBody>
      </p:sp>
    </p:spTree>
    <p:custDataLst>
      <p:tags r:id="rId1"/>
    </p:custDataLst>
    <p:extLst>
      <p:ext uri="{BB962C8B-B14F-4D97-AF65-F5344CB8AC3E}">
        <p14:creationId xmlns:p14="http://schemas.microsoft.com/office/powerpoint/2010/main" val="3316472475"/>
      </p:ext>
    </p:extLst>
  </p:cSld>
  <p:clrMapOvr>
    <a:masterClrMapping/>
  </p:clrMapOvr>
  <p:transition spd="med"/>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lt;c:forEach var=&quot;table&quot; items=&quot;${rs.rows}&quot;&gt;…"/>
          <p:cNvSpPr txBox="1"/>
          <p:nvPr/>
        </p:nvSpPr>
        <p:spPr>
          <a:xfrm>
            <a:off x="856342" y="31154"/>
            <a:ext cx="10130971" cy="679569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marL="321457" indent="-321457" algn="just" defTabSz="321457">
              <a:tabLst>
                <a:tab pos="98223" algn="l"/>
                <a:tab pos="321457" algn="l"/>
              </a:tabLst>
              <a:defRPr sz="1300">
                <a:solidFill>
                  <a:srgbClr val="006699"/>
                </a:solidFill>
                <a:latin typeface="Verdana"/>
                <a:ea typeface="Verdana"/>
                <a:cs typeface="Verdana"/>
                <a:sym typeface="Verdana"/>
              </a:defRPr>
            </a:pPr>
            <a:r>
              <a:rPr lang="en-US" sz="1600" b="1" dirty="0" smtClean="0"/>
              <a:t>		</a:t>
            </a:r>
            <a:r>
              <a:rPr sz="1600" b="1" dirty="0" smtClean="0"/>
              <a:t>&lt;</a:t>
            </a:r>
            <a:r>
              <a:rPr sz="1600" b="1" dirty="0" err="1"/>
              <a:t>c:forEach</a:t>
            </a:r>
            <a:r>
              <a:rPr sz="1600" dirty="0">
                <a:solidFill>
                  <a:srgbClr val="000000"/>
                </a:solidFill>
              </a:rPr>
              <a:t> </a:t>
            </a:r>
            <a:r>
              <a:rPr sz="1600" dirty="0" err="1">
                <a:solidFill>
                  <a:srgbClr val="FF2500"/>
                </a:solidFill>
              </a:rPr>
              <a:t>var</a:t>
            </a:r>
            <a:r>
              <a:rPr sz="1600" dirty="0">
                <a:solidFill>
                  <a:srgbClr val="000000"/>
                </a:solidFill>
              </a:rPr>
              <a:t>=</a:t>
            </a:r>
            <a:r>
              <a:rPr sz="1600" dirty="0">
                <a:solidFill>
                  <a:srgbClr val="0433FF"/>
                </a:solidFill>
              </a:rPr>
              <a:t>"table"</a:t>
            </a:r>
            <a:r>
              <a:rPr sz="1600" dirty="0">
                <a:solidFill>
                  <a:srgbClr val="000000"/>
                </a:solidFill>
              </a:rPr>
              <a:t> </a:t>
            </a:r>
            <a:r>
              <a:rPr sz="1600" dirty="0">
                <a:solidFill>
                  <a:srgbClr val="FF2500"/>
                </a:solidFill>
              </a:rPr>
              <a:t>items</a:t>
            </a:r>
            <a:r>
              <a:rPr sz="1600" dirty="0">
                <a:solidFill>
                  <a:srgbClr val="000000"/>
                </a:solidFill>
              </a:rPr>
              <a:t>=</a:t>
            </a:r>
            <a:r>
              <a:rPr sz="1600" dirty="0">
                <a:solidFill>
                  <a:srgbClr val="0433FF"/>
                </a:solidFill>
              </a:rPr>
              <a:t>"${</a:t>
            </a:r>
            <a:r>
              <a:rPr sz="1600" dirty="0" err="1">
                <a:solidFill>
                  <a:srgbClr val="0433FF"/>
                </a:solidFill>
              </a:rPr>
              <a:t>rs.rows</a:t>
            </a:r>
            <a:r>
              <a:rPr sz="1600" dirty="0">
                <a:solidFill>
                  <a:srgbClr val="0433FF"/>
                </a:solidFill>
              </a:rPr>
              <a:t>}"</a:t>
            </a:r>
            <a:r>
              <a:rPr sz="1600" b="1" dirty="0"/>
              <a:t>&gt;</a:t>
            </a:r>
            <a:r>
              <a:rPr sz="1600" dirty="0">
                <a:solidFill>
                  <a:srgbClr val="000000"/>
                </a:solidFill>
              </a:rPr>
              <a:t> </a:t>
            </a:r>
            <a:endParaRPr lang="en-US" sz="1600" dirty="0">
              <a:solidFill>
                <a:srgbClr val="000000"/>
              </a:solidFill>
            </a:endParaRPr>
          </a:p>
          <a:p>
            <a:pPr marL="321457" indent="-321457" algn="just" defTabSz="321457">
              <a:tabLst>
                <a:tab pos="98223" algn="l"/>
                <a:tab pos="321457" algn="l"/>
              </a:tabLst>
              <a:defRPr sz="1300">
                <a:solidFill>
                  <a:srgbClr val="006699"/>
                </a:solidFill>
                <a:latin typeface="Verdana"/>
                <a:ea typeface="Verdana"/>
                <a:cs typeface="Verdana"/>
                <a:sym typeface="Verdana"/>
              </a:defRPr>
            </a:pPr>
            <a:r>
              <a:rPr sz="2400" dirty="0"/>
              <a:t>		&lt;</a:t>
            </a:r>
            <a:r>
              <a:rPr sz="2400" dirty="0" err="1"/>
              <a:t>tr</a:t>
            </a:r>
            <a:r>
              <a:rPr sz="2400" dirty="0"/>
              <a:t>&gt;</a:t>
            </a:r>
            <a:r>
              <a:rPr sz="2400" dirty="0">
                <a:solidFill>
                  <a:srgbClr val="000000"/>
                </a:solidFill>
              </a:rPr>
              <a:t>  </a:t>
            </a:r>
          </a:p>
          <a:p>
            <a:pPr marL="321457" indent="-321457" algn="just" defTabSz="321457">
              <a:tabLst>
                <a:tab pos="98223" algn="l"/>
                <a:tab pos="321457" algn="l"/>
              </a:tabLst>
              <a:defRPr sz="2300">
                <a:solidFill>
                  <a:srgbClr val="006699"/>
                </a:solidFill>
                <a:latin typeface="Verdana"/>
                <a:ea typeface="Verdana"/>
                <a:cs typeface="Verdana"/>
                <a:sym typeface="Verdana"/>
              </a:defRPr>
            </a:pPr>
            <a:r>
              <a:rPr sz="2400" b="1" dirty="0"/>
              <a:t>		&lt;td&gt;&lt;</a:t>
            </a:r>
            <a:r>
              <a:rPr sz="2400" b="1" dirty="0" err="1"/>
              <a:t>c:out</a:t>
            </a:r>
            <a:r>
              <a:rPr sz="2400" dirty="0">
                <a:solidFill>
                  <a:srgbClr val="000000"/>
                </a:solidFill>
              </a:rPr>
              <a:t> </a:t>
            </a:r>
            <a:r>
              <a:rPr sz="2400" dirty="0">
                <a:solidFill>
                  <a:srgbClr val="FF2500"/>
                </a:solidFill>
              </a:rPr>
              <a:t>value</a:t>
            </a:r>
            <a:r>
              <a:rPr sz="2400" dirty="0">
                <a:solidFill>
                  <a:srgbClr val="000000"/>
                </a:solidFill>
              </a:rPr>
              <a:t>=</a:t>
            </a:r>
            <a:r>
              <a:rPr sz="2400" dirty="0">
                <a:solidFill>
                  <a:srgbClr val="0433FF"/>
                </a:solidFill>
              </a:rPr>
              <a:t>"${table.id}"</a:t>
            </a:r>
            <a:r>
              <a:rPr sz="2400" b="1" dirty="0"/>
              <a:t>/&gt;&lt;/td&gt;</a:t>
            </a:r>
            <a:r>
              <a:rPr sz="2400" dirty="0">
                <a:solidFill>
                  <a:srgbClr val="000000"/>
                </a:solidFill>
              </a:rPr>
              <a:t>  </a:t>
            </a:r>
          </a:p>
          <a:p>
            <a:pPr marL="321457" indent="-321457" algn="just" defTabSz="321457">
              <a:tabLst>
                <a:tab pos="98223" algn="l"/>
                <a:tab pos="321457" algn="l"/>
              </a:tabLst>
              <a:defRPr sz="2300">
                <a:solidFill>
                  <a:srgbClr val="0433FF"/>
                </a:solidFill>
                <a:latin typeface="Verdana"/>
                <a:ea typeface="Verdana"/>
                <a:cs typeface="Verdana"/>
                <a:sym typeface="Verdana"/>
              </a:defRPr>
            </a:pPr>
            <a:r>
              <a:rPr sz="2400" b="1" dirty="0">
                <a:solidFill>
                  <a:srgbClr val="006699"/>
                </a:solidFill>
              </a:rPr>
              <a:t>		&lt;td&gt;&lt;</a:t>
            </a:r>
            <a:r>
              <a:rPr sz="2400" b="1" dirty="0" err="1">
                <a:solidFill>
                  <a:srgbClr val="006699"/>
                </a:solidFill>
              </a:rPr>
              <a:t>c:out</a:t>
            </a:r>
            <a:r>
              <a:rPr sz="2400" dirty="0">
                <a:solidFill>
                  <a:srgbClr val="000000"/>
                </a:solidFill>
              </a:rPr>
              <a:t> </a:t>
            </a:r>
            <a:r>
              <a:rPr sz="2400" dirty="0">
                <a:solidFill>
                  <a:srgbClr val="FF2500"/>
                </a:solidFill>
              </a:rPr>
              <a:t>value</a:t>
            </a:r>
            <a:r>
              <a:rPr sz="2400" dirty="0">
                <a:solidFill>
                  <a:srgbClr val="000000"/>
                </a:solidFill>
              </a:rPr>
              <a:t>=</a:t>
            </a:r>
            <a:r>
              <a:rPr sz="2400" dirty="0"/>
              <a:t>"${</a:t>
            </a:r>
            <a:r>
              <a:rPr sz="2400" dirty="0" err="1"/>
              <a:t>table.First_Name</a:t>
            </a:r>
            <a:r>
              <a:rPr sz="2400" dirty="0"/>
              <a:t>}"</a:t>
            </a:r>
            <a:r>
              <a:rPr sz="2400" b="1" dirty="0">
                <a:solidFill>
                  <a:srgbClr val="006699"/>
                </a:solidFill>
              </a:rPr>
              <a:t>/&gt;&lt;/td&gt;</a:t>
            </a:r>
            <a:r>
              <a:rPr sz="2400" dirty="0">
                <a:solidFill>
                  <a:srgbClr val="000000"/>
                </a:solidFill>
              </a:rPr>
              <a:t>  </a:t>
            </a:r>
          </a:p>
          <a:p>
            <a:pPr marL="321457" indent="-321457" algn="just" defTabSz="321457">
              <a:tabLst>
                <a:tab pos="98223" algn="l"/>
                <a:tab pos="321457" algn="l"/>
              </a:tabLst>
              <a:defRPr sz="2300">
                <a:solidFill>
                  <a:srgbClr val="0433FF"/>
                </a:solidFill>
                <a:latin typeface="Verdana"/>
                <a:ea typeface="Verdana"/>
                <a:cs typeface="Verdana"/>
                <a:sym typeface="Verdana"/>
              </a:defRPr>
            </a:pPr>
            <a:r>
              <a:rPr sz="2400" b="1" dirty="0">
                <a:solidFill>
                  <a:srgbClr val="006699"/>
                </a:solidFill>
              </a:rPr>
              <a:t>		&lt;td&gt;&lt;</a:t>
            </a:r>
            <a:r>
              <a:rPr sz="2400" b="1" dirty="0" err="1">
                <a:solidFill>
                  <a:srgbClr val="006699"/>
                </a:solidFill>
              </a:rPr>
              <a:t>c:out</a:t>
            </a:r>
            <a:r>
              <a:rPr sz="2400" dirty="0">
                <a:solidFill>
                  <a:srgbClr val="000000"/>
                </a:solidFill>
              </a:rPr>
              <a:t> </a:t>
            </a:r>
            <a:r>
              <a:rPr sz="2400" dirty="0">
                <a:solidFill>
                  <a:srgbClr val="FF2500"/>
                </a:solidFill>
              </a:rPr>
              <a:t>value</a:t>
            </a:r>
            <a:r>
              <a:rPr sz="2400" dirty="0">
                <a:solidFill>
                  <a:srgbClr val="000000"/>
                </a:solidFill>
              </a:rPr>
              <a:t>=</a:t>
            </a:r>
            <a:r>
              <a:rPr sz="2400" dirty="0"/>
              <a:t>"${</a:t>
            </a:r>
            <a:r>
              <a:rPr sz="2400" dirty="0" err="1"/>
              <a:t>table.Last_Name</a:t>
            </a:r>
            <a:r>
              <a:rPr sz="2400" dirty="0"/>
              <a:t>}"</a:t>
            </a:r>
            <a:r>
              <a:rPr sz="2400" b="1" dirty="0">
                <a:solidFill>
                  <a:srgbClr val="006699"/>
                </a:solidFill>
              </a:rPr>
              <a:t>/&gt;&lt;/td&gt;</a:t>
            </a:r>
            <a:r>
              <a:rPr sz="2400" dirty="0">
                <a:solidFill>
                  <a:srgbClr val="000000"/>
                </a:solidFill>
              </a:rPr>
              <a:t>  </a:t>
            </a:r>
          </a:p>
          <a:p>
            <a:pPr marL="321457" indent="-321457" algn="just" defTabSz="321457">
              <a:tabLst>
                <a:tab pos="98223" algn="l"/>
                <a:tab pos="321457" algn="l"/>
              </a:tabLst>
              <a:defRPr sz="2300">
                <a:solidFill>
                  <a:srgbClr val="006699"/>
                </a:solidFill>
                <a:latin typeface="Verdana"/>
                <a:ea typeface="Verdana"/>
                <a:cs typeface="Verdana"/>
                <a:sym typeface="Verdana"/>
              </a:defRPr>
            </a:pPr>
            <a:r>
              <a:rPr sz="2400" b="1" dirty="0"/>
              <a:t>		&lt;td&gt;&lt;</a:t>
            </a:r>
            <a:r>
              <a:rPr sz="2400" b="1" dirty="0" err="1"/>
              <a:t>c:out</a:t>
            </a:r>
            <a:r>
              <a:rPr sz="2400" dirty="0">
                <a:solidFill>
                  <a:srgbClr val="000000"/>
                </a:solidFill>
              </a:rPr>
              <a:t> </a:t>
            </a:r>
            <a:r>
              <a:rPr sz="2400" dirty="0">
                <a:solidFill>
                  <a:srgbClr val="FF2500"/>
                </a:solidFill>
              </a:rPr>
              <a:t>value</a:t>
            </a:r>
            <a:r>
              <a:rPr sz="2400" dirty="0">
                <a:solidFill>
                  <a:srgbClr val="000000"/>
                </a:solidFill>
              </a:rPr>
              <a:t>=</a:t>
            </a:r>
            <a:r>
              <a:rPr sz="2400" dirty="0">
                <a:solidFill>
                  <a:srgbClr val="0433FF"/>
                </a:solidFill>
              </a:rPr>
              <a:t>"${</a:t>
            </a:r>
            <a:r>
              <a:rPr sz="2400" dirty="0" err="1">
                <a:solidFill>
                  <a:srgbClr val="0433FF"/>
                </a:solidFill>
              </a:rPr>
              <a:t>table.Age</a:t>
            </a:r>
            <a:r>
              <a:rPr sz="2400" dirty="0">
                <a:solidFill>
                  <a:srgbClr val="0433FF"/>
                </a:solidFill>
              </a:rPr>
              <a:t>}"</a:t>
            </a:r>
            <a:r>
              <a:rPr sz="2400" b="1" dirty="0"/>
              <a:t>/&gt;&lt;/td&gt;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&lt;/</a:t>
            </a:r>
            <a:r>
              <a:rPr sz="2400" dirty="0" err="1"/>
              <a:t>tr</a:t>
            </a:r>
            <a:r>
              <a:rPr sz="2400" dirty="0"/>
              <a:t>&gt;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a:t>
            </a:r>
          </a:p>
          <a:p>
            <a:pPr marL="321457" lvl="2" algn="just" defTabSz="321457">
              <a:tabLst>
                <a:tab pos="98223" algn="l"/>
                <a:tab pos="321457" algn="l"/>
              </a:tabLst>
              <a:defRPr sz="2300" b="1">
                <a:solidFill>
                  <a:srgbClr val="006699"/>
                </a:solidFill>
                <a:latin typeface="Verdana"/>
                <a:ea typeface="Verdana"/>
                <a:cs typeface="Verdana"/>
                <a:sym typeface="Verdana"/>
              </a:defRPr>
            </a:pPr>
            <a:r>
              <a:rPr sz="2400" dirty="0"/>
              <a:t>&lt;/</a:t>
            </a:r>
            <a:r>
              <a:rPr sz="2400" dirty="0" err="1"/>
              <a:t>c:forEach</a:t>
            </a:r>
            <a:r>
              <a:rPr sz="2400" dirty="0"/>
              <a:t>&gt;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&lt;/table&gt;</a:t>
            </a:r>
            <a:r>
              <a:rPr sz="2400" dirty="0">
                <a:solidFill>
                  <a:srgbClr val="000000"/>
                </a:solidFill>
              </a:rPr>
              <a:t>  </a:t>
            </a:r>
          </a:p>
          <a:p>
            <a:pPr marL="321457" lvl="2" algn="just" defTabSz="321457">
              <a:tabLst>
                <a:tab pos="98223" algn="l"/>
                <a:tab pos="321457" algn="l"/>
              </a:tabLst>
              <a:defRPr sz="2300" b="1">
                <a:solidFill>
                  <a:srgbClr val="006699"/>
                </a:solidFill>
                <a:latin typeface="Verdana"/>
                <a:ea typeface="Verdana"/>
                <a:cs typeface="Verdana"/>
                <a:sym typeface="Verdana"/>
              </a:defRPr>
            </a:pPr>
            <a:r>
              <a:rPr sz="2400" dirty="0"/>
              <a:t>&lt;/body&gt;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140</a:t>
            </a:fld>
            <a:endParaRPr lang="en-IN"/>
          </a:p>
        </p:txBody>
      </p:sp>
    </p:spTree>
    <p:custDataLst>
      <p:tags r:id="rId1"/>
    </p:custDataLst>
    <p:extLst>
      <p:ext uri="{BB962C8B-B14F-4D97-AF65-F5344CB8AC3E}">
        <p14:creationId xmlns:p14="http://schemas.microsoft.com/office/powerpoint/2010/main" val="281583237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FORMATTING </a:t>
            </a:r>
            <a:r>
              <a:rPr lang="en-IN" dirty="0"/>
              <a:t>TAG LIBRARY</a:t>
            </a:r>
            <a:endParaRPr lang="en-US" dirty="0"/>
          </a:p>
        </p:txBody>
      </p:sp>
      <p:sp>
        <p:nvSpPr>
          <p:cNvPr id="3" name="Content Placeholder 2"/>
          <p:cNvSpPr>
            <a:spLocks noGrp="1"/>
          </p:cNvSpPr>
          <p:nvPr>
            <p:ph idx="1"/>
          </p:nvPr>
        </p:nvSpPr>
        <p:spPr/>
        <p:txBody>
          <a:bodyPr/>
          <a:lstStyle/>
          <a:p>
            <a:r>
              <a:rPr lang="en-US" dirty="0" smtClean="0"/>
              <a:t>Formatting tags:</a:t>
            </a:r>
          </a:p>
          <a:p>
            <a:r>
              <a:rPr lang="en-US" dirty="0" smtClean="0"/>
              <a:t>The JSTL formatting tags are </a:t>
            </a:r>
            <a:r>
              <a:rPr lang="en-US" dirty="0" smtClean="0">
                <a:solidFill>
                  <a:schemeClr val="accent1"/>
                </a:solidFill>
              </a:rPr>
              <a:t>used to format and display text</a:t>
            </a:r>
            <a:r>
              <a:rPr lang="en-US" dirty="0" smtClean="0"/>
              <a:t>, the date, the time, and numbers for internationalized Web sites. Following is the syntax to include Formatting library in your JSP:</a:t>
            </a:r>
          </a:p>
          <a:p>
            <a:endParaRPr lang="en-US" dirty="0" smtClean="0"/>
          </a:p>
          <a:p>
            <a:r>
              <a:rPr lang="en-US" dirty="0" smtClean="0"/>
              <a:t>&lt;%@ </a:t>
            </a:r>
            <a:r>
              <a:rPr lang="en-US" dirty="0" err="1" smtClean="0"/>
              <a:t>taglib</a:t>
            </a:r>
            <a:r>
              <a:rPr lang="en-US" dirty="0" smtClean="0"/>
              <a:t> prefix="</a:t>
            </a:r>
            <a:r>
              <a:rPr lang="en-US" dirty="0" err="1" smtClean="0"/>
              <a:t>fmt</a:t>
            </a:r>
            <a:r>
              <a:rPr lang="en-US" dirty="0" smtClean="0"/>
              <a:t>" </a:t>
            </a:r>
          </a:p>
          <a:p>
            <a:r>
              <a:rPr lang="en-US" dirty="0" smtClean="0"/>
              <a:t>           </a:t>
            </a:r>
            <a:r>
              <a:rPr lang="en-US" dirty="0" err="1" smtClean="0"/>
              <a:t>uri</a:t>
            </a:r>
            <a:r>
              <a:rPr lang="en-US" dirty="0" smtClean="0"/>
              <a:t>="http://java.sun.com/</a:t>
            </a:r>
            <a:r>
              <a:rPr lang="en-US" dirty="0" err="1" smtClean="0"/>
              <a:t>jsp</a:t>
            </a:r>
            <a:r>
              <a:rPr lang="en-US" dirty="0" smtClean="0"/>
              <a:t>/</a:t>
            </a:r>
            <a:r>
              <a:rPr lang="en-US" dirty="0" err="1" smtClean="0"/>
              <a:t>jstl</a:t>
            </a:r>
            <a:r>
              <a:rPr lang="en-US" dirty="0" smtClean="0"/>
              <a:t>/</a:t>
            </a:r>
            <a:r>
              <a:rPr lang="en-US" dirty="0" err="1" smtClean="0"/>
              <a:t>fmt</a:t>
            </a:r>
            <a:r>
              <a:rPr lang="en-US" dirty="0" smtClean="0"/>
              <a:t>" %&gt;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141</a:t>
            </a:fld>
            <a:endParaRPr lang="en-IN" dirty="0"/>
          </a:p>
        </p:txBody>
      </p:sp>
    </p:spTree>
    <p:custDataLst>
      <p:tags r:id="rId1"/>
    </p:custDataLst>
    <p:extLst>
      <p:ext uri="{BB962C8B-B14F-4D97-AF65-F5344CB8AC3E}">
        <p14:creationId xmlns:p14="http://schemas.microsoft.com/office/powerpoint/2010/main" val="158513194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49213711"/>
              </p:ext>
            </p:extLst>
          </p:nvPr>
        </p:nvGraphicFramePr>
        <p:xfrm>
          <a:off x="133005" y="758953"/>
          <a:ext cx="11682858" cy="5809944"/>
        </p:xfrm>
        <a:graphic>
          <a:graphicData uri="http://schemas.openxmlformats.org/drawingml/2006/table">
            <a:tbl>
              <a:tblPr/>
              <a:tblGrid>
                <a:gridCol w="2743199">
                  <a:extLst>
                    <a:ext uri="{9D8B030D-6E8A-4147-A177-3AD203B41FA5}">
                      <a16:colId xmlns:a16="http://schemas.microsoft.com/office/drawing/2014/main" val="20000"/>
                    </a:ext>
                  </a:extLst>
                </a:gridCol>
                <a:gridCol w="8939659">
                  <a:extLst>
                    <a:ext uri="{9D8B030D-6E8A-4147-A177-3AD203B41FA5}">
                      <a16:colId xmlns:a16="http://schemas.microsoft.com/office/drawing/2014/main" val="20001"/>
                    </a:ext>
                  </a:extLst>
                </a:gridCol>
              </a:tblGrid>
              <a:tr h="222490">
                <a:tc>
                  <a:txBody>
                    <a:bodyPr/>
                    <a:lstStyle/>
                    <a:p>
                      <a:pPr algn="l" fontAlgn="t"/>
                      <a:r>
                        <a:rPr lang="en-US" sz="2000" b="1" dirty="0">
                          <a:effectLst/>
                          <a:latin typeface="Cambria" panose="02040503050406030204" pitchFamily="18" charset="0"/>
                          <a:ea typeface="Cambria" panose="02040503050406030204" pitchFamily="18" charset="0"/>
                        </a:rPr>
                        <a:t>Tag</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b="1" dirty="0">
                          <a:effectLst/>
                          <a:latin typeface="Cambria" panose="02040503050406030204" pitchFamily="18" charset="0"/>
                          <a:ea typeface="Cambria" panose="02040503050406030204" pitchFamily="18" charset="0"/>
                        </a:rPr>
                        <a:t>Description</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3"/>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3"/>
                        </a:rPr>
                        <a:t>fmt:formatNumber</a:t>
                      </a:r>
                      <a:r>
                        <a:rPr lang="en-US" sz="2000" b="1" u="none" strike="noStrike" dirty="0">
                          <a:solidFill>
                            <a:srgbClr val="313131"/>
                          </a:solidFill>
                          <a:effectLst/>
                          <a:latin typeface="Cambria" panose="02040503050406030204" pitchFamily="18" charset="0"/>
                          <a:ea typeface="Cambria" panose="02040503050406030204" pitchFamily="18" charset="0"/>
                          <a:hlinkClick r:id="rId3"/>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To render numerical value with specific precision or format.</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4"/>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4"/>
                        </a:rPr>
                        <a:t>fmt:parseNumber</a:t>
                      </a:r>
                      <a:r>
                        <a:rPr lang="en-US" sz="2000" b="1" u="none" strike="noStrike" dirty="0">
                          <a:solidFill>
                            <a:srgbClr val="313131"/>
                          </a:solidFill>
                          <a:effectLst/>
                          <a:latin typeface="Cambria" panose="02040503050406030204" pitchFamily="18" charset="0"/>
                          <a:ea typeface="Cambria" panose="02040503050406030204" pitchFamily="18" charset="0"/>
                          <a:hlinkClick r:id="rId4"/>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Parses the string representation of a number, currency, or percentage.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5"/>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5"/>
                        </a:rPr>
                        <a:t>fmt:formatDate</a:t>
                      </a:r>
                      <a:r>
                        <a:rPr lang="en-US" sz="2000" b="1" u="none" strike="noStrike" dirty="0">
                          <a:solidFill>
                            <a:srgbClr val="313131"/>
                          </a:solidFill>
                          <a:effectLst/>
                          <a:latin typeface="Cambria" panose="02040503050406030204" pitchFamily="18" charset="0"/>
                          <a:ea typeface="Cambria" panose="02040503050406030204" pitchFamily="18" charset="0"/>
                          <a:hlinkClick r:id="rId5"/>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Formats a date and/or time using the supplied styles and pattern</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6"/>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6"/>
                        </a:rPr>
                        <a:t>fmt:parseDate</a:t>
                      </a:r>
                      <a:r>
                        <a:rPr lang="en-US" sz="2000" b="1" u="none" strike="noStrike" dirty="0">
                          <a:solidFill>
                            <a:srgbClr val="313131"/>
                          </a:solidFill>
                          <a:effectLst/>
                          <a:latin typeface="Cambria" panose="02040503050406030204" pitchFamily="18" charset="0"/>
                          <a:ea typeface="Cambria" panose="02040503050406030204" pitchFamily="18" charset="0"/>
                          <a:hlinkClick r:id="rId6"/>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Parses the string representation of a date and/or time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7"/>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7"/>
                        </a:rPr>
                        <a:t>fmt:bundle</a:t>
                      </a:r>
                      <a:r>
                        <a:rPr lang="en-US" sz="2000" b="1" u="none" strike="noStrike" dirty="0">
                          <a:solidFill>
                            <a:srgbClr val="313131"/>
                          </a:solidFill>
                          <a:effectLst/>
                          <a:latin typeface="Cambria" panose="02040503050406030204" pitchFamily="18" charset="0"/>
                          <a:ea typeface="Cambria" panose="02040503050406030204" pitchFamily="18" charset="0"/>
                          <a:hlinkClick r:id="rId7"/>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Loads a resource bundle to be used by its tag body.</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8"/>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8"/>
                        </a:rPr>
                        <a:t>fmt:setLocale</a:t>
                      </a:r>
                      <a:r>
                        <a:rPr lang="en-US" sz="2000" b="1" u="none" strike="noStrike" dirty="0">
                          <a:solidFill>
                            <a:srgbClr val="313131"/>
                          </a:solidFill>
                          <a:effectLst/>
                          <a:latin typeface="Cambria" panose="02040503050406030204" pitchFamily="18" charset="0"/>
                          <a:ea typeface="Cambria" panose="02040503050406030204" pitchFamily="18" charset="0"/>
                          <a:hlinkClick r:id="rId8"/>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Stores the given locale in the locale configuration variable.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586257">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9"/>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9"/>
                        </a:rPr>
                        <a:t>fmt:setBundle</a:t>
                      </a:r>
                      <a:r>
                        <a:rPr lang="en-US" sz="2000" b="1" u="none" strike="noStrike" dirty="0">
                          <a:solidFill>
                            <a:srgbClr val="313131"/>
                          </a:solidFill>
                          <a:effectLst/>
                          <a:latin typeface="Cambria" panose="02040503050406030204" pitchFamily="18" charset="0"/>
                          <a:ea typeface="Cambria" panose="02040503050406030204" pitchFamily="18" charset="0"/>
                          <a:hlinkClick r:id="rId9"/>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Loads a resource bundle and stores it in the named scoped variable or the bundle configuration variable.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586257">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10"/>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10"/>
                        </a:rPr>
                        <a:t>fmt:timeZone</a:t>
                      </a:r>
                      <a:r>
                        <a:rPr lang="en-US" sz="2000" b="1" u="none" strike="noStrike" dirty="0">
                          <a:solidFill>
                            <a:srgbClr val="313131"/>
                          </a:solidFill>
                          <a:effectLst/>
                          <a:latin typeface="Cambria" panose="02040503050406030204" pitchFamily="18" charset="0"/>
                          <a:ea typeface="Cambria" panose="02040503050406030204" pitchFamily="18" charset="0"/>
                          <a:hlinkClick r:id="rId10"/>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latin typeface="Cambria" panose="02040503050406030204" pitchFamily="18" charset="0"/>
                          <a:ea typeface="Cambria" panose="02040503050406030204" pitchFamily="18" charset="0"/>
                        </a:rPr>
                        <a:t>Specifies the time zone for any time formatting or parsing actions nested in its body.</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11"/>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11"/>
                        </a:rPr>
                        <a:t>fmt:setTimeZone</a:t>
                      </a:r>
                      <a:r>
                        <a:rPr lang="en-US" sz="2000" b="1" u="none" strike="noStrike" dirty="0">
                          <a:solidFill>
                            <a:srgbClr val="313131"/>
                          </a:solidFill>
                          <a:effectLst/>
                          <a:latin typeface="Cambria" panose="02040503050406030204" pitchFamily="18" charset="0"/>
                          <a:ea typeface="Cambria" panose="02040503050406030204" pitchFamily="18" charset="0"/>
                          <a:hlinkClick r:id="rId11"/>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Stores the given time zone in the time zone configuration variable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12"/>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12"/>
                        </a:rPr>
                        <a:t>fmt:message</a:t>
                      </a:r>
                      <a:r>
                        <a:rPr lang="en-US" sz="2000" b="1" u="none" strike="noStrike" dirty="0">
                          <a:solidFill>
                            <a:srgbClr val="313131"/>
                          </a:solidFill>
                          <a:effectLst/>
                          <a:latin typeface="Cambria" panose="02040503050406030204" pitchFamily="18" charset="0"/>
                          <a:ea typeface="Cambria" panose="02040503050406030204" pitchFamily="18" charset="0"/>
                          <a:hlinkClick r:id="rId12"/>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To display an internationalized message.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0"/>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13"/>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13"/>
                        </a:rPr>
                        <a:t>fmt:requestEncoding</a:t>
                      </a:r>
                      <a:r>
                        <a:rPr lang="en-US" sz="2000" b="1" u="none" strike="noStrike" dirty="0">
                          <a:solidFill>
                            <a:srgbClr val="313131"/>
                          </a:solidFill>
                          <a:effectLst/>
                          <a:latin typeface="Cambria" panose="02040503050406030204" pitchFamily="18" charset="0"/>
                          <a:ea typeface="Cambria" panose="02040503050406030204" pitchFamily="18" charset="0"/>
                          <a:hlinkClick r:id="rId13"/>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latin typeface="Cambria" panose="02040503050406030204" pitchFamily="18" charset="0"/>
                          <a:ea typeface="Cambria" panose="02040503050406030204" pitchFamily="18" charset="0"/>
                        </a:rPr>
                        <a:t>Sets the request character encoding</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5" name="Rectangle 2"/>
          <p:cNvSpPr>
            <a:spLocks noChangeArrowheads="1"/>
          </p:cNvSpPr>
          <p:nvPr/>
        </p:nvSpPr>
        <p:spPr bwMode="auto">
          <a:xfrm>
            <a:off x="-3826527" y="1502460"/>
            <a:ext cx="206730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Title 1"/>
          <p:cNvSpPr>
            <a:spLocks noGrp="1"/>
          </p:cNvSpPr>
          <p:nvPr>
            <p:ph type="title"/>
          </p:nvPr>
        </p:nvSpPr>
        <p:spPr>
          <a:xfrm>
            <a:off x="534572" y="1"/>
            <a:ext cx="11281291" cy="758952"/>
          </a:xfrm>
        </p:spPr>
        <p:txBody>
          <a:bodyPr/>
          <a:lstStyle/>
          <a:p>
            <a:r>
              <a:rPr lang="en-IN" dirty="0" smtClean="0"/>
              <a:t>FORMATTING </a:t>
            </a:r>
            <a:r>
              <a:rPr lang="en-IN" dirty="0"/>
              <a:t>TAG LIBRARY</a:t>
            </a:r>
            <a:endParaRPr lang="en-US" dirty="0"/>
          </a:p>
        </p:txBody>
      </p:sp>
      <p:sp>
        <p:nvSpPr>
          <p:cNvPr id="2" name="Slide Number Placeholder 1"/>
          <p:cNvSpPr>
            <a:spLocks noGrp="1"/>
          </p:cNvSpPr>
          <p:nvPr>
            <p:ph type="sldNum" sz="quarter" idx="12"/>
          </p:nvPr>
        </p:nvSpPr>
        <p:spPr/>
        <p:txBody>
          <a:bodyPr/>
          <a:lstStyle/>
          <a:p>
            <a:fld id="{9C11CE39-2868-44A2-A0C6-827D458F7A8B}" type="slidenum">
              <a:rPr lang="en-IN" smtClean="0"/>
              <a:pPr/>
              <a:t>142</a:t>
            </a:fld>
            <a:endParaRPr lang="en-IN" dirty="0"/>
          </a:p>
        </p:txBody>
      </p:sp>
    </p:spTree>
    <p:custDataLst>
      <p:tags r:id="rId1"/>
    </p:custDataLst>
    <p:extLst>
      <p:ext uri="{BB962C8B-B14F-4D97-AF65-F5344CB8AC3E}">
        <p14:creationId xmlns:p14="http://schemas.microsoft.com/office/powerpoint/2010/main" val="189848598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14. JSP XML tags"/>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JSP </a:t>
            </a:r>
            <a:r>
              <a:rPr dirty="0"/>
              <a:t>XML tags</a:t>
            </a:r>
          </a:p>
        </p:txBody>
      </p:sp>
      <p:sp>
        <p:nvSpPr>
          <p:cNvPr id="613" name="The XML tags are useful for creating and manipulating the XML documents through the JSP.…"/>
          <p:cNvSpPr txBox="1">
            <a:spLocks noGrp="1"/>
          </p:cNvSpPr>
          <p:nvPr>
            <p:ph type="body" idx="1"/>
          </p:nvPr>
        </p:nvSpPr>
        <p:spPr>
          <a:prstGeom prst="rect">
            <a:avLst/>
          </a:prstGeom>
        </p:spPr>
        <p:txBody>
          <a:bodyPr>
            <a:normAutofit/>
          </a:bodyPr>
          <a:lstStyle/>
          <a:p>
            <a:r>
              <a:rPr dirty="0"/>
              <a:t>The </a:t>
            </a:r>
            <a:r>
              <a:rPr b="1" dirty="0">
                <a:latin typeface="Helvetica"/>
                <a:ea typeface="Helvetica"/>
                <a:cs typeface="Helvetica"/>
                <a:sym typeface="Helvetica"/>
              </a:rPr>
              <a:t>XML tags are useful for creating and manipulating the XML documents through the JSP.</a:t>
            </a:r>
          </a:p>
          <a:p>
            <a:r>
              <a:rPr dirty="0"/>
              <a:t>The </a:t>
            </a:r>
            <a:r>
              <a:rPr b="1" dirty="0" err="1">
                <a:latin typeface="Helvetica"/>
                <a:ea typeface="Helvetica"/>
                <a:cs typeface="Helvetica"/>
                <a:sym typeface="Helvetica"/>
              </a:rPr>
              <a:t>url</a:t>
            </a:r>
            <a:r>
              <a:rPr dirty="0"/>
              <a:t> for the xml tags is </a:t>
            </a:r>
            <a:r>
              <a:rPr b="1" dirty="0">
                <a:latin typeface="Helvetica"/>
                <a:ea typeface="Helvetica"/>
                <a:cs typeface="Helvetica"/>
                <a:sym typeface="Helvetica"/>
              </a:rPr>
              <a:t>http://java.sun.com/jsp/jstl/xml</a:t>
            </a:r>
            <a:r>
              <a:rPr dirty="0"/>
              <a:t> and </a:t>
            </a:r>
            <a:r>
              <a:rPr b="1" dirty="0">
                <a:latin typeface="Helvetica"/>
                <a:ea typeface="Helvetica"/>
                <a:cs typeface="Helvetica"/>
                <a:sym typeface="Helvetica"/>
              </a:rPr>
              <a:t>prefix is x.</a:t>
            </a:r>
          </a:p>
          <a:p>
            <a:r>
              <a:rPr dirty="0"/>
              <a:t>The syntax used for including JSTL XML tags library in your JSP is:</a:t>
            </a:r>
          </a:p>
          <a:p>
            <a:pPr marL="0" indent="0" algn="just" defTabSz="321457">
              <a:spcBef>
                <a:spcPts val="0"/>
              </a:spcBef>
              <a:buNone/>
              <a:defRPr sz="1300">
                <a:latin typeface="Verdana"/>
                <a:ea typeface="Verdana"/>
                <a:cs typeface="Verdana"/>
                <a:sym typeface="Verdana"/>
              </a:defRPr>
            </a:pPr>
            <a:endParaRPr dirty="0"/>
          </a:p>
          <a:p>
            <a:pPr marL="321457" indent="-321457" algn="ctr" defTabSz="321457">
              <a:spcBef>
                <a:spcPts val="0"/>
              </a:spcBef>
              <a:buNone/>
              <a:tabLst>
                <a:tab pos="98223" algn="l"/>
                <a:tab pos="321457" algn="l"/>
              </a:tabLst>
              <a:defRPr sz="1300">
                <a:solidFill>
                  <a:srgbClr val="0433FF"/>
                </a:solidFill>
                <a:latin typeface="Verdana"/>
                <a:ea typeface="Verdana"/>
                <a:cs typeface="Verdana"/>
                <a:sym typeface="Verdana"/>
              </a:defRPr>
            </a:pPr>
            <a:r>
              <a:rPr sz="1800" b="1" dirty="0">
                <a:solidFill>
                  <a:srgbClr val="006699"/>
                </a:solidFill>
              </a:rPr>
              <a:t>	</a:t>
            </a:r>
            <a:r>
              <a:rPr sz="2400" b="1" dirty="0">
                <a:solidFill>
                  <a:srgbClr val="006699"/>
                </a:solidFill>
              </a:rPr>
              <a:t>	&lt;</a:t>
            </a:r>
            <a:r>
              <a:rPr sz="2400" dirty="0">
                <a:solidFill>
                  <a:srgbClr val="000000"/>
                </a:solidFill>
              </a:rPr>
              <a:t>%@ </a:t>
            </a:r>
            <a:r>
              <a:rPr sz="2400" dirty="0" err="1">
                <a:solidFill>
                  <a:srgbClr val="000000"/>
                </a:solidFill>
              </a:rPr>
              <a:t>taglib</a:t>
            </a:r>
            <a:r>
              <a:rPr sz="2400" dirty="0">
                <a:solidFill>
                  <a:srgbClr val="000000"/>
                </a:solidFill>
              </a:rPr>
              <a:t> </a:t>
            </a:r>
            <a:r>
              <a:rPr sz="2400" dirty="0" err="1">
                <a:solidFill>
                  <a:srgbClr val="FF2500"/>
                </a:solidFill>
              </a:rPr>
              <a:t>uri</a:t>
            </a:r>
            <a:r>
              <a:rPr sz="2400" dirty="0">
                <a:solidFill>
                  <a:srgbClr val="000000"/>
                </a:solidFill>
              </a:rPr>
              <a:t>=</a:t>
            </a:r>
            <a:r>
              <a:rPr sz="2400" dirty="0"/>
              <a:t>"http://java.sun.com/</a:t>
            </a:r>
            <a:r>
              <a:rPr sz="2400" dirty="0" err="1"/>
              <a:t>jsp</a:t>
            </a:r>
            <a:r>
              <a:rPr sz="2400" dirty="0"/>
              <a:t>/</a:t>
            </a:r>
            <a:r>
              <a:rPr sz="2400" dirty="0" err="1"/>
              <a:t>jstl</a:t>
            </a:r>
            <a:r>
              <a:rPr sz="2400" dirty="0"/>
              <a:t>/xml"</a:t>
            </a:r>
            <a:r>
              <a:rPr sz="2400" dirty="0">
                <a:solidFill>
                  <a:srgbClr val="000000"/>
                </a:solidFill>
              </a:rPr>
              <a:t> </a:t>
            </a:r>
            <a:r>
              <a:rPr sz="2400" dirty="0">
                <a:solidFill>
                  <a:srgbClr val="FF2500"/>
                </a:solidFill>
              </a:rPr>
              <a:t>prefix</a:t>
            </a:r>
            <a:r>
              <a:rPr sz="2400" dirty="0">
                <a:solidFill>
                  <a:srgbClr val="000000"/>
                </a:solidFill>
              </a:rPr>
              <a:t>=</a:t>
            </a:r>
            <a:r>
              <a:rPr sz="2400" dirty="0"/>
              <a:t>"x"</a:t>
            </a:r>
            <a:r>
              <a:rPr sz="2400" dirty="0">
                <a:solidFill>
                  <a:srgbClr val="000000"/>
                </a:solidFill>
              </a:rPr>
              <a:t> %</a:t>
            </a:r>
            <a:r>
              <a:rPr sz="2400" b="1" dirty="0">
                <a:solidFill>
                  <a:srgbClr val="006699"/>
                </a:solidFill>
              </a:rPr>
              <a:t>&gt;</a:t>
            </a:r>
            <a:r>
              <a:rPr sz="2400" dirty="0">
                <a:solidFill>
                  <a:srgbClr val="000000"/>
                </a:solidFill>
              </a:rPr>
              <a:t>  </a:t>
            </a:r>
            <a:endParaRPr sz="1800" dirty="0">
              <a:solidFill>
                <a:srgbClr val="000000"/>
              </a:solidFill>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143</a:t>
            </a:fld>
            <a:endParaRPr lang="en-IN"/>
          </a:p>
        </p:txBody>
      </p:sp>
    </p:spTree>
    <p:custDataLst>
      <p:tags r:id="rId1"/>
    </p:custDataLst>
    <p:extLst>
      <p:ext uri="{BB962C8B-B14F-4D97-AF65-F5344CB8AC3E}">
        <p14:creationId xmlns:p14="http://schemas.microsoft.com/office/powerpoint/2010/main" val="2841452813"/>
      </p:ext>
    </p:extLst>
  </p:cSld>
  <p:clrMapOvr>
    <a:masterClrMapping/>
  </p:clrMapOvr>
  <p:transition spd="med"/>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6" name="Table"/>
          <p:cNvGraphicFramePr/>
          <p:nvPr>
            <p:extLst/>
          </p:nvPr>
        </p:nvGraphicFramePr>
        <p:xfrm>
          <a:off x="769257" y="537836"/>
          <a:ext cx="10537371" cy="6040246"/>
        </p:xfrm>
        <a:graphic>
          <a:graphicData uri="http://schemas.openxmlformats.org/drawingml/2006/table">
            <a:tbl>
              <a:tblPr bandRow="1">
                <a:tableStyleId>{74C1A8A3-306A-4EB7-A6B1-4F7E0EB9C5D6}</a:tableStyleId>
              </a:tblPr>
              <a:tblGrid>
                <a:gridCol w="1899501">
                  <a:extLst>
                    <a:ext uri="{9D8B030D-6E8A-4147-A177-3AD203B41FA5}">
                      <a16:colId xmlns:a16="http://schemas.microsoft.com/office/drawing/2014/main" val="20000"/>
                    </a:ext>
                  </a:extLst>
                </a:gridCol>
                <a:gridCol w="8637870">
                  <a:extLst>
                    <a:ext uri="{9D8B030D-6E8A-4147-A177-3AD203B41FA5}">
                      <a16:colId xmlns:a16="http://schemas.microsoft.com/office/drawing/2014/main" val="20001"/>
                    </a:ext>
                  </a:extLst>
                </a:gridCol>
              </a:tblGrid>
              <a:tr h="496953">
                <a:tc>
                  <a:txBody>
                    <a:bodyPr/>
                    <a:lstStyle/>
                    <a:p>
                      <a:pPr defTabSz="914400"/>
                      <a:r>
                        <a:rPr sz="2800" dirty="0">
                          <a:sym typeface="Times New Roman"/>
                        </a:rPr>
                        <a:t>XML Tags</a:t>
                      </a:r>
                      <a:endParaRPr sz="2800" b="1" dirty="0">
                        <a:latin typeface="Times New Roman"/>
                        <a:ea typeface="Times New Roman"/>
                        <a:cs typeface="Times New Roman"/>
                        <a:sym typeface="Times New Roman"/>
                      </a:endParaRPr>
                    </a:p>
                  </a:txBody>
                  <a:tcPr marL="44648" marR="44648" marT="44648" marB="44648" anchor="ctr" horzOverflow="overflow"/>
                </a:tc>
                <a:tc>
                  <a:txBody>
                    <a:bodyPr/>
                    <a:lstStyle/>
                    <a:p>
                      <a:pPr defTabSz="914400"/>
                      <a:r>
                        <a:rPr sz="2800">
                          <a:sym typeface="Times New Roman"/>
                        </a:rPr>
                        <a:t>Descriptions</a:t>
                      </a:r>
                      <a:endParaRPr sz="2800" b="1">
                        <a:latin typeface="Times New Roman"/>
                        <a:ea typeface="Times New Roman"/>
                        <a:cs typeface="Times New Roman"/>
                        <a:sym typeface="Times New Roman"/>
                      </a:endParaRPr>
                    </a:p>
                  </a:txBody>
                  <a:tcPr marL="44648" marR="44648" marT="44648" marB="44648" anchor="ctr" horzOverflow="overflow"/>
                </a:tc>
                <a:extLst>
                  <a:ext uri="{0D108BD9-81ED-4DB2-BD59-A6C34878D82A}">
                    <a16:rowId xmlns:a16="http://schemas.microsoft.com/office/drawing/2014/main" val="10000"/>
                  </a:ext>
                </a:extLst>
              </a:tr>
              <a:tr h="496953">
                <a:tc>
                  <a:txBody>
                    <a:bodyPr/>
                    <a:lstStyle/>
                    <a:p>
                      <a:pPr algn="just" defTabSz="914400">
                        <a:defRPr sz="2000">
                          <a:solidFill>
                            <a:srgbClr val="018000"/>
                          </a:solidFill>
                          <a:latin typeface="Verdana"/>
                          <a:ea typeface="Verdana"/>
                          <a:cs typeface="Verdana"/>
                          <a:sym typeface="Verdana"/>
                        </a:defRPr>
                      </a:pPr>
                      <a:r>
                        <a:rPr sz="2000">
                          <a:hlinkClick r:id="rId3"/>
                        </a:rPr>
                        <a:t>x:out</a:t>
                      </a:r>
                    </a:p>
                  </a:txBody>
                  <a:tcPr marL="44648" marR="44648" marT="44648" marB="44648" anchor="ctr" horzOverflow="overflow"/>
                </a:tc>
                <a:tc>
                  <a:txBody>
                    <a:bodyPr/>
                    <a:lstStyle/>
                    <a:p>
                      <a:pPr algn="l" defTabSz="914400"/>
                      <a:r>
                        <a:rPr sz="2000">
                          <a:sym typeface="Verdana"/>
                        </a:rPr>
                        <a:t>Similar to &lt;%= ... &gt; tag.</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1"/>
                  </a:ext>
                </a:extLst>
              </a:tr>
              <a:tr h="517922">
                <a:tc>
                  <a:txBody>
                    <a:bodyPr/>
                    <a:lstStyle/>
                    <a:p>
                      <a:pPr algn="just" defTabSz="914400">
                        <a:defRPr sz="2000">
                          <a:solidFill>
                            <a:srgbClr val="018000"/>
                          </a:solidFill>
                          <a:latin typeface="Verdana"/>
                          <a:ea typeface="Verdana"/>
                          <a:cs typeface="Verdana"/>
                          <a:sym typeface="Verdana"/>
                        </a:defRPr>
                      </a:pPr>
                      <a:r>
                        <a:rPr sz="2000">
                          <a:hlinkClick r:id="rId4"/>
                        </a:rPr>
                        <a:t>x:parse</a:t>
                      </a:r>
                    </a:p>
                  </a:txBody>
                  <a:tcPr marL="44648" marR="44648" marT="44648" marB="44648" anchor="ctr" horzOverflow="overflow"/>
                </a:tc>
                <a:tc>
                  <a:txBody>
                    <a:bodyPr/>
                    <a:lstStyle/>
                    <a:p>
                      <a:pPr algn="l" defTabSz="914400"/>
                      <a:r>
                        <a:rPr sz="2000">
                          <a:sym typeface="Verdana"/>
                        </a:rPr>
                        <a:t>It is used for parse the XML data specified either in the tag body or an attribute.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2"/>
                  </a:ext>
                </a:extLst>
              </a:tr>
              <a:tr h="496953">
                <a:tc>
                  <a:txBody>
                    <a:bodyPr/>
                    <a:lstStyle/>
                    <a:p>
                      <a:pPr algn="just" defTabSz="914400">
                        <a:defRPr sz="2000">
                          <a:solidFill>
                            <a:srgbClr val="018000"/>
                          </a:solidFill>
                          <a:latin typeface="Verdana"/>
                          <a:ea typeface="Verdana"/>
                          <a:cs typeface="Verdana"/>
                          <a:sym typeface="Verdana"/>
                        </a:defRPr>
                      </a:pPr>
                      <a:r>
                        <a:rPr sz="2000">
                          <a:hlinkClick r:id="rId5"/>
                        </a:rPr>
                        <a:t>x:set</a:t>
                      </a:r>
                    </a:p>
                  </a:txBody>
                  <a:tcPr marL="44648" marR="44648" marT="44648" marB="44648" anchor="ctr" horzOverflow="overflow"/>
                </a:tc>
                <a:tc>
                  <a:txBody>
                    <a:bodyPr/>
                    <a:lstStyle/>
                    <a:p>
                      <a:pPr algn="l" defTabSz="914400"/>
                      <a:r>
                        <a:rPr sz="2000">
                          <a:sym typeface="Verdana"/>
                        </a:rPr>
                        <a:t>It is used to sets a variable to the value of an XPath expression.</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3"/>
                  </a:ext>
                </a:extLst>
              </a:tr>
              <a:tr h="517922">
                <a:tc>
                  <a:txBody>
                    <a:bodyPr/>
                    <a:lstStyle/>
                    <a:p>
                      <a:pPr algn="just" defTabSz="914400">
                        <a:defRPr sz="2000">
                          <a:solidFill>
                            <a:srgbClr val="018000"/>
                          </a:solidFill>
                          <a:latin typeface="Verdana"/>
                          <a:ea typeface="Verdana"/>
                          <a:cs typeface="Verdana"/>
                          <a:sym typeface="Verdana"/>
                        </a:defRPr>
                      </a:pPr>
                      <a:r>
                        <a:rPr sz="2000">
                          <a:hlinkClick r:id="rId6"/>
                        </a:rPr>
                        <a:t>x:choose</a:t>
                      </a:r>
                    </a:p>
                  </a:txBody>
                  <a:tcPr marL="44648" marR="44648" marT="44648" marB="44648" anchor="ctr" horzOverflow="overflow"/>
                </a:tc>
                <a:tc>
                  <a:txBody>
                    <a:bodyPr/>
                    <a:lstStyle/>
                    <a:p>
                      <a:pPr algn="l" defTabSz="914400"/>
                      <a:r>
                        <a:rPr sz="2000">
                          <a:sym typeface="Verdana"/>
                        </a:rPr>
                        <a:t>It is a conditional tag that establish a context for mutually exclusive conditional operations.</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4"/>
                  </a:ext>
                </a:extLst>
              </a:tr>
              <a:tr h="517922">
                <a:tc>
                  <a:txBody>
                    <a:bodyPr/>
                    <a:lstStyle/>
                    <a:p>
                      <a:pPr algn="just" defTabSz="914400">
                        <a:defRPr sz="2000">
                          <a:solidFill>
                            <a:srgbClr val="018000"/>
                          </a:solidFill>
                          <a:latin typeface="Verdana"/>
                          <a:ea typeface="Verdana"/>
                          <a:cs typeface="Verdana"/>
                          <a:sym typeface="Verdana"/>
                        </a:defRPr>
                      </a:pPr>
                      <a:r>
                        <a:rPr sz="2000">
                          <a:hlinkClick r:id="rId6"/>
                        </a:rPr>
                        <a:t>x:when</a:t>
                      </a:r>
                    </a:p>
                  </a:txBody>
                  <a:tcPr marL="44648" marR="44648" marT="44648" marB="44648" anchor="ctr" horzOverflow="overflow"/>
                </a:tc>
                <a:tc>
                  <a:txBody>
                    <a:bodyPr/>
                    <a:lstStyle/>
                    <a:p>
                      <a:pPr algn="l" defTabSz="914400"/>
                      <a:r>
                        <a:rPr sz="2000">
                          <a:sym typeface="Verdana"/>
                        </a:rPr>
                        <a:t>It is a subtag of that will include its body if the condition evaluated be 'true'.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5"/>
                  </a:ext>
                </a:extLst>
              </a:tr>
              <a:tr h="517922">
                <a:tc>
                  <a:txBody>
                    <a:bodyPr/>
                    <a:lstStyle/>
                    <a:p>
                      <a:pPr algn="just" defTabSz="914400">
                        <a:defRPr sz="2000">
                          <a:solidFill>
                            <a:srgbClr val="018000"/>
                          </a:solidFill>
                          <a:latin typeface="Verdana"/>
                          <a:ea typeface="Verdana"/>
                          <a:cs typeface="Verdana"/>
                          <a:sym typeface="Verdana"/>
                        </a:defRPr>
                      </a:pPr>
                      <a:r>
                        <a:rPr sz="2000">
                          <a:hlinkClick r:id="rId6"/>
                        </a:rPr>
                        <a:t>x:otherwise</a:t>
                      </a:r>
                    </a:p>
                  </a:txBody>
                  <a:tcPr marL="44648" marR="44648" marT="44648" marB="44648" anchor="ctr" horzOverflow="overflow"/>
                </a:tc>
                <a:tc>
                  <a:txBody>
                    <a:bodyPr/>
                    <a:lstStyle/>
                    <a:p>
                      <a:pPr algn="l" defTabSz="914400"/>
                      <a:r>
                        <a:rPr sz="2000">
                          <a:sym typeface="Verdana"/>
                        </a:rPr>
                        <a:t>It is subtag of that follows tags and runs only if all the prior conditions evaluated be 'false'.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6"/>
                  </a:ext>
                </a:extLst>
              </a:tr>
              <a:tr h="517922">
                <a:tc>
                  <a:txBody>
                    <a:bodyPr/>
                    <a:lstStyle/>
                    <a:p>
                      <a:pPr algn="just" defTabSz="914400">
                        <a:defRPr sz="2000">
                          <a:solidFill>
                            <a:srgbClr val="018000"/>
                          </a:solidFill>
                          <a:latin typeface="Verdana"/>
                          <a:ea typeface="Verdana"/>
                          <a:cs typeface="Verdana"/>
                          <a:sym typeface="Verdana"/>
                        </a:defRPr>
                      </a:pPr>
                      <a:r>
                        <a:rPr sz="2000">
                          <a:hlinkClick r:id="rId7"/>
                        </a:rPr>
                        <a:t>x:if</a:t>
                      </a:r>
                    </a:p>
                  </a:txBody>
                  <a:tcPr marL="44648" marR="44648" marT="44648" marB="44648" anchor="ctr" horzOverflow="overflow"/>
                </a:tc>
                <a:tc>
                  <a:txBody>
                    <a:bodyPr/>
                    <a:lstStyle/>
                    <a:p>
                      <a:pPr algn="l" defTabSz="914400"/>
                      <a:r>
                        <a:rPr sz="2000">
                          <a:sym typeface="Verdana"/>
                        </a:rPr>
                        <a:t>It is used for evaluating the test XPath expression and if it is true, it will processes its body content.</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7"/>
                  </a:ext>
                </a:extLst>
              </a:tr>
              <a:tr h="517922">
                <a:tc>
                  <a:txBody>
                    <a:bodyPr/>
                    <a:lstStyle/>
                    <a:p>
                      <a:pPr algn="just" defTabSz="914400">
                        <a:defRPr sz="2000">
                          <a:solidFill>
                            <a:srgbClr val="018000"/>
                          </a:solidFill>
                          <a:latin typeface="Verdana"/>
                          <a:ea typeface="Verdana"/>
                          <a:cs typeface="Verdana"/>
                          <a:sym typeface="Verdana"/>
                        </a:defRPr>
                      </a:pPr>
                      <a:r>
                        <a:rPr sz="2000">
                          <a:hlinkClick r:id="rId8"/>
                        </a:rPr>
                        <a:t>x:transform</a:t>
                      </a:r>
                    </a:p>
                  </a:txBody>
                  <a:tcPr marL="44648" marR="44648" marT="44648" marB="44648" anchor="ctr" horzOverflow="overflow"/>
                </a:tc>
                <a:tc>
                  <a:txBody>
                    <a:bodyPr/>
                    <a:lstStyle/>
                    <a:p>
                      <a:pPr algn="l" defTabSz="914400"/>
                      <a:r>
                        <a:rPr sz="2000">
                          <a:sym typeface="Verdana"/>
                        </a:rPr>
                        <a:t>It is used in a XML document for providing the XSL(Extensible Stylesheet Language) transformation.</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8"/>
                  </a:ext>
                </a:extLst>
              </a:tr>
              <a:tr h="517922">
                <a:tc>
                  <a:txBody>
                    <a:bodyPr/>
                    <a:lstStyle/>
                    <a:p>
                      <a:pPr algn="just" defTabSz="914400">
                        <a:defRPr sz="2000">
                          <a:solidFill>
                            <a:srgbClr val="018000"/>
                          </a:solidFill>
                          <a:latin typeface="Verdana"/>
                          <a:ea typeface="Verdana"/>
                          <a:cs typeface="Verdana"/>
                          <a:sym typeface="Verdana"/>
                        </a:defRPr>
                      </a:pPr>
                      <a:r>
                        <a:rPr sz="2000">
                          <a:hlinkClick r:id="rId9"/>
                        </a:rPr>
                        <a:t>x:param</a:t>
                      </a:r>
                    </a:p>
                  </a:txBody>
                  <a:tcPr marL="44648" marR="44648" marT="44648" marB="44648" anchor="ctr" horzOverflow="overflow"/>
                </a:tc>
                <a:tc>
                  <a:txBody>
                    <a:bodyPr/>
                    <a:lstStyle/>
                    <a:p>
                      <a:pPr algn="l" defTabSz="914400"/>
                      <a:r>
                        <a:rPr sz="2000" dirty="0">
                          <a:sym typeface="Verdana"/>
                        </a:rPr>
                        <a:t>It is used along with the transform tag for setting the parameter in the XSLT style sheet.</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9"/>
                  </a:ext>
                </a:extLst>
              </a:tr>
            </a:tbl>
          </a:graphicData>
        </a:graphic>
      </p:graphicFrame>
      <p:sp>
        <p:nvSpPr>
          <p:cNvPr id="2" name="Slide Number Placeholder 1"/>
          <p:cNvSpPr>
            <a:spLocks noGrp="1"/>
          </p:cNvSpPr>
          <p:nvPr>
            <p:ph type="sldNum" sz="quarter" idx="12"/>
          </p:nvPr>
        </p:nvSpPr>
        <p:spPr/>
        <p:txBody>
          <a:bodyPr/>
          <a:lstStyle/>
          <a:p>
            <a:fld id="{9C11CE39-2868-44A2-A0C6-827D458F7A8B}" type="slidenum">
              <a:rPr lang="en-IN" smtClean="0"/>
              <a:pPr/>
              <a:t>144</a:t>
            </a:fld>
            <a:endParaRPr lang="en-IN"/>
          </a:p>
        </p:txBody>
      </p:sp>
    </p:spTree>
    <p:custDataLst>
      <p:tags r:id="rId1"/>
    </p:custDataLst>
    <p:extLst>
      <p:ext uri="{BB962C8B-B14F-4D97-AF65-F5344CB8AC3E}">
        <p14:creationId xmlns:p14="http://schemas.microsoft.com/office/powerpoint/2010/main" val="301320366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7F60BE-004B-4815-8496-99A17DA98EE1}"/>
              </a:ext>
            </a:extLst>
          </p:cNvPr>
          <p:cNvSpPr>
            <a:spLocks noGrp="1"/>
          </p:cNvSpPr>
          <p:nvPr>
            <p:ph idx="1"/>
          </p:nvPr>
        </p:nvSpPr>
        <p:spPr>
          <a:xfrm>
            <a:off x="3624349" y="868680"/>
            <a:ext cx="8030095" cy="5660708"/>
          </a:xfrm>
        </p:spPr>
        <p:txBody>
          <a:bodyPr>
            <a:normAutofit/>
          </a:bodyPr>
          <a:lstStyle/>
          <a:p>
            <a:pPr marL="0" indent="0">
              <a:buNone/>
            </a:pPr>
            <a:r>
              <a:rPr lang="en-US" sz="5062" dirty="0" smtClean="0"/>
              <a:t>JSTL CUSTOM TAGS</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145</a:t>
            </a:fld>
            <a:endParaRPr lang="en-IN"/>
          </a:p>
        </p:txBody>
      </p:sp>
    </p:spTree>
    <p:custDataLst>
      <p:tags r:id="rId1"/>
    </p:custDataLst>
    <p:extLst>
      <p:ext uri="{BB962C8B-B14F-4D97-AF65-F5344CB8AC3E}">
        <p14:creationId xmlns:p14="http://schemas.microsoft.com/office/powerpoint/2010/main" val="352717272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JSP Tag </a:t>
            </a:r>
            <a:r>
              <a:rPr lang="en-US" b="1" dirty="0" smtClean="0"/>
              <a:t>Extensions</a:t>
            </a:r>
            <a:endParaRPr lang="en-US" dirty="0"/>
          </a:p>
        </p:txBody>
      </p:sp>
      <p:sp>
        <p:nvSpPr>
          <p:cNvPr id="3" name="Content Placeholder 2"/>
          <p:cNvSpPr>
            <a:spLocks noGrp="1"/>
          </p:cNvSpPr>
          <p:nvPr>
            <p:ph idx="1"/>
          </p:nvPr>
        </p:nvSpPr>
        <p:spPr/>
        <p:txBody>
          <a:bodyPr/>
          <a:lstStyle/>
          <a:p>
            <a:pPr algn="just"/>
            <a:r>
              <a:rPr lang="en-US" dirty="0">
                <a:solidFill>
                  <a:schemeClr val="accent1"/>
                </a:solidFill>
              </a:rPr>
              <a:t>Tag extensions or custom </a:t>
            </a:r>
            <a:r>
              <a:rPr lang="en-US" dirty="0" smtClean="0">
                <a:solidFill>
                  <a:schemeClr val="accent1"/>
                </a:solidFill>
              </a:rPr>
              <a:t>tags is </a:t>
            </a:r>
            <a:r>
              <a:rPr lang="en-US" dirty="0">
                <a:solidFill>
                  <a:schemeClr val="accent1"/>
                </a:solidFill>
              </a:rPr>
              <a:t>a user-defined</a:t>
            </a:r>
            <a:r>
              <a:rPr lang="en-US" dirty="0"/>
              <a:t> JSP language element. When a JSP page containing a </a:t>
            </a:r>
            <a:r>
              <a:rPr lang="en-US" dirty="0">
                <a:solidFill>
                  <a:schemeClr val="accent1"/>
                </a:solidFill>
              </a:rPr>
              <a:t>custom tag is translated into a servlet</a:t>
            </a:r>
            <a:r>
              <a:rPr lang="en-US" dirty="0"/>
              <a:t>, the tag is converted to operations on an object called a tag </a:t>
            </a:r>
            <a:r>
              <a:rPr lang="en-US" dirty="0" smtClean="0"/>
              <a:t>handler.</a:t>
            </a:r>
          </a:p>
          <a:p>
            <a:pPr algn="just"/>
            <a:endParaRPr lang="en-US" dirty="0"/>
          </a:p>
          <a:p>
            <a:pPr algn="just"/>
            <a:r>
              <a:rPr lang="en-US" dirty="0" smtClean="0"/>
              <a:t>The </a:t>
            </a:r>
            <a:r>
              <a:rPr lang="en-US" dirty="0">
                <a:solidFill>
                  <a:schemeClr val="accent1"/>
                </a:solidFill>
              </a:rPr>
              <a:t>Web container then invokes </a:t>
            </a:r>
            <a:r>
              <a:rPr lang="en-US" dirty="0"/>
              <a:t>those operations when the </a:t>
            </a:r>
            <a:r>
              <a:rPr lang="en-US" dirty="0">
                <a:solidFill>
                  <a:schemeClr val="accent1"/>
                </a:solidFill>
              </a:rPr>
              <a:t>JSP page's servlet is executed</a:t>
            </a:r>
            <a:r>
              <a:rPr lang="en-US" dirty="0" smtClean="0">
                <a:solidFill>
                  <a:schemeClr val="accent1"/>
                </a:solidFill>
              </a:rPr>
              <a:t>.</a:t>
            </a:r>
          </a:p>
          <a:p>
            <a:pPr algn="just"/>
            <a:endParaRPr lang="en-US" dirty="0">
              <a:solidFill>
                <a:schemeClr val="accent1"/>
              </a:solidFill>
            </a:endParaRPr>
          </a:p>
          <a:p>
            <a:pPr algn="just"/>
            <a:r>
              <a:rPr lang="en-US" dirty="0"/>
              <a:t>JSP tag extensions </a:t>
            </a:r>
            <a:r>
              <a:rPr lang="en-US" dirty="0">
                <a:solidFill>
                  <a:schemeClr val="accent1"/>
                </a:solidFill>
              </a:rPr>
              <a:t>let you create new tags </a:t>
            </a:r>
            <a:r>
              <a:rPr lang="en-US" dirty="0"/>
              <a:t>that you can </a:t>
            </a:r>
            <a:r>
              <a:rPr lang="en-US" dirty="0">
                <a:solidFill>
                  <a:schemeClr val="accent1"/>
                </a:solidFill>
              </a:rPr>
              <a:t>insert directly into a </a:t>
            </a:r>
            <a:r>
              <a:rPr lang="en-US" dirty="0" err="1" smtClean="0">
                <a:solidFill>
                  <a:schemeClr val="accent1"/>
                </a:solidFill>
              </a:rPr>
              <a:t>JavaServer</a:t>
            </a:r>
            <a:r>
              <a:rPr lang="en-US" dirty="0" smtClean="0">
                <a:solidFill>
                  <a:schemeClr val="accent1"/>
                </a:solidFill>
              </a:rPr>
              <a:t>.</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146</a:t>
            </a:fld>
            <a:endParaRPr lang="en-IN" dirty="0"/>
          </a:p>
        </p:txBody>
      </p:sp>
    </p:spTree>
    <p:custDataLst>
      <p:tags r:id="rId1"/>
    </p:custDataLst>
    <p:extLst>
      <p:ext uri="{BB962C8B-B14F-4D97-AF65-F5344CB8AC3E}">
        <p14:creationId xmlns:p14="http://schemas.microsoft.com/office/powerpoint/2010/main" val="219777131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"Hello" Tag:</a:t>
            </a:r>
            <a:endParaRPr lang="en-US" dirty="0"/>
          </a:p>
        </p:txBody>
      </p:sp>
      <p:sp>
        <p:nvSpPr>
          <p:cNvPr id="3" name="Content Placeholder 2"/>
          <p:cNvSpPr>
            <a:spLocks noGrp="1"/>
          </p:cNvSpPr>
          <p:nvPr>
            <p:ph idx="1"/>
          </p:nvPr>
        </p:nvSpPr>
        <p:spPr/>
        <p:txBody>
          <a:bodyPr/>
          <a:lstStyle/>
          <a:p>
            <a:pPr algn="just"/>
            <a:r>
              <a:rPr lang="en-US" dirty="0" smtClean="0"/>
              <a:t>Consider you want to define </a:t>
            </a:r>
            <a:r>
              <a:rPr lang="en-US" dirty="0" smtClean="0">
                <a:solidFill>
                  <a:schemeClr val="accent1"/>
                </a:solidFill>
              </a:rPr>
              <a:t>a custom tag named &lt;</a:t>
            </a:r>
            <a:r>
              <a:rPr lang="en-US" dirty="0" err="1" smtClean="0">
                <a:solidFill>
                  <a:schemeClr val="accent1"/>
                </a:solidFill>
              </a:rPr>
              <a:t>ex:Hello</a:t>
            </a:r>
            <a:r>
              <a:rPr lang="en-US" dirty="0" smtClean="0">
                <a:solidFill>
                  <a:schemeClr val="accent1"/>
                </a:solidFill>
              </a:rPr>
              <a:t>&gt;</a:t>
            </a:r>
            <a:r>
              <a:rPr lang="en-US" dirty="0" smtClean="0"/>
              <a:t> and you want to use it in the following fashion without a body:</a:t>
            </a:r>
          </a:p>
          <a:p>
            <a:pPr algn="just"/>
            <a:endParaRPr lang="en-US" dirty="0" smtClean="0"/>
          </a:p>
          <a:p>
            <a:pPr algn="just"/>
            <a:r>
              <a:rPr lang="en-US" dirty="0" smtClean="0"/>
              <a:t>&lt;</a:t>
            </a:r>
            <a:r>
              <a:rPr lang="en-US" dirty="0" err="1" smtClean="0"/>
              <a:t>ex:Hello</a:t>
            </a:r>
            <a:r>
              <a:rPr lang="en-US" dirty="0" smtClean="0"/>
              <a:t> /&gt;</a:t>
            </a:r>
          </a:p>
          <a:p>
            <a:pPr algn="just"/>
            <a:endParaRPr lang="en-US" dirty="0" smtClean="0"/>
          </a:p>
          <a:p>
            <a:pPr algn="just"/>
            <a:r>
              <a:rPr lang="en-US" dirty="0" smtClean="0"/>
              <a:t>The next </a:t>
            </a:r>
            <a:r>
              <a:rPr lang="en-US" dirty="0"/>
              <a:t>code has simple coding where </a:t>
            </a:r>
            <a:r>
              <a:rPr lang="en-US" dirty="0" err="1">
                <a:solidFill>
                  <a:schemeClr val="accent1"/>
                </a:solidFill>
              </a:rPr>
              <a:t>doTag</a:t>
            </a:r>
            <a:r>
              <a:rPr lang="en-US" dirty="0">
                <a:solidFill>
                  <a:schemeClr val="accent1"/>
                </a:solidFill>
              </a:rPr>
              <a:t>() method takes the current </a:t>
            </a:r>
            <a:r>
              <a:rPr lang="en-US" dirty="0" err="1">
                <a:solidFill>
                  <a:schemeClr val="accent1"/>
                </a:solidFill>
              </a:rPr>
              <a:t>JspContext</a:t>
            </a:r>
            <a:r>
              <a:rPr lang="en-US" dirty="0">
                <a:solidFill>
                  <a:schemeClr val="accent1"/>
                </a:solidFill>
              </a:rPr>
              <a:t> object using </a:t>
            </a:r>
            <a:r>
              <a:rPr lang="en-US" dirty="0" err="1">
                <a:solidFill>
                  <a:schemeClr val="accent1"/>
                </a:solidFill>
              </a:rPr>
              <a:t>getJspContext</a:t>
            </a:r>
            <a:r>
              <a:rPr lang="en-US" dirty="0">
                <a:solidFill>
                  <a:schemeClr val="accent1"/>
                </a:solidFill>
              </a:rPr>
              <a:t>() method </a:t>
            </a:r>
            <a:r>
              <a:rPr lang="en-US" dirty="0"/>
              <a:t>and uses it to send "Hello Custom Tag!" to the current </a:t>
            </a:r>
            <a:r>
              <a:rPr lang="en-US" dirty="0" err="1"/>
              <a:t>JspWriter</a:t>
            </a:r>
            <a:r>
              <a:rPr lang="en-US" dirty="0"/>
              <a:t> object.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147</a:t>
            </a:fld>
            <a:endParaRPr lang="en-IN" dirty="0"/>
          </a:p>
        </p:txBody>
      </p:sp>
    </p:spTree>
    <p:custDataLst>
      <p:tags r:id="rId1"/>
    </p:custDataLst>
    <p:extLst>
      <p:ext uri="{BB962C8B-B14F-4D97-AF65-F5344CB8AC3E}">
        <p14:creationId xmlns:p14="http://schemas.microsoft.com/office/powerpoint/2010/main" val="6215586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"Hello" </a:t>
            </a:r>
            <a:r>
              <a:rPr lang="en-US" dirty="0" smtClean="0"/>
              <a:t>Tag (Cont.)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create a custom JSP tag, you must first create a Java class that acts as a tag handler. So let us create </a:t>
            </a:r>
            <a:r>
              <a:rPr lang="en-US" dirty="0" err="1" smtClean="0"/>
              <a:t>HelloTag</a:t>
            </a:r>
            <a:r>
              <a:rPr lang="en-US" dirty="0" smtClean="0"/>
              <a:t> class as follows:</a:t>
            </a:r>
          </a:p>
          <a:p>
            <a:endParaRPr lang="en-US" dirty="0" smtClean="0"/>
          </a:p>
          <a:p>
            <a:r>
              <a:rPr lang="en-US" dirty="0" smtClean="0"/>
              <a:t>package </a:t>
            </a:r>
            <a:r>
              <a:rPr lang="en-US" dirty="0" err="1" smtClean="0"/>
              <a:t>com.tutorialspoint</a:t>
            </a:r>
            <a:r>
              <a:rPr lang="en-US" dirty="0" smtClean="0"/>
              <a:t>;</a:t>
            </a:r>
          </a:p>
          <a:p>
            <a:r>
              <a:rPr lang="en-US" dirty="0" smtClean="0"/>
              <a:t>import </a:t>
            </a:r>
            <a:r>
              <a:rPr lang="en-US" dirty="0" err="1" smtClean="0"/>
              <a:t>javax.servlet.jsp.tagext</a:t>
            </a:r>
            <a:r>
              <a:rPr lang="en-US" dirty="0" smtClean="0"/>
              <a:t>.*;</a:t>
            </a:r>
          </a:p>
          <a:p>
            <a:r>
              <a:rPr lang="en-US" dirty="0" smtClean="0"/>
              <a:t>import </a:t>
            </a:r>
            <a:r>
              <a:rPr lang="en-US" dirty="0" err="1" smtClean="0"/>
              <a:t>javax.servlet.jsp</a:t>
            </a:r>
            <a:r>
              <a:rPr lang="en-US" dirty="0" smtClean="0"/>
              <a:t>.*;</a:t>
            </a:r>
          </a:p>
          <a:p>
            <a:r>
              <a:rPr lang="en-US" dirty="0" smtClean="0"/>
              <a:t>import java.io.*;</a:t>
            </a:r>
          </a:p>
          <a:p>
            <a:r>
              <a:rPr lang="en-US" dirty="0" smtClean="0"/>
              <a:t>public class </a:t>
            </a:r>
            <a:r>
              <a:rPr lang="en-US" dirty="0" err="1" smtClean="0"/>
              <a:t>HelloTag</a:t>
            </a:r>
            <a:r>
              <a:rPr lang="en-US" dirty="0" smtClean="0"/>
              <a:t> extends </a:t>
            </a:r>
            <a:r>
              <a:rPr lang="en-US" dirty="0" err="1" smtClean="0"/>
              <a:t>SimpleTagSupport</a:t>
            </a:r>
            <a:r>
              <a:rPr lang="en-US" dirty="0" smtClean="0"/>
              <a:t> {</a:t>
            </a:r>
          </a:p>
          <a:p>
            <a:r>
              <a:rPr lang="en-US" dirty="0" smtClean="0"/>
              <a:t>  public void </a:t>
            </a:r>
            <a:r>
              <a:rPr lang="en-US" dirty="0" err="1" smtClean="0"/>
              <a:t>doTag</a:t>
            </a:r>
            <a:r>
              <a:rPr lang="en-US" dirty="0" smtClean="0"/>
              <a:t>() throws </a:t>
            </a:r>
            <a:r>
              <a:rPr lang="en-US" dirty="0" err="1" smtClean="0"/>
              <a:t>JspException</a:t>
            </a:r>
            <a:r>
              <a:rPr lang="en-US" dirty="0" smtClean="0"/>
              <a:t>, </a:t>
            </a:r>
            <a:r>
              <a:rPr lang="en-US" dirty="0" err="1" smtClean="0"/>
              <a:t>IOException</a:t>
            </a:r>
            <a:r>
              <a:rPr lang="en-US" dirty="0" smtClean="0"/>
              <a:t> {</a:t>
            </a:r>
          </a:p>
          <a:p>
            <a:r>
              <a:rPr lang="en-US" dirty="0" smtClean="0"/>
              <a:t>    </a:t>
            </a:r>
            <a:r>
              <a:rPr lang="en-US" dirty="0" err="1" smtClean="0"/>
              <a:t>JspWriter</a:t>
            </a:r>
            <a:r>
              <a:rPr lang="en-US" dirty="0" smtClean="0"/>
              <a:t> out = </a:t>
            </a:r>
            <a:r>
              <a:rPr lang="en-US" dirty="0" err="1" smtClean="0"/>
              <a:t>getJspContext</a:t>
            </a:r>
            <a:r>
              <a:rPr lang="en-US" dirty="0" smtClean="0"/>
              <a:t>().</a:t>
            </a:r>
            <a:r>
              <a:rPr lang="en-US" dirty="0" err="1" smtClean="0"/>
              <a:t>getOut</a:t>
            </a:r>
            <a:r>
              <a:rPr lang="en-US" dirty="0" smtClean="0"/>
              <a:t>();</a:t>
            </a:r>
          </a:p>
          <a:p>
            <a:r>
              <a:rPr lang="en-US" dirty="0" smtClean="0"/>
              <a:t>    </a:t>
            </a:r>
            <a:r>
              <a:rPr lang="en-US" dirty="0" err="1" smtClean="0"/>
              <a:t>out.println</a:t>
            </a:r>
            <a:r>
              <a:rPr lang="en-US" dirty="0" smtClean="0"/>
              <a:t>("Hello Custom Tag!");</a:t>
            </a:r>
          </a:p>
          <a:p>
            <a:r>
              <a:rPr lang="en-US" dirty="0" smtClean="0"/>
              <a:t>  }</a:t>
            </a:r>
          </a:p>
          <a:p>
            <a:r>
              <a:rPr lang="en-US" dirty="0" smtClean="0"/>
              <a: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148</a:t>
            </a:fld>
            <a:endParaRPr lang="en-IN" dirty="0"/>
          </a:p>
        </p:txBody>
      </p:sp>
    </p:spTree>
    <p:custDataLst>
      <p:tags r:id="rId1"/>
    </p:custDataLst>
    <p:extLst>
      <p:ext uri="{BB962C8B-B14F-4D97-AF65-F5344CB8AC3E}">
        <p14:creationId xmlns:p14="http://schemas.microsoft.com/office/powerpoint/2010/main" val="380769103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"Hello" Tag (Cont.)</a:t>
            </a:r>
          </a:p>
        </p:txBody>
      </p:sp>
      <p:sp>
        <p:nvSpPr>
          <p:cNvPr id="3" name="Content Placeholder 2"/>
          <p:cNvSpPr>
            <a:spLocks noGrp="1"/>
          </p:cNvSpPr>
          <p:nvPr>
            <p:ph idx="1"/>
          </p:nvPr>
        </p:nvSpPr>
        <p:spPr/>
        <p:txBody>
          <a:bodyPr>
            <a:normAutofit fontScale="92500" lnSpcReduction="10000"/>
          </a:bodyPr>
          <a:lstStyle/>
          <a:p>
            <a:r>
              <a:rPr lang="en-US" dirty="0" smtClean="0"/>
              <a:t>Now it's time to use above defined custom tag Hello in our JSP program as follows:</a:t>
            </a:r>
          </a:p>
          <a:p>
            <a:endParaRPr lang="en-US" dirty="0" smtClean="0"/>
          </a:p>
          <a:p>
            <a:r>
              <a:rPr lang="en-US" dirty="0" smtClean="0"/>
              <a:t>&lt;%@ </a:t>
            </a:r>
            <a:r>
              <a:rPr lang="en-US" dirty="0" err="1" smtClean="0"/>
              <a:t>taglib</a:t>
            </a:r>
            <a:r>
              <a:rPr lang="en-US" dirty="0" smtClean="0"/>
              <a:t> prefix="ex" </a:t>
            </a:r>
            <a:r>
              <a:rPr lang="en-US" dirty="0" err="1" smtClean="0"/>
              <a:t>uri</a:t>
            </a:r>
            <a:r>
              <a:rPr lang="en-US" dirty="0" smtClean="0"/>
              <a:t>="WEB-INF/</a:t>
            </a:r>
            <a:r>
              <a:rPr lang="en-US" dirty="0" err="1" smtClean="0"/>
              <a:t>custom.tld</a:t>
            </a:r>
            <a:r>
              <a:rPr lang="en-US" dirty="0" smtClean="0"/>
              <a:t>"%&gt;</a:t>
            </a:r>
          </a:p>
          <a:p>
            <a:r>
              <a:rPr lang="en-US" dirty="0" smtClean="0"/>
              <a:t>&lt;html&gt;</a:t>
            </a:r>
          </a:p>
          <a:p>
            <a:r>
              <a:rPr lang="en-US" dirty="0" smtClean="0"/>
              <a:t>  &lt;head&gt;</a:t>
            </a:r>
          </a:p>
          <a:p>
            <a:r>
              <a:rPr lang="en-US" dirty="0" smtClean="0"/>
              <a:t>    &lt;title&gt;A sample custom tag&lt;/title&gt;</a:t>
            </a:r>
          </a:p>
          <a:p>
            <a:r>
              <a:rPr lang="en-US" dirty="0" smtClean="0"/>
              <a:t>  &lt;/head&gt;</a:t>
            </a:r>
          </a:p>
          <a:p>
            <a:r>
              <a:rPr lang="en-US" dirty="0" smtClean="0"/>
              <a:t>  &lt;body&gt;</a:t>
            </a:r>
          </a:p>
          <a:p>
            <a:r>
              <a:rPr lang="en-US" dirty="0" smtClean="0"/>
              <a:t>    &lt;</a:t>
            </a:r>
            <a:r>
              <a:rPr lang="en-US" dirty="0" err="1" smtClean="0"/>
              <a:t>ex:Hello</a:t>
            </a:r>
            <a:r>
              <a:rPr lang="en-US" dirty="0" smtClean="0"/>
              <a:t>/&gt;</a:t>
            </a:r>
          </a:p>
          <a:p>
            <a:r>
              <a:rPr lang="en-US" dirty="0" smtClean="0"/>
              <a:t>  &lt;/body&gt;</a:t>
            </a:r>
          </a:p>
          <a:p>
            <a:r>
              <a:rPr lang="en-US" dirty="0" smtClean="0"/>
              <a:t>&lt;/html&gt;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149</a:t>
            </a:fld>
            <a:endParaRPr lang="en-IN" dirty="0"/>
          </a:p>
        </p:txBody>
      </p:sp>
    </p:spTree>
    <p:custDataLst>
      <p:tags r:id="rId1"/>
    </p:custDataLst>
    <p:extLst>
      <p:ext uri="{BB962C8B-B14F-4D97-AF65-F5344CB8AC3E}">
        <p14:creationId xmlns:p14="http://schemas.microsoft.com/office/powerpoint/2010/main" val="4128798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7.2 JSP expression ta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expression </a:t>
            </a:r>
            <a:r>
              <a:rPr lang="en-IN" dirty="0" smtClean="0"/>
              <a:t>tag</a:t>
            </a:r>
            <a:endParaRPr lang="en-IN" dirty="0"/>
          </a:p>
        </p:txBody>
      </p:sp>
      <p:sp>
        <p:nvSpPr>
          <p:cNvPr id="259" name="The code placed within JSP expression tag is written to the output stream of the response.…"/>
          <p:cNvSpPr txBox="1">
            <a:spLocks noGrp="1"/>
          </p:cNvSpPr>
          <p:nvPr>
            <p:ph type="body" idx="1"/>
          </p:nvPr>
        </p:nvSpPr>
        <p:spPr/>
        <p:txBody>
          <a:bodyPr/>
          <a:lstStyle/>
          <a:p>
            <a:r>
              <a:rPr lang="en-US" dirty="0"/>
              <a:t>The code placed within </a:t>
            </a:r>
            <a:r>
              <a:rPr lang="en-US" dirty="0">
                <a:sym typeface="Helvetica"/>
              </a:rPr>
              <a:t>JSP expression tag</a:t>
            </a:r>
            <a:r>
              <a:rPr lang="en-US" dirty="0"/>
              <a:t> is written to the </a:t>
            </a:r>
            <a:r>
              <a:rPr lang="en-US" dirty="0">
                <a:sym typeface="Helvetica"/>
              </a:rPr>
              <a:t>output stream</a:t>
            </a:r>
            <a:r>
              <a:rPr lang="en-US" dirty="0"/>
              <a:t> of the response.</a:t>
            </a:r>
          </a:p>
          <a:p>
            <a:r>
              <a:rPr lang="en-US" dirty="0"/>
              <a:t>Syntax of JSP expression tag</a:t>
            </a:r>
            <a:r>
              <a:rPr lang="en-US" dirty="0" smtClean="0"/>
              <a:t>:</a:t>
            </a:r>
          </a:p>
          <a:p>
            <a:pPr marL="0" indent="0">
              <a:buNone/>
            </a:pPr>
            <a:r>
              <a:rPr lang="en-US" dirty="0">
                <a:latin typeface="Courier New" panose="02070309020205020404" pitchFamily="49" charset="0"/>
                <a:cs typeface="Courier New" panose="02070309020205020404" pitchFamily="49" charset="0"/>
                <a:sym typeface="Helvetica"/>
              </a:rPr>
              <a:t>&lt;</a:t>
            </a:r>
            <a:r>
              <a:rPr lang="en-US" dirty="0">
                <a:latin typeface="Courier New" panose="02070309020205020404" pitchFamily="49" charset="0"/>
                <a:cs typeface="Courier New" panose="02070309020205020404" pitchFamily="49" charset="0"/>
              </a:rPr>
              <a:t>%=  statement %</a:t>
            </a:r>
            <a:r>
              <a:rPr lang="en-US" dirty="0">
                <a:latin typeface="Courier New" panose="02070309020205020404" pitchFamily="49" charset="0"/>
                <a:cs typeface="Courier New" panose="02070309020205020404" pitchFamily="49" charset="0"/>
                <a:sym typeface="Helvetica"/>
              </a:rPr>
              <a:t>&gt;</a:t>
            </a:r>
            <a:r>
              <a:rPr lang="en-US" dirty="0">
                <a:latin typeface="Courier New" panose="02070309020205020404" pitchFamily="49" charset="0"/>
                <a:cs typeface="Courier New" panose="02070309020205020404" pitchFamily="49" charset="0"/>
              </a:rPr>
              <a:t>  </a:t>
            </a:r>
            <a:endParaRPr lang="en-US" dirty="0">
              <a:sym typeface="Helvetica"/>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15</a:t>
            </a:fld>
            <a:endParaRPr lang="en-IN"/>
          </a:p>
        </p:txBody>
      </p:sp>
    </p:spTree>
    <p:custDataLst>
      <p:tags r:id="rId1"/>
    </p:custDataLst>
    <p:extLst>
      <p:ext uri="{BB962C8B-B14F-4D97-AF65-F5344CB8AC3E}">
        <p14:creationId xmlns:p14="http://schemas.microsoft.com/office/powerpoint/2010/main" val="1204877427"/>
      </p:ext>
    </p:extLst>
  </p:cSld>
  <p:clrMapOvr>
    <a:masterClrMapping/>
  </p:clrMapOvr>
  <p:transition spd="med"/>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Tag Attributes</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31212612"/>
              </p:ext>
            </p:extLst>
          </p:nvPr>
        </p:nvGraphicFramePr>
        <p:xfrm>
          <a:off x="534571" y="1078314"/>
          <a:ext cx="11020119" cy="5316985"/>
        </p:xfrm>
        <a:graphic>
          <a:graphicData uri="http://schemas.openxmlformats.org/drawingml/2006/table">
            <a:tbl>
              <a:tblPr/>
              <a:tblGrid>
                <a:gridCol w="2021825">
                  <a:extLst>
                    <a:ext uri="{9D8B030D-6E8A-4147-A177-3AD203B41FA5}">
                      <a16:colId xmlns:a16="http://schemas.microsoft.com/office/drawing/2014/main" val="20000"/>
                    </a:ext>
                  </a:extLst>
                </a:gridCol>
                <a:gridCol w="8998294">
                  <a:extLst>
                    <a:ext uri="{9D8B030D-6E8A-4147-A177-3AD203B41FA5}">
                      <a16:colId xmlns:a16="http://schemas.microsoft.com/office/drawing/2014/main" val="20001"/>
                    </a:ext>
                  </a:extLst>
                </a:gridCol>
              </a:tblGrid>
              <a:tr h="541129">
                <a:tc>
                  <a:txBody>
                    <a:bodyPr/>
                    <a:lstStyle/>
                    <a:p>
                      <a:pPr algn="l" fontAlgn="t"/>
                      <a:r>
                        <a:rPr lang="en-US" sz="2800" dirty="0">
                          <a:effectLst/>
                          <a:latin typeface="Cambria" panose="02040503050406030204" pitchFamily="18" charset="0"/>
                          <a:ea typeface="Cambria" panose="02040503050406030204" pitchFamily="18" charset="0"/>
                        </a:rPr>
                        <a:t>Property</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800">
                          <a:effectLst/>
                          <a:latin typeface="Cambria" panose="02040503050406030204" pitchFamily="18" charset="0"/>
                          <a:ea typeface="Cambria" panose="02040503050406030204" pitchFamily="18" charset="0"/>
                        </a:rPr>
                        <a:t>Purpose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029681">
                <a:tc>
                  <a:txBody>
                    <a:bodyPr/>
                    <a:lstStyle/>
                    <a:p>
                      <a:pPr fontAlgn="t"/>
                      <a:r>
                        <a:rPr lang="en-US" sz="2800">
                          <a:effectLst/>
                          <a:latin typeface="Cambria" panose="02040503050406030204" pitchFamily="18" charset="0"/>
                          <a:ea typeface="Cambria" panose="02040503050406030204" pitchFamily="18" charset="0"/>
                        </a:rPr>
                        <a:t>name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The name element defines the name of an attribute. Each attribute </a:t>
                      </a:r>
                      <a:r>
                        <a:rPr lang="en-US" sz="2800" dirty="0">
                          <a:solidFill>
                            <a:schemeClr val="accent1"/>
                          </a:solidFill>
                          <a:effectLst/>
                          <a:latin typeface="Cambria" panose="02040503050406030204" pitchFamily="18" charset="0"/>
                          <a:ea typeface="Cambria" panose="02040503050406030204" pitchFamily="18" charset="0"/>
                        </a:rPr>
                        <a:t>name must be unique </a:t>
                      </a:r>
                      <a:r>
                        <a:rPr lang="en-US" sz="2800" dirty="0">
                          <a:effectLst/>
                          <a:latin typeface="Cambria" panose="02040503050406030204" pitchFamily="18" charset="0"/>
                          <a:ea typeface="Cambria" panose="02040503050406030204" pitchFamily="18" charset="0"/>
                        </a:rPr>
                        <a:t>for a particular tag.</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932767">
                <a:tc>
                  <a:txBody>
                    <a:bodyPr/>
                    <a:lstStyle/>
                    <a:p>
                      <a:pPr fontAlgn="t"/>
                      <a:r>
                        <a:rPr lang="en-US" sz="2800" dirty="0">
                          <a:effectLst/>
                          <a:latin typeface="Cambria" panose="02040503050406030204" pitchFamily="18" charset="0"/>
                          <a:ea typeface="Cambria" panose="02040503050406030204" pitchFamily="18" charset="0"/>
                        </a:rPr>
                        <a:t>required</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This specifies if this attribute is </a:t>
                      </a:r>
                      <a:r>
                        <a:rPr lang="en-US" sz="2800" dirty="0">
                          <a:solidFill>
                            <a:schemeClr val="accent1"/>
                          </a:solidFill>
                          <a:effectLst/>
                          <a:latin typeface="Cambria" panose="02040503050406030204" pitchFamily="18" charset="0"/>
                          <a:ea typeface="Cambria" panose="02040503050406030204" pitchFamily="18" charset="0"/>
                        </a:rPr>
                        <a:t>required or optional</a:t>
                      </a:r>
                      <a:r>
                        <a:rPr lang="en-US" sz="2800" dirty="0">
                          <a:effectLst/>
                          <a:latin typeface="Cambria" panose="02040503050406030204" pitchFamily="18" charset="0"/>
                          <a:ea typeface="Cambria" panose="02040503050406030204" pitchFamily="18" charset="0"/>
                        </a:rPr>
                        <a:t>. It would be false for optional.</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932767">
                <a:tc>
                  <a:txBody>
                    <a:bodyPr/>
                    <a:lstStyle/>
                    <a:p>
                      <a:pPr fontAlgn="t"/>
                      <a:r>
                        <a:rPr lang="en-US" sz="2800">
                          <a:effectLst/>
                          <a:latin typeface="Cambria" panose="02040503050406030204" pitchFamily="18" charset="0"/>
                          <a:ea typeface="Cambria" panose="02040503050406030204" pitchFamily="18" charset="0"/>
                        </a:rPr>
                        <a:t>rtexprvalue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Declares if a </a:t>
                      </a:r>
                      <a:r>
                        <a:rPr lang="en-US" sz="2800" dirty="0">
                          <a:solidFill>
                            <a:schemeClr val="accent1"/>
                          </a:solidFill>
                          <a:effectLst/>
                          <a:latin typeface="Cambria" panose="02040503050406030204" pitchFamily="18" charset="0"/>
                          <a:ea typeface="Cambria" panose="02040503050406030204" pitchFamily="18" charset="0"/>
                        </a:rPr>
                        <a:t>runtime expression value </a:t>
                      </a:r>
                      <a:r>
                        <a:rPr lang="en-US" sz="2800" dirty="0">
                          <a:effectLst/>
                          <a:latin typeface="Cambria" panose="02040503050406030204" pitchFamily="18" charset="0"/>
                          <a:ea typeface="Cambria" panose="02040503050406030204" pitchFamily="18" charset="0"/>
                        </a:rPr>
                        <a:t>for a tag attribute is valid</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1029681">
                <a:tc>
                  <a:txBody>
                    <a:bodyPr/>
                    <a:lstStyle/>
                    <a:p>
                      <a:pPr fontAlgn="t"/>
                      <a:r>
                        <a:rPr lang="en-US" sz="2800">
                          <a:effectLst/>
                          <a:latin typeface="Cambria" panose="02040503050406030204" pitchFamily="18" charset="0"/>
                          <a:ea typeface="Cambria" panose="02040503050406030204" pitchFamily="18" charset="0"/>
                        </a:rPr>
                        <a:t>type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Defines the </a:t>
                      </a:r>
                      <a:r>
                        <a:rPr lang="en-US" sz="2800" dirty="0">
                          <a:solidFill>
                            <a:schemeClr val="accent1"/>
                          </a:solidFill>
                          <a:effectLst/>
                          <a:latin typeface="Cambria" panose="02040503050406030204" pitchFamily="18" charset="0"/>
                          <a:ea typeface="Cambria" panose="02040503050406030204" pitchFamily="18" charset="0"/>
                        </a:rPr>
                        <a:t>Java class-type </a:t>
                      </a:r>
                      <a:r>
                        <a:rPr lang="en-US" sz="2800" dirty="0">
                          <a:effectLst/>
                          <a:latin typeface="Cambria" panose="02040503050406030204" pitchFamily="18" charset="0"/>
                          <a:ea typeface="Cambria" panose="02040503050406030204" pitchFamily="18" charset="0"/>
                        </a:rPr>
                        <a:t>of this attribute. </a:t>
                      </a:r>
                      <a:r>
                        <a:rPr lang="en-US" sz="2800" dirty="0">
                          <a:solidFill>
                            <a:schemeClr val="accent1"/>
                          </a:solidFill>
                          <a:effectLst/>
                          <a:latin typeface="Cambria" panose="02040503050406030204" pitchFamily="18" charset="0"/>
                          <a:ea typeface="Cambria" panose="02040503050406030204" pitchFamily="18" charset="0"/>
                        </a:rPr>
                        <a:t>By default it is assumed as </a:t>
                      </a:r>
                      <a:r>
                        <a:rPr lang="en-US" sz="2800" b="1" dirty="0">
                          <a:solidFill>
                            <a:schemeClr val="accent1"/>
                          </a:solidFill>
                          <a:effectLst/>
                          <a:latin typeface="Cambria" panose="02040503050406030204" pitchFamily="18" charset="0"/>
                          <a:ea typeface="Cambria" panose="02040503050406030204" pitchFamily="18" charset="0"/>
                        </a:rPr>
                        <a:t>String</a:t>
                      </a:r>
                      <a:endParaRPr lang="en-US" sz="2800" dirty="0">
                        <a:solidFill>
                          <a:schemeClr val="accent1"/>
                        </a:solidFill>
                        <a:effectLst/>
                        <a:latin typeface="Cambria" panose="02040503050406030204" pitchFamily="18" charset="0"/>
                        <a:ea typeface="Cambria" panose="02040503050406030204" pitchFamily="18" charset="0"/>
                      </a:endParaRP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740083">
                <a:tc>
                  <a:txBody>
                    <a:bodyPr/>
                    <a:lstStyle/>
                    <a:p>
                      <a:pPr fontAlgn="t"/>
                      <a:r>
                        <a:rPr lang="en-US" sz="2800">
                          <a:effectLst/>
                          <a:latin typeface="Cambria" panose="02040503050406030204" pitchFamily="18" charset="0"/>
                          <a:ea typeface="Cambria" panose="02040503050406030204" pitchFamily="18" charset="0"/>
                        </a:rPr>
                        <a:t>description</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solidFill>
                            <a:schemeClr val="accent1"/>
                          </a:solidFill>
                          <a:effectLst/>
                          <a:latin typeface="Cambria" panose="02040503050406030204" pitchFamily="18" charset="0"/>
                          <a:ea typeface="Cambria" panose="02040503050406030204" pitchFamily="18" charset="0"/>
                        </a:rPr>
                        <a:t>Informational description </a:t>
                      </a:r>
                      <a:r>
                        <a:rPr lang="en-US" sz="2800" dirty="0">
                          <a:effectLst/>
                          <a:latin typeface="Cambria" panose="02040503050406030204" pitchFamily="18" charset="0"/>
                          <a:ea typeface="Cambria" panose="02040503050406030204" pitchFamily="18" charset="0"/>
                        </a:rPr>
                        <a:t>can be provided.</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5647565" y="88064"/>
            <a:ext cx="1916784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Open Sans"/>
              </a:rPr>
              <a:t>:</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9C11CE39-2868-44A2-A0C6-827D458F7A8B}" type="slidenum">
              <a:rPr lang="en-IN" smtClean="0"/>
              <a:pPr/>
              <a:t>150</a:t>
            </a:fld>
            <a:endParaRPr lang="en-IN" dirty="0"/>
          </a:p>
        </p:txBody>
      </p:sp>
    </p:spTree>
    <p:custDataLst>
      <p:tags r:id="rId1"/>
    </p:custDataLst>
    <p:extLst>
      <p:ext uri="{BB962C8B-B14F-4D97-AF65-F5344CB8AC3E}">
        <p14:creationId xmlns:p14="http://schemas.microsoft.com/office/powerpoint/2010/main" val="399023139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t>
            </a:r>
            <a:r>
              <a:rPr lang="en-US" dirty="0" smtClean="0"/>
              <a:t>API</a:t>
            </a:r>
            <a:endParaRPr lang="en-US" dirty="0"/>
          </a:p>
        </p:txBody>
      </p:sp>
      <p:sp>
        <p:nvSpPr>
          <p:cNvPr id="3" name="Content Placeholder 2"/>
          <p:cNvSpPr>
            <a:spLocks noGrp="1"/>
          </p:cNvSpPr>
          <p:nvPr>
            <p:ph idx="1"/>
          </p:nvPr>
        </p:nvSpPr>
        <p:spPr/>
        <p:txBody>
          <a:bodyPr>
            <a:normAutofit/>
          </a:bodyPr>
          <a:lstStyle/>
          <a:p>
            <a:r>
              <a:rPr lang="en-US" dirty="0"/>
              <a:t>The JSP </a:t>
            </a:r>
            <a:r>
              <a:rPr lang="en-US" dirty="0" smtClean="0"/>
              <a:t>API </a:t>
            </a:r>
            <a:r>
              <a:rPr lang="en-US" dirty="0"/>
              <a:t>defines a set of classes and interfaces that you use to write custom tag </a:t>
            </a:r>
            <a:r>
              <a:rPr lang="en-US" dirty="0" smtClean="0"/>
              <a:t>handlers.</a:t>
            </a:r>
          </a:p>
          <a:p>
            <a:r>
              <a:rPr lang="en-US" dirty="0" smtClean="0"/>
              <a:t>Your tag handler must be of one of the following </a:t>
            </a:r>
            <a:r>
              <a:rPr lang="en-US" dirty="0" smtClean="0">
                <a:solidFill>
                  <a:schemeClr val="accent1"/>
                </a:solidFill>
              </a:rPr>
              <a:t>two types</a:t>
            </a:r>
            <a:r>
              <a:rPr lang="en-US" dirty="0" smtClean="0"/>
              <a:t>:</a:t>
            </a:r>
          </a:p>
          <a:p>
            <a:endParaRPr lang="en-US" dirty="0" smtClean="0"/>
          </a:p>
          <a:p>
            <a:r>
              <a:rPr lang="en-US" dirty="0" smtClean="0"/>
              <a:t> </a:t>
            </a:r>
            <a:r>
              <a:rPr lang="en-US" dirty="0" smtClean="0">
                <a:solidFill>
                  <a:schemeClr val="accent1"/>
                </a:solidFill>
              </a:rPr>
              <a:t>Classic Tag Handlers </a:t>
            </a:r>
            <a:r>
              <a:rPr lang="en-US" dirty="0" smtClean="0"/>
              <a:t>implement one of three interfaces:</a:t>
            </a:r>
          </a:p>
          <a:p>
            <a:pPr marL="0" indent="0">
              <a:buNone/>
            </a:pPr>
            <a:endParaRPr lang="en-US" dirty="0" smtClean="0"/>
          </a:p>
          <a:p>
            <a:pPr marL="514350" indent="-514350">
              <a:buFont typeface="+mj-lt"/>
              <a:buAutoNum type="arabicPeriod"/>
            </a:pPr>
            <a:r>
              <a:rPr lang="en-US" dirty="0" smtClean="0"/>
              <a:t>Tag</a:t>
            </a:r>
          </a:p>
          <a:p>
            <a:r>
              <a:rPr lang="en-US" dirty="0" smtClean="0"/>
              <a:t>Implement </a:t>
            </a:r>
            <a:r>
              <a:rPr lang="en-US" dirty="0" smtClean="0">
                <a:solidFill>
                  <a:schemeClr val="accent1"/>
                </a:solidFill>
              </a:rPr>
              <a:t>the </a:t>
            </a:r>
            <a:r>
              <a:rPr lang="en-US" dirty="0" err="1" smtClean="0">
                <a:solidFill>
                  <a:schemeClr val="accent1"/>
                </a:solidFill>
              </a:rPr>
              <a:t>javax.servlet.jsp.tagext.Tag</a:t>
            </a:r>
            <a:r>
              <a:rPr lang="en-US" dirty="0" smtClean="0">
                <a:solidFill>
                  <a:schemeClr val="accent1"/>
                </a:solidFill>
              </a:rPr>
              <a:t> interface .</a:t>
            </a:r>
            <a:r>
              <a:rPr lang="en-US" dirty="0" smtClean="0"/>
              <a:t>The API also provides a convenience class </a:t>
            </a:r>
            <a:r>
              <a:rPr lang="en-US" dirty="0" err="1" smtClean="0"/>
              <a:t>TagSupport</a:t>
            </a:r>
            <a:r>
              <a:rPr lang="en-US" dirty="0" smtClean="0"/>
              <a:t> </a:t>
            </a:r>
            <a:r>
              <a:rPr lang="en-US" dirty="0" smtClean="0">
                <a:solidFill>
                  <a:schemeClr val="accent1"/>
                </a:solidFill>
              </a:rPr>
              <a:t>that implements the Tag interface </a:t>
            </a:r>
            <a:r>
              <a:rPr lang="en-US" dirty="0" smtClean="0"/>
              <a:t>and provides default empty methods for the methods defined in the interface.</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151</a:t>
            </a:fld>
            <a:endParaRPr lang="en-IN" dirty="0"/>
          </a:p>
        </p:txBody>
      </p:sp>
    </p:spTree>
    <p:custDataLst>
      <p:tags r:id="rId1"/>
    </p:custDataLst>
    <p:extLst>
      <p:ext uri="{BB962C8B-B14F-4D97-AF65-F5344CB8AC3E}">
        <p14:creationId xmlns:p14="http://schemas.microsoft.com/office/powerpoint/2010/main" val="6791161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t>
            </a:r>
            <a:r>
              <a:rPr lang="en-US" dirty="0" smtClean="0"/>
              <a:t>API (Cont.)</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dirty="0" smtClean="0"/>
              <a:t>2. </a:t>
            </a:r>
            <a:r>
              <a:rPr lang="en-US" dirty="0" err="1" smtClean="0"/>
              <a:t>BodyTag</a:t>
            </a:r>
            <a:endParaRPr lang="en-US" dirty="0" smtClean="0"/>
          </a:p>
          <a:p>
            <a:pPr algn="just"/>
            <a:endParaRPr lang="en-US" dirty="0" smtClean="0"/>
          </a:p>
          <a:p>
            <a:pPr algn="just"/>
            <a:r>
              <a:rPr lang="en-US" dirty="0" smtClean="0"/>
              <a:t>Implement the </a:t>
            </a:r>
            <a:r>
              <a:rPr lang="en-US" dirty="0" err="1" smtClean="0">
                <a:solidFill>
                  <a:schemeClr val="accent1"/>
                </a:solidFill>
              </a:rPr>
              <a:t>javax.servlet.jsp.tagext.BodyTag</a:t>
            </a:r>
            <a:r>
              <a:rPr lang="en-US" dirty="0" smtClean="0">
                <a:solidFill>
                  <a:schemeClr val="accent1"/>
                </a:solidFill>
              </a:rPr>
              <a:t> interface </a:t>
            </a:r>
            <a:r>
              <a:rPr lang="en-US" dirty="0" smtClean="0"/>
              <a:t>if your custom tag needs to </a:t>
            </a:r>
            <a:r>
              <a:rPr lang="en-US" dirty="0" smtClean="0">
                <a:solidFill>
                  <a:schemeClr val="accent1"/>
                </a:solidFill>
              </a:rPr>
              <a:t>use a body</a:t>
            </a:r>
            <a:r>
              <a:rPr lang="en-US" dirty="0" smtClean="0"/>
              <a:t>. The API also </a:t>
            </a:r>
            <a:r>
              <a:rPr lang="en-US" dirty="0" smtClean="0">
                <a:solidFill>
                  <a:schemeClr val="accent1"/>
                </a:solidFill>
              </a:rPr>
              <a:t>provides a convenience class </a:t>
            </a:r>
            <a:r>
              <a:rPr lang="en-US" dirty="0" err="1" smtClean="0">
                <a:solidFill>
                  <a:schemeClr val="accent1"/>
                </a:solidFill>
              </a:rPr>
              <a:t>BodyTagSupport</a:t>
            </a:r>
            <a:r>
              <a:rPr lang="en-US" dirty="0" smtClean="0"/>
              <a:t> that implements the </a:t>
            </a:r>
            <a:r>
              <a:rPr lang="en-US" dirty="0" err="1" smtClean="0"/>
              <a:t>BodyTag</a:t>
            </a:r>
            <a:r>
              <a:rPr lang="en-US" dirty="0" smtClean="0"/>
              <a:t> interface and provides </a:t>
            </a:r>
            <a:r>
              <a:rPr lang="en-US" dirty="0" smtClean="0">
                <a:solidFill>
                  <a:schemeClr val="accent1"/>
                </a:solidFill>
              </a:rPr>
              <a:t>default empty methods </a:t>
            </a:r>
            <a:r>
              <a:rPr lang="en-US" dirty="0" smtClean="0"/>
              <a:t>for the methods defined in the interface. </a:t>
            </a:r>
          </a:p>
          <a:p>
            <a:pPr marL="0" indent="0" algn="just">
              <a:buNone/>
            </a:pPr>
            <a:endParaRPr lang="en-US" dirty="0" smtClean="0"/>
          </a:p>
          <a:p>
            <a:pPr marL="0" indent="0" algn="just">
              <a:buNone/>
            </a:pPr>
            <a:r>
              <a:rPr lang="en-US" dirty="0" smtClean="0"/>
              <a:t>3. </a:t>
            </a:r>
            <a:r>
              <a:rPr lang="en-US" dirty="0" err="1" smtClean="0"/>
              <a:t>IterationTag</a:t>
            </a:r>
            <a:endParaRPr lang="en-US" dirty="0" smtClean="0"/>
          </a:p>
          <a:p>
            <a:pPr algn="just"/>
            <a:endParaRPr lang="en-US" dirty="0" smtClean="0"/>
          </a:p>
          <a:p>
            <a:pPr algn="just"/>
            <a:r>
              <a:rPr lang="en-US" dirty="0" smtClean="0"/>
              <a:t>Implement the </a:t>
            </a:r>
            <a:r>
              <a:rPr lang="en-US" dirty="0" err="1" smtClean="0">
                <a:solidFill>
                  <a:schemeClr val="accent1"/>
                </a:solidFill>
              </a:rPr>
              <a:t>javax.servlet.jsp.tagext.IterationTag</a:t>
            </a:r>
            <a:r>
              <a:rPr lang="en-US" dirty="0" smtClean="0">
                <a:solidFill>
                  <a:schemeClr val="accent1"/>
                </a:solidFill>
              </a:rPr>
              <a:t> interface </a:t>
            </a:r>
            <a:r>
              <a:rPr lang="en-US" dirty="0" smtClean="0"/>
              <a:t>to extend Tag by defining an additional method </a:t>
            </a:r>
            <a:r>
              <a:rPr lang="en-US" dirty="0" err="1" smtClean="0">
                <a:solidFill>
                  <a:schemeClr val="accent1"/>
                </a:solidFill>
              </a:rPr>
              <a:t>doAfterBody</a:t>
            </a:r>
            <a:r>
              <a:rPr lang="en-US" dirty="0" smtClean="0">
                <a:solidFill>
                  <a:schemeClr val="accent1"/>
                </a:solidFill>
              </a:rPr>
              <a:t>() that controls the reevaluation of the body.</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152</a:t>
            </a:fld>
            <a:endParaRPr lang="en-IN" dirty="0"/>
          </a:p>
        </p:txBody>
      </p:sp>
    </p:spTree>
    <p:custDataLst>
      <p:tags r:id="rId1"/>
    </p:custDataLst>
    <p:extLst>
      <p:ext uri="{BB962C8B-B14F-4D97-AF65-F5344CB8AC3E}">
        <p14:creationId xmlns:p14="http://schemas.microsoft.com/office/powerpoint/2010/main" val="1021579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API (Cont.)</a:t>
            </a:r>
          </a:p>
        </p:txBody>
      </p:sp>
      <p:sp>
        <p:nvSpPr>
          <p:cNvPr id="3" name="Content Placeholder 2"/>
          <p:cNvSpPr>
            <a:spLocks noGrp="1"/>
          </p:cNvSpPr>
          <p:nvPr>
            <p:ph idx="1"/>
          </p:nvPr>
        </p:nvSpPr>
        <p:spPr/>
        <p:txBody>
          <a:bodyPr>
            <a:normAutofit/>
          </a:bodyPr>
          <a:lstStyle/>
          <a:p>
            <a:pPr marL="0" indent="0" algn="just">
              <a:buNone/>
            </a:pPr>
            <a:r>
              <a:rPr lang="en-US" dirty="0" smtClean="0">
                <a:solidFill>
                  <a:schemeClr val="accent1"/>
                </a:solidFill>
              </a:rPr>
              <a:t>Simple Tag Handlers </a:t>
            </a:r>
            <a:r>
              <a:rPr lang="en-US" dirty="0" smtClean="0"/>
              <a:t>(</a:t>
            </a:r>
            <a:r>
              <a:rPr lang="en-US" dirty="0" err="1" smtClean="0"/>
              <a:t>SimpleTag</a:t>
            </a:r>
            <a:r>
              <a:rPr lang="en-US" dirty="0" smtClean="0"/>
              <a:t> interface):</a:t>
            </a:r>
          </a:p>
          <a:p>
            <a:pPr algn="just"/>
            <a:r>
              <a:rPr lang="en-US" dirty="0" smtClean="0"/>
              <a:t>Implement the </a:t>
            </a:r>
            <a:r>
              <a:rPr lang="en-US" dirty="0" err="1" smtClean="0">
                <a:solidFill>
                  <a:schemeClr val="accent1"/>
                </a:solidFill>
              </a:rPr>
              <a:t>javax.servlet.jsp.tagext.SimpleTag</a:t>
            </a:r>
            <a:r>
              <a:rPr lang="en-US" dirty="0" smtClean="0">
                <a:solidFill>
                  <a:schemeClr val="accent1"/>
                </a:solidFill>
              </a:rPr>
              <a:t> </a:t>
            </a:r>
            <a:r>
              <a:rPr lang="en-US" dirty="0" smtClean="0"/>
              <a:t>interface if you wish to use a much simpler invocation protocol. </a:t>
            </a:r>
          </a:p>
          <a:p>
            <a:pPr marL="0" indent="0" algn="just">
              <a:buNone/>
            </a:pPr>
            <a:endParaRPr lang="en-US" dirty="0" smtClean="0"/>
          </a:p>
          <a:p>
            <a:pPr algn="just"/>
            <a:r>
              <a:rPr lang="en-US" dirty="0" smtClean="0"/>
              <a:t>The </a:t>
            </a:r>
            <a:r>
              <a:rPr lang="en-US" dirty="0" err="1" smtClean="0"/>
              <a:t>SimpleTag</a:t>
            </a:r>
            <a:r>
              <a:rPr lang="en-US" dirty="0" smtClean="0"/>
              <a:t> </a:t>
            </a:r>
            <a:r>
              <a:rPr lang="en-US" dirty="0" smtClean="0">
                <a:solidFill>
                  <a:schemeClr val="accent1"/>
                </a:solidFill>
              </a:rPr>
              <a:t>interface does not extend the </a:t>
            </a:r>
            <a:r>
              <a:rPr lang="en-US" dirty="0" err="1" smtClean="0">
                <a:solidFill>
                  <a:schemeClr val="accent1"/>
                </a:solidFill>
              </a:rPr>
              <a:t>javax.servlet.jsp.tagext.Tag</a:t>
            </a:r>
            <a:r>
              <a:rPr lang="en-US" dirty="0" smtClean="0">
                <a:solidFill>
                  <a:schemeClr val="accent1"/>
                </a:solidFill>
              </a:rPr>
              <a:t> </a:t>
            </a:r>
            <a:r>
              <a:rPr lang="en-US" dirty="0" smtClean="0"/>
              <a:t>interface as does the </a:t>
            </a:r>
            <a:r>
              <a:rPr lang="en-US" dirty="0" err="1" smtClean="0"/>
              <a:t>BodyTag</a:t>
            </a:r>
            <a:r>
              <a:rPr lang="en-US" dirty="0" smtClean="0"/>
              <a:t> interface.</a:t>
            </a:r>
          </a:p>
          <a:p>
            <a:pPr algn="just"/>
            <a:endParaRPr lang="en-US" dirty="0"/>
          </a:p>
          <a:p>
            <a:pPr algn="just"/>
            <a:r>
              <a:rPr lang="en-US" dirty="0" smtClean="0"/>
              <a:t>Therefore, </a:t>
            </a:r>
            <a:r>
              <a:rPr lang="en-US" dirty="0" smtClean="0">
                <a:solidFill>
                  <a:schemeClr val="accent1"/>
                </a:solidFill>
              </a:rPr>
              <a:t>instead of supporting the </a:t>
            </a:r>
            <a:r>
              <a:rPr lang="en-US" dirty="0" err="1" smtClean="0">
                <a:solidFill>
                  <a:schemeClr val="accent1"/>
                </a:solidFill>
              </a:rPr>
              <a:t>doStartTag</a:t>
            </a:r>
            <a:r>
              <a:rPr lang="en-US" dirty="0" smtClean="0">
                <a:solidFill>
                  <a:schemeClr val="accent1"/>
                </a:solidFill>
              </a:rPr>
              <a:t>() and </a:t>
            </a:r>
            <a:r>
              <a:rPr lang="en-US" dirty="0" err="1" smtClean="0">
                <a:solidFill>
                  <a:schemeClr val="accent1"/>
                </a:solidFill>
              </a:rPr>
              <a:t>doEndTag</a:t>
            </a:r>
            <a:r>
              <a:rPr lang="en-US" dirty="0" smtClean="0">
                <a:solidFill>
                  <a:schemeClr val="accent1"/>
                </a:solidFill>
              </a:rPr>
              <a:t>()</a:t>
            </a:r>
            <a:r>
              <a:rPr lang="en-US" dirty="0" smtClean="0"/>
              <a:t> methods, the </a:t>
            </a:r>
            <a:r>
              <a:rPr lang="en-US" dirty="0" err="1" smtClean="0"/>
              <a:t>SimpleTag</a:t>
            </a:r>
            <a:r>
              <a:rPr lang="en-US" dirty="0" smtClean="0"/>
              <a:t> interface provides </a:t>
            </a:r>
            <a:r>
              <a:rPr lang="en-US" dirty="0" smtClean="0">
                <a:solidFill>
                  <a:schemeClr val="accent1"/>
                </a:solidFill>
              </a:rPr>
              <a:t>a simple </a:t>
            </a:r>
            <a:r>
              <a:rPr lang="en-US" dirty="0" err="1" smtClean="0">
                <a:solidFill>
                  <a:schemeClr val="accent1"/>
                </a:solidFill>
              </a:rPr>
              <a:t>doTag</a:t>
            </a:r>
            <a:r>
              <a:rPr lang="en-US" dirty="0" smtClean="0">
                <a:solidFill>
                  <a:schemeClr val="accent1"/>
                </a:solidFill>
              </a:rPr>
              <a:t>() method, </a:t>
            </a:r>
            <a:r>
              <a:rPr lang="en-US" dirty="0" smtClean="0"/>
              <a:t>which is called once and only once for each tag invocation.</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153</a:t>
            </a:fld>
            <a:endParaRPr lang="en-IN" dirty="0"/>
          </a:p>
        </p:txBody>
      </p:sp>
    </p:spTree>
    <p:custDataLst>
      <p:tags r:id="rId1"/>
    </p:custDataLst>
    <p:extLst>
      <p:ext uri="{BB962C8B-B14F-4D97-AF65-F5344CB8AC3E}">
        <p14:creationId xmlns:p14="http://schemas.microsoft.com/office/powerpoint/2010/main" val="424457837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Handler</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A tag handler has </a:t>
            </a:r>
            <a:r>
              <a:rPr lang="en-US" dirty="0" smtClean="0">
                <a:solidFill>
                  <a:schemeClr val="accent1"/>
                </a:solidFill>
              </a:rPr>
              <a:t>access to an API </a:t>
            </a:r>
            <a:r>
              <a:rPr lang="en-US" dirty="0" smtClean="0"/>
              <a:t>that allows it to communicate with the JSP page. </a:t>
            </a:r>
          </a:p>
          <a:p>
            <a:pPr algn="just"/>
            <a:endParaRPr lang="en-US" dirty="0"/>
          </a:p>
          <a:p>
            <a:pPr algn="just"/>
            <a:r>
              <a:rPr lang="en-US" dirty="0" smtClean="0"/>
              <a:t>The </a:t>
            </a:r>
            <a:r>
              <a:rPr lang="en-US" dirty="0" smtClean="0">
                <a:solidFill>
                  <a:schemeClr val="accent1"/>
                </a:solidFill>
              </a:rPr>
              <a:t>entry points</a:t>
            </a:r>
            <a:r>
              <a:rPr lang="en-US" dirty="0" smtClean="0"/>
              <a:t> to the API are </a:t>
            </a:r>
            <a:r>
              <a:rPr lang="en-US" dirty="0" smtClean="0">
                <a:solidFill>
                  <a:schemeClr val="accent1"/>
                </a:solidFill>
              </a:rPr>
              <a:t>two objects</a:t>
            </a:r>
            <a:r>
              <a:rPr lang="en-US" dirty="0" smtClean="0"/>
              <a:t>: the JSP context (</a:t>
            </a:r>
            <a:r>
              <a:rPr lang="en-US" dirty="0" err="1" smtClean="0"/>
              <a:t>javax.servlet.jsp.JspContext</a:t>
            </a:r>
            <a:r>
              <a:rPr lang="en-US" dirty="0" smtClean="0"/>
              <a:t>) for simple tag handlers and the page context (</a:t>
            </a:r>
            <a:r>
              <a:rPr lang="en-US" dirty="0" err="1" smtClean="0"/>
              <a:t>javax.servlet.jsp.PageContext</a:t>
            </a:r>
            <a:r>
              <a:rPr lang="en-US" dirty="0" smtClean="0"/>
              <a:t>) for classic tag handlers. </a:t>
            </a:r>
          </a:p>
          <a:p>
            <a:pPr algn="just"/>
            <a:endParaRPr lang="en-US" dirty="0"/>
          </a:p>
          <a:p>
            <a:pPr algn="just"/>
            <a:r>
              <a:rPr lang="en-US" dirty="0" smtClean="0"/>
              <a:t>A tag handler can </a:t>
            </a:r>
            <a:r>
              <a:rPr lang="en-US" dirty="0" smtClean="0">
                <a:solidFill>
                  <a:schemeClr val="accent1"/>
                </a:solidFill>
              </a:rPr>
              <a:t>retrieve all the other implicit objects (request, session, and application) that are accessible from a JSP page </a:t>
            </a:r>
            <a:r>
              <a:rPr lang="en-US" dirty="0" smtClean="0"/>
              <a:t>through these objects.</a:t>
            </a:r>
          </a:p>
          <a:p>
            <a:pPr algn="just"/>
            <a:endParaRPr lang="en-US" dirty="0"/>
          </a:p>
          <a:p>
            <a:pPr algn="just"/>
            <a:r>
              <a:rPr lang="en-US" dirty="0" smtClean="0"/>
              <a:t>In addition, implicit </a:t>
            </a:r>
            <a:r>
              <a:rPr lang="en-US" dirty="0" smtClean="0">
                <a:solidFill>
                  <a:schemeClr val="accent1"/>
                </a:solidFill>
              </a:rPr>
              <a:t>objects can have named attributes associated with them.</a:t>
            </a:r>
            <a:r>
              <a:rPr lang="en-US" dirty="0" smtClean="0"/>
              <a:t> Such attributes are accessed using [</a:t>
            </a:r>
            <a:r>
              <a:rPr lang="en-US" dirty="0" err="1" smtClean="0"/>
              <a:t>set|get</a:t>
            </a:r>
            <a:r>
              <a:rPr lang="en-US" dirty="0" smtClean="0"/>
              <a:t>]Attribute methods.</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154</a:t>
            </a:fld>
            <a:endParaRPr lang="en-IN" dirty="0"/>
          </a:p>
        </p:txBody>
      </p:sp>
    </p:spTree>
    <p:custDataLst>
      <p:tags r:id="rId1"/>
    </p:custDataLst>
    <p:extLst>
      <p:ext uri="{BB962C8B-B14F-4D97-AF65-F5344CB8AC3E}">
        <p14:creationId xmlns:p14="http://schemas.microsoft.com/office/powerpoint/2010/main" val="123910801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t>
            </a:r>
            <a:r>
              <a:rPr lang="en-US" dirty="0" smtClean="0"/>
              <a:t>(</a:t>
            </a:r>
            <a:r>
              <a:rPr lang="en-US" dirty="0"/>
              <a:t>Cont.)</a:t>
            </a:r>
          </a:p>
        </p:txBody>
      </p:sp>
      <p:sp>
        <p:nvSpPr>
          <p:cNvPr id="3" name="Content Placeholder 2"/>
          <p:cNvSpPr>
            <a:spLocks noGrp="1"/>
          </p:cNvSpPr>
          <p:nvPr>
            <p:ph idx="1"/>
          </p:nvPr>
        </p:nvSpPr>
        <p:spPr/>
        <p:txBody>
          <a:bodyPr>
            <a:normAutofit/>
          </a:bodyPr>
          <a:lstStyle/>
          <a:p>
            <a:pPr algn="just"/>
            <a:r>
              <a:rPr lang="en-US" dirty="0" smtClean="0"/>
              <a:t>Tag handler methods </a:t>
            </a:r>
            <a:r>
              <a:rPr lang="en-US" dirty="0" smtClean="0">
                <a:solidFill>
                  <a:schemeClr val="accent1"/>
                </a:solidFill>
              </a:rPr>
              <a:t>defined by the Tag and </a:t>
            </a:r>
            <a:r>
              <a:rPr lang="en-US" dirty="0" err="1" smtClean="0">
                <a:solidFill>
                  <a:schemeClr val="accent1"/>
                </a:solidFill>
              </a:rPr>
              <a:t>BodyTag</a:t>
            </a:r>
            <a:r>
              <a:rPr lang="en-US" dirty="0" smtClean="0">
                <a:solidFill>
                  <a:schemeClr val="accent1"/>
                </a:solidFill>
              </a:rPr>
              <a:t> interfaces </a:t>
            </a:r>
            <a:r>
              <a:rPr lang="en-US" dirty="0" smtClean="0"/>
              <a:t>are called by the JSP page’s servlet at various points during the evaluation of the tag. </a:t>
            </a:r>
          </a:p>
          <a:p>
            <a:pPr algn="just"/>
            <a:endParaRPr lang="en-US" dirty="0"/>
          </a:p>
          <a:p>
            <a:pPr algn="just"/>
            <a:r>
              <a:rPr lang="en-US" dirty="0" smtClean="0"/>
              <a:t>To </a:t>
            </a:r>
            <a:r>
              <a:rPr lang="en-US" dirty="0" smtClean="0">
                <a:solidFill>
                  <a:schemeClr val="accent1"/>
                </a:solidFill>
              </a:rPr>
              <a:t>provide a tag handler implementation</a:t>
            </a:r>
            <a:r>
              <a:rPr lang="en-US" dirty="0" smtClean="0"/>
              <a:t>, you must implement the </a:t>
            </a:r>
            <a:r>
              <a:rPr lang="en-US" dirty="0" smtClean="0">
                <a:solidFill>
                  <a:schemeClr val="accent1"/>
                </a:solidFill>
              </a:rPr>
              <a:t>methods, summarized in Table</a:t>
            </a:r>
            <a:r>
              <a:rPr lang="en-US" dirty="0" smtClean="0"/>
              <a:t> that are invoked at various stages of processing the tag.</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155</a:t>
            </a:fld>
            <a:endParaRPr lang="en-IN" dirty="0"/>
          </a:p>
        </p:txBody>
      </p:sp>
    </p:spTree>
    <p:custDataLst>
      <p:tags r:id="rId1"/>
    </p:custDataLst>
    <p:extLst>
      <p:ext uri="{BB962C8B-B14F-4D97-AF65-F5344CB8AC3E}">
        <p14:creationId xmlns:p14="http://schemas.microsoft.com/office/powerpoint/2010/main" val="229153494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Handler 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3905760"/>
              </p:ext>
            </p:extLst>
          </p:nvPr>
        </p:nvGraphicFramePr>
        <p:xfrm>
          <a:off x="184731" y="1125423"/>
          <a:ext cx="11502963" cy="5201127"/>
        </p:xfrm>
        <a:graphic>
          <a:graphicData uri="http://schemas.openxmlformats.org/drawingml/2006/table">
            <a:tbl>
              <a:tblPr>
                <a:tableStyleId>{22838BEF-8BB2-4498-84A7-C5851F593DF1}</a:tableStyleId>
              </a:tblPr>
              <a:tblGrid>
                <a:gridCol w="3020980">
                  <a:extLst>
                    <a:ext uri="{9D8B030D-6E8A-4147-A177-3AD203B41FA5}">
                      <a16:colId xmlns:a16="http://schemas.microsoft.com/office/drawing/2014/main" val="20000"/>
                    </a:ext>
                  </a:extLst>
                </a:gridCol>
                <a:gridCol w="2430318">
                  <a:extLst>
                    <a:ext uri="{9D8B030D-6E8A-4147-A177-3AD203B41FA5}">
                      <a16:colId xmlns:a16="http://schemas.microsoft.com/office/drawing/2014/main" val="20001"/>
                    </a:ext>
                  </a:extLst>
                </a:gridCol>
                <a:gridCol w="6051665">
                  <a:extLst>
                    <a:ext uri="{9D8B030D-6E8A-4147-A177-3AD203B41FA5}">
                      <a16:colId xmlns:a16="http://schemas.microsoft.com/office/drawing/2014/main" val="20002"/>
                    </a:ext>
                  </a:extLst>
                </a:gridCol>
              </a:tblGrid>
              <a:tr h="785019">
                <a:tc>
                  <a:txBody>
                    <a:bodyPr/>
                    <a:lstStyle/>
                    <a:p>
                      <a:pPr algn="l"/>
                      <a:r>
                        <a:rPr lang="en-US" sz="2800" b="1" dirty="0">
                          <a:effectLst/>
                        </a:rPr>
                        <a:t>Tag Type</a:t>
                      </a:r>
                      <a:endParaRPr lang="en-US" sz="2800" b="1" dirty="0">
                        <a:solidFill>
                          <a:srgbClr val="000000"/>
                        </a:solidFill>
                        <a:effectLst/>
                        <a:latin typeface="Cambria" panose="02040503050406030204" pitchFamily="18" charset="0"/>
                        <a:ea typeface="Cambria" panose="02040503050406030204" pitchFamily="18" charset="0"/>
                      </a:endParaRPr>
                    </a:p>
                  </a:txBody>
                  <a:tcPr marL="38100" marR="38100" marT="38100" marB="57150">
                    <a:solidFill>
                      <a:schemeClr val="accent1">
                        <a:lumMod val="60000"/>
                        <a:lumOff val="40000"/>
                      </a:schemeClr>
                    </a:solidFill>
                  </a:tcPr>
                </a:tc>
                <a:tc>
                  <a:txBody>
                    <a:bodyPr/>
                    <a:lstStyle/>
                    <a:p>
                      <a:pPr algn="l"/>
                      <a:r>
                        <a:rPr lang="en-US" sz="2800" b="1">
                          <a:effectLst/>
                        </a:rPr>
                        <a:t>Interface</a:t>
                      </a:r>
                      <a:endParaRPr lang="en-US" sz="2800" b="1">
                        <a:solidFill>
                          <a:srgbClr val="000000"/>
                        </a:solidFill>
                        <a:effectLst/>
                        <a:latin typeface="Cambria" panose="02040503050406030204" pitchFamily="18" charset="0"/>
                        <a:ea typeface="Cambria" panose="02040503050406030204" pitchFamily="18" charset="0"/>
                      </a:endParaRPr>
                    </a:p>
                  </a:txBody>
                  <a:tcPr marL="38100" marR="38100" marT="38100" marB="57150">
                    <a:solidFill>
                      <a:schemeClr val="accent1">
                        <a:lumMod val="60000"/>
                        <a:lumOff val="40000"/>
                      </a:schemeClr>
                    </a:solidFill>
                  </a:tcPr>
                </a:tc>
                <a:tc>
                  <a:txBody>
                    <a:bodyPr/>
                    <a:lstStyle/>
                    <a:p>
                      <a:pPr algn="l"/>
                      <a:r>
                        <a:rPr lang="en-US" sz="2800" b="1" dirty="0">
                          <a:effectLst/>
                        </a:rPr>
                        <a:t>Methods</a:t>
                      </a:r>
                      <a:endParaRPr lang="en-US" sz="2800" b="1" dirty="0">
                        <a:solidFill>
                          <a:srgbClr val="000000"/>
                        </a:solidFill>
                        <a:effectLst/>
                        <a:latin typeface="Cambria" panose="02040503050406030204" pitchFamily="18" charset="0"/>
                        <a:ea typeface="Cambria" panose="02040503050406030204" pitchFamily="18" charset="0"/>
                      </a:endParaRPr>
                    </a:p>
                  </a:txBody>
                  <a:tcPr marL="38100" marR="38100" marT="38100" marB="57150">
                    <a:solidFill>
                      <a:schemeClr val="accent1">
                        <a:lumMod val="60000"/>
                        <a:lumOff val="40000"/>
                      </a:schemeClr>
                    </a:solidFill>
                  </a:tcPr>
                </a:tc>
                <a:extLst>
                  <a:ext uri="{0D108BD9-81ED-4DB2-BD59-A6C34878D82A}">
                    <a16:rowId xmlns:a16="http://schemas.microsoft.com/office/drawing/2014/main" val="10000"/>
                  </a:ext>
                </a:extLst>
              </a:tr>
              <a:tr h="785019">
                <a:tc>
                  <a:txBody>
                    <a:bodyPr/>
                    <a:lstStyle/>
                    <a:p>
                      <a:pPr algn="l"/>
                      <a:r>
                        <a:rPr lang="en-US" sz="2800">
                          <a:effectLst/>
                        </a:rPr>
                        <a:t>Basic</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doStartTag, doEndTag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1"/>
                  </a:ext>
                </a:extLst>
              </a:tr>
              <a:tr h="785019">
                <a:tc>
                  <a:txBody>
                    <a:bodyPr/>
                    <a:lstStyle/>
                    <a:p>
                      <a:pPr algn="l"/>
                      <a:r>
                        <a:rPr lang="en-US" sz="2800" dirty="0">
                          <a:effectLst/>
                        </a:rPr>
                        <a:t>Attributes</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sv-SE" sz="2800">
                          <a:effectLst/>
                        </a:rPr>
                        <a:t>doStartTag, doEndTag, setAttribute1,...,N, release</a:t>
                      </a:r>
                      <a:endParaRPr lang="sv-SE" sz="280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2"/>
                  </a:ext>
                </a:extLst>
              </a:tr>
              <a:tr h="785019">
                <a:tc>
                  <a:txBody>
                    <a:bodyPr/>
                    <a:lstStyle/>
                    <a:p>
                      <a:pPr algn="l"/>
                      <a:r>
                        <a:rPr lang="en-US" sz="2800">
                          <a:effectLst/>
                        </a:rPr>
                        <a:t>Body</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doStartTag, doEndTag, release</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3"/>
                  </a:ext>
                </a:extLst>
              </a:tr>
              <a:tr h="785019">
                <a:tc>
                  <a:txBody>
                    <a:bodyPr/>
                    <a:lstStyle/>
                    <a:p>
                      <a:pPr algn="l"/>
                      <a:r>
                        <a:rPr lang="en-US" sz="2800">
                          <a:effectLst/>
                        </a:rPr>
                        <a:t>Body, iterative evaluation</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IterationTag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dirty="0" err="1">
                          <a:effectLst/>
                        </a:rPr>
                        <a:t>doStartTag</a:t>
                      </a:r>
                      <a:r>
                        <a:rPr lang="en-US" sz="2800" dirty="0">
                          <a:effectLst/>
                        </a:rPr>
                        <a:t>, </a:t>
                      </a:r>
                      <a:r>
                        <a:rPr lang="en-US" sz="2800" dirty="0" err="1">
                          <a:effectLst/>
                        </a:rPr>
                        <a:t>doAfterBody</a:t>
                      </a:r>
                      <a:r>
                        <a:rPr lang="en-US" sz="2800" dirty="0">
                          <a:effectLst/>
                        </a:rPr>
                        <a:t>, </a:t>
                      </a:r>
                      <a:r>
                        <a:rPr lang="en-US" sz="2800" dirty="0" err="1">
                          <a:effectLst/>
                        </a:rPr>
                        <a:t>doEndTag</a:t>
                      </a:r>
                      <a:r>
                        <a:rPr lang="en-US" sz="2800" dirty="0">
                          <a:effectLst/>
                        </a:rPr>
                        <a:t>, </a:t>
                      </a:r>
                      <a:endParaRPr lang="en-US" sz="2800" dirty="0" smtClean="0">
                        <a:effectLst/>
                      </a:endParaRPr>
                    </a:p>
                    <a:p>
                      <a:pPr algn="l"/>
                      <a:r>
                        <a:rPr lang="en-US" sz="2800" dirty="0" smtClean="0">
                          <a:effectLst/>
                        </a:rPr>
                        <a:t>release</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4"/>
                  </a:ext>
                </a:extLst>
              </a:tr>
              <a:tr h="785019">
                <a:tc>
                  <a:txBody>
                    <a:bodyPr/>
                    <a:lstStyle/>
                    <a:p>
                      <a:pPr algn="l"/>
                      <a:r>
                        <a:rPr lang="en-US" sz="2800" dirty="0">
                          <a:effectLst/>
                        </a:rPr>
                        <a:t>Body, manipulation</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BodyTag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dirty="0" err="1">
                          <a:effectLst/>
                        </a:rPr>
                        <a:t>doStartTag</a:t>
                      </a:r>
                      <a:r>
                        <a:rPr lang="en-US" sz="2800" dirty="0">
                          <a:effectLst/>
                        </a:rPr>
                        <a:t>, </a:t>
                      </a:r>
                      <a:r>
                        <a:rPr lang="en-US" sz="2800" dirty="0" err="1">
                          <a:effectLst/>
                        </a:rPr>
                        <a:t>doEndTag</a:t>
                      </a:r>
                      <a:r>
                        <a:rPr lang="en-US" sz="2800" dirty="0">
                          <a:effectLst/>
                        </a:rPr>
                        <a:t>, release, </a:t>
                      </a:r>
                      <a:endParaRPr lang="en-US" sz="2800" dirty="0" smtClean="0">
                        <a:effectLst/>
                      </a:endParaRPr>
                    </a:p>
                    <a:p>
                      <a:pPr algn="l"/>
                      <a:r>
                        <a:rPr lang="en-US" sz="2800" dirty="0" err="1" smtClean="0">
                          <a:effectLst/>
                        </a:rPr>
                        <a:t>doInitBody</a:t>
                      </a:r>
                      <a:r>
                        <a:rPr lang="en-US" sz="2800" dirty="0">
                          <a:effectLst/>
                        </a:rPr>
                        <a:t>, </a:t>
                      </a:r>
                      <a:r>
                        <a:rPr lang="en-US" sz="2800" dirty="0" err="1">
                          <a:effectLst/>
                        </a:rPr>
                        <a:t>doAfterBody</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9C11CE39-2868-44A2-A0C6-827D458F7A8B}" type="slidenum">
              <a:rPr lang="en-IN" smtClean="0"/>
              <a:pPr/>
              <a:t>156</a:t>
            </a:fld>
            <a:endParaRPr lang="en-IN" dirty="0"/>
          </a:p>
        </p:txBody>
      </p:sp>
    </p:spTree>
    <p:custDataLst>
      <p:tags r:id="rId1"/>
    </p:custDataLst>
    <p:extLst>
      <p:ext uri="{BB962C8B-B14F-4D97-AF65-F5344CB8AC3E}">
        <p14:creationId xmlns:p14="http://schemas.microsoft.com/office/powerpoint/2010/main" val="67797634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JspFragment</a:t>
            </a:r>
            <a:endParaRPr lang="en-US" dirty="0"/>
          </a:p>
        </p:txBody>
      </p:sp>
      <p:sp>
        <p:nvSpPr>
          <p:cNvPr id="3" name="Content Placeholder 2"/>
          <p:cNvSpPr>
            <a:spLocks noGrp="1"/>
          </p:cNvSpPr>
          <p:nvPr>
            <p:ph idx="1"/>
          </p:nvPr>
        </p:nvSpPr>
        <p:spPr/>
        <p:txBody>
          <a:bodyPr>
            <a:normAutofit/>
          </a:bodyPr>
          <a:lstStyle/>
          <a:p>
            <a:pPr algn="just"/>
            <a:r>
              <a:rPr lang="en-US" dirty="0">
                <a:solidFill>
                  <a:schemeClr val="accent1"/>
                </a:solidFill>
              </a:rPr>
              <a:t>Encapsulates a portion of JSP code</a:t>
            </a:r>
            <a:r>
              <a:rPr lang="en-US" dirty="0"/>
              <a:t> in an object that can be </a:t>
            </a:r>
            <a:r>
              <a:rPr lang="en-US" dirty="0">
                <a:solidFill>
                  <a:schemeClr val="accent1"/>
                </a:solidFill>
              </a:rPr>
              <a:t>invoked as many times</a:t>
            </a:r>
            <a:r>
              <a:rPr lang="en-US" dirty="0"/>
              <a:t> as needed. </a:t>
            </a:r>
            <a:endParaRPr lang="en-US" dirty="0" smtClean="0"/>
          </a:p>
          <a:p>
            <a:pPr algn="just"/>
            <a:endParaRPr lang="en-US" dirty="0"/>
          </a:p>
          <a:p>
            <a:pPr algn="just"/>
            <a:r>
              <a:rPr lang="en-US" dirty="0" smtClean="0"/>
              <a:t>The </a:t>
            </a:r>
            <a:r>
              <a:rPr lang="en-US" dirty="0"/>
              <a:t>definition of the JSP fragment must </a:t>
            </a:r>
            <a:r>
              <a:rPr lang="en-US" dirty="0">
                <a:solidFill>
                  <a:schemeClr val="accent1"/>
                </a:solidFill>
              </a:rPr>
              <a:t>only contain template text and JSP action </a:t>
            </a:r>
            <a:r>
              <a:rPr lang="en-US" dirty="0"/>
              <a:t>elements. In other words, it must </a:t>
            </a:r>
            <a:r>
              <a:rPr lang="en-US" dirty="0">
                <a:solidFill>
                  <a:schemeClr val="accent1"/>
                </a:solidFill>
              </a:rPr>
              <a:t>not contain </a:t>
            </a:r>
            <a:r>
              <a:rPr lang="en-US" dirty="0" err="1">
                <a:solidFill>
                  <a:schemeClr val="accent1"/>
                </a:solidFill>
              </a:rPr>
              <a:t>scriptlets</a:t>
            </a:r>
            <a:r>
              <a:rPr lang="en-US" dirty="0">
                <a:solidFill>
                  <a:schemeClr val="accent1"/>
                </a:solidFill>
              </a:rPr>
              <a:t> or </a:t>
            </a:r>
            <a:r>
              <a:rPr lang="en-US" dirty="0" err="1">
                <a:solidFill>
                  <a:schemeClr val="accent1"/>
                </a:solidFill>
              </a:rPr>
              <a:t>scriptlet</a:t>
            </a:r>
            <a:r>
              <a:rPr lang="en-US" dirty="0">
                <a:solidFill>
                  <a:schemeClr val="accent1"/>
                </a:solidFill>
              </a:rPr>
              <a:t> </a:t>
            </a:r>
            <a:r>
              <a:rPr lang="en-US" dirty="0" smtClean="0">
                <a:solidFill>
                  <a:schemeClr val="accent1"/>
                </a:solidFill>
              </a:rPr>
              <a:t>expressions</a:t>
            </a:r>
            <a:r>
              <a:rPr lang="en-US" dirty="0" smtClean="0"/>
              <a:t>.</a:t>
            </a:r>
          </a:p>
          <a:p>
            <a:pPr algn="just"/>
            <a:endParaRPr lang="en-US" dirty="0"/>
          </a:p>
          <a:p>
            <a:pPr algn="just"/>
            <a:r>
              <a:rPr lang="en-US" dirty="0" smtClean="0"/>
              <a:t>At </a:t>
            </a:r>
            <a:r>
              <a:rPr lang="en-US" dirty="0"/>
              <a:t>translation time, the </a:t>
            </a:r>
            <a:r>
              <a:rPr lang="en-US" dirty="0">
                <a:solidFill>
                  <a:schemeClr val="accent1"/>
                </a:solidFill>
              </a:rPr>
              <a:t>container generates an implementat</a:t>
            </a:r>
            <a:r>
              <a:rPr lang="en-US" dirty="0"/>
              <a:t>ion of </a:t>
            </a:r>
            <a:r>
              <a:rPr lang="en-US" dirty="0" smtClean="0"/>
              <a:t>the </a:t>
            </a:r>
            <a:r>
              <a:rPr lang="en-US" dirty="0" err="1" smtClean="0"/>
              <a:t>JspFragment</a:t>
            </a:r>
            <a:r>
              <a:rPr lang="en-US" dirty="0" smtClean="0"/>
              <a:t> </a:t>
            </a:r>
            <a:r>
              <a:rPr lang="en-US" dirty="0"/>
              <a:t>abstract class capable of executing the </a:t>
            </a:r>
            <a:r>
              <a:rPr lang="en-US" dirty="0" smtClean="0"/>
              <a:t>defined fragment</a:t>
            </a:r>
            <a:r>
              <a:rPr lang="en-US" dirty="0"/>
              <a:t>.</a:t>
            </a:r>
          </a:p>
          <a:p>
            <a:pPr marL="0" indent="0" algn="just">
              <a:buNone/>
            </a:pPr>
            <a:endParaRPr lang="en-US" dirty="0"/>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157</a:t>
            </a:fld>
            <a:endParaRPr lang="en-IN" dirty="0"/>
          </a:p>
        </p:txBody>
      </p:sp>
    </p:spTree>
    <p:custDataLst>
      <p:tags r:id="rId1"/>
    </p:custDataLst>
    <p:extLst>
      <p:ext uri="{BB962C8B-B14F-4D97-AF65-F5344CB8AC3E}">
        <p14:creationId xmlns:p14="http://schemas.microsoft.com/office/powerpoint/2010/main" val="207676531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ag files</a:t>
            </a:r>
            <a:endParaRPr lang="en-US" dirty="0"/>
          </a:p>
        </p:txBody>
      </p:sp>
      <p:sp>
        <p:nvSpPr>
          <p:cNvPr id="3" name="Content Placeholder 2"/>
          <p:cNvSpPr>
            <a:spLocks noGrp="1"/>
          </p:cNvSpPr>
          <p:nvPr>
            <p:ph idx="1"/>
          </p:nvPr>
        </p:nvSpPr>
        <p:spPr/>
        <p:txBody>
          <a:bodyPr>
            <a:normAutofit/>
          </a:bodyPr>
          <a:lstStyle/>
          <a:p>
            <a:r>
              <a:rPr lang="en-US" dirty="0" smtClean="0"/>
              <a:t>A tag file is a </a:t>
            </a:r>
            <a:r>
              <a:rPr lang="en-US" dirty="0" smtClean="0">
                <a:solidFill>
                  <a:schemeClr val="accent1"/>
                </a:solidFill>
              </a:rPr>
              <a:t>source file that contains a fragment of JSP code </a:t>
            </a:r>
            <a:r>
              <a:rPr lang="en-US" dirty="0" smtClean="0"/>
              <a:t>that is </a:t>
            </a:r>
            <a:r>
              <a:rPr lang="en-US" dirty="0" smtClean="0">
                <a:solidFill>
                  <a:schemeClr val="accent1"/>
                </a:solidFill>
              </a:rPr>
              <a:t>reusable as a custom tag</a:t>
            </a:r>
            <a:r>
              <a:rPr lang="en-US" dirty="0" smtClean="0"/>
              <a:t>. </a:t>
            </a:r>
          </a:p>
          <a:p>
            <a:endParaRPr lang="en-US" dirty="0"/>
          </a:p>
          <a:p>
            <a:r>
              <a:rPr lang="en-US" dirty="0" smtClean="0">
                <a:solidFill>
                  <a:schemeClr val="accent1"/>
                </a:solidFill>
              </a:rPr>
              <a:t>Tag files allow you to create custom tags</a:t>
            </a:r>
            <a:r>
              <a:rPr lang="en-US" dirty="0" smtClean="0"/>
              <a:t> using JSP syntax. Just as a </a:t>
            </a:r>
            <a:r>
              <a:rPr lang="en-US" dirty="0" smtClean="0">
                <a:solidFill>
                  <a:schemeClr val="accent1"/>
                </a:solidFill>
              </a:rPr>
              <a:t>JSP page gets translated into a servlet class and then compiled,</a:t>
            </a:r>
            <a:r>
              <a:rPr lang="en-US" dirty="0" smtClean="0"/>
              <a:t> a tag file gets translated into a tag handler and then compiled.</a:t>
            </a:r>
          </a:p>
          <a:p>
            <a:endParaRPr lang="en-US" dirty="0" smtClean="0"/>
          </a:p>
          <a:p>
            <a:r>
              <a:rPr lang="en-US" dirty="0" smtClean="0"/>
              <a:t>The recommended file extension for a tag file is .tag.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158</a:t>
            </a:fld>
            <a:endParaRPr lang="en-IN" dirty="0"/>
          </a:p>
        </p:txBody>
      </p:sp>
    </p:spTree>
    <p:custDataLst>
      <p:tags r:id="rId1"/>
    </p:custDataLst>
    <p:extLst>
      <p:ext uri="{BB962C8B-B14F-4D97-AF65-F5344CB8AC3E}">
        <p14:creationId xmlns:p14="http://schemas.microsoft.com/office/powerpoint/2010/main" val="58797336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File Directives</a:t>
            </a:r>
          </a:p>
        </p:txBody>
      </p:sp>
      <p:sp>
        <p:nvSpPr>
          <p:cNvPr id="3" name="Content Placeholder 2"/>
          <p:cNvSpPr>
            <a:spLocks noGrp="1"/>
          </p:cNvSpPr>
          <p:nvPr>
            <p:ph idx="1"/>
          </p:nvPr>
        </p:nvSpPr>
        <p:spPr/>
        <p:txBody>
          <a:bodyPr/>
          <a:lstStyle/>
          <a:p>
            <a:r>
              <a:rPr lang="en-US" dirty="0" smtClean="0"/>
              <a:t>Directives </a:t>
            </a:r>
            <a:r>
              <a:rPr lang="en-US" dirty="0"/>
              <a:t>are </a:t>
            </a:r>
            <a:r>
              <a:rPr lang="en-US" dirty="0">
                <a:solidFill>
                  <a:schemeClr val="accent1"/>
                </a:solidFill>
              </a:rPr>
              <a:t>used to control aspects of tag file translation </a:t>
            </a:r>
            <a:r>
              <a:rPr lang="en-US" dirty="0"/>
              <a:t>to a tag handler, and to specify aspects of the tag, attributes of the tag, and variables exposed by the tag.</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84383829"/>
              </p:ext>
            </p:extLst>
          </p:nvPr>
        </p:nvGraphicFramePr>
        <p:xfrm>
          <a:off x="239151" y="2170674"/>
          <a:ext cx="11355185" cy="3954288"/>
        </p:xfrm>
        <a:graphic>
          <a:graphicData uri="http://schemas.openxmlformats.org/drawingml/2006/table">
            <a:tbl>
              <a:tblPr>
                <a:tableStyleId>{22838BEF-8BB2-4498-84A7-C5851F593DF1}</a:tableStyleId>
              </a:tblPr>
              <a:tblGrid>
                <a:gridCol w="1645920">
                  <a:extLst>
                    <a:ext uri="{9D8B030D-6E8A-4147-A177-3AD203B41FA5}">
                      <a16:colId xmlns:a16="http://schemas.microsoft.com/office/drawing/2014/main" val="20000"/>
                    </a:ext>
                  </a:extLst>
                </a:gridCol>
                <a:gridCol w="9709265">
                  <a:extLst>
                    <a:ext uri="{9D8B030D-6E8A-4147-A177-3AD203B41FA5}">
                      <a16:colId xmlns:a16="http://schemas.microsoft.com/office/drawing/2014/main" val="20001"/>
                    </a:ext>
                  </a:extLst>
                </a:gridCol>
              </a:tblGrid>
              <a:tr h="392659">
                <a:tc>
                  <a:txBody>
                    <a:bodyPr/>
                    <a:lstStyle/>
                    <a:p>
                      <a:pPr algn="l"/>
                      <a:r>
                        <a:rPr lang="en-US" sz="2400" b="1" u="none" strike="noStrike" dirty="0">
                          <a:effectLst/>
                        </a:rPr>
                        <a:t>Directive</a:t>
                      </a:r>
                      <a:endParaRPr lang="en-US" sz="2400" b="1"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b="1" u="none" strike="noStrike" dirty="0">
                          <a:effectLst/>
                        </a:rPr>
                        <a:t>Description</a:t>
                      </a:r>
                      <a:endParaRPr lang="en-US" sz="2400" b="1"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0"/>
                  </a:ext>
                </a:extLst>
              </a:tr>
              <a:tr h="392659">
                <a:tc>
                  <a:txBody>
                    <a:bodyPr/>
                    <a:lstStyle/>
                    <a:p>
                      <a:pPr algn="l"/>
                      <a:r>
                        <a:rPr lang="en-US" sz="2400" u="none" strike="noStrike" dirty="0" err="1">
                          <a:effectLst/>
                        </a:rPr>
                        <a:t>taglib</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Identical to </a:t>
                      </a:r>
                      <a:r>
                        <a:rPr lang="en-US" sz="2400" u="none" strike="noStrike" dirty="0" err="1">
                          <a:effectLst/>
                        </a:rPr>
                        <a:t>taglib</a:t>
                      </a:r>
                      <a:r>
                        <a:rPr lang="en-US" sz="2400" u="none" strike="noStrike" dirty="0">
                          <a:effectLst/>
                        </a:rPr>
                        <a:t> </a:t>
                      </a:r>
                      <a:r>
                        <a:rPr lang="en-US" sz="2400" u="none" strike="noStrike" dirty="0" smtClean="0">
                          <a:effectLst/>
                        </a:rPr>
                        <a:t>for </a:t>
                      </a:r>
                      <a:r>
                        <a:rPr lang="en-US" sz="2400" u="none" strike="noStrike" dirty="0">
                          <a:effectLst/>
                        </a:rPr>
                        <a:t>JSP pages.</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2"/>
                  </a:ext>
                </a:extLst>
              </a:tr>
              <a:tr h="725348">
                <a:tc>
                  <a:txBody>
                    <a:bodyPr/>
                    <a:lstStyle/>
                    <a:p>
                      <a:pPr algn="l"/>
                      <a:r>
                        <a:rPr lang="en-US" sz="2400" u="none" strike="noStrike">
                          <a:effectLst/>
                        </a:rPr>
                        <a:t>include</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Identical to include directive </a:t>
                      </a:r>
                      <a:r>
                        <a:rPr lang="en-US" sz="2400" u="none" strike="noStrike" dirty="0" smtClean="0">
                          <a:effectLst/>
                        </a:rPr>
                        <a:t>for </a:t>
                      </a:r>
                      <a:r>
                        <a:rPr lang="en-US" sz="2400" u="none" strike="noStrike" dirty="0">
                          <a:effectLst/>
                        </a:rPr>
                        <a:t>JSP pages. Note that if the included file contains syntax unsuitable for tag files, a translation error will occur.</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3"/>
                  </a:ext>
                </a:extLst>
              </a:tr>
              <a:tr h="1448412">
                <a:tc>
                  <a:txBody>
                    <a:bodyPr/>
                    <a:lstStyle/>
                    <a:p>
                      <a:pPr algn="l"/>
                      <a:r>
                        <a:rPr lang="en-US" sz="2400" u="none" strike="noStrike">
                          <a:effectLst/>
                        </a:rPr>
                        <a:t>tag</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Similar to the page directive in a JSP page, but applies to tag files instead of JSP pages. </a:t>
                      </a:r>
                    </a:p>
                    <a:p>
                      <a:pPr algn="l"/>
                      <a:r>
                        <a:rPr lang="en-US" sz="2400" u="none" strike="noStrike" dirty="0">
                          <a:effectLst/>
                        </a:rPr>
                        <a:t> </a:t>
                      </a:r>
                    </a:p>
                    <a:p>
                      <a:pPr algn="l"/>
                      <a:r>
                        <a:rPr lang="en-US" sz="2400" u="none" strike="noStrike" dirty="0">
                          <a:effectLst/>
                        </a:rPr>
                        <a:t>Also used for declaring custom tag properties such as display </a:t>
                      </a:r>
                      <a:r>
                        <a:rPr lang="en-US" sz="2400" u="none" strike="noStrike" dirty="0" smtClean="0">
                          <a:effectLst/>
                        </a:rPr>
                        <a:t>name</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4"/>
                  </a:ext>
                </a:extLst>
              </a:tr>
              <a:tr h="392659">
                <a:tc>
                  <a:txBody>
                    <a:bodyPr/>
                    <a:lstStyle/>
                    <a:p>
                      <a:pPr algn="l"/>
                      <a:r>
                        <a:rPr lang="en-US" sz="2400" u="none" strike="noStrike">
                          <a:effectLst/>
                        </a:rPr>
                        <a:t>attribute</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Declares an attribute of the custom tag defined in the tag file. </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5"/>
                  </a:ext>
                </a:extLst>
              </a:tr>
              <a:tr h="392659">
                <a:tc>
                  <a:txBody>
                    <a:bodyPr/>
                    <a:lstStyle/>
                    <a:p>
                      <a:pPr algn="l"/>
                      <a:r>
                        <a:rPr lang="en-US" sz="2400" u="none" strike="noStrike">
                          <a:effectLst/>
                        </a:rPr>
                        <a:t>variable</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Declares an EL variable exposed by the tag to the calling </a:t>
                      </a:r>
                      <a:r>
                        <a:rPr lang="en-US" sz="2400" u="none" strike="noStrike" dirty="0" smtClean="0">
                          <a:effectLst/>
                        </a:rPr>
                        <a:t>page.</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9C11CE39-2868-44A2-A0C6-827D458F7A8B}" type="slidenum">
              <a:rPr lang="en-IN" smtClean="0"/>
              <a:pPr/>
              <a:t>159</a:t>
            </a:fld>
            <a:endParaRPr lang="en-IN" dirty="0"/>
          </a:p>
        </p:txBody>
      </p:sp>
    </p:spTree>
    <p:custDataLst>
      <p:tags r:id="rId1"/>
    </p:custDataLst>
    <p:extLst>
      <p:ext uri="{BB962C8B-B14F-4D97-AF65-F5344CB8AC3E}">
        <p14:creationId xmlns:p14="http://schemas.microsoft.com/office/powerpoint/2010/main" val="1474953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expression </a:t>
            </a:r>
            <a:r>
              <a:rPr lang="en-IN" dirty="0" smtClean="0"/>
              <a:t>tag (</a:t>
            </a:r>
            <a:r>
              <a:rPr lang="en-US" dirty="0" smtClean="0"/>
              <a:t>Cont.)</a:t>
            </a:r>
            <a:endParaRPr lang="en-US" dirty="0"/>
          </a:p>
        </p:txBody>
      </p:sp>
      <p:sp>
        <p:nvSpPr>
          <p:cNvPr id="3" name="Content Placeholder 2"/>
          <p:cNvSpPr>
            <a:spLocks noGrp="1"/>
          </p:cNvSpPr>
          <p:nvPr>
            <p:ph idx="1"/>
          </p:nvPr>
        </p:nvSpPr>
        <p:spPr/>
        <p:txBody>
          <a:bodyPr/>
          <a:lstStyle/>
          <a:p>
            <a:pPr algn="just"/>
            <a:r>
              <a:rPr lang="en-US" dirty="0" smtClean="0"/>
              <a:t>A </a:t>
            </a:r>
            <a:r>
              <a:rPr lang="en-US" dirty="0"/>
              <a:t>JSP expression element </a:t>
            </a:r>
            <a:r>
              <a:rPr lang="en-US" dirty="0">
                <a:solidFill>
                  <a:schemeClr val="accent1"/>
                </a:solidFill>
              </a:rPr>
              <a:t>contains a scripting language expression that is evaluated, converted to a String, and inserted where the expression appears</a:t>
            </a:r>
            <a:r>
              <a:rPr lang="en-US" dirty="0"/>
              <a:t> in the JSP file</a:t>
            </a:r>
            <a:r>
              <a:rPr lang="en-US" dirty="0" smtClean="0"/>
              <a:t>.</a:t>
            </a:r>
          </a:p>
          <a:p>
            <a:pPr algn="just"/>
            <a:endParaRPr lang="en-US" dirty="0"/>
          </a:p>
          <a:p>
            <a:pPr algn="just"/>
            <a:r>
              <a:rPr lang="en-US" dirty="0"/>
              <a:t>Because the value of an </a:t>
            </a:r>
            <a:r>
              <a:rPr lang="en-US" dirty="0">
                <a:solidFill>
                  <a:schemeClr val="accent1"/>
                </a:solidFill>
              </a:rPr>
              <a:t>expression is converted to a String, you can use an expression within a line of text</a:t>
            </a:r>
            <a:r>
              <a:rPr lang="en-US" dirty="0"/>
              <a:t>, whether or not it is tagged with HTML, in a JSP file.</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a:t>
            </a:fld>
            <a:endParaRPr lang="en-IN" dirty="0"/>
          </a:p>
        </p:txBody>
      </p:sp>
    </p:spTree>
    <p:custDataLst>
      <p:tags r:id="rId1"/>
    </p:custDataLst>
    <p:extLst>
      <p:ext uri="{BB962C8B-B14F-4D97-AF65-F5344CB8AC3E}">
        <p14:creationId xmlns:p14="http://schemas.microsoft.com/office/powerpoint/2010/main" val="266938255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E8EA78-953C-43E6-A1E7-79D473B1572F}"/>
              </a:ext>
            </a:extLst>
          </p:cNvPr>
          <p:cNvSpPr>
            <a:spLocks noGrp="1"/>
          </p:cNvSpPr>
          <p:nvPr>
            <p:ph idx="1"/>
          </p:nvPr>
        </p:nvSpPr>
        <p:spPr>
          <a:xfrm>
            <a:off x="3867912" y="868680"/>
            <a:ext cx="7932202" cy="5120640"/>
          </a:xfrm>
        </p:spPr>
        <p:txBody>
          <a:bodyPr/>
          <a:lstStyle/>
          <a:p>
            <a:pPr marL="0" indent="0">
              <a:buNone/>
            </a:pPr>
            <a:r>
              <a:rPr lang="en-IN" sz="5062" dirty="0" smtClean="0"/>
              <a:t>JSP SESSION MANAGEMENT:</a:t>
            </a:r>
          </a:p>
          <a:p>
            <a:pPr marL="0" indent="0">
              <a:buNone/>
            </a:pPr>
            <a:r>
              <a:rPr lang="en-IN" sz="5062" dirty="0" smtClean="0"/>
              <a:t>COOKIES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160</a:t>
            </a:fld>
            <a:endParaRPr lang="en-IN"/>
          </a:p>
        </p:txBody>
      </p:sp>
    </p:spTree>
    <p:custDataLst>
      <p:tags r:id="rId1"/>
    </p:custDataLst>
    <p:extLst>
      <p:ext uri="{BB962C8B-B14F-4D97-AF65-F5344CB8AC3E}">
        <p14:creationId xmlns:p14="http://schemas.microsoft.com/office/powerpoint/2010/main" val="170962915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11. JSP COOKIES HANDLIN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COOKIES </a:t>
            </a:r>
            <a:r>
              <a:rPr lang="en-IN" dirty="0" smtClean="0"/>
              <a:t>HANDLING</a:t>
            </a:r>
            <a:endParaRPr lang="en-IN" dirty="0"/>
          </a:p>
        </p:txBody>
      </p:sp>
      <p:sp>
        <p:nvSpPr>
          <p:cNvPr id="414" name="By default, each request is considered as a new request.…"/>
          <p:cNvSpPr txBox="1">
            <a:spLocks noGrp="1"/>
          </p:cNvSpPr>
          <p:nvPr>
            <p:ph type="body" idx="1"/>
          </p:nvPr>
        </p:nvSpPr>
        <p:spPr>
          <a:xfrm>
            <a:off x="339213" y="864108"/>
            <a:ext cx="11356258" cy="4027206"/>
          </a:xfrm>
        </p:spPr>
        <p:txBody>
          <a:bodyPr>
            <a:normAutofit/>
          </a:bodyPr>
          <a:lstStyle/>
          <a:p>
            <a:pPr marL="361639" indent="-361639">
              <a:buFont typeface="+mj-lt"/>
              <a:buAutoNum type="arabicPeriod"/>
            </a:pPr>
            <a:r>
              <a:rPr lang="en-US" sz="3200" dirty="0"/>
              <a:t>By default, </a:t>
            </a:r>
            <a:r>
              <a:rPr lang="en-US" sz="3200" b="1" dirty="0">
                <a:sym typeface="Helvetica"/>
              </a:rPr>
              <a:t>each request is considered as a new request. </a:t>
            </a:r>
          </a:p>
          <a:p>
            <a:pPr marL="361639" indent="-361639">
              <a:buFont typeface="+mj-lt"/>
              <a:buAutoNum type="arabicPeriod"/>
            </a:pPr>
            <a:r>
              <a:rPr lang="en-US" sz="3200" dirty="0"/>
              <a:t>In cookies technique,</a:t>
            </a:r>
            <a:r>
              <a:rPr lang="en-US" sz="3200" dirty="0">
                <a:sym typeface="Helvetica"/>
              </a:rPr>
              <a:t> we add cookie with response from the Server. </a:t>
            </a:r>
          </a:p>
          <a:p>
            <a:pPr marL="361639" indent="-361639">
              <a:buFont typeface="+mj-lt"/>
              <a:buAutoNum type="arabicPeriod"/>
            </a:pPr>
            <a:r>
              <a:rPr lang="en-US" sz="3200" dirty="0"/>
              <a:t>So </a:t>
            </a:r>
            <a:r>
              <a:rPr lang="en-US" sz="3200" dirty="0">
                <a:sym typeface="Helvetica"/>
              </a:rPr>
              <a:t>cookie is stored in the cache of the browser. </a:t>
            </a:r>
          </a:p>
          <a:p>
            <a:pPr marL="361639" indent="-361639">
              <a:buFont typeface="+mj-lt"/>
              <a:buAutoNum type="arabicPeriod"/>
            </a:pPr>
            <a:r>
              <a:rPr lang="en-US" sz="3200" dirty="0">
                <a:sym typeface="Helvetica"/>
              </a:rPr>
              <a:t>After</a:t>
            </a:r>
            <a:r>
              <a:rPr lang="en-US" sz="3200" dirty="0"/>
              <a:t> that </a:t>
            </a:r>
            <a:r>
              <a:rPr lang="en-US" sz="3200" dirty="0">
                <a:sym typeface="Helvetica"/>
              </a:rPr>
              <a:t>if request is sent by the user, cookie is added with request</a:t>
            </a:r>
            <a:r>
              <a:rPr lang="en-US" sz="3200" dirty="0"/>
              <a:t> by default. </a:t>
            </a:r>
          </a:p>
          <a:p>
            <a:pPr marL="361639" indent="-361639">
              <a:buFont typeface="+mj-lt"/>
              <a:buAutoNum type="arabicPeriod"/>
            </a:pPr>
            <a:r>
              <a:rPr lang="en-US" sz="3200" dirty="0"/>
              <a:t>Thus, we recognize the user as the old user.</a:t>
            </a:r>
          </a:p>
        </p:txBody>
      </p:sp>
      <p:pic>
        <p:nvPicPr>
          <p:cNvPr id="416" name="Screen Shot 2017-03-18 at 9.07.33 AM.png" descr="Screen Shot 2017-03-18 at 9.07.33 AM.png"/>
          <p:cNvPicPr>
            <a:picLocks noChangeAspect="1"/>
          </p:cNvPicPr>
          <p:nvPr/>
        </p:nvPicPr>
        <p:blipFill>
          <a:blip r:embed="rId3">
            <a:extLst/>
          </a:blip>
          <a:stretch>
            <a:fillRect/>
          </a:stretch>
        </p:blipFill>
        <p:spPr>
          <a:xfrm>
            <a:off x="2776155" y="4701369"/>
            <a:ext cx="5870121" cy="197520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IN" smtClean="0"/>
              <a:t>161</a:t>
            </a:fld>
            <a:endParaRPr lang="en-IN"/>
          </a:p>
        </p:txBody>
      </p:sp>
    </p:spTree>
    <p:custDataLst>
      <p:tags r:id="rId1"/>
    </p:custDataLst>
    <p:extLst>
      <p:ext uri="{BB962C8B-B14F-4D97-AF65-F5344CB8AC3E}">
        <p14:creationId xmlns:p14="http://schemas.microsoft.com/office/powerpoint/2010/main" val="750915669"/>
      </p:ext>
    </p:extLst>
  </p:cSld>
  <p:clrMapOvr>
    <a:masterClrMapping/>
  </p:clrMapOvr>
  <p:transition spd="med"/>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ookies are small text file that are stored in the client computer.…"/>
          <p:cNvSpPr txBox="1">
            <a:spLocks noGrp="1"/>
          </p:cNvSpPr>
          <p:nvPr>
            <p:ph type="body" idx="1"/>
          </p:nvPr>
        </p:nvSpPr>
        <p:spPr>
          <a:xfrm>
            <a:off x="595086" y="943429"/>
            <a:ext cx="11088914" cy="5762171"/>
          </a:xfrm>
        </p:spPr>
        <p:txBody>
          <a:bodyPr>
            <a:normAutofit/>
          </a:bodyPr>
          <a:lstStyle/>
          <a:p>
            <a:pPr marL="361639" indent="-361639">
              <a:buFont typeface="+mj-lt"/>
              <a:buAutoNum type="arabicPeriod" startAt="6"/>
            </a:pPr>
            <a:r>
              <a:rPr lang="en-US" dirty="0"/>
              <a:t>Cookies are </a:t>
            </a:r>
            <a:r>
              <a:rPr lang="en-US" dirty="0">
                <a:sym typeface="Helvetica"/>
              </a:rPr>
              <a:t>small text file</a:t>
            </a:r>
            <a:r>
              <a:rPr lang="en-US" dirty="0"/>
              <a:t> that are </a:t>
            </a:r>
            <a:r>
              <a:rPr lang="en-US" dirty="0">
                <a:sym typeface="Helvetica"/>
              </a:rPr>
              <a:t>stored in the client computer.</a:t>
            </a:r>
          </a:p>
          <a:p>
            <a:pPr marL="361639" indent="-361639">
              <a:buFont typeface="+mj-lt"/>
              <a:buAutoNum type="arabicPeriod" startAt="6"/>
            </a:pPr>
            <a:r>
              <a:rPr lang="en-US" dirty="0"/>
              <a:t>These are basically used to keep track of user who browse the web. </a:t>
            </a:r>
          </a:p>
          <a:p>
            <a:pPr marL="361639" indent="-361639">
              <a:buFont typeface="+mj-lt"/>
              <a:buAutoNum type="arabicPeriod" startAt="6"/>
            </a:pPr>
            <a:r>
              <a:rPr lang="en-US" dirty="0"/>
              <a:t>The info stored in the cookie are generally </a:t>
            </a:r>
            <a:r>
              <a:rPr lang="en-US" dirty="0">
                <a:sym typeface="Helvetica"/>
              </a:rPr>
              <a:t>name, age , id, city and so on.</a:t>
            </a:r>
          </a:p>
          <a:p>
            <a:pPr marL="361639" indent="-361639">
              <a:buFont typeface="+mj-lt"/>
              <a:buAutoNum type="arabicPeriod" startAt="6"/>
            </a:pPr>
            <a:r>
              <a:rPr lang="en-US" dirty="0"/>
              <a:t>The servlet container sends a set of cookies to the web browser. </a:t>
            </a:r>
          </a:p>
          <a:p>
            <a:pPr marL="361639" indent="-361639">
              <a:buFont typeface="+mj-lt"/>
              <a:buAutoNum type="arabicPeriod" startAt="6"/>
            </a:pPr>
            <a:r>
              <a:rPr lang="en-US" dirty="0"/>
              <a:t>The browser stores the cookies on the local machine and makes use of this information next time when the browser is browsing the web.</a:t>
            </a:r>
          </a:p>
          <a:p>
            <a:pPr marL="361639" indent="-361639">
              <a:buFont typeface="+mj-lt"/>
              <a:buAutoNum type="arabicPeriod" startAt="6"/>
            </a:pPr>
            <a:r>
              <a:rPr lang="en-US" dirty="0"/>
              <a:t>Cookies are usually set in </a:t>
            </a:r>
            <a:r>
              <a:rPr lang="en-US" dirty="0">
                <a:sym typeface="Helvetica"/>
              </a:rPr>
              <a:t>HTTP header.</a:t>
            </a:r>
          </a:p>
        </p:txBody>
      </p:sp>
      <p:sp>
        <p:nvSpPr>
          <p:cNvPr id="3" name="11. JSP COOKIES HANDLING:"/>
          <p:cNvSpPr txBox="1">
            <a:spLocks noGrp="1"/>
          </p:cNvSpPr>
          <p:nvPr>
            <p:ph type="title"/>
          </p:nvPr>
        </p:nvSpPr>
        <p:spPr>
          <a:xfrm>
            <a:off x="534572" y="1"/>
            <a:ext cx="11281291" cy="758952"/>
          </a:xfrm>
        </p:spPr>
        <p:txBody>
          <a:bodyPr vert="horz" lIns="91440" tIns="45720" rIns="91440" bIns="45720" rtlCol="0" anchor="ctr">
            <a:normAutofit/>
          </a:bodyPr>
          <a:lstStyle/>
          <a:p>
            <a:pPr defTabSz="549148"/>
            <a:r>
              <a:rPr lang="en-IN" dirty="0" smtClean="0"/>
              <a:t>JSP </a:t>
            </a:r>
            <a:r>
              <a:rPr lang="en-IN" dirty="0"/>
              <a:t>COOKIES </a:t>
            </a:r>
            <a:r>
              <a:rPr lang="en-IN" dirty="0" smtClean="0"/>
              <a:t>HANDLING</a:t>
            </a:r>
            <a:endParaRPr lang="en-IN" dirty="0"/>
          </a:p>
        </p:txBody>
      </p:sp>
      <p:sp>
        <p:nvSpPr>
          <p:cNvPr id="2" name="Slide Number Placeholder 1"/>
          <p:cNvSpPr>
            <a:spLocks noGrp="1"/>
          </p:cNvSpPr>
          <p:nvPr>
            <p:ph type="sldNum" sz="quarter" idx="2"/>
          </p:nvPr>
        </p:nvSpPr>
        <p:spPr/>
        <p:txBody>
          <a:bodyPr/>
          <a:lstStyle/>
          <a:p>
            <a:fld id="{86CB4B4D-7CA3-9044-876B-883B54F8677D}" type="slidenum">
              <a:rPr lang="en-IN" smtClean="0"/>
              <a:t>162</a:t>
            </a:fld>
            <a:endParaRPr lang="en-IN"/>
          </a:p>
        </p:txBody>
      </p:sp>
    </p:spTree>
    <p:custDataLst>
      <p:tags r:id="rId1"/>
    </p:custDataLst>
    <p:extLst>
      <p:ext uri="{BB962C8B-B14F-4D97-AF65-F5344CB8AC3E}">
        <p14:creationId xmlns:p14="http://schemas.microsoft.com/office/powerpoint/2010/main" val="766572361"/>
      </p:ext>
    </p:extLst>
  </p:cSld>
  <p:clrMapOvr>
    <a:masterClrMapping/>
  </p:clrMapOvr>
  <p:transition spd="med"/>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Advantage of Cookies…"/>
          <p:cNvSpPr txBox="1">
            <a:spLocks noGrp="1"/>
          </p:cNvSpPr>
          <p:nvPr>
            <p:ph type="body" idx="1"/>
          </p:nvPr>
        </p:nvSpPr>
        <p:spPr/>
        <p:txBody>
          <a:bodyPr/>
          <a:lstStyle/>
          <a:p>
            <a:r>
              <a:rPr lang="en-US" b="1" dirty="0"/>
              <a:t>Advantage of Cookies:</a:t>
            </a:r>
          </a:p>
          <a:p>
            <a:pPr marL="361639" indent="-361639">
              <a:buFont typeface="+mj-lt"/>
              <a:buAutoNum type="arabicPeriod"/>
            </a:pPr>
            <a:r>
              <a:rPr lang="en-US" dirty="0"/>
              <a:t>Simplest technique of maintaining the state.</a:t>
            </a:r>
          </a:p>
          <a:p>
            <a:pPr marL="361639" indent="-361639">
              <a:buFont typeface="+mj-lt"/>
              <a:buAutoNum type="arabicPeriod"/>
            </a:pPr>
            <a:r>
              <a:rPr lang="en-US" dirty="0"/>
              <a:t>Cookies are maintained at client side.</a:t>
            </a:r>
          </a:p>
          <a:p>
            <a:r>
              <a:rPr lang="en-US" b="1" dirty="0"/>
              <a:t>Disadvantage of Cookies:</a:t>
            </a:r>
          </a:p>
          <a:p>
            <a:pPr marL="361639" indent="-361639">
              <a:buFont typeface="+mj-lt"/>
              <a:buAutoNum type="arabicPeriod"/>
            </a:pPr>
            <a:r>
              <a:rPr lang="en-US" dirty="0"/>
              <a:t>It will not work if cookie is disabled from the browser.</a:t>
            </a:r>
          </a:p>
        </p:txBody>
      </p:sp>
      <p:sp>
        <p:nvSpPr>
          <p:cNvPr id="3" name="11. JSP COOKIES HANDLING:"/>
          <p:cNvSpPr txBox="1">
            <a:spLocks noGrp="1"/>
          </p:cNvSpPr>
          <p:nvPr>
            <p:ph type="title"/>
          </p:nvPr>
        </p:nvSpPr>
        <p:spPr>
          <a:xfrm>
            <a:off x="534572" y="1"/>
            <a:ext cx="11281291" cy="758952"/>
          </a:xfrm>
        </p:spPr>
        <p:txBody>
          <a:bodyPr vert="horz" lIns="91440" tIns="45720" rIns="91440" bIns="45720" rtlCol="0" anchor="ctr">
            <a:normAutofit/>
          </a:bodyPr>
          <a:lstStyle/>
          <a:p>
            <a:pPr defTabSz="549148"/>
            <a:r>
              <a:rPr lang="en-IN" dirty="0" smtClean="0"/>
              <a:t>JSP </a:t>
            </a:r>
            <a:r>
              <a:rPr lang="en-IN" dirty="0"/>
              <a:t>COOKIES </a:t>
            </a:r>
            <a:r>
              <a:rPr lang="en-IN" dirty="0" smtClean="0"/>
              <a:t>HANDLING</a:t>
            </a:r>
            <a:endParaRPr lang="en-IN" dirty="0"/>
          </a:p>
        </p:txBody>
      </p:sp>
      <p:sp>
        <p:nvSpPr>
          <p:cNvPr id="2" name="Slide Number Placeholder 1"/>
          <p:cNvSpPr>
            <a:spLocks noGrp="1"/>
          </p:cNvSpPr>
          <p:nvPr>
            <p:ph type="sldNum" sz="quarter" idx="2"/>
          </p:nvPr>
        </p:nvSpPr>
        <p:spPr/>
        <p:txBody>
          <a:bodyPr/>
          <a:lstStyle/>
          <a:p>
            <a:fld id="{86CB4B4D-7CA3-9044-876B-883B54F8677D}" type="slidenum">
              <a:rPr lang="en-IN" smtClean="0"/>
              <a:t>163</a:t>
            </a:fld>
            <a:endParaRPr lang="en-IN"/>
          </a:p>
        </p:txBody>
      </p:sp>
    </p:spTree>
    <p:custDataLst>
      <p:tags r:id="rId1"/>
    </p:custDataLst>
    <p:extLst>
      <p:ext uri="{BB962C8B-B14F-4D97-AF65-F5344CB8AC3E}">
        <p14:creationId xmlns:p14="http://schemas.microsoft.com/office/powerpoint/2010/main" val="3876464697"/>
      </p:ext>
    </p:extLst>
  </p:cSld>
  <p:clrMapOvr>
    <a:masterClrMapping/>
  </p:clrMapOvr>
  <p:transition spd="med"/>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9EF3AE-F51E-48DD-A962-3A0C9A8F5BC6}"/>
              </a:ext>
            </a:extLst>
          </p:cNvPr>
          <p:cNvSpPr>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Files </a:t>
            </a:r>
            <a:r>
              <a:rPr lang="en-US" dirty="0"/>
              <a:t>needed to create, delete and read </a:t>
            </a:r>
            <a:r>
              <a:rPr lang="en-US" dirty="0" smtClean="0"/>
              <a:t>cookies</a:t>
            </a:r>
            <a:endParaRPr lang="en-IN" dirty="0"/>
          </a:p>
        </p:txBody>
      </p:sp>
      <p:sp>
        <p:nvSpPr>
          <p:cNvPr id="422" name="index.html…"/>
          <p:cNvSpPr txBox="1">
            <a:spLocks noGrp="1"/>
          </p:cNvSpPr>
          <p:nvPr>
            <p:ph type="body" idx="1"/>
          </p:nvPr>
        </p:nvSpPr>
        <p:spPr/>
        <p:txBody>
          <a:bodyPr/>
          <a:lstStyle/>
          <a:p>
            <a:pPr marL="361639" indent="-361639">
              <a:buFont typeface="+mj-lt"/>
              <a:buAutoNum type="arabicPeriod"/>
            </a:pPr>
            <a:r>
              <a:rPr lang="en-IN" dirty="0"/>
              <a:t>index.html</a:t>
            </a:r>
          </a:p>
          <a:p>
            <a:pPr marL="361639" indent="-361639">
              <a:buFont typeface="+mj-lt"/>
              <a:buAutoNum type="arabicPeriod"/>
            </a:pPr>
            <a:r>
              <a:rPr lang="en-IN" dirty="0" err="1"/>
              <a:t>createcookie.jsp</a:t>
            </a:r>
            <a:endParaRPr lang="en-IN" dirty="0"/>
          </a:p>
          <a:p>
            <a:pPr marL="361639" indent="-361639">
              <a:buFont typeface="+mj-lt"/>
              <a:buAutoNum type="arabicPeriod"/>
            </a:pPr>
            <a:r>
              <a:rPr lang="en-IN" dirty="0" err="1"/>
              <a:t>readcookie.jsp</a:t>
            </a:r>
            <a:endParaRPr lang="en-IN" dirty="0"/>
          </a:p>
          <a:p>
            <a:pPr marL="361639" indent="-361639">
              <a:buFont typeface="+mj-lt"/>
              <a:buAutoNum type="arabicPeriod"/>
            </a:pPr>
            <a:r>
              <a:rPr lang="en-IN" dirty="0" err="1"/>
              <a:t>deletecookie.jsp</a:t>
            </a:r>
            <a:endParaRPr lang="en-IN" dirty="0"/>
          </a:p>
        </p:txBody>
      </p:sp>
      <p:sp>
        <p:nvSpPr>
          <p:cNvPr id="2" name="Slide Number Placeholder 1"/>
          <p:cNvSpPr>
            <a:spLocks noGrp="1"/>
          </p:cNvSpPr>
          <p:nvPr>
            <p:ph type="sldNum" sz="quarter" idx="2"/>
          </p:nvPr>
        </p:nvSpPr>
        <p:spPr/>
        <p:txBody>
          <a:bodyPr/>
          <a:lstStyle/>
          <a:p>
            <a:fld id="{86CB4B4D-7CA3-9044-876B-883B54F8677D}" type="slidenum">
              <a:rPr lang="en-IN" smtClean="0"/>
              <a:t>164</a:t>
            </a:fld>
            <a:endParaRPr lang="en-IN"/>
          </a:p>
        </p:txBody>
      </p:sp>
    </p:spTree>
    <p:custDataLst>
      <p:tags r:id="rId1"/>
    </p:custDataLst>
    <p:extLst>
      <p:ext uri="{BB962C8B-B14F-4D97-AF65-F5344CB8AC3E}">
        <p14:creationId xmlns:p14="http://schemas.microsoft.com/office/powerpoint/2010/main" val="1616656150"/>
      </p:ext>
    </p:extLst>
  </p:cSld>
  <p:clrMapOvr>
    <a:masterClrMapping/>
  </p:clrMapOvr>
  <p:transition spd="med"/>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PROG 9: IMPLEMENTATION OF COOKIES IN JSP"/>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PROG: </a:t>
            </a:r>
            <a:r>
              <a:rPr dirty="0"/>
              <a:t>IMPLEMENTATION OF COOKIES IN JSP</a:t>
            </a:r>
          </a:p>
        </p:txBody>
      </p:sp>
      <p:sp>
        <p:nvSpPr>
          <p:cNvPr id="426" name="&lt;html&gt;…"/>
          <p:cNvSpPr txBox="1">
            <a:spLocks noGrp="1"/>
          </p:cNvSpPr>
          <p:nvPr>
            <p:ph type="body" idx="1"/>
          </p:nvPr>
        </p:nvSpPr>
        <p:spPr>
          <a:xfrm>
            <a:off x="2573743" y="2207161"/>
            <a:ext cx="7804548" cy="4286167"/>
          </a:xfrm>
          <a:prstGeom prst="rect">
            <a:avLst/>
          </a:prstGeom>
        </p:spPr>
        <p:txBody>
          <a:bodyPr>
            <a:normAutofit/>
          </a:bodyPr>
          <a:lstStyle/>
          <a:p>
            <a:pPr marL="0" lvl="8" indent="617197" defTabSz="197160">
              <a:spcBef>
                <a:spcPts val="0"/>
              </a:spcBef>
              <a:spcAft>
                <a:spcPts val="0"/>
              </a:spcAft>
              <a:buNone/>
              <a:defRPr sz="1727"/>
            </a:pPr>
            <a:r>
              <a:rPr sz="2250" dirty="0"/>
              <a:t>&lt;html&gt;</a:t>
            </a:r>
          </a:p>
          <a:p>
            <a:pPr marL="0" lvl="8" indent="617197" defTabSz="197160">
              <a:spcBef>
                <a:spcPts val="0"/>
              </a:spcBef>
              <a:spcAft>
                <a:spcPts val="0"/>
              </a:spcAft>
              <a:buNone/>
              <a:defRPr sz="1727"/>
            </a:pPr>
            <a:r>
              <a:rPr sz="2250" dirty="0"/>
              <a:t>    &lt;head&gt;</a:t>
            </a:r>
          </a:p>
          <a:p>
            <a:pPr marL="0" lvl="8" indent="617197" defTabSz="197160">
              <a:spcBef>
                <a:spcPts val="0"/>
              </a:spcBef>
              <a:spcAft>
                <a:spcPts val="0"/>
              </a:spcAft>
              <a:buNone/>
              <a:defRPr sz="1727"/>
            </a:pPr>
            <a:r>
              <a:rPr sz="2250" dirty="0"/>
              <a:t>        &lt;title&gt;TODO supply a title&lt;/title&gt;</a:t>
            </a:r>
          </a:p>
          <a:p>
            <a:pPr marL="0" lvl="8" indent="617197" defTabSz="197160">
              <a:spcBef>
                <a:spcPts val="0"/>
              </a:spcBef>
              <a:spcAft>
                <a:spcPts val="0"/>
              </a:spcAft>
              <a:buNone/>
              <a:defRPr sz="1727"/>
            </a:pPr>
            <a:r>
              <a:rPr sz="2250" dirty="0"/>
              <a:t>    &lt;/head&gt;</a:t>
            </a:r>
          </a:p>
          <a:p>
            <a:pPr marL="0" lvl="8" indent="617197" defTabSz="197160">
              <a:spcBef>
                <a:spcPts val="0"/>
              </a:spcBef>
              <a:spcAft>
                <a:spcPts val="0"/>
              </a:spcAft>
              <a:buNone/>
              <a:defRPr sz="1727"/>
            </a:pPr>
            <a:r>
              <a:rPr sz="2250" dirty="0"/>
              <a:t>    &lt;body&gt;</a:t>
            </a:r>
          </a:p>
          <a:p>
            <a:pPr marL="0" lvl="8" indent="617197" defTabSz="197160">
              <a:spcBef>
                <a:spcPts val="0"/>
              </a:spcBef>
              <a:spcAft>
                <a:spcPts val="0"/>
              </a:spcAft>
              <a:buNone/>
              <a:defRPr sz="1727"/>
            </a:pPr>
            <a:r>
              <a:rPr sz="2250" dirty="0"/>
              <a:t>        &lt;form action="</a:t>
            </a:r>
            <a:r>
              <a:rPr sz="2250" dirty="0" err="1"/>
              <a:t>createCookie.jsp</a:t>
            </a:r>
            <a:r>
              <a:rPr sz="2250" dirty="0"/>
              <a:t>" method="post"&gt;</a:t>
            </a:r>
          </a:p>
          <a:p>
            <a:pPr marL="0" lvl="8" indent="617197" defTabSz="197160">
              <a:spcBef>
                <a:spcPts val="0"/>
              </a:spcBef>
              <a:spcAft>
                <a:spcPts val="0"/>
              </a:spcAft>
              <a:buNone/>
              <a:defRPr sz="1727"/>
            </a:pPr>
            <a:r>
              <a:rPr sz="2250" dirty="0"/>
              <a:t>            USERNAME:&lt;input type="text" name="name"&gt;&lt;</a:t>
            </a:r>
            <a:r>
              <a:rPr sz="2250" dirty="0" err="1"/>
              <a:t>br</a:t>
            </a:r>
            <a:r>
              <a:rPr sz="2250" dirty="0"/>
              <a:t>&gt;</a:t>
            </a:r>
          </a:p>
          <a:p>
            <a:pPr marL="0" lvl="8" indent="617197" defTabSz="197160">
              <a:spcBef>
                <a:spcPts val="0"/>
              </a:spcBef>
              <a:spcAft>
                <a:spcPts val="0"/>
              </a:spcAft>
              <a:buNone/>
              <a:defRPr sz="1727"/>
            </a:pPr>
            <a:r>
              <a:rPr sz="2250" dirty="0"/>
              <a:t>            CITY:&lt;input type="text" name="city"&gt;&lt;</a:t>
            </a:r>
            <a:r>
              <a:rPr sz="2250" dirty="0" err="1"/>
              <a:t>br</a:t>
            </a:r>
            <a:r>
              <a:rPr sz="2250" dirty="0"/>
              <a:t>&gt;</a:t>
            </a:r>
          </a:p>
          <a:p>
            <a:pPr marL="0" lvl="8" indent="617197" defTabSz="197160">
              <a:spcBef>
                <a:spcPts val="0"/>
              </a:spcBef>
              <a:spcAft>
                <a:spcPts val="0"/>
              </a:spcAft>
              <a:buNone/>
              <a:defRPr sz="1727"/>
            </a:pPr>
            <a:r>
              <a:rPr sz="2250" dirty="0"/>
              <a:t>            &lt;input type="submit" value="submit"&gt;</a:t>
            </a:r>
          </a:p>
          <a:p>
            <a:pPr marL="0" lvl="8" indent="617197" defTabSz="197160">
              <a:spcBef>
                <a:spcPts val="0"/>
              </a:spcBef>
              <a:spcAft>
                <a:spcPts val="0"/>
              </a:spcAft>
              <a:buNone/>
              <a:defRPr sz="1727"/>
            </a:pPr>
            <a:r>
              <a:rPr sz="2250" dirty="0"/>
              <a:t>        &lt;/form&gt;</a:t>
            </a:r>
          </a:p>
          <a:p>
            <a:pPr marL="0" lvl="8" indent="617197" defTabSz="197160">
              <a:spcBef>
                <a:spcPts val="0"/>
              </a:spcBef>
              <a:spcAft>
                <a:spcPts val="0"/>
              </a:spcAft>
              <a:buNone/>
              <a:defRPr sz="1727"/>
            </a:pPr>
            <a:r>
              <a:rPr sz="2250" dirty="0"/>
              <a:t>    &lt;/body&gt;</a:t>
            </a:r>
          </a:p>
          <a:p>
            <a:pPr marL="0" lvl="8" indent="617197" defTabSz="197160">
              <a:spcBef>
                <a:spcPts val="0"/>
              </a:spcBef>
              <a:spcAft>
                <a:spcPts val="0"/>
              </a:spcAft>
              <a:buNone/>
              <a:defRPr sz="1727"/>
            </a:pPr>
            <a:r>
              <a:rPr sz="2250" dirty="0"/>
              <a:t>&lt;/html&gt;</a:t>
            </a:r>
          </a:p>
        </p:txBody>
      </p:sp>
      <p:sp>
        <p:nvSpPr>
          <p:cNvPr id="427" name="Rectangle"/>
          <p:cNvSpPr/>
          <p:nvPr/>
        </p:nvSpPr>
        <p:spPr>
          <a:xfrm>
            <a:off x="2868734" y="2157858"/>
            <a:ext cx="7255720" cy="3936072"/>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28" name="index.html"/>
          <p:cNvSpPr txBox="1"/>
          <p:nvPr/>
        </p:nvSpPr>
        <p:spPr>
          <a:xfrm>
            <a:off x="2993224" y="1774011"/>
            <a:ext cx="1199047"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969" dirty="0"/>
              <a:t>index.html</a:t>
            </a:r>
          </a:p>
        </p:txBody>
      </p:sp>
      <p:sp>
        <p:nvSpPr>
          <p:cNvPr id="429" name="Rectangle"/>
          <p:cNvSpPr/>
          <p:nvPr/>
        </p:nvSpPr>
        <p:spPr>
          <a:xfrm>
            <a:off x="2868012" y="1716028"/>
            <a:ext cx="1547845" cy="43755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30" name="Rounded Rectangle"/>
          <p:cNvSpPr/>
          <p:nvPr/>
        </p:nvSpPr>
        <p:spPr>
          <a:xfrm>
            <a:off x="3559784" y="3785514"/>
            <a:ext cx="6471491" cy="1500188"/>
          </a:xfrm>
          <a:prstGeom prst="roundRect">
            <a:avLst>
              <a:gd name="adj" fmla="val 15000"/>
            </a:avLst>
          </a:prstGeom>
          <a:ln w="25400">
            <a:solidFill>
              <a:srgbClr val="85888D"/>
            </a:solidFill>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165</a:t>
            </a:fld>
            <a:endParaRPr lang="en-IN"/>
          </a:p>
        </p:txBody>
      </p:sp>
    </p:spTree>
    <p:custDataLst>
      <p:tags r:id="rId1"/>
    </p:custDataLst>
    <p:extLst>
      <p:ext uri="{BB962C8B-B14F-4D97-AF65-F5344CB8AC3E}">
        <p14:creationId xmlns:p14="http://schemas.microsoft.com/office/powerpoint/2010/main" val="2205745658"/>
      </p:ext>
    </p:extLst>
  </p:cSld>
  <p:clrMapOvr>
    <a:masterClrMapping/>
  </p:clrMapOvr>
  <p:transition spd="med"/>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lt;body&gt;…"/>
          <p:cNvSpPr txBox="1">
            <a:spLocks noGrp="1"/>
          </p:cNvSpPr>
          <p:nvPr>
            <p:ph type="body" idx="4294967295"/>
          </p:nvPr>
        </p:nvSpPr>
        <p:spPr>
          <a:xfrm>
            <a:off x="1842348" y="686470"/>
            <a:ext cx="7804547" cy="5838899"/>
          </a:xfrm>
          <a:prstGeom prst="rect">
            <a:avLst/>
          </a:prstGeom>
        </p:spPr>
        <p:txBody>
          <a:bodyPr>
            <a:normAutofit/>
          </a:bodyPr>
          <a:lstStyle/>
          <a:p>
            <a:pPr marL="0" indent="0" defTabSz="213590">
              <a:spcBef>
                <a:spcPts val="0"/>
              </a:spcBef>
              <a:buNone/>
              <a:defRPr sz="1871"/>
            </a:pPr>
            <a:r>
              <a:rPr dirty="0"/>
              <a:t>   </a:t>
            </a:r>
            <a:r>
              <a:rPr sz="2250" dirty="0"/>
              <a:t>&lt;body&gt;</a:t>
            </a:r>
          </a:p>
          <a:p>
            <a:pPr marL="0" indent="0" defTabSz="213590">
              <a:spcBef>
                <a:spcPts val="0"/>
              </a:spcBef>
              <a:buNone/>
              <a:defRPr sz="1871"/>
            </a:pPr>
            <a:r>
              <a:rPr sz="2250" dirty="0"/>
              <a:t>        &lt;%</a:t>
            </a:r>
          </a:p>
          <a:p>
            <a:pPr marL="0" indent="0" defTabSz="213590">
              <a:spcBef>
                <a:spcPts val="0"/>
              </a:spcBef>
              <a:buNone/>
              <a:defRPr sz="1871"/>
            </a:pPr>
            <a:r>
              <a:rPr sz="2250" dirty="0"/>
              <a:t>            String name = </a:t>
            </a:r>
            <a:r>
              <a:rPr sz="2250" dirty="0" err="1"/>
              <a:t>request.getParameter</a:t>
            </a:r>
            <a:r>
              <a:rPr sz="2250" dirty="0"/>
              <a:t>("name");</a:t>
            </a:r>
          </a:p>
          <a:p>
            <a:pPr marL="0" indent="0" defTabSz="213590">
              <a:spcBef>
                <a:spcPts val="0"/>
              </a:spcBef>
              <a:buNone/>
              <a:defRPr sz="1871"/>
            </a:pPr>
            <a:r>
              <a:rPr sz="2250" dirty="0"/>
              <a:t>            String city = </a:t>
            </a:r>
            <a:r>
              <a:rPr sz="2250" dirty="0" err="1"/>
              <a:t>request.getParameter</a:t>
            </a:r>
            <a:r>
              <a:rPr sz="2250" dirty="0"/>
              <a:t>("city");</a:t>
            </a:r>
          </a:p>
          <a:p>
            <a:pPr marL="0" indent="0" defTabSz="213590">
              <a:spcBef>
                <a:spcPts val="0"/>
              </a:spcBef>
              <a:buNone/>
              <a:defRPr sz="1871"/>
            </a:pPr>
            <a:r>
              <a:rPr sz="2250" dirty="0"/>
              <a:t>            </a:t>
            </a:r>
          </a:p>
          <a:p>
            <a:pPr marL="0" indent="0" defTabSz="213590">
              <a:spcBef>
                <a:spcPts val="0"/>
              </a:spcBef>
              <a:buNone/>
              <a:defRPr sz="1871"/>
            </a:pPr>
            <a:r>
              <a:rPr sz="2250" dirty="0"/>
              <a:t>            Cookie </a:t>
            </a:r>
            <a:r>
              <a:rPr sz="2250" dirty="0" err="1"/>
              <a:t>nameCookie</a:t>
            </a:r>
            <a:r>
              <a:rPr sz="2250" dirty="0"/>
              <a:t> = new Cookie("name", name); </a:t>
            </a:r>
          </a:p>
          <a:p>
            <a:pPr marL="0" indent="0" defTabSz="213590">
              <a:spcBef>
                <a:spcPts val="0"/>
              </a:spcBef>
              <a:buNone/>
              <a:defRPr sz="1871"/>
            </a:pPr>
            <a:r>
              <a:rPr sz="2250" dirty="0"/>
              <a:t>            Cookie </a:t>
            </a:r>
            <a:r>
              <a:rPr sz="2250" dirty="0" err="1"/>
              <a:t>cityCookie</a:t>
            </a:r>
            <a:r>
              <a:rPr sz="2250" dirty="0"/>
              <a:t> = new Cookie("city", city);</a:t>
            </a:r>
          </a:p>
          <a:p>
            <a:pPr marL="0" indent="0" defTabSz="213590">
              <a:spcBef>
                <a:spcPts val="0"/>
              </a:spcBef>
              <a:buNone/>
              <a:defRPr sz="1871"/>
            </a:pPr>
            <a:r>
              <a:rPr sz="2250" dirty="0"/>
              <a:t>            </a:t>
            </a:r>
          </a:p>
          <a:p>
            <a:pPr marL="0" indent="0" defTabSz="213590">
              <a:spcBef>
                <a:spcPts val="0"/>
              </a:spcBef>
              <a:buNone/>
              <a:defRPr sz="1871"/>
            </a:pPr>
            <a:r>
              <a:rPr sz="2250" dirty="0"/>
              <a:t>            </a:t>
            </a:r>
            <a:r>
              <a:rPr sz="2250" dirty="0" err="1"/>
              <a:t>response.addCookie</a:t>
            </a:r>
            <a:r>
              <a:rPr sz="2250" dirty="0"/>
              <a:t>(</a:t>
            </a:r>
            <a:r>
              <a:rPr sz="2250" dirty="0" err="1"/>
              <a:t>nameCookie</a:t>
            </a:r>
            <a:r>
              <a:rPr sz="2250" dirty="0"/>
              <a:t>);</a:t>
            </a:r>
          </a:p>
          <a:p>
            <a:pPr marL="0" indent="0" defTabSz="213590">
              <a:spcBef>
                <a:spcPts val="0"/>
              </a:spcBef>
              <a:buNone/>
              <a:defRPr sz="1871"/>
            </a:pPr>
            <a:r>
              <a:rPr sz="2250" dirty="0"/>
              <a:t>            </a:t>
            </a:r>
            <a:r>
              <a:rPr sz="2250" dirty="0" err="1"/>
              <a:t>response.addCookie</a:t>
            </a:r>
            <a:r>
              <a:rPr sz="2250" dirty="0"/>
              <a:t>(</a:t>
            </a:r>
            <a:r>
              <a:rPr sz="2250" dirty="0" err="1"/>
              <a:t>cityCookie</a:t>
            </a:r>
            <a:r>
              <a:rPr sz="2250" dirty="0"/>
              <a:t>);</a:t>
            </a:r>
          </a:p>
          <a:p>
            <a:pPr marL="0" indent="0" defTabSz="213590">
              <a:spcBef>
                <a:spcPts val="0"/>
              </a:spcBef>
              <a:buNone/>
              <a:defRPr sz="1871"/>
            </a:pPr>
            <a:r>
              <a:rPr sz="2250" dirty="0"/>
              <a:t>            </a:t>
            </a:r>
          </a:p>
          <a:p>
            <a:pPr marL="0" indent="0" defTabSz="213590">
              <a:spcBef>
                <a:spcPts val="0"/>
              </a:spcBef>
              <a:buNone/>
              <a:defRPr sz="1871"/>
            </a:pPr>
            <a:r>
              <a:rPr sz="2250" dirty="0"/>
              <a:t>            </a:t>
            </a:r>
            <a:r>
              <a:rPr sz="2250" dirty="0" err="1"/>
              <a:t>nameCookie.setMaxAge</a:t>
            </a:r>
            <a:r>
              <a:rPr sz="2250" dirty="0"/>
              <a:t>(60*60*24);</a:t>
            </a:r>
          </a:p>
          <a:p>
            <a:pPr marL="0" indent="0" defTabSz="213590">
              <a:spcBef>
                <a:spcPts val="0"/>
              </a:spcBef>
              <a:buNone/>
              <a:defRPr sz="1871"/>
            </a:pPr>
            <a:r>
              <a:rPr sz="2250" dirty="0"/>
              <a:t>            </a:t>
            </a:r>
            <a:r>
              <a:rPr sz="2250" dirty="0" err="1"/>
              <a:t>cityCookie.setMaxAge</a:t>
            </a:r>
            <a:r>
              <a:rPr sz="2250" dirty="0"/>
              <a:t>(60*60*24);</a:t>
            </a:r>
          </a:p>
          <a:p>
            <a:pPr marL="0" indent="0" defTabSz="213590">
              <a:spcBef>
                <a:spcPts val="0"/>
              </a:spcBef>
              <a:buNone/>
              <a:defRPr sz="1871"/>
            </a:pPr>
            <a:r>
              <a:rPr sz="2250" dirty="0"/>
              <a:t>        %&gt;</a:t>
            </a:r>
          </a:p>
          <a:p>
            <a:pPr marL="0" indent="0" defTabSz="213590">
              <a:spcBef>
                <a:spcPts val="0"/>
              </a:spcBef>
              <a:buNone/>
              <a:defRPr sz="1871"/>
            </a:pPr>
            <a:r>
              <a:rPr sz="2250" dirty="0"/>
              <a:t>        &lt;a </a:t>
            </a:r>
            <a:r>
              <a:rPr sz="2250" dirty="0" err="1"/>
              <a:t>href</a:t>
            </a:r>
            <a:r>
              <a:rPr sz="2250" dirty="0"/>
              <a:t>="</a:t>
            </a:r>
            <a:r>
              <a:rPr sz="2250" dirty="0" err="1"/>
              <a:t>readCookie.jsp</a:t>
            </a:r>
            <a:r>
              <a:rPr sz="2250" dirty="0"/>
              <a:t>" &gt;Click here&lt;/a&gt; to read the cookies</a:t>
            </a:r>
          </a:p>
          <a:p>
            <a:pPr marL="0" indent="0" defTabSz="213590">
              <a:spcBef>
                <a:spcPts val="0"/>
              </a:spcBef>
              <a:buNone/>
              <a:defRPr sz="1871"/>
            </a:pPr>
            <a:r>
              <a:rPr sz="2250" dirty="0"/>
              <a:t>    &lt;/body&gt;</a:t>
            </a:r>
          </a:p>
        </p:txBody>
      </p:sp>
      <p:sp>
        <p:nvSpPr>
          <p:cNvPr id="434" name="createCookie.jsp"/>
          <p:cNvSpPr txBox="1"/>
          <p:nvPr/>
        </p:nvSpPr>
        <p:spPr>
          <a:xfrm>
            <a:off x="1946519" y="161078"/>
            <a:ext cx="1821012"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969" dirty="0" err="1"/>
              <a:t>createCookie.jsp</a:t>
            </a:r>
            <a:endParaRPr sz="1969" dirty="0"/>
          </a:p>
        </p:txBody>
      </p:sp>
      <p:sp>
        <p:nvSpPr>
          <p:cNvPr id="437" name="//creating cookie object"/>
          <p:cNvSpPr txBox="1"/>
          <p:nvPr/>
        </p:nvSpPr>
        <p:spPr>
          <a:xfrm>
            <a:off x="8491349" y="2324394"/>
            <a:ext cx="1904368"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//creating cookie object</a:t>
            </a:r>
            <a:r>
              <a:rPr sz="1125" dirty="0">
                <a:solidFill>
                  <a:srgbClr val="000000"/>
                </a:solidFill>
              </a:rPr>
              <a:t>  </a:t>
            </a:r>
          </a:p>
        </p:txBody>
      </p:sp>
      <p:sp>
        <p:nvSpPr>
          <p:cNvPr id="438" name="//creating cookie object"/>
          <p:cNvSpPr txBox="1"/>
          <p:nvPr/>
        </p:nvSpPr>
        <p:spPr>
          <a:xfrm>
            <a:off x="7800989" y="2627240"/>
            <a:ext cx="1904368"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//creating cookie object</a:t>
            </a:r>
            <a:r>
              <a:rPr sz="1125" dirty="0">
                <a:solidFill>
                  <a:srgbClr val="000000"/>
                </a:solidFill>
              </a:rPr>
              <a:t>  </a:t>
            </a:r>
          </a:p>
        </p:txBody>
      </p:sp>
      <p:sp>
        <p:nvSpPr>
          <p:cNvPr id="439" name="//adding cookie in the response"/>
          <p:cNvSpPr txBox="1"/>
          <p:nvPr/>
        </p:nvSpPr>
        <p:spPr>
          <a:xfrm>
            <a:off x="6813866" y="3241404"/>
            <a:ext cx="2481450"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//adding cookie in the response</a:t>
            </a:r>
            <a:r>
              <a:rPr sz="1125" dirty="0">
                <a:solidFill>
                  <a:srgbClr val="000000"/>
                </a:solidFill>
              </a:rPr>
              <a:t>  </a:t>
            </a:r>
          </a:p>
        </p:txBody>
      </p:sp>
      <p:sp>
        <p:nvSpPr>
          <p:cNvPr id="440" name="//adding cookie in the response"/>
          <p:cNvSpPr txBox="1"/>
          <p:nvPr/>
        </p:nvSpPr>
        <p:spPr>
          <a:xfrm>
            <a:off x="6772964" y="3518255"/>
            <a:ext cx="2481450"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//adding cookie in the response</a:t>
            </a:r>
            <a:r>
              <a:rPr sz="1125" dirty="0">
                <a:solidFill>
                  <a:srgbClr val="000000"/>
                </a:solidFill>
              </a:rPr>
              <a:t>  </a:t>
            </a:r>
          </a:p>
        </p:txBody>
      </p:sp>
      <p:sp>
        <p:nvSpPr>
          <p:cNvPr id="441" name="//changing the maximum age"/>
          <p:cNvSpPr txBox="1"/>
          <p:nvPr/>
        </p:nvSpPr>
        <p:spPr>
          <a:xfrm>
            <a:off x="6816770" y="4123874"/>
            <a:ext cx="2287486"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just" defTabSz="457200">
              <a:defRPr sz="1300">
                <a:solidFill>
                  <a:srgbClr val="008200"/>
                </a:solidFill>
                <a:latin typeface="Verdana"/>
                <a:ea typeface="Verdana"/>
                <a:cs typeface="Verdana"/>
                <a:sym typeface="Verdana"/>
              </a:defRPr>
            </a:lvl1pPr>
          </a:lstStyle>
          <a:p>
            <a:r>
              <a:rPr sz="1125" dirty="0"/>
              <a:t>//changing the maximum age </a:t>
            </a:r>
          </a:p>
        </p:txBody>
      </p:sp>
      <p:sp>
        <p:nvSpPr>
          <p:cNvPr id="442" name="//changing the maximum age"/>
          <p:cNvSpPr txBox="1"/>
          <p:nvPr/>
        </p:nvSpPr>
        <p:spPr>
          <a:xfrm>
            <a:off x="6769650" y="4476313"/>
            <a:ext cx="2287486"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just" defTabSz="457200">
              <a:defRPr sz="1300">
                <a:solidFill>
                  <a:srgbClr val="008200"/>
                </a:solidFill>
                <a:latin typeface="Verdana"/>
                <a:ea typeface="Verdana"/>
                <a:cs typeface="Verdana"/>
                <a:sym typeface="Verdana"/>
              </a:defRPr>
            </a:lvl1pPr>
          </a:lstStyle>
          <a:p>
            <a:r>
              <a:rPr sz="1125" dirty="0"/>
              <a:t>//changing the maximum age </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166</a:t>
            </a:fld>
            <a:endParaRPr lang="en-IN"/>
          </a:p>
        </p:txBody>
      </p:sp>
    </p:spTree>
    <p:custDataLst>
      <p:tags r:id="rId1"/>
    </p:custDataLst>
    <p:extLst>
      <p:ext uri="{BB962C8B-B14F-4D97-AF65-F5344CB8AC3E}">
        <p14:creationId xmlns:p14="http://schemas.microsoft.com/office/powerpoint/2010/main" val="1192163261"/>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4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4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4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4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0" animBg="1" advAuto="0"/>
      <p:bldP spid="438" grpId="0" animBg="1" advAuto="0"/>
      <p:bldP spid="439" grpId="0" animBg="1" advAuto="0"/>
      <p:bldP spid="440" grpId="0" animBg="1" advAuto="0"/>
      <p:bldP spid="441" grpId="0" animBg="1" advAuto="0"/>
      <p:bldP spid="442" grpId="0" animBg="1" advAuto="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lt;body&gt;…"/>
          <p:cNvSpPr txBox="1">
            <a:spLocks noGrp="1"/>
          </p:cNvSpPr>
          <p:nvPr>
            <p:ph type="body" idx="4294967295"/>
          </p:nvPr>
        </p:nvSpPr>
        <p:spPr>
          <a:xfrm>
            <a:off x="1940978" y="1184300"/>
            <a:ext cx="7804547" cy="5072063"/>
          </a:xfrm>
          <a:prstGeom prst="rect">
            <a:avLst/>
          </a:prstGeom>
        </p:spPr>
        <p:txBody>
          <a:bodyPr>
            <a:normAutofit/>
          </a:bodyPr>
          <a:lstStyle/>
          <a:p>
            <a:pPr marL="0" indent="0" defTabSz="258772">
              <a:spcBef>
                <a:spcPts val="0"/>
              </a:spcBef>
              <a:buNone/>
              <a:defRPr sz="2268"/>
            </a:pPr>
            <a:r>
              <a:rPr sz="2250" dirty="0"/>
              <a:t>&lt;body&gt;</a:t>
            </a:r>
          </a:p>
          <a:p>
            <a:pPr marL="0" indent="0" defTabSz="258772">
              <a:spcBef>
                <a:spcPts val="0"/>
              </a:spcBef>
              <a:buNone/>
              <a:defRPr sz="2268"/>
            </a:pPr>
            <a:r>
              <a:rPr sz="2250" dirty="0"/>
              <a:t>        &lt;h3&gt;Reading the cookie&lt;/h3&gt;</a:t>
            </a:r>
          </a:p>
          <a:p>
            <a:pPr marL="0" indent="0" defTabSz="258772">
              <a:spcBef>
                <a:spcPts val="0"/>
              </a:spcBef>
              <a:buNone/>
              <a:defRPr sz="2268"/>
            </a:pPr>
            <a:r>
              <a:rPr sz="2250" dirty="0"/>
              <a:t>        &lt;% </a:t>
            </a:r>
          </a:p>
          <a:p>
            <a:pPr marL="0" indent="0" defTabSz="258772">
              <a:spcBef>
                <a:spcPts val="0"/>
              </a:spcBef>
              <a:buNone/>
              <a:defRPr sz="2268"/>
            </a:pPr>
            <a:r>
              <a:rPr sz="2250" dirty="0"/>
              <a:t>        Cookie [] cookies = </a:t>
            </a:r>
            <a:r>
              <a:rPr sz="2250" dirty="0" err="1"/>
              <a:t>request.getCookies</a:t>
            </a:r>
            <a:r>
              <a:rPr sz="2250" dirty="0"/>
              <a:t>();</a:t>
            </a:r>
          </a:p>
          <a:p>
            <a:pPr marL="0" indent="0" defTabSz="258772">
              <a:spcBef>
                <a:spcPts val="0"/>
              </a:spcBef>
              <a:buNone/>
              <a:defRPr sz="2268"/>
            </a:pPr>
            <a:r>
              <a:rPr sz="2250" dirty="0"/>
              <a:t>        for(</a:t>
            </a:r>
            <a:r>
              <a:rPr sz="2250" dirty="0" err="1"/>
              <a:t>int</a:t>
            </a:r>
            <a:r>
              <a:rPr sz="2250" dirty="0"/>
              <a:t> </a:t>
            </a:r>
            <a:r>
              <a:rPr sz="2250" dirty="0" err="1"/>
              <a:t>i</a:t>
            </a:r>
            <a:r>
              <a:rPr sz="2250" dirty="0"/>
              <a:t> =0;i&lt;</a:t>
            </a:r>
            <a:r>
              <a:rPr sz="2250" dirty="0" err="1"/>
              <a:t>cookies.length;i</a:t>
            </a:r>
            <a:r>
              <a:rPr sz="2250" dirty="0"/>
              <a:t>++){</a:t>
            </a:r>
          </a:p>
          <a:p>
            <a:pPr marL="0" indent="0" defTabSz="258772">
              <a:spcBef>
                <a:spcPts val="0"/>
              </a:spcBef>
              <a:buNone/>
              <a:defRPr sz="2268"/>
            </a:pPr>
            <a:r>
              <a:rPr sz="2250" dirty="0"/>
              <a:t>            </a:t>
            </a:r>
            <a:r>
              <a:rPr sz="2250" dirty="0" err="1"/>
              <a:t>out.println</a:t>
            </a:r>
            <a:r>
              <a:rPr sz="2250" dirty="0"/>
              <a:t>("</a:t>
            </a:r>
            <a:r>
              <a:rPr sz="2250" dirty="0" err="1"/>
              <a:t>Cookie_name"+cookies</a:t>
            </a:r>
            <a:r>
              <a:rPr sz="2250" dirty="0"/>
              <a:t>[</a:t>
            </a:r>
            <a:r>
              <a:rPr sz="2250" dirty="0" err="1"/>
              <a:t>i</a:t>
            </a:r>
            <a:r>
              <a:rPr sz="2250" dirty="0"/>
              <a:t>].</a:t>
            </a:r>
            <a:r>
              <a:rPr sz="2250" dirty="0" err="1"/>
              <a:t>getName</a:t>
            </a:r>
            <a:r>
              <a:rPr sz="2250" dirty="0"/>
              <a:t>()+"&lt;</a:t>
            </a:r>
            <a:r>
              <a:rPr sz="2250" dirty="0" err="1"/>
              <a:t>br</a:t>
            </a:r>
            <a:r>
              <a:rPr sz="2250" dirty="0"/>
              <a:t>&gt;");</a:t>
            </a:r>
          </a:p>
          <a:p>
            <a:pPr marL="0" indent="0" defTabSz="258772">
              <a:spcBef>
                <a:spcPts val="0"/>
              </a:spcBef>
              <a:buNone/>
              <a:defRPr sz="2268"/>
            </a:pPr>
            <a:r>
              <a:rPr sz="2250" dirty="0"/>
              <a:t>            </a:t>
            </a:r>
            <a:r>
              <a:rPr sz="2250" dirty="0" err="1"/>
              <a:t>out.println</a:t>
            </a:r>
            <a:r>
              <a:rPr sz="2250" dirty="0"/>
              <a:t>("</a:t>
            </a:r>
            <a:r>
              <a:rPr sz="2250" dirty="0" err="1"/>
              <a:t>Cookie_value"+cookies</a:t>
            </a:r>
            <a:r>
              <a:rPr sz="2250" dirty="0"/>
              <a:t>[</a:t>
            </a:r>
            <a:r>
              <a:rPr sz="2250" dirty="0" err="1"/>
              <a:t>i</a:t>
            </a:r>
            <a:r>
              <a:rPr sz="2250" dirty="0"/>
              <a:t>].</a:t>
            </a:r>
            <a:r>
              <a:rPr sz="2250" dirty="0" err="1"/>
              <a:t>getValue</a:t>
            </a:r>
            <a:r>
              <a:rPr sz="2250" dirty="0"/>
              <a:t>()+"&lt;</a:t>
            </a:r>
            <a:r>
              <a:rPr sz="2250" dirty="0" err="1"/>
              <a:t>br</a:t>
            </a:r>
            <a:r>
              <a:rPr sz="2250" dirty="0"/>
              <a:t>&gt;");</a:t>
            </a:r>
          </a:p>
          <a:p>
            <a:pPr marL="0" indent="0" defTabSz="258772">
              <a:spcBef>
                <a:spcPts val="0"/>
              </a:spcBef>
              <a:buNone/>
              <a:defRPr sz="2268"/>
            </a:pPr>
            <a:r>
              <a:rPr sz="2250" dirty="0"/>
              <a:t>        }</a:t>
            </a:r>
          </a:p>
          <a:p>
            <a:pPr marL="0" indent="0" defTabSz="258772">
              <a:spcBef>
                <a:spcPts val="0"/>
              </a:spcBef>
              <a:buNone/>
              <a:defRPr sz="2268"/>
            </a:pPr>
            <a:r>
              <a:rPr sz="2250" dirty="0"/>
              <a:t>            %&gt;</a:t>
            </a:r>
          </a:p>
          <a:p>
            <a:pPr marL="0" indent="0" defTabSz="258772">
              <a:spcBef>
                <a:spcPts val="0"/>
              </a:spcBef>
              <a:buNone/>
              <a:defRPr sz="2268"/>
            </a:pPr>
            <a:r>
              <a:rPr sz="2250" dirty="0"/>
              <a:t>            &lt;a </a:t>
            </a:r>
            <a:r>
              <a:rPr sz="2250" dirty="0" err="1"/>
              <a:t>href</a:t>
            </a:r>
            <a:r>
              <a:rPr sz="2250" dirty="0"/>
              <a:t>="</a:t>
            </a:r>
            <a:r>
              <a:rPr sz="2250" dirty="0" err="1"/>
              <a:t>deletecookies.jsp</a:t>
            </a:r>
            <a:r>
              <a:rPr sz="2250" dirty="0"/>
              <a:t>"&gt;Click here&lt;/a&gt;To delete the cookie..!!</a:t>
            </a:r>
          </a:p>
          <a:p>
            <a:pPr marL="0" indent="0" defTabSz="258772">
              <a:spcBef>
                <a:spcPts val="0"/>
              </a:spcBef>
              <a:buNone/>
              <a:defRPr sz="2268"/>
            </a:pPr>
            <a:r>
              <a:rPr sz="2250" dirty="0"/>
              <a:t>    &lt;/body&gt;</a:t>
            </a:r>
          </a:p>
        </p:txBody>
      </p:sp>
      <p:sp>
        <p:nvSpPr>
          <p:cNvPr id="447" name="readCookie.jsp"/>
          <p:cNvSpPr txBox="1"/>
          <p:nvPr/>
        </p:nvSpPr>
        <p:spPr>
          <a:xfrm>
            <a:off x="2139536" y="828080"/>
            <a:ext cx="1631858"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969" dirty="0" err="1"/>
              <a:t>readCookie.jsp</a:t>
            </a:r>
            <a:endParaRPr sz="1969" dirty="0"/>
          </a:p>
        </p:txBody>
      </p:sp>
      <p:sp>
        <p:nvSpPr>
          <p:cNvPr id="449" name="//return all the cookies from the browser"/>
          <p:cNvSpPr txBox="1"/>
          <p:nvPr/>
        </p:nvSpPr>
        <p:spPr>
          <a:xfrm>
            <a:off x="7188416" y="2184499"/>
            <a:ext cx="3053721"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just" defTabSz="457200">
              <a:defRPr sz="1300">
                <a:solidFill>
                  <a:srgbClr val="008200"/>
                </a:solidFill>
                <a:latin typeface="Verdana"/>
                <a:ea typeface="Verdana"/>
                <a:cs typeface="Verdana"/>
                <a:sym typeface="Verdana"/>
              </a:defRPr>
            </a:lvl1pPr>
          </a:lstStyle>
          <a:p>
            <a:r>
              <a:rPr sz="1125" dirty="0"/>
              <a:t>//return all the cookies from the browser</a:t>
            </a:r>
          </a:p>
        </p:txBody>
      </p:sp>
      <p:sp>
        <p:nvSpPr>
          <p:cNvPr id="450" name="//printing name and value of cookie"/>
          <p:cNvSpPr txBox="1"/>
          <p:nvPr/>
        </p:nvSpPr>
        <p:spPr>
          <a:xfrm>
            <a:off x="6364677" y="2496036"/>
            <a:ext cx="2787623"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//printing name and value of cookie</a:t>
            </a:r>
            <a:r>
              <a:rPr sz="1125" dirty="0">
                <a:solidFill>
                  <a:srgbClr val="000000"/>
                </a:solidFill>
              </a:rPr>
              <a:t>  </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167</a:t>
            </a:fld>
            <a:endParaRPr lang="en-IN"/>
          </a:p>
        </p:txBody>
      </p:sp>
    </p:spTree>
    <p:custDataLst>
      <p:tags r:id="rId1"/>
    </p:custDataLst>
    <p:extLst>
      <p:ext uri="{BB962C8B-B14F-4D97-AF65-F5344CB8AC3E}">
        <p14:creationId xmlns:p14="http://schemas.microsoft.com/office/powerpoint/2010/main" val="161430232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lt;body&gt;…"/>
          <p:cNvSpPr txBox="1">
            <a:spLocks noGrp="1"/>
          </p:cNvSpPr>
          <p:nvPr>
            <p:ph type="body" idx="4294967295"/>
          </p:nvPr>
        </p:nvSpPr>
        <p:spPr>
          <a:xfrm>
            <a:off x="1896718" y="895201"/>
            <a:ext cx="8162511" cy="5072063"/>
          </a:xfrm>
          <a:prstGeom prst="rect">
            <a:avLst/>
          </a:prstGeom>
        </p:spPr>
        <p:txBody>
          <a:bodyPr>
            <a:normAutofit lnSpcReduction="10000"/>
          </a:bodyPr>
          <a:lstStyle/>
          <a:p>
            <a:pPr marL="0" indent="0" defTabSz="197160">
              <a:spcBef>
                <a:spcPts val="0"/>
              </a:spcBef>
              <a:buNone/>
              <a:defRPr sz="1727"/>
            </a:pPr>
            <a:r>
              <a:rPr sz="2250" dirty="0"/>
              <a:t>&lt;body&gt;</a:t>
            </a:r>
            <a:endParaRPr lang="en-IN" sz="2250" dirty="0"/>
          </a:p>
          <a:p>
            <a:pPr marL="0" indent="0" defTabSz="197160">
              <a:spcBef>
                <a:spcPts val="0"/>
              </a:spcBef>
              <a:buNone/>
              <a:defRPr sz="1727"/>
            </a:pPr>
            <a:endParaRPr sz="2250" dirty="0"/>
          </a:p>
          <a:p>
            <a:pPr marL="0" indent="0" defTabSz="197160">
              <a:spcBef>
                <a:spcPts val="0"/>
              </a:spcBef>
              <a:buNone/>
              <a:defRPr sz="1727"/>
            </a:pPr>
            <a:r>
              <a:rPr sz="2250" dirty="0"/>
              <a:t>        &lt;%</a:t>
            </a:r>
          </a:p>
          <a:p>
            <a:pPr marL="0" indent="0" defTabSz="197160">
              <a:spcBef>
                <a:spcPts val="0"/>
              </a:spcBef>
              <a:buNone/>
              <a:defRPr sz="1727"/>
            </a:pPr>
            <a:r>
              <a:rPr sz="2250" dirty="0"/>
              <a:t>        Cookie </a:t>
            </a:r>
            <a:r>
              <a:rPr sz="2250" dirty="0" err="1"/>
              <a:t>nameCookie</a:t>
            </a:r>
            <a:r>
              <a:rPr sz="2250" dirty="0"/>
              <a:t> = new Cookie("name", "");</a:t>
            </a:r>
          </a:p>
          <a:p>
            <a:pPr marL="0" indent="0" defTabSz="197160">
              <a:spcBef>
                <a:spcPts val="0"/>
              </a:spcBef>
              <a:buNone/>
              <a:defRPr sz="1727"/>
            </a:pPr>
            <a:r>
              <a:rPr sz="2250" dirty="0"/>
              <a:t>        </a:t>
            </a:r>
            <a:r>
              <a:rPr sz="2250" dirty="0" err="1"/>
              <a:t>nameCookie.setMaxAge</a:t>
            </a:r>
            <a:r>
              <a:rPr sz="2250" dirty="0"/>
              <a:t>(0);</a:t>
            </a:r>
          </a:p>
          <a:p>
            <a:pPr marL="0" indent="0" defTabSz="197160">
              <a:spcBef>
                <a:spcPts val="0"/>
              </a:spcBef>
              <a:buNone/>
              <a:defRPr sz="1727"/>
            </a:pPr>
            <a:r>
              <a:rPr sz="2250" dirty="0"/>
              <a:t>        </a:t>
            </a:r>
            <a:r>
              <a:rPr sz="2250" dirty="0" err="1"/>
              <a:t>nameCookie.setValue</a:t>
            </a:r>
            <a:r>
              <a:rPr sz="2250" dirty="0"/>
              <a:t>("");</a:t>
            </a:r>
          </a:p>
          <a:p>
            <a:pPr marL="0" indent="0" defTabSz="197160">
              <a:spcBef>
                <a:spcPts val="0"/>
              </a:spcBef>
              <a:buNone/>
              <a:defRPr sz="1727"/>
            </a:pPr>
            <a:r>
              <a:rPr sz="2250" dirty="0"/>
              <a:t>        </a:t>
            </a:r>
            <a:r>
              <a:rPr sz="2250" dirty="0" err="1"/>
              <a:t>response.addCookie</a:t>
            </a:r>
            <a:r>
              <a:rPr sz="2250" dirty="0"/>
              <a:t>(</a:t>
            </a:r>
            <a:r>
              <a:rPr sz="2250" dirty="0" err="1"/>
              <a:t>nameCookie</a:t>
            </a:r>
            <a:r>
              <a:rPr sz="2250" dirty="0"/>
              <a:t>);</a:t>
            </a:r>
          </a:p>
          <a:p>
            <a:pPr marL="0" indent="0" defTabSz="197160">
              <a:spcBef>
                <a:spcPts val="0"/>
              </a:spcBef>
              <a:buNone/>
              <a:defRPr sz="1727"/>
            </a:pPr>
            <a:r>
              <a:rPr sz="2250" dirty="0"/>
              <a:t>      </a:t>
            </a:r>
          </a:p>
          <a:p>
            <a:pPr marL="0" indent="0" defTabSz="197160">
              <a:spcBef>
                <a:spcPts val="0"/>
              </a:spcBef>
              <a:buNone/>
              <a:defRPr sz="1727"/>
            </a:pPr>
            <a:r>
              <a:rPr sz="2250" dirty="0"/>
              <a:t>        Cookie </a:t>
            </a:r>
            <a:r>
              <a:rPr sz="2250" dirty="0" err="1"/>
              <a:t>cityCookie</a:t>
            </a:r>
            <a:r>
              <a:rPr sz="2250" dirty="0"/>
              <a:t> = new Cookie("city", "");</a:t>
            </a:r>
          </a:p>
          <a:p>
            <a:pPr marL="0" indent="0" defTabSz="197160">
              <a:spcBef>
                <a:spcPts val="0"/>
              </a:spcBef>
              <a:buNone/>
              <a:defRPr sz="1727"/>
            </a:pPr>
            <a:r>
              <a:rPr sz="2250" dirty="0"/>
              <a:t>        </a:t>
            </a:r>
            <a:r>
              <a:rPr sz="2250" dirty="0" err="1"/>
              <a:t>cityCookie.setMaxAge</a:t>
            </a:r>
            <a:r>
              <a:rPr sz="2250" dirty="0"/>
              <a:t>(0);</a:t>
            </a:r>
          </a:p>
          <a:p>
            <a:pPr marL="0" indent="0" defTabSz="197160">
              <a:spcBef>
                <a:spcPts val="0"/>
              </a:spcBef>
              <a:buNone/>
              <a:defRPr sz="1727"/>
            </a:pPr>
            <a:r>
              <a:rPr sz="2250" dirty="0"/>
              <a:t>        </a:t>
            </a:r>
            <a:r>
              <a:rPr sz="2250" dirty="0" err="1"/>
              <a:t>cityCookie.setValue</a:t>
            </a:r>
            <a:r>
              <a:rPr sz="2250" dirty="0"/>
              <a:t>("");</a:t>
            </a:r>
          </a:p>
          <a:p>
            <a:pPr marL="0" indent="0" defTabSz="197160">
              <a:spcBef>
                <a:spcPts val="0"/>
              </a:spcBef>
              <a:buNone/>
              <a:defRPr sz="1727"/>
            </a:pPr>
            <a:r>
              <a:rPr sz="2250" dirty="0"/>
              <a:t>        </a:t>
            </a:r>
            <a:r>
              <a:rPr sz="2250" dirty="0" err="1"/>
              <a:t>response.addCookie</a:t>
            </a:r>
            <a:r>
              <a:rPr sz="2250" dirty="0"/>
              <a:t>(</a:t>
            </a:r>
            <a:r>
              <a:rPr sz="2250" dirty="0" err="1"/>
              <a:t>cityCookie</a:t>
            </a:r>
            <a:r>
              <a:rPr sz="2250" dirty="0"/>
              <a:t>);</a:t>
            </a:r>
          </a:p>
          <a:p>
            <a:pPr marL="0" indent="0" defTabSz="197160">
              <a:spcBef>
                <a:spcPts val="0"/>
              </a:spcBef>
              <a:buNone/>
              <a:defRPr sz="1727"/>
            </a:pPr>
            <a:r>
              <a:rPr sz="2250" dirty="0"/>
              <a:t>        %&gt;</a:t>
            </a:r>
            <a:endParaRPr lang="en-IN" sz="2250" dirty="0"/>
          </a:p>
          <a:p>
            <a:pPr marL="0" indent="0" defTabSz="197160">
              <a:spcBef>
                <a:spcPts val="0"/>
              </a:spcBef>
              <a:buNone/>
              <a:defRPr sz="1727"/>
            </a:pPr>
            <a:endParaRPr sz="2250" dirty="0"/>
          </a:p>
          <a:p>
            <a:pPr marL="0" indent="0" defTabSz="197160">
              <a:spcBef>
                <a:spcPts val="0"/>
              </a:spcBef>
              <a:buNone/>
              <a:defRPr sz="1727"/>
            </a:pPr>
            <a:r>
              <a:rPr sz="2250" dirty="0"/>
              <a:t>        &lt;a </a:t>
            </a:r>
            <a:r>
              <a:rPr sz="2250" dirty="0" err="1"/>
              <a:t>href</a:t>
            </a:r>
            <a:r>
              <a:rPr sz="2250" dirty="0"/>
              <a:t>="</a:t>
            </a:r>
            <a:r>
              <a:rPr sz="2250" dirty="0" err="1"/>
              <a:t>readCookie.jsp</a:t>
            </a:r>
            <a:r>
              <a:rPr sz="2250" dirty="0"/>
              <a:t>"&gt;Click here&lt;/a&gt; to check the deletion..!!</a:t>
            </a:r>
          </a:p>
          <a:p>
            <a:pPr marL="0" indent="0" defTabSz="197160">
              <a:spcBef>
                <a:spcPts val="0"/>
              </a:spcBef>
              <a:buNone/>
              <a:defRPr sz="1727"/>
            </a:pPr>
            <a:r>
              <a:rPr sz="2250" dirty="0"/>
              <a:t>    &lt;/body&gt;</a:t>
            </a:r>
          </a:p>
        </p:txBody>
      </p:sp>
      <p:sp>
        <p:nvSpPr>
          <p:cNvPr id="454" name="deleteCookie.jsp"/>
          <p:cNvSpPr txBox="1"/>
          <p:nvPr/>
        </p:nvSpPr>
        <p:spPr>
          <a:xfrm>
            <a:off x="2063554" y="456414"/>
            <a:ext cx="2072683"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2250" dirty="0" err="1"/>
              <a:t>deleteCookie.jsp</a:t>
            </a:r>
            <a:endParaRPr sz="2250" dirty="0"/>
          </a:p>
        </p:txBody>
      </p:sp>
      <p:sp>
        <p:nvSpPr>
          <p:cNvPr id="2" name="Slide Number Placeholder 1"/>
          <p:cNvSpPr>
            <a:spLocks noGrp="1"/>
          </p:cNvSpPr>
          <p:nvPr>
            <p:ph type="sldNum" sz="quarter" idx="12"/>
          </p:nvPr>
        </p:nvSpPr>
        <p:spPr/>
        <p:txBody>
          <a:bodyPr/>
          <a:lstStyle/>
          <a:p>
            <a:fld id="{9C11CE39-2868-44A2-A0C6-827D458F7A8B}" type="slidenum">
              <a:rPr lang="en-IN" smtClean="0"/>
              <a:pPr/>
              <a:t>168</a:t>
            </a:fld>
            <a:endParaRPr lang="en-IN"/>
          </a:p>
        </p:txBody>
      </p:sp>
    </p:spTree>
    <p:custDataLst>
      <p:tags r:id="rId1"/>
    </p:custDataLst>
    <p:extLst>
      <p:ext uri="{BB962C8B-B14F-4D97-AF65-F5344CB8AC3E}">
        <p14:creationId xmlns:p14="http://schemas.microsoft.com/office/powerpoint/2010/main" val="3677319106"/>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48AE27-1F74-41B5-8297-712DE5F0844A}"/>
              </a:ext>
            </a:extLst>
          </p:cNvPr>
          <p:cNvSpPr>
            <a:spLocks noGrp="1"/>
          </p:cNvSpPr>
          <p:nvPr>
            <p:ph idx="1"/>
          </p:nvPr>
        </p:nvSpPr>
        <p:spPr/>
        <p:txBody>
          <a:bodyPr>
            <a:normAutofit/>
          </a:bodyPr>
          <a:lstStyle/>
          <a:p>
            <a:pPr marL="0" indent="0">
              <a:buNone/>
            </a:pPr>
            <a:r>
              <a:rPr lang="en-US" sz="3797" dirty="0" smtClean="0"/>
              <a:t>EXCEPTION HANDLING</a:t>
            </a:r>
            <a:endParaRPr lang="en-IN" sz="3797"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169</a:t>
            </a:fld>
            <a:endParaRPr lang="en-IN"/>
          </a:p>
        </p:txBody>
      </p:sp>
    </p:spTree>
    <p:custDataLst>
      <p:tags r:id="rId1"/>
    </p:custDataLst>
    <p:extLst>
      <p:ext uri="{BB962C8B-B14F-4D97-AF65-F5344CB8AC3E}">
        <p14:creationId xmlns:p14="http://schemas.microsoft.com/office/powerpoint/2010/main" val="5062307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Example 1 of JSP expression tag"/>
          <p:cNvSpPr txBox="1">
            <a:spLocks noGrp="1"/>
          </p:cNvSpPr>
          <p:nvPr>
            <p:ph type="title"/>
          </p:nvPr>
        </p:nvSpPr>
        <p:spPr/>
        <p:txBody>
          <a:bodyPr vert="horz" lIns="91440" tIns="45720" rIns="91440" bIns="45720" rtlCol="0" anchor="ctr">
            <a:normAutofit/>
          </a:bodyPr>
          <a:lstStyle/>
          <a:p>
            <a:pPr defTabSz="549148"/>
            <a:r>
              <a:rPr lang="en-US" dirty="0"/>
              <a:t>Example 1 of JSP expression tag</a:t>
            </a:r>
          </a:p>
        </p:txBody>
      </p:sp>
      <p:sp>
        <p:nvSpPr>
          <p:cNvPr id="263" name="In this example of jsp expression tag, we are simply displaying a welcome message.…"/>
          <p:cNvSpPr txBox="1">
            <a:spLocks noGrp="1"/>
          </p:cNvSpPr>
          <p:nvPr>
            <p:ph type="body" idx="1"/>
          </p:nvPr>
        </p:nvSpPr>
        <p:spPr/>
        <p:txBody>
          <a:bodyPr>
            <a:normAutofit/>
          </a:bodyPr>
          <a:lstStyle/>
          <a:p>
            <a:r>
              <a:rPr lang="en-US" dirty="0"/>
              <a:t>In this example of </a:t>
            </a:r>
            <a:r>
              <a:rPr lang="en-US" dirty="0" err="1"/>
              <a:t>jsp</a:t>
            </a:r>
            <a:r>
              <a:rPr lang="en-US" dirty="0"/>
              <a:t> expression tag, we are simply displaying a welcome message</a:t>
            </a:r>
            <a:r>
              <a:rPr lang="en-US" dirty="0" smtClean="0"/>
              <a:t>.</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html&gt;  </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body&gt;  </a:t>
            </a:r>
          </a:p>
          <a:p>
            <a:pPr marL="502920" lvl="1" indent="0">
              <a:buNone/>
            </a:pPr>
            <a:r>
              <a:rPr lang="en-US" sz="3600" dirty="0" smtClean="0">
                <a:solidFill>
                  <a:srgbClr val="FF0000"/>
                </a:solidFill>
                <a:latin typeface="Courier New" panose="02070309020205020404" pitchFamily="49" charset="0"/>
                <a:cs typeface="Courier New" panose="02070309020205020404" pitchFamily="49" charset="0"/>
              </a:rPr>
              <a:t>&lt;%=</a:t>
            </a:r>
            <a:r>
              <a:rPr lang="en-US" sz="3600" dirty="0">
                <a:solidFill>
                  <a:srgbClr val="FF0000"/>
                </a:solidFill>
                <a:latin typeface="Courier New" panose="02070309020205020404" pitchFamily="49" charset="0"/>
                <a:cs typeface="Courier New" panose="02070309020205020404" pitchFamily="49" charset="0"/>
              </a:rPr>
              <a:t> "welcome to </a:t>
            </a:r>
            <a:r>
              <a:rPr lang="en-US" sz="3600" dirty="0" err="1">
                <a:solidFill>
                  <a:srgbClr val="FF0000"/>
                </a:solidFill>
                <a:latin typeface="Courier New" panose="02070309020205020404" pitchFamily="49" charset="0"/>
                <a:cs typeface="Courier New" panose="02070309020205020404" pitchFamily="49" charset="0"/>
              </a:rPr>
              <a:t>jsp</a:t>
            </a:r>
            <a:r>
              <a:rPr lang="en-US" sz="3600" dirty="0">
                <a:solidFill>
                  <a:srgbClr val="FF0000"/>
                </a:solidFill>
                <a:latin typeface="Courier New" panose="02070309020205020404" pitchFamily="49" charset="0"/>
                <a:cs typeface="Courier New" panose="02070309020205020404" pitchFamily="49" charset="0"/>
              </a:rPr>
              <a:t>" %&gt; </a:t>
            </a:r>
            <a:endParaRPr lang="en-US" sz="3600" dirty="0" smtClean="0">
              <a:solidFill>
                <a:srgbClr val="FF0000"/>
              </a:solidFill>
              <a:latin typeface="Courier New" panose="02070309020205020404" pitchFamily="49" charset="0"/>
              <a:cs typeface="Courier New" panose="02070309020205020404" pitchFamily="49" charset="0"/>
            </a:endParaRPr>
          </a:p>
          <a:p>
            <a:pPr marL="502920" lvl="1" indent="0">
              <a:buNone/>
            </a:pPr>
            <a:r>
              <a:rPr lang="en-US" sz="3600" dirty="0">
                <a:solidFill>
                  <a:srgbClr val="FF0000"/>
                </a:solidFill>
                <a:latin typeface="Courier New" panose="02070309020205020404" pitchFamily="49" charset="0"/>
                <a:cs typeface="Courier New" panose="02070309020205020404" pitchFamily="49" charset="0"/>
              </a:rPr>
              <a:t>Today's date: </a:t>
            </a:r>
            <a:endParaRPr lang="en-US" sz="3600" dirty="0" smtClean="0">
              <a:solidFill>
                <a:srgbClr val="FF0000"/>
              </a:solidFill>
              <a:latin typeface="Courier New" panose="02070309020205020404" pitchFamily="49" charset="0"/>
              <a:cs typeface="Courier New" panose="02070309020205020404" pitchFamily="49" charset="0"/>
            </a:endParaRPr>
          </a:p>
          <a:p>
            <a:pPr marL="502920" lvl="1" indent="0">
              <a:buNone/>
            </a:pPr>
            <a:r>
              <a:rPr lang="en-US" sz="3600" dirty="0" smtClean="0">
                <a:solidFill>
                  <a:srgbClr val="FF0000"/>
                </a:solidFill>
                <a:latin typeface="Courier New" panose="02070309020205020404" pitchFamily="49" charset="0"/>
                <a:cs typeface="Courier New" panose="02070309020205020404" pitchFamily="49" charset="0"/>
              </a:rPr>
              <a:t>&lt;%= ( new </a:t>
            </a:r>
            <a:r>
              <a:rPr lang="en-US" sz="3600" dirty="0" err="1">
                <a:solidFill>
                  <a:srgbClr val="FF0000"/>
                </a:solidFill>
                <a:latin typeface="Courier New" panose="02070309020205020404" pitchFamily="49" charset="0"/>
                <a:cs typeface="Courier New" panose="02070309020205020404" pitchFamily="49" charset="0"/>
              </a:rPr>
              <a:t>java.util.Date</a:t>
            </a:r>
            <a:r>
              <a:rPr lang="en-US" sz="3600" dirty="0" smtClean="0">
                <a:solidFill>
                  <a:srgbClr val="FF0000"/>
                </a:solidFill>
                <a:latin typeface="Courier New" panose="02070309020205020404" pitchFamily="49" charset="0"/>
                <a:cs typeface="Courier New" panose="02070309020205020404" pitchFamily="49" charset="0"/>
              </a:rPr>
              <a:t>() ) %&gt;</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body&gt;  </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html&gt;  </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17</a:t>
            </a:fld>
            <a:endParaRPr lang="en-IN"/>
          </a:p>
        </p:txBody>
      </p:sp>
    </p:spTree>
    <p:custDataLst>
      <p:tags r:id="rId1"/>
    </p:custDataLst>
    <p:extLst>
      <p:ext uri="{BB962C8B-B14F-4D97-AF65-F5344CB8AC3E}">
        <p14:creationId xmlns:p14="http://schemas.microsoft.com/office/powerpoint/2010/main" val="1668375891"/>
      </p:ext>
    </p:extLst>
  </p:cSld>
  <p:clrMapOvr>
    <a:masterClrMapping/>
  </p:clrMapOvr>
  <p:transition spd="med"/>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 in </a:t>
            </a:r>
            <a:r>
              <a:rPr lang="en-US" dirty="0" smtClean="0"/>
              <a:t>JSP</a:t>
            </a:r>
            <a:endParaRPr lang="en-US" dirty="0"/>
          </a:p>
        </p:txBody>
      </p:sp>
      <p:sp>
        <p:nvSpPr>
          <p:cNvPr id="3" name="Content Placeholder 2"/>
          <p:cNvSpPr>
            <a:spLocks noGrp="1"/>
          </p:cNvSpPr>
          <p:nvPr>
            <p:ph idx="1"/>
          </p:nvPr>
        </p:nvSpPr>
        <p:spPr/>
        <p:txBody>
          <a:bodyPr>
            <a:normAutofit/>
          </a:bodyPr>
          <a:lstStyle/>
          <a:p>
            <a:pPr algn="just"/>
            <a:r>
              <a:rPr lang="en-US" sz="3200" dirty="0"/>
              <a:t>The exception is normally an </a:t>
            </a:r>
            <a:r>
              <a:rPr lang="en-US" sz="3200" dirty="0">
                <a:solidFill>
                  <a:schemeClr val="accent1"/>
                </a:solidFill>
              </a:rPr>
              <a:t>object that is thrown at </a:t>
            </a:r>
            <a:r>
              <a:rPr lang="en-US" sz="3200" dirty="0" smtClean="0">
                <a:solidFill>
                  <a:schemeClr val="accent1"/>
                </a:solidFill>
              </a:rPr>
              <a:t>runtime</a:t>
            </a:r>
            <a:r>
              <a:rPr lang="en-US" sz="3200" dirty="0" smtClean="0"/>
              <a:t>. </a:t>
            </a:r>
          </a:p>
          <a:p>
            <a:pPr algn="just"/>
            <a:r>
              <a:rPr lang="en-US" sz="3200" dirty="0" smtClean="0"/>
              <a:t>Exception </a:t>
            </a:r>
            <a:r>
              <a:rPr lang="en-US" sz="3200" dirty="0"/>
              <a:t>Handling is the process to </a:t>
            </a:r>
            <a:r>
              <a:rPr lang="en-US" sz="3200" dirty="0">
                <a:solidFill>
                  <a:schemeClr val="accent1"/>
                </a:solidFill>
              </a:rPr>
              <a:t>handle the runtime errors. </a:t>
            </a:r>
            <a:endParaRPr lang="en-US" sz="3200" dirty="0" smtClean="0">
              <a:solidFill>
                <a:schemeClr val="accent1"/>
              </a:solidFill>
            </a:endParaRPr>
          </a:p>
          <a:p>
            <a:pPr algn="just"/>
            <a:r>
              <a:rPr lang="en-US" sz="3200" dirty="0" smtClean="0"/>
              <a:t>There </a:t>
            </a:r>
            <a:r>
              <a:rPr lang="en-US" sz="3200" dirty="0"/>
              <a:t>may occur </a:t>
            </a:r>
            <a:r>
              <a:rPr lang="en-US" sz="3200" dirty="0">
                <a:solidFill>
                  <a:schemeClr val="accent1"/>
                </a:solidFill>
              </a:rPr>
              <a:t>exception any time in your web application</a:t>
            </a:r>
            <a:r>
              <a:rPr lang="en-US" sz="3200" dirty="0"/>
              <a:t>. </a:t>
            </a:r>
            <a:endParaRPr lang="en-US" sz="3200" dirty="0" smtClean="0"/>
          </a:p>
          <a:p>
            <a:pPr algn="just"/>
            <a:r>
              <a:rPr lang="en-US" sz="3200" dirty="0" smtClean="0"/>
              <a:t>So </a:t>
            </a:r>
            <a:r>
              <a:rPr lang="en-US" sz="3200" dirty="0"/>
              <a:t>handling exceptions is a safer side for the web developer. </a:t>
            </a:r>
            <a:endParaRPr lang="en-US" sz="3200" dirty="0" smtClean="0"/>
          </a:p>
          <a:p>
            <a:pPr algn="just"/>
            <a:r>
              <a:rPr lang="en-US" sz="3200" dirty="0" smtClean="0"/>
              <a:t>In </a:t>
            </a:r>
            <a:r>
              <a:rPr lang="en-US" sz="3200" dirty="0"/>
              <a:t>JSP, there are </a:t>
            </a:r>
            <a:r>
              <a:rPr lang="en-US" sz="3200" dirty="0">
                <a:solidFill>
                  <a:schemeClr val="accent1"/>
                </a:solidFill>
              </a:rPr>
              <a:t>two ways </a:t>
            </a:r>
            <a:r>
              <a:rPr lang="en-US" sz="3200" dirty="0"/>
              <a:t>to perform exception handling</a:t>
            </a:r>
            <a:r>
              <a:rPr lang="en-US" sz="3200" dirty="0" smtClean="0"/>
              <a:t>:</a:t>
            </a:r>
          </a:p>
          <a:p>
            <a:pPr lvl="1"/>
            <a:r>
              <a:rPr lang="en-US" sz="2800" dirty="0"/>
              <a:t>By </a:t>
            </a:r>
            <a:r>
              <a:rPr lang="en-US" sz="2800" b="1" dirty="0" err="1"/>
              <a:t>errorPage</a:t>
            </a:r>
            <a:r>
              <a:rPr lang="en-US" sz="2800" dirty="0"/>
              <a:t> and </a:t>
            </a:r>
            <a:r>
              <a:rPr lang="en-US" sz="2800" b="1" dirty="0" err="1"/>
              <a:t>isErrorPage</a:t>
            </a:r>
            <a:r>
              <a:rPr lang="en-US" sz="2800" dirty="0"/>
              <a:t> attributes of page directive</a:t>
            </a:r>
          </a:p>
          <a:p>
            <a:pPr lvl="1"/>
            <a:r>
              <a:rPr lang="en-US" sz="2800" dirty="0"/>
              <a:t>By </a:t>
            </a:r>
            <a:r>
              <a:rPr lang="en-US" sz="2800" b="1" dirty="0"/>
              <a:t>&lt;error-page&gt;</a:t>
            </a:r>
            <a:r>
              <a:rPr lang="en-US" sz="2800" dirty="0"/>
              <a:t> element in web.xml file</a:t>
            </a:r>
          </a:p>
          <a:p>
            <a:pPr algn="just"/>
            <a:endParaRPr lang="en-US" sz="32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170</a:t>
            </a:fld>
            <a:endParaRPr lang="en-IN" dirty="0"/>
          </a:p>
        </p:txBody>
      </p:sp>
    </p:spTree>
    <p:custDataLst>
      <p:tags r:id="rId1"/>
    </p:custDataLst>
    <p:extLst>
      <p:ext uri="{BB962C8B-B14F-4D97-AF65-F5344CB8AC3E}">
        <p14:creationId xmlns:p14="http://schemas.microsoft.com/office/powerpoint/2010/main" val="126132750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exception handling in </a:t>
            </a:r>
            <a:r>
              <a:rPr lang="en-US" dirty="0" err="1"/>
              <a:t>jsp</a:t>
            </a:r>
            <a:r>
              <a:rPr lang="en-US" dirty="0"/>
              <a:t> by the elements of page </a:t>
            </a:r>
            <a:r>
              <a:rPr lang="en-US" dirty="0" smtClean="0"/>
              <a:t>directive</a:t>
            </a:r>
            <a:endParaRPr lang="en-US" dirty="0"/>
          </a:p>
        </p:txBody>
      </p:sp>
      <p:sp>
        <p:nvSpPr>
          <p:cNvPr id="3" name="Content Placeholder 2"/>
          <p:cNvSpPr>
            <a:spLocks noGrp="1"/>
          </p:cNvSpPr>
          <p:nvPr>
            <p:ph idx="1"/>
          </p:nvPr>
        </p:nvSpPr>
        <p:spPr>
          <a:xfrm>
            <a:off x="239151" y="864107"/>
            <a:ext cx="11456320" cy="5808155"/>
          </a:xfrm>
        </p:spPr>
        <p:txBody>
          <a:bodyPr>
            <a:normAutofit/>
          </a:bodyPr>
          <a:lstStyle/>
          <a:p>
            <a:pPr algn="just"/>
            <a:r>
              <a:rPr lang="en-US" dirty="0"/>
              <a:t>In this case, you must </a:t>
            </a:r>
            <a:r>
              <a:rPr lang="en-US" dirty="0">
                <a:solidFill>
                  <a:schemeClr val="accent1"/>
                </a:solidFill>
              </a:rPr>
              <a:t>define and create a page </a:t>
            </a:r>
            <a:r>
              <a:rPr lang="en-US" dirty="0"/>
              <a:t>to handle the exceptions, as in the </a:t>
            </a:r>
            <a:r>
              <a:rPr lang="en-US" b="1" dirty="0" err="1"/>
              <a:t>error.jsp</a:t>
            </a:r>
            <a:r>
              <a:rPr lang="en-US" dirty="0">
                <a:solidFill>
                  <a:schemeClr val="accent1"/>
                </a:solidFill>
              </a:rPr>
              <a:t> page</a:t>
            </a:r>
            <a:r>
              <a:rPr lang="en-US" dirty="0"/>
              <a:t>. The pages where may occur exception, define the </a:t>
            </a:r>
            <a:r>
              <a:rPr lang="en-US" dirty="0" err="1">
                <a:solidFill>
                  <a:schemeClr val="accent1"/>
                </a:solidFill>
              </a:rPr>
              <a:t>errorPage</a:t>
            </a:r>
            <a:r>
              <a:rPr lang="en-US" dirty="0">
                <a:solidFill>
                  <a:schemeClr val="accent1"/>
                </a:solidFill>
              </a:rPr>
              <a:t> attribute of page directive</a:t>
            </a:r>
            <a:r>
              <a:rPr lang="en-US" dirty="0"/>
              <a:t>, as in the </a:t>
            </a:r>
            <a:r>
              <a:rPr lang="en-US" b="1" dirty="0" err="1"/>
              <a:t>process.jsp</a:t>
            </a:r>
            <a:r>
              <a:rPr lang="en-US" dirty="0"/>
              <a:t> page</a:t>
            </a:r>
            <a:r>
              <a:rPr lang="en-US" dirty="0" smtClean="0"/>
              <a:t>.</a:t>
            </a:r>
            <a:endParaRPr lang="en-US" b="1" dirty="0" smtClean="0"/>
          </a:p>
          <a:p>
            <a:pPr marL="0" indent="0" algn="just">
              <a:buNone/>
            </a:pPr>
            <a:r>
              <a:rPr lang="en-US" b="1" dirty="0" err="1" smtClean="0"/>
              <a:t>error.jsp</a:t>
            </a:r>
            <a:endParaRPr lang="en-US" b="1" dirty="0"/>
          </a:p>
          <a:p>
            <a:pPr marL="0" indent="0" algn="just">
              <a:buNone/>
            </a:pPr>
            <a:r>
              <a:rPr lang="en-US" dirty="0">
                <a:latin typeface="Courier New" panose="02070309020205020404" pitchFamily="49" charset="0"/>
                <a:cs typeface="Courier New" panose="02070309020205020404" pitchFamily="49" charset="0"/>
              </a:rPr>
              <a:t>&lt;%@ page </a:t>
            </a:r>
            <a:r>
              <a:rPr lang="en-US" dirty="0" err="1">
                <a:latin typeface="Courier New" panose="02070309020205020404" pitchFamily="49" charset="0"/>
                <a:cs typeface="Courier New" panose="02070309020205020404" pitchFamily="49" charset="0"/>
              </a:rPr>
              <a:t>isErrorPage</a:t>
            </a:r>
            <a:r>
              <a:rPr lang="en-US" dirty="0">
                <a:latin typeface="Courier New" panose="02070309020205020404" pitchFamily="49" charset="0"/>
                <a:cs typeface="Courier New" panose="02070309020205020404" pitchFamily="49" charset="0"/>
              </a:rPr>
              <a:t>="true" %&gt;    </a:t>
            </a:r>
          </a:p>
          <a:p>
            <a:pPr marL="0" indent="0" algn="just">
              <a:buNone/>
            </a:pPr>
            <a:r>
              <a:rPr lang="en-US" dirty="0">
                <a:latin typeface="Courier New" panose="02070309020205020404" pitchFamily="49" charset="0"/>
                <a:cs typeface="Courier New" panose="02070309020205020404" pitchFamily="49" charset="0"/>
              </a:rPr>
              <a:t>&lt;h3&gt;Sorry an exception </a:t>
            </a:r>
            <a:r>
              <a:rPr lang="en-US" dirty="0" err="1">
                <a:latin typeface="Courier New" panose="02070309020205020404" pitchFamily="49" charset="0"/>
                <a:cs typeface="Courier New" panose="02070309020205020404" pitchFamily="49" charset="0"/>
              </a:rPr>
              <a:t>occured</a:t>
            </a:r>
            <a:r>
              <a:rPr lang="en-US" dirty="0">
                <a:latin typeface="Courier New" panose="02070309020205020404" pitchFamily="49" charset="0"/>
                <a:cs typeface="Courier New" panose="02070309020205020404" pitchFamily="49" charset="0"/>
              </a:rPr>
              <a:t>!&lt;/h3&gt;   </a:t>
            </a:r>
          </a:p>
          <a:p>
            <a:pPr marL="0" indent="0" algn="just">
              <a:buNone/>
            </a:pPr>
            <a:r>
              <a:rPr lang="en-US" dirty="0">
                <a:latin typeface="Courier New" panose="02070309020205020404" pitchFamily="49" charset="0"/>
                <a:cs typeface="Courier New" panose="02070309020205020404" pitchFamily="49" charset="0"/>
              </a:rPr>
              <a:t>Exception is: &lt;%= exception %&gt;  </a:t>
            </a:r>
            <a:endParaRPr lang="en-US" dirty="0" smtClean="0"/>
          </a:p>
          <a:p>
            <a:pPr marL="0" indent="0" algn="just">
              <a:buNone/>
            </a:pPr>
            <a:r>
              <a:rPr lang="en-US" b="1" dirty="0" err="1"/>
              <a:t>process.jsp</a:t>
            </a:r>
            <a:endParaRPr lang="en-US" b="1" dirty="0"/>
          </a:p>
          <a:p>
            <a:pPr marL="0" indent="0" algn="just">
              <a:buNone/>
            </a:pPr>
            <a:r>
              <a:rPr lang="en-US" dirty="0">
                <a:latin typeface="Courier New" panose="02070309020205020404" pitchFamily="49" charset="0"/>
                <a:cs typeface="Courier New" panose="02070309020205020404" pitchFamily="49" charset="0"/>
              </a:rPr>
              <a:t>&lt;%@ page </a:t>
            </a:r>
            <a:r>
              <a:rPr lang="en-US" dirty="0" err="1" smtClean="0">
                <a:latin typeface="Courier New" panose="02070309020205020404" pitchFamily="49" charset="0"/>
                <a:cs typeface="Courier New" panose="02070309020205020404" pitchFamily="49" charset="0"/>
              </a:rPr>
              <a:t>errorPage</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error.jsp</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%&gt;    </a:t>
            </a:r>
          </a:p>
          <a:p>
            <a:pPr marL="0" indent="0" algn="just">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 2/0;</a:t>
            </a:r>
            <a:r>
              <a:rPr lang="en-US" dirty="0">
                <a:latin typeface="Courier New" panose="02070309020205020404" pitchFamily="49" charset="0"/>
                <a:cs typeface="Courier New" panose="02070309020205020404" pitchFamily="49" charset="0"/>
              </a:rPr>
              <a:t> %&gt; </a:t>
            </a:r>
            <a:r>
              <a:rPr lang="en-US" dirty="0" smtClean="0">
                <a:latin typeface="Courier New" panose="02070309020205020404" pitchFamily="49" charset="0"/>
                <a:cs typeface="Courier New" panose="02070309020205020404" pitchFamily="49" charset="0"/>
              </a:rPr>
              <a:t> </a:t>
            </a:r>
          </a:p>
          <a:p>
            <a:pPr marL="0" indent="0" algn="just">
              <a:buNone/>
            </a:pPr>
            <a:r>
              <a:rPr lang="en-US" dirty="0" smtClean="0">
                <a:latin typeface="Courier New" panose="02070309020205020404" pitchFamily="49" charset="0"/>
                <a:cs typeface="Courier New" panose="02070309020205020404" pitchFamily="49" charset="0"/>
              </a:rPr>
              <a:t>&lt;%=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%&gt;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171</a:t>
            </a:fld>
            <a:endParaRPr lang="en-IN" dirty="0"/>
          </a:p>
        </p:txBody>
      </p:sp>
    </p:spTree>
    <p:custDataLst>
      <p:tags r:id="rId1"/>
    </p:custDataLst>
    <p:extLst>
      <p:ext uri="{BB962C8B-B14F-4D97-AF65-F5344CB8AC3E}">
        <p14:creationId xmlns:p14="http://schemas.microsoft.com/office/powerpoint/2010/main" val="286085142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error-page element in web.xml </a:t>
            </a:r>
            <a:r>
              <a:rPr lang="en-US" dirty="0" smtClean="0"/>
              <a:t>file</a:t>
            </a:r>
            <a:endParaRPr lang="en-US" dirty="0"/>
          </a:p>
        </p:txBody>
      </p:sp>
      <p:sp>
        <p:nvSpPr>
          <p:cNvPr id="3" name="Content Placeholder 2"/>
          <p:cNvSpPr>
            <a:spLocks noGrp="1"/>
          </p:cNvSpPr>
          <p:nvPr>
            <p:ph idx="1"/>
          </p:nvPr>
        </p:nvSpPr>
        <p:spPr/>
        <p:txBody>
          <a:bodyPr/>
          <a:lstStyle/>
          <a:p>
            <a:pPr algn="just"/>
            <a:r>
              <a:rPr lang="en-US" dirty="0"/>
              <a:t>This </a:t>
            </a:r>
            <a:r>
              <a:rPr lang="en-US" dirty="0">
                <a:solidFill>
                  <a:schemeClr val="accent1"/>
                </a:solidFill>
              </a:rPr>
              <a:t>approach is better </a:t>
            </a:r>
            <a:r>
              <a:rPr lang="en-US" dirty="0"/>
              <a:t>because you </a:t>
            </a:r>
            <a:r>
              <a:rPr lang="en-US" dirty="0">
                <a:solidFill>
                  <a:schemeClr val="accent1"/>
                </a:solidFill>
              </a:rPr>
              <a:t>don't need to specify the </a:t>
            </a:r>
            <a:r>
              <a:rPr lang="en-US" dirty="0" err="1">
                <a:solidFill>
                  <a:schemeClr val="accent1"/>
                </a:solidFill>
              </a:rPr>
              <a:t>errorPage</a:t>
            </a:r>
            <a:r>
              <a:rPr lang="en-US" dirty="0">
                <a:solidFill>
                  <a:schemeClr val="accent1"/>
                </a:solidFill>
              </a:rPr>
              <a:t> attribute in each </a:t>
            </a:r>
            <a:r>
              <a:rPr lang="en-US" dirty="0" err="1">
                <a:solidFill>
                  <a:schemeClr val="accent1"/>
                </a:solidFill>
              </a:rPr>
              <a:t>jsp</a:t>
            </a:r>
            <a:r>
              <a:rPr lang="en-US" dirty="0">
                <a:solidFill>
                  <a:schemeClr val="accent1"/>
                </a:solidFill>
              </a:rPr>
              <a:t> page. </a:t>
            </a:r>
            <a:endParaRPr lang="en-US" dirty="0" smtClean="0">
              <a:solidFill>
                <a:schemeClr val="accent1"/>
              </a:solidFill>
            </a:endParaRPr>
          </a:p>
          <a:p>
            <a:pPr algn="just"/>
            <a:endParaRPr lang="en-US" dirty="0"/>
          </a:p>
          <a:p>
            <a:pPr algn="just"/>
            <a:r>
              <a:rPr lang="en-US" dirty="0" smtClean="0"/>
              <a:t>Specifying </a:t>
            </a:r>
            <a:r>
              <a:rPr lang="en-US" dirty="0"/>
              <a:t>the </a:t>
            </a:r>
            <a:r>
              <a:rPr lang="en-US" dirty="0">
                <a:solidFill>
                  <a:schemeClr val="accent1"/>
                </a:solidFill>
              </a:rPr>
              <a:t>single entry in the web.xml </a:t>
            </a:r>
            <a:r>
              <a:rPr lang="en-US" dirty="0"/>
              <a:t>file will handle the exception. In this case, either </a:t>
            </a:r>
            <a:r>
              <a:rPr lang="en-US" dirty="0">
                <a:solidFill>
                  <a:schemeClr val="accent1"/>
                </a:solidFill>
              </a:rPr>
              <a:t>specify exception-type or error-code with the location element. </a:t>
            </a:r>
            <a:endParaRPr lang="en-US" dirty="0" smtClean="0">
              <a:solidFill>
                <a:schemeClr val="accent1"/>
              </a:solidFill>
            </a:endParaRPr>
          </a:p>
          <a:p>
            <a:pPr algn="just"/>
            <a:endParaRPr lang="en-US" dirty="0"/>
          </a:p>
          <a:p>
            <a:pPr algn="just"/>
            <a:r>
              <a:rPr lang="en-US" dirty="0" smtClean="0"/>
              <a:t>If </a:t>
            </a:r>
            <a:r>
              <a:rPr lang="en-US" dirty="0"/>
              <a:t>you want to handle all the exception, you will have to </a:t>
            </a:r>
            <a:r>
              <a:rPr lang="en-US" dirty="0">
                <a:solidFill>
                  <a:schemeClr val="accent1"/>
                </a:solidFill>
              </a:rPr>
              <a:t>specify the </a:t>
            </a:r>
            <a:r>
              <a:rPr lang="en-US" dirty="0" err="1">
                <a:solidFill>
                  <a:schemeClr val="accent1"/>
                </a:solidFill>
              </a:rPr>
              <a:t>java.lang.Exception</a:t>
            </a:r>
            <a:r>
              <a:rPr lang="en-US" dirty="0"/>
              <a:t> in the exception-type element.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172</a:t>
            </a:fld>
            <a:endParaRPr lang="en-IN" dirty="0"/>
          </a:p>
        </p:txBody>
      </p:sp>
    </p:spTree>
    <p:custDataLst>
      <p:tags r:id="rId1"/>
    </p:custDataLst>
    <p:extLst>
      <p:ext uri="{BB962C8B-B14F-4D97-AF65-F5344CB8AC3E}">
        <p14:creationId xmlns:p14="http://schemas.microsoft.com/office/powerpoint/2010/main" val="199702639"/>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&lt;web-app&gt;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&lt;error-page&gt;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location&gt;/</a:t>
            </a:r>
            <a:r>
              <a:rPr lang="en-US" dirty="0" err="1">
                <a:latin typeface="Courier New" panose="02070309020205020404" pitchFamily="49" charset="0"/>
                <a:cs typeface="Courier New" panose="02070309020205020404" pitchFamily="49" charset="0"/>
              </a:rPr>
              <a:t>error.jsp</a:t>
            </a:r>
            <a:r>
              <a:rPr lang="en-US" dirty="0">
                <a:latin typeface="Courier New" panose="02070309020205020404" pitchFamily="49" charset="0"/>
                <a:cs typeface="Courier New" panose="02070309020205020404" pitchFamily="49" charset="0"/>
              </a:rPr>
              <a:t>&lt;/location&gt;  </a:t>
            </a:r>
          </a:p>
          <a:p>
            <a:pPr marL="0" indent="0">
              <a:buNone/>
            </a:pPr>
            <a:r>
              <a:rPr lang="en-US" dirty="0">
                <a:latin typeface="Courier New" panose="02070309020205020404" pitchFamily="49" charset="0"/>
                <a:cs typeface="Courier New" panose="02070309020205020404" pitchFamily="49" charset="0"/>
              </a:rPr>
              <a:t>  &lt;/error-page&gt;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&lt;/web-app&gt;  </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173</a:t>
            </a:fld>
            <a:endParaRPr lang="en-IN" dirty="0"/>
          </a:p>
        </p:txBody>
      </p:sp>
    </p:spTree>
    <p:custDataLst>
      <p:tags r:id="rId1"/>
    </p:custDataLst>
    <p:extLst>
      <p:ext uri="{BB962C8B-B14F-4D97-AF65-F5344CB8AC3E}">
        <p14:creationId xmlns:p14="http://schemas.microsoft.com/office/powerpoint/2010/main" val="104954467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48AE27-1F74-41B5-8297-712DE5F0844A}"/>
              </a:ext>
            </a:extLst>
          </p:cNvPr>
          <p:cNvSpPr>
            <a:spLocks noGrp="1"/>
          </p:cNvSpPr>
          <p:nvPr>
            <p:ph idx="1"/>
          </p:nvPr>
        </p:nvSpPr>
        <p:spPr/>
        <p:txBody>
          <a:bodyPr>
            <a:normAutofit/>
          </a:bodyPr>
          <a:lstStyle/>
          <a:p>
            <a:pPr marL="0" indent="0">
              <a:buNone/>
            </a:pPr>
            <a:r>
              <a:rPr lang="en-IN" sz="3797" dirty="0" smtClean="0"/>
              <a:t>JSP </a:t>
            </a:r>
            <a:r>
              <a:rPr lang="en-IN" sz="3797" dirty="0"/>
              <a:t>DATABASE </a:t>
            </a:r>
            <a:r>
              <a:rPr lang="en-IN" sz="3797" dirty="0" smtClean="0"/>
              <a:t>ACCESS:</a:t>
            </a:r>
          </a:p>
          <a:p>
            <a:pPr marL="0" indent="0">
              <a:buNone/>
            </a:pPr>
            <a:r>
              <a:rPr lang="en-US" sz="3797" dirty="0" smtClean="0"/>
              <a:t>CRUD APPLICATION</a:t>
            </a:r>
            <a:endParaRPr lang="en-IN" sz="3797"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174</a:t>
            </a:fld>
            <a:endParaRPr lang="en-IN"/>
          </a:p>
        </p:txBody>
      </p:sp>
    </p:spTree>
    <p:custDataLst>
      <p:tags r:id="rId1"/>
    </p:custDataLst>
    <p:extLst>
      <p:ext uri="{BB962C8B-B14F-4D97-AF65-F5344CB8AC3E}">
        <p14:creationId xmlns:p14="http://schemas.microsoft.com/office/powerpoint/2010/main" val="202033324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DATA…"/>
          <p:cNvSpPr/>
          <p:nvPr/>
        </p:nvSpPr>
        <p:spPr>
          <a:xfrm>
            <a:off x="9436005" y="2147691"/>
            <a:ext cx="1061165" cy="1718826"/>
          </a:xfrm>
          <a:prstGeom prst="roundRect">
            <a:avLst>
              <a:gd name="adj" fmla="val 15000"/>
            </a:avLst>
          </a:prstGeom>
          <a:blipFill>
            <a:blip r:embed="rId3"/>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35719" tIns="35719" rIns="35719" bIns="35719" anchor="ctr"/>
          <a:lstStyle/>
          <a:p>
            <a:pPr>
              <a:defRPr sz="2400">
                <a:solidFill>
                  <a:srgbClr val="FFFFFF"/>
                </a:solidFill>
              </a:defRPr>
            </a:pPr>
            <a:r>
              <a:rPr sz="1687" dirty="0"/>
              <a:t>DATABASE</a:t>
            </a:r>
          </a:p>
        </p:txBody>
      </p:sp>
      <p:sp>
        <p:nvSpPr>
          <p:cNvPr id="461" name="PROG 10: JSP DATABASE ACCESS"/>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PROG: </a:t>
            </a:r>
            <a:r>
              <a:rPr dirty="0"/>
              <a:t>JSP DATABASE ACCESS</a:t>
            </a:r>
          </a:p>
        </p:txBody>
      </p:sp>
      <p:pic>
        <p:nvPicPr>
          <p:cNvPr id="462" name="Screen Shot 2017-02-19 at 2.44.32 PM.png" descr="Screen Shot 2017-02-19 at 2.44.32 PM.png"/>
          <p:cNvPicPr>
            <a:picLocks noChangeAspect="1"/>
          </p:cNvPicPr>
          <p:nvPr/>
        </p:nvPicPr>
        <p:blipFill>
          <a:blip r:embed="rId4">
            <a:extLst/>
          </a:blip>
          <a:stretch>
            <a:fillRect/>
          </a:stretch>
        </p:blipFill>
        <p:spPr>
          <a:xfrm>
            <a:off x="2084958" y="1839516"/>
            <a:ext cx="3893344" cy="3178969"/>
          </a:xfrm>
          <a:prstGeom prst="rect">
            <a:avLst/>
          </a:prstGeom>
          <a:ln w="12700">
            <a:miter lim="400000"/>
          </a:ln>
        </p:spPr>
      </p:pic>
      <p:sp>
        <p:nvSpPr>
          <p:cNvPr id="463" name="Oval"/>
          <p:cNvSpPr/>
          <p:nvPr/>
        </p:nvSpPr>
        <p:spPr>
          <a:xfrm>
            <a:off x="9436005" y="2031155"/>
            <a:ext cx="1061163" cy="383359"/>
          </a:xfrm>
          <a:prstGeom prst="ellipse">
            <a:avLst/>
          </a:prstGeom>
          <a:blipFill>
            <a:blip r:embed="rId3"/>
          </a:blipFill>
          <a:ln w="12700">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
        <p:nvSpPr>
          <p:cNvPr id="464" name="Line"/>
          <p:cNvSpPr/>
          <p:nvPr/>
        </p:nvSpPr>
        <p:spPr>
          <a:xfrm>
            <a:off x="5940382" y="2450958"/>
            <a:ext cx="892969"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465" name="Line"/>
          <p:cNvSpPr/>
          <p:nvPr/>
        </p:nvSpPr>
        <p:spPr>
          <a:xfrm>
            <a:off x="7075780" y="4449270"/>
            <a:ext cx="1" cy="811427"/>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466" name="Line"/>
          <p:cNvSpPr/>
          <p:nvPr/>
        </p:nvSpPr>
        <p:spPr>
          <a:xfrm flipV="1">
            <a:off x="9882489" y="3831427"/>
            <a:ext cx="1" cy="61283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67" name="Line"/>
          <p:cNvSpPr/>
          <p:nvPr/>
        </p:nvSpPr>
        <p:spPr>
          <a:xfrm flipV="1">
            <a:off x="5948246" y="2448913"/>
            <a:ext cx="1" cy="217416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68" name="Line"/>
          <p:cNvSpPr/>
          <p:nvPr/>
        </p:nvSpPr>
        <p:spPr>
          <a:xfrm>
            <a:off x="4642947" y="4578869"/>
            <a:ext cx="1331651" cy="1"/>
          </a:xfrm>
          <a:prstGeom prst="line">
            <a:avLst/>
          </a:prstGeom>
          <a:ln w="25400">
            <a:solidFill>
              <a:srgbClr val="000000"/>
            </a:solidFill>
            <a:miter lim="400000"/>
          </a:ln>
        </p:spPr>
        <p:txBody>
          <a:bodyPr lIns="35719" tIns="35719" rIns="35719" bIns="35719" anchor="ctr"/>
          <a:lstStyle/>
          <a:p>
            <a:pPr>
              <a:defRPr sz="2400"/>
            </a:pPr>
            <a:endParaRPr sz="1687"/>
          </a:p>
        </p:txBody>
      </p:sp>
      <p:pic>
        <p:nvPicPr>
          <p:cNvPr id="469" name="Screen Shot 2017-02-19 at 2.44.42 PM.png" descr="Screen Shot 2017-02-19 at 2.44.42 PM.png"/>
          <p:cNvPicPr>
            <a:picLocks noChangeAspect="1"/>
          </p:cNvPicPr>
          <p:nvPr/>
        </p:nvPicPr>
        <p:blipFill>
          <a:blip r:embed="rId5">
            <a:extLst/>
          </a:blip>
          <a:stretch>
            <a:fillRect/>
          </a:stretch>
        </p:blipFill>
        <p:spPr>
          <a:xfrm>
            <a:off x="4548678" y="5295591"/>
            <a:ext cx="5054204" cy="1268016"/>
          </a:xfrm>
          <a:prstGeom prst="rect">
            <a:avLst/>
          </a:prstGeom>
          <a:ln w="12700">
            <a:miter lim="400000"/>
          </a:ln>
        </p:spPr>
      </p:pic>
      <p:sp>
        <p:nvSpPr>
          <p:cNvPr id="470" name="Line"/>
          <p:cNvSpPr/>
          <p:nvPr/>
        </p:nvSpPr>
        <p:spPr>
          <a:xfrm>
            <a:off x="7044614" y="4469998"/>
            <a:ext cx="2847130" cy="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71" name="Rectangle"/>
          <p:cNvSpPr/>
          <p:nvPr/>
        </p:nvSpPr>
        <p:spPr>
          <a:xfrm>
            <a:off x="2047211" y="2004474"/>
            <a:ext cx="4134542" cy="2902634"/>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72" name="Rectangle"/>
          <p:cNvSpPr/>
          <p:nvPr/>
        </p:nvSpPr>
        <p:spPr>
          <a:xfrm>
            <a:off x="4619008" y="5250331"/>
            <a:ext cx="4913544" cy="1182696"/>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73" name="index.html"/>
          <p:cNvSpPr txBox="1"/>
          <p:nvPr/>
        </p:nvSpPr>
        <p:spPr>
          <a:xfrm>
            <a:off x="1906826" y="1704615"/>
            <a:ext cx="1253549"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1"/>
            <a:r>
              <a:rPr sz="1266"/>
              <a:t>index.html</a:t>
            </a:r>
          </a:p>
        </p:txBody>
      </p:sp>
      <p:sp>
        <p:nvSpPr>
          <p:cNvPr id="474" name="Rectangle"/>
          <p:cNvSpPr/>
          <p:nvPr/>
        </p:nvSpPr>
        <p:spPr>
          <a:xfrm>
            <a:off x="2047211" y="1655330"/>
            <a:ext cx="1614644" cy="365500"/>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75" name="web browser"/>
          <p:cNvSpPr txBox="1"/>
          <p:nvPr/>
        </p:nvSpPr>
        <p:spPr>
          <a:xfrm>
            <a:off x="6390634" y="4888690"/>
            <a:ext cx="929743"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266"/>
              <a:t>web browser</a:t>
            </a:r>
          </a:p>
        </p:txBody>
      </p:sp>
      <p:sp>
        <p:nvSpPr>
          <p:cNvPr id="476" name="………………"/>
          <p:cNvSpPr/>
          <p:nvPr/>
        </p:nvSpPr>
        <p:spPr>
          <a:xfrm>
            <a:off x="6910163" y="2004474"/>
            <a:ext cx="1572854" cy="1630732"/>
          </a:xfrm>
          <a:prstGeom prst="rect">
            <a:avLst/>
          </a:prstGeom>
          <a:ln w="25400">
            <a:solidFill>
              <a:srgbClr val="85888D"/>
            </a:solidFill>
            <a:miter lim="400000"/>
          </a:ln>
          <a:extLst>
            <a:ext uri="{C572A759-6A51-4108-AA02-DFA0A04FC94B}">
              <ma14:wrappingTextBoxFlag xmlns:ma14="http://schemas.microsoft.com/office/mac/drawingml/2011/main" xmlns="" val="1"/>
            </a:ext>
          </a:extLst>
        </p:spPr>
        <p:txBody>
          <a:bodyPr lIns="35719" tIns="35719" rIns="35719" bIns="35719" anchor="ctr"/>
          <a:lstStyle/>
          <a:p>
            <a:pPr>
              <a:defRPr sz="2400"/>
            </a:pPr>
            <a:r>
              <a:rPr sz="1687" dirty="0"/>
              <a:t>……………</a:t>
            </a:r>
          </a:p>
          <a:p>
            <a:pPr>
              <a:defRPr sz="2400"/>
            </a:pPr>
            <a:r>
              <a:rPr sz="1687" dirty="0"/>
              <a:t>…………..</a:t>
            </a:r>
          </a:p>
          <a:p>
            <a:pPr>
              <a:defRPr sz="2400"/>
            </a:pPr>
            <a:r>
              <a:rPr sz="1687" dirty="0"/>
              <a:t>……………</a:t>
            </a:r>
          </a:p>
          <a:p>
            <a:pPr>
              <a:defRPr sz="2400"/>
            </a:pPr>
            <a:r>
              <a:rPr sz="1687" dirty="0"/>
              <a:t>………….</a:t>
            </a:r>
          </a:p>
          <a:p>
            <a:pPr>
              <a:defRPr sz="2400"/>
            </a:pPr>
            <a:r>
              <a:rPr sz="1687" dirty="0"/>
              <a:t>………..</a:t>
            </a:r>
          </a:p>
          <a:p>
            <a:pPr>
              <a:defRPr sz="2400"/>
            </a:pPr>
            <a:r>
              <a:rPr sz="1687" dirty="0"/>
              <a:t>………….</a:t>
            </a:r>
          </a:p>
        </p:txBody>
      </p:sp>
      <p:sp>
        <p:nvSpPr>
          <p:cNvPr id="477" name="newjsp.jsp"/>
          <p:cNvSpPr txBox="1"/>
          <p:nvPr/>
        </p:nvSpPr>
        <p:spPr>
          <a:xfrm>
            <a:off x="6888418" y="1704615"/>
            <a:ext cx="777457"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266"/>
              <a:t>newjsp.jsp</a:t>
            </a:r>
          </a:p>
        </p:txBody>
      </p:sp>
      <p:sp>
        <p:nvSpPr>
          <p:cNvPr id="478" name="Line"/>
          <p:cNvSpPr/>
          <p:nvPr/>
        </p:nvSpPr>
        <p:spPr>
          <a:xfrm>
            <a:off x="8357471" y="2509894"/>
            <a:ext cx="1312708" cy="1"/>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175</a:t>
            </a:fld>
            <a:endParaRPr lang="en-IN"/>
          </a:p>
        </p:txBody>
      </p:sp>
    </p:spTree>
    <p:custDataLst>
      <p:tags r:id="rId1"/>
    </p:custDataLst>
    <p:extLst>
      <p:ext uri="{BB962C8B-B14F-4D97-AF65-F5344CB8AC3E}">
        <p14:creationId xmlns:p14="http://schemas.microsoft.com/office/powerpoint/2010/main" val="3026714265"/>
      </p:ext>
    </p:extLst>
  </p:cSld>
  <p:clrMapOvr>
    <a:masterClrMapping/>
  </p:clrMapOvr>
  <p:transition spd="med"/>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FILES NEED TO BE CREATED:"/>
          <p:cNvSpPr txBox="1">
            <a:spLocks noGrp="1"/>
          </p:cNvSpPr>
          <p:nvPr>
            <p:ph type="title"/>
          </p:nvPr>
        </p:nvSpPr>
        <p:spPr>
          <a:prstGeom prst="rect">
            <a:avLst/>
          </a:prstGeom>
        </p:spPr>
        <p:txBody>
          <a:bodyPr vert="horz" lIns="91440" tIns="45720" rIns="91440" bIns="45720" rtlCol="0" anchor="ctr">
            <a:normAutofit/>
          </a:bodyPr>
          <a:lstStyle/>
          <a:p>
            <a:pPr defTabSz="549148"/>
            <a:r>
              <a:rPr dirty="0"/>
              <a:t>FILES NEED TO BE CREATED:</a:t>
            </a:r>
          </a:p>
        </p:txBody>
      </p:sp>
      <p:sp>
        <p:nvSpPr>
          <p:cNvPr id="481" name="index.html…"/>
          <p:cNvSpPr txBox="1">
            <a:spLocks noGrp="1"/>
          </p:cNvSpPr>
          <p:nvPr>
            <p:ph type="body" idx="1"/>
          </p:nvPr>
        </p:nvSpPr>
        <p:spPr>
          <a:prstGeom prst="rect">
            <a:avLst/>
          </a:prstGeom>
        </p:spPr>
        <p:txBody>
          <a:bodyPr/>
          <a:lstStyle/>
          <a:p>
            <a:r>
              <a:rPr dirty="0"/>
              <a:t>index.html</a:t>
            </a:r>
          </a:p>
          <a:p>
            <a:r>
              <a:rPr dirty="0"/>
              <a:t>newjsp_1.jsp</a:t>
            </a:r>
          </a:p>
        </p:txBody>
      </p:sp>
      <p:sp>
        <p:nvSpPr>
          <p:cNvPr id="2" name="Slide Number Placeholder 1"/>
          <p:cNvSpPr>
            <a:spLocks noGrp="1"/>
          </p:cNvSpPr>
          <p:nvPr>
            <p:ph type="sldNum" sz="quarter" idx="2"/>
          </p:nvPr>
        </p:nvSpPr>
        <p:spPr/>
        <p:txBody>
          <a:bodyPr/>
          <a:lstStyle/>
          <a:p>
            <a:fld id="{86CB4B4D-7CA3-9044-876B-883B54F8677D}" type="slidenum">
              <a:rPr lang="en-IN" smtClean="0"/>
              <a:t>176</a:t>
            </a:fld>
            <a:endParaRPr lang="en-IN"/>
          </a:p>
        </p:txBody>
      </p:sp>
    </p:spTree>
    <p:custDataLst>
      <p:tags r:id="rId1"/>
    </p:custDataLst>
    <p:extLst>
      <p:ext uri="{BB962C8B-B14F-4D97-AF65-F5344CB8AC3E}">
        <p14:creationId xmlns:p14="http://schemas.microsoft.com/office/powerpoint/2010/main" val="2259560962"/>
      </p:ext>
    </p:extLst>
  </p:cSld>
  <p:clrMapOvr>
    <a:masterClrMapping/>
  </p:clrMapOvr>
  <p:transition spd="med"/>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index.html"/>
          <p:cNvSpPr txBox="1">
            <a:spLocks noGrp="1"/>
          </p:cNvSpPr>
          <p:nvPr>
            <p:ph type="title"/>
          </p:nvPr>
        </p:nvSpPr>
        <p:spPr>
          <a:prstGeom prst="rect">
            <a:avLst/>
          </a:prstGeom>
        </p:spPr>
        <p:txBody>
          <a:bodyPr vert="horz" lIns="91440" tIns="45720" rIns="91440" bIns="45720" rtlCol="0" anchor="ctr">
            <a:normAutofit/>
          </a:bodyPr>
          <a:lstStyle/>
          <a:p>
            <a:pPr defTabSz="549148"/>
            <a:r>
              <a:rPr dirty="0"/>
              <a:t>index.html</a:t>
            </a:r>
          </a:p>
        </p:txBody>
      </p:sp>
      <p:sp>
        <p:nvSpPr>
          <p:cNvPr id="484" name="&lt;h1&gt;STUDENT FORM:&lt;/h1&gt;…"/>
          <p:cNvSpPr txBox="1">
            <a:spLocks noGrp="1"/>
          </p:cNvSpPr>
          <p:nvPr>
            <p:ph type="body" idx="1"/>
          </p:nvPr>
        </p:nvSpPr>
        <p:spPr>
          <a:prstGeom prst="rect">
            <a:avLst/>
          </a:prstGeom>
        </p:spPr>
        <p:txBody>
          <a:bodyPr>
            <a:normAutofit lnSpcReduction="10000"/>
          </a:bodyPr>
          <a:lstStyle/>
          <a:p>
            <a:pPr marL="0" indent="0" defTabSz="221806">
              <a:spcBef>
                <a:spcPts val="0"/>
              </a:spcBef>
              <a:buNone/>
              <a:defRPr sz="1944"/>
            </a:pPr>
            <a:r>
              <a:rPr dirty="0"/>
              <a:t> &lt;h1&gt;STUDENT FORM:&lt;/h1&gt;</a:t>
            </a:r>
          </a:p>
          <a:p>
            <a:pPr marL="0" indent="0" defTabSz="221806">
              <a:spcBef>
                <a:spcPts val="0"/>
              </a:spcBef>
              <a:buNone/>
              <a:defRPr sz="1944"/>
            </a:pPr>
            <a:r>
              <a:rPr dirty="0"/>
              <a:t>        &lt;form action="newjsp_1.jsp" method="GET"&gt;</a:t>
            </a:r>
          </a:p>
          <a:p>
            <a:pPr marL="0" indent="0" defTabSz="221806">
              <a:spcBef>
                <a:spcPts val="0"/>
              </a:spcBef>
              <a:buNone/>
              <a:defRPr sz="1944"/>
            </a:pPr>
            <a:r>
              <a:rPr dirty="0"/>
              <a:t>        &lt;table&gt;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&lt;td&gt;ROLL No:&lt;/td&gt;&lt;td&gt;&lt;input type="text" name="</a:t>
            </a:r>
            <a:r>
              <a:rPr dirty="0" err="1"/>
              <a:t>rollno</a:t>
            </a:r>
            <a:r>
              <a:rPr dirty="0"/>
              <a:t>" &gt;&lt;/td&gt;   </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&lt;td&gt;FIRST NAME:&lt;/td&gt;&lt;td&gt;&lt;input type="text" name="</a:t>
            </a:r>
            <a:r>
              <a:rPr dirty="0" err="1"/>
              <a:t>fname</a:t>
            </a:r>
            <a:r>
              <a:rPr dirty="0"/>
              <a:t>"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&lt;td&gt;LAST NAME:&lt;/td&gt;&lt;td&gt;&lt;input type="text" name="</a:t>
            </a:r>
            <a:r>
              <a:rPr dirty="0" err="1"/>
              <a:t>lname</a:t>
            </a:r>
            <a:r>
              <a:rPr dirty="0"/>
              <a:t>"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&lt;td&gt;ADDRESS:&lt;/td&gt;&lt;td&gt;&lt;input type="text" name="</a:t>
            </a:r>
            <a:r>
              <a:rPr dirty="0" err="1"/>
              <a:t>addr</a:t>
            </a:r>
            <a:r>
              <a:rPr dirty="0"/>
              <a:t>"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&lt;td&gt;&lt;/td&gt;&lt;td&gt;&lt;input type="submit" value="REGISTER"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a:t>
            </a:r>
          </a:p>
          <a:p>
            <a:pPr marL="0" indent="0" defTabSz="221806">
              <a:spcBef>
                <a:spcPts val="0"/>
              </a:spcBef>
              <a:buNone/>
              <a:defRPr sz="1944"/>
            </a:pPr>
            <a:r>
              <a:rPr dirty="0"/>
              <a:t>        &lt;/table&gt;</a:t>
            </a:r>
          </a:p>
          <a:p>
            <a:pPr marL="0" indent="0" defTabSz="221806">
              <a:spcBef>
                <a:spcPts val="0"/>
              </a:spcBef>
              <a:buNone/>
              <a:defRPr sz="1944"/>
            </a:pPr>
            <a:r>
              <a:rPr dirty="0"/>
              <a:t>           &lt;/form&gt;</a:t>
            </a:r>
          </a:p>
        </p:txBody>
      </p:sp>
      <p:sp>
        <p:nvSpPr>
          <p:cNvPr id="2" name="Slide Number Placeholder 1"/>
          <p:cNvSpPr>
            <a:spLocks noGrp="1"/>
          </p:cNvSpPr>
          <p:nvPr>
            <p:ph type="sldNum" sz="quarter" idx="2"/>
          </p:nvPr>
        </p:nvSpPr>
        <p:spPr/>
        <p:txBody>
          <a:bodyPr/>
          <a:lstStyle/>
          <a:p>
            <a:fld id="{86CB4B4D-7CA3-9044-876B-883B54F8677D}" type="slidenum">
              <a:rPr lang="en-IN" smtClean="0"/>
              <a:t>177</a:t>
            </a:fld>
            <a:endParaRPr lang="en-IN"/>
          </a:p>
        </p:txBody>
      </p:sp>
    </p:spTree>
    <p:custDataLst>
      <p:tags r:id="rId1"/>
    </p:custDataLst>
    <p:extLst>
      <p:ext uri="{BB962C8B-B14F-4D97-AF65-F5344CB8AC3E}">
        <p14:creationId xmlns:p14="http://schemas.microsoft.com/office/powerpoint/2010/main" val="2606144823"/>
      </p:ext>
    </p:extLst>
  </p:cSld>
  <p:clrMapOvr>
    <a:masterClrMapping/>
  </p:clrMapOvr>
  <p:transition spd="med"/>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lt;%@page language=&quot;java&quot; import=&quot;java.sql.*&quot; %&gt;…"/>
          <p:cNvSpPr txBox="1">
            <a:spLocks noGrp="1"/>
          </p:cNvSpPr>
          <p:nvPr>
            <p:ph type="body" idx="4294967295"/>
          </p:nvPr>
        </p:nvSpPr>
        <p:spPr>
          <a:xfrm>
            <a:off x="2863453" y="519039"/>
            <a:ext cx="7804547" cy="5960566"/>
          </a:xfrm>
          <a:prstGeom prst="rect">
            <a:avLst/>
          </a:prstGeom>
        </p:spPr>
        <p:txBody>
          <a:bodyPr>
            <a:normAutofit fontScale="92500" lnSpcReduction="10000"/>
          </a:bodyPr>
          <a:lstStyle/>
          <a:p>
            <a:pPr marL="0" indent="0" defTabSz="258772">
              <a:spcBef>
                <a:spcPts val="1828"/>
              </a:spcBef>
              <a:buNone/>
              <a:defRPr sz="2268"/>
            </a:pPr>
            <a:r>
              <a:rPr dirty="0"/>
              <a:t>&lt;%@page language="java" import="</a:t>
            </a:r>
            <a:r>
              <a:rPr dirty="0" err="1"/>
              <a:t>java.sql</a:t>
            </a:r>
            <a:r>
              <a:rPr dirty="0"/>
              <a:t>.*" %&gt;</a:t>
            </a:r>
          </a:p>
          <a:p>
            <a:pPr marL="0" indent="0" defTabSz="258772">
              <a:spcBef>
                <a:spcPts val="1828"/>
              </a:spcBef>
              <a:buNone/>
              <a:defRPr sz="2268"/>
            </a:pPr>
            <a:r>
              <a:rPr dirty="0"/>
              <a:t>&lt;%@page import="java.io.*" %&gt;</a:t>
            </a:r>
          </a:p>
          <a:p>
            <a:pPr marL="0" indent="0" defTabSz="258772">
              <a:spcBef>
                <a:spcPts val="1828"/>
              </a:spcBef>
              <a:buNone/>
              <a:defRPr sz="2268"/>
            </a:pPr>
            <a:r>
              <a:rPr dirty="0"/>
              <a:t>&lt;%@page </a:t>
            </a:r>
            <a:r>
              <a:rPr dirty="0" err="1"/>
              <a:t>contentType</a:t>
            </a:r>
            <a:r>
              <a:rPr dirty="0"/>
              <a:t>="text/html" </a:t>
            </a:r>
            <a:r>
              <a:rPr dirty="0" err="1"/>
              <a:t>pageEncoding</a:t>
            </a:r>
            <a:r>
              <a:rPr dirty="0"/>
              <a:t>=“UTF-8”%&gt;</a:t>
            </a:r>
          </a:p>
          <a:p>
            <a:pPr marL="0" indent="0" defTabSz="258772">
              <a:spcBef>
                <a:spcPts val="1828"/>
              </a:spcBef>
              <a:buNone/>
              <a:defRPr sz="2268"/>
            </a:pPr>
            <a:r>
              <a:rPr dirty="0"/>
              <a:t>&lt;html&gt;</a:t>
            </a:r>
          </a:p>
          <a:p>
            <a:pPr marL="0" indent="0" defTabSz="258772">
              <a:spcBef>
                <a:spcPts val="1828"/>
              </a:spcBef>
              <a:buNone/>
              <a:defRPr sz="2268"/>
            </a:pPr>
            <a:r>
              <a:rPr dirty="0"/>
              <a:t>    &lt;body&gt;</a:t>
            </a:r>
          </a:p>
          <a:p>
            <a:pPr marL="0" indent="0" defTabSz="258772">
              <a:spcBef>
                <a:spcPts val="1828"/>
              </a:spcBef>
              <a:buNone/>
              <a:defRPr sz="2268"/>
            </a:pPr>
            <a:r>
              <a:rPr dirty="0"/>
              <a:t>        &lt;table&gt;</a:t>
            </a:r>
          </a:p>
          <a:p>
            <a:pPr marL="0" indent="0" defTabSz="258772">
              <a:spcBef>
                <a:spcPts val="1828"/>
              </a:spcBef>
              <a:buNone/>
              <a:defRPr sz="2268"/>
            </a:pPr>
            <a:r>
              <a:rPr dirty="0"/>
              <a:t>            &lt;</a:t>
            </a:r>
            <a:r>
              <a:rPr dirty="0" err="1"/>
              <a:t>tr</a:t>
            </a:r>
            <a:r>
              <a:rPr dirty="0"/>
              <a:t>&gt;</a:t>
            </a:r>
          </a:p>
          <a:p>
            <a:pPr marL="0" indent="0" defTabSz="258772">
              <a:spcBef>
                <a:spcPts val="1828"/>
              </a:spcBef>
              <a:buNone/>
              <a:defRPr sz="2268"/>
            </a:pPr>
            <a:r>
              <a:rPr dirty="0"/>
              <a:t>                &lt;td&gt;&lt;b&gt;ROLL NO&lt;/b&gt;&lt;/td&gt;</a:t>
            </a:r>
          </a:p>
          <a:p>
            <a:pPr marL="0" indent="0" defTabSz="258772">
              <a:spcBef>
                <a:spcPts val="1828"/>
              </a:spcBef>
              <a:buNone/>
              <a:defRPr sz="2268"/>
            </a:pPr>
            <a:r>
              <a:rPr dirty="0"/>
              <a:t>                &lt;td&gt;&lt;b&gt;FIRST NAME&lt;/b&gt;&lt;/td&gt;</a:t>
            </a:r>
          </a:p>
          <a:p>
            <a:pPr marL="0" indent="0" defTabSz="258772">
              <a:spcBef>
                <a:spcPts val="1828"/>
              </a:spcBef>
              <a:buNone/>
              <a:defRPr sz="2268"/>
            </a:pPr>
            <a:r>
              <a:rPr dirty="0"/>
              <a:t>                &lt;td&gt;&lt;b&gt;LAST NAME&lt;/b&gt;&lt;/td&gt;</a:t>
            </a:r>
          </a:p>
          <a:p>
            <a:pPr marL="0" indent="0" defTabSz="258772">
              <a:spcBef>
                <a:spcPts val="1828"/>
              </a:spcBef>
              <a:buNone/>
              <a:defRPr sz="2268"/>
            </a:pPr>
            <a:r>
              <a:rPr dirty="0"/>
              <a:t>                &lt;td&gt;&lt;b&gt;ADDRESS&lt;/b&gt;&lt;/td&gt;</a:t>
            </a:r>
          </a:p>
          <a:p>
            <a:pPr marL="0" indent="0" defTabSz="258772">
              <a:spcBef>
                <a:spcPts val="1828"/>
              </a:spcBef>
              <a:buNone/>
              <a:defRPr sz="2268"/>
            </a:pPr>
            <a:r>
              <a:rPr dirty="0"/>
              <a:t>            &lt;/</a:t>
            </a:r>
            <a:r>
              <a:rPr dirty="0" err="1"/>
              <a:t>tr</a:t>
            </a:r>
            <a:r>
              <a:rPr dirty="0"/>
              <a:t>&gt;</a:t>
            </a:r>
          </a:p>
        </p:txBody>
      </p:sp>
      <p:sp>
        <p:nvSpPr>
          <p:cNvPr id="489" name="newjsp_1.jsp"/>
          <p:cNvSpPr txBox="1"/>
          <p:nvPr/>
        </p:nvSpPr>
        <p:spPr>
          <a:xfrm>
            <a:off x="2218500" y="184942"/>
            <a:ext cx="1991535" cy="26693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r>
              <a:rPr sz="1266" dirty="0"/>
              <a:t>newjsp_1.jsp</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178</a:t>
            </a:fld>
            <a:endParaRPr lang="en-IN"/>
          </a:p>
        </p:txBody>
      </p:sp>
    </p:spTree>
    <p:custDataLst>
      <p:tags r:id="rId1"/>
    </p:custDataLst>
    <p:extLst>
      <p:ext uri="{BB962C8B-B14F-4D97-AF65-F5344CB8AC3E}">
        <p14:creationId xmlns:p14="http://schemas.microsoft.com/office/powerpoint/2010/main" val="281496577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lt;%…"/>
          <p:cNvSpPr txBox="1">
            <a:spLocks noGrp="1"/>
          </p:cNvSpPr>
          <p:nvPr>
            <p:ph type="body" idx="4294967295"/>
          </p:nvPr>
        </p:nvSpPr>
        <p:spPr>
          <a:xfrm>
            <a:off x="1524000" y="363885"/>
            <a:ext cx="3979292" cy="6165949"/>
          </a:xfrm>
          <a:prstGeom prst="rect">
            <a:avLst/>
          </a:prstGeom>
        </p:spPr>
        <p:txBody>
          <a:bodyPr>
            <a:normAutofit fontScale="77500" lnSpcReduction="20000"/>
          </a:bodyPr>
          <a:lstStyle/>
          <a:p>
            <a:pPr marL="0" indent="0" defTabSz="197160">
              <a:spcBef>
                <a:spcPts val="1406"/>
              </a:spcBef>
              <a:buNone/>
              <a:defRPr sz="1727"/>
            </a:pPr>
            <a:r>
              <a:rPr dirty="0"/>
              <a:t>&lt;%        </a:t>
            </a:r>
          </a:p>
          <a:p>
            <a:pPr marL="0" indent="0" defTabSz="197160">
              <a:spcBef>
                <a:spcPts val="1406"/>
              </a:spcBef>
              <a:buNone/>
              <a:defRPr sz="1727"/>
            </a:pPr>
            <a:r>
              <a:rPr dirty="0"/>
              <a:t>            </a:t>
            </a:r>
            <a:r>
              <a:rPr sz="1080" dirty="0">
                <a:solidFill>
                  <a:srgbClr val="008200"/>
                </a:solidFill>
                <a:latin typeface="Verdana"/>
                <a:ea typeface="Verdana"/>
                <a:cs typeface="Verdana"/>
                <a:sym typeface="Verdana"/>
              </a:rPr>
              <a:t>//read request parameter</a:t>
            </a:r>
          </a:p>
          <a:p>
            <a:pPr marL="0" indent="0" defTabSz="197160">
              <a:spcBef>
                <a:spcPts val="1406"/>
              </a:spcBef>
              <a:buNone/>
              <a:defRPr sz="1727"/>
            </a:pPr>
            <a:r>
              <a:rPr dirty="0"/>
              <a:t>            String </a:t>
            </a:r>
            <a:r>
              <a:rPr dirty="0" err="1"/>
              <a:t>rollno</a:t>
            </a:r>
            <a:r>
              <a:rPr dirty="0"/>
              <a:t> = </a:t>
            </a:r>
            <a:r>
              <a:rPr dirty="0" err="1"/>
              <a:t>request.getParameter</a:t>
            </a:r>
            <a:r>
              <a:rPr dirty="0"/>
              <a:t>("</a:t>
            </a:r>
            <a:r>
              <a:rPr dirty="0" err="1"/>
              <a:t>rollno</a:t>
            </a:r>
            <a:r>
              <a:rPr dirty="0"/>
              <a:t>");</a:t>
            </a:r>
          </a:p>
          <a:p>
            <a:pPr marL="0" indent="0" defTabSz="197160">
              <a:spcBef>
                <a:spcPts val="1406"/>
              </a:spcBef>
              <a:buNone/>
              <a:defRPr sz="1727"/>
            </a:pPr>
            <a:r>
              <a:rPr dirty="0"/>
              <a:t>            String </a:t>
            </a:r>
            <a:r>
              <a:rPr dirty="0" err="1"/>
              <a:t>fname</a:t>
            </a:r>
            <a:r>
              <a:rPr dirty="0"/>
              <a:t> = </a:t>
            </a:r>
            <a:r>
              <a:rPr dirty="0" err="1"/>
              <a:t>request.getParameter</a:t>
            </a:r>
            <a:r>
              <a:rPr dirty="0"/>
              <a:t>("</a:t>
            </a:r>
            <a:r>
              <a:rPr dirty="0" err="1"/>
              <a:t>fname</a:t>
            </a:r>
            <a:r>
              <a:rPr dirty="0"/>
              <a:t>");</a:t>
            </a:r>
          </a:p>
          <a:p>
            <a:pPr marL="0" indent="0" defTabSz="197160">
              <a:spcBef>
                <a:spcPts val="1406"/>
              </a:spcBef>
              <a:buNone/>
              <a:defRPr sz="1727"/>
            </a:pPr>
            <a:r>
              <a:rPr dirty="0"/>
              <a:t>            String </a:t>
            </a:r>
            <a:r>
              <a:rPr dirty="0" err="1"/>
              <a:t>lname</a:t>
            </a:r>
            <a:r>
              <a:rPr dirty="0"/>
              <a:t> = </a:t>
            </a:r>
            <a:r>
              <a:rPr dirty="0" err="1"/>
              <a:t>request.getParameter</a:t>
            </a:r>
            <a:r>
              <a:rPr dirty="0"/>
              <a:t>("</a:t>
            </a:r>
            <a:r>
              <a:rPr dirty="0" err="1"/>
              <a:t>lname</a:t>
            </a:r>
            <a:r>
              <a:rPr dirty="0"/>
              <a:t>");</a:t>
            </a:r>
          </a:p>
          <a:p>
            <a:pPr marL="0" indent="0" defTabSz="197160">
              <a:spcBef>
                <a:spcPts val="1406"/>
              </a:spcBef>
              <a:buNone/>
              <a:defRPr sz="1727"/>
            </a:pPr>
            <a:r>
              <a:rPr dirty="0"/>
              <a:t>            String </a:t>
            </a:r>
            <a:r>
              <a:rPr dirty="0" err="1"/>
              <a:t>addr</a:t>
            </a:r>
            <a:r>
              <a:rPr dirty="0"/>
              <a:t> = </a:t>
            </a:r>
            <a:r>
              <a:rPr dirty="0" err="1"/>
              <a:t>request.getParameter</a:t>
            </a:r>
            <a:r>
              <a:rPr dirty="0"/>
              <a:t>("</a:t>
            </a:r>
            <a:r>
              <a:rPr dirty="0" err="1"/>
              <a:t>addr</a:t>
            </a:r>
            <a:r>
              <a:rPr dirty="0"/>
              <a:t>");</a:t>
            </a:r>
          </a:p>
          <a:p>
            <a:pPr marL="0" indent="0" defTabSz="197160">
              <a:spcBef>
                <a:spcPts val="1406"/>
              </a:spcBef>
              <a:buNone/>
              <a:defRPr sz="1727"/>
            </a:pPr>
            <a:r>
              <a:rPr dirty="0"/>
              <a:t>            </a:t>
            </a:r>
          </a:p>
          <a:p>
            <a:pPr marL="0" indent="0" defTabSz="197160">
              <a:spcBef>
                <a:spcPts val="1406"/>
              </a:spcBef>
              <a:buNone/>
              <a:defRPr sz="1536">
                <a:solidFill>
                  <a:srgbClr val="008200"/>
                </a:solidFill>
                <a:latin typeface="Verdana"/>
                <a:ea typeface="Verdana"/>
                <a:cs typeface="Verdana"/>
                <a:sym typeface="Verdana"/>
              </a:defRPr>
            </a:pPr>
            <a:r>
              <a:rPr dirty="0"/>
              <a:t>            //initialize variable of driver</a:t>
            </a:r>
          </a:p>
          <a:p>
            <a:pPr marL="0" indent="0" defTabSz="197160">
              <a:spcBef>
                <a:spcPts val="1406"/>
              </a:spcBef>
              <a:buNone/>
              <a:defRPr sz="1727"/>
            </a:pPr>
            <a:r>
              <a:rPr dirty="0"/>
              <a:t>            </a:t>
            </a:r>
          </a:p>
          <a:p>
            <a:pPr marL="0" indent="0" defTabSz="197160">
              <a:spcBef>
                <a:spcPts val="1406"/>
              </a:spcBef>
              <a:buNone/>
              <a:defRPr sz="1727"/>
            </a:pPr>
            <a:r>
              <a:rPr dirty="0"/>
              <a:t>            String </a:t>
            </a:r>
            <a:r>
              <a:rPr dirty="0" err="1"/>
              <a:t>driverClassName</a:t>
            </a:r>
            <a:r>
              <a:rPr dirty="0"/>
              <a:t>="</a:t>
            </a:r>
            <a:r>
              <a:rPr dirty="0" err="1"/>
              <a:t>com.mysql.jdbc.Driver</a:t>
            </a:r>
            <a:r>
              <a:rPr dirty="0"/>
              <a:t>";</a:t>
            </a:r>
          </a:p>
          <a:p>
            <a:pPr marL="0" indent="0" defTabSz="197160">
              <a:spcBef>
                <a:spcPts val="1406"/>
              </a:spcBef>
              <a:buNone/>
              <a:defRPr sz="1727"/>
            </a:pPr>
            <a:r>
              <a:rPr dirty="0"/>
              <a:t>            String </a:t>
            </a:r>
            <a:r>
              <a:rPr dirty="0" err="1"/>
              <a:t>url</a:t>
            </a:r>
            <a:r>
              <a:rPr dirty="0"/>
              <a:t>="</a:t>
            </a:r>
            <a:r>
              <a:rPr dirty="0" err="1"/>
              <a:t>jdbc:mysql</a:t>
            </a:r>
            <a:r>
              <a:rPr dirty="0"/>
              <a:t>://localhost:3306/</a:t>
            </a:r>
            <a:r>
              <a:rPr dirty="0" err="1"/>
              <a:t>ss</a:t>
            </a:r>
            <a:r>
              <a:rPr dirty="0"/>
              <a:t>";</a:t>
            </a:r>
          </a:p>
          <a:p>
            <a:pPr marL="0" indent="0" defTabSz="197160">
              <a:spcBef>
                <a:spcPts val="1406"/>
              </a:spcBef>
              <a:buNone/>
              <a:defRPr sz="1727"/>
            </a:pPr>
            <a:r>
              <a:rPr dirty="0"/>
              <a:t>            String user="root";</a:t>
            </a:r>
          </a:p>
          <a:p>
            <a:pPr marL="0" indent="0" defTabSz="197160">
              <a:spcBef>
                <a:spcPts val="1406"/>
              </a:spcBef>
              <a:buNone/>
              <a:defRPr sz="1727"/>
            </a:pPr>
            <a:r>
              <a:rPr dirty="0"/>
              <a:t>            String </a:t>
            </a:r>
            <a:r>
              <a:rPr dirty="0" err="1"/>
              <a:t>pwd</a:t>
            </a:r>
            <a:r>
              <a:rPr dirty="0"/>
              <a:t>="";</a:t>
            </a:r>
          </a:p>
          <a:p>
            <a:pPr marL="0" indent="0" defTabSz="197160">
              <a:spcBef>
                <a:spcPts val="1406"/>
              </a:spcBef>
              <a:buNone/>
              <a:defRPr sz="1727"/>
            </a:pPr>
            <a:r>
              <a:rPr dirty="0"/>
              <a:t>		</a:t>
            </a:r>
          </a:p>
          <a:p>
            <a:pPr marL="0" indent="0" defTabSz="197160">
              <a:spcBef>
                <a:spcPts val="1406"/>
              </a:spcBef>
              <a:buNone/>
              <a:defRPr sz="1727"/>
            </a:pPr>
            <a:r>
              <a:rPr dirty="0"/>
              <a:t>         </a:t>
            </a:r>
            <a:r>
              <a:rPr sz="1080" dirty="0">
                <a:solidFill>
                  <a:srgbClr val="008200"/>
                </a:solidFill>
                <a:latin typeface="Verdana"/>
                <a:ea typeface="Verdana"/>
                <a:cs typeface="Verdana"/>
                <a:sym typeface="Verdana"/>
              </a:rPr>
              <a:t>   //register </a:t>
            </a:r>
            <a:r>
              <a:rPr sz="1080" dirty="0" err="1">
                <a:solidFill>
                  <a:srgbClr val="008200"/>
                </a:solidFill>
                <a:latin typeface="Verdana"/>
                <a:ea typeface="Verdana"/>
                <a:cs typeface="Verdana"/>
                <a:sym typeface="Verdana"/>
              </a:rPr>
              <a:t>jdbc</a:t>
            </a:r>
            <a:r>
              <a:rPr sz="1080" dirty="0">
                <a:solidFill>
                  <a:srgbClr val="008200"/>
                </a:solidFill>
                <a:latin typeface="Verdana"/>
                <a:ea typeface="Verdana"/>
                <a:cs typeface="Verdana"/>
                <a:sym typeface="Verdana"/>
              </a:rPr>
              <a:t> driver or load driver</a:t>
            </a:r>
          </a:p>
          <a:p>
            <a:pPr marL="0" indent="0" defTabSz="197160">
              <a:spcBef>
                <a:spcPts val="1406"/>
              </a:spcBef>
              <a:buNone/>
              <a:defRPr sz="1727"/>
            </a:pPr>
            <a:r>
              <a:rPr dirty="0"/>
              <a:t>            </a:t>
            </a:r>
            <a:r>
              <a:rPr dirty="0" err="1"/>
              <a:t>Class.forName</a:t>
            </a:r>
            <a:r>
              <a:rPr dirty="0"/>
              <a:t>(</a:t>
            </a:r>
            <a:r>
              <a:rPr dirty="0" err="1"/>
              <a:t>driverClassName</a:t>
            </a:r>
            <a:r>
              <a:rPr dirty="0"/>
              <a:t>).</a:t>
            </a:r>
            <a:r>
              <a:rPr dirty="0" err="1"/>
              <a:t>newInstance</a:t>
            </a:r>
            <a:r>
              <a:rPr dirty="0"/>
              <a:t>();</a:t>
            </a:r>
          </a:p>
        </p:txBody>
      </p:sp>
      <p:sp>
        <p:nvSpPr>
          <p:cNvPr id="494" name="//Open connection…"/>
          <p:cNvSpPr txBox="1"/>
          <p:nvPr/>
        </p:nvSpPr>
        <p:spPr>
          <a:xfrm>
            <a:off x="6176279" y="369734"/>
            <a:ext cx="4220407" cy="611853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defTabSz="221806">
              <a:spcBef>
                <a:spcPts val="1547"/>
              </a:spcBef>
              <a:defRPr sz="1728">
                <a:solidFill>
                  <a:srgbClr val="008200"/>
                </a:solidFill>
                <a:latin typeface="Verdana"/>
                <a:ea typeface="Verdana"/>
                <a:cs typeface="Verdana"/>
                <a:sym typeface="Verdana"/>
              </a:defRPr>
            </a:pPr>
            <a:r>
              <a:rPr sz="1215" dirty="0"/>
              <a:t>  //Open connection</a:t>
            </a:r>
          </a:p>
          <a:p>
            <a:pPr defTabSz="221806">
              <a:spcBef>
                <a:spcPts val="1547"/>
              </a:spcBef>
              <a:defRPr sz="1944"/>
            </a:pPr>
            <a:r>
              <a:rPr sz="1367" dirty="0"/>
              <a:t>            Connection con=</a:t>
            </a:r>
            <a:r>
              <a:rPr sz="1367" dirty="0" err="1"/>
              <a:t>DriverManager.getConnection</a:t>
            </a:r>
            <a:r>
              <a:rPr sz="1367" dirty="0"/>
              <a:t>(</a:t>
            </a:r>
            <a:r>
              <a:rPr sz="1367" dirty="0" err="1"/>
              <a:t>url,user,pwd</a:t>
            </a:r>
            <a:r>
              <a:rPr sz="1367" dirty="0"/>
              <a:t>);</a:t>
            </a:r>
          </a:p>
          <a:p>
            <a:pPr defTabSz="221806">
              <a:spcBef>
                <a:spcPts val="1547"/>
              </a:spcBef>
              <a:defRPr sz="1944"/>
            </a:pPr>
            <a:r>
              <a:rPr sz="1367" dirty="0"/>
              <a:t>            </a:t>
            </a:r>
            <a:r>
              <a:rPr sz="1215" dirty="0">
                <a:solidFill>
                  <a:srgbClr val="008200"/>
                </a:solidFill>
                <a:latin typeface="Verdana"/>
                <a:ea typeface="Verdana"/>
                <a:cs typeface="Verdana"/>
                <a:sym typeface="Verdana"/>
              </a:rPr>
              <a:t>//making a prepared statement</a:t>
            </a:r>
          </a:p>
          <a:p>
            <a:pPr defTabSz="221806">
              <a:spcBef>
                <a:spcPts val="1547"/>
              </a:spcBef>
              <a:defRPr sz="1944"/>
            </a:pPr>
            <a:r>
              <a:rPr sz="1367" dirty="0"/>
              <a:t>            </a:t>
            </a:r>
            <a:r>
              <a:rPr sz="1367" dirty="0" err="1"/>
              <a:t>PreparedStatement</a:t>
            </a:r>
            <a:r>
              <a:rPr sz="1367" dirty="0"/>
              <a:t> </a:t>
            </a:r>
            <a:r>
              <a:rPr sz="1367" dirty="0" err="1"/>
              <a:t>ps</a:t>
            </a:r>
            <a:r>
              <a:rPr sz="1367" dirty="0"/>
              <a:t> = </a:t>
            </a:r>
            <a:r>
              <a:rPr sz="1367" dirty="0" err="1"/>
              <a:t>con.prepareStatement</a:t>
            </a:r>
            <a:r>
              <a:rPr sz="1367" dirty="0"/>
              <a:t>("insert into </a:t>
            </a:r>
            <a:r>
              <a:rPr sz="1367" dirty="0" err="1"/>
              <a:t>formtb</a:t>
            </a:r>
            <a:r>
              <a:rPr sz="1367" dirty="0"/>
              <a:t> values(?,?,?,?)");  </a:t>
            </a:r>
          </a:p>
          <a:p>
            <a:pPr defTabSz="221806">
              <a:spcBef>
                <a:spcPts val="1547"/>
              </a:spcBef>
              <a:defRPr sz="1944"/>
            </a:pPr>
            <a:r>
              <a:rPr sz="1367" dirty="0"/>
              <a:t>            </a:t>
            </a:r>
            <a:r>
              <a:rPr sz="1367" dirty="0" err="1"/>
              <a:t>ps.setString</a:t>
            </a:r>
            <a:r>
              <a:rPr sz="1367" dirty="0"/>
              <a:t>(1, </a:t>
            </a:r>
            <a:r>
              <a:rPr sz="1367" dirty="0" err="1"/>
              <a:t>rollno</a:t>
            </a:r>
            <a:r>
              <a:rPr sz="1367" dirty="0"/>
              <a:t>);</a:t>
            </a:r>
          </a:p>
          <a:p>
            <a:pPr defTabSz="221806">
              <a:spcBef>
                <a:spcPts val="1547"/>
              </a:spcBef>
              <a:defRPr sz="1944"/>
            </a:pPr>
            <a:r>
              <a:rPr sz="1367" dirty="0"/>
              <a:t>            </a:t>
            </a:r>
            <a:r>
              <a:rPr sz="1367" dirty="0" err="1"/>
              <a:t>ps.setString</a:t>
            </a:r>
            <a:r>
              <a:rPr sz="1367" dirty="0"/>
              <a:t>(2, </a:t>
            </a:r>
            <a:r>
              <a:rPr sz="1367" dirty="0" err="1"/>
              <a:t>fname</a:t>
            </a:r>
            <a:r>
              <a:rPr sz="1367" dirty="0"/>
              <a:t>);</a:t>
            </a:r>
          </a:p>
          <a:p>
            <a:pPr defTabSz="221806">
              <a:spcBef>
                <a:spcPts val="1547"/>
              </a:spcBef>
              <a:defRPr sz="1944"/>
            </a:pPr>
            <a:r>
              <a:rPr sz="1367" dirty="0"/>
              <a:t>            </a:t>
            </a:r>
            <a:r>
              <a:rPr sz="1367" dirty="0" err="1"/>
              <a:t>ps.setString</a:t>
            </a:r>
            <a:r>
              <a:rPr sz="1367" dirty="0"/>
              <a:t>(3, </a:t>
            </a:r>
            <a:r>
              <a:rPr sz="1367" dirty="0" err="1"/>
              <a:t>lname</a:t>
            </a:r>
            <a:r>
              <a:rPr sz="1367" dirty="0"/>
              <a:t>);</a:t>
            </a:r>
          </a:p>
          <a:p>
            <a:pPr defTabSz="221806">
              <a:spcBef>
                <a:spcPts val="1547"/>
              </a:spcBef>
              <a:defRPr sz="1944"/>
            </a:pPr>
            <a:r>
              <a:rPr sz="1367" dirty="0"/>
              <a:t>            </a:t>
            </a:r>
            <a:r>
              <a:rPr sz="1367" dirty="0" err="1"/>
              <a:t>ps.setString</a:t>
            </a:r>
            <a:r>
              <a:rPr sz="1367" dirty="0"/>
              <a:t>(4, </a:t>
            </a:r>
            <a:r>
              <a:rPr sz="1367" dirty="0" err="1"/>
              <a:t>addr</a:t>
            </a:r>
            <a:r>
              <a:rPr sz="1367" dirty="0"/>
              <a:t>);</a:t>
            </a:r>
          </a:p>
          <a:p>
            <a:pPr defTabSz="221806">
              <a:spcBef>
                <a:spcPts val="1547"/>
              </a:spcBef>
              <a:defRPr sz="1944"/>
            </a:pPr>
            <a:r>
              <a:rPr sz="1367" dirty="0"/>
              <a:t>            </a:t>
            </a:r>
            <a:r>
              <a:rPr sz="1367" dirty="0" err="1"/>
              <a:t>int</a:t>
            </a:r>
            <a:r>
              <a:rPr sz="1367" dirty="0"/>
              <a:t> p = </a:t>
            </a:r>
            <a:r>
              <a:rPr sz="1367" dirty="0" err="1"/>
              <a:t>ps.executeUpdate</a:t>
            </a:r>
            <a:r>
              <a:rPr sz="1367" dirty="0"/>
              <a:t>(); </a:t>
            </a:r>
          </a:p>
          <a:p>
            <a:pPr defTabSz="221806">
              <a:spcBef>
                <a:spcPts val="1547"/>
              </a:spcBef>
              <a:defRPr sz="1944"/>
            </a:pPr>
            <a:r>
              <a:rPr sz="1367" dirty="0"/>
              <a:t>            </a:t>
            </a:r>
            <a:r>
              <a:rPr sz="1367" dirty="0" err="1"/>
              <a:t>PreparedStatement</a:t>
            </a:r>
            <a:r>
              <a:rPr sz="1367" dirty="0"/>
              <a:t> </a:t>
            </a:r>
            <a:r>
              <a:rPr sz="1367" dirty="0" err="1"/>
              <a:t>st</a:t>
            </a:r>
            <a:r>
              <a:rPr sz="1367" dirty="0"/>
              <a:t> = </a:t>
            </a:r>
            <a:r>
              <a:rPr sz="1367" dirty="0" err="1"/>
              <a:t>con.prepareStatement</a:t>
            </a:r>
            <a:r>
              <a:rPr sz="1367" dirty="0"/>
              <a:t>("select * from </a:t>
            </a:r>
            <a:r>
              <a:rPr sz="1367" dirty="0" err="1"/>
              <a:t>formtb</a:t>
            </a:r>
            <a:r>
              <a:rPr sz="1367" dirty="0"/>
              <a:t>");</a:t>
            </a:r>
          </a:p>
          <a:p>
            <a:pPr defTabSz="221806">
              <a:spcBef>
                <a:spcPts val="1547"/>
              </a:spcBef>
              <a:defRPr sz="1944"/>
            </a:pPr>
            <a:r>
              <a:rPr sz="1367" dirty="0"/>
              <a:t>            </a:t>
            </a:r>
            <a:r>
              <a:rPr sz="1367" dirty="0" err="1"/>
              <a:t>ResultSet</a:t>
            </a:r>
            <a:r>
              <a:rPr sz="1367" dirty="0"/>
              <a:t> </a:t>
            </a:r>
            <a:r>
              <a:rPr sz="1367" dirty="0" err="1"/>
              <a:t>rs</a:t>
            </a:r>
            <a:r>
              <a:rPr sz="1367" dirty="0"/>
              <a:t>= </a:t>
            </a:r>
            <a:r>
              <a:rPr sz="1367" dirty="0" err="1"/>
              <a:t>st.executeQuery</a:t>
            </a:r>
            <a:r>
              <a:rPr sz="1367" dirty="0"/>
              <a:t>();</a:t>
            </a:r>
          </a:p>
          <a:p>
            <a:pPr defTabSz="221806">
              <a:spcBef>
                <a:spcPts val="1547"/>
              </a:spcBef>
              <a:defRPr sz="1944"/>
            </a:pPr>
            <a:r>
              <a:rPr sz="1367" dirty="0"/>
              <a:t>            while(</a:t>
            </a:r>
            <a:r>
              <a:rPr sz="1367" dirty="0" err="1"/>
              <a:t>rs.next</a:t>
            </a:r>
            <a:r>
              <a:rPr sz="1367" dirty="0"/>
              <a:t>()){</a:t>
            </a:r>
          </a:p>
          <a:p>
            <a:pPr defTabSz="221806">
              <a:spcBef>
                <a:spcPts val="1547"/>
              </a:spcBef>
              <a:defRPr sz="1944"/>
            </a:pPr>
            <a:r>
              <a:rPr sz="1367" dirty="0"/>
              <a:t>            %&gt;</a:t>
            </a:r>
          </a:p>
        </p:txBody>
      </p:sp>
      <p:sp>
        <p:nvSpPr>
          <p:cNvPr id="495" name="Line"/>
          <p:cNvSpPr/>
          <p:nvPr/>
        </p:nvSpPr>
        <p:spPr>
          <a:xfrm flipV="1">
            <a:off x="6014772" y="306115"/>
            <a:ext cx="1" cy="6128591"/>
          </a:xfrm>
          <a:prstGeom prst="line">
            <a:avLst/>
          </a:prstGeom>
          <a:ln w="38100" cap="rnd">
            <a:solidFill>
              <a:srgbClr val="000000"/>
            </a:solidFill>
            <a:custDash>
              <a:ds d="100000" sp="200000"/>
            </a:custDash>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12"/>
          </p:nvPr>
        </p:nvSpPr>
        <p:spPr/>
        <p:txBody>
          <a:bodyPr/>
          <a:lstStyle/>
          <a:p>
            <a:fld id="{9C11CE39-2868-44A2-A0C6-827D458F7A8B}" type="slidenum">
              <a:rPr lang="en-IN" smtClean="0"/>
              <a:pPr/>
              <a:t>179</a:t>
            </a:fld>
            <a:endParaRPr lang="en-IN"/>
          </a:p>
        </p:txBody>
      </p:sp>
    </p:spTree>
    <p:custDataLst>
      <p:tags r:id="rId1"/>
    </p:custDataLst>
    <p:extLst>
      <p:ext uri="{BB962C8B-B14F-4D97-AF65-F5344CB8AC3E}">
        <p14:creationId xmlns:p14="http://schemas.microsoft.com/office/powerpoint/2010/main" val="22847772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Example 2 of JSP expression tag that prints current time"/>
          <p:cNvSpPr txBox="1">
            <a:spLocks noGrp="1"/>
          </p:cNvSpPr>
          <p:nvPr>
            <p:ph type="title"/>
          </p:nvPr>
        </p:nvSpPr>
        <p:spPr/>
        <p:txBody>
          <a:bodyPr vert="horz" lIns="91440" tIns="45720" rIns="91440" bIns="45720" rtlCol="0" anchor="ctr">
            <a:normAutofit fontScale="90000"/>
          </a:bodyPr>
          <a:lstStyle/>
          <a:p>
            <a:pPr defTabSz="549148"/>
            <a:r>
              <a:rPr lang="en-US" dirty="0"/>
              <a:t>Example 2 of JSP expression tag that prints current time</a:t>
            </a:r>
          </a:p>
        </p:txBody>
      </p:sp>
      <p:sp>
        <p:nvSpPr>
          <p:cNvPr id="267" name="&lt;html&gt;…"/>
          <p:cNvSpPr txBox="1">
            <a:spLocks noGrp="1"/>
          </p:cNvSpPr>
          <p:nvPr>
            <p:ph type="body" idx="1"/>
          </p:nvPr>
        </p:nvSpPr>
        <p:spPr/>
        <p:txBody>
          <a:bodyPr>
            <a:normAutofit/>
          </a:bodyPr>
          <a:lstStyle/>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html&gt;  </a:t>
            </a:r>
          </a:p>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body&gt;  </a:t>
            </a:r>
          </a:p>
          <a:p>
            <a:pPr marL="0" indent="0">
              <a:buNone/>
            </a:pPr>
            <a:r>
              <a:rPr lang="en-US" sz="3600" dirty="0" smtClean="0">
                <a:latin typeface="Courier New" panose="02070309020205020404" pitchFamily="49" charset="0"/>
                <a:cs typeface="Courier New" panose="02070309020205020404" pitchFamily="49" charset="0"/>
              </a:rPr>
              <a:t>Current</a:t>
            </a:r>
            <a:r>
              <a:rPr lang="en-US" sz="3600" dirty="0">
                <a:latin typeface="Courier New" panose="02070309020205020404" pitchFamily="49" charset="0"/>
                <a:cs typeface="Courier New" panose="02070309020205020404" pitchFamily="49" charset="0"/>
              </a:rPr>
              <a:t> Time: </a:t>
            </a:r>
            <a:endParaRPr lang="en-US" sz="3600" dirty="0" smtClean="0">
              <a:latin typeface="Courier New" panose="02070309020205020404" pitchFamily="49" charset="0"/>
              <a:cs typeface="Courier New" panose="02070309020205020404" pitchFamily="49" charset="0"/>
            </a:endParaRPr>
          </a:p>
          <a:p>
            <a:pPr marL="0" indent="0">
              <a:buNone/>
            </a:pPr>
            <a:r>
              <a:rPr lang="en-US" sz="3600" dirty="0" smtClean="0">
                <a:solidFill>
                  <a:srgbClr val="FF0000"/>
                </a:solidFill>
                <a:latin typeface="Courier New" panose="02070309020205020404" pitchFamily="49" charset="0"/>
                <a:cs typeface="Courier New" panose="02070309020205020404" pitchFamily="49" charset="0"/>
              </a:rPr>
              <a:t>&lt;%=</a:t>
            </a:r>
            <a:r>
              <a:rPr lang="en-US" sz="3600" dirty="0">
                <a:solidFill>
                  <a:srgbClr val="FF0000"/>
                </a:solidFill>
                <a:latin typeface="Courier New" panose="02070309020205020404" pitchFamily="49" charset="0"/>
                <a:cs typeface="Courier New" panose="02070309020205020404" pitchFamily="49" charset="0"/>
              </a:rPr>
              <a:t> </a:t>
            </a:r>
            <a:endParaRPr lang="en-US" sz="36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200" dirty="0">
                <a:solidFill>
                  <a:srgbClr val="FF0000"/>
                </a:solidFill>
                <a:latin typeface="Courier New" panose="02070309020205020404" pitchFamily="49" charset="0"/>
                <a:cs typeface="Courier New" panose="02070309020205020404" pitchFamily="49" charset="0"/>
              </a:rPr>
              <a:t> </a:t>
            </a:r>
            <a:r>
              <a:rPr lang="en-US" sz="3200" dirty="0" smtClean="0">
                <a:solidFill>
                  <a:srgbClr val="FF0000"/>
                </a:solidFill>
                <a:latin typeface="Courier New" panose="02070309020205020404" pitchFamily="49" charset="0"/>
                <a:cs typeface="Courier New" panose="02070309020205020404" pitchFamily="49" charset="0"/>
              </a:rPr>
              <a:t> </a:t>
            </a:r>
            <a:r>
              <a:rPr lang="en-US" sz="3200" dirty="0" err="1" smtClean="0">
                <a:solidFill>
                  <a:srgbClr val="FF0000"/>
                </a:solidFill>
                <a:latin typeface="Courier New" panose="02070309020205020404" pitchFamily="49" charset="0"/>
                <a:cs typeface="Courier New" panose="02070309020205020404" pitchFamily="49" charset="0"/>
              </a:rPr>
              <a:t>java.util.Calendar.getInstance</a:t>
            </a:r>
            <a:r>
              <a:rPr lang="en-US" sz="3200" dirty="0">
                <a:solidFill>
                  <a:srgbClr val="FF0000"/>
                </a:solidFill>
                <a:latin typeface="Courier New" panose="02070309020205020404" pitchFamily="49" charset="0"/>
                <a:cs typeface="Courier New" panose="02070309020205020404" pitchFamily="49" charset="0"/>
              </a:rPr>
              <a:t>().</a:t>
            </a:r>
            <a:r>
              <a:rPr lang="en-US" sz="3200" dirty="0" err="1">
                <a:solidFill>
                  <a:srgbClr val="FF0000"/>
                </a:solidFill>
                <a:latin typeface="Courier New" panose="02070309020205020404" pitchFamily="49" charset="0"/>
                <a:cs typeface="Courier New" panose="02070309020205020404" pitchFamily="49" charset="0"/>
              </a:rPr>
              <a:t>getTime</a:t>
            </a:r>
            <a:r>
              <a:rPr lang="en-US" sz="3200" dirty="0">
                <a:solidFill>
                  <a:srgbClr val="FF0000"/>
                </a:solidFill>
                <a:latin typeface="Courier New" panose="02070309020205020404" pitchFamily="49" charset="0"/>
                <a:cs typeface="Courier New" panose="02070309020205020404" pitchFamily="49" charset="0"/>
              </a:rPr>
              <a:t>() </a:t>
            </a:r>
            <a:endParaRPr lang="en-US" sz="32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600" dirty="0" smtClean="0">
                <a:solidFill>
                  <a:srgbClr val="FF0000"/>
                </a:solidFill>
                <a:latin typeface="Courier New" panose="02070309020205020404" pitchFamily="49" charset="0"/>
                <a:cs typeface="Courier New" panose="02070309020205020404" pitchFamily="49" charset="0"/>
              </a:rPr>
              <a:t>%&gt;</a:t>
            </a:r>
            <a:r>
              <a:rPr lang="en-US" sz="3600" dirty="0">
                <a:solidFill>
                  <a:srgbClr val="FF0000"/>
                </a:solidFill>
                <a:latin typeface="Courier New" panose="02070309020205020404" pitchFamily="49" charset="0"/>
                <a:cs typeface="Courier New" panose="02070309020205020404" pitchFamily="49" charset="0"/>
              </a:rPr>
              <a:t> </a:t>
            </a:r>
            <a:r>
              <a:rPr lang="en-US" sz="3600" dirty="0">
                <a:latin typeface="Courier New" panose="02070309020205020404" pitchFamily="49" charset="0"/>
                <a:cs typeface="Courier New" panose="02070309020205020404" pitchFamily="49" charset="0"/>
              </a:rPr>
              <a:t> </a:t>
            </a:r>
          </a:p>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body&gt;  </a:t>
            </a:r>
          </a:p>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18</a:t>
            </a:fld>
            <a:endParaRPr lang="en-IN"/>
          </a:p>
        </p:txBody>
      </p:sp>
    </p:spTree>
    <p:custDataLst>
      <p:tags r:id="rId1"/>
    </p:custDataLst>
    <p:extLst>
      <p:ext uri="{BB962C8B-B14F-4D97-AF65-F5344CB8AC3E}">
        <p14:creationId xmlns:p14="http://schemas.microsoft.com/office/powerpoint/2010/main" val="136867700"/>
      </p:ext>
    </p:extLst>
  </p:cSld>
  <p:clrMapOvr>
    <a:masterClrMapping/>
  </p:clrMapOvr>
  <p:transition spd="med"/>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lt;tr&gt;…"/>
          <p:cNvSpPr txBox="1">
            <a:spLocks noGrp="1"/>
          </p:cNvSpPr>
          <p:nvPr>
            <p:ph type="body" idx="4294967295"/>
          </p:nvPr>
        </p:nvSpPr>
        <p:spPr>
          <a:xfrm>
            <a:off x="4292373" y="427656"/>
            <a:ext cx="3973711" cy="6418213"/>
          </a:xfrm>
          <a:prstGeom prst="rect">
            <a:avLst/>
          </a:prstGeom>
        </p:spPr>
        <p:txBody>
          <a:bodyPr>
            <a:normAutofit fontScale="92500"/>
          </a:bodyPr>
          <a:lstStyle/>
          <a:p>
            <a:pPr marL="0" indent="0" defTabSz="176623">
              <a:spcBef>
                <a:spcPts val="1266"/>
              </a:spcBef>
              <a:buNone/>
              <a:defRPr sz="1548"/>
            </a:pPr>
            <a:r>
              <a:rPr dirty="0"/>
              <a:t> &lt;</a:t>
            </a:r>
            <a:r>
              <a:rPr dirty="0" err="1"/>
              <a:t>tr</a:t>
            </a:r>
            <a:r>
              <a:rPr dirty="0"/>
              <a:t>&gt;</a:t>
            </a:r>
          </a:p>
          <a:p>
            <a:pPr marL="0" indent="0" defTabSz="176623">
              <a:spcBef>
                <a:spcPts val="1266"/>
              </a:spcBef>
              <a:buNone/>
              <a:defRPr sz="1548"/>
            </a:pPr>
            <a:r>
              <a:rPr dirty="0"/>
              <a:t>                &lt;td&gt;&lt;%= </a:t>
            </a:r>
            <a:r>
              <a:rPr dirty="0" err="1"/>
              <a:t>rs.getString</a:t>
            </a:r>
            <a:r>
              <a:rPr dirty="0"/>
              <a:t>("</a:t>
            </a:r>
            <a:r>
              <a:rPr dirty="0" err="1"/>
              <a:t>rollno</a:t>
            </a:r>
            <a:r>
              <a:rPr dirty="0"/>
              <a:t>") %&gt;&lt;/td&gt;</a:t>
            </a:r>
          </a:p>
          <a:p>
            <a:pPr marL="0" indent="0" defTabSz="176623">
              <a:spcBef>
                <a:spcPts val="1266"/>
              </a:spcBef>
              <a:buNone/>
              <a:defRPr sz="1548"/>
            </a:pPr>
            <a:r>
              <a:rPr dirty="0"/>
              <a:t>                &lt;td&gt;&lt;%= </a:t>
            </a:r>
            <a:r>
              <a:rPr dirty="0" err="1"/>
              <a:t>rs.getString</a:t>
            </a:r>
            <a:r>
              <a:rPr dirty="0"/>
              <a:t>("</a:t>
            </a:r>
            <a:r>
              <a:rPr dirty="0" err="1"/>
              <a:t>fname</a:t>
            </a:r>
            <a:r>
              <a:rPr dirty="0"/>
              <a:t>") %&gt;&lt;/td&gt;</a:t>
            </a:r>
          </a:p>
          <a:p>
            <a:pPr marL="0" indent="0" defTabSz="176623">
              <a:spcBef>
                <a:spcPts val="1266"/>
              </a:spcBef>
              <a:buNone/>
              <a:defRPr sz="1548"/>
            </a:pPr>
            <a:r>
              <a:rPr dirty="0"/>
              <a:t>                &lt;td&gt;&lt;%= </a:t>
            </a:r>
            <a:r>
              <a:rPr dirty="0" err="1"/>
              <a:t>rs.getString</a:t>
            </a:r>
            <a:r>
              <a:rPr dirty="0"/>
              <a:t>("</a:t>
            </a:r>
            <a:r>
              <a:rPr dirty="0" err="1"/>
              <a:t>lname</a:t>
            </a:r>
            <a:r>
              <a:rPr dirty="0"/>
              <a:t>") %&gt;&lt;/td&gt;</a:t>
            </a:r>
          </a:p>
          <a:p>
            <a:pPr marL="0" indent="0" defTabSz="176623">
              <a:spcBef>
                <a:spcPts val="1266"/>
              </a:spcBef>
              <a:buNone/>
              <a:defRPr sz="1548"/>
            </a:pPr>
            <a:r>
              <a:rPr dirty="0"/>
              <a:t>                &lt;td&gt;&lt;%= </a:t>
            </a:r>
            <a:r>
              <a:rPr dirty="0" err="1"/>
              <a:t>rs.getString</a:t>
            </a:r>
            <a:r>
              <a:rPr dirty="0"/>
              <a:t>("</a:t>
            </a:r>
            <a:r>
              <a:rPr dirty="0" err="1"/>
              <a:t>addr</a:t>
            </a:r>
            <a:r>
              <a:rPr dirty="0"/>
              <a:t>") %&gt;&lt;/td&gt;</a:t>
            </a:r>
          </a:p>
          <a:p>
            <a:pPr marL="0" indent="0" defTabSz="176623">
              <a:spcBef>
                <a:spcPts val="1266"/>
              </a:spcBef>
              <a:buNone/>
              <a:defRPr sz="1548"/>
            </a:pPr>
            <a:r>
              <a:rPr dirty="0"/>
              <a:t>            &lt;/</a:t>
            </a:r>
            <a:r>
              <a:rPr dirty="0" err="1"/>
              <a:t>tr</a:t>
            </a:r>
            <a:r>
              <a:rPr dirty="0"/>
              <a:t>&gt;</a:t>
            </a:r>
          </a:p>
          <a:p>
            <a:pPr marL="0" indent="0" defTabSz="176623">
              <a:spcBef>
                <a:spcPts val="1266"/>
              </a:spcBef>
              <a:buNone/>
              <a:defRPr sz="1548"/>
            </a:pPr>
            <a:r>
              <a:rPr dirty="0"/>
              <a:t>            &lt;%</a:t>
            </a:r>
          </a:p>
          <a:p>
            <a:pPr marL="0" indent="0" defTabSz="176623">
              <a:spcBef>
                <a:spcPts val="1266"/>
              </a:spcBef>
              <a:buNone/>
              <a:defRPr sz="1548"/>
            </a:pPr>
            <a:r>
              <a:rPr dirty="0"/>
              <a:t>            } </a:t>
            </a:r>
          </a:p>
          <a:p>
            <a:pPr marL="0" indent="0" defTabSz="176623">
              <a:spcBef>
                <a:spcPts val="1266"/>
              </a:spcBef>
              <a:buNone/>
              <a:defRPr sz="1548"/>
            </a:pPr>
            <a:r>
              <a:rPr dirty="0"/>
              <a:t>                </a:t>
            </a:r>
            <a:r>
              <a:rPr dirty="0" err="1"/>
              <a:t>out.print</a:t>
            </a:r>
            <a:r>
              <a:rPr dirty="0"/>
              <a:t>("&lt;/table&gt;");</a:t>
            </a:r>
          </a:p>
          <a:p>
            <a:pPr marL="0" indent="0" defTabSz="176623">
              <a:spcBef>
                <a:spcPts val="1266"/>
              </a:spcBef>
              <a:buNone/>
              <a:defRPr sz="1548"/>
            </a:pPr>
            <a:r>
              <a:rPr dirty="0"/>
              <a:t>                </a:t>
            </a:r>
            <a:r>
              <a:rPr dirty="0" err="1"/>
              <a:t>rs.close</a:t>
            </a:r>
            <a:r>
              <a:rPr dirty="0"/>
              <a:t>();</a:t>
            </a:r>
          </a:p>
          <a:p>
            <a:pPr marL="0" indent="0" defTabSz="176623">
              <a:spcBef>
                <a:spcPts val="1266"/>
              </a:spcBef>
              <a:buNone/>
              <a:defRPr sz="1548"/>
            </a:pPr>
            <a:r>
              <a:rPr dirty="0"/>
              <a:t>                </a:t>
            </a:r>
            <a:r>
              <a:rPr dirty="0" err="1"/>
              <a:t>ps.close</a:t>
            </a:r>
            <a:r>
              <a:rPr dirty="0"/>
              <a:t>();</a:t>
            </a:r>
          </a:p>
          <a:p>
            <a:pPr marL="0" indent="0" defTabSz="176623">
              <a:spcBef>
                <a:spcPts val="1266"/>
              </a:spcBef>
              <a:buNone/>
              <a:defRPr sz="1548"/>
            </a:pPr>
            <a:r>
              <a:rPr dirty="0"/>
              <a:t>                </a:t>
            </a:r>
            <a:r>
              <a:rPr dirty="0" err="1"/>
              <a:t>st.close</a:t>
            </a:r>
            <a:r>
              <a:rPr dirty="0"/>
              <a:t>();</a:t>
            </a:r>
          </a:p>
          <a:p>
            <a:pPr marL="0" indent="0" defTabSz="176623">
              <a:spcBef>
                <a:spcPts val="1266"/>
              </a:spcBef>
              <a:buNone/>
              <a:defRPr sz="1548"/>
            </a:pPr>
            <a:r>
              <a:rPr dirty="0"/>
              <a:t>                </a:t>
            </a:r>
            <a:r>
              <a:rPr dirty="0" err="1"/>
              <a:t>con.close</a:t>
            </a:r>
            <a:r>
              <a:rPr dirty="0"/>
              <a:t>();</a:t>
            </a:r>
          </a:p>
          <a:p>
            <a:pPr marL="0" indent="0" defTabSz="176623">
              <a:spcBef>
                <a:spcPts val="1266"/>
              </a:spcBef>
              <a:buNone/>
              <a:defRPr sz="1548"/>
            </a:pPr>
            <a:r>
              <a:rPr dirty="0"/>
              <a:t>            %&gt;</a:t>
            </a:r>
          </a:p>
          <a:p>
            <a:pPr marL="0" indent="0" defTabSz="176623">
              <a:spcBef>
                <a:spcPts val="1266"/>
              </a:spcBef>
              <a:buNone/>
              <a:defRPr sz="1548"/>
            </a:pPr>
            <a:r>
              <a:rPr dirty="0"/>
              <a:t>    &lt;/table&gt;</a:t>
            </a:r>
          </a:p>
          <a:p>
            <a:pPr marL="0" indent="0" defTabSz="176623">
              <a:spcBef>
                <a:spcPts val="1266"/>
              </a:spcBef>
              <a:buNone/>
              <a:defRPr sz="1548"/>
            </a:pPr>
            <a:r>
              <a:rPr dirty="0"/>
              <a:t>    &lt;/body&gt;</a:t>
            </a:r>
          </a:p>
          <a:p>
            <a:pPr marL="0" indent="0" defTabSz="176623">
              <a:spcBef>
                <a:spcPts val="1266"/>
              </a:spcBef>
              <a:buNone/>
              <a:defRPr sz="1548"/>
            </a:pPr>
            <a:r>
              <a:rPr dirty="0"/>
              <a:t>&lt;/html&gt;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180</a:t>
            </a:fld>
            <a:endParaRPr lang="en-IN"/>
          </a:p>
        </p:txBody>
      </p:sp>
    </p:spTree>
    <p:custDataLst>
      <p:tags r:id="rId1"/>
    </p:custDataLst>
    <p:extLst>
      <p:ext uri="{BB962C8B-B14F-4D97-AF65-F5344CB8AC3E}">
        <p14:creationId xmlns:p14="http://schemas.microsoft.com/office/powerpoint/2010/main" val="97792017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PROG 11.Write a JSP to display semester mark sheet. Give necessary file to deploy it."/>
          <p:cNvSpPr txBox="1">
            <a:spLocks noGrp="1"/>
          </p:cNvSpPr>
          <p:nvPr>
            <p:ph type="title"/>
          </p:nvPr>
        </p:nvSpPr>
        <p:spPr/>
        <p:txBody>
          <a:bodyPr vert="horz" lIns="91440" tIns="45720" rIns="91440" bIns="45720" rtlCol="0" anchor="ctr">
            <a:normAutofit/>
          </a:bodyPr>
          <a:lstStyle/>
          <a:p>
            <a:pPr defTabSz="549148"/>
            <a:r>
              <a:rPr lang="en-US" dirty="0" smtClean="0"/>
              <a:t>PROG: To display </a:t>
            </a:r>
            <a:r>
              <a:rPr lang="en-US" dirty="0"/>
              <a:t>semester mark </a:t>
            </a:r>
            <a:r>
              <a:rPr lang="en-US" dirty="0" smtClean="0"/>
              <a:t>sheet</a:t>
            </a:r>
            <a:endParaRPr lang="en-US" dirty="0"/>
          </a:p>
        </p:txBody>
      </p:sp>
      <p:pic>
        <p:nvPicPr>
          <p:cNvPr id="507" name="Screen Shot 2017-02-21 at 8.08.52 PM.png" descr="Screen Shot 2017-02-21 at 8.08.52 PM.png"/>
          <p:cNvPicPr>
            <a:picLocks noChangeAspect="1"/>
          </p:cNvPicPr>
          <p:nvPr/>
        </p:nvPicPr>
        <p:blipFill>
          <a:blip r:embed="rId3">
            <a:extLst/>
          </a:blip>
          <a:stretch>
            <a:fillRect/>
          </a:stretch>
        </p:blipFill>
        <p:spPr>
          <a:xfrm>
            <a:off x="3811413" y="1789034"/>
            <a:ext cx="4887398" cy="2132989"/>
          </a:xfrm>
          <a:prstGeom prst="rect">
            <a:avLst/>
          </a:prstGeom>
          <a:ln w="12700">
            <a:miter lim="400000"/>
          </a:ln>
        </p:spPr>
      </p:pic>
      <p:pic>
        <p:nvPicPr>
          <p:cNvPr id="508" name="Screen Shot 2017-02-21 at 8.08.58 PM.png" descr="Screen Shot 2017-02-21 at 8.08.58 PM.png"/>
          <p:cNvPicPr>
            <a:picLocks noChangeAspect="1"/>
          </p:cNvPicPr>
          <p:nvPr/>
        </p:nvPicPr>
        <p:blipFill>
          <a:blip r:embed="rId4">
            <a:extLst/>
          </a:blip>
          <a:stretch>
            <a:fillRect/>
          </a:stretch>
        </p:blipFill>
        <p:spPr>
          <a:xfrm>
            <a:off x="3639170" y="4370493"/>
            <a:ext cx="5903689" cy="1842991"/>
          </a:xfrm>
          <a:prstGeom prst="rect">
            <a:avLst/>
          </a:prstGeom>
          <a:ln w="12700">
            <a:miter lim="400000"/>
          </a:ln>
        </p:spPr>
      </p:pic>
      <p:sp>
        <p:nvSpPr>
          <p:cNvPr id="509" name="Line"/>
          <p:cNvSpPr/>
          <p:nvPr/>
        </p:nvSpPr>
        <p:spPr>
          <a:xfrm flipH="1">
            <a:off x="6965673" y="3709189"/>
            <a:ext cx="552194" cy="996369"/>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181</a:t>
            </a:fld>
            <a:endParaRPr lang="en-IN"/>
          </a:p>
        </p:txBody>
      </p:sp>
    </p:spTree>
    <p:custDataLst>
      <p:tags r:id="rId1"/>
    </p:custDataLst>
    <p:extLst>
      <p:ext uri="{BB962C8B-B14F-4D97-AF65-F5344CB8AC3E}">
        <p14:creationId xmlns:p14="http://schemas.microsoft.com/office/powerpoint/2010/main" val="1748543877"/>
      </p:ext>
    </p:extLst>
  </p:cSld>
  <p:clrMapOvr>
    <a:masterClrMapping/>
  </p:clrMapOvr>
  <p:transition spd="med"/>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lt;html&gt;…"/>
          <p:cNvSpPr txBox="1">
            <a:spLocks noGrp="1"/>
          </p:cNvSpPr>
          <p:nvPr>
            <p:ph type="body" idx="4294967295"/>
          </p:nvPr>
        </p:nvSpPr>
        <p:spPr>
          <a:xfrm>
            <a:off x="2863453" y="607219"/>
            <a:ext cx="7804547" cy="5643563"/>
          </a:xfrm>
          <a:prstGeom prst="rect">
            <a:avLst/>
          </a:prstGeom>
        </p:spPr>
        <p:txBody>
          <a:bodyPr>
            <a:normAutofit fontScale="85000" lnSpcReduction="20000"/>
          </a:bodyPr>
          <a:lstStyle/>
          <a:p>
            <a:pPr marL="0" indent="0" defTabSz="369675">
              <a:spcBef>
                <a:spcPts val="0"/>
              </a:spcBef>
              <a:buNone/>
              <a:defRPr sz="3239"/>
            </a:pPr>
            <a:r>
              <a:rPr dirty="0"/>
              <a:t>&lt;html&gt;</a:t>
            </a:r>
          </a:p>
          <a:p>
            <a:pPr marL="0" indent="0" defTabSz="369675">
              <a:spcBef>
                <a:spcPts val="0"/>
              </a:spcBef>
              <a:buNone/>
              <a:defRPr sz="3239"/>
            </a:pPr>
            <a:r>
              <a:rPr dirty="0"/>
              <a:t>    &lt;head&gt;</a:t>
            </a:r>
          </a:p>
          <a:p>
            <a:pPr marL="0" indent="0" defTabSz="369675">
              <a:spcBef>
                <a:spcPts val="0"/>
              </a:spcBef>
              <a:buNone/>
              <a:defRPr sz="3239"/>
            </a:pPr>
            <a:r>
              <a:rPr dirty="0"/>
              <a:t>        &lt;title&gt;TODO supply a title&lt;/title&gt;</a:t>
            </a:r>
          </a:p>
          <a:p>
            <a:pPr marL="0" indent="0" defTabSz="369675">
              <a:spcBef>
                <a:spcPts val="0"/>
              </a:spcBef>
              <a:buNone/>
              <a:defRPr sz="3239"/>
            </a:pPr>
            <a:r>
              <a:rPr dirty="0"/>
              <a:t>        &lt;meta charset="UTF-8"&gt;</a:t>
            </a:r>
          </a:p>
          <a:p>
            <a:pPr marL="0" indent="0" defTabSz="369675">
              <a:spcBef>
                <a:spcPts val="0"/>
              </a:spcBef>
              <a:buNone/>
              <a:defRPr sz="3239"/>
            </a:pPr>
            <a:r>
              <a:rPr dirty="0"/>
              <a:t>        &lt;meta name="viewport" content="width=device-width, initial-scale=1.0"&gt;</a:t>
            </a:r>
          </a:p>
          <a:p>
            <a:pPr marL="0" indent="0" defTabSz="369675">
              <a:spcBef>
                <a:spcPts val="0"/>
              </a:spcBef>
              <a:buNone/>
              <a:defRPr sz="3239"/>
            </a:pPr>
            <a:r>
              <a:rPr dirty="0"/>
              <a:t>    &lt;/head&gt;</a:t>
            </a:r>
          </a:p>
          <a:p>
            <a:pPr marL="0" indent="0" defTabSz="369675">
              <a:spcBef>
                <a:spcPts val="0"/>
              </a:spcBef>
              <a:buNone/>
              <a:defRPr sz="3239"/>
            </a:pPr>
            <a:r>
              <a:rPr dirty="0"/>
              <a:t>    &lt;body&gt;</a:t>
            </a:r>
          </a:p>
          <a:p>
            <a:pPr marL="0" indent="0" defTabSz="369675">
              <a:spcBef>
                <a:spcPts val="0"/>
              </a:spcBef>
              <a:buNone/>
              <a:defRPr sz="3239"/>
            </a:pPr>
            <a:r>
              <a:rPr dirty="0"/>
              <a:t>        &lt;h1&gt;STUDENT MARKSHEET&lt;/h1&gt;</a:t>
            </a:r>
          </a:p>
          <a:p>
            <a:pPr marL="0" indent="0" defTabSz="369675">
              <a:spcBef>
                <a:spcPts val="0"/>
              </a:spcBef>
              <a:buNone/>
              <a:defRPr sz="3239"/>
            </a:pPr>
            <a:r>
              <a:rPr dirty="0"/>
              <a:t>        &lt;form action="</a:t>
            </a:r>
            <a:r>
              <a:rPr dirty="0" err="1"/>
              <a:t>markSheet.jsp</a:t>
            </a:r>
            <a:r>
              <a:rPr dirty="0"/>
              <a:t>" method="post"&gt;</a:t>
            </a:r>
          </a:p>
          <a:p>
            <a:pPr marL="0" indent="0" defTabSz="369675">
              <a:spcBef>
                <a:spcPts val="0"/>
              </a:spcBef>
              <a:buNone/>
              <a:defRPr sz="3239"/>
            </a:pPr>
            <a:r>
              <a:rPr dirty="0"/>
              <a:t>            Enter Seat No: &lt;input type="text" name="</a:t>
            </a:r>
            <a:r>
              <a:rPr dirty="0" err="1"/>
              <a:t>seatno</a:t>
            </a:r>
            <a:r>
              <a:rPr dirty="0"/>
              <a:t>"&gt;</a:t>
            </a:r>
          </a:p>
          <a:p>
            <a:pPr marL="0" indent="0" defTabSz="369675">
              <a:spcBef>
                <a:spcPts val="0"/>
              </a:spcBef>
              <a:buNone/>
              <a:defRPr sz="3239"/>
            </a:pPr>
            <a:r>
              <a:rPr dirty="0"/>
              <a:t>            &lt;input type="submit" value="Submit"&gt;</a:t>
            </a:r>
          </a:p>
          <a:p>
            <a:pPr marL="0" indent="0" defTabSz="369675">
              <a:spcBef>
                <a:spcPts val="0"/>
              </a:spcBef>
              <a:buNone/>
              <a:defRPr sz="3239"/>
            </a:pPr>
            <a:r>
              <a:rPr dirty="0"/>
              <a:t>        &lt;/form&gt;</a:t>
            </a:r>
          </a:p>
          <a:p>
            <a:pPr marL="0" indent="0" defTabSz="369675">
              <a:spcBef>
                <a:spcPts val="0"/>
              </a:spcBef>
              <a:buNone/>
              <a:defRPr sz="3239"/>
            </a:pPr>
            <a:r>
              <a:rPr dirty="0"/>
              <a:t>    &lt;/body&gt;</a:t>
            </a:r>
          </a:p>
          <a:p>
            <a:pPr marL="0" indent="0" defTabSz="369675">
              <a:spcBef>
                <a:spcPts val="0"/>
              </a:spcBef>
              <a:buNone/>
              <a:defRPr sz="3239"/>
            </a:pPr>
            <a:r>
              <a:rPr dirty="0"/>
              <a:t>&lt;/html&gt;</a:t>
            </a:r>
          </a:p>
        </p:txBody>
      </p:sp>
      <p:sp>
        <p:nvSpPr>
          <p:cNvPr id="512" name="index.html"/>
          <p:cNvSpPr txBox="1"/>
          <p:nvPr/>
        </p:nvSpPr>
        <p:spPr>
          <a:xfrm>
            <a:off x="2177939" y="340873"/>
            <a:ext cx="791884"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266" dirty="0"/>
              <a:t>index.html</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182</a:t>
            </a:fld>
            <a:endParaRPr lang="en-IN"/>
          </a:p>
        </p:txBody>
      </p:sp>
    </p:spTree>
    <p:custDataLst>
      <p:tags r:id="rId1"/>
    </p:custDataLst>
    <p:extLst>
      <p:ext uri="{BB962C8B-B14F-4D97-AF65-F5344CB8AC3E}">
        <p14:creationId xmlns:p14="http://schemas.microsoft.com/office/powerpoint/2010/main" val="170714018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lt;%@page language=&quot;java&quot; import=&quot;java.sql.*&quot; %&gt;…"/>
          <p:cNvSpPr txBox="1">
            <a:spLocks noGrp="1"/>
          </p:cNvSpPr>
          <p:nvPr>
            <p:ph type="body" idx="4294967295"/>
          </p:nvPr>
        </p:nvSpPr>
        <p:spPr>
          <a:xfrm>
            <a:off x="1859447" y="505644"/>
            <a:ext cx="4287367" cy="5939358"/>
          </a:xfrm>
          <a:prstGeom prst="rect">
            <a:avLst/>
          </a:prstGeom>
        </p:spPr>
        <p:txBody>
          <a:bodyPr>
            <a:normAutofit fontScale="85000" lnSpcReduction="20000"/>
          </a:bodyPr>
          <a:lstStyle/>
          <a:p>
            <a:pPr marL="0" indent="0" defTabSz="197160">
              <a:spcBef>
                <a:spcPts val="0"/>
              </a:spcBef>
              <a:buNone/>
              <a:defRPr sz="1727"/>
            </a:pPr>
            <a:r>
              <a:rPr dirty="0"/>
              <a:t>&lt;%@page language="java" import="</a:t>
            </a:r>
            <a:r>
              <a:rPr dirty="0" err="1"/>
              <a:t>java.sql</a:t>
            </a:r>
            <a:r>
              <a:rPr dirty="0"/>
              <a:t>.*" %&gt;</a:t>
            </a:r>
          </a:p>
          <a:p>
            <a:pPr marL="0" indent="0" defTabSz="197160">
              <a:spcBef>
                <a:spcPts val="0"/>
              </a:spcBef>
              <a:buNone/>
              <a:defRPr sz="1727"/>
            </a:pPr>
            <a:r>
              <a:rPr dirty="0"/>
              <a:t>&lt;%@page import="java.io.*" %&gt;</a:t>
            </a:r>
          </a:p>
          <a:p>
            <a:pPr marL="0" indent="0" defTabSz="197160">
              <a:spcBef>
                <a:spcPts val="0"/>
              </a:spcBef>
              <a:buNone/>
              <a:defRPr sz="1727"/>
            </a:pPr>
            <a:r>
              <a:rPr dirty="0"/>
              <a:t>&lt;%@page </a:t>
            </a:r>
            <a:r>
              <a:rPr dirty="0" err="1"/>
              <a:t>contentType</a:t>
            </a:r>
            <a:r>
              <a:rPr dirty="0"/>
              <a:t>="text/html" </a:t>
            </a:r>
            <a:r>
              <a:rPr dirty="0" err="1"/>
              <a:t>pageEncoding</a:t>
            </a:r>
            <a:r>
              <a:rPr dirty="0"/>
              <a:t>="UTF-8"%&gt;</a:t>
            </a:r>
          </a:p>
          <a:p>
            <a:pPr marL="0" indent="0" defTabSz="197160">
              <a:spcBef>
                <a:spcPts val="0"/>
              </a:spcBef>
              <a:buNone/>
              <a:defRPr sz="1727"/>
            </a:pPr>
            <a:r>
              <a:rPr dirty="0"/>
              <a:t>&lt;!DOCTYPE html&gt;</a:t>
            </a:r>
          </a:p>
          <a:p>
            <a:pPr marL="0" indent="0" defTabSz="197160">
              <a:spcBef>
                <a:spcPts val="0"/>
              </a:spcBef>
              <a:buNone/>
              <a:defRPr sz="1727"/>
            </a:pPr>
            <a:r>
              <a:rPr dirty="0"/>
              <a:t>&lt;html&gt;</a:t>
            </a:r>
          </a:p>
          <a:p>
            <a:pPr marL="0" indent="0" defTabSz="197160">
              <a:spcBef>
                <a:spcPts val="0"/>
              </a:spcBef>
              <a:buNone/>
              <a:defRPr sz="1727"/>
            </a:pPr>
            <a:r>
              <a:rPr dirty="0"/>
              <a:t>    &lt;body&gt;</a:t>
            </a:r>
          </a:p>
          <a:p>
            <a:pPr marL="0" indent="0" defTabSz="197160">
              <a:spcBef>
                <a:spcPts val="0"/>
              </a:spcBef>
              <a:buNone/>
              <a:defRPr sz="1727"/>
            </a:pPr>
            <a:r>
              <a:rPr dirty="0"/>
              <a:t>        &lt;table&gt;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&lt;td </a:t>
            </a:r>
            <a:r>
              <a:rPr dirty="0" err="1"/>
              <a:t>colspan</a:t>
            </a:r>
            <a:r>
              <a:rPr dirty="0"/>
              <a:t>="6"&gt;&lt;center&gt;MARK SHEET&lt;/center&gt;&lt;/td&gt;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&lt;td&gt;&lt;b&gt;SEAT NO&lt;/b&gt;&lt;/td&gt;</a:t>
            </a:r>
          </a:p>
          <a:p>
            <a:pPr marL="0" indent="0" defTabSz="197160">
              <a:spcBef>
                <a:spcPts val="0"/>
              </a:spcBef>
              <a:buNone/>
              <a:defRPr sz="1727"/>
            </a:pPr>
            <a:r>
              <a:rPr dirty="0"/>
              <a:t>                &lt;td&gt;&lt;b&gt;NAME&lt;/b&gt;&lt;/td&gt;</a:t>
            </a:r>
          </a:p>
          <a:p>
            <a:pPr marL="0" indent="0" defTabSz="197160">
              <a:spcBef>
                <a:spcPts val="0"/>
              </a:spcBef>
              <a:buNone/>
              <a:defRPr sz="1727"/>
            </a:pPr>
            <a:r>
              <a:rPr dirty="0"/>
              <a:t>                &lt;td&gt;&lt;b&gt;SUBJECT 1&lt;/b&gt;&lt;/td&gt;</a:t>
            </a:r>
          </a:p>
          <a:p>
            <a:pPr marL="0" indent="0" defTabSz="197160">
              <a:spcBef>
                <a:spcPts val="0"/>
              </a:spcBef>
              <a:buNone/>
              <a:defRPr sz="1727"/>
            </a:pPr>
            <a:r>
              <a:rPr dirty="0"/>
              <a:t>                &lt;td&gt;&lt;b&gt;SUBJECT 2&lt;/b&gt;&lt;/td&gt;</a:t>
            </a:r>
          </a:p>
          <a:p>
            <a:pPr marL="0" indent="0" defTabSz="197160">
              <a:spcBef>
                <a:spcPts val="0"/>
              </a:spcBef>
              <a:buNone/>
              <a:defRPr sz="1727"/>
            </a:pPr>
            <a:r>
              <a:rPr dirty="0"/>
              <a:t>                &lt;td&gt;&lt;b&gt;SUBJECT 3&lt;/b&gt;&lt;/td&gt;</a:t>
            </a:r>
          </a:p>
          <a:p>
            <a:pPr marL="0" indent="0" defTabSz="197160">
              <a:spcBef>
                <a:spcPts val="0"/>
              </a:spcBef>
              <a:buNone/>
              <a:defRPr sz="1727"/>
            </a:pPr>
            <a:r>
              <a:rPr dirty="0"/>
              <a:t>                &lt;td&gt;&lt;b&gt;STATUS&lt;/b&gt;&lt;/td&gt;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a:t>
            </a:r>
          </a:p>
          <a:p>
            <a:pPr marL="0" indent="0" defTabSz="197160">
              <a:spcBef>
                <a:spcPts val="0"/>
              </a:spcBef>
              <a:buNone/>
              <a:defRPr sz="1727"/>
            </a:pPr>
            <a:r>
              <a:rPr dirty="0"/>
              <a:t>&lt;%        </a:t>
            </a:r>
          </a:p>
          <a:p>
            <a:pPr marL="0" indent="0" defTabSz="197160">
              <a:spcBef>
                <a:spcPts val="0"/>
              </a:spcBef>
              <a:buNone/>
              <a:defRPr sz="1727"/>
            </a:pPr>
            <a:r>
              <a:rPr dirty="0"/>
              <a:t>            </a:t>
            </a:r>
            <a:r>
              <a:rPr sz="1080" dirty="0">
                <a:solidFill>
                  <a:srgbClr val="008200"/>
                </a:solidFill>
                <a:latin typeface="Verdana"/>
                <a:ea typeface="Verdana"/>
                <a:cs typeface="Verdana"/>
                <a:sym typeface="Verdana"/>
              </a:rPr>
              <a:t>//read request parameter</a:t>
            </a:r>
          </a:p>
          <a:p>
            <a:pPr marL="0" indent="0" defTabSz="197160">
              <a:spcBef>
                <a:spcPts val="0"/>
              </a:spcBef>
              <a:buNone/>
              <a:defRPr sz="1727"/>
            </a:pPr>
            <a:r>
              <a:rPr dirty="0"/>
              <a:t>            String </a:t>
            </a:r>
            <a:r>
              <a:rPr dirty="0" err="1"/>
              <a:t>seatno</a:t>
            </a:r>
            <a:r>
              <a:rPr dirty="0"/>
              <a:t> = </a:t>
            </a:r>
            <a:r>
              <a:rPr dirty="0" err="1"/>
              <a:t>request.getParameter</a:t>
            </a:r>
            <a:r>
              <a:rPr dirty="0"/>
              <a:t>("</a:t>
            </a:r>
            <a:r>
              <a:rPr dirty="0" err="1"/>
              <a:t>seatno</a:t>
            </a:r>
            <a:r>
              <a:rPr dirty="0"/>
              <a:t>");</a:t>
            </a:r>
          </a:p>
          <a:p>
            <a:pPr marL="0" indent="0" defTabSz="197160">
              <a:spcBef>
                <a:spcPts val="0"/>
              </a:spcBef>
              <a:buNone/>
              <a:defRPr sz="1727"/>
            </a:pPr>
            <a:r>
              <a:rPr dirty="0"/>
              <a:t>            </a:t>
            </a:r>
          </a:p>
          <a:p>
            <a:pPr marL="0" indent="0" defTabSz="197160">
              <a:spcBef>
                <a:spcPts val="0"/>
              </a:spcBef>
              <a:buNone/>
              <a:defRPr sz="1727"/>
            </a:pPr>
            <a:r>
              <a:rPr dirty="0"/>
              <a:t>            </a:t>
            </a:r>
            <a:r>
              <a:rPr sz="1080" dirty="0">
                <a:solidFill>
                  <a:srgbClr val="008200"/>
                </a:solidFill>
                <a:latin typeface="Verdana"/>
                <a:ea typeface="Verdana"/>
                <a:cs typeface="Verdana"/>
                <a:sym typeface="Verdana"/>
              </a:rPr>
              <a:t>//initialize variable of driver</a:t>
            </a:r>
          </a:p>
          <a:p>
            <a:pPr marL="0" indent="0" defTabSz="197160">
              <a:spcBef>
                <a:spcPts val="0"/>
              </a:spcBef>
              <a:buNone/>
              <a:defRPr sz="1727"/>
            </a:pPr>
            <a:r>
              <a:rPr dirty="0"/>
              <a:t>            </a:t>
            </a:r>
          </a:p>
          <a:p>
            <a:pPr marL="0" indent="0" defTabSz="197160">
              <a:spcBef>
                <a:spcPts val="0"/>
              </a:spcBef>
              <a:buNone/>
              <a:defRPr sz="1727"/>
            </a:pPr>
            <a:r>
              <a:rPr dirty="0"/>
              <a:t>            String </a:t>
            </a:r>
            <a:r>
              <a:rPr dirty="0" err="1"/>
              <a:t>driverClassName</a:t>
            </a:r>
            <a:r>
              <a:rPr dirty="0"/>
              <a:t>="</a:t>
            </a:r>
            <a:r>
              <a:rPr dirty="0" err="1"/>
              <a:t>com.mysql.jdbc.Driver</a:t>
            </a:r>
            <a:r>
              <a:rPr dirty="0"/>
              <a:t>";</a:t>
            </a:r>
          </a:p>
          <a:p>
            <a:pPr marL="0" indent="0" defTabSz="197160">
              <a:spcBef>
                <a:spcPts val="0"/>
              </a:spcBef>
              <a:buNone/>
              <a:defRPr sz="1727"/>
            </a:pPr>
            <a:r>
              <a:rPr dirty="0"/>
              <a:t>            String </a:t>
            </a:r>
            <a:r>
              <a:rPr dirty="0" err="1"/>
              <a:t>url</a:t>
            </a:r>
            <a:r>
              <a:rPr dirty="0"/>
              <a:t>="</a:t>
            </a:r>
            <a:r>
              <a:rPr dirty="0" err="1"/>
              <a:t>jdbc:mysql</a:t>
            </a:r>
            <a:r>
              <a:rPr dirty="0"/>
              <a:t>://localhost:3306/</a:t>
            </a:r>
            <a:r>
              <a:rPr dirty="0" err="1"/>
              <a:t>marksheetDb</a:t>
            </a:r>
            <a:r>
              <a:rPr dirty="0"/>
              <a:t>";</a:t>
            </a:r>
          </a:p>
          <a:p>
            <a:pPr marL="0" indent="0" defTabSz="197160">
              <a:spcBef>
                <a:spcPts val="0"/>
              </a:spcBef>
              <a:buNone/>
              <a:defRPr sz="1727"/>
            </a:pPr>
            <a:r>
              <a:rPr dirty="0"/>
              <a:t>            String user="root";</a:t>
            </a:r>
          </a:p>
          <a:p>
            <a:pPr marL="0" indent="0" defTabSz="197160">
              <a:spcBef>
                <a:spcPts val="0"/>
              </a:spcBef>
              <a:buNone/>
              <a:defRPr sz="1727"/>
            </a:pPr>
            <a:r>
              <a:rPr dirty="0"/>
              <a:t>            String </a:t>
            </a:r>
            <a:r>
              <a:rPr dirty="0" err="1"/>
              <a:t>pwd</a:t>
            </a:r>
            <a:r>
              <a:rPr dirty="0"/>
              <a:t>="";</a:t>
            </a:r>
          </a:p>
        </p:txBody>
      </p:sp>
      <p:sp>
        <p:nvSpPr>
          <p:cNvPr id="518" name="markSheet.jsp"/>
          <p:cNvSpPr txBox="1"/>
          <p:nvPr/>
        </p:nvSpPr>
        <p:spPr>
          <a:xfrm>
            <a:off x="1799794" y="96832"/>
            <a:ext cx="1046761"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l"/>
          </a:lstStyle>
          <a:p>
            <a:r>
              <a:rPr sz="1266" dirty="0" err="1"/>
              <a:t>markSheet.jsp</a:t>
            </a:r>
            <a:endParaRPr sz="1266" dirty="0"/>
          </a:p>
        </p:txBody>
      </p:sp>
      <p:sp>
        <p:nvSpPr>
          <p:cNvPr id="519" name="//register jdbc driver or load driver…"/>
          <p:cNvSpPr txBox="1"/>
          <p:nvPr/>
        </p:nvSpPr>
        <p:spPr>
          <a:xfrm>
            <a:off x="6216863" y="236078"/>
            <a:ext cx="4286725" cy="6072282"/>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defTabSz="172515">
              <a:defRPr sz="1512"/>
            </a:pPr>
            <a:r>
              <a:rPr sz="1063" dirty="0"/>
              <a:t>           </a:t>
            </a:r>
            <a:r>
              <a:rPr sz="945" dirty="0">
                <a:solidFill>
                  <a:srgbClr val="008200"/>
                </a:solidFill>
                <a:latin typeface="Verdana"/>
                <a:ea typeface="Verdana"/>
                <a:cs typeface="Verdana"/>
                <a:sym typeface="Verdana"/>
              </a:rPr>
              <a:t>//register </a:t>
            </a:r>
            <a:r>
              <a:rPr sz="945" dirty="0" err="1">
                <a:solidFill>
                  <a:srgbClr val="008200"/>
                </a:solidFill>
                <a:latin typeface="Verdana"/>
                <a:ea typeface="Verdana"/>
                <a:cs typeface="Verdana"/>
                <a:sym typeface="Verdana"/>
              </a:rPr>
              <a:t>jdbc</a:t>
            </a:r>
            <a:r>
              <a:rPr sz="945" dirty="0">
                <a:solidFill>
                  <a:srgbClr val="008200"/>
                </a:solidFill>
                <a:latin typeface="Verdana"/>
                <a:ea typeface="Verdana"/>
                <a:cs typeface="Verdana"/>
                <a:sym typeface="Verdana"/>
              </a:rPr>
              <a:t> driver or load driver</a:t>
            </a:r>
          </a:p>
          <a:p>
            <a:pPr defTabSz="172515">
              <a:defRPr sz="1512"/>
            </a:pPr>
            <a:r>
              <a:rPr sz="1063" dirty="0"/>
              <a:t>            </a:t>
            </a:r>
            <a:r>
              <a:rPr sz="1063" dirty="0" err="1"/>
              <a:t>Class.forName</a:t>
            </a:r>
            <a:r>
              <a:rPr sz="1063" dirty="0"/>
              <a:t>(</a:t>
            </a:r>
            <a:r>
              <a:rPr sz="1063" dirty="0" err="1"/>
              <a:t>driverClassName</a:t>
            </a:r>
            <a:r>
              <a:rPr sz="1063" dirty="0"/>
              <a:t>).</a:t>
            </a:r>
            <a:r>
              <a:rPr sz="1063" dirty="0" err="1"/>
              <a:t>newInstance</a:t>
            </a:r>
            <a:r>
              <a:rPr sz="1063" dirty="0"/>
              <a:t>();</a:t>
            </a:r>
          </a:p>
          <a:p>
            <a:pPr defTabSz="172515">
              <a:defRPr sz="1512"/>
            </a:pPr>
            <a:r>
              <a:rPr sz="1063" dirty="0"/>
              <a:t>           </a:t>
            </a:r>
            <a:r>
              <a:rPr sz="945" dirty="0">
                <a:solidFill>
                  <a:srgbClr val="008200"/>
                </a:solidFill>
                <a:latin typeface="Verdana"/>
                <a:ea typeface="Verdana"/>
                <a:cs typeface="Verdana"/>
                <a:sym typeface="Verdana"/>
              </a:rPr>
              <a:t> //Open connection</a:t>
            </a:r>
          </a:p>
          <a:p>
            <a:pPr defTabSz="172515">
              <a:defRPr sz="1512"/>
            </a:pPr>
            <a:r>
              <a:rPr sz="1063" dirty="0"/>
              <a:t>            Connection con=</a:t>
            </a:r>
            <a:r>
              <a:rPr sz="1063" dirty="0" err="1"/>
              <a:t>DriverManager.getConnection</a:t>
            </a:r>
            <a:r>
              <a:rPr sz="1063" dirty="0"/>
              <a:t>(</a:t>
            </a:r>
            <a:r>
              <a:rPr sz="1063" dirty="0" err="1"/>
              <a:t>url,user,pwd</a:t>
            </a:r>
            <a:r>
              <a:rPr sz="1063" dirty="0"/>
              <a:t>);</a:t>
            </a:r>
          </a:p>
          <a:p>
            <a:pPr defTabSz="172515">
              <a:spcBef>
                <a:spcPts val="1195"/>
              </a:spcBef>
              <a:defRPr sz="1344">
                <a:solidFill>
                  <a:srgbClr val="008200"/>
                </a:solidFill>
                <a:latin typeface="Verdana"/>
                <a:ea typeface="Verdana"/>
                <a:cs typeface="Verdana"/>
                <a:sym typeface="Verdana"/>
              </a:defRPr>
            </a:pPr>
            <a:r>
              <a:rPr sz="945" dirty="0"/>
              <a:t>            //making a prepared statement and storing in </a:t>
            </a:r>
            <a:r>
              <a:rPr sz="945" dirty="0" err="1"/>
              <a:t>resultset</a:t>
            </a:r>
            <a:endParaRPr sz="945" dirty="0"/>
          </a:p>
          <a:p>
            <a:pPr defTabSz="172515">
              <a:defRPr sz="1512"/>
            </a:pPr>
            <a:r>
              <a:rPr sz="1063" dirty="0"/>
              <a:t>            </a:t>
            </a:r>
          </a:p>
          <a:p>
            <a:pPr defTabSz="172515">
              <a:defRPr sz="1512"/>
            </a:pPr>
            <a:r>
              <a:rPr sz="1063" dirty="0"/>
              <a:t>            </a:t>
            </a:r>
            <a:r>
              <a:rPr sz="1063" dirty="0" err="1"/>
              <a:t>PreparedStatement</a:t>
            </a:r>
            <a:r>
              <a:rPr sz="1063" dirty="0"/>
              <a:t> </a:t>
            </a:r>
            <a:r>
              <a:rPr sz="1063" dirty="0" err="1"/>
              <a:t>st</a:t>
            </a:r>
            <a:r>
              <a:rPr sz="1063" dirty="0"/>
              <a:t> = </a:t>
            </a:r>
            <a:r>
              <a:rPr sz="1063" dirty="0" err="1"/>
              <a:t>con.prepareStatement</a:t>
            </a:r>
            <a:r>
              <a:rPr sz="1063" dirty="0"/>
              <a:t>("select * from </a:t>
            </a:r>
            <a:r>
              <a:rPr sz="1063" dirty="0" err="1"/>
              <a:t>MarkList</a:t>
            </a:r>
            <a:r>
              <a:rPr sz="1063" dirty="0"/>
              <a:t> where "</a:t>
            </a:r>
          </a:p>
          <a:p>
            <a:pPr defTabSz="172515">
              <a:defRPr sz="1512"/>
            </a:pPr>
            <a:r>
              <a:rPr sz="1063" dirty="0"/>
              <a:t>                    + "</a:t>
            </a:r>
            <a:r>
              <a:rPr sz="1063" dirty="0" err="1"/>
              <a:t>SeatNo</a:t>
            </a:r>
            <a:r>
              <a:rPr sz="1063" dirty="0"/>
              <a:t> ="+</a:t>
            </a:r>
            <a:r>
              <a:rPr sz="1063" dirty="0" err="1"/>
              <a:t>seatno</a:t>
            </a:r>
            <a:r>
              <a:rPr sz="1063" dirty="0"/>
              <a:t>);</a:t>
            </a:r>
          </a:p>
          <a:p>
            <a:pPr defTabSz="172515">
              <a:defRPr sz="1512"/>
            </a:pPr>
            <a:r>
              <a:rPr sz="1063" dirty="0"/>
              <a:t>            </a:t>
            </a:r>
            <a:r>
              <a:rPr sz="1063" dirty="0" err="1"/>
              <a:t>ResultSet</a:t>
            </a:r>
            <a:r>
              <a:rPr sz="1063" dirty="0"/>
              <a:t> </a:t>
            </a:r>
            <a:r>
              <a:rPr sz="1063" dirty="0" err="1"/>
              <a:t>rs</a:t>
            </a:r>
            <a:r>
              <a:rPr sz="1063" dirty="0"/>
              <a:t>= </a:t>
            </a:r>
            <a:r>
              <a:rPr sz="1063" dirty="0" err="1"/>
              <a:t>st.executeQuery</a:t>
            </a:r>
            <a:r>
              <a:rPr sz="1063" dirty="0"/>
              <a:t>();</a:t>
            </a:r>
          </a:p>
          <a:p>
            <a:pPr defTabSz="172515">
              <a:defRPr sz="1512"/>
            </a:pPr>
            <a:r>
              <a:rPr sz="1063" dirty="0"/>
              <a:t>              </a:t>
            </a:r>
          </a:p>
          <a:p>
            <a:pPr defTabSz="172515">
              <a:defRPr sz="1512"/>
            </a:pPr>
            <a:r>
              <a:rPr sz="1063" dirty="0"/>
              <a:t>            while(</a:t>
            </a:r>
            <a:r>
              <a:rPr sz="1063" dirty="0" err="1"/>
              <a:t>rs.next</a:t>
            </a:r>
            <a:r>
              <a:rPr sz="1063" dirty="0"/>
              <a:t>()){</a:t>
            </a:r>
          </a:p>
          <a:p>
            <a:pPr defTabSz="172515">
              <a:defRPr sz="1512"/>
            </a:pPr>
            <a:r>
              <a:rPr sz="1063" dirty="0"/>
              <a:t>            %&gt;</a:t>
            </a:r>
          </a:p>
          <a:p>
            <a:pPr defTabSz="172515">
              <a:spcBef>
                <a:spcPts val="1195"/>
              </a:spcBef>
              <a:defRPr sz="1344">
                <a:solidFill>
                  <a:srgbClr val="008200"/>
                </a:solidFill>
                <a:latin typeface="Verdana"/>
                <a:ea typeface="Verdana"/>
                <a:cs typeface="Verdana"/>
                <a:sym typeface="Verdana"/>
              </a:defRPr>
            </a:pPr>
            <a:r>
              <a:rPr sz="945" dirty="0"/>
              <a:t>            //reading from result set</a:t>
            </a:r>
          </a:p>
          <a:p>
            <a:pPr defTabSz="172515">
              <a:defRPr sz="1512"/>
            </a:pPr>
            <a:r>
              <a:rPr sz="1063" dirty="0"/>
              <a:t>             &lt;</a:t>
            </a:r>
            <a:r>
              <a:rPr sz="1063" dirty="0" err="1"/>
              <a:t>tr</a:t>
            </a:r>
            <a:r>
              <a:rPr sz="1063" dirty="0"/>
              <a:t>&gt;</a:t>
            </a:r>
          </a:p>
          <a:p>
            <a:pPr defTabSz="172515">
              <a:defRPr sz="1512"/>
            </a:pPr>
            <a:r>
              <a:rPr sz="1063" dirty="0"/>
              <a:t>                &lt;td&gt;&lt;%= </a:t>
            </a:r>
            <a:r>
              <a:rPr sz="1063" dirty="0" err="1"/>
              <a:t>rs.getString</a:t>
            </a:r>
            <a:r>
              <a:rPr sz="1063" dirty="0"/>
              <a:t>("</a:t>
            </a:r>
            <a:r>
              <a:rPr sz="1063" dirty="0" err="1"/>
              <a:t>SeatNo</a:t>
            </a:r>
            <a:r>
              <a:rPr sz="1063" dirty="0"/>
              <a:t>") %&gt;&lt;/td&gt;</a:t>
            </a:r>
          </a:p>
          <a:p>
            <a:pPr defTabSz="172515">
              <a:defRPr sz="1512"/>
            </a:pPr>
            <a:r>
              <a:rPr sz="1063" dirty="0"/>
              <a:t>                &lt;td&gt;&lt;%= </a:t>
            </a:r>
            <a:r>
              <a:rPr sz="1063" dirty="0" err="1"/>
              <a:t>rs.getString</a:t>
            </a:r>
            <a:r>
              <a:rPr sz="1063" dirty="0"/>
              <a:t>("Name") %&gt;&lt;/td&gt;</a:t>
            </a:r>
          </a:p>
          <a:p>
            <a:pPr defTabSz="172515">
              <a:defRPr sz="1512"/>
            </a:pPr>
            <a:r>
              <a:rPr sz="1063" dirty="0"/>
              <a:t>                &lt;td&gt;&lt;%= </a:t>
            </a:r>
            <a:r>
              <a:rPr sz="1063" dirty="0" err="1"/>
              <a:t>rs.getString</a:t>
            </a:r>
            <a:r>
              <a:rPr sz="1063" dirty="0"/>
              <a:t>("Subject1") %&gt;&lt;/td&gt;</a:t>
            </a:r>
          </a:p>
          <a:p>
            <a:pPr defTabSz="172515">
              <a:defRPr sz="1512"/>
            </a:pPr>
            <a:r>
              <a:rPr sz="1063" dirty="0"/>
              <a:t>                &lt;td&gt;&lt;%= </a:t>
            </a:r>
            <a:r>
              <a:rPr sz="1063" dirty="0" err="1"/>
              <a:t>rs.getString</a:t>
            </a:r>
            <a:r>
              <a:rPr sz="1063" dirty="0"/>
              <a:t>("Subject2") %&gt;&lt;/td&gt;</a:t>
            </a:r>
          </a:p>
          <a:p>
            <a:pPr defTabSz="172515">
              <a:defRPr sz="1512"/>
            </a:pPr>
            <a:r>
              <a:rPr sz="1063" dirty="0"/>
              <a:t>                &lt;td&gt;&lt;%= </a:t>
            </a:r>
            <a:r>
              <a:rPr sz="1063" dirty="0" err="1"/>
              <a:t>rs.getString</a:t>
            </a:r>
            <a:r>
              <a:rPr sz="1063" dirty="0"/>
              <a:t>("Subject3") %&gt;&lt;/td&gt;</a:t>
            </a:r>
          </a:p>
          <a:p>
            <a:pPr defTabSz="172515">
              <a:defRPr sz="1512"/>
            </a:pPr>
            <a:r>
              <a:rPr sz="1063" dirty="0"/>
              <a:t>                &lt;td&gt;&lt;%= </a:t>
            </a:r>
            <a:r>
              <a:rPr sz="1063" dirty="0" err="1"/>
              <a:t>rs.getString</a:t>
            </a:r>
            <a:r>
              <a:rPr sz="1063" dirty="0"/>
              <a:t>("Status") %&gt;&lt;/td&gt;</a:t>
            </a:r>
          </a:p>
          <a:p>
            <a:pPr defTabSz="172515">
              <a:defRPr sz="1512"/>
            </a:pPr>
            <a:r>
              <a:rPr sz="1063" dirty="0"/>
              <a:t>            &lt;/</a:t>
            </a:r>
            <a:r>
              <a:rPr sz="1063" dirty="0" err="1"/>
              <a:t>tr</a:t>
            </a:r>
            <a:r>
              <a:rPr sz="1063" dirty="0"/>
              <a:t>&gt;</a:t>
            </a:r>
          </a:p>
          <a:p>
            <a:pPr defTabSz="172515">
              <a:defRPr sz="1512"/>
            </a:pPr>
            <a:r>
              <a:rPr sz="1063" dirty="0"/>
              <a:t>            </a:t>
            </a:r>
          </a:p>
          <a:p>
            <a:pPr defTabSz="172515">
              <a:defRPr sz="1512"/>
            </a:pPr>
            <a:r>
              <a:rPr sz="1063" dirty="0"/>
              <a:t>            &lt;%</a:t>
            </a:r>
          </a:p>
          <a:p>
            <a:pPr defTabSz="172515">
              <a:defRPr sz="1512"/>
            </a:pPr>
            <a:r>
              <a:rPr sz="1063" dirty="0"/>
              <a:t>            } </a:t>
            </a:r>
          </a:p>
          <a:p>
            <a:pPr defTabSz="172515">
              <a:defRPr sz="1512"/>
            </a:pPr>
            <a:r>
              <a:rPr sz="1063" dirty="0"/>
              <a:t>                </a:t>
            </a:r>
            <a:r>
              <a:rPr sz="1063" dirty="0" err="1"/>
              <a:t>out.print</a:t>
            </a:r>
            <a:r>
              <a:rPr sz="1063" dirty="0"/>
              <a:t>("&lt;/table&gt;");</a:t>
            </a:r>
          </a:p>
          <a:p>
            <a:pPr defTabSz="172515">
              <a:defRPr sz="1512"/>
            </a:pPr>
            <a:r>
              <a:rPr sz="1063" dirty="0"/>
              <a:t>                </a:t>
            </a:r>
            <a:r>
              <a:rPr sz="1063" dirty="0" err="1"/>
              <a:t>rs.close</a:t>
            </a:r>
            <a:r>
              <a:rPr sz="1063" dirty="0"/>
              <a:t>();</a:t>
            </a:r>
          </a:p>
          <a:p>
            <a:pPr defTabSz="172515">
              <a:defRPr sz="1512"/>
            </a:pPr>
            <a:r>
              <a:rPr sz="1063" dirty="0"/>
              <a:t>                </a:t>
            </a:r>
            <a:r>
              <a:rPr sz="1063" dirty="0" err="1"/>
              <a:t>st.close</a:t>
            </a:r>
            <a:r>
              <a:rPr sz="1063" dirty="0"/>
              <a:t>();</a:t>
            </a:r>
          </a:p>
          <a:p>
            <a:pPr defTabSz="172515">
              <a:defRPr sz="1512"/>
            </a:pPr>
            <a:r>
              <a:rPr sz="1063" dirty="0"/>
              <a:t>                </a:t>
            </a:r>
            <a:r>
              <a:rPr sz="1063" dirty="0" err="1"/>
              <a:t>con.close</a:t>
            </a:r>
            <a:r>
              <a:rPr sz="1063" dirty="0"/>
              <a:t>();</a:t>
            </a:r>
          </a:p>
          <a:p>
            <a:pPr defTabSz="172515">
              <a:defRPr sz="1512"/>
            </a:pPr>
            <a:r>
              <a:rPr sz="1063" dirty="0"/>
              <a:t>            %&gt;</a:t>
            </a:r>
          </a:p>
          <a:p>
            <a:pPr defTabSz="172515">
              <a:defRPr sz="1512"/>
            </a:pPr>
            <a:r>
              <a:rPr sz="1063" dirty="0"/>
              <a:t>    &lt;/table&gt;</a:t>
            </a:r>
          </a:p>
          <a:p>
            <a:pPr defTabSz="172515">
              <a:defRPr sz="1512"/>
            </a:pPr>
            <a:r>
              <a:rPr sz="1063" dirty="0"/>
              <a:t>    &lt;/body&gt;</a:t>
            </a:r>
          </a:p>
          <a:p>
            <a:pPr defTabSz="172515">
              <a:defRPr sz="1512"/>
            </a:pPr>
            <a:r>
              <a:rPr sz="1063" dirty="0"/>
              <a:t>&lt;/html&gt;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183</a:t>
            </a:fld>
            <a:endParaRPr lang="en-IN"/>
          </a:p>
        </p:txBody>
      </p:sp>
    </p:spTree>
    <p:custDataLst>
      <p:tags r:id="rId1"/>
    </p:custDataLst>
    <p:extLst>
      <p:ext uri="{BB962C8B-B14F-4D97-AF65-F5344CB8AC3E}">
        <p14:creationId xmlns:p14="http://schemas.microsoft.com/office/powerpoint/2010/main" val="1753014476"/>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53E3B-FD9F-4AE0-BB22-C56AC06F72A4}"/>
              </a:ext>
            </a:extLst>
          </p:cNvPr>
          <p:cNvSpPr>
            <a:spLocks noGrp="1"/>
          </p:cNvSpPr>
          <p:nvPr>
            <p:ph idx="1"/>
          </p:nvPr>
        </p:nvSpPr>
        <p:spPr>
          <a:xfrm>
            <a:off x="4879330" y="731519"/>
            <a:ext cx="6750695" cy="5983605"/>
          </a:xfrm>
        </p:spPr>
        <p:txBody>
          <a:bodyPr>
            <a:normAutofit/>
          </a:bodyPr>
          <a:lstStyle/>
          <a:p>
            <a:pPr marL="0" indent="0">
              <a:buNone/>
            </a:pPr>
            <a:r>
              <a:rPr lang="en-US" sz="5062" dirty="0" smtClean="0"/>
              <a:t>JSP </a:t>
            </a:r>
            <a:r>
              <a:rPr lang="en-US" sz="5062" dirty="0"/>
              <a:t>APPLICATION DESIGN WITH MVC</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184</a:t>
            </a:fld>
            <a:endParaRPr lang="en-IN"/>
          </a:p>
        </p:txBody>
      </p:sp>
    </p:spTree>
    <p:custDataLst>
      <p:tags r:id="rId1"/>
    </p:custDataLst>
    <p:extLst>
      <p:ext uri="{BB962C8B-B14F-4D97-AF65-F5344CB8AC3E}">
        <p14:creationId xmlns:p14="http://schemas.microsoft.com/office/powerpoint/2010/main" val="313974615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5. JSP APPLICATION DESIGN WITH MVC:"/>
          <p:cNvSpPr txBox="1">
            <a:spLocks noGrp="1"/>
          </p:cNvSpPr>
          <p:nvPr>
            <p:ph type="title"/>
          </p:nvPr>
        </p:nvSpPr>
        <p:spPr>
          <a:xfrm>
            <a:off x="528638" y="1"/>
            <a:ext cx="9362122" cy="864107"/>
          </a:xfrm>
        </p:spPr>
        <p:txBody>
          <a:bodyPr>
            <a:normAutofit/>
          </a:bodyPr>
          <a:lstStyle>
            <a:lvl1pPr defTabSz="490727">
              <a:defRPr sz="6719"/>
            </a:lvl1pPr>
          </a:lstStyle>
          <a:p>
            <a:r>
              <a:rPr lang="en-US" sz="3600" dirty="0" smtClean="0"/>
              <a:t>JSP Application Design with MVC</a:t>
            </a:r>
            <a:endParaRPr lang="en-US" sz="3600" dirty="0"/>
          </a:p>
        </p:txBody>
      </p:sp>
      <p:sp>
        <p:nvSpPr>
          <p:cNvPr id="145" name="JSP is a technology in which the request processing, business logic and presentation logic are separated out.…"/>
          <p:cNvSpPr txBox="1">
            <a:spLocks noGrp="1"/>
          </p:cNvSpPr>
          <p:nvPr>
            <p:ph type="body" idx="1"/>
          </p:nvPr>
        </p:nvSpPr>
        <p:spPr/>
        <p:txBody>
          <a:bodyPr>
            <a:normAutofit/>
          </a:bodyPr>
          <a:lstStyle/>
          <a:p>
            <a:pPr marL="361639" indent="-361639" algn="just">
              <a:buFont typeface="+mj-lt"/>
              <a:buAutoNum type="arabicPeriod"/>
            </a:pPr>
            <a:r>
              <a:rPr lang="en-US" sz="3600" dirty="0"/>
              <a:t>JSP is a technology in which the </a:t>
            </a:r>
            <a:r>
              <a:rPr lang="en-US" sz="3600" dirty="0">
                <a:sym typeface="Helvetica"/>
              </a:rPr>
              <a:t>request processing, business logic and presentation logic</a:t>
            </a:r>
            <a:r>
              <a:rPr lang="en-US" sz="3600" dirty="0"/>
              <a:t> are separated out.</a:t>
            </a:r>
          </a:p>
          <a:p>
            <a:pPr marL="361639" indent="-361639" algn="just">
              <a:buFont typeface="+mj-lt"/>
              <a:buAutoNum type="arabicPeriod"/>
            </a:pPr>
            <a:r>
              <a:rPr lang="en-US" sz="3600" dirty="0"/>
              <a:t>The design of JSP is called </a:t>
            </a:r>
            <a:r>
              <a:rPr lang="en-US" sz="3600" dirty="0">
                <a:sym typeface="Helvetica"/>
              </a:rPr>
              <a:t>MVC Model.</a:t>
            </a:r>
          </a:p>
          <a:p>
            <a:pPr marL="361639" indent="-361639" algn="just">
              <a:buFont typeface="+mj-lt"/>
              <a:buAutoNum type="arabicPeriod"/>
            </a:pPr>
            <a:r>
              <a:rPr lang="en-US" sz="3600" dirty="0">
                <a:sym typeface="Helvetica"/>
              </a:rPr>
              <a:t>MVC </a:t>
            </a:r>
            <a:r>
              <a:rPr lang="en-US" sz="3600" dirty="0"/>
              <a:t>stands for Model-View-Controller.</a:t>
            </a:r>
          </a:p>
          <a:p>
            <a:pPr marL="361639" indent="-361639" algn="just">
              <a:buFont typeface="+mj-lt"/>
              <a:buAutoNum type="arabicPeriod"/>
            </a:pPr>
            <a:r>
              <a:rPr lang="en-US" sz="3600" dirty="0"/>
              <a:t>The basic idea of MVC is to separate out the 3 logics of: </a:t>
            </a:r>
          </a:p>
          <a:p>
            <a:pPr marL="888356" lvl="3" indent="-321457" algn="just">
              <a:buFont typeface="+mj-lt"/>
              <a:buAutoNum type="arabicPeriod"/>
            </a:pPr>
            <a:r>
              <a:rPr lang="en-US" sz="2400" dirty="0"/>
              <a:t>Modelling</a:t>
            </a:r>
          </a:p>
          <a:p>
            <a:pPr marL="888356" lvl="3" indent="-321457" algn="just">
              <a:buFont typeface="+mj-lt"/>
              <a:buAutoNum type="arabicPeriod"/>
            </a:pPr>
            <a:r>
              <a:rPr lang="en-US" sz="2400" dirty="0"/>
              <a:t>Viewing </a:t>
            </a:r>
          </a:p>
          <a:p>
            <a:pPr marL="888356" lvl="3" indent="-321457" algn="just">
              <a:buFont typeface="+mj-lt"/>
              <a:buAutoNum type="arabicPeriod"/>
            </a:pPr>
            <a:r>
              <a:rPr lang="en-US" sz="2400" dirty="0"/>
              <a:t>Controlling</a:t>
            </a:r>
          </a:p>
        </p:txBody>
      </p:sp>
      <p:sp>
        <p:nvSpPr>
          <p:cNvPr id="2" name="Slide Number Placeholder 1"/>
          <p:cNvSpPr>
            <a:spLocks noGrp="1"/>
          </p:cNvSpPr>
          <p:nvPr>
            <p:ph type="sldNum" sz="quarter" idx="2"/>
          </p:nvPr>
        </p:nvSpPr>
        <p:spPr/>
        <p:txBody>
          <a:bodyPr/>
          <a:lstStyle/>
          <a:p>
            <a:fld id="{86CB4B4D-7CA3-9044-876B-883B54F8677D}" type="slidenum">
              <a:rPr lang="en-IN" smtClean="0"/>
              <a:t>185</a:t>
            </a:fld>
            <a:endParaRPr lang="en-IN"/>
          </a:p>
        </p:txBody>
      </p:sp>
    </p:spTree>
    <p:custDataLst>
      <p:tags r:id="rId1"/>
    </p:custDataLst>
    <p:extLst>
      <p:ext uri="{BB962C8B-B14F-4D97-AF65-F5344CB8AC3E}">
        <p14:creationId xmlns:p14="http://schemas.microsoft.com/office/powerpoint/2010/main" val="338823615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45">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4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4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4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145">
                                            <p:txEl>
                                              <p:pRg st="3" end="3"/>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iterate>
                                    <p:tmAbs val="0"/>
                                  </p:iterate>
                                  <p:childTnLst>
                                    <p:set>
                                      <p:cBhvr>
                                        <p:cTn id="23" fill="hold"/>
                                        <p:tgtEl>
                                          <p:spTgt spid="145">
                                            <p:txEl>
                                              <p:pRg st="4" end="4"/>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iterate>
                                    <p:tmAbs val="0"/>
                                  </p:iterate>
                                  <p:childTnLst>
                                    <p:set>
                                      <p:cBhvr>
                                        <p:cTn id="26" fill="hold"/>
                                        <p:tgtEl>
                                          <p:spTgt spid="145">
                                            <p:txEl>
                                              <p:pRg st="5" end="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iterate>
                                    <p:tmAbs val="0"/>
                                  </p:iterate>
                                  <p:childTnLst>
                                    <p:set>
                                      <p:cBhvr>
                                        <p:cTn id="29" fill="hold"/>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build="p" bldLvl="5" animBg="1" advAuto="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in </a:t>
            </a:r>
            <a:r>
              <a:rPr lang="en-US" dirty="0" smtClean="0"/>
              <a:t>JSP</a:t>
            </a:r>
            <a:endParaRPr lang="en-US" dirty="0"/>
          </a:p>
        </p:txBody>
      </p:sp>
      <p:sp>
        <p:nvSpPr>
          <p:cNvPr id="3" name="Content Placeholder 2"/>
          <p:cNvSpPr>
            <a:spLocks noGrp="1"/>
          </p:cNvSpPr>
          <p:nvPr>
            <p:ph idx="1"/>
          </p:nvPr>
        </p:nvSpPr>
        <p:spPr/>
        <p:txBody>
          <a:bodyPr/>
          <a:lstStyle/>
          <a:p>
            <a:r>
              <a:rPr lang="en-US" b="1" dirty="0"/>
              <a:t>MVC</a:t>
            </a:r>
            <a:r>
              <a:rPr lang="en-US" dirty="0"/>
              <a:t> stands for Model View and Controller. It is a </a:t>
            </a:r>
            <a:r>
              <a:rPr lang="en-US" b="1" dirty="0"/>
              <a:t>design pattern</a:t>
            </a:r>
            <a:r>
              <a:rPr lang="en-US" dirty="0"/>
              <a:t> that separates the business logic, presentation logic and data.</a:t>
            </a:r>
          </a:p>
          <a:p>
            <a:r>
              <a:rPr lang="en-US" b="1" dirty="0"/>
              <a:t>Controller</a:t>
            </a:r>
            <a:r>
              <a:rPr lang="en-US" dirty="0"/>
              <a:t> acts as an interface between View and Model. Controller intercepts all the incoming requests.</a:t>
            </a:r>
          </a:p>
          <a:p>
            <a:r>
              <a:rPr lang="en-US" b="1" dirty="0"/>
              <a:t>Model</a:t>
            </a:r>
            <a:r>
              <a:rPr lang="en-US" dirty="0"/>
              <a:t> represents the state of the application i.e. data. It can also have business logic.</a:t>
            </a:r>
          </a:p>
          <a:p>
            <a:r>
              <a:rPr lang="en-US" b="1" dirty="0"/>
              <a:t>View</a:t>
            </a:r>
            <a:r>
              <a:rPr lang="en-US" dirty="0"/>
              <a:t> represents the </a:t>
            </a:r>
            <a:r>
              <a:rPr lang="en-US" dirty="0" err="1"/>
              <a:t>presentaion</a:t>
            </a:r>
            <a:r>
              <a:rPr lang="en-US" dirty="0"/>
              <a:t> i.e. UI(User Interface).</a:t>
            </a:r>
          </a:p>
          <a:p>
            <a:r>
              <a:rPr lang="en-US" dirty="0"/>
              <a:t>we are using servlet as a controller, </a:t>
            </a:r>
            <a:r>
              <a:rPr lang="en-US" dirty="0" err="1"/>
              <a:t>jsp</a:t>
            </a:r>
            <a:r>
              <a:rPr lang="en-US" dirty="0"/>
              <a:t> as a view component, Java Bean class as a model.</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186</a:t>
            </a:fld>
            <a:endParaRPr lang="en-IN" dirty="0"/>
          </a:p>
        </p:txBody>
      </p:sp>
    </p:spTree>
    <p:custDataLst>
      <p:tags r:id="rId1"/>
    </p:custDataLst>
    <p:extLst>
      <p:ext uri="{BB962C8B-B14F-4D97-AF65-F5344CB8AC3E}">
        <p14:creationId xmlns:p14="http://schemas.microsoft.com/office/powerpoint/2010/main" val="162376145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in </a:t>
            </a:r>
            <a:r>
              <a:rPr lang="en-US" dirty="0" smtClean="0"/>
              <a:t>JSP (Cont.)</a:t>
            </a:r>
            <a:endParaRPr lang="en-US" dirty="0"/>
          </a:p>
        </p:txBody>
      </p:sp>
      <p:pic>
        <p:nvPicPr>
          <p:cNvPr id="8194" name="Picture 2" descr="mvc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679" y="1657754"/>
            <a:ext cx="8662718" cy="486976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C11CE39-2868-44A2-A0C6-827D458F7A8B}" type="slidenum">
              <a:rPr lang="en-IN" smtClean="0"/>
              <a:pPr/>
              <a:t>187</a:t>
            </a:fld>
            <a:endParaRPr lang="en-IN" dirty="0"/>
          </a:p>
        </p:txBody>
      </p:sp>
    </p:spTree>
    <p:custDataLst>
      <p:tags r:id="rId1"/>
    </p:custDataLst>
    <p:extLst>
      <p:ext uri="{BB962C8B-B14F-4D97-AF65-F5344CB8AC3E}">
        <p14:creationId xmlns:p14="http://schemas.microsoft.com/office/powerpoint/2010/main" val="193197406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he business logic refers to the coding logic applied for manipulation of application data.…"/>
          <p:cNvSpPr txBox="1">
            <a:spLocks noGrp="1"/>
          </p:cNvSpPr>
          <p:nvPr>
            <p:ph type="body" idx="1"/>
          </p:nvPr>
        </p:nvSpPr>
        <p:spPr>
          <a:xfrm>
            <a:off x="528637" y="1000126"/>
            <a:ext cx="10772775" cy="4914899"/>
          </a:xfrm>
        </p:spPr>
        <p:txBody>
          <a:bodyPr>
            <a:normAutofit/>
          </a:bodyPr>
          <a:lstStyle/>
          <a:p>
            <a:pPr marL="361639" indent="-361639" algn="just">
              <a:buFont typeface="+mj-lt"/>
              <a:buAutoNum type="arabicPeriod"/>
            </a:pPr>
            <a:r>
              <a:rPr lang="en-US" sz="3600" dirty="0"/>
              <a:t>The </a:t>
            </a:r>
            <a:r>
              <a:rPr lang="en-US" sz="3600" b="1" u="sng" dirty="0">
                <a:sym typeface="Helvetica"/>
              </a:rPr>
              <a:t>business logic</a:t>
            </a:r>
            <a:r>
              <a:rPr lang="en-US" sz="3600" b="1" u="sng" dirty="0"/>
              <a:t> </a:t>
            </a:r>
            <a:r>
              <a:rPr lang="en-US" sz="3600" dirty="0"/>
              <a:t>refers to the coding logic applied for manipulation of application data.</a:t>
            </a:r>
          </a:p>
          <a:p>
            <a:pPr marL="361639" indent="-361639" algn="just">
              <a:buFont typeface="+mj-lt"/>
              <a:buAutoNum type="arabicPeriod"/>
            </a:pPr>
            <a:r>
              <a:rPr lang="en-US" sz="3600" dirty="0"/>
              <a:t>The </a:t>
            </a:r>
            <a:r>
              <a:rPr lang="en-US" sz="3600" b="1" u="sng" dirty="0">
                <a:sym typeface="Helvetica"/>
              </a:rPr>
              <a:t>presentation logic</a:t>
            </a:r>
            <a:r>
              <a:rPr lang="en-US" sz="3600" dirty="0"/>
              <a:t> refers to the code written for look and feel of the web page.</a:t>
            </a:r>
          </a:p>
          <a:p>
            <a:pPr marL="361639" indent="-361639" algn="just">
              <a:buFont typeface="+mj-lt"/>
              <a:buAutoNum type="arabicPeriod"/>
            </a:pPr>
            <a:r>
              <a:rPr lang="en-US" sz="3600" dirty="0"/>
              <a:t>The </a:t>
            </a:r>
            <a:r>
              <a:rPr lang="en-US" sz="3600" b="1" u="sng" dirty="0">
                <a:sym typeface="Helvetica"/>
              </a:rPr>
              <a:t>request processing / controlling</a:t>
            </a:r>
            <a:r>
              <a:rPr lang="en-US" sz="3600" dirty="0"/>
              <a:t> is nothing but a combination of business logic and presentation logic. Request processing is done in order to generate response.</a:t>
            </a:r>
          </a:p>
        </p:txBody>
      </p:sp>
      <p:sp>
        <p:nvSpPr>
          <p:cNvPr id="6" name="5. JSP APPLICATION DESIGN WITH MVC:"/>
          <p:cNvSpPr txBox="1">
            <a:spLocks/>
          </p:cNvSpPr>
          <p:nvPr/>
        </p:nvSpPr>
        <p:spPr>
          <a:xfrm>
            <a:off x="528638" y="1"/>
            <a:ext cx="9362122" cy="864107"/>
          </a:xfrm>
          <a:prstGeom prst="rect">
            <a:avLst/>
          </a:prstGeom>
        </p:spPr>
        <p:txBody>
          <a:bodyPr>
            <a:normAutofit/>
          </a:bodyPr>
          <a:lstStyle>
            <a:lvl1pPr algn="l" defTabSz="490727" rtl="0" eaLnBrk="1" latinLnBrk="0" hangingPunct="1">
              <a:lnSpc>
                <a:spcPct val="90000"/>
              </a:lnSpc>
              <a:spcBef>
                <a:spcPct val="0"/>
              </a:spcBef>
              <a:buNone/>
              <a:defRPr sz="6719" b="1" kern="1200" cap="none" spc="0" baseline="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a:lstStyle>
          <a:p>
            <a:r>
              <a:rPr lang="en-US" sz="3600" smtClean="0"/>
              <a:t>JSP Application Design with MVC</a:t>
            </a:r>
            <a:endParaRPr lang="en-US" sz="3600" dirty="0"/>
          </a:p>
        </p:txBody>
      </p:sp>
      <p:sp>
        <p:nvSpPr>
          <p:cNvPr id="2" name="Slide Number Placeholder 1"/>
          <p:cNvSpPr>
            <a:spLocks noGrp="1"/>
          </p:cNvSpPr>
          <p:nvPr>
            <p:ph type="sldNum" sz="quarter" idx="2"/>
          </p:nvPr>
        </p:nvSpPr>
        <p:spPr/>
        <p:txBody>
          <a:bodyPr/>
          <a:lstStyle/>
          <a:p>
            <a:fld id="{86CB4B4D-7CA3-9044-876B-883B54F8677D}" type="slidenum">
              <a:rPr lang="en-IN" smtClean="0"/>
              <a:t>188</a:t>
            </a:fld>
            <a:endParaRPr lang="en-IN" dirty="0"/>
          </a:p>
        </p:txBody>
      </p:sp>
    </p:spTree>
    <p:custDataLst>
      <p:tags r:id="rId1"/>
    </p:custDataLst>
    <p:extLst>
      <p:ext uri="{BB962C8B-B14F-4D97-AF65-F5344CB8AC3E}">
        <p14:creationId xmlns:p14="http://schemas.microsoft.com/office/powerpoint/2010/main" val="302253186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300"/>
                                  </p:stCondLst>
                                  <p:iterate>
                                    <p:tmAbs val="0"/>
                                  </p:iterate>
                                  <p:childTnLst>
                                    <p:set>
                                      <p:cBhvr>
                                        <p:cTn id="6" fill="hold"/>
                                        <p:tgtEl>
                                          <p:spTgt spid="147">
                                            <p:bg/>
                                          </p:spTgt>
                                        </p:tgtEl>
                                        <p:attrNameLst>
                                          <p:attrName>style.visibility</p:attrName>
                                        </p:attrNameLst>
                                      </p:cBhvr>
                                      <p:to>
                                        <p:strVal val="visible"/>
                                      </p:to>
                                    </p:set>
                                  </p:childTnLst>
                                </p:cTn>
                              </p:par>
                              <p:par>
                                <p:cTn id="7" presetID="1" presetClass="entr" presetSubtype="0" fill="hold" grpId="0" nodeType="withEffect">
                                  <p:stCondLst>
                                    <p:cond delay="300"/>
                                  </p:stCondLst>
                                  <p:iterate>
                                    <p:tmAbs val="0"/>
                                  </p:iterate>
                                  <p:childTnLst>
                                    <p:set>
                                      <p:cBhvr>
                                        <p:cTn id="8" fill="hold"/>
                                        <p:tgtEl>
                                          <p:spTgt spid="14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4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build="p" bldLvl="5" animBg="1" advAuto="0"/>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5.1 ADVANTAGES OF MVC DESIGN"/>
          <p:cNvSpPr txBox="1">
            <a:spLocks noGrp="1"/>
          </p:cNvSpPr>
          <p:nvPr>
            <p:ph type="title"/>
          </p:nvPr>
        </p:nvSpPr>
        <p:spPr>
          <a:prstGeom prst="rect">
            <a:avLst/>
          </a:prstGeom>
        </p:spPr>
        <p:txBody>
          <a:bodyPr>
            <a:normAutofit/>
          </a:bodyPr>
          <a:lstStyle>
            <a:lvl1pPr defTabSz="490727">
              <a:defRPr sz="6719"/>
            </a:lvl1pPr>
          </a:lstStyle>
          <a:p>
            <a:r>
              <a:rPr lang="en-US" sz="3600" dirty="0" smtClean="0"/>
              <a:t>Advantages of MVC Design</a:t>
            </a:r>
            <a:endParaRPr sz="3600" dirty="0"/>
          </a:p>
        </p:txBody>
      </p:sp>
      <p:sp>
        <p:nvSpPr>
          <p:cNvPr id="150" name="MVC provides developer to keep separation between business logic, presentation and request processing.…"/>
          <p:cNvSpPr txBox="1">
            <a:spLocks noGrp="1"/>
          </p:cNvSpPr>
          <p:nvPr>
            <p:ph type="body" idx="1"/>
          </p:nvPr>
        </p:nvSpPr>
        <p:spPr>
          <a:prstGeom prst="rect">
            <a:avLst/>
          </a:prstGeom>
        </p:spPr>
        <p:txBody>
          <a:bodyPr>
            <a:normAutofit/>
          </a:bodyPr>
          <a:lstStyle/>
          <a:p>
            <a:pPr marL="397357" indent="-397357" defTabSz="365568">
              <a:spcBef>
                <a:spcPts val="2601"/>
              </a:spcBef>
              <a:buSzPct val="100000"/>
              <a:buAutoNum type="arabicPeriod"/>
              <a:defRPr sz="3204"/>
            </a:pPr>
            <a:r>
              <a:rPr dirty="0"/>
              <a:t>MVC provides developer to keep </a:t>
            </a:r>
            <a:r>
              <a:rPr b="1" dirty="0">
                <a:cs typeface="Helvetica"/>
                <a:sym typeface="Helvetica"/>
              </a:rPr>
              <a:t>separation between business logic</a:t>
            </a:r>
            <a:r>
              <a:rPr dirty="0"/>
              <a:t>, </a:t>
            </a:r>
            <a:r>
              <a:rPr b="1" dirty="0">
                <a:cs typeface="Helvetica"/>
                <a:sym typeface="Helvetica"/>
              </a:rPr>
              <a:t>presentation and request processing.</a:t>
            </a:r>
          </a:p>
          <a:p>
            <a:pPr marL="397357" indent="-397357" defTabSz="365568">
              <a:spcBef>
                <a:spcPts val="2601"/>
              </a:spcBef>
              <a:buSzPct val="100000"/>
              <a:buAutoNum type="arabicPeriod"/>
              <a:defRPr sz="3204"/>
            </a:pPr>
            <a:r>
              <a:rPr dirty="0"/>
              <a:t>Due to separation it is easy to change in </a:t>
            </a:r>
            <a:r>
              <a:rPr b="1" dirty="0">
                <a:cs typeface="Helvetica"/>
                <a:sym typeface="Helvetica"/>
              </a:rPr>
              <a:t>presentation without disturbing the business logic.</a:t>
            </a:r>
          </a:p>
          <a:p>
            <a:pPr marL="397357" indent="-397357" defTabSz="365568">
              <a:spcBef>
                <a:spcPts val="2601"/>
              </a:spcBef>
              <a:buSzPct val="100000"/>
              <a:buAutoNum type="arabicPeriod"/>
              <a:defRPr sz="3204"/>
            </a:pPr>
            <a:r>
              <a:rPr b="1" dirty="0">
                <a:cs typeface="Helvetica"/>
                <a:sym typeface="Helvetica"/>
              </a:rPr>
              <a:t>Parallel development</a:t>
            </a:r>
            <a:r>
              <a:rPr dirty="0"/>
              <a:t> of code can be done.</a:t>
            </a:r>
          </a:p>
          <a:p>
            <a:pPr marL="397357" indent="-397357" defTabSz="365568">
              <a:spcBef>
                <a:spcPts val="2601"/>
              </a:spcBef>
              <a:buSzPct val="100000"/>
              <a:buAutoNum type="arabicPeriod"/>
              <a:defRPr sz="3204"/>
            </a:pPr>
            <a:r>
              <a:rPr dirty="0"/>
              <a:t>The code can be </a:t>
            </a:r>
            <a:r>
              <a:rPr b="1" dirty="0">
                <a:cs typeface="Helvetica"/>
                <a:sym typeface="Helvetica"/>
              </a:rPr>
              <a:t>reusable</a:t>
            </a:r>
          </a:p>
          <a:p>
            <a:pPr marL="397357" indent="-397357" defTabSz="365568">
              <a:spcBef>
                <a:spcPts val="2601"/>
              </a:spcBef>
              <a:buSzPct val="100000"/>
              <a:buAutoNum type="arabicPeriod"/>
              <a:defRPr sz="3204"/>
            </a:pPr>
            <a:r>
              <a:rPr dirty="0"/>
              <a:t>It is </a:t>
            </a:r>
            <a:r>
              <a:rPr b="1" dirty="0">
                <a:cs typeface="Helvetica"/>
                <a:sym typeface="Helvetica"/>
              </a:rPr>
              <a:t>easy to maintain and enhance</a:t>
            </a:r>
            <a:r>
              <a:rPr dirty="0"/>
              <a:t> the project using MVC architecture. </a:t>
            </a:r>
          </a:p>
        </p:txBody>
      </p:sp>
      <p:sp>
        <p:nvSpPr>
          <p:cNvPr id="2" name="Slide Number Placeholder 1"/>
          <p:cNvSpPr>
            <a:spLocks noGrp="1"/>
          </p:cNvSpPr>
          <p:nvPr>
            <p:ph type="sldNum" sz="quarter" idx="2"/>
          </p:nvPr>
        </p:nvSpPr>
        <p:spPr/>
        <p:txBody>
          <a:bodyPr/>
          <a:lstStyle/>
          <a:p>
            <a:fld id="{86CB4B4D-7CA3-9044-876B-883B54F8677D}" type="slidenum">
              <a:rPr lang="en-IN" smtClean="0"/>
              <a:t>189</a:t>
            </a:fld>
            <a:endParaRPr lang="en-IN"/>
          </a:p>
        </p:txBody>
      </p:sp>
    </p:spTree>
    <p:custDataLst>
      <p:tags r:id="rId1"/>
    </p:custDataLst>
    <p:extLst>
      <p:ext uri="{BB962C8B-B14F-4D97-AF65-F5344CB8AC3E}">
        <p14:creationId xmlns:p14="http://schemas.microsoft.com/office/powerpoint/2010/main" val="368842274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50">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5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5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5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15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1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Example 3 of JSP expression tag that prints the user name"/>
          <p:cNvSpPr txBox="1">
            <a:spLocks noGrp="1"/>
          </p:cNvSpPr>
          <p:nvPr>
            <p:ph type="title"/>
          </p:nvPr>
        </p:nvSpPr>
        <p:spPr/>
        <p:txBody>
          <a:bodyPr vert="horz" lIns="91440" tIns="45720" rIns="91440" bIns="45720" rtlCol="0" anchor="ctr">
            <a:normAutofit fontScale="90000"/>
          </a:bodyPr>
          <a:lstStyle/>
          <a:p>
            <a:pPr defTabSz="549148"/>
            <a:r>
              <a:rPr lang="en-US" dirty="0"/>
              <a:t>Example 3 of JSP expression tag that prints the user name</a:t>
            </a:r>
          </a:p>
        </p:txBody>
      </p:sp>
      <p:sp>
        <p:nvSpPr>
          <p:cNvPr id="271" name="File: index.jsp…"/>
          <p:cNvSpPr txBox="1">
            <a:spLocks noGrp="1"/>
          </p:cNvSpPr>
          <p:nvPr>
            <p:ph type="body" idx="1"/>
          </p:nvPr>
        </p:nvSpPr>
        <p:spPr>
          <a:xfrm>
            <a:off x="682171" y="1059543"/>
            <a:ext cx="11133691" cy="5588000"/>
          </a:xfrm>
        </p:spPr>
        <p:txBody>
          <a:bodyPr>
            <a:normAutofit/>
          </a:bodyPr>
          <a:lstStyle/>
          <a:p>
            <a:r>
              <a:rPr lang="en-IN" dirty="0" smtClean="0"/>
              <a:t>File</a:t>
            </a:r>
            <a:r>
              <a:rPr lang="en-IN" dirty="0"/>
              <a:t>: </a:t>
            </a:r>
            <a:r>
              <a:rPr lang="en-IN" dirty="0" err="1"/>
              <a:t>index.jsp</a:t>
            </a:r>
            <a:endParaRPr lang="en-IN" dirty="0"/>
          </a:p>
          <a:p>
            <a:pPr marL="0" indent="0">
              <a:buNone/>
            </a:pPr>
            <a:r>
              <a:rPr lang="en-IN" dirty="0">
                <a:latin typeface="Courier New" panose="02070309020205020404" pitchFamily="49" charset="0"/>
                <a:cs typeface="Courier New" panose="02070309020205020404" pitchFamily="49" charset="0"/>
              </a:rPr>
              <a:t>&lt;html&gt;  </a:t>
            </a:r>
          </a:p>
          <a:p>
            <a:pPr marL="0" indent="0">
              <a:buNone/>
            </a:pPr>
            <a:r>
              <a:rPr lang="en-IN" dirty="0">
                <a:latin typeface="Courier New" panose="02070309020205020404" pitchFamily="49" charset="0"/>
                <a:cs typeface="Courier New" panose="02070309020205020404" pitchFamily="49" charset="0"/>
              </a:rPr>
              <a:t>&lt;body&gt;</a:t>
            </a:r>
          </a:p>
          <a:p>
            <a:pPr marL="502920" lvl="1" indent="0">
              <a:buNone/>
            </a:pPr>
            <a:r>
              <a:rPr lang="en-IN" sz="3200" dirty="0">
                <a:latin typeface="Courier New" panose="02070309020205020404" pitchFamily="49" charset="0"/>
                <a:cs typeface="Courier New" panose="02070309020205020404" pitchFamily="49" charset="0"/>
              </a:rPr>
              <a:t>&lt;form action="</a:t>
            </a:r>
            <a:r>
              <a:rPr lang="en-IN" sz="3200" dirty="0" err="1">
                <a:latin typeface="Courier New" panose="02070309020205020404" pitchFamily="49" charset="0"/>
                <a:cs typeface="Courier New" panose="02070309020205020404" pitchFamily="49" charset="0"/>
              </a:rPr>
              <a:t>welcome.jsp</a:t>
            </a:r>
            <a:r>
              <a:rPr lang="en-IN" sz="3200" dirty="0">
                <a:latin typeface="Courier New" panose="02070309020205020404" pitchFamily="49" charset="0"/>
                <a:cs typeface="Courier New" panose="02070309020205020404" pitchFamily="49" charset="0"/>
              </a:rPr>
              <a:t>"&gt;  </a:t>
            </a:r>
          </a:p>
          <a:p>
            <a:pPr marL="502920" lvl="1" indent="0">
              <a:buNone/>
            </a:pPr>
            <a:r>
              <a:rPr lang="en-IN" sz="3200" dirty="0">
                <a:latin typeface="Courier New" panose="02070309020205020404" pitchFamily="49" charset="0"/>
                <a:cs typeface="Courier New" panose="02070309020205020404" pitchFamily="49" charset="0"/>
              </a:rPr>
              <a:t>&lt;input type="text" name="</a:t>
            </a:r>
            <a:r>
              <a:rPr lang="en-IN" sz="3200" dirty="0" err="1">
                <a:latin typeface="Courier New" panose="02070309020205020404" pitchFamily="49" charset="0"/>
                <a:cs typeface="Courier New" panose="02070309020205020404" pitchFamily="49" charset="0"/>
              </a:rPr>
              <a:t>uname</a:t>
            </a:r>
            <a:r>
              <a:rPr lang="en-IN" sz="3200" dirty="0" smtClean="0">
                <a:latin typeface="Courier New" panose="02070309020205020404" pitchFamily="49" charset="0"/>
                <a:cs typeface="Courier New" panose="02070309020205020404" pitchFamily="49" charset="0"/>
              </a:rPr>
              <a:t>"&gt;&lt;</a:t>
            </a:r>
            <a:r>
              <a:rPr lang="en-IN" sz="3200" dirty="0" err="1">
                <a:latin typeface="Courier New" panose="02070309020205020404" pitchFamily="49" charset="0"/>
                <a:cs typeface="Courier New" panose="02070309020205020404" pitchFamily="49" charset="0"/>
              </a:rPr>
              <a:t>br</a:t>
            </a:r>
            <a:r>
              <a:rPr lang="en-IN" sz="3200" dirty="0">
                <a:latin typeface="Courier New" panose="02070309020205020404" pitchFamily="49" charset="0"/>
                <a:cs typeface="Courier New" panose="02070309020205020404" pitchFamily="49" charset="0"/>
              </a:rPr>
              <a:t>/&gt;  </a:t>
            </a:r>
          </a:p>
          <a:p>
            <a:pPr marL="502920" lvl="1" indent="0">
              <a:buNone/>
            </a:pPr>
            <a:r>
              <a:rPr lang="en-IN" sz="3200" dirty="0">
                <a:latin typeface="Courier New" panose="02070309020205020404" pitchFamily="49" charset="0"/>
                <a:cs typeface="Courier New" panose="02070309020205020404" pitchFamily="49" charset="0"/>
              </a:rPr>
              <a:t>&lt;input type="submit" value="go"&gt; </a:t>
            </a:r>
            <a:r>
              <a:rPr lang="en-IN" sz="3800" dirty="0">
                <a:latin typeface="Courier New" panose="02070309020205020404" pitchFamily="49" charset="0"/>
                <a:cs typeface="Courier New" panose="02070309020205020404" pitchFamily="49" charset="0"/>
              </a:rPr>
              <a:t> </a:t>
            </a:r>
          </a:p>
          <a:p>
            <a:pPr marL="0" indent="0">
              <a:buNone/>
            </a:pPr>
            <a:r>
              <a:rPr lang="en-IN" sz="2800" dirty="0" smtClean="0">
                <a:latin typeface="Courier New" panose="02070309020205020404" pitchFamily="49" charset="0"/>
                <a:cs typeface="Courier New" panose="02070309020205020404" pitchFamily="49" charset="0"/>
              </a:rPr>
              <a:t>&lt;/</a:t>
            </a:r>
            <a:r>
              <a:rPr lang="en-IN" sz="2800" dirty="0">
                <a:latin typeface="Courier New" panose="02070309020205020404" pitchFamily="49" charset="0"/>
                <a:cs typeface="Courier New" panose="02070309020205020404" pitchFamily="49" charset="0"/>
              </a:rPr>
              <a:t>form&gt;  </a:t>
            </a:r>
            <a:endParaRPr lang="en-IN" sz="2800" dirty="0" smtClean="0">
              <a:latin typeface="Courier New" panose="02070309020205020404" pitchFamily="49" charset="0"/>
              <a:cs typeface="Courier New" panose="02070309020205020404" pitchFamily="49" charset="0"/>
            </a:endParaRPr>
          </a:p>
          <a:p>
            <a:pPr marL="109699" lvl="2" indent="0">
              <a:buNone/>
            </a:pPr>
            <a:r>
              <a:rPr lang="en-IN" sz="2800" dirty="0">
                <a:latin typeface="Courier New" panose="02070309020205020404" pitchFamily="49" charset="0"/>
                <a:cs typeface="Courier New" panose="02070309020205020404" pitchFamily="49" charset="0"/>
              </a:rPr>
              <a:t>&lt;/body&gt;  </a:t>
            </a:r>
          </a:p>
          <a:p>
            <a:pPr marL="0" indent="0">
              <a:buNone/>
            </a:pPr>
            <a:r>
              <a:rPr lang="en-IN" dirty="0">
                <a:latin typeface="Courier New" panose="02070309020205020404" pitchFamily="49" charset="0"/>
                <a:cs typeface="Courier New" panose="02070309020205020404" pitchFamily="49" charset="0"/>
              </a:rPr>
              <a:t>&lt;/html&gt;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19</a:t>
            </a:fld>
            <a:endParaRPr lang="en-IN"/>
          </a:p>
        </p:txBody>
      </p:sp>
    </p:spTree>
    <p:custDataLst>
      <p:tags r:id="rId1"/>
    </p:custDataLst>
    <p:extLst>
      <p:ext uri="{BB962C8B-B14F-4D97-AF65-F5344CB8AC3E}">
        <p14:creationId xmlns:p14="http://schemas.microsoft.com/office/powerpoint/2010/main" val="4156574828"/>
      </p:ext>
    </p:extLst>
  </p:cSld>
  <p:clrMapOvr>
    <a:masterClrMapping/>
  </p:clrMapOvr>
  <p:transition spd="med"/>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One can attach multiple views to model in order to have different presentations.…"/>
          <p:cNvSpPr txBox="1">
            <a:spLocks noGrp="1"/>
          </p:cNvSpPr>
          <p:nvPr>
            <p:ph type="body" idx="1"/>
          </p:nvPr>
        </p:nvSpPr>
        <p:spPr>
          <a:xfrm>
            <a:off x="534573" y="957263"/>
            <a:ext cx="9356188" cy="3417891"/>
          </a:xfrm>
          <a:prstGeom prst="rect">
            <a:avLst/>
          </a:prstGeom>
        </p:spPr>
        <p:txBody>
          <a:bodyPr/>
          <a:lstStyle/>
          <a:p>
            <a:pPr marL="446469" indent="-446469">
              <a:buSzPct val="100000"/>
              <a:buAutoNum type="arabicPeriod" startAt="6"/>
            </a:pPr>
            <a:r>
              <a:rPr dirty="0"/>
              <a:t>One can attach </a:t>
            </a:r>
            <a:r>
              <a:rPr b="1" dirty="0">
                <a:cs typeface="Helvetica"/>
                <a:sym typeface="Helvetica"/>
              </a:rPr>
              <a:t>multiple views to model</a:t>
            </a:r>
            <a:r>
              <a:rPr dirty="0"/>
              <a:t> in order </a:t>
            </a:r>
            <a:r>
              <a:rPr b="1" dirty="0">
                <a:cs typeface="Helvetica"/>
                <a:sym typeface="Helvetica"/>
              </a:rPr>
              <a:t>to have different presentations</a:t>
            </a:r>
            <a:r>
              <a:rPr dirty="0"/>
              <a:t>.</a:t>
            </a:r>
          </a:p>
          <a:p>
            <a:pPr marL="446469" indent="-446469">
              <a:buSzPct val="100000"/>
              <a:buAutoNum type="arabicPeriod" startAt="6"/>
            </a:pPr>
            <a:r>
              <a:rPr dirty="0"/>
              <a:t>The developer working on view model need not have to know about controller model and vice versa.</a:t>
            </a:r>
          </a:p>
        </p:txBody>
      </p:sp>
      <p:sp>
        <p:nvSpPr>
          <p:cNvPr id="5" name="5.1 ADVANTAGES OF MVC DESIGN"/>
          <p:cNvSpPr txBox="1">
            <a:spLocks noGrp="1"/>
          </p:cNvSpPr>
          <p:nvPr>
            <p:ph type="title"/>
          </p:nvPr>
        </p:nvSpPr>
        <p:spPr>
          <a:xfrm>
            <a:off x="534572" y="1"/>
            <a:ext cx="11281291" cy="758952"/>
          </a:xfrm>
          <a:prstGeom prst="rect">
            <a:avLst/>
          </a:prstGeom>
        </p:spPr>
        <p:txBody>
          <a:bodyPr>
            <a:normAutofit/>
          </a:bodyPr>
          <a:lstStyle>
            <a:lvl1pPr defTabSz="490727">
              <a:defRPr sz="6719"/>
            </a:lvl1pPr>
          </a:lstStyle>
          <a:p>
            <a:r>
              <a:rPr lang="en-US" sz="3600" dirty="0" smtClean="0"/>
              <a:t>Advantages of MVC Design</a:t>
            </a:r>
            <a:endParaRPr sz="3600" dirty="0"/>
          </a:p>
        </p:txBody>
      </p:sp>
      <p:sp>
        <p:nvSpPr>
          <p:cNvPr id="2" name="Slide Number Placeholder 1"/>
          <p:cNvSpPr>
            <a:spLocks noGrp="1"/>
          </p:cNvSpPr>
          <p:nvPr>
            <p:ph type="sldNum" sz="quarter" idx="2"/>
          </p:nvPr>
        </p:nvSpPr>
        <p:spPr/>
        <p:txBody>
          <a:bodyPr/>
          <a:lstStyle/>
          <a:p>
            <a:fld id="{86CB4B4D-7CA3-9044-876B-883B54F8677D}" type="slidenum">
              <a:rPr lang="en-IN" smtClean="0"/>
              <a:t>190</a:t>
            </a:fld>
            <a:endParaRPr lang="en-IN"/>
          </a:p>
        </p:txBody>
      </p:sp>
    </p:spTree>
    <p:custDataLst>
      <p:tags r:id="rId1"/>
    </p:custDataLst>
    <p:extLst>
      <p:ext uri="{BB962C8B-B14F-4D97-AF65-F5344CB8AC3E}">
        <p14:creationId xmlns:p14="http://schemas.microsoft.com/office/powerpoint/2010/main" val="3929825669"/>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52">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5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5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build="p" bldLvl="5"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defTabSz="549148"/>
            <a:r>
              <a:rPr lang="en-US" dirty="0"/>
              <a:t>Outline</a:t>
            </a:r>
            <a:endParaRPr lang="en-IN" dirty="0"/>
          </a:p>
        </p:txBody>
      </p:sp>
      <p:sp>
        <p:nvSpPr>
          <p:cNvPr id="3" name="Content Placeholder 2"/>
          <p:cNvSpPr>
            <a:spLocks noGrp="1"/>
          </p:cNvSpPr>
          <p:nvPr>
            <p:ph idx="1"/>
          </p:nvPr>
        </p:nvSpPr>
        <p:spPr>
          <a:xfrm>
            <a:off x="239151" y="864107"/>
            <a:ext cx="11456320" cy="5941776"/>
          </a:xfrm>
        </p:spPr>
        <p:txBody>
          <a:bodyPr numCol="2">
            <a:normAutofit lnSpcReduction="10000"/>
          </a:bodyPr>
          <a:lstStyle/>
          <a:p>
            <a:pPr marL="514350" indent="-514350">
              <a:buFont typeface="+mj-lt"/>
              <a:buAutoNum type="arabicPeriod"/>
            </a:pPr>
            <a:r>
              <a:rPr lang="en-US" dirty="0" smtClean="0"/>
              <a:t>Introduction</a:t>
            </a:r>
          </a:p>
          <a:p>
            <a:pPr marL="514350" indent="-514350">
              <a:buFont typeface="+mj-lt"/>
              <a:buAutoNum type="arabicPeriod"/>
            </a:pPr>
            <a:r>
              <a:rPr lang="en-US" dirty="0" smtClean="0"/>
              <a:t>Comparison with Servlets</a:t>
            </a:r>
          </a:p>
          <a:p>
            <a:pPr lvl="1"/>
            <a:r>
              <a:rPr lang="en-US" dirty="0" smtClean="0"/>
              <a:t>JSP Vs Servlets</a:t>
            </a:r>
            <a:endParaRPr lang="en-IN" dirty="0" smtClean="0"/>
          </a:p>
          <a:p>
            <a:pPr marL="514350" indent="-514350">
              <a:buFont typeface="+mj-lt"/>
              <a:buAutoNum type="arabicPeriod"/>
            </a:pPr>
            <a:r>
              <a:rPr lang="en-US" dirty="0"/>
              <a:t>First JSP Program </a:t>
            </a:r>
            <a:endParaRPr lang="en-US" dirty="0" smtClean="0"/>
          </a:p>
          <a:p>
            <a:pPr marL="514350" indent="-514350">
              <a:buFont typeface="+mj-lt"/>
              <a:buAutoNum type="arabicPeriod"/>
            </a:pPr>
            <a:r>
              <a:rPr lang="en-US" dirty="0" smtClean="0"/>
              <a:t>JSP Architecture</a:t>
            </a:r>
          </a:p>
          <a:p>
            <a:pPr lvl="1"/>
            <a:r>
              <a:rPr lang="en-US" dirty="0" smtClean="0"/>
              <a:t>Life Cycle of JSP</a:t>
            </a:r>
          </a:p>
          <a:p>
            <a:pPr marL="514350" indent="-514350">
              <a:buFont typeface="+mj-lt"/>
              <a:buAutoNum type="arabicPeriod"/>
            </a:pPr>
            <a:r>
              <a:rPr lang="en-US" dirty="0"/>
              <a:t>JSP Scripting </a:t>
            </a:r>
            <a:r>
              <a:rPr lang="en-US" dirty="0" smtClean="0"/>
              <a:t>Elements</a:t>
            </a:r>
          </a:p>
          <a:p>
            <a:pPr marL="514350" indent="-514350">
              <a:buFont typeface="+mj-lt"/>
              <a:buAutoNum type="arabicPeriod"/>
            </a:pPr>
            <a:r>
              <a:rPr lang="en-US" sz="2800" dirty="0" smtClean="0"/>
              <a:t>JSP Directives</a:t>
            </a:r>
          </a:p>
          <a:p>
            <a:pPr marL="514350" indent="-514350">
              <a:buFont typeface="+mj-lt"/>
              <a:buAutoNum type="arabicPeriod"/>
            </a:pPr>
            <a:r>
              <a:rPr lang="en-US" dirty="0"/>
              <a:t>JSP Action </a:t>
            </a:r>
            <a:r>
              <a:rPr lang="en-US" dirty="0" smtClean="0"/>
              <a:t>tags</a:t>
            </a:r>
          </a:p>
          <a:p>
            <a:pPr marL="514350" indent="-514350">
              <a:buFont typeface="+mj-lt"/>
              <a:buAutoNum type="arabicPeriod"/>
            </a:pPr>
            <a:r>
              <a:rPr lang="en-US" dirty="0"/>
              <a:t>JSP Implicit Objects</a:t>
            </a:r>
          </a:p>
          <a:p>
            <a:pPr marL="514350" indent="-514350">
              <a:buFont typeface="+mj-lt"/>
              <a:buAutoNum type="arabicPeriod"/>
            </a:pPr>
            <a:r>
              <a:rPr lang="en-US" dirty="0"/>
              <a:t>Expression Language</a:t>
            </a:r>
          </a:p>
          <a:p>
            <a:pPr marL="514350" indent="-514350">
              <a:buFont typeface="+mj-lt"/>
              <a:buAutoNum type="arabicPeriod"/>
            </a:pPr>
            <a:r>
              <a:rPr lang="en-US" dirty="0" smtClean="0"/>
              <a:t>JSP Standard Tag Libraries</a:t>
            </a:r>
          </a:p>
          <a:p>
            <a:pPr marL="1017270" lvl="1" indent="-514350">
              <a:buFont typeface="+mj-lt"/>
              <a:buAutoNum type="arabicPeriod"/>
            </a:pPr>
            <a:r>
              <a:rPr lang="en-US" dirty="0" smtClean="0"/>
              <a:t>JSTL Tags</a:t>
            </a:r>
          </a:p>
          <a:p>
            <a:pPr marL="1474470" lvl="2" indent="-514350">
              <a:buFont typeface="+mj-lt"/>
              <a:buAutoNum type="arabicPeriod"/>
            </a:pPr>
            <a:r>
              <a:rPr lang="en-US" dirty="0" smtClean="0"/>
              <a:t>Core</a:t>
            </a:r>
          </a:p>
          <a:p>
            <a:pPr marL="1474470" lvl="2" indent="-514350">
              <a:buFont typeface="+mj-lt"/>
              <a:buAutoNum type="arabicPeriod"/>
            </a:pPr>
            <a:r>
              <a:rPr lang="en-US" dirty="0" smtClean="0"/>
              <a:t>Function</a:t>
            </a:r>
          </a:p>
          <a:p>
            <a:pPr marL="1474470" lvl="2" indent="-514350">
              <a:buFont typeface="+mj-lt"/>
              <a:buAutoNum type="arabicPeriod"/>
            </a:pPr>
            <a:r>
              <a:rPr lang="en-US" dirty="0" smtClean="0"/>
              <a:t>SQL</a:t>
            </a:r>
          </a:p>
          <a:p>
            <a:pPr marL="1017270" lvl="1" indent="-514350">
              <a:buFont typeface="+mj-lt"/>
              <a:buAutoNum type="arabicPeriod"/>
            </a:pPr>
            <a:r>
              <a:rPr lang="en-US" dirty="0" smtClean="0"/>
              <a:t>JSP XML Tag</a:t>
            </a:r>
          </a:p>
          <a:p>
            <a:pPr marL="514350" indent="-514350">
              <a:buFont typeface="+mj-lt"/>
              <a:buAutoNum type="arabicPeriod"/>
            </a:pPr>
            <a:r>
              <a:rPr lang="en-US" dirty="0" smtClean="0"/>
              <a:t>Custom Tag</a:t>
            </a:r>
          </a:p>
          <a:p>
            <a:pPr marL="514350" indent="-514350">
              <a:buFont typeface="+mj-lt"/>
              <a:buAutoNum type="arabicPeriod"/>
            </a:pPr>
            <a:r>
              <a:rPr lang="en-US" dirty="0" smtClean="0"/>
              <a:t>Session Management </a:t>
            </a:r>
          </a:p>
          <a:p>
            <a:pPr lvl="1"/>
            <a:r>
              <a:rPr lang="en-US" dirty="0" smtClean="0"/>
              <a:t>Cookies </a:t>
            </a:r>
            <a:r>
              <a:rPr lang="en-US" dirty="0"/>
              <a:t>handling</a:t>
            </a:r>
          </a:p>
          <a:p>
            <a:pPr marL="514350" indent="-514350">
              <a:buFont typeface="+mj-lt"/>
              <a:buAutoNum type="arabicPeriod"/>
            </a:pPr>
            <a:r>
              <a:rPr lang="en-US" dirty="0" smtClean="0"/>
              <a:t>Exception Handling</a:t>
            </a:r>
          </a:p>
          <a:p>
            <a:pPr marL="514350" indent="-514350">
              <a:buFont typeface="+mj-lt"/>
              <a:buAutoNum type="arabicPeriod"/>
            </a:pPr>
            <a:r>
              <a:rPr lang="en-US" dirty="0" smtClean="0"/>
              <a:t>JSP </a:t>
            </a:r>
            <a:r>
              <a:rPr lang="en-US" dirty="0"/>
              <a:t>application design with MVC</a:t>
            </a:r>
          </a:p>
          <a:p>
            <a:pPr marL="514350" indent="-514350">
              <a:buFont typeface="+mj-lt"/>
              <a:buAutoNum type="arabicPeriod"/>
            </a:pPr>
            <a:r>
              <a:rPr lang="en-US" dirty="0"/>
              <a:t>Advantages of MVC Design</a:t>
            </a:r>
          </a:p>
          <a:p>
            <a:pPr marL="514350" indent="-514350">
              <a:buFont typeface="+mj-lt"/>
              <a:buAutoNum type="arabicPeriod"/>
            </a:pPr>
            <a:r>
              <a:rPr lang="en-US" dirty="0"/>
              <a:t>Form processing</a:t>
            </a:r>
          </a:p>
          <a:p>
            <a:pPr marL="514350" indent="-514350">
              <a:buFont typeface="+mj-lt"/>
              <a:buAutoNum type="arabicPeriod"/>
            </a:pPr>
            <a:r>
              <a:rPr lang="en-US" dirty="0" smtClean="0"/>
              <a:t>Database access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a:t>
            </a:fld>
            <a:endParaRPr lang="en-IN"/>
          </a:p>
        </p:txBody>
      </p:sp>
    </p:spTree>
    <p:custDataLst>
      <p:tags r:id="rId1"/>
    </p:custDataLst>
    <p:extLst>
      <p:ext uri="{BB962C8B-B14F-4D97-AF65-F5344CB8AC3E}">
        <p14:creationId xmlns:p14="http://schemas.microsoft.com/office/powerpoint/2010/main" val="824023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Example 3 of JSP expression tag that prints the user name"/>
          <p:cNvSpPr txBox="1">
            <a:spLocks noGrp="1"/>
          </p:cNvSpPr>
          <p:nvPr>
            <p:ph type="title"/>
          </p:nvPr>
        </p:nvSpPr>
        <p:spPr/>
        <p:txBody>
          <a:bodyPr vert="horz" lIns="91440" tIns="45720" rIns="91440" bIns="45720" rtlCol="0" anchor="ctr">
            <a:normAutofit fontScale="90000"/>
          </a:bodyPr>
          <a:lstStyle/>
          <a:p>
            <a:pPr defTabSz="549148"/>
            <a:r>
              <a:rPr lang="en-US" dirty="0"/>
              <a:t>Example 3 of JSP expression tag that prints the user name</a:t>
            </a:r>
          </a:p>
        </p:txBody>
      </p:sp>
      <p:sp>
        <p:nvSpPr>
          <p:cNvPr id="271" name="File: index.jsp…"/>
          <p:cNvSpPr txBox="1">
            <a:spLocks noGrp="1"/>
          </p:cNvSpPr>
          <p:nvPr>
            <p:ph type="body" idx="1"/>
          </p:nvPr>
        </p:nvSpPr>
        <p:spPr>
          <a:xfrm>
            <a:off x="737288" y="1059543"/>
            <a:ext cx="11023456" cy="5588000"/>
          </a:xfrm>
        </p:spPr>
        <p:txBody>
          <a:bodyPr>
            <a:normAutofit/>
          </a:bodyPr>
          <a:lstStyle/>
          <a:p>
            <a:r>
              <a:rPr lang="en-IN" dirty="0"/>
              <a:t>File: </a:t>
            </a:r>
            <a:r>
              <a:rPr lang="en-IN" dirty="0" err="1"/>
              <a:t>welcome.jsp</a:t>
            </a:r>
            <a:endParaRPr lang="en-IN" dirty="0"/>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&lt;%=</a:t>
            </a:r>
            <a:r>
              <a:rPr lang="en-US" sz="3200" dirty="0">
                <a:solidFill>
                  <a:srgbClr val="FF0000"/>
                </a:solidFill>
                <a:latin typeface="Courier New" panose="02070309020205020404" pitchFamily="49" charset="0"/>
                <a:cs typeface="Courier New" panose="02070309020205020404" pitchFamily="49" charset="0"/>
              </a:rPr>
              <a:t> </a:t>
            </a:r>
            <a:endParaRPr lang="en-US" sz="32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  "</a:t>
            </a:r>
            <a:r>
              <a:rPr lang="en-US" sz="3200" dirty="0">
                <a:solidFill>
                  <a:srgbClr val="FF0000"/>
                </a:solidFill>
                <a:latin typeface="Courier New" panose="02070309020205020404" pitchFamily="49" charset="0"/>
                <a:cs typeface="Courier New" panose="02070309020205020404" pitchFamily="49" charset="0"/>
              </a:rPr>
              <a:t>Welcome "+</a:t>
            </a:r>
            <a:r>
              <a:rPr lang="en-US" sz="3200" dirty="0" err="1">
                <a:solidFill>
                  <a:srgbClr val="FF0000"/>
                </a:solidFill>
                <a:latin typeface="Courier New" panose="02070309020205020404" pitchFamily="49" charset="0"/>
                <a:cs typeface="Courier New" panose="02070309020205020404" pitchFamily="49" charset="0"/>
              </a:rPr>
              <a:t>request.getParameter</a:t>
            </a:r>
            <a:r>
              <a:rPr lang="en-US" sz="3200" dirty="0">
                <a:solidFill>
                  <a:srgbClr val="FF0000"/>
                </a:solidFill>
                <a:latin typeface="Courier New" panose="02070309020205020404" pitchFamily="49" charset="0"/>
                <a:cs typeface="Courier New" panose="02070309020205020404" pitchFamily="49" charset="0"/>
              </a:rPr>
              <a:t>("</a:t>
            </a:r>
            <a:r>
              <a:rPr lang="en-US" sz="3200" dirty="0" err="1">
                <a:solidFill>
                  <a:srgbClr val="FF0000"/>
                </a:solidFill>
                <a:latin typeface="Courier New" panose="02070309020205020404" pitchFamily="49" charset="0"/>
                <a:cs typeface="Courier New" panose="02070309020205020404" pitchFamily="49" charset="0"/>
              </a:rPr>
              <a:t>uname</a:t>
            </a:r>
            <a:r>
              <a:rPr lang="en-US" sz="3200" dirty="0">
                <a:solidFill>
                  <a:srgbClr val="FF0000"/>
                </a:solidFill>
                <a:latin typeface="Courier New" panose="02070309020205020404" pitchFamily="49" charset="0"/>
                <a:cs typeface="Courier New" panose="02070309020205020404" pitchFamily="49" charset="0"/>
              </a:rPr>
              <a:t>") </a:t>
            </a:r>
            <a:endParaRPr lang="en-US" sz="32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%&gt;</a:t>
            </a:r>
            <a:r>
              <a:rPr lang="en-US" sz="3200" dirty="0">
                <a:solidFill>
                  <a:srgbClr val="FF0000"/>
                </a:solidFill>
                <a:latin typeface="Courier New" panose="02070309020205020404" pitchFamily="49" charset="0"/>
                <a:cs typeface="Courier New" panose="02070309020205020404" pitchFamily="49" charset="0"/>
              </a:rPr>
              <a: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0">
              <a:buNone/>
            </a:pPr>
            <a:r>
              <a:rPr lang="en-IN" dirty="0" smtClean="0">
                <a:latin typeface="Courier New" panose="02070309020205020404" pitchFamily="49" charset="0"/>
                <a:cs typeface="Courier New" panose="02070309020205020404" pitchFamily="49" charset="0"/>
              </a:rPr>
              <a:t> </a:t>
            </a:r>
            <a:endParaRPr lang="en-IN"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20</a:t>
            </a:fld>
            <a:endParaRPr lang="en-IN"/>
          </a:p>
        </p:txBody>
      </p:sp>
    </p:spTree>
    <p:custDataLst>
      <p:tags r:id="rId1"/>
    </p:custDataLst>
    <p:extLst>
      <p:ext uri="{BB962C8B-B14F-4D97-AF65-F5344CB8AC3E}">
        <p14:creationId xmlns:p14="http://schemas.microsoft.com/office/powerpoint/2010/main" val="3683303497"/>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7.3 JSP Declaration Ta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Declaration Tag</a:t>
            </a:r>
          </a:p>
        </p:txBody>
      </p:sp>
      <p:sp>
        <p:nvSpPr>
          <p:cNvPr id="277" name="The JSP declaration tag is used to declare fields and methods.…"/>
          <p:cNvSpPr txBox="1">
            <a:spLocks noGrp="1"/>
          </p:cNvSpPr>
          <p:nvPr>
            <p:ph type="body" idx="1"/>
          </p:nvPr>
        </p:nvSpPr>
        <p:spPr/>
        <p:txBody>
          <a:bodyPr/>
          <a:lstStyle/>
          <a:p>
            <a:r>
              <a:rPr lang="en-US" dirty="0"/>
              <a:t>The </a:t>
            </a:r>
            <a:r>
              <a:rPr lang="en-US" dirty="0">
                <a:sym typeface="Helvetica"/>
              </a:rPr>
              <a:t>JSP declaration tag</a:t>
            </a:r>
            <a:r>
              <a:rPr lang="en-US" dirty="0"/>
              <a:t> is used to declare </a:t>
            </a:r>
            <a:r>
              <a:rPr lang="en-US" dirty="0">
                <a:sym typeface="Helvetica"/>
              </a:rPr>
              <a:t>fields and methods.</a:t>
            </a:r>
          </a:p>
          <a:p>
            <a:r>
              <a:rPr lang="en-US" dirty="0"/>
              <a:t>Syntax of JSP declaration tag</a:t>
            </a:r>
          </a:p>
          <a:p>
            <a:r>
              <a:rPr lang="en-US" dirty="0"/>
              <a:t>The syntax of the declaration tag is as follows:</a:t>
            </a:r>
          </a:p>
          <a:p>
            <a:pPr marL="0" indent="0">
              <a:buNone/>
            </a:pPr>
            <a:r>
              <a:rPr lang="en-US" dirty="0" smtClean="0">
                <a:solidFill>
                  <a:srgbClr val="FF0000"/>
                </a:solidFill>
                <a:latin typeface="Courier New" panose="02070309020205020404" pitchFamily="49" charset="0"/>
                <a:cs typeface="Courier New" panose="02070309020205020404" pitchFamily="49" charset="0"/>
                <a:sym typeface="Helvetica"/>
              </a:rPr>
              <a:t>&lt;</a:t>
            </a:r>
            <a:r>
              <a:rPr lang="en-US" dirty="0" smtClean="0">
                <a:solidFill>
                  <a:srgbClr val="FF0000"/>
                </a:solidFill>
                <a:latin typeface="Courier New" panose="02070309020205020404" pitchFamily="49" charset="0"/>
                <a:cs typeface="Courier New" panose="02070309020205020404" pitchFamily="49" charset="0"/>
              </a:rPr>
              <a:t>%!</a:t>
            </a:r>
            <a:r>
              <a:rPr lang="en-US" dirty="0">
                <a:solidFill>
                  <a:srgbClr val="FF0000"/>
                </a:solidFill>
                <a:latin typeface="Courier New" panose="02070309020205020404" pitchFamily="49" charset="0"/>
                <a:cs typeface="Courier New" panose="02070309020205020404" pitchFamily="49" charset="0"/>
              </a:rPr>
              <a:t>  field or method declaration %</a:t>
            </a:r>
            <a:r>
              <a:rPr lang="en-US" dirty="0">
                <a:solidFill>
                  <a:srgbClr val="FF0000"/>
                </a:solidFill>
                <a:latin typeface="Courier New" panose="02070309020205020404" pitchFamily="49" charset="0"/>
                <a:cs typeface="Courier New" panose="02070309020205020404" pitchFamily="49" charset="0"/>
                <a:sym typeface="Helvetica"/>
              </a:rPr>
              <a:t>&gt;</a:t>
            </a:r>
            <a:r>
              <a:rPr lang="en-US" dirty="0">
                <a:solidFill>
                  <a:srgbClr val="FF0000"/>
                </a:solidFill>
                <a:latin typeface="Courier New" panose="02070309020205020404" pitchFamily="49" charset="0"/>
                <a:cs typeface="Courier New" panose="02070309020205020404" pitchFamily="49" charset="0"/>
              </a:rPr>
              <a:t> </a:t>
            </a:r>
            <a:endParaRPr lang="en-US" dirty="0" smtClean="0">
              <a:solidFill>
                <a:srgbClr val="FF0000"/>
              </a:solidFill>
              <a:latin typeface="Courier New" panose="02070309020205020404" pitchFamily="49" charset="0"/>
              <a:cs typeface="Courier New" panose="02070309020205020404" pitchFamily="49" charset="0"/>
            </a:endParaRPr>
          </a:p>
          <a:p>
            <a:r>
              <a:rPr lang="en-US" dirty="0"/>
              <a:t>Following is the simple example for JSP Declarations</a:t>
            </a:r>
            <a:r>
              <a:rPr lang="en-US" dirty="0" smtClean="0"/>
              <a:t>:</a:t>
            </a:r>
            <a:endParaRPr lang="en-US" dirty="0"/>
          </a:p>
          <a:p>
            <a:pPr marL="0" indent="0">
              <a:buNone/>
            </a:pPr>
            <a:r>
              <a:rPr lang="en-US" dirty="0">
                <a:solidFill>
                  <a:srgbClr val="FF0000"/>
                </a:solidFill>
                <a:latin typeface="Courier New" panose="02070309020205020404" pitchFamily="49" charset="0"/>
                <a:cs typeface="Courier New" panose="02070309020205020404" pitchFamily="49" charset="0"/>
              </a:rPr>
              <a:t>&lt;%! </a:t>
            </a:r>
            <a:r>
              <a:rPr lang="en-US" dirty="0" err="1">
                <a:solidFill>
                  <a:srgbClr val="FF0000"/>
                </a:solidFill>
                <a:latin typeface="Courier New" panose="02070309020205020404" pitchFamily="49" charset="0"/>
                <a:cs typeface="Courier New" panose="02070309020205020404" pitchFamily="49" charset="0"/>
              </a:rPr>
              <a:t>int</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 = 0; %&gt; </a:t>
            </a:r>
          </a:p>
          <a:p>
            <a:pPr marL="0" indent="0">
              <a:buNone/>
            </a:pPr>
            <a:r>
              <a:rPr lang="en-US" dirty="0">
                <a:solidFill>
                  <a:srgbClr val="FF0000"/>
                </a:solidFill>
                <a:latin typeface="Courier New" panose="02070309020205020404" pitchFamily="49" charset="0"/>
                <a:cs typeface="Courier New" panose="02070309020205020404" pitchFamily="49" charset="0"/>
              </a:rPr>
              <a:t>&lt;%! </a:t>
            </a:r>
            <a:r>
              <a:rPr lang="en-US" dirty="0" err="1">
                <a:solidFill>
                  <a:srgbClr val="FF0000"/>
                </a:solidFill>
                <a:latin typeface="Courier New" panose="02070309020205020404" pitchFamily="49" charset="0"/>
                <a:cs typeface="Courier New" panose="02070309020205020404" pitchFamily="49" charset="0"/>
              </a:rPr>
              <a:t>int</a:t>
            </a:r>
            <a:r>
              <a:rPr lang="en-US" dirty="0">
                <a:solidFill>
                  <a:srgbClr val="FF0000"/>
                </a:solidFill>
                <a:latin typeface="Courier New" panose="02070309020205020404" pitchFamily="49" charset="0"/>
                <a:cs typeface="Courier New" panose="02070309020205020404" pitchFamily="49" charset="0"/>
              </a:rPr>
              <a:t> a, b, c; %&gt; </a:t>
            </a:r>
          </a:p>
          <a:p>
            <a:pPr marL="0" indent="0">
              <a:buNone/>
            </a:pPr>
            <a:r>
              <a:rPr lang="en-US" dirty="0">
                <a:solidFill>
                  <a:srgbClr val="FF0000"/>
                </a:solidFill>
                <a:latin typeface="Courier New" panose="02070309020205020404" pitchFamily="49" charset="0"/>
                <a:cs typeface="Courier New" panose="02070309020205020404" pitchFamily="49" charset="0"/>
              </a:rPr>
              <a:t>&lt;%! Circle a = new Circle(2.0); </a:t>
            </a:r>
            <a:r>
              <a:rPr lang="en-US" dirty="0" smtClean="0">
                <a:solidFill>
                  <a:srgbClr val="FF0000"/>
                </a:solidFill>
                <a:latin typeface="Courier New" panose="02070309020205020404" pitchFamily="49" charset="0"/>
                <a:cs typeface="Courier New" panose="02070309020205020404" pitchFamily="49" charset="0"/>
              </a:rPr>
              <a:t>%&gt;</a:t>
            </a:r>
            <a:endParaRPr lang="en-US" dirty="0">
              <a:solidFill>
                <a:srgbClr val="FF0000"/>
              </a:solidFill>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21</a:t>
            </a:fld>
            <a:endParaRPr lang="en-IN"/>
          </a:p>
        </p:txBody>
      </p:sp>
    </p:spTree>
    <p:custDataLst>
      <p:tags r:id="rId1"/>
    </p:custDataLst>
    <p:extLst>
      <p:ext uri="{BB962C8B-B14F-4D97-AF65-F5344CB8AC3E}">
        <p14:creationId xmlns:p14="http://schemas.microsoft.com/office/powerpoint/2010/main" val="2863290879"/>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Example 1 of JSP declaration tag that declares field"/>
          <p:cNvSpPr txBox="1">
            <a:spLocks noGrp="1"/>
          </p:cNvSpPr>
          <p:nvPr>
            <p:ph type="title"/>
          </p:nvPr>
        </p:nvSpPr>
        <p:spPr/>
        <p:txBody>
          <a:bodyPr vert="horz" lIns="91440" tIns="45720" rIns="91440" bIns="45720" rtlCol="0" anchor="ctr">
            <a:normAutofit/>
          </a:bodyPr>
          <a:lstStyle/>
          <a:p>
            <a:pPr defTabSz="549148"/>
            <a:r>
              <a:rPr lang="en-US" dirty="0"/>
              <a:t>Example 1 of JSP declaration tag that declares field</a:t>
            </a:r>
          </a:p>
        </p:txBody>
      </p:sp>
      <p:sp>
        <p:nvSpPr>
          <p:cNvPr id="281" name="index.jsp…"/>
          <p:cNvSpPr txBox="1">
            <a:spLocks noGrp="1"/>
          </p:cNvSpPr>
          <p:nvPr>
            <p:ph type="body" idx="1"/>
          </p:nvPr>
        </p:nvSpPr>
        <p:spPr>
          <a:xfrm>
            <a:off x="534573" y="1001486"/>
            <a:ext cx="11076856" cy="5369908"/>
          </a:xfrm>
        </p:spPr>
        <p:txBody>
          <a:bodyPr/>
          <a:lstStyle/>
          <a:p>
            <a:r>
              <a:rPr lang="en-US" dirty="0" smtClean="0"/>
              <a:t>File: </a:t>
            </a:r>
            <a:r>
              <a:rPr lang="en-US" dirty="0" err="1" smtClean="0"/>
              <a:t>index.jsp</a:t>
            </a:r>
            <a:endParaRPr lang="en-US" dirty="0"/>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endParaRPr lang="en-US" sz="3200" dirty="0" smtClean="0">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	&lt;%!</a:t>
            </a:r>
            <a:r>
              <a:rPr lang="en-US" sz="3200" dirty="0">
                <a:solidFill>
                  <a:srgbClr val="FF0000"/>
                </a:solidFill>
                <a:latin typeface="Courier New" panose="02070309020205020404" pitchFamily="49" charset="0"/>
                <a:cs typeface="Courier New" panose="02070309020205020404" pitchFamily="49" charset="0"/>
              </a:rPr>
              <a:t> </a:t>
            </a:r>
            <a:r>
              <a:rPr lang="en-US" sz="3200" dirty="0" err="1">
                <a:solidFill>
                  <a:srgbClr val="FF0000"/>
                </a:solidFill>
                <a:latin typeface="Courier New" panose="02070309020205020404" pitchFamily="49" charset="0"/>
                <a:cs typeface="Courier New" panose="02070309020205020404" pitchFamily="49" charset="0"/>
              </a:rPr>
              <a:t>int</a:t>
            </a:r>
            <a:r>
              <a:rPr lang="en-US" sz="3200" dirty="0">
                <a:solidFill>
                  <a:srgbClr val="FF0000"/>
                </a:solidFill>
                <a:latin typeface="Courier New" panose="02070309020205020404" pitchFamily="49" charset="0"/>
                <a:cs typeface="Courier New" panose="02070309020205020404" pitchFamily="49" charset="0"/>
              </a:rPr>
              <a:t> data=50; </a:t>
            </a:r>
            <a:r>
              <a:rPr lang="en-US" sz="3200" dirty="0" smtClean="0">
                <a:solidFill>
                  <a:srgbClr val="FF0000"/>
                </a:solidFill>
                <a:latin typeface="Courier New" panose="02070309020205020404" pitchFamily="49" charset="0"/>
                <a:cs typeface="Courier New" panose="02070309020205020404" pitchFamily="49" charset="0"/>
              </a:rPr>
              <a:t>%&gt;</a:t>
            </a:r>
            <a:endParaRPr lang="en-US" sz="3200" dirty="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	&lt;%=</a:t>
            </a:r>
            <a:r>
              <a:rPr lang="en-US" sz="3200" dirty="0">
                <a:solidFill>
                  <a:srgbClr val="FF0000"/>
                </a:solidFill>
                <a:latin typeface="Courier New" panose="02070309020205020404" pitchFamily="49" charset="0"/>
                <a:cs typeface="Courier New" panose="02070309020205020404" pitchFamily="49" charset="0"/>
              </a:rPr>
              <a:t> "Value of the variable is:"+data </a:t>
            </a:r>
            <a:r>
              <a:rPr lang="en-US" sz="3200" dirty="0" smtClean="0">
                <a:solidFill>
                  <a:srgbClr val="FF0000"/>
                </a:solidFill>
                <a:latin typeface="Courier New" panose="02070309020205020404" pitchFamily="49" charset="0"/>
                <a:cs typeface="Courier New" panose="02070309020205020404" pitchFamily="49" charset="0"/>
              </a:rPr>
              <a:t>%&gt;</a:t>
            </a:r>
            <a:endParaRPr lang="en-US" sz="3200" dirty="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r>
              <a:rPr lang="en-US" dirty="0">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22</a:t>
            </a:fld>
            <a:endParaRPr lang="en-IN"/>
          </a:p>
        </p:txBody>
      </p:sp>
    </p:spTree>
    <p:custDataLst>
      <p:tags r:id="rId1"/>
    </p:custDataLst>
    <p:extLst>
      <p:ext uri="{BB962C8B-B14F-4D97-AF65-F5344CB8AC3E}">
        <p14:creationId xmlns:p14="http://schemas.microsoft.com/office/powerpoint/2010/main" val="4026658658"/>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Example 2 of JSP declaration tag that declares method"/>
          <p:cNvSpPr txBox="1">
            <a:spLocks noGrp="1"/>
          </p:cNvSpPr>
          <p:nvPr>
            <p:ph type="title"/>
          </p:nvPr>
        </p:nvSpPr>
        <p:spPr/>
        <p:txBody>
          <a:bodyPr vert="horz" lIns="91440" tIns="45720" rIns="91440" bIns="45720" rtlCol="0" anchor="ctr">
            <a:normAutofit/>
          </a:bodyPr>
          <a:lstStyle/>
          <a:p>
            <a:pPr defTabSz="549148"/>
            <a:r>
              <a:rPr lang="en-US" dirty="0"/>
              <a:t>Example 2 of JSP declaration tag that declares method</a:t>
            </a:r>
          </a:p>
        </p:txBody>
      </p:sp>
      <p:sp>
        <p:nvSpPr>
          <p:cNvPr id="285" name="index.jsp…"/>
          <p:cNvSpPr txBox="1">
            <a:spLocks noGrp="1"/>
          </p:cNvSpPr>
          <p:nvPr>
            <p:ph type="body" idx="1"/>
          </p:nvPr>
        </p:nvSpPr>
        <p:spPr>
          <a:xfrm>
            <a:off x="406400" y="885371"/>
            <a:ext cx="11409463" cy="5631543"/>
          </a:xfrm>
        </p:spPr>
        <p:txBody>
          <a:bodyPr>
            <a:normAutofit fontScale="92500" lnSpcReduction="10000"/>
          </a:bodyPr>
          <a:lstStyle/>
          <a:p>
            <a:r>
              <a:rPr lang="en-US" dirty="0" smtClean="0"/>
              <a:t>File: </a:t>
            </a:r>
            <a:r>
              <a:rPr lang="en-US" dirty="0" err="1" smtClean="0"/>
              <a:t>index.jsp</a:t>
            </a:r>
            <a:endParaRPr lang="en-US" dirty="0"/>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html&gt;  </a:t>
            </a:r>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body&gt;  </a:t>
            </a:r>
          </a:p>
          <a:p>
            <a:pPr marL="0" indent="0">
              <a:buNone/>
            </a:pPr>
            <a:r>
              <a:rPr lang="en-US" sz="3000" dirty="0" smtClean="0">
                <a:latin typeface="Courier New" panose="02070309020205020404" pitchFamily="49" charset="0"/>
                <a:cs typeface="Courier New" panose="02070309020205020404" pitchFamily="49" charset="0"/>
              </a:rPr>
              <a:t>	&lt;%!</a:t>
            </a:r>
            <a:r>
              <a:rPr lang="en-US" sz="3000" dirty="0">
                <a:latin typeface="Courier New" panose="02070309020205020404" pitchFamily="49" charset="0"/>
                <a:cs typeface="Courier New" panose="02070309020205020404" pitchFamily="49" charset="0"/>
              </a:rPr>
              <a:t>   </a:t>
            </a:r>
          </a:p>
          <a:p>
            <a:pPr marL="0" indent="0">
              <a:buNone/>
            </a:pPr>
            <a:r>
              <a:rPr lang="en-US" sz="3000" dirty="0" smtClean="0">
                <a:latin typeface="Courier New" panose="02070309020205020404" pitchFamily="49" charset="0"/>
                <a:cs typeface="Courier New" panose="02070309020205020404" pitchFamily="49" charset="0"/>
              </a:rPr>
              <a:t>		</a:t>
            </a:r>
            <a:r>
              <a:rPr lang="en-US" sz="3000" dirty="0" err="1" smtClean="0">
                <a:latin typeface="Courier New" panose="02070309020205020404" pitchFamily="49" charset="0"/>
                <a:cs typeface="Courier New" panose="02070309020205020404" pitchFamily="49" charset="0"/>
              </a:rPr>
              <a:t>int</a:t>
            </a:r>
            <a:r>
              <a:rPr lang="en-US" sz="3000" dirty="0">
                <a:latin typeface="Courier New" panose="02070309020205020404" pitchFamily="49" charset="0"/>
                <a:cs typeface="Courier New" panose="02070309020205020404" pitchFamily="49" charset="0"/>
              </a:rPr>
              <a:t> cube(</a:t>
            </a:r>
            <a:r>
              <a:rPr lang="en-US" sz="3000" dirty="0" err="1">
                <a:latin typeface="Courier New" panose="02070309020205020404" pitchFamily="49" charset="0"/>
                <a:cs typeface="Courier New" panose="02070309020205020404" pitchFamily="49" charset="0"/>
              </a:rPr>
              <a:t>int</a:t>
            </a:r>
            <a:r>
              <a:rPr lang="en-US" sz="3000" dirty="0">
                <a:latin typeface="Courier New" panose="02070309020205020404" pitchFamily="49" charset="0"/>
                <a:cs typeface="Courier New" panose="02070309020205020404" pitchFamily="49" charset="0"/>
              </a:rPr>
              <a:t> n){  </a:t>
            </a:r>
          </a:p>
          <a:p>
            <a:pPr marL="0" indent="0">
              <a:buNone/>
            </a:pPr>
            <a:r>
              <a:rPr lang="en-US" sz="3000" dirty="0" smtClean="0">
                <a:latin typeface="Courier New" panose="02070309020205020404" pitchFamily="49" charset="0"/>
                <a:cs typeface="Courier New" panose="02070309020205020404" pitchFamily="49" charset="0"/>
              </a:rPr>
              <a:t>			return</a:t>
            </a: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n*n*n;</a:t>
            </a: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	}</a:t>
            </a: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%&gt;</a:t>
            </a: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 "Cube of 3 is:"+cube(3) %&gt;  </a:t>
            </a:r>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body&gt;  </a:t>
            </a:r>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23</a:t>
            </a:fld>
            <a:endParaRPr lang="en-IN"/>
          </a:p>
        </p:txBody>
      </p:sp>
    </p:spTree>
    <p:custDataLst>
      <p:tags r:id="rId1"/>
    </p:custDataLst>
    <p:extLst>
      <p:ext uri="{BB962C8B-B14F-4D97-AF65-F5344CB8AC3E}">
        <p14:creationId xmlns:p14="http://schemas.microsoft.com/office/powerpoint/2010/main" val="3257889050"/>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A6D223-5EC5-4C97-9F47-16877E268CFC}"/>
              </a:ext>
            </a:extLst>
          </p:cNvPr>
          <p:cNvSpPr>
            <a:spLocks noGrp="1"/>
          </p:cNvSpPr>
          <p:nvPr>
            <p:ph idx="1"/>
          </p:nvPr>
        </p:nvSpPr>
        <p:spPr>
          <a:xfrm>
            <a:off x="3867912" y="868680"/>
            <a:ext cx="7703404" cy="5660708"/>
          </a:xfrm>
        </p:spPr>
        <p:txBody>
          <a:bodyPr>
            <a:normAutofit/>
          </a:bodyPr>
          <a:lstStyle/>
          <a:p>
            <a:pPr marL="0" indent="0">
              <a:buNone/>
            </a:pPr>
            <a:r>
              <a:rPr lang="en-IN" sz="4640" dirty="0" smtClean="0"/>
              <a:t>SIMPLE FORM PROCESSING</a:t>
            </a:r>
          </a:p>
          <a:p>
            <a:pPr marL="0" indent="0">
              <a:buNone/>
            </a:pPr>
            <a:r>
              <a:rPr lang="en-US" sz="4640" dirty="0" smtClean="0"/>
              <a:t>EXAMPLE</a:t>
            </a:r>
            <a:endParaRPr lang="en-IN" sz="464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24</a:t>
            </a:fld>
            <a:endParaRPr lang="en-IN"/>
          </a:p>
        </p:txBody>
      </p:sp>
    </p:spTree>
    <p:custDataLst>
      <p:tags r:id="rId1"/>
    </p:custDataLst>
    <p:extLst>
      <p:ext uri="{BB962C8B-B14F-4D97-AF65-F5344CB8AC3E}">
        <p14:creationId xmlns:p14="http://schemas.microsoft.com/office/powerpoint/2010/main" val="1335605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8. JSP FORM PROCESSIN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JSP </a:t>
            </a:r>
            <a:r>
              <a:rPr dirty="0"/>
              <a:t>FORM </a:t>
            </a:r>
            <a:r>
              <a:rPr dirty="0" smtClean="0"/>
              <a:t>PROCESSING</a:t>
            </a:r>
            <a:endParaRPr dirty="0"/>
          </a:p>
        </p:txBody>
      </p:sp>
      <p:sp>
        <p:nvSpPr>
          <p:cNvPr id="291" name="Form is a very common way of interaction in web sites.…"/>
          <p:cNvSpPr txBox="1">
            <a:spLocks noGrp="1"/>
          </p:cNvSpPr>
          <p:nvPr>
            <p:ph type="body" idx="1"/>
          </p:nvPr>
        </p:nvSpPr>
        <p:spPr>
          <a:prstGeom prst="rect">
            <a:avLst/>
          </a:prstGeom>
        </p:spPr>
        <p:txBody>
          <a:bodyPr>
            <a:normAutofit/>
          </a:bodyPr>
          <a:lstStyle/>
          <a:p>
            <a:pPr marL="361639" indent="-361639">
              <a:buFont typeface="+mj-lt"/>
              <a:buAutoNum type="arabicPeriod"/>
            </a:pPr>
            <a:r>
              <a:rPr sz="3600" dirty="0"/>
              <a:t>Form is a </a:t>
            </a:r>
            <a:r>
              <a:rPr sz="3600" b="1" dirty="0">
                <a:cs typeface="Helvetica"/>
                <a:sym typeface="Helvetica"/>
              </a:rPr>
              <a:t>very common way of interaction</a:t>
            </a:r>
            <a:r>
              <a:rPr sz="3600" dirty="0"/>
              <a:t> in web sites.</a:t>
            </a:r>
          </a:p>
          <a:p>
            <a:pPr marL="361639" indent="-361639">
              <a:buFont typeface="+mj-lt"/>
              <a:buAutoNum type="arabicPeriod"/>
            </a:pPr>
            <a:r>
              <a:rPr sz="3600" dirty="0"/>
              <a:t>The </a:t>
            </a:r>
            <a:r>
              <a:rPr sz="3600" b="1" dirty="0">
                <a:cs typeface="Helvetica"/>
                <a:sym typeface="Helvetica"/>
              </a:rPr>
              <a:t>&lt;form&gt;</a:t>
            </a:r>
            <a:r>
              <a:rPr sz="3600" dirty="0"/>
              <a:t> tag is used so that user can enter the form details.</a:t>
            </a:r>
          </a:p>
          <a:p>
            <a:pPr marL="361639" indent="-361639">
              <a:buFont typeface="+mj-lt"/>
              <a:buAutoNum type="arabicPeriod"/>
            </a:pPr>
            <a:r>
              <a:rPr sz="3600" dirty="0"/>
              <a:t>The web-browser used two method to pass this data to business logic</a:t>
            </a:r>
          </a:p>
          <a:p>
            <a:pPr marL="361639" indent="-361639">
              <a:buFont typeface="+mj-lt"/>
              <a:buAutoNum type="arabicPeriod"/>
            </a:pPr>
            <a:r>
              <a:rPr sz="3600" dirty="0"/>
              <a:t>The two methods are </a:t>
            </a:r>
            <a:r>
              <a:rPr sz="3600" b="1" dirty="0">
                <a:cs typeface="Helvetica"/>
                <a:sym typeface="Helvetica"/>
              </a:rPr>
              <a:t>GET and POST.</a:t>
            </a:r>
          </a:p>
        </p:txBody>
      </p:sp>
      <p:sp>
        <p:nvSpPr>
          <p:cNvPr id="2" name="Slide Number Placeholder 1"/>
          <p:cNvSpPr>
            <a:spLocks noGrp="1"/>
          </p:cNvSpPr>
          <p:nvPr>
            <p:ph type="sldNum" sz="quarter" idx="2"/>
          </p:nvPr>
        </p:nvSpPr>
        <p:spPr/>
        <p:txBody>
          <a:bodyPr/>
          <a:lstStyle/>
          <a:p>
            <a:fld id="{86CB4B4D-7CA3-9044-876B-883B54F8677D}" type="slidenum">
              <a:rPr lang="en-IN" smtClean="0"/>
              <a:t>25</a:t>
            </a:fld>
            <a:endParaRPr lang="en-IN"/>
          </a:p>
        </p:txBody>
      </p:sp>
    </p:spTree>
    <p:custDataLst>
      <p:tags r:id="rId1"/>
    </p:custDataLst>
    <p:extLst>
      <p:ext uri="{BB962C8B-B14F-4D97-AF65-F5344CB8AC3E}">
        <p14:creationId xmlns:p14="http://schemas.microsoft.com/office/powerpoint/2010/main" val="4180488553"/>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PROG 7:"/>
          <p:cNvSpPr txBox="1">
            <a:spLocks noGrp="1"/>
          </p:cNvSpPr>
          <p:nvPr>
            <p:ph type="title"/>
          </p:nvPr>
        </p:nvSpPr>
        <p:spPr/>
        <p:txBody>
          <a:bodyPr vert="horz" lIns="91440" tIns="45720" rIns="91440" bIns="45720" rtlCol="0" anchor="ctr">
            <a:normAutofit/>
          </a:bodyPr>
          <a:lstStyle/>
          <a:p>
            <a:pPr defTabSz="549148"/>
            <a:r>
              <a:rPr lang="en-IN" dirty="0" err="1" smtClean="0"/>
              <a:t>Prog</a:t>
            </a:r>
            <a:r>
              <a:rPr lang="en-IN" dirty="0" smtClean="0"/>
              <a:t>: JSP Form Processing</a:t>
            </a:r>
            <a:endParaRPr lang="en-IN" dirty="0"/>
          </a:p>
        </p:txBody>
      </p:sp>
      <p:pic>
        <p:nvPicPr>
          <p:cNvPr id="294" name="Screen Shot 2017-02-18 at 10.16.11 AM.png" descr="Screen Shot 2017-02-18 at 10.16.11 AM.png"/>
          <p:cNvPicPr>
            <a:picLocks noChangeAspect="1"/>
          </p:cNvPicPr>
          <p:nvPr/>
        </p:nvPicPr>
        <p:blipFill>
          <a:blip r:embed="rId3">
            <a:extLst/>
          </a:blip>
          <a:stretch>
            <a:fillRect/>
          </a:stretch>
        </p:blipFill>
        <p:spPr>
          <a:xfrm>
            <a:off x="2125390" y="2640960"/>
            <a:ext cx="4295180" cy="2500313"/>
          </a:xfrm>
          <a:prstGeom prst="rect">
            <a:avLst/>
          </a:prstGeom>
          <a:ln w="12700">
            <a:miter lim="400000"/>
          </a:ln>
        </p:spPr>
      </p:pic>
      <p:pic>
        <p:nvPicPr>
          <p:cNvPr id="295" name="Screen Shot 2017-02-18 at 10.16.20 AM.png" descr="Screen Shot 2017-02-18 at 10.16.20 AM.png"/>
          <p:cNvPicPr>
            <a:picLocks noChangeAspect="1"/>
          </p:cNvPicPr>
          <p:nvPr/>
        </p:nvPicPr>
        <p:blipFill>
          <a:blip r:embed="rId4">
            <a:extLst/>
          </a:blip>
          <a:stretch>
            <a:fillRect/>
          </a:stretch>
        </p:blipFill>
        <p:spPr>
          <a:xfrm>
            <a:off x="7359863" y="3557631"/>
            <a:ext cx="2732485" cy="875110"/>
          </a:xfrm>
          <a:prstGeom prst="rect">
            <a:avLst/>
          </a:prstGeom>
          <a:ln w="12700">
            <a:miter lim="400000"/>
          </a:ln>
        </p:spPr>
      </p:pic>
      <p:sp>
        <p:nvSpPr>
          <p:cNvPr id="296" name="Rectangle"/>
          <p:cNvSpPr/>
          <p:nvPr/>
        </p:nvSpPr>
        <p:spPr>
          <a:xfrm>
            <a:off x="1974846" y="2577365"/>
            <a:ext cx="4596267" cy="2482454"/>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97" name="Rectangle"/>
          <p:cNvSpPr/>
          <p:nvPr/>
        </p:nvSpPr>
        <p:spPr>
          <a:xfrm>
            <a:off x="7368793" y="3468317"/>
            <a:ext cx="2714626" cy="1053738"/>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98" name="Line"/>
          <p:cNvSpPr/>
          <p:nvPr/>
        </p:nvSpPr>
        <p:spPr>
          <a:xfrm>
            <a:off x="6483181" y="3995185"/>
            <a:ext cx="1092509" cy="1"/>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299" name="index.jsp"/>
          <p:cNvSpPr txBox="1"/>
          <p:nvPr/>
        </p:nvSpPr>
        <p:spPr>
          <a:xfrm>
            <a:off x="2047616" y="2199453"/>
            <a:ext cx="1005083"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969" dirty="0" err="1"/>
              <a:t>index.jsp</a:t>
            </a:r>
            <a:endParaRPr sz="1969" dirty="0"/>
          </a:p>
        </p:txBody>
      </p:sp>
      <p:sp>
        <p:nvSpPr>
          <p:cNvPr id="300" name="Rectangle"/>
          <p:cNvSpPr/>
          <p:nvPr/>
        </p:nvSpPr>
        <p:spPr>
          <a:xfrm>
            <a:off x="1974846" y="2141468"/>
            <a:ext cx="1529784" cy="43755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26</a:t>
            </a:fld>
            <a:endParaRPr lang="en-IN"/>
          </a:p>
        </p:txBody>
      </p:sp>
    </p:spTree>
    <p:custDataLst>
      <p:tags r:id="rId1"/>
    </p:custDataLst>
    <p:extLst>
      <p:ext uri="{BB962C8B-B14F-4D97-AF65-F5344CB8AC3E}">
        <p14:creationId xmlns:p14="http://schemas.microsoft.com/office/powerpoint/2010/main" val="3112840923"/>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p:txBody>
          <a:bodyPr>
            <a:normAutofit/>
          </a:bodyPr>
          <a:lstStyle/>
          <a:p>
            <a:r>
              <a:rPr lang="en-IN" sz="4000" dirty="0" err="1"/>
              <a:t>index.jsp</a:t>
            </a:r>
            <a:endParaRPr lang="en-IN" sz="4000" dirty="0"/>
          </a:p>
          <a:p>
            <a:r>
              <a:rPr lang="en-IN" sz="4000" dirty="0" err="1"/>
              <a:t>demojsp.jsp</a:t>
            </a:r>
            <a:endParaRPr lang="en-IN" sz="4000" dirty="0"/>
          </a:p>
          <a:p>
            <a:r>
              <a:rPr lang="en-IN" sz="4000" dirty="0"/>
              <a:t>web.xml</a:t>
            </a:r>
          </a:p>
          <a:p>
            <a:pPr marL="0" indent="0">
              <a:buNone/>
            </a:pPr>
            <a:endParaRPr lang="en-IN" sz="40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27</a:t>
            </a:fld>
            <a:endParaRPr lang="en-IN" dirty="0"/>
          </a:p>
        </p:txBody>
      </p:sp>
    </p:spTree>
    <p:custDataLst>
      <p:tags r:id="rId1"/>
    </p:custDataLst>
    <p:extLst>
      <p:ext uri="{BB962C8B-B14F-4D97-AF65-F5344CB8AC3E}">
        <p14:creationId xmlns:p14="http://schemas.microsoft.com/office/powerpoint/2010/main" val="35496359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r>
              <a:rPr lang="en-US" b="0" dirty="0">
                <a:effectLst/>
              </a:rPr>
              <a:t>The Directory structure of </a:t>
            </a:r>
            <a:r>
              <a:rPr lang="en-US" b="0" dirty="0" smtClean="0">
                <a:effectLst/>
              </a:rPr>
              <a:t>JSP</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p:txBody>
          <a:bodyPr>
            <a:normAutofit/>
          </a:bodyPr>
          <a:lstStyle/>
          <a:p>
            <a:r>
              <a:rPr lang="en-US" dirty="0" smtClean="0"/>
              <a:t>The directory structure of JSP page is same as Servlet. We contain the JSP page outside the WEB-INF folder or in any directory.</a:t>
            </a:r>
            <a:endParaRPr lang="en-US" dirty="0"/>
          </a:p>
        </p:txBody>
      </p:sp>
      <p:pic>
        <p:nvPicPr>
          <p:cNvPr id="1026" name="Picture 2" descr="The directory structure of JS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1759179"/>
            <a:ext cx="5130800" cy="488186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28</a:t>
            </a:fld>
            <a:endParaRPr lang="en-IN" dirty="0"/>
          </a:p>
        </p:txBody>
      </p:sp>
    </p:spTree>
    <p:custDataLst>
      <p:tags r:id="rId1"/>
    </p:custDataLst>
    <p:extLst>
      <p:ext uri="{BB962C8B-B14F-4D97-AF65-F5344CB8AC3E}">
        <p14:creationId xmlns:p14="http://schemas.microsoft.com/office/powerpoint/2010/main" val="19986772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239151" y="864108"/>
            <a:ext cx="11456320" cy="5993892"/>
          </a:xfrm>
        </p:spPr>
        <p:txBody>
          <a:bodyPr>
            <a:noAutofit/>
          </a:bodyPr>
          <a:lstStyle/>
          <a:p>
            <a:r>
              <a:rPr lang="en-IN" sz="2000" dirty="0" smtClean="0">
                <a:cs typeface="Courier New" panose="02070309020205020404" pitchFamily="49" charset="0"/>
              </a:rPr>
              <a:t>File: index.html</a:t>
            </a:r>
            <a:endParaRPr lang="en-IN" sz="1800" dirty="0">
              <a:cs typeface="Courier New" panose="02070309020205020404" pitchFamily="49" charset="0"/>
            </a:endParaRPr>
          </a:p>
          <a:p>
            <a:pPr marL="0" indent="0">
              <a:buNone/>
            </a:pPr>
            <a:r>
              <a:rPr lang="en-IN" sz="1800" dirty="0" smtClean="0">
                <a:latin typeface="Courier New" panose="02070309020205020404" pitchFamily="49" charset="0"/>
                <a:cs typeface="Courier New" panose="02070309020205020404" pitchFamily="49" charset="0"/>
              </a:rPr>
              <a:t>&lt;!</a:t>
            </a:r>
            <a:r>
              <a:rPr lang="en-IN" sz="1800" dirty="0">
                <a:latin typeface="Courier New" panose="02070309020205020404" pitchFamily="49" charset="0"/>
                <a:cs typeface="Courier New" panose="02070309020205020404" pitchFamily="49" charset="0"/>
              </a:rPr>
              <a:t>DOCTYPE html&gt;</a:t>
            </a:r>
          </a:p>
          <a:p>
            <a:pPr marL="0" indent="0">
              <a:buNone/>
            </a:pPr>
            <a:r>
              <a:rPr lang="en-IN" sz="1800" dirty="0">
                <a:latin typeface="Courier New" panose="02070309020205020404" pitchFamily="49" charset="0"/>
                <a:cs typeface="Courier New" panose="02070309020205020404" pitchFamily="49" charset="0"/>
              </a:rPr>
              <a:t>&lt;html</a:t>
            </a:r>
            <a:r>
              <a:rPr lang="en-IN" sz="1800" dirty="0" smtClean="0">
                <a:latin typeface="Courier New" panose="02070309020205020404" pitchFamily="49" charset="0"/>
                <a:cs typeface="Courier New" panose="02070309020205020404" pitchFamily="49" charset="0"/>
              </a:rPr>
              <a:t>&gt; &lt;</a:t>
            </a:r>
            <a:r>
              <a:rPr lang="en-IN" sz="1800" dirty="0">
                <a:latin typeface="Courier New" panose="02070309020205020404" pitchFamily="49" charset="0"/>
                <a:cs typeface="Courier New" panose="02070309020205020404" pitchFamily="49" charset="0"/>
              </a:rPr>
              <a:t>body</a:t>
            </a:r>
            <a:r>
              <a:rPr lang="en-IN" sz="1800" dirty="0" smtClean="0">
                <a:latin typeface="Courier New" panose="02070309020205020404" pitchFamily="49" charset="0"/>
                <a:cs typeface="Courier New" panose="02070309020205020404" pitchFamily="49" charset="0"/>
              </a:rPr>
              <a:t>&gt; </a:t>
            </a:r>
            <a:r>
              <a:rPr lang="en-IN" sz="1800" dirty="0" smtClean="0">
                <a:solidFill>
                  <a:schemeClr val="tx1"/>
                </a:solidFill>
                <a:latin typeface="Courier New" panose="02070309020205020404" pitchFamily="49" charset="0"/>
                <a:cs typeface="Courier New" panose="02070309020205020404" pitchFamily="49" charset="0"/>
              </a:rPr>
              <a:t>&lt;</a:t>
            </a:r>
            <a:r>
              <a:rPr lang="en-IN" sz="1800" dirty="0">
                <a:solidFill>
                  <a:schemeClr val="tx1"/>
                </a:solidFill>
                <a:latin typeface="Courier New" panose="02070309020205020404" pitchFamily="49" charset="0"/>
                <a:cs typeface="Courier New" panose="02070309020205020404" pitchFamily="49" charset="0"/>
              </a:rPr>
              <a:t>form action= "</a:t>
            </a:r>
            <a:r>
              <a:rPr lang="en-IN" sz="1800" dirty="0" err="1">
                <a:solidFill>
                  <a:schemeClr val="tx1"/>
                </a:solidFill>
                <a:latin typeface="Courier New" panose="02070309020205020404" pitchFamily="49" charset="0"/>
                <a:cs typeface="Courier New" panose="02070309020205020404" pitchFamily="49" charset="0"/>
              </a:rPr>
              <a:t>demojsp.jsp</a:t>
            </a:r>
            <a:r>
              <a:rPr lang="en-IN" sz="1800" dirty="0">
                <a:solidFill>
                  <a:schemeClr val="tx1"/>
                </a:solidFill>
                <a:latin typeface="Courier New" panose="02070309020205020404" pitchFamily="49" charset="0"/>
                <a:cs typeface="Courier New" panose="02070309020205020404" pitchFamily="49" charset="0"/>
              </a:rPr>
              <a:t>" method="GET"&gt;</a:t>
            </a:r>
          </a:p>
          <a:p>
            <a:pPr marL="0" indent="0">
              <a:buNone/>
            </a:pPr>
            <a:r>
              <a:rPr lang="en-IN" sz="1800" dirty="0" smtClean="0">
                <a:solidFill>
                  <a:schemeClr val="tx1"/>
                </a:solidFill>
                <a:latin typeface="Courier New" panose="02070309020205020404" pitchFamily="49" charset="0"/>
                <a:cs typeface="Courier New" panose="02070309020205020404" pitchFamily="49" charset="0"/>
              </a:rPr>
              <a:t>FIRSTNAME</a:t>
            </a:r>
            <a:r>
              <a:rPr lang="en-IN" sz="1800" dirty="0">
                <a:solidFill>
                  <a:schemeClr val="tx1"/>
                </a:solidFill>
                <a:latin typeface="Courier New" panose="02070309020205020404" pitchFamily="49" charset="0"/>
                <a:cs typeface="Courier New" panose="02070309020205020404" pitchFamily="49" charset="0"/>
              </a:rPr>
              <a:t>: </a:t>
            </a:r>
            <a:r>
              <a:rPr lang="en-IN" sz="1800" dirty="0" smtClean="0">
                <a:solidFill>
                  <a:schemeClr val="tx1"/>
                </a:solidFill>
                <a:latin typeface="Courier New" panose="02070309020205020404" pitchFamily="49" charset="0"/>
                <a:cs typeface="Courier New" panose="02070309020205020404" pitchFamily="49" charset="0"/>
              </a:rPr>
              <a:t>	&lt;</a:t>
            </a:r>
            <a:r>
              <a:rPr lang="en-IN" sz="1800" dirty="0">
                <a:solidFill>
                  <a:schemeClr val="tx1"/>
                </a:solidFill>
                <a:latin typeface="Courier New" panose="02070309020205020404" pitchFamily="49" charset="0"/>
                <a:cs typeface="Courier New" panose="02070309020205020404" pitchFamily="49" charset="0"/>
              </a:rPr>
              <a:t>input type="text" name="</a:t>
            </a:r>
            <a:r>
              <a:rPr lang="en-IN" sz="1800" dirty="0" err="1">
                <a:solidFill>
                  <a:schemeClr val="tx1"/>
                </a:solidFill>
                <a:latin typeface="Courier New" panose="02070309020205020404" pitchFamily="49" charset="0"/>
                <a:cs typeface="Courier New" panose="02070309020205020404" pitchFamily="49" charset="0"/>
              </a:rPr>
              <a:t>fname</a:t>
            </a:r>
            <a:r>
              <a:rPr lang="en-IN" sz="1800" dirty="0">
                <a:solidFill>
                  <a:schemeClr val="tx1"/>
                </a:solidFill>
                <a:latin typeface="Courier New" panose="02070309020205020404" pitchFamily="49" charset="0"/>
                <a:cs typeface="Courier New" panose="02070309020205020404" pitchFamily="49" charset="0"/>
              </a:rPr>
              <a:t>"/&gt;</a:t>
            </a:r>
          </a:p>
          <a:p>
            <a:pPr marL="0" indent="0">
              <a:buNone/>
            </a:pPr>
            <a:r>
              <a:rPr lang="en-IN" sz="1800" dirty="0" smtClean="0">
                <a:solidFill>
                  <a:schemeClr val="tx1"/>
                </a:solidFill>
                <a:latin typeface="Courier New" panose="02070309020205020404" pitchFamily="49" charset="0"/>
                <a:cs typeface="Courier New" panose="02070309020205020404" pitchFamily="49" charset="0"/>
              </a:rPr>
              <a:t>LASTNAME</a:t>
            </a:r>
            <a:r>
              <a:rPr lang="en-IN" sz="1800" dirty="0">
                <a:solidFill>
                  <a:schemeClr val="tx1"/>
                </a:solidFill>
                <a:latin typeface="Courier New" panose="02070309020205020404" pitchFamily="49" charset="0"/>
                <a:cs typeface="Courier New" panose="02070309020205020404" pitchFamily="49" charset="0"/>
              </a:rPr>
              <a:t>:  </a:t>
            </a:r>
            <a:r>
              <a:rPr lang="en-IN" sz="1800" dirty="0" smtClean="0">
                <a:solidFill>
                  <a:schemeClr val="tx1"/>
                </a:solidFill>
                <a:latin typeface="Courier New" panose="02070309020205020404" pitchFamily="49" charset="0"/>
                <a:cs typeface="Courier New" panose="02070309020205020404" pitchFamily="49" charset="0"/>
              </a:rPr>
              <a:t>	&lt;</a:t>
            </a:r>
            <a:r>
              <a:rPr lang="en-IN" sz="1800" dirty="0">
                <a:solidFill>
                  <a:schemeClr val="tx1"/>
                </a:solidFill>
                <a:latin typeface="Courier New" panose="02070309020205020404" pitchFamily="49" charset="0"/>
                <a:cs typeface="Courier New" panose="02070309020205020404" pitchFamily="49" charset="0"/>
              </a:rPr>
              <a:t>input type="text" name="</a:t>
            </a:r>
            <a:r>
              <a:rPr lang="en-IN" sz="1800" dirty="0" err="1">
                <a:solidFill>
                  <a:schemeClr val="tx1"/>
                </a:solidFill>
                <a:latin typeface="Courier New" panose="02070309020205020404" pitchFamily="49" charset="0"/>
                <a:cs typeface="Courier New" panose="02070309020205020404" pitchFamily="49" charset="0"/>
              </a:rPr>
              <a:t>lname</a:t>
            </a:r>
            <a:r>
              <a:rPr lang="en-IN" sz="1800" dirty="0">
                <a:solidFill>
                  <a:schemeClr val="tx1"/>
                </a:solidFill>
                <a:latin typeface="Courier New" panose="02070309020205020404" pitchFamily="49" charset="0"/>
                <a:cs typeface="Courier New" panose="02070309020205020404" pitchFamily="49" charset="0"/>
              </a:rPr>
              <a:t>"/&gt;</a:t>
            </a:r>
          </a:p>
          <a:p>
            <a:pPr marL="0" indent="0">
              <a:buNone/>
            </a:pPr>
            <a:r>
              <a:rPr lang="en-IN" sz="1800" dirty="0" smtClean="0">
                <a:solidFill>
                  <a:schemeClr val="tx1"/>
                </a:solidFill>
                <a:latin typeface="Courier New" panose="02070309020205020404" pitchFamily="49" charset="0"/>
                <a:cs typeface="Courier New" panose="02070309020205020404" pitchFamily="49" charset="0"/>
              </a:rPr>
              <a:t>&lt;</a:t>
            </a:r>
            <a:r>
              <a:rPr lang="en-IN" sz="1800" dirty="0">
                <a:solidFill>
                  <a:schemeClr val="tx1"/>
                </a:solidFill>
                <a:latin typeface="Courier New" panose="02070309020205020404" pitchFamily="49" charset="0"/>
                <a:cs typeface="Courier New" panose="02070309020205020404" pitchFamily="49" charset="0"/>
              </a:rPr>
              <a:t>input type="submit" value="</a:t>
            </a:r>
            <a:r>
              <a:rPr lang="en-IN" sz="1800" dirty="0" smtClean="0">
                <a:solidFill>
                  <a:schemeClr val="tx1"/>
                </a:solidFill>
                <a:latin typeface="Courier New" panose="02070309020205020404" pitchFamily="49" charset="0"/>
                <a:cs typeface="Courier New" panose="02070309020205020404" pitchFamily="49" charset="0"/>
              </a:rPr>
              <a:t>submit"/&gt;</a:t>
            </a:r>
            <a:endParaRPr lang="en-IN" sz="1800" dirty="0">
              <a:solidFill>
                <a:schemeClr val="tx1"/>
              </a:solidFill>
              <a:latin typeface="Courier New" panose="02070309020205020404" pitchFamily="49" charset="0"/>
              <a:cs typeface="Courier New" panose="02070309020205020404" pitchFamily="49" charset="0"/>
            </a:endParaRPr>
          </a:p>
          <a:p>
            <a:pPr marL="0" indent="0">
              <a:buNone/>
            </a:pPr>
            <a:r>
              <a:rPr lang="en-IN" sz="1800" dirty="0" smtClean="0">
                <a:solidFill>
                  <a:schemeClr val="tx1"/>
                </a:solidFill>
                <a:latin typeface="Courier New" panose="02070309020205020404" pitchFamily="49" charset="0"/>
                <a:cs typeface="Courier New" panose="02070309020205020404" pitchFamily="49" charset="0"/>
              </a:rPr>
              <a:t>&lt;/</a:t>
            </a:r>
            <a:r>
              <a:rPr lang="en-IN" sz="1800" dirty="0">
                <a:solidFill>
                  <a:schemeClr val="tx1"/>
                </a:solidFill>
                <a:latin typeface="Courier New" panose="02070309020205020404" pitchFamily="49" charset="0"/>
                <a:cs typeface="Courier New" panose="02070309020205020404" pitchFamily="49" charset="0"/>
              </a:rPr>
              <a:t>form&gt;</a:t>
            </a:r>
          </a:p>
          <a:p>
            <a:pPr marL="0" indent="0">
              <a:buNone/>
            </a:pPr>
            <a:r>
              <a:rPr lang="en-IN" sz="1800" dirty="0" smtClean="0">
                <a:latin typeface="Courier New" panose="02070309020205020404" pitchFamily="49" charset="0"/>
                <a:cs typeface="Courier New" panose="02070309020205020404" pitchFamily="49" charset="0"/>
              </a:rPr>
              <a:t>&lt;/</a:t>
            </a:r>
            <a:r>
              <a:rPr lang="en-IN" sz="1800" dirty="0">
                <a:latin typeface="Courier New" panose="02070309020205020404" pitchFamily="49" charset="0"/>
                <a:cs typeface="Courier New" panose="02070309020205020404" pitchFamily="49" charset="0"/>
              </a:rPr>
              <a:t>body&gt;</a:t>
            </a:r>
          </a:p>
          <a:p>
            <a:pPr marL="0" indent="0">
              <a:buNone/>
            </a:pPr>
            <a:r>
              <a:rPr lang="en-IN" sz="1800" dirty="0">
                <a:latin typeface="Courier New" panose="02070309020205020404" pitchFamily="49" charset="0"/>
                <a:cs typeface="Courier New" panose="02070309020205020404" pitchFamily="49" charset="0"/>
              </a:rPr>
              <a:t>&lt;/</a:t>
            </a:r>
            <a:r>
              <a:rPr lang="en-IN" sz="1800" dirty="0" smtClean="0">
                <a:latin typeface="Courier New" panose="02070309020205020404" pitchFamily="49" charset="0"/>
                <a:cs typeface="Courier New" panose="02070309020205020404" pitchFamily="49" charset="0"/>
              </a:rPr>
              <a:t>html</a:t>
            </a:r>
            <a:r>
              <a:rPr lang="en-IN" sz="1800" dirty="0">
                <a:latin typeface="Courier New" panose="02070309020205020404" pitchFamily="49" charset="0"/>
                <a:cs typeface="Courier New" panose="02070309020205020404" pitchFamily="49" charset="0"/>
              </a:rPr>
              <a:t>&gt;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29</a:t>
            </a:fld>
            <a:endParaRPr lang="en-IN" dirty="0"/>
          </a:p>
        </p:txBody>
      </p:sp>
      <p:pic>
        <p:nvPicPr>
          <p:cNvPr id="17" name="Picture 16"/>
          <p:cNvPicPr>
            <a:picLocks noChangeAspect="1"/>
          </p:cNvPicPr>
          <p:nvPr/>
        </p:nvPicPr>
        <p:blipFill>
          <a:blip r:embed="rId3"/>
          <a:stretch>
            <a:fillRect/>
          </a:stretch>
        </p:blipFill>
        <p:spPr>
          <a:xfrm>
            <a:off x="1996390" y="3537595"/>
            <a:ext cx="6388327" cy="2903163"/>
          </a:xfrm>
          <a:prstGeom prst="rect">
            <a:avLst/>
          </a:prstGeom>
        </p:spPr>
      </p:pic>
      <p:sp>
        <p:nvSpPr>
          <p:cNvPr id="5" name="Rectangle 4"/>
          <p:cNvSpPr/>
          <p:nvPr/>
        </p:nvSpPr>
        <p:spPr>
          <a:xfrm>
            <a:off x="6896376" y="2698326"/>
            <a:ext cx="5295624" cy="954107"/>
          </a:xfrm>
          <a:prstGeom prst="rect">
            <a:avLst/>
          </a:prstGeom>
        </p:spPr>
        <p:txBody>
          <a:bodyPr wrap="square">
            <a:spAutoFit/>
          </a:bodyPr>
          <a:lstStyle/>
          <a:p>
            <a:r>
              <a:rPr lang="en-IN" sz="1400" dirty="0" smtClean="0">
                <a:latin typeface="Courier New" panose="02070309020205020404" pitchFamily="49" charset="0"/>
                <a:cs typeface="Courier New" panose="02070309020205020404" pitchFamily="49" charset="0"/>
              </a:rPr>
              <a:t>&lt;</a:t>
            </a:r>
            <a:r>
              <a:rPr lang="en-IN" sz="1400" dirty="0">
                <a:latin typeface="Courier New" panose="02070309020205020404" pitchFamily="49" charset="0"/>
                <a:cs typeface="Courier New" panose="02070309020205020404" pitchFamily="49" charset="0"/>
              </a:rPr>
              <a:t>body&gt;</a:t>
            </a:r>
          </a:p>
          <a:p>
            <a:r>
              <a:rPr lang="en-IN" sz="1400" dirty="0" smtClean="0">
                <a:latin typeface="Courier New" panose="02070309020205020404" pitchFamily="49" charset="0"/>
                <a:cs typeface="Courier New" panose="02070309020205020404" pitchFamily="49" charset="0"/>
              </a:rPr>
              <a:t>FIRSTNAME</a:t>
            </a:r>
            <a:r>
              <a:rPr lang="en-IN" sz="1400" dirty="0">
                <a:latin typeface="Courier New" panose="02070309020205020404" pitchFamily="49" charset="0"/>
                <a:cs typeface="Courier New" panose="02070309020205020404" pitchFamily="49" charset="0"/>
              </a:rPr>
              <a:t>: </a:t>
            </a:r>
            <a:r>
              <a:rPr lang="en-IN" sz="1400" dirty="0">
                <a:solidFill>
                  <a:srgbClr val="FF0000"/>
                </a:solidFill>
                <a:latin typeface="Courier New" panose="02070309020205020404" pitchFamily="49" charset="0"/>
                <a:cs typeface="Courier New" panose="02070309020205020404" pitchFamily="49" charset="0"/>
              </a:rPr>
              <a:t>&lt;%= </a:t>
            </a:r>
            <a:r>
              <a:rPr lang="en-IN" sz="1400" dirty="0" err="1">
                <a:solidFill>
                  <a:srgbClr val="FF0000"/>
                </a:solidFill>
                <a:latin typeface="Courier New" panose="02070309020205020404" pitchFamily="49" charset="0"/>
                <a:cs typeface="Courier New" panose="02070309020205020404" pitchFamily="49" charset="0"/>
              </a:rPr>
              <a:t>request.getParameter</a:t>
            </a:r>
            <a:r>
              <a:rPr lang="en-IN" sz="1400" dirty="0">
                <a:solidFill>
                  <a:srgbClr val="FF0000"/>
                </a:solidFill>
                <a:latin typeface="Courier New" panose="02070309020205020404" pitchFamily="49" charset="0"/>
                <a:cs typeface="Courier New" panose="02070309020205020404" pitchFamily="49" charset="0"/>
              </a:rPr>
              <a:t>("</a:t>
            </a:r>
            <a:r>
              <a:rPr lang="en-IN" sz="1400" dirty="0" err="1">
                <a:solidFill>
                  <a:srgbClr val="FF0000"/>
                </a:solidFill>
                <a:latin typeface="Courier New" panose="02070309020205020404" pitchFamily="49" charset="0"/>
                <a:cs typeface="Courier New" panose="02070309020205020404" pitchFamily="49" charset="0"/>
              </a:rPr>
              <a:t>fname</a:t>
            </a:r>
            <a:r>
              <a:rPr lang="en-IN" sz="1400" dirty="0">
                <a:solidFill>
                  <a:srgbClr val="FF0000"/>
                </a:solidFill>
                <a:latin typeface="Courier New" panose="02070309020205020404" pitchFamily="49" charset="0"/>
                <a:cs typeface="Courier New" panose="02070309020205020404" pitchFamily="49" charset="0"/>
              </a:rPr>
              <a:t>") </a:t>
            </a:r>
            <a:r>
              <a:rPr lang="en-IN" sz="1400" dirty="0" smtClean="0">
                <a:solidFill>
                  <a:srgbClr val="FF0000"/>
                </a:solidFill>
                <a:latin typeface="Courier New" panose="02070309020205020404" pitchFamily="49" charset="0"/>
                <a:cs typeface="Courier New" panose="02070309020205020404" pitchFamily="49" charset="0"/>
              </a:rPr>
              <a:t>%&gt;</a:t>
            </a:r>
            <a:endParaRPr lang="en-IN" sz="1400" dirty="0">
              <a:latin typeface="Courier New" panose="02070309020205020404" pitchFamily="49" charset="0"/>
              <a:cs typeface="Courier New" panose="02070309020205020404" pitchFamily="49" charset="0"/>
            </a:endParaRPr>
          </a:p>
          <a:p>
            <a:r>
              <a:rPr lang="en-IN" sz="1400" dirty="0" smtClean="0">
                <a:latin typeface="Courier New" panose="02070309020205020404" pitchFamily="49" charset="0"/>
                <a:cs typeface="Courier New" panose="02070309020205020404" pitchFamily="49" charset="0"/>
              </a:rPr>
              <a:t>LASTNAME</a:t>
            </a:r>
            <a:r>
              <a:rPr lang="en-IN" sz="1400" dirty="0">
                <a:latin typeface="Courier New" panose="02070309020205020404" pitchFamily="49" charset="0"/>
                <a:cs typeface="Courier New" panose="02070309020205020404" pitchFamily="49" charset="0"/>
              </a:rPr>
              <a:t>:  </a:t>
            </a:r>
            <a:r>
              <a:rPr lang="en-IN" sz="1400" dirty="0">
                <a:solidFill>
                  <a:srgbClr val="FF0000"/>
                </a:solidFill>
                <a:latin typeface="Courier New" panose="02070309020205020404" pitchFamily="49" charset="0"/>
                <a:cs typeface="Courier New" panose="02070309020205020404" pitchFamily="49" charset="0"/>
              </a:rPr>
              <a:t>&lt;%= </a:t>
            </a:r>
            <a:r>
              <a:rPr lang="en-IN" sz="1400" dirty="0" err="1">
                <a:solidFill>
                  <a:srgbClr val="FF0000"/>
                </a:solidFill>
                <a:latin typeface="Courier New" panose="02070309020205020404" pitchFamily="49" charset="0"/>
                <a:cs typeface="Courier New" panose="02070309020205020404" pitchFamily="49" charset="0"/>
              </a:rPr>
              <a:t>request.getParameter</a:t>
            </a:r>
            <a:r>
              <a:rPr lang="en-IN" sz="1400" dirty="0">
                <a:solidFill>
                  <a:srgbClr val="FF0000"/>
                </a:solidFill>
                <a:latin typeface="Courier New" panose="02070309020205020404" pitchFamily="49" charset="0"/>
                <a:cs typeface="Courier New" panose="02070309020205020404" pitchFamily="49" charset="0"/>
              </a:rPr>
              <a:t>("</a:t>
            </a:r>
            <a:r>
              <a:rPr lang="en-IN" sz="1400" dirty="0" err="1">
                <a:solidFill>
                  <a:srgbClr val="FF0000"/>
                </a:solidFill>
                <a:latin typeface="Courier New" panose="02070309020205020404" pitchFamily="49" charset="0"/>
                <a:cs typeface="Courier New" panose="02070309020205020404" pitchFamily="49" charset="0"/>
              </a:rPr>
              <a:t>lname</a:t>
            </a:r>
            <a:r>
              <a:rPr lang="en-IN" sz="1400" dirty="0">
                <a:solidFill>
                  <a:srgbClr val="FF0000"/>
                </a:solidFill>
                <a:latin typeface="Courier New" panose="02070309020205020404" pitchFamily="49" charset="0"/>
                <a:cs typeface="Courier New" panose="02070309020205020404" pitchFamily="49" charset="0"/>
              </a:rPr>
              <a:t>") %&gt;</a:t>
            </a:r>
          </a:p>
          <a:p>
            <a:r>
              <a:rPr lang="en-IN" sz="1400" dirty="0" smtClean="0">
                <a:latin typeface="Courier New" panose="02070309020205020404" pitchFamily="49" charset="0"/>
                <a:cs typeface="Courier New" panose="02070309020205020404" pitchFamily="49" charset="0"/>
              </a:rPr>
              <a:t>&lt;/</a:t>
            </a:r>
            <a:r>
              <a:rPr lang="en-IN" sz="1400" dirty="0">
                <a:latin typeface="Courier New" panose="02070309020205020404" pitchFamily="49" charset="0"/>
                <a:cs typeface="Courier New" panose="02070309020205020404" pitchFamily="49" charset="0"/>
              </a:rPr>
              <a:t>body&gt;</a:t>
            </a:r>
          </a:p>
        </p:txBody>
      </p:sp>
      <p:sp>
        <p:nvSpPr>
          <p:cNvPr id="6" name="Rectangle 5"/>
          <p:cNvSpPr/>
          <p:nvPr/>
        </p:nvSpPr>
        <p:spPr>
          <a:xfrm>
            <a:off x="6896376" y="2301207"/>
            <a:ext cx="1515158" cy="369332"/>
          </a:xfrm>
          <a:prstGeom prst="rect">
            <a:avLst/>
          </a:prstGeom>
        </p:spPr>
        <p:txBody>
          <a:bodyPr wrap="none">
            <a:spAutoFit/>
          </a:bodyPr>
          <a:lstStyle/>
          <a:p>
            <a:r>
              <a:rPr lang="en-IN" dirty="0">
                <a:cs typeface="Courier New" panose="02070309020205020404" pitchFamily="49" charset="0"/>
              </a:rPr>
              <a:t>File: </a:t>
            </a:r>
            <a:r>
              <a:rPr lang="en-IN" dirty="0" err="1" smtClean="0">
                <a:solidFill>
                  <a:srgbClr val="FF0000"/>
                </a:solidFill>
                <a:cs typeface="Courier New" panose="02070309020205020404" pitchFamily="49" charset="0"/>
              </a:rPr>
              <a:t>demo.jsp</a:t>
            </a:r>
            <a:endParaRPr lang="en-IN" sz="1600" dirty="0">
              <a:solidFill>
                <a:srgbClr val="FF0000"/>
              </a:solidFill>
              <a:cs typeface="Courier New" panose="02070309020205020404" pitchFamily="49" charset="0"/>
            </a:endParaRPr>
          </a:p>
        </p:txBody>
      </p:sp>
    </p:spTree>
    <p:custDataLst>
      <p:tags r:id="rId1"/>
    </p:custDataLst>
    <p:extLst>
      <p:ext uri="{BB962C8B-B14F-4D97-AF65-F5344CB8AC3E}">
        <p14:creationId xmlns:p14="http://schemas.microsoft.com/office/powerpoint/2010/main" val="3194283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3FBAAC-06D1-4AD4-AB21-153164DDFC34}"/>
              </a:ext>
            </a:extLst>
          </p:cNvPr>
          <p:cNvSpPr>
            <a:spLocks noGrp="1"/>
          </p:cNvSpPr>
          <p:nvPr>
            <p:ph idx="1"/>
          </p:nvPr>
        </p:nvSpPr>
        <p:spPr>
          <a:xfrm>
            <a:off x="3814763" y="868680"/>
            <a:ext cx="7368349" cy="5120640"/>
          </a:xfrm>
        </p:spPr>
        <p:txBody>
          <a:bodyPr/>
          <a:lstStyle/>
          <a:p>
            <a:pPr marL="0" indent="0">
              <a:buNone/>
            </a:pPr>
            <a:r>
              <a:rPr lang="en-IN" sz="5062" dirty="0" smtClean="0"/>
              <a:t>INTRODUCTION</a:t>
            </a:r>
            <a:endParaRPr lang="en-IN" sz="225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3</a:t>
            </a:fld>
            <a:endParaRPr lang="en-IN"/>
          </a:p>
        </p:txBody>
      </p:sp>
    </p:spTree>
    <p:custDataLst>
      <p:tags r:id="rId1"/>
    </p:custDataLst>
    <p:extLst>
      <p:ext uri="{BB962C8B-B14F-4D97-AF65-F5344CB8AC3E}">
        <p14:creationId xmlns:p14="http://schemas.microsoft.com/office/powerpoint/2010/main" val="19664749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239151" y="864108"/>
            <a:ext cx="11456320" cy="5993892"/>
          </a:xfrm>
        </p:spPr>
        <p:txBody>
          <a:bodyPr>
            <a:noAutofit/>
          </a:bodyPr>
          <a:lstStyle/>
          <a:p>
            <a:r>
              <a:rPr lang="en-IN" sz="2400" dirty="0" smtClean="0"/>
              <a:t>File: </a:t>
            </a:r>
            <a:r>
              <a:rPr lang="en-IN" sz="2400" dirty="0" err="1" smtClean="0"/>
              <a:t>demojsp.jsp</a:t>
            </a:r>
            <a:endParaRPr lang="en-IN" sz="2400" dirty="0" smtClean="0"/>
          </a:p>
          <a:p>
            <a:pPr marL="0" indent="0">
              <a:buNone/>
            </a:pPr>
            <a:r>
              <a:rPr lang="en-IN" sz="2400" dirty="0">
                <a:latin typeface="Courier New" panose="02070309020205020404" pitchFamily="49" charset="0"/>
                <a:cs typeface="Courier New" panose="02070309020205020404" pitchFamily="49" charset="0"/>
              </a:rPr>
              <a:t>&lt;%@page </a:t>
            </a:r>
            <a:r>
              <a:rPr lang="en-IN" sz="2400" dirty="0" err="1">
                <a:latin typeface="Courier New" panose="02070309020205020404" pitchFamily="49" charset="0"/>
                <a:cs typeface="Courier New" panose="02070309020205020404" pitchFamily="49" charset="0"/>
              </a:rPr>
              <a:t>contentType</a:t>
            </a:r>
            <a:r>
              <a:rPr lang="en-IN" sz="2400" dirty="0">
                <a:latin typeface="Courier New" panose="02070309020205020404" pitchFamily="49" charset="0"/>
                <a:cs typeface="Courier New" panose="02070309020205020404" pitchFamily="49" charset="0"/>
              </a:rPr>
              <a:t>="text/html" </a:t>
            </a:r>
            <a:r>
              <a:rPr lang="en-IN" sz="2400" dirty="0" err="1">
                <a:latin typeface="Courier New" panose="02070309020205020404" pitchFamily="49" charset="0"/>
                <a:cs typeface="Courier New" panose="02070309020205020404" pitchFamily="49" charset="0"/>
              </a:rPr>
              <a:t>pageEncoding</a:t>
            </a:r>
            <a:r>
              <a:rPr lang="en-IN" sz="2400" dirty="0">
                <a:latin typeface="Courier New" panose="02070309020205020404" pitchFamily="49" charset="0"/>
                <a:cs typeface="Courier New" panose="02070309020205020404" pitchFamily="49" charset="0"/>
              </a:rPr>
              <a:t>="UTF-8"%&gt;</a:t>
            </a:r>
          </a:p>
          <a:p>
            <a:pPr marL="0" indent="0">
              <a:buNone/>
            </a:pPr>
            <a:r>
              <a:rPr lang="en-IN" sz="2400" dirty="0">
                <a:latin typeface="Courier New" panose="02070309020205020404" pitchFamily="49" charset="0"/>
                <a:cs typeface="Courier New" panose="02070309020205020404" pitchFamily="49" charset="0"/>
              </a:rPr>
              <a:t>&lt;!DOCTYPE html&gt;</a:t>
            </a:r>
          </a:p>
          <a:p>
            <a:pPr marL="0" indent="0">
              <a:buNone/>
            </a:pPr>
            <a:r>
              <a:rPr lang="en-IN" sz="2400" dirty="0">
                <a:latin typeface="Courier New" panose="02070309020205020404" pitchFamily="49" charset="0"/>
                <a:cs typeface="Courier New" panose="02070309020205020404" pitchFamily="49" charset="0"/>
              </a:rPr>
              <a:t>&lt;html&gt;</a:t>
            </a:r>
          </a:p>
          <a:p>
            <a:pPr marL="0" indent="0">
              <a:buNone/>
            </a:pPr>
            <a:r>
              <a:rPr lang="en-IN" sz="2400" dirty="0" smtClean="0">
                <a:latin typeface="Courier New" panose="02070309020205020404" pitchFamily="49" charset="0"/>
                <a:cs typeface="Courier New" panose="02070309020205020404" pitchFamily="49" charset="0"/>
              </a:rPr>
              <a:t>	&lt;body&gt;</a:t>
            </a:r>
          </a:p>
          <a:p>
            <a:pPr marL="0" indent="0">
              <a:buNone/>
            </a:pPr>
            <a:r>
              <a:rPr lang="en-IN" sz="2400" dirty="0" smtClean="0">
                <a:latin typeface="Courier New" panose="02070309020205020404" pitchFamily="49" charset="0"/>
                <a:cs typeface="Courier New" panose="02070309020205020404" pitchFamily="49" charset="0"/>
              </a:rPr>
              <a:t>	 FIRSTNAME: </a:t>
            </a:r>
            <a:r>
              <a:rPr lang="en-IN" sz="2400" dirty="0" smtClean="0">
                <a:solidFill>
                  <a:srgbClr val="FF0000"/>
                </a:solidFill>
                <a:latin typeface="Courier New" panose="02070309020205020404" pitchFamily="49" charset="0"/>
                <a:cs typeface="Courier New" panose="02070309020205020404" pitchFamily="49" charset="0"/>
              </a:rPr>
              <a:t>&lt;%= </a:t>
            </a:r>
            <a:r>
              <a:rPr lang="en-IN" sz="2400" dirty="0" err="1" smtClean="0">
                <a:solidFill>
                  <a:srgbClr val="FF0000"/>
                </a:solidFill>
                <a:latin typeface="Courier New" panose="02070309020205020404" pitchFamily="49" charset="0"/>
                <a:cs typeface="Courier New" panose="02070309020205020404" pitchFamily="49" charset="0"/>
              </a:rPr>
              <a:t>request.getParameter</a:t>
            </a:r>
            <a:r>
              <a:rPr lang="en-IN" sz="2400" dirty="0" smtClean="0">
                <a:solidFill>
                  <a:srgbClr val="FF0000"/>
                </a:solidFill>
                <a:latin typeface="Courier New" panose="02070309020205020404" pitchFamily="49" charset="0"/>
                <a:cs typeface="Courier New" panose="02070309020205020404" pitchFamily="49" charset="0"/>
              </a:rPr>
              <a:t>("</a:t>
            </a:r>
            <a:r>
              <a:rPr lang="en-IN" sz="2400" dirty="0" err="1" smtClean="0">
                <a:solidFill>
                  <a:srgbClr val="FF0000"/>
                </a:solidFill>
                <a:latin typeface="Courier New" panose="02070309020205020404" pitchFamily="49" charset="0"/>
                <a:cs typeface="Courier New" panose="02070309020205020404" pitchFamily="49" charset="0"/>
              </a:rPr>
              <a:t>fname</a:t>
            </a:r>
            <a:r>
              <a:rPr lang="en-IN" sz="2400" dirty="0" smtClean="0">
                <a:solidFill>
                  <a:srgbClr val="FF0000"/>
                </a:solidFill>
                <a:latin typeface="Courier New" panose="02070309020205020404" pitchFamily="49" charset="0"/>
                <a:cs typeface="Courier New" panose="02070309020205020404" pitchFamily="49" charset="0"/>
              </a:rPr>
              <a:t>") %&gt; </a:t>
            </a:r>
            <a:r>
              <a:rPr lang="en-IN" sz="2400" dirty="0" smtClean="0">
                <a:latin typeface="Courier New" panose="02070309020205020404" pitchFamily="49" charset="0"/>
                <a:cs typeface="Courier New" panose="02070309020205020404" pitchFamily="49" charset="0"/>
              </a:rPr>
              <a:t>&lt;</a:t>
            </a:r>
            <a:r>
              <a:rPr lang="en-IN" sz="2400" dirty="0" err="1" smtClean="0">
                <a:latin typeface="Courier New" panose="02070309020205020404" pitchFamily="49" charset="0"/>
                <a:cs typeface="Courier New" panose="02070309020205020404" pitchFamily="49" charset="0"/>
              </a:rPr>
              <a:t>br</a:t>
            </a:r>
            <a:r>
              <a:rPr lang="en-IN" sz="2400" dirty="0" smtClean="0">
                <a:latin typeface="Courier New" panose="02070309020205020404" pitchFamily="49" charset="0"/>
                <a:cs typeface="Courier New" panose="02070309020205020404" pitchFamily="49" charset="0"/>
              </a:rPr>
              <a:t>&gt;</a:t>
            </a:r>
          </a:p>
          <a:p>
            <a:pPr marL="0" indent="0">
              <a:buNone/>
            </a:pPr>
            <a:r>
              <a:rPr lang="en-IN" sz="2400" dirty="0" smtClean="0">
                <a:latin typeface="Courier New" panose="02070309020205020404" pitchFamily="49" charset="0"/>
                <a:cs typeface="Courier New" panose="02070309020205020404" pitchFamily="49" charset="0"/>
              </a:rPr>
              <a:t>	 LASTNAME</a:t>
            </a:r>
            <a:r>
              <a:rPr lang="en-IN" sz="2400" dirty="0">
                <a:latin typeface="Courier New" panose="02070309020205020404" pitchFamily="49" charset="0"/>
                <a:cs typeface="Courier New" panose="02070309020205020404" pitchFamily="49" charset="0"/>
              </a:rPr>
              <a:t>:  </a:t>
            </a:r>
            <a:r>
              <a:rPr lang="en-IN" sz="2400" dirty="0">
                <a:solidFill>
                  <a:srgbClr val="FF0000"/>
                </a:solidFill>
                <a:latin typeface="Courier New" panose="02070309020205020404" pitchFamily="49" charset="0"/>
                <a:cs typeface="Courier New" panose="02070309020205020404" pitchFamily="49" charset="0"/>
              </a:rPr>
              <a:t>&lt;%= </a:t>
            </a:r>
            <a:r>
              <a:rPr lang="en-IN" sz="2400" dirty="0" err="1">
                <a:solidFill>
                  <a:srgbClr val="FF0000"/>
                </a:solidFill>
                <a:latin typeface="Courier New" panose="02070309020205020404" pitchFamily="49" charset="0"/>
                <a:cs typeface="Courier New" panose="02070309020205020404" pitchFamily="49" charset="0"/>
              </a:rPr>
              <a:t>request.getParameter</a:t>
            </a:r>
            <a:r>
              <a:rPr lang="en-IN" sz="2400" dirty="0">
                <a:solidFill>
                  <a:srgbClr val="FF0000"/>
                </a:solidFill>
                <a:latin typeface="Courier New" panose="02070309020205020404" pitchFamily="49" charset="0"/>
                <a:cs typeface="Courier New" panose="02070309020205020404" pitchFamily="49" charset="0"/>
              </a:rPr>
              <a:t>("</a:t>
            </a:r>
            <a:r>
              <a:rPr lang="en-IN" sz="2400" dirty="0" err="1">
                <a:solidFill>
                  <a:srgbClr val="FF0000"/>
                </a:solidFill>
                <a:latin typeface="Courier New" panose="02070309020205020404" pitchFamily="49" charset="0"/>
                <a:cs typeface="Courier New" panose="02070309020205020404" pitchFamily="49" charset="0"/>
              </a:rPr>
              <a:t>lname</a:t>
            </a:r>
            <a:r>
              <a:rPr lang="en-IN" sz="2400" dirty="0">
                <a:solidFill>
                  <a:srgbClr val="FF0000"/>
                </a:solidFill>
                <a:latin typeface="Courier New" panose="02070309020205020404" pitchFamily="49" charset="0"/>
                <a:cs typeface="Courier New" panose="02070309020205020404" pitchFamily="49" charset="0"/>
              </a:rPr>
              <a:t>") </a:t>
            </a:r>
            <a:r>
              <a:rPr lang="en-IN" sz="2400" dirty="0" smtClean="0">
                <a:solidFill>
                  <a:srgbClr val="FF0000"/>
                </a:solidFill>
                <a:latin typeface="Courier New" panose="02070309020205020404" pitchFamily="49" charset="0"/>
                <a:cs typeface="Courier New" panose="02070309020205020404" pitchFamily="49" charset="0"/>
              </a:rPr>
              <a:t>%&gt;</a:t>
            </a:r>
          </a:p>
          <a:p>
            <a:pPr marL="0" indent="0">
              <a:buNone/>
            </a:pPr>
            <a:r>
              <a:rPr lang="en-IN" sz="2400" dirty="0" smtClean="0">
                <a:latin typeface="Courier New" panose="02070309020205020404" pitchFamily="49" charset="0"/>
                <a:cs typeface="Courier New" panose="02070309020205020404" pitchFamily="49" charset="0"/>
              </a:rPr>
              <a:t>	&lt;/body&gt;</a:t>
            </a:r>
          </a:p>
          <a:p>
            <a:pPr marL="0" indent="0">
              <a:buNone/>
            </a:pPr>
            <a:r>
              <a:rPr lang="en-IN" sz="2400" dirty="0" smtClean="0">
                <a:latin typeface="Courier New" panose="02070309020205020404" pitchFamily="49" charset="0"/>
                <a:cs typeface="Courier New" panose="02070309020205020404" pitchFamily="49" charset="0"/>
              </a:rPr>
              <a:t>&lt;/</a:t>
            </a:r>
            <a:r>
              <a:rPr lang="en-IN" sz="2400" dirty="0">
                <a:latin typeface="Courier New" panose="02070309020205020404" pitchFamily="49" charset="0"/>
                <a:cs typeface="Courier New" panose="02070309020205020404" pitchFamily="49" charset="0"/>
              </a:rPr>
              <a: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30</a:t>
            </a:fld>
            <a:endParaRPr lang="en-IN" dirty="0"/>
          </a:p>
        </p:txBody>
      </p:sp>
    </p:spTree>
    <p:custDataLst>
      <p:tags r:id="rId1"/>
    </p:custDataLst>
    <p:extLst>
      <p:ext uri="{BB962C8B-B14F-4D97-AF65-F5344CB8AC3E}">
        <p14:creationId xmlns:p14="http://schemas.microsoft.com/office/powerpoint/2010/main" val="24529739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239151" y="864108"/>
            <a:ext cx="11456320" cy="5993892"/>
          </a:xfrm>
        </p:spPr>
        <p:txBody>
          <a:bodyPr>
            <a:noAutofit/>
          </a:bodyPr>
          <a:lstStyle/>
          <a:p>
            <a:r>
              <a:rPr lang="en-IN" sz="3200" dirty="0" smtClean="0"/>
              <a:t>File: web.xml</a:t>
            </a:r>
          </a:p>
          <a:p>
            <a:pPr marL="0" indent="0">
              <a:buNone/>
            </a:pPr>
            <a:r>
              <a:rPr lang="en-IN" dirty="0">
                <a:latin typeface="Courier New" panose="02070309020205020404" pitchFamily="49" charset="0"/>
                <a:cs typeface="Courier New" panose="02070309020205020404" pitchFamily="49" charset="0"/>
              </a:rPr>
              <a:t>&lt;?xml version="1.0" encoding="UTF-8"?&gt;</a:t>
            </a:r>
          </a:p>
          <a:p>
            <a:pPr marL="0" indent="0">
              <a:buNone/>
            </a:pPr>
            <a:r>
              <a:rPr lang="en-IN" dirty="0">
                <a:latin typeface="Courier New" panose="02070309020205020404" pitchFamily="49" charset="0"/>
                <a:cs typeface="Courier New" panose="02070309020205020404" pitchFamily="49" charset="0"/>
              </a:rPr>
              <a:t>&lt;web-app &gt;</a:t>
            </a:r>
          </a:p>
          <a:p>
            <a:pPr marL="0" indent="0">
              <a:buNone/>
            </a:pPr>
            <a:r>
              <a:rPr lang="en-IN" dirty="0">
                <a:latin typeface="Courier New" panose="02070309020205020404" pitchFamily="49" charset="0"/>
                <a:cs typeface="Courier New" panose="02070309020205020404" pitchFamily="49" charset="0"/>
              </a:rPr>
              <a:t>    &lt;welcome-file-list&gt;</a:t>
            </a:r>
          </a:p>
          <a:p>
            <a:pPr marL="0" indent="0">
              <a:buNone/>
            </a:pPr>
            <a:r>
              <a:rPr lang="en-IN" dirty="0">
                <a:latin typeface="Courier New" panose="02070309020205020404" pitchFamily="49" charset="0"/>
                <a:cs typeface="Courier New" panose="02070309020205020404" pitchFamily="49" charset="0"/>
              </a:rPr>
              <a:t>        &lt;welcome-file&gt;</a:t>
            </a:r>
            <a:r>
              <a:rPr lang="en-IN" dirty="0" err="1">
                <a:latin typeface="Courier New" panose="02070309020205020404" pitchFamily="49" charset="0"/>
                <a:cs typeface="Courier New" panose="02070309020205020404" pitchFamily="49" charset="0"/>
              </a:rPr>
              <a:t>index.jsp</a:t>
            </a:r>
            <a:r>
              <a:rPr lang="en-IN" dirty="0">
                <a:latin typeface="Courier New" panose="02070309020205020404" pitchFamily="49" charset="0"/>
                <a:cs typeface="Courier New" panose="02070309020205020404" pitchFamily="49" charset="0"/>
              </a:rPr>
              <a:t>&lt;/welcome-file&gt;</a:t>
            </a:r>
          </a:p>
          <a:p>
            <a:pPr marL="0" indent="0">
              <a:buNone/>
            </a:pPr>
            <a:r>
              <a:rPr lang="en-IN" dirty="0">
                <a:latin typeface="Courier New" panose="02070309020205020404" pitchFamily="49" charset="0"/>
                <a:cs typeface="Courier New" panose="02070309020205020404" pitchFamily="49" charset="0"/>
              </a:rPr>
              <a:t>    &lt;/welcome-file-list&gt;</a:t>
            </a:r>
          </a:p>
          <a:p>
            <a:pPr marL="0" indent="0">
              <a:buNone/>
            </a:pPr>
            <a:r>
              <a:rPr lang="en-IN" dirty="0">
                <a:latin typeface="Courier New" panose="02070309020205020404" pitchFamily="49" charset="0"/>
                <a:cs typeface="Courier New" panose="02070309020205020404" pitchFamily="49" charset="0"/>
              </a:rPr>
              <a:t>&lt;/web-app&gt;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31</a:t>
            </a:fld>
            <a:endParaRPr lang="en-IN" dirty="0"/>
          </a:p>
        </p:txBody>
      </p:sp>
    </p:spTree>
    <p:custDataLst>
      <p:tags r:id="rId1"/>
    </p:custDataLst>
    <p:extLst>
      <p:ext uri="{BB962C8B-B14F-4D97-AF65-F5344CB8AC3E}">
        <p14:creationId xmlns:p14="http://schemas.microsoft.com/office/powerpoint/2010/main" val="35562077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rog 8: Write a JSP prog that prints your resume in well formatted form."/>
          <p:cNvSpPr txBox="1">
            <a:spLocks noGrp="1"/>
          </p:cNvSpPr>
          <p:nvPr>
            <p:ph type="title"/>
          </p:nvPr>
        </p:nvSpPr>
        <p:spPr/>
        <p:txBody>
          <a:bodyPr vert="horz" lIns="91440" tIns="45720" rIns="91440" bIns="45720" rtlCol="0" anchor="ctr">
            <a:normAutofit fontScale="90000"/>
          </a:bodyPr>
          <a:lstStyle/>
          <a:p>
            <a:pPr defTabSz="549148"/>
            <a:r>
              <a:rPr lang="en-US" dirty="0" smtClean="0"/>
              <a:t>TASK: </a:t>
            </a:r>
            <a:r>
              <a:rPr lang="en-US" dirty="0"/>
              <a:t>Write a </a:t>
            </a:r>
            <a:r>
              <a:rPr lang="en-US" dirty="0" err="1" smtClean="0"/>
              <a:t>prog</a:t>
            </a:r>
            <a:r>
              <a:rPr lang="en-US" dirty="0" smtClean="0"/>
              <a:t> </a:t>
            </a:r>
            <a:r>
              <a:rPr lang="en-US" dirty="0"/>
              <a:t>that prints </a:t>
            </a:r>
            <a:r>
              <a:rPr lang="en-US" dirty="0" smtClean="0"/>
              <a:t>your details through a Form</a:t>
            </a:r>
            <a:endParaRPr lang="en-US" dirty="0"/>
          </a:p>
        </p:txBody>
      </p:sp>
      <p:pic>
        <p:nvPicPr>
          <p:cNvPr id="326" name="Screen Shot 2017-02-08 at 10.22.01 PM.png" descr="Screen Shot 2017-02-08 at 10.22.01 PM.png"/>
          <p:cNvPicPr>
            <a:picLocks noChangeAspect="1"/>
          </p:cNvPicPr>
          <p:nvPr/>
        </p:nvPicPr>
        <p:blipFill>
          <a:blip r:embed="rId3">
            <a:extLst/>
          </a:blip>
          <a:stretch>
            <a:fillRect/>
          </a:stretch>
        </p:blipFill>
        <p:spPr>
          <a:xfrm>
            <a:off x="1968779" y="2571666"/>
            <a:ext cx="3423043" cy="2752127"/>
          </a:xfrm>
          <a:prstGeom prst="rect">
            <a:avLst/>
          </a:prstGeom>
          <a:ln w="12700">
            <a:miter lim="400000"/>
          </a:ln>
        </p:spPr>
      </p:pic>
      <p:pic>
        <p:nvPicPr>
          <p:cNvPr id="327" name="Screen Shot 2017-02-08 at 10.22.09 PM.png" descr="Screen Shot 2017-02-08 at 10.22.09 PM.png"/>
          <p:cNvPicPr>
            <a:picLocks noChangeAspect="1"/>
          </p:cNvPicPr>
          <p:nvPr/>
        </p:nvPicPr>
        <p:blipFill>
          <a:blip r:embed="rId4">
            <a:extLst/>
          </a:blip>
          <a:stretch>
            <a:fillRect/>
          </a:stretch>
        </p:blipFill>
        <p:spPr>
          <a:xfrm>
            <a:off x="6314361" y="2637326"/>
            <a:ext cx="4351449" cy="2646419"/>
          </a:xfrm>
          <a:prstGeom prst="rect">
            <a:avLst/>
          </a:prstGeom>
          <a:ln w="12700">
            <a:miter lim="400000"/>
          </a:ln>
        </p:spPr>
      </p:pic>
      <p:sp>
        <p:nvSpPr>
          <p:cNvPr id="328" name="Rectangle"/>
          <p:cNvSpPr/>
          <p:nvPr/>
        </p:nvSpPr>
        <p:spPr>
          <a:xfrm>
            <a:off x="1865791" y="2606568"/>
            <a:ext cx="3629018" cy="2734268"/>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29" name="Rectangle"/>
          <p:cNvSpPr/>
          <p:nvPr/>
        </p:nvSpPr>
        <p:spPr>
          <a:xfrm>
            <a:off x="6272414" y="2606568"/>
            <a:ext cx="4204450" cy="2734268"/>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30" name="Line"/>
          <p:cNvSpPr/>
          <p:nvPr/>
        </p:nvSpPr>
        <p:spPr>
          <a:xfrm>
            <a:off x="3653791" y="6060628"/>
            <a:ext cx="1433415" cy="1"/>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331" name="index.html"/>
          <p:cNvSpPr txBox="1"/>
          <p:nvPr/>
        </p:nvSpPr>
        <p:spPr>
          <a:xfrm>
            <a:off x="1846095" y="2276839"/>
            <a:ext cx="791884"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266"/>
              <a:t>index.html</a:t>
            </a:r>
          </a:p>
        </p:txBody>
      </p:sp>
      <p:sp>
        <p:nvSpPr>
          <p:cNvPr id="332" name="Rectangle"/>
          <p:cNvSpPr/>
          <p:nvPr/>
        </p:nvSpPr>
        <p:spPr>
          <a:xfrm>
            <a:off x="1865791" y="2250187"/>
            <a:ext cx="1604834" cy="338097"/>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33" name="resume.jsp"/>
          <p:cNvSpPr txBox="1"/>
          <p:nvPr/>
        </p:nvSpPr>
        <p:spPr>
          <a:xfrm>
            <a:off x="5584500" y="5927163"/>
            <a:ext cx="804708"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a:r>
              <a:rPr sz="1266" dirty="0" err="1"/>
              <a:t>resume.jsp</a:t>
            </a:r>
            <a:endParaRPr sz="1266" dirty="0"/>
          </a:p>
        </p:txBody>
      </p:sp>
      <p:sp>
        <p:nvSpPr>
          <p:cNvPr id="334" name="Rectangle"/>
          <p:cNvSpPr/>
          <p:nvPr/>
        </p:nvSpPr>
        <p:spPr>
          <a:xfrm>
            <a:off x="5103786" y="5915338"/>
            <a:ext cx="1766137" cy="338097"/>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35" name="Line"/>
          <p:cNvSpPr/>
          <p:nvPr/>
        </p:nvSpPr>
        <p:spPr>
          <a:xfrm flipV="1">
            <a:off x="3653792" y="5209232"/>
            <a:ext cx="5210" cy="847149"/>
          </a:xfrm>
          <a:prstGeom prst="line">
            <a:avLst/>
          </a:prstGeom>
          <a:ln w="38100" cap="rnd">
            <a:solidFill>
              <a:srgbClr val="000000"/>
            </a:solidFill>
            <a:custDash>
              <a:ds d="100000" sp="200000"/>
            </a:custDash>
            <a:miter lim="400000"/>
          </a:ln>
        </p:spPr>
        <p:txBody>
          <a:bodyPr lIns="35719" tIns="35719" rIns="35719" bIns="35719" anchor="ctr"/>
          <a:lstStyle/>
          <a:p>
            <a:pPr>
              <a:defRPr sz="2400"/>
            </a:pPr>
            <a:endParaRPr sz="1687"/>
          </a:p>
        </p:txBody>
      </p:sp>
      <p:sp>
        <p:nvSpPr>
          <p:cNvPr id="336" name="Line"/>
          <p:cNvSpPr/>
          <p:nvPr/>
        </p:nvSpPr>
        <p:spPr>
          <a:xfrm>
            <a:off x="6825866" y="6119039"/>
            <a:ext cx="847501" cy="1"/>
          </a:xfrm>
          <a:prstGeom prst="line">
            <a:avLst/>
          </a:prstGeom>
          <a:ln w="38100" cap="rnd">
            <a:solidFill>
              <a:srgbClr val="000000"/>
            </a:solidFill>
            <a:custDash>
              <a:ds d="100000" sp="200000"/>
            </a:custDash>
            <a:miter lim="400000"/>
          </a:ln>
        </p:spPr>
        <p:txBody>
          <a:bodyPr lIns="35719" tIns="35719" rIns="35719" bIns="35719" anchor="ctr"/>
          <a:lstStyle/>
          <a:p>
            <a:pPr>
              <a:defRPr sz="2400"/>
            </a:pPr>
            <a:endParaRPr sz="1687"/>
          </a:p>
        </p:txBody>
      </p:sp>
      <p:sp>
        <p:nvSpPr>
          <p:cNvPr id="337" name="Line"/>
          <p:cNvSpPr/>
          <p:nvPr/>
        </p:nvSpPr>
        <p:spPr>
          <a:xfrm flipV="1">
            <a:off x="7640861" y="5248003"/>
            <a:ext cx="5210" cy="847148"/>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32</a:t>
            </a:fld>
            <a:endParaRPr lang="en-IN"/>
          </a:p>
        </p:txBody>
      </p:sp>
    </p:spTree>
    <p:custDataLst>
      <p:tags r:id="rId1"/>
    </p:custDataLst>
    <p:extLst>
      <p:ext uri="{BB962C8B-B14F-4D97-AF65-F5344CB8AC3E}">
        <p14:creationId xmlns:p14="http://schemas.microsoft.com/office/powerpoint/2010/main" val="76883217"/>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4789A-ECCF-4FC2-8A72-3A362DBE48B1}"/>
              </a:ext>
            </a:extLst>
          </p:cNvPr>
          <p:cNvSpPr>
            <a:spLocks noGrp="1"/>
          </p:cNvSpPr>
          <p:nvPr>
            <p:ph idx="1"/>
          </p:nvPr>
        </p:nvSpPr>
        <p:spPr/>
        <p:txBody>
          <a:bodyPr/>
          <a:lstStyle/>
          <a:p>
            <a:pPr marL="0" indent="0">
              <a:buNone/>
            </a:pPr>
            <a:r>
              <a:rPr lang="en-US" sz="5062" dirty="0" smtClean="0"/>
              <a:t>JSP ARCHITECTURE</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33</a:t>
            </a:fld>
            <a:endParaRPr lang="en-IN"/>
          </a:p>
        </p:txBody>
      </p:sp>
    </p:spTree>
    <p:custDataLst>
      <p:tags r:id="rId1"/>
    </p:custDataLst>
    <p:extLst>
      <p:ext uri="{BB962C8B-B14F-4D97-AF65-F5344CB8AC3E}">
        <p14:creationId xmlns:p14="http://schemas.microsoft.com/office/powerpoint/2010/main" val="5867187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 </a:t>
            </a:r>
            <a:r>
              <a:rPr lang="en-US" dirty="0" smtClean="0"/>
              <a:t>Architecture</a:t>
            </a:r>
            <a:endParaRPr lang="en-US" dirty="0"/>
          </a:p>
        </p:txBody>
      </p:sp>
      <p:sp>
        <p:nvSpPr>
          <p:cNvPr id="3" name="Content Placeholder 2"/>
          <p:cNvSpPr>
            <a:spLocks noGrp="1"/>
          </p:cNvSpPr>
          <p:nvPr>
            <p:ph idx="1"/>
          </p:nvPr>
        </p:nvSpPr>
        <p:spPr/>
        <p:txBody>
          <a:bodyPr/>
          <a:lstStyle/>
          <a:p>
            <a:pPr algn="just"/>
            <a:r>
              <a:rPr lang="en-US" dirty="0"/>
              <a:t>The web server </a:t>
            </a:r>
            <a:r>
              <a:rPr lang="en-US" dirty="0">
                <a:solidFill>
                  <a:schemeClr val="accent1"/>
                </a:solidFill>
              </a:rPr>
              <a:t>needs a JSP engine </a:t>
            </a:r>
            <a:r>
              <a:rPr lang="en-US" dirty="0" err="1">
                <a:solidFill>
                  <a:schemeClr val="accent1"/>
                </a:solidFill>
              </a:rPr>
              <a:t>ie</a:t>
            </a:r>
            <a:r>
              <a:rPr lang="en-US" dirty="0">
                <a:solidFill>
                  <a:schemeClr val="accent1"/>
                </a:solidFill>
              </a:rPr>
              <a:t>. container </a:t>
            </a:r>
            <a:r>
              <a:rPr lang="en-US" dirty="0"/>
              <a:t>to process JSP </a:t>
            </a:r>
            <a:r>
              <a:rPr lang="en-US" dirty="0" smtClean="0"/>
              <a:t>pages.</a:t>
            </a:r>
          </a:p>
          <a:p>
            <a:pPr algn="just"/>
            <a:endParaRPr lang="en-US" dirty="0"/>
          </a:p>
          <a:p>
            <a:pPr algn="just"/>
            <a:r>
              <a:rPr lang="en-US" dirty="0" smtClean="0"/>
              <a:t>The </a:t>
            </a:r>
            <a:r>
              <a:rPr lang="en-US" dirty="0">
                <a:solidFill>
                  <a:schemeClr val="accent1"/>
                </a:solidFill>
              </a:rPr>
              <a:t>JSP container is responsible for intercepting requests </a:t>
            </a:r>
            <a:r>
              <a:rPr lang="en-US" dirty="0"/>
              <a:t>for JSP pages. </a:t>
            </a:r>
            <a:endParaRPr lang="en-US" dirty="0" smtClean="0"/>
          </a:p>
          <a:p>
            <a:pPr algn="just"/>
            <a:endParaRPr lang="en-US" dirty="0"/>
          </a:p>
          <a:p>
            <a:pPr algn="just"/>
            <a:r>
              <a:rPr lang="en-US" dirty="0" smtClean="0"/>
              <a:t>A </a:t>
            </a:r>
            <a:r>
              <a:rPr lang="en-US" dirty="0">
                <a:solidFill>
                  <a:schemeClr val="accent1"/>
                </a:solidFill>
              </a:rPr>
              <a:t>JSP container </a:t>
            </a:r>
            <a:r>
              <a:rPr lang="en-US" dirty="0"/>
              <a:t>works with the Web server to </a:t>
            </a:r>
            <a:r>
              <a:rPr lang="en-US" dirty="0">
                <a:solidFill>
                  <a:schemeClr val="accent1"/>
                </a:solidFill>
              </a:rPr>
              <a:t>provide the runtime environment and other services a JSP needs</a:t>
            </a:r>
            <a:r>
              <a:rPr lang="en-US" dirty="0"/>
              <a:t>. It knows how to understand the special elements that are part of JSPs.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34</a:t>
            </a:fld>
            <a:endParaRPr lang="en-IN" dirty="0"/>
          </a:p>
        </p:txBody>
      </p:sp>
    </p:spTree>
    <p:custDataLst>
      <p:tags r:id="rId1"/>
    </p:custDataLst>
    <p:extLst>
      <p:ext uri="{BB962C8B-B14F-4D97-AF65-F5344CB8AC3E}">
        <p14:creationId xmlns:p14="http://schemas.microsoft.com/office/powerpoint/2010/main" val="29024944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t>
            </a:r>
            <a:r>
              <a:rPr lang="en-US" dirty="0" smtClean="0"/>
              <a:t>– Architecture (Cont.)</a:t>
            </a:r>
            <a:endParaRPr lang="en-US" dirty="0"/>
          </a:p>
        </p:txBody>
      </p:sp>
      <p:pic>
        <p:nvPicPr>
          <p:cNvPr id="1026" name="Picture 2" descr="JSP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4541" y="2094278"/>
            <a:ext cx="8822917" cy="418369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C11CE39-2868-44A2-A0C6-827D458F7A8B}" type="slidenum">
              <a:rPr lang="en-IN" smtClean="0"/>
              <a:pPr/>
              <a:t>35</a:t>
            </a:fld>
            <a:endParaRPr lang="en-IN" dirty="0"/>
          </a:p>
        </p:txBody>
      </p:sp>
    </p:spTree>
    <p:custDataLst>
      <p:tags r:id="rId1"/>
    </p:custDataLst>
    <p:extLst>
      <p:ext uri="{BB962C8B-B14F-4D97-AF65-F5344CB8AC3E}">
        <p14:creationId xmlns:p14="http://schemas.microsoft.com/office/powerpoint/2010/main" val="20209274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JSP </a:t>
            </a:r>
            <a:r>
              <a:rPr lang="en-US" dirty="0" smtClean="0"/>
              <a:t>Processing</a:t>
            </a:r>
            <a:endParaRPr lang="en-US" dirty="0"/>
          </a:p>
        </p:txBody>
      </p:sp>
      <p:sp>
        <p:nvSpPr>
          <p:cNvPr id="3" name="Content Placeholder 2"/>
          <p:cNvSpPr>
            <a:spLocks noGrp="1"/>
          </p:cNvSpPr>
          <p:nvPr>
            <p:ph idx="1"/>
          </p:nvPr>
        </p:nvSpPr>
        <p:spPr/>
        <p:txBody>
          <a:bodyPr>
            <a:normAutofit/>
          </a:bodyPr>
          <a:lstStyle/>
          <a:p>
            <a:r>
              <a:rPr lang="en-US" dirty="0" smtClean="0"/>
              <a:t>As </a:t>
            </a:r>
            <a:r>
              <a:rPr lang="en-US" dirty="0"/>
              <a:t>with a </a:t>
            </a:r>
            <a:r>
              <a:rPr lang="en-US" dirty="0">
                <a:solidFill>
                  <a:schemeClr val="accent1"/>
                </a:solidFill>
              </a:rPr>
              <a:t>normal page</a:t>
            </a:r>
            <a:r>
              <a:rPr lang="en-US" dirty="0"/>
              <a:t>, your </a:t>
            </a:r>
            <a:r>
              <a:rPr lang="en-US" dirty="0">
                <a:solidFill>
                  <a:schemeClr val="accent1"/>
                </a:solidFill>
              </a:rPr>
              <a:t>browser sends an HTTP request</a:t>
            </a:r>
            <a:r>
              <a:rPr lang="en-US" dirty="0"/>
              <a:t> to the web server</a:t>
            </a:r>
            <a:r>
              <a:rPr lang="en-US" dirty="0" smtClean="0"/>
              <a:t>.</a:t>
            </a:r>
          </a:p>
          <a:p>
            <a:endParaRPr lang="en-US" dirty="0"/>
          </a:p>
          <a:p>
            <a:r>
              <a:rPr lang="en-US" dirty="0"/>
              <a:t>The </a:t>
            </a:r>
            <a:r>
              <a:rPr lang="en-US" dirty="0">
                <a:solidFill>
                  <a:schemeClr val="accent1"/>
                </a:solidFill>
              </a:rPr>
              <a:t>web server recognizes that the HTTP request </a:t>
            </a:r>
            <a:r>
              <a:rPr lang="en-US" dirty="0"/>
              <a:t>is for a JSP page and forwards it to a JSP engine. This is done by using the </a:t>
            </a:r>
            <a:r>
              <a:rPr lang="en-US" dirty="0">
                <a:solidFill>
                  <a:schemeClr val="accent1"/>
                </a:solidFill>
              </a:rPr>
              <a:t>URL or JSP page which ends with </a:t>
            </a:r>
            <a:r>
              <a:rPr lang="en-US" b="1" dirty="0">
                <a:solidFill>
                  <a:schemeClr val="accent1"/>
                </a:solidFill>
              </a:rPr>
              <a:t>.</a:t>
            </a:r>
            <a:r>
              <a:rPr lang="en-US" b="1" dirty="0" err="1" smtClean="0">
                <a:solidFill>
                  <a:schemeClr val="accent1"/>
                </a:solidFill>
              </a:rPr>
              <a:t>jsp</a:t>
            </a:r>
            <a:r>
              <a:rPr lang="en-US" b="1" dirty="0" smtClean="0">
                <a:solidFill>
                  <a:schemeClr val="accent1"/>
                </a:solidFill>
              </a:rPr>
              <a:t> </a:t>
            </a:r>
            <a:r>
              <a:rPr lang="en-US" dirty="0" smtClean="0"/>
              <a:t>instead </a:t>
            </a:r>
            <a:r>
              <a:rPr lang="en-US" dirty="0"/>
              <a:t>of .html</a:t>
            </a:r>
            <a:r>
              <a:rPr lang="en-US" dirty="0" smtClean="0"/>
              <a:t>.</a:t>
            </a:r>
          </a:p>
          <a:p>
            <a:endParaRPr lang="en-US" dirty="0"/>
          </a:p>
          <a:p>
            <a:r>
              <a:rPr lang="en-US" dirty="0"/>
              <a:t>The JSP engine</a:t>
            </a:r>
            <a:r>
              <a:rPr lang="en-US" dirty="0">
                <a:solidFill>
                  <a:schemeClr val="accent1"/>
                </a:solidFill>
              </a:rPr>
              <a:t> loads the JSP page from disk and converts it into a servlet content.</a:t>
            </a:r>
            <a:r>
              <a:rPr lang="en-US" dirty="0"/>
              <a:t> </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36</a:t>
            </a:fld>
            <a:endParaRPr lang="en-IN" dirty="0"/>
          </a:p>
        </p:txBody>
      </p:sp>
    </p:spTree>
    <p:custDataLst>
      <p:tags r:id="rId1"/>
    </p:custDataLst>
    <p:extLst>
      <p:ext uri="{BB962C8B-B14F-4D97-AF65-F5344CB8AC3E}">
        <p14:creationId xmlns:p14="http://schemas.microsoft.com/office/powerpoint/2010/main" val="10411913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t>
            </a:r>
            <a:r>
              <a:rPr lang="en-US" dirty="0" smtClean="0"/>
              <a:t>Processing (Cont.)</a:t>
            </a:r>
            <a:endParaRPr lang="en-US" dirty="0"/>
          </a:p>
        </p:txBody>
      </p:sp>
      <p:sp>
        <p:nvSpPr>
          <p:cNvPr id="3" name="Content Placeholder 2"/>
          <p:cNvSpPr>
            <a:spLocks noGrp="1"/>
          </p:cNvSpPr>
          <p:nvPr>
            <p:ph idx="1"/>
          </p:nvPr>
        </p:nvSpPr>
        <p:spPr/>
        <p:txBody>
          <a:bodyPr>
            <a:normAutofit/>
          </a:bodyPr>
          <a:lstStyle/>
          <a:p>
            <a:r>
              <a:rPr lang="en-US" dirty="0" smtClean="0"/>
              <a:t>This conversion is very simple in which </a:t>
            </a:r>
            <a:r>
              <a:rPr lang="en-US" dirty="0" smtClean="0">
                <a:solidFill>
                  <a:schemeClr val="accent1"/>
                </a:solidFill>
              </a:rPr>
              <a:t>all template text is converted to </a:t>
            </a:r>
            <a:r>
              <a:rPr lang="en-US" dirty="0" err="1" smtClean="0">
                <a:solidFill>
                  <a:schemeClr val="accent1"/>
                </a:solidFill>
              </a:rPr>
              <a:t>println</a:t>
            </a:r>
            <a:r>
              <a:rPr lang="en-US" dirty="0" smtClean="0">
                <a:solidFill>
                  <a:schemeClr val="accent1"/>
                </a:solidFill>
              </a:rPr>
              <a:t>( ) statements and all JSP elements are converted to Java code</a:t>
            </a:r>
            <a:r>
              <a:rPr lang="en-US" dirty="0" smtClean="0"/>
              <a:t> that implements the corresponding dynamic behavior of the page.</a:t>
            </a:r>
          </a:p>
          <a:p>
            <a:endParaRPr lang="en-US" dirty="0" smtClean="0"/>
          </a:p>
          <a:p>
            <a:r>
              <a:rPr lang="en-US" dirty="0" smtClean="0"/>
              <a:t>The </a:t>
            </a:r>
            <a:r>
              <a:rPr lang="en-US" dirty="0"/>
              <a:t>JSP engine </a:t>
            </a:r>
            <a:r>
              <a:rPr lang="en-US" dirty="0">
                <a:solidFill>
                  <a:schemeClr val="accent1"/>
                </a:solidFill>
              </a:rPr>
              <a:t>compiles the servlet into an executable class</a:t>
            </a:r>
            <a:r>
              <a:rPr lang="en-US" dirty="0"/>
              <a:t> and forwards the original request to a servlet engine</a:t>
            </a:r>
            <a:r>
              <a:rPr lang="en-US" dirty="0" smtClean="0"/>
              <a:t>.</a:t>
            </a:r>
          </a:p>
          <a:p>
            <a:endParaRPr lang="en-US" dirty="0"/>
          </a:p>
          <a:p>
            <a:r>
              <a:rPr lang="en-US" dirty="0"/>
              <a:t>A part of the web server called the </a:t>
            </a:r>
            <a:r>
              <a:rPr lang="en-US" dirty="0">
                <a:solidFill>
                  <a:schemeClr val="accent1"/>
                </a:solidFill>
              </a:rPr>
              <a:t>servlet engine loads the Servlet class and executes it</a:t>
            </a:r>
            <a:r>
              <a:rPr lang="en-US" dirty="0"/>
              <a:t>. During execution, the </a:t>
            </a:r>
            <a:r>
              <a:rPr lang="en-US" dirty="0">
                <a:solidFill>
                  <a:schemeClr val="accent1"/>
                </a:solidFill>
              </a:rPr>
              <a:t>servlet produces an output in HTML format</a:t>
            </a:r>
            <a:r>
              <a:rPr lang="en-US" dirty="0"/>
              <a:t>, which the servlet engine passes to the web server inside an HTTP response.</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37</a:t>
            </a:fld>
            <a:endParaRPr lang="en-IN" dirty="0"/>
          </a:p>
        </p:txBody>
      </p:sp>
    </p:spTree>
    <p:custDataLst>
      <p:tags r:id="rId1"/>
    </p:custDataLst>
    <p:extLst>
      <p:ext uri="{BB962C8B-B14F-4D97-AF65-F5344CB8AC3E}">
        <p14:creationId xmlns:p14="http://schemas.microsoft.com/office/powerpoint/2010/main" val="18271112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Processing (Cont.)</a:t>
            </a:r>
          </a:p>
        </p:txBody>
      </p:sp>
      <p:sp>
        <p:nvSpPr>
          <p:cNvPr id="3" name="Content Placeholder 2"/>
          <p:cNvSpPr>
            <a:spLocks noGrp="1"/>
          </p:cNvSpPr>
          <p:nvPr>
            <p:ph idx="1"/>
          </p:nvPr>
        </p:nvSpPr>
        <p:spPr/>
        <p:txBody>
          <a:bodyPr/>
          <a:lstStyle/>
          <a:p>
            <a:r>
              <a:rPr lang="en-US" dirty="0" smtClean="0"/>
              <a:t>The web server </a:t>
            </a:r>
            <a:r>
              <a:rPr lang="en-US" dirty="0" smtClean="0">
                <a:solidFill>
                  <a:schemeClr val="accent1"/>
                </a:solidFill>
              </a:rPr>
              <a:t>forwards the HTTP response</a:t>
            </a:r>
            <a:r>
              <a:rPr lang="en-US" dirty="0" smtClean="0"/>
              <a:t> to your browser in terms of static HTML content.</a:t>
            </a:r>
          </a:p>
          <a:p>
            <a:r>
              <a:rPr lang="en-US" dirty="0" smtClean="0"/>
              <a:t>Finally web browser </a:t>
            </a:r>
            <a:r>
              <a:rPr lang="en-US" dirty="0" smtClean="0">
                <a:solidFill>
                  <a:schemeClr val="accent1"/>
                </a:solidFill>
              </a:rPr>
              <a:t>handles the dynamically generated HTML</a:t>
            </a:r>
            <a:r>
              <a:rPr lang="en-US" dirty="0" smtClean="0"/>
              <a:t> page inside the HTTP response exactly as if it were a static page.</a:t>
            </a:r>
          </a:p>
          <a:p>
            <a:endParaRPr lang="en-US" dirty="0"/>
          </a:p>
        </p:txBody>
      </p:sp>
      <p:pic>
        <p:nvPicPr>
          <p:cNvPr id="2050" name="Picture 2" descr="JSP Process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067" y="2998033"/>
            <a:ext cx="9056036" cy="368458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38</a:t>
            </a:fld>
            <a:endParaRPr lang="en-IN" dirty="0"/>
          </a:p>
        </p:txBody>
      </p:sp>
    </p:spTree>
    <p:custDataLst>
      <p:tags r:id="rId1"/>
    </p:custDataLst>
    <p:extLst>
      <p:ext uri="{BB962C8B-B14F-4D97-AF65-F5344CB8AC3E}">
        <p14:creationId xmlns:p14="http://schemas.microsoft.com/office/powerpoint/2010/main" val="31031283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4" name="Slide Number Placeholder 3"/>
          <p:cNvSpPr>
            <a:spLocks noGrp="1"/>
          </p:cNvSpPr>
          <p:nvPr>
            <p:ph type="sldNum" sz="quarter" idx="2"/>
          </p:nvPr>
        </p:nvSpPr>
        <p:spPr/>
        <p:txBody>
          <a:bodyPr/>
          <a:lstStyle/>
          <a:p>
            <a:fld id="{86CB4B4D-7CA3-9044-876B-883B54F8677D}" type="slidenum">
              <a:rPr lang="en-IN" smtClean="0"/>
              <a:t>39</a:t>
            </a:fld>
            <a:endParaRPr lang="en-IN"/>
          </a:p>
        </p:txBody>
      </p:sp>
      <p:pic>
        <p:nvPicPr>
          <p:cNvPr id="2052" name="Picture 4" descr="How JSP is converted into Serv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3371" y="907537"/>
            <a:ext cx="7509291" cy="589834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471725870"/>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1.INTRODUCTION:"/>
          <p:cNvSpPr txBox="1">
            <a:spLocks noGrp="1"/>
          </p:cNvSpPr>
          <p:nvPr>
            <p:ph type="title"/>
          </p:nvPr>
        </p:nvSpPr>
        <p:spPr/>
        <p:txBody>
          <a:bodyPr vert="horz" lIns="91440" tIns="45720" rIns="91440" bIns="45720" rtlCol="0" anchor="ctr">
            <a:normAutofit/>
          </a:bodyPr>
          <a:lstStyle/>
          <a:p>
            <a:pPr defTabSz="549148"/>
            <a:r>
              <a:rPr lang="en-IN" dirty="0"/>
              <a:t>Introduction</a:t>
            </a:r>
          </a:p>
        </p:txBody>
      </p:sp>
      <p:sp>
        <p:nvSpPr>
          <p:cNvPr id="125" name="JSP Stands for Java Server Pages.…"/>
          <p:cNvSpPr txBox="1">
            <a:spLocks noGrp="1"/>
          </p:cNvSpPr>
          <p:nvPr>
            <p:ph type="body" idx="1"/>
          </p:nvPr>
        </p:nvSpPr>
        <p:spPr/>
        <p:txBody>
          <a:bodyPr>
            <a:normAutofit/>
          </a:bodyPr>
          <a:lstStyle/>
          <a:p>
            <a:pPr marL="361639" indent="-361639">
              <a:buFont typeface="+mj-lt"/>
              <a:buAutoNum type="arabicPeriod"/>
            </a:pPr>
            <a:r>
              <a:rPr lang="en-IN" sz="3600" dirty="0"/>
              <a:t>JSP Stands for </a:t>
            </a:r>
            <a:r>
              <a:rPr lang="en-IN" sz="3600" b="1" u="sng" dirty="0">
                <a:sym typeface="Helvetica"/>
              </a:rPr>
              <a:t>Java Server Pages</a:t>
            </a:r>
            <a:r>
              <a:rPr lang="en-IN" sz="3600" dirty="0">
                <a:sym typeface="Helvetica"/>
              </a:rPr>
              <a:t>.</a:t>
            </a:r>
          </a:p>
          <a:p>
            <a:pPr marL="361639" indent="-361639">
              <a:buFont typeface="+mj-lt"/>
              <a:buAutoNum type="arabicPeriod"/>
            </a:pPr>
            <a:r>
              <a:rPr lang="en-IN" sz="3600" dirty="0"/>
              <a:t>A </a:t>
            </a:r>
            <a:r>
              <a:rPr lang="en-IN" sz="3600" dirty="0">
                <a:sym typeface="Helvetica"/>
              </a:rPr>
              <a:t>JSP</a:t>
            </a:r>
            <a:r>
              <a:rPr lang="en-IN" sz="3600" dirty="0"/>
              <a:t> page </a:t>
            </a:r>
            <a:r>
              <a:rPr lang="en-IN" sz="3600" dirty="0">
                <a:sym typeface="Helvetica"/>
              </a:rPr>
              <a:t>consists</a:t>
            </a:r>
            <a:r>
              <a:rPr lang="en-IN" sz="3600" dirty="0"/>
              <a:t> of </a:t>
            </a:r>
            <a:r>
              <a:rPr lang="en-IN" sz="3600" b="1" u="sng" dirty="0">
                <a:sym typeface="Helvetica"/>
              </a:rPr>
              <a:t>HTML tags and JSP tags</a:t>
            </a:r>
            <a:r>
              <a:rPr lang="en-IN" sz="3600" b="1" u="sng" dirty="0"/>
              <a:t>. </a:t>
            </a:r>
          </a:p>
          <a:p>
            <a:pPr marL="361639" indent="-361639">
              <a:buFont typeface="+mj-lt"/>
              <a:buAutoNum type="arabicPeriod"/>
            </a:pPr>
            <a:r>
              <a:rPr lang="en-IN" sz="3600" dirty="0"/>
              <a:t>The JSP pages are </a:t>
            </a:r>
            <a:r>
              <a:rPr lang="en-IN" sz="3600" dirty="0">
                <a:sym typeface="Helvetica"/>
              </a:rPr>
              <a:t>easier to maintain</a:t>
            </a:r>
            <a:r>
              <a:rPr lang="en-IN" sz="3600" dirty="0"/>
              <a:t> than servlet because we can </a:t>
            </a:r>
            <a:r>
              <a:rPr lang="en-IN" sz="3600" b="1" u="sng" dirty="0"/>
              <a:t>separate designing and development logic.</a:t>
            </a:r>
          </a:p>
          <a:p>
            <a:pPr marL="361639" indent="-361639">
              <a:buFont typeface="+mj-lt"/>
              <a:buAutoNum type="arabicPeriod"/>
            </a:pPr>
            <a:r>
              <a:rPr lang="en-IN" sz="3600" dirty="0"/>
              <a:t>JSP is a </a:t>
            </a:r>
            <a:r>
              <a:rPr lang="en-IN" sz="3600" b="1" u="sng" dirty="0">
                <a:sym typeface="Helvetica"/>
              </a:rPr>
              <a:t>server side scripting language</a:t>
            </a:r>
            <a:r>
              <a:rPr lang="en-IN" sz="3600" dirty="0">
                <a:sym typeface="Helvetica"/>
              </a:rPr>
              <a:t>.</a:t>
            </a:r>
          </a:p>
        </p:txBody>
      </p:sp>
      <p:sp>
        <p:nvSpPr>
          <p:cNvPr id="2" name="Slide Number Placeholder 1"/>
          <p:cNvSpPr>
            <a:spLocks noGrp="1"/>
          </p:cNvSpPr>
          <p:nvPr>
            <p:ph type="sldNum" sz="quarter" idx="2"/>
          </p:nvPr>
        </p:nvSpPr>
        <p:spPr/>
        <p:txBody>
          <a:bodyPr/>
          <a:lstStyle/>
          <a:p>
            <a:fld id="{86CB4B4D-7CA3-9044-876B-883B54F8677D}" type="slidenum">
              <a:rPr lang="en-IN" smtClean="0"/>
              <a:t>4</a:t>
            </a:fld>
            <a:endParaRPr lang="en-IN"/>
          </a:p>
        </p:txBody>
      </p:sp>
    </p:spTree>
    <p:custDataLst>
      <p:tags r:id="rId1"/>
    </p:custDataLst>
    <p:extLst>
      <p:ext uri="{BB962C8B-B14F-4D97-AF65-F5344CB8AC3E}">
        <p14:creationId xmlns:p14="http://schemas.microsoft.com/office/powerpoint/2010/main" val="3541089227"/>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4. LIFE CYCLE OF JSP:"/>
          <p:cNvSpPr txBox="1">
            <a:spLocks noGrp="1"/>
          </p:cNvSpPr>
          <p:nvPr>
            <p:ph type="title"/>
          </p:nvPr>
        </p:nvSpPr>
        <p:spPr/>
        <p:txBody>
          <a:bodyPr vert="horz" lIns="91440" tIns="45720" rIns="91440" bIns="45720" rtlCol="0" anchor="ctr">
            <a:normAutofit/>
          </a:bodyPr>
          <a:lstStyle/>
          <a:p>
            <a:pPr defTabSz="549148"/>
            <a:r>
              <a:rPr lang="en-US" dirty="0"/>
              <a:t>LIFE CYCLE OF </a:t>
            </a:r>
            <a:r>
              <a:rPr lang="en-US" dirty="0" smtClean="0"/>
              <a:t>JSP</a:t>
            </a:r>
            <a:endParaRPr lang="en-US" dirty="0"/>
          </a:p>
        </p:txBody>
      </p:sp>
      <p:sp>
        <p:nvSpPr>
          <p:cNvPr id="137" name="Client makes a request for required JSP page to the server. The server must have a JPS container to process the request.…"/>
          <p:cNvSpPr txBox="1">
            <a:spLocks noGrp="1"/>
          </p:cNvSpPr>
          <p:nvPr>
            <p:ph type="body" idx="1"/>
          </p:nvPr>
        </p:nvSpPr>
        <p:spPr>
          <a:xfrm>
            <a:off x="534572" y="1085850"/>
            <a:ext cx="4237453" cy="5557838"/>
          </a:xfrm>
        </p:spPr>
        <p:txBody>
          <a:bodyPr>
            <a:noAutofit/>
          </a:bodyPr>
          <a:lstStyle/>
          <a:p>
            <a:pPr marL="361639" indent="-361639">
              <a:buFont typeface="+mj-lt"/>
              <a:buAutoNum type="arabicPeriod"/>
            </a:pPr>
            <a:r>
              <a:rPr lang="en-US" sz="3000" dirty="0"/>
              <a:t>Client makes a request for required JSP page to the server. </a:t>
            </a:r>
          </a:p>
          <a:p>
            <a:pPr marL="361639" indent="-361639">
              <a:buFont typeface="+mj-lt"/>
              <a:buAutoNum type="arabicPeriod"/>
            </a:pPr>
            <a:r>
              <a:rPr lang="en-US" sz="3000" dirty="0"/>
              <a:t>The server must have a JPS container to process the request.</a:t>
            </a:r>
          </a:p>
          <a:p>
            <a:pPr marL="361639" indent="-361639">
              <a:buFont typeface="+mj-lt"/>
              <a:buAutoNum type="arabicPeriod"/>
            </a:pPr>
            <a:r>
              <a:rPr lang="en-US" sz="3000" dirty="0"/>
              <a:t>For the request the JSP container searches the request and reads the desired JSP page.</a:t>
            </a:r>
          </a:p>
        </p:txBody>
      </p:sp>
      <p:pic>
        <p:nvPicPr>
          <p:cNvPr id="138" name="Image" descr="Image"/>
          <p:cNvPicPr>
            <a:picLocks noChangeAspect="1"/>
          </p:cNvPicPr>
          <p:nvPr/>
        </p:nvPicPr>
        <p:blipFill>
          <a:blip r:embed="rId3">
            <a:extLst/>
          </a:blip>
          <a:stretch>
            <a:fillRect/>
          </a:stretch>
        </p:blipFill>
        <p:spPr>
          <a:xfrm>
            <a:off x="4772025" y="1743074"/>
            <a:ext cx="6802225" cy="4143375"/>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IN" smtClean="0"/>
              <a:t>40</a:t>
            </a:fld>
            <a:endParaRPr lang="en-IN"/>
          </a:p>
        </p:txBody>
      </p:sp>
    </p:spTree>
    <p:custDataLst>
      <p:tags r:id="rId1"/>
    </p:custDataLst>
    <p:extLst>
      <p:ext uri="{BB962C8B-B14F-4D97-AF65-F5344CB8AC3E}">
        <p14:creationId xmlns:p14="http://schemas.microsoft.com/office/powerpoint/2010/main" val="3941338244"/>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4. LIFE CYCLE OF JSP:"/>
          <p:cNvSpPr txBox="1">
            <a:spLocks noGrp="1"/>
          </p:cNvSpPr>
          <p:nvPr>
            <p:ph type="title"/>
          </p:nvPr>
        </p:nvSpPr>
        <p:spPr/>
        <p:txBody>
          <a:bodyPr/>
          <a:lstStyle/>
          <a:p>
            <a:r>
              <a:rPr lang="en-US" dirty="0"/>
              <a:t>LIFE CYCLE OF JSP (cont.)</a:t>
            </a:r>
          </a:p>
        </p:txBody>
      </p:sp>
      <p:pic>
        <p:nvPicPr>
          <p:cNvPr id="5" name="Image" descr="Image"/>
          <p:cNvPicPr>
            <a:picLocks noChangeAspect="1"/>
          </p:cNvPicPr>
          <p:nvPr/>
        </p:nvPicPr>
        <p:blipFill>
          <a:blip r:embed="rId3">
            <a:extLst/>
          </a:blip>
          <a:stretch>
            <a:fillRect/>
          </a:stretch>
        </p:blipFill>
        <p:spPr>
          <a:xfrm>
            <a:off x="4772025" y="1743074"/>
            <a:ext cx="6802225" cy="4143375"/>
          </a:xfrm>
          <a:prstGeom prst="rect">
            <a:avLst/>
          </a:prstGeom>
          <a:ln w="12700">
            <a:miter lim="400000"/>
          </a:ln>
        </p:spPr>
      </p:pic>
      <p:sp>
        <p:nvSpPr>
          <p:cNvPr id="7" name="Client makes a request for required JSP page to the server. The server must have a JPS container to process the request.…"/>
          <p:cNvSpPr txBox="1">
            <a:spLocks noGrp="1"/>
          </p:cNvSpPr>
          <p:nvPr>
            <p:ph type="body" idx="1"/>
          </p:nvPr>
        </p:nvSpPr>
        <p:spPr>
          <a:xfrm>
            <a:off x="534572" y="1114425"/>
            <a:ext cx="4594641" cy="5557838"/>
          </a:xfrm>
        </p:spPr>
        <p:txBody>
          <a:bodyPr>
            <a:noAutofit/>
          </a:bodyPr>
          <a:lstStyle/>
          <a:p>
            <a:pPr marL="361639" indent="-361639">
              <a:buFont typeface="+mj-lt"/>
              <a:buAutoNum type="arabicPeriod" startAt="4"/>
            </a:pPr>
            <a:r>
              <a:rPr lang="en-US" sz="2400" dirty="0"/>
              <a:t>Then this JSP page is converted into corresponding servlet. This phase is also called as </a:t>
            </a:r>
            <a:r>
              <a:rPr lang="en-US" sz="2400" b="1" dirty="0">
                <a:sym typeface="Helvetica"/>
              </a:rPr>
              <a:t>translation phase</a:t>
            </a:r>
            <a:r>
              <a:rPr lang="en-US" sz="2400" dirty="0"/>
              <a:t>. The output of a translation phase is a </a:t>
            </a:r>
            <a:r>
              <a:rPr lang="en-US" sz="2400" dirty="0" smtClean="0"/>
              <a:t>Servlet.</a:t>
            </a:r>
          </a:p>
          <a:p>
            <a:pPr marL="361639" indent="-361639">
              <a:buFont typeface="+mj-lt"/>
              <a:buAutoNum type="arabicPeriod" startAt="4"/>
            </a:pPr>
            <a:r>
              <a:rPr lang="en-US" sz="2400" dirty="0" smtClean="0"/>
              <a:t>T</a:t>
            </a:r>
            <a:r>
              <a:rPr lang="en-US" sz="2400" dirty="0" smtClean="0">
                <a:solidFill>
                  <a:schemeClr val="tx1">
                    <a:lumMod val="75000"/>
                    <a:lumOff val="25000"/>
                  </a:schemeClr>
                </a:solidFill>
              </a:rPr>
              <a:t>he </a:t>
            </a:r>
            <a:r>
              <a:rPr lang="en-US" sz="2400" dirty="0">
                <a:solidFill>
                  <a:schemeClr val="tx1">
                    <a:lumMod val="75000"/>
                    <a:lumOff val="25000"/>
                  </a:schemeClr>
                </a:solidFill>
              </a:rPr>
              <a:t>Servlet is then compiled to generate the servlet class file. Using this class file response is generate. This phase is called as </a:t>
            </a:r>
            <a:r>
              <a:rPr lang="en-US" sz="2400" b="1" dirty="0">
                <a:solidFill>
                  <a:schemeClr val="tx1">
                    <a:lumMod val="75000"/>
                    <a:lumOff val="25000"/>
                  </a:schemeClr>
                </a:solidFill>
                <a:sym typeface="Helvetica"/>
              </a:rPr>
              <a:t>request processing</a:t>
            </a:r>
            <a:r>
              <a:rPr lang="en-US" sz="2400" b="1" dirty="0">
                <a:solidFill>
                  <a:schemeClr val="tx1">
                    <a:lumMod val="75000"/>
                    <a:lumOff val="25000"/>
                  </a:schemeClr>
                </a:solidFill>
              </a:rPr>
              <a:t> </a:t>
            </a:r>
            <a:r>
              <a:rPr lang="en-US" sz="2400" b="1" dirty="0" smtClean="0">
                <a:solidFill>
                  <a:schemeClr val="tx1">
                    <a:lumMod val="75000"/>
                    <a:lumOff val="25000"/>
                  </a:schemeClr>
                </a:solidFill>
              </a:rPr>
              <a:t>phase</a:t>
            </a:r>
            <a:r>
              <a:rPr lang="en-US" sz="2400" dirty="0" smtClean="0">
                <a:solidFill>
                  <a:schemeClr val="tx1">
                    <a:lumMod val="75000"/>
                    <a:lumOff val="25000"/>
                  </a:schemeClr>
                </a:solidFill>
              </a:rPr>
              <a:t>.</a:t>
            </a:r>
          </a:p>
          <a:p>
            <a:pPr marL="361639" indent="-361639">
              <a:buFont typeface="+mj-lt"/>
              <a:buAutoNum type="arabicPeriod" startAt="4"/>
            </a:pPr>
            <a:r>
              <a:rPr lang="en-US" sz="2400" dirty="0" smtClean="0">
                <a:solidFill>
                  <a:schemeClr val="tx1">
                    <a:lumMod val="75000"/>
                    <a:lumOff val="25000"/>
                  </a:schemeClr>
                </a:solidFill>
              </a:rPr>
              <a:t>The </a:t>
            </a:r>
            <a:r>
              <a:rPr lang="en-US" sz="2400" dirty="0">
                <a:solidFill>
                  <a:schemeClr val="tx1">
                    <a:lumMod val="75000"/>
                    <a:lumOff val="25000"/>
                  </a:schemeClr>
                </a:solidFill>
              </a:rPr>
              <a:t>JSP container will execute the servlet </a:t>
            </a:r>
            <a:r>
              <a:rPr lang="en-US" sz="2400" dirty="0" smtClean="0">
                <a:solidFill>
                  <a:schemeClr val="tx1">
                    <a:lumMod val="75000"/>
                    <a:lumOff val="25000"/>
                  </a:schemeClr>
                </a:solidFill>
              </a:rPr>
              <a:t>class. </a:t>
            </a:r>
          </a:p>
          <a:p>
            <a:pPr marL="361639" indent="-361639">
              <a:buFont typeface="+mj-lt"/>
              <a:buAutoNum type="arabicPeriod" startAt="4"/>
            </a:pPr>
            <a:r>
              <a:rPr lang="en-US" sz="2400" dirty="0" smtClean="0">
                <a:solidFill>
                  <a:schemeClr val="tx1">
                    <a:lumMod val="75000"/>
                    <a:lumOff val="25000"/>
                  </a:schemeClr>
                </a:solidFill>
              </a:rPr>
              <a:t>A </a:t>
            </a:r>
            <a:r>
              <a:rPr lang="en-US" sz="2400" dirty="0">
                <a:solidFill>
                  <a:schemeClr val="tx1">
                    <a:lumMod val="75000"/>
                    <a:lumOff val="25000"/>
                  </a:schemeClr>
                </a:solidFill>
              </a:rPr>
              <a:t>response page is return to the </a:t>
            </a:r>
            <a:r>
              <a:rPr lang="en-US" sz="2400" dirty="0" smtClean="0">
                <a:solidFill>
                  <a:schemeClr val="tx1">
                    <a:lumMod val="75000"/>
                    <a:lumOff val="25000"/>
                  </a:schemeClr>
                </a:solidFill>
              </a:rPr>
              <a:t>client</a:t>
            </a:r>
            <a:endParaRPr lang="en-US" sz="2400" dirty="0">
              <a:solidFill>
                <a:schemeClr val="tx1">
                  <a:lumMod val="75000"/>
                  <a:lumOff val="25000"/>
                </a:schemeClr>
              </a:solidFill>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41</a:t>
            </a:fld>
            <a:endParaRPr lang="en-IN"/>
          </a:p>
        </p:txBody>
      </p:sp>
    </p:spTree>
    <p:custDataLst>
      <p:tags r:id="rId1"/>
    </p:custDataLst>
    <p:extLst>
      <p:ext uri="{BB962C8B-B14F-4D97-AF65-F5344CB8AC3E}">
        <p14:creationId xmlns:p14="http://schemas.microsoft.com/office/powerpoint/2010/main" val="247337318"/>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p>
        </p:txBody>
      </p:sp>
      <p:pic>
        <p:nvPicPr>
          <p:cNvPr id="3074" name="Picture 2" descr="JSP Life Cy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552" y="1168399"/>
            <a:ext cx="7366312" cy="554672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p:cNvSpPr>
            <a:spLocks noGrp="1"/>
          </p:cNvSpPr>
          <p:nvPr>
            <p:ph idx="1"/>
          </p:nvPr>
        </p:nvSpPr>
        <p:spPr>
          <a:xfrm>
            <a:off x="534572" y="1168399"/>
            <a:ext cx="4351753" cy="5546725"/>
          </a:xfrm>
        </p:spPr>
        <p:txBody>
          <a:bodyPr/>
          <a:lstStyle/>
          <a:p>
            <a:r>
              <a:rPr lang="en-US" dirty="0"/>
              <a:t>The following are the paths followed by a </a:t>
            </a:r>
            <a:r>
              <a:rPr lang="en-US" dirty="0" smtClean="0"/>
              <a:t>JSP</a:t>
            </a:r>
          </a:p>
          <a:p>
            <a:pPr marL="0" indent="0">
              <a:buNone/>
            </a:pPr>
            <a:endParaRPr lang="en-US" dirty="0"/>
          </a:p>
          <a:p>
            <a:r>
              <a:rPr lang="en-US" dirty="0"/>
              <a:t>Compilation</a:t>
            </a:r>
          </a:p>
          <a:p>
            <a:r>
              <a:rPr lang="en-US" dirty="0"/>
              <a:t>Initialization</a:t>
            </a:r>
          </a:p>
          <a:p>
            <a:r>
              <a:rPr lang="en-US" dirty="0"/>
              <a:t>Execution</a:t>
            </a:r>
          </a:p>
          <a:p>
            <a:r>
              <a:rPr lang="en-US" dirty="0"/>
              <a:t>Cleanup</a:t>
            </a:r>
          </a:p>
          <a:p>
            <a:endParaRPr lang="en-US" dirty="0"/>
          </a:p>
        </p:txBody>
      </p:sp>
      <p:sp>
        <p:nvSpPr>
          <p:cNvPr id="5" name="Slide Number Placeholder 4"/>
          <p:cNvSpPr>
            <a:spLocks noGrp="1"/>
          </p:cNvSpPr>
          <p:nvPr>
            <p:ph type="sldNum" sz="quarter" idx="12"/>
          </p:nvPr>
        </p:nvSpPr>
        <p:spPr/>
        <p:txBody>
          <a:bodyPr/>
          <a:lstStyle/>
          <a:p>
            <a:fld id="{9C11CE39-2868-44A2-A0C6-827D458F7A8B}" type="slidenum">
              <a:rPr lang="en-IN" smtClean="0"/>
              <a:pPr/>
              <a:t>42</a:t>
            </a:fld>
            <a:endParaRPr lang="en-IN" dirty="0"/>
          </a:p>
        </p:txBody>
      </p:sp>
    </p:spTree>
    <p:custDataLst>
      <p:tags r:id="rId1"/>
    </p:custDataLst>
    <p:extLst>
      <p:ext uri="{BB962C8B-B14F-4D97-AF65-F5344CB8AC3E}">
        <p14:creationId xmlns:p14="http://schemas.microsoft.com/office/powerpoint/2010/main" val="14241415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p>
        </p:txBody>
      </p:sp>
      <p:sp>
        <p:nvSpPr>
          <p:cNvPr id="3" name="Content Placeholder 2"/>
          <p:cNvSpPr>
            <a:spLocks noGrp="1"/>
          </p:cNvSpPr>
          <p:nvPr>
            <p:ph idx="1"/>
          </p:nvPr>
        </p:nvSpPr>
        <p:spPr/>
        <p:txBody>
          <a:bodyPr>
            <a:normAutofit/>
          </a:bodyPr>
          <a:lstStyle/>
          <a:p>
            <a:pPr marL="0" indent="0">
              <a:buNone/>
            </a:pPr>
            <a:r>
              <a:rPr lang="en-US" b="1" dirty="0"/>
              <a:t>JSP Compilation</a:t>
            </a:r>
            <a:r>
              <a:rPr lang="en-US" b="1" dirty="0" smtClean="0"/>
              <a:t>:</a:t>
            </a:r>
          </a:p>
          <a:p>
            <a:pPr marL="0" indent="0">
              <a:buNone/>
            </a:pPr>
            <a:endParaRPr lang="en-US" b="1" dirty="0"/>
          </a:p>
          <a:p>
            <a:r>
              <a:rPr lang="en-US" dirty="0"/>
              <a:t>When a browser asks for a JSP, the </a:t>
            </a:r>
            <a:r>
              <a:rPr lang="en-US" dirty="0">
                <a:solidFill>
                  <a:schemeClr val="accent1"/>
                </a:solidFill>
              </a:rPr>
              <a:t>JSP engine first checks to see whether it needs to compile the page</a:t>
            </a:r>
            <a:r>
              <a:rPr lang="en-US" dirty="0"/>
              <a:t>. </a:t>
            </a:r>
            <a:endParaRPr lang="en-US" dirty="0" smtClean="0"/>
          </a:p>
          <a:p>
            <a:endParaRPr lang="en-US" dirty="0"/>
          </a:p>
          <a:p>
            <a:r>
              <a:rPr lang="en-US" dirty="0" smtClean="0"/>
              <a:t>If </a:t>
            </a:r>
            <a:r>
              <a:rPr lang="en-US" dirty="0"/>
              <a:t>the </a:t>
            </a:r>
            <a:r>
              <a:rPr lang="en-US" dirty="0">
                <a:solidFill>
                  <a:schemeClr val="accent1"/>
                </a:solidFill>
              </a:rPr>
              <a:t>page has never been compiled</a:t>
            </a:r>
            <a:r>
              <a:rPr lang="en-US" dirty="0"/>
              <a:t>, or if the JSP has been modified since it was last compiled, the </a:t>
            </a:r>
            <a:r>
              <a:rPr lang="en-US" dirty="0">
                <a:solidFill>
                  <a:schemeClr val="accent1"/>
                </a:solidFill>
              </a:rPr>
              <a:t>JSP engine compiles </a:t>
            </a:r>
            <a:r>
              <a:rPr lang="en-US" dirty="0"/>
              <a:t>the page</a:t>
            </a:r>
            <a:r>
              <a:rPr lang="en-US" dirty="0" smtClean="0"/>
              <a:t>.</a:t>
            </a:r>
            <a:endParaRPr lang="en-US" dirty="0"/>
          </a:p>
        </p:txBody>
      </p:sp>
      <p:sp>
        <p:nvSpPr>
          <p:cNvPr id="5" name="Slide Number Placeholder 4"/>
          <p:cNvSpPr>
            <a:spLocks noGrp="1"/>
          </p:cNvSpPr>
          <p:nvPr>
            <p:ph type="sldNum" sz="quarter" idx="12"/>
          </p:nvPr>
        </p:nvSpPr>
        <p:spPr/>
        <p:txBody>
          <a:bodyPr/>
          <a:lstStyle/>
          <a:p>
            <a:fld id="{9C11CE39-2868-44A2-A0C6-827D458F7A8B}" type="slidenum">
              <a:rPr lang="en-IN" smtClean="0"/>
              <a:pPr/>
              <a:t>43</a:t>
            </a:fld>
            <a:endParaRPr lang="en-IN" dirty="0"/>
          </a:p>
        </p:txBody>
      </p:sp>
    </p:spTree>
    <p:custDataLst>
      <p:tags r:id="rId1"/>
    </p:custDataLst>
    <p:extLst>
      <p:ext uri="{BB962C8B-B14F-4D97-AF65-F5344CB8AC3E}">
        <p14:creationId xmlns:p14="http://schemas.microsoft.com/office/powerpoint/2010/main" val="477535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p>
        </p:txBody>
      </p:sp>
      <p:sp>
        <p:nvSpPr>
          <p:cNvPr id="3" name="Content Placeholder 2"/>
          <p:cNvSpPr>
            <a:spLocks noGrp="1"/>
          </p:cNvSpPr>
          <p:nvPr>
            <p:ph idx="1"/>
          </p:nvPr>
        </p:nvSpPr>
        <p:spPr/>
        <p:txBody>
          <a:bodyPr/>
          <a:lstStyle/>
          <a:p>
            <a:r>
              <a:rPr lang="en-US" dirty="0" smtClean="0"/>
              <a:t>The compilation process involves three steps:</a:t>
            </a:r>
          </a:p>
          <a:p>
            <a:pPr marL="0" indent="0">
              <a:buNone/>
            </a:pPr>
            <a:endParaRPr lang="en-US" dirty="0" smtClean="0"/>
          </a:p>
          <a:p>
            <a:r>
              <a:rPr lang="en-US" dirty="0" smtClean="0"/>
              <a:t>Parsing the JSP.</a:t>
            </a:r>
          </a:p>
          <a:p>
            <a:r>
              <a:rPr lang="en-US" dirty="0" smtClean="0"/>
              <a:t>Turning the JSP into a servlet.</a:t>
            </a:r>
          </a:p>
          <a:p>
            <a:r>
              <a:rPr lang="en-US" dirty="0" smtClean="0"/>
              <a:t>Compiling the servlet.</a:t>
            </a:r>
          </a:p>
          <a:p>
            <a:endParaRPr lang="en-US" dirty="0" smtClean="0"/>
          </a:p>
          <a:p>
            <a:endParaRPr lang="en-US" dirty="0"/>
          </a:p>
        </p:txBody>
      </p:sp>
      <p:sp>
        <p:nvSpPr>
          <p:cNvPr id="5" name="Slide Number Placeholder 4"/>
          <p:cNvSpPr>
            <a:spLocks noGrp="1"/>
          </p:cNvSpPr>
          <p:nvPr>
            <p:ph type="sldNum" sz="quarter" idx="12"/>
          </p:nvPr>
        </p:nvSpPr>
        <p:spPr/>
        <p:txBody>
          <a:bodyPr/>
          <a:lstStyle/>
          <a:p>
            <a:fld id="{9C11CE39-2868-44A2-A0C6-827D458F7A8B}" type="slidenum">
              <a:rPr lang="en-IN" smtClean="0"/>
              <a:pPr/>
              <a:t>44</a:t>
            </a:fld>
            <a:endParaRPr lang="en-IN" dirty="0"/>
          </a:p>
        </p:txBody>
      </p:sp>
    </p:spTree>
    <p:custDataLst>
      <p:tags r:id="rId1"/>
    </p:custDataLst>
    <p:extLst>
      <p:ext uri="{BB962C8B-B14F-4D97-AF65-F5344CB8AC3E}">
        <p14:creationId xmlns:p14="http://schemas.microsoft.com/office/powerpoint/2010/main" val="31837483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3" name="Content Placeholder 2"/>
          <p:cNvSpPr>
            <a:spLocks noGrp="1"/>
          </p:cNvSpPr>
          <p:nvPr>
            <p:ph idx="1"/>
          </p:nvPr>
        </p:nvSpPr>
        <p:spPr/>
        <p:txBody>
          <a:bodyPr/>
          <a:lstStyle/>
          <a:p>
            <a:pPr marL="0" indent="0" algn="just">
              <a:buNone/>
            </a:pPr>
            <a:r>
              <a:rPr lang="en-US" b="1" dirty="0"/>
              <a:t>JSP Initialization:</a:t>
            </a:r>
          </a:p>
          <a:p>
            <a:pPr algn="just"/>
            <a:r>
              <a:rPr lang="en-US" dirty="0"/>
              <a:t>When a container loads a JSP </a:t>
            </a:r>
            <a:r>
              <a:rPr lang="en-US" dirty="0">
                <a:solidFill>
                  <a:schemeClr val="accent1"/>
                </a:solidFill>
              </a:rPr>
              <a:t>it invokes the </a:t>
            </a:r>
            <a:r>
              <a:rPr lang="en-US" dirty="0" err="1">
                <a:solidFill>
                  <a:schemeClr val="accent1"/>
                </a:solidFill>
              </a:rPr>
              <a:t>jspInit</a:t>
            </a:r>
            <a:r>
              <a:rPr lang="en-US" dirty="0">
                <a:solidFill>
                  <a:schemeClr val="accent1"/>
                </a:solidFill>
              </a:rPr>
              <a:t>() method </a:t>
            </a:r>
            <a:r>
              <a:rPr lang="en-US" dirty="0"/>
              <a:t>before servicing any requests. If you need to perform JSP-specific initialization, override the </a:t>
            </a:r>
            <a:r>
              <a:rPr lang="en-US" dirty="0" err="1"/>
              <a:t>jspInit</a:t>
            </a:r>
            <a:r>
              <a:rPr lang="en-US" dirty="0"/>
              <a:t>() method:</a:t>
            </a:r>
          </a:p>
          <a:p>
            <a:pPr algn="just"/>
            <a:endParaRPr lang="en-US" dirty="0"/>
          </a:p>
          <a:p>
            <a:pPr algn="just"/>
            <a:r>
              <a:rPr lang="en-US" dirty="0"/>
              <a:t>public void </a:t>
            </a:r>
            <a:r>
              <a:rPr lang="en-US" dirty="0" err="1"/>
              <a:t>jspInit</a:t>
            </a:r>
            <a:r>
              <a:rPr lang="en-US" dirty="0"/>
              <a:t>(){</a:t>
            </a:r>
          </a:p>
          <a:p>
            <a:pPr algn="just"/>
            <a:r>
              <a:rPr lang="en-US" dirty="0"/>
              <a:t>  // Initialization code...}</a:t>
            </a:r>
          </a:p>
          <a:p>
            <a:pPr marL="0" indent="0" algn="just">
              <a:buNone/>
            </a:pPr>
            <a:endParaRPr lang="en-US" dirty="0"/>
          </a:p>
          <a:p>
            <a:pPr algn="just"/>
            <a:r>
              <a:rPr lang="en-US" dirty="0"/>
              <a:t>Typically </a:t>
            </a:r>
            <a:r>
              <a:rPr lang="en-US" dirty="0">
                <a:solidFill>
                  <a:schemeClr val="accent1"/>
                </a:solidFill>
              </a:rPr>
              <a:t>initialization is performed only once </a:t>
            </a:r>
            <a:r>
              <a:rPr lang="en-US" dirty="0"/>
              <a:t>and as with the servlet </a:t>
            </a:r>
            <a:r>
              <a:rPr lang="en-US" dirty="0" err="1"/>
              <a:t>init</a:t>
            </a:r>
            <a:r>
              <a:rPr lang="en-US" dirty="0"/>
              <a:t> method, you generally </a:t>
            </a:r>
            <a:r>
              <a:rPr lang="en-US" dirty="0">
                <a:solidFill>
                  <a:schemeClr val="accent1"/>
                </a:solidFill>
              </a:rPr>
              <a:t>initialize database connections, open files, and create lookup tables</a:t>
            </a:r>
            <a:r>
              <a:rPr lang="en-US" dirty="0"/>
              <a:t> in the </a:t>
            </a:r>
            <a:r>
              <a:rPr lang="en-US" dirty="0" err="1"/>
              <a:t>jspInit</a:t>
            </a:r>
            <a:r>
              <a:rPr lang="en-US" dirty="0"/>
              <a:t> method.</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45</a:t>
            </a:fld>
            <a:endParaRPr lang="en-IN" dirty="0"/>
          </a:p>
        </p:txBody>
      </p:sp>
    </p:spTree>
    <p:custDataLst>
      <p:tags r:id="rId1"/>
    </p:custDataLst>
    <p:extLst>
      <p:ext uri="{BB962C8B-B14F-4D97-AF65-F5344CB8AC3E}">
        <p14:creationId xmlns:p14="http://schemas.microsoft.com/office/powerpoint/2010/main" val="6766482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3" name="Content Placeholder 2"/>
          <p:cNvSpPr>
            <a:spLocks noGrp="1"/>
          </p:cNvSpPr>
          <p:nvPr>
            <p:ph idx="1"/>
          </p:nvPr>
        </p:nvSpPr>
        <p:spPr/>
        <p:txBody>
          <a:bodyPr>
            <a:normAutofit/>
          </a:bodyPr>
          <a:lstStyle/>
          <a:p>
            <a:pPr marL="0" indent="0" algn="just">
              <a:buNone/>
            </a:pPr>
            <a:r>
              <a:rPr lang="en-US" b="1" dirty="0"/>
              <a:t>JSP Execution:</a:t>
            </a:r>
          </a:p>
          <a:p>
            <a:pPr algn="just"/>
            <a:r>
              <a:rPr lang="en-US" dirty="0"/>
              <a:t>This phase of the JSP life cycle </a:t>
            </a:r>
            <a:r>
              <a:rPr lang="en-US" dirty="0">
                <a:solidFill>
                  <a:schemeClr val="accent1"/>
                </a:solidFill>
              </a:rPr>
              <a:t>represents all interactions with requests </a:t>
            </a:r>
            <a:r>
              <a:rPr lang="en-US" dirty="0"/>
              <a:t>until the JSP is destroyed</a:t>
            </a:r>
            <a:r>
              <a:rPr lang="en-US" dirty="0" smtClean="0"/>
              <a:t>.</a:t>
            </a:r>
            <a:endParaRPr lang="en-US" dirty="0"/>
          </a:p>
          <a:p>
            <a:pPr algn="just"/>
            <a:r>
              <a:rPr lang="en-US" dirty="0"/>
              <a:t>Whenever </a:t>
            </a:r>
            <a:r>
              <a:rPr lang="en-US" dirty="0">
                <a:solidFill>
                  <a:schemeClr val="accent1"/>
                </a:solidFill>
              </a:rPr>
              <a:t>a browser requests a JSP and the page has been loaded and initialized</a:t>
            </a:r>
            <a:r>
              <a:rPr lang="en-US" dirty="0"/>
              <a:t>, the JSP engine invokes the _</a:t>
            </a:r>
            <a:r>
              <a:rPr lang="en-US" dirty="0" err="1"/>
              <a:t>jspService</a:t>
            </a:r>
            <a:r>
              <a:rPr lang="en-US" dirty="0"/>
              <a:t>() method in the JSP</a:t>
            </a:r>
            <a:r>
              <a:rPr lang="en-US" dirty="0" smtClean="0"/>
              <a:t>.</a:t>
            </a:r>
            <a:endParaRPr lang="en-US" dirty="0"/>
          </a:p>
          <a:p>
            <a:pPr algn="just"/>
            <a:r>
              <a:rPr lang="en-US" dirty="0"/>
              <a:t>The _</a:t>
            </a:r>
            <a:r>
              <a:rPr lang="en-US" dirty="0" err="1"/>
              <a:t>jspService</a:t>
            </a:r>
            <a:r>
              <a:rPr lang="en-US" dirty="0"/>
              <a:t>() method takes </a:t>
            </a:r>
            <a:r>
              <a:rPr lang="en-US" dirty="0">
                <a:solidFill>
                  <a:schemeClr val="accent1"/>
                </a:solidFill>
              </a:rPr>
              <a:t>an </a:t>
            </a:r>
            <a:r>
              <a:rPr lang="en-US" dirty="0" err="1">
                <a:solidFill>
                  <a:schemeClr val="accent1"/>
                </a:solidFill>
              </a:rPr>
              <a:t>HttpServletRequest</a:t>
            </a:r>
            <a:r>
              <a:rPr lang="en-US" dirty="0">
                <a:solidFill>
                  <a:schemeClr val="accent1"/>
                </a:solidFill>
              </a:rPr>
              <a:t> and an </a:t>
            </a:r>
            <a:r>
              <a:rPr lang="en-US" dirty="0" err="1">
                <a:solidFill>
                  <a:schemeClr val="accent1"/>
                </a:solidFill>
              </a:rPr>
              <a:t>HttpServletResponse</a:t>
            </a:r>
            <a:r>
              <a:rPr lang="en-US" dirty="0">
                <a:solidFill>
                  <a:schemeClr val="accent1"/>
                </a:solidFill>
              </a:rPr>
              <a:t> a</a:t>
            </a:r>
            <a:r>
              <a:rPr lang="en-US" dirty="0"/>
              <a:t>s its parameters as follows</a:t>
            </a:r>
            <a:r>
              <a:rPr lang="en-US" dirty="0" smtClean="0"/>
              <a:t>:</a:t>
            </a:r>
            <a:endParaRPr lang="en-US" dirty="0"/>
          </a:p>
          <a:p>
            <a:pPr algn="just"/>
            <a:r>
              <a:rPr lang="en-US" dirty="0"/>
              <a:t>void _</a:t>
            </a:r>
            <a:r>
              <a:rPr lang="en-US" dirty="0" err="1"/>
              <a:t>jspService</a:t>
            </a:r>
            <a:r>
              <a:rPr lang="en-US" dirty="0"/>
              <a:t>(</a:t>
            </a:r>
            <a:r>
              <a:rPr lang="en-US" dirty="0" err="1"/>
              <a:t>HttpServletRequest</a:t>
            </a:r>
            <a:r>
              <a:rPr lang="en-US" dirty="0"/>
              <a:t> request, </a:t>
            </a:r>
            <a:r>
              <a:rPr lang="en-US" dirty="0" err="1"/>
              <a:t>HttpServletResponse</a:t>
            </a:r>
            <a:r>
              <a:rPr lang="en-US" dirty="0"/>
              <a:t> response)</a:t>
            </a:r>
          </a:p>
          <a:p>
            <a:pPr algn="just"/>
            <a:r>
              <a:rPr lang="en-US" dirty="0"/>
              <a:t>{   // Service handling code...}</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46</a:t>
            </a:fld>
            <a:endParaRPr lang="en-IN" dirty="0"/>
          </a:p>
        </p:txBody>
      </p:sp>
    </p:spTree>
    <p:custDataLst>
      <p:tags r:id="rId1"/>
    </p:custDataLst>
    <p:extLst>
      <p:ext uri="{BB962C8B-B14F-4D97-AF65-F5344CB8AC3E}">
        <p14:creationId xmlns:p14="http://schemas.microsoft.com/office/powerpoint/2010/main" val="442117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3" name="Content Placeholder 2"/>
          <p:cNvSpPr>
            <a:spLocks noGrp="1"/>
          </p:cNvSpPr>
          <p:nvPr>
            <p:ph idx="1"/>
          </p:nvPr>
        </p:nvSpPr>
        <p:spPr/>
        <p:txBody>
          <a:bodyPr>
            <a:normAutofit/>
          </a:bodyPr>
          <a:lstStyle/>
          <a:p>
            <a:pPr marL="0" indent="0">
              <a:buNone/>
            </a:pPr>
            <a:r>
              <a:rPr lang="en-US" b="1" dirty="0"/>
              <a:t>JSP Cleanup:</a:t>
            </a:r>
          </a:p>
          <a:p>
            <a:r>
              <a:rPr lang="en-US" dirty="0"/>
              <a:t>The </a:t>
            </a:r>
            <a:r>
              <a:rPr lang="en-US" dirty="0">
                <a:solidFill>
                  <a:schemeClr val="accent1"/>
                </a:solidFill>
              </a:rPr>
              <a:t>destruction phase of the JSP </a:t>
            </a:r>
            <a:r>
              <a:rPr lang="en-US" dirty="0"/>
              <a:t>life cycle represents when a JSP is being </a:t>
            </a:r>
            <a:r>
              <a:rPr lang="en-US" dirty="0">
                <a:solidFill>
                  <a:schemeClr val="accent1"/>
                </a:solidFill>
              </a:rPr>
              <a:t>removed from use by a container</a:t>
            </a:r>
            <a:r>
              <a:rPr lang="en-US" dirty="0" smtClean="0">
                <a:solidFill>
                  <a:schemeClr val="accent1"/>
                </a:solidFill>
              </a:rPr>
              <a:t>.</a:t>
            </a:r>
            <a:endParaRPr lang="en-US" dirty="0"/>
          </a:p>
          <a:p>
            <a:r>
              <a:rPr lang="en-US" dirty="0"/>
              <a:t>The </a:t>
            </a:r>
            <a:r>
              <a:rPr lang="en-US" dirty="0" err="1"/>
              <a:t>jspDestroy</a:t>
            </a:r>
            <a:r>
              <a:rPr lang="en-US" dirty="0"/>
              <a:t>() method is the JSP </a:t>
            </a:r>
            <a:r>
              <a:rPr lang="en-US" dirty="0">
                <a:solidFill>
                  <a:schemeClr val="accent1"/>
                </a:solidFill>
              </a:rPr>
              <a:t>equivalent of the destroy method for servlets</a:t>
            </a:r>
            <a:r>
              <a:rPr lang="en-US" dirty="0"/>
              <a:t>. Override </a:t>
            </a:r>
            <a:r>
              <a:rPr lang="en-US" dirty="0" err="1"/>
              <a:t>jspDestroy</a:t>
            </a:r>
            <a:r>
              <a:rPr lang="en-US" dirty="0"/>
              <a:t> when you need to perform any cleanup, such </a:t>
            </a:r>
            <a:r>
              <a:rPr lang="en-US" dirty="0">
                <a:solidFill>
                  <a:schemeClr val="accent1"/>
                </a:solidFill>
              </a:rPr>
              <a:t>as releasing database connections or closing open files</a:t>
            </a:r>
            <a:r>
              <a:rPr lang="en-US" dirty="0" smtClean="0">
                <a:solidFill>
                  <a:schemeClr val="accent1"/>
                </a:solidFill>
              </a:rPr>
              <a:t>.</a:t>
            </a:r>
            <a:endParaRPr lang="en-US" dirty="0"/>
          </a:p>
          <a:p>
            <a:r>
              <a:rPr lang="en-US" dirty="0"/>
              <a:t>public void </a:t>
            </a:r>
            <a:r>
              <a:rPr lang="en-US" dirty="0" err="1"/>
              <a:t>jspDestroy</a:t>
            </a:r>
            <a:r>
              <a:rPr lang="en-US" dirty="0"/>
              <a:t>()</a:t>
            </a:r>
          </a:p>
          <a:p>
            <a:r>
              <a:rPr lang="en-US" dirty="0"/>
              <a:t>{   // Your cleanup code goes here.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47</a:t>
            </a:fld>
            <a:endParaRPr lang="en-IN" dirty="0"/>
          </a:p>
        </p:txBody>
      </p:sp>
    </p:spTree>
    <p:custDataLst>
      <p:tags r:id="rId1"/>
    </p:custDataLst>
    <p:extLst>
      <p:ext uri="{BB962C8B-B14F-4D97-AF65-F5344CB8AC3E}">
        <p14:creationId xmlns:p14="http://schemas.microsoft.com/office/powerpoint/2010/main" val="23291098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92E07D-B1CA-4ABB-85A8-C7D84909652A}"/>
              </a:ext>
            </a:extLst>
          </p:cNvPr>
          <p:cNvSpPr>
            <a:spLocks noGrp="1"/>
          </p:cNvSpPr>
          <p:nvPr>
            <p:ph idx="1"/>
          </p:nvPr>
        </p:nvSpPr>
        <p:spPr/>
        <p:txBody>
          <a:bodyPr/>
          <a:lstStyle/>
          <a:p>
            <a:pPr marL="0" indent="0">
              <a:buNone/>
            </a:pPr>
            <a:r>
              <a:rPr lang="en-IN" sz="4219" dirty="0" smtClean="0"/>
              <a:t>JSP </a:t>
            </a:r>
            <a:r>
              <a:rPr lang="en-IN" sz="4219" dirty="0"/>
              <a:t>IMPLICIT </a:t>
            </a:r>
            <a:r>
              <a:rPr lang="en-IN" sz="4219" dirty="0" smtClean="0"/>
              <a:t>OBJECTS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48</a:t>
            </a:fld>
            <a:endParaRPr lang="en-IN"/>
          </a:p>
        </p:txBody>
      </p:sp>
    </p:spTree>
    <p:custDataLst>
      <p:tags r:id="rId1"/>
    </p:custDataLst>
    <p:extLst>
      <p:ext uri="{BB962C8B-B14F-4D97-AF65-F5344CB8AC3E}">
        <p14:creationId xmlns:p14="http://schemas.microsoft.com/office/powerpoint/2010/main" val="19053685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Implicit Objects</a:t>
            </a:r>
            <a:endParaRPr lang="en-IN" dirty="0"/>
          </a:p>
        </p:txBody>
      </p:sp>
      <p:sp>
        <p:nvSpPr>
          <p:cNvPr id="3" name="Content Placeholder 2"/>
          <p:cNvSpPr>
            <a:spLocks noGrp="1"/>
          </p:cNvSpPr>
          <p:nvPr>
            <p:ph idx="1"/>
          </p:nvPr>
        </p:nvSpPr>
        <p:spPr/>
        <p:txBody>
          <a:bodyPr>
            <a:normAutofit/>
          </a:bodyPr>
          <a:lstStyle/>
          <a:p>
            <a:r>
              <a:rPr lang="en-US" dirty="0" smtClean="0"/>
              <a:t>There </a:t>
            </a:r>
            <a:r>
              <a:rPr lang="en-US" dirty="0"/>
              <a:t>are </a:t>
            </a:r>
            <a:r>
              <a:rPr lang="en-US" b="1" dirty="0"/>
              <a:t>9 </a:t>
            </a:r>
            <a:r>
              <a:rPr lang="en-US" b="1" dirty="0" err="1"/>
              <a:t>jsp</a:t>
            </a:r>
            <a:r>
              <a:rPr lang="en-US" b="1" dirty="0"/>
              <a:t> implicit objects</a:t>
            </a:r>
            <a:r>
              <a:rPr lang="en-US" dirty="0"/>
              <a:t>. These objects are </a:t>
            </a:r>
            <a:r>
              <a:rPr lang="en-US" i="1" dirty="0"/>
              <a:t>created by the web container</a:t>
            </a:r>
            <a:r>
              <a:rPr lang="en-US" dirty="0"/>
              <a:t> that are available to all the </a:t>
            </a:r>
            <a:r>
              <a:rPr lang="en-US" dirty="0" err="1"/>
              <a:t>jsp</a:t>
            </a:r>
            <a:r>
              <a:rPr lang="en-US" dirty="0"/>
              <a:t> pages.</a:t>
            </a:r>
          </a:p>
          <a:p>
            <a:r>
              <a:rPr lang="en-US" dirty="0"/>
              <a:t>The available implicit objects are out, request, </a:t>
            </a:r>
            <a:r>
              <a:rPr lang="en-US" dirty="0" err="1"/>
              <a:t>config</a:t>
            </a:r>
            <a:r>
              <a:rPr lang="en-US" dirty="0"/>
              <a:t>, session, application etc</a:t>
            </a:r>
            <a:r>
              <a:rPr lang="en-US" dirty="0" smtClean="0"/>
              <a:t>.</a:t>
            </a:r>
          </a:p>
          <a:p>
            <a:r>
              <a:rPr lang="en-US" dirty="0"/>
              <a:t>The implicit objects are </a:t>
            </a:r>
            <a:r>
              <a:rPr lang="en-US" b="1" dirty="0">
                <a:sym typeface="Helvetica"/>
              </a:rPr>
              <a:t>pre-defined variable</a:t>
            </a:r>
            <a:r>
              <a:rPr lang="en-US" dirty="0"/>
              <a:t> used to access request and application data.</a:t>
            </a:r>
          </a:p>
          <a:p>
            <a:r>
              <a:rPr lang="en-US" dirty="0" smtClean="0"/>
              <a:t>A </a:t>
            </a:r>
            <a:r>
              <a:rPr lang="en-US" dirty="0"/>
              <a:t>list of the 9 implicit objects is given </a:t>
            </a:r>
            <a:r>
              <a:rPr lang="en-US" dirty="0" smtClean="0"/>
              <a:t>in next slide.</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49</a:t>
            </a:fld>
            <a:endParaRPr lang="en-IN" dirty="0"/>
          </a:p>
        </p:txBody>
      </p:sp>
    </p:spTree>
    <p:custDataLst>
      <p:tags r:id="rId1"/>
    </p:custDataLst>
    <p:extLst>
      <p:ext uri="{BB962C8B-B14F-4D97-AF65-F5344CB8AC3E}">
        <p14:creationId xmlns:p14="http://schemas.microsoft.com/office/powerpoint/2010/main" val="922219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CB558E-C8E3-4A24-A41F-212DE29DF634}"/>
              </a:ext>
            </a:extLst>
          </p:cNvPr>
          <p:cNvSpPr>
            <a:spLocks noGrp="1"/>
          </p:cNvSpPr>
          <p:nvPr>
            <p:ph idx="1"/>
          </p:nvPr>
        </p:nvSpPr>
        <p:spPr/>
        <p:txBody>
          <a:bodyPr/>
          <a:lstStyle/>
          <a:p>
            <a:pPr marL="0" indent="0">
              <a:buNone/>
            </a:pPr>
            <a:r>
              <a:rPr lang="en-IN" sz="5062" dirty="0" smtClean="0"/>
              <a:t>COMPARISON WITH SERVLETS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5</a:t>
            </a:fld>
            <a:endParaRPr lang="en-IN"/>
          </a:p>
        </p:txBody>
      </p:sp>
    </p:spTree>
    <p:custDataLst>
      <p:tags r:id="rId1"/>
    </p:custDataLst>
    <p:extLst>
      <p:ext uri="{BB962C8B-B14F-4D97-AF65-F5344CB8AC3E}">
        <p14:creationId xmlns:p14="http://schemas.microsoft.com/office/powerpoint/2010/main" val="25569091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10. JSP Implicit Objects"/>
          <p:cNvSpPr txBox="1">
            <a:spLocks noGrp="1"/>
          </p:cNvSpPr>
          <p:nvPr>
            <p:ph type="title"/>
          </p:nvPr>
        </p:nvSpPr>
        <p:spPr/>
        <p:txBody>
          <a:bodyPr vert="horz" lIns="91440" tIns="45720" rIns="91440" bIns="45720" rtlCol="0" anchor="ctr">
            <a:normAutofit/>
          </a:bodyPr>
          <a:lstStyle/>
          <a:p>
            <a:pPr defTabSz="549148"/>
            <a:r>
              <a:rPr lang="en-US" dirty="0"/>
              <a:t>JSP Implicit </a:t>
            </a:r>
            <a:r>
              <a:rPr lang="en-US" dirty="0" smtClean="0"/>
              <a:t>Objects (Cont.)</a:t>
            </a:r>
            <a:endParaRPr lang="en-IN" dirty="0"/>
          </a:p>
        </p:txBody>
      </p:sp>
      <p:graphicFrame>
        <p:nvGraphicFramePr>
          <p:cNvPr id="410" name="Table"/>
          <p:cNvGraphicFramePr/>
          <p:nvPr>
            <p:extLst>
              <p:ext uri="{D42A27DB-BD31-4B8C-83A1-F6EECF244321}">
                <p14:modId xmlns:p14="http://schemas.microsoft.com/office/powerpoint/2010/main" val="82474976"/>
              </p:ext>
            </p:extLst>
          </p:nvPr>
        </p:nvGraphicFramePr>
        <p:xfrm>
          <a:off x="100014" y="1063965"/>
          <a:ext cx="11523476" cy="5760446"/>
        </p:xfrm>
        <a:graphic>
          <a:graphicData uri="http://schemas.openxmlformats.org/drawingml/2006/table">
            <a:tbl>
              <a:tblPr bandRow="1">
                <a:tableStyleId>{68D230F3-CF80-4859-8CE7-A43EE81993B5}</a:tableStyleId>
              </a:tblPr>
              <a:tblGrid>
                <a:gridCol w="1801573">
                  <a:extLst>
                    <a:ext uri="{9D8B030D-6E8A-4147-A177-3AD203B41FA5}">
                      <a16:colId xmlns:a16="http://schemas.microsoft.com/office/drawing/2014/main" val="20000"/>
                    </a:ext>
                  </a:extLst>
                </a:gridCol>
                <a:gridCol w="2805203">
                  <a:extLst>
                    <a:ext uri="{9D8B030D-6E8A-4147-A177-3AD203B41FA5}">
                      <a16:colId xmlns:a16="http://schemas.microsoft.com/office/drawing/2014/main" val="20001"/>
                    </a:ext>
                  </a:extLst>
                </a:gridCol>
                <a:gridCol w="6916700">
                  <a:extLst>
                    <a:ext uri="{9D8B030D-6E8A-4147-A177-3AD203B41FA5}">
                      <a16:colId xmlns:a16="http://schemas.microsoft.com/office/drawing/2014/main" val="20002"/>
                    </a:ext>
                  </a:extLst>
                </a:gridCol>
              </a:tblGrid>
              <a:tr h="398997">
                <a:tc>
                  <a:txBody>
                    <a:bodyPr/>
                    <a:lstStyle/>
                    <a:p>
                      <a:pPr algn="l" defTabSz="914400"/>
                      <a:r>
                        <a:rPr sz="2400" b="1" dirty="0">
                          <a:latin typeface="Cambria" panose="02040503050406030204" pitchFamily="18" charset="0"/>
                          <a:ea typeface="Cambria" panose="02040503050406030204" pitchFamily="18" charset="0"/>
                          <a:sym typeface="Times New Roman"/>
                        </a:rPr>
                        <a:t>Object</a:t>
                      </a:r>
                      <a:endParaRPr sz="2400" b="1" dirty="0">
                        <a:latin typeface="Cambria" panose="02040503050406030204" pitchFamily="18" charset="0"/>
                        <a:ea typeface="Cambria" panose="02040503050406030204" pitchFamily="18" charset="0"/>
                        <a:cs typeface="Times New Roman"/>
                        <a:sym typeface="Times New Roman"/>
                      </a:endParaRPr>
                    </a:p>
                  </a:txBody>
                  <a:tcPr marL="44648" marR="44648" marT="44648" marB="44648" horzOverflow="overflow"/>
                </a:tc>
                <a:tc>
                  <a:txBody>
                    <a:bodyPr/>
                    <a:lstStyle/>
                    <a:p>
                      <a:pPr algn="l" defTabSz="914400"/>
                      <a:r>
                        <a:rPr sz="2400" b="1" dirty="0">
                          <a:latin typeface="Cambria" panose="02040503050406030204" pitchFamily="18" charset="0"/>
                          <a:ea typeface="Cambria" panose="02040503050406030204" pitchFamily="18" charset="0"/>
                          <a:sym typeface="Times New Roman"/>
                        </a:rPr>
                        <a:t>Class/Interface</a:t>
                      </a:r>
                      <a:endParaRPr sz="2400" b="1" dirty="0">
                        <a:latin typeface="Cambria" panose="02040503050406030204" pitchFamily="18" charset="0"/>
                        <a:ea typeface="Cambria" panose="02040503050406030204" pitchFamily="18" charset="0"/>
                        <a:cs typeface="Times New Roman"/>
                        <a:sym typeface="Times New Roman"/>
                      </a:endParaRPr>
                    </a:p>
                  </a:txBody>
                  <a:tcPr marL="44648" marR="44648" marT="44648" marB="44648" horzOverflow="overflow"/>
                </a:tc>
                <a:tc>
                  <a:txBody>
                    <a:bodyPr/>
                    <a:lstStyle/>
                    <a:p>
                      <a:pPr algn="l" defTabSz="914400"/>
                      <a:r>
                        <a:rPr sz="2400" b="1" dirty="0">
                          <a:latin typeface="Cambria" panose="02040503050406030204" pitchFamily="18" charset="0"/>
                          <a:ea typeface="Cambria" panose="02040503050406030204" pitchFamily="18" charset="0"/>
                          <a:sym typeface="Times New Roman"/>
                        </a:rPr>
                        <a:t>Meaning</a:t>
                      </a:r>
                      <a:endParaRPr sz="2400" b="1" dirty="0">
                        <a:latin typeface="Cambria" panose="02040503050406030204" pitchFamily="18" charset="0"/>
                        <a:ea typeface="Cambria" panose="02040503050406030204" pitchFamily="18" charset="0"/>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447186">
                <a:tc>
                  <a:txBody>
                    <a:bodyPr/>
                    <a:lstStyle/>
                    <a:p>
                      <a:pPr algn="l" defTabSz="914400"/>
                      <a:r>
                        <a:rPr sz="2400" dirty="0">
                          <a:latin typeface="Cambria" panose="02040503050406030204" pitchFamily="18" charset="0"/>
                          <a:ea typeface="Cambria" panose="02040503050406030204" pitchFamily="18" charset="0"/>
                          <a:sym typeface="Verdana"/>
                        </a:rPr>
                        <a:t>out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JspWriter</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It provides method related to I/O</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1"/>
                  </a:ext>
                </a:extLst>
              </a:tr>
              <a:tr h="699552">
                <a:tc>
                  <a:txBody>
                    <a:bodyPr/>
                    <a:lstStyle/>
                    <a:p>
                      <a:pPr algn="l" defTabSz="914400"/>
                      <a:r>
                        <a:rPr sz="2400" dirty="0">
                          <a:latin typeface="Cambria" panose="02040503050406030204" pitchFamily="18" charset="0"/>
                          <a:ea typeface="Cambria" panose="02040503050406030204" pitchFamily="18" charset="0"/>
                          <a:sym typeface="Verdana"/>
                        </a:rPr>
                        <a:t>request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HttpServletRequest</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It provides method for accessing information made by current request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2"/>
                  </a:ext>
                </a:extLst>
              </a:tr>
              <a:tr h="432522">
                <a:tc>
                  <a:txBody>
                    <a:bodyPr/>
                    <a:lstStyle/>
                    <a:p>
                      <a:pPr algn="l" defTabSz="914400"/>
                      <a:r>
                        <a:rPr sz="2400" dirty="0">
                          <a:latin typeface="Cambria" panose="02040503050406030204" pitchFamily="18" charset="0"/>
                          <a:ea typeface="Cambria" panose="02040503050406030204" pitchFamily="18" charset="0"/>
                          <a:sym typeface="Verdana"/>
                        </a:rPr>
                        <a:t>response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err="1">
                          <a:latin typeface="Cambria" panose="02040503050406030204" pitchFamily="18" charset="0"/>
                          <a:ea typeface="Cambria" panose="02040503050406030204" pitchFamily="18" charset="0"/>
                          <a:sym typeface="Verdana"/>
                        </a:rPr>
                        <a:t>HttpServletResponse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It provides method for sending information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3"/>
                  </a:ext>
                </a:extLst>
              </a:tr>
              <a:tr h="434124">
                <a:tc>
                  <a:txBody>
                    <a:bodyPr/>
                    <a:lstStyle/>
                    <a:p>
                      <a:pPr algn="l" defTabSz="914400"/>
                      <a:r>
                        <a:rPr sz="2400" dirty="0">
                          <a:latin typeface="Cambria" panose="02040503050406030204" pitchFamily="18" charset="0"/>
                          <a:ea typeface="Cambria" panose="02040503050406030204" pitchFamily="18" charset="0"/>
                          <a:sym typeface="Verdana"/>
                        </a:rPr>
                        <a:t>config</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err="1">
                          <a:latin typeface="Cambria" panose="02040503050406030204" pitchFamily="18" charset="0"/>
                          <a:ea typeface="Cambria" panose="02040503050406030204" pitchFamily="18" charset="0"/>
                          <a:sym typeface="Verdana"/>
                        </a:rPr>
                        <a:t>ServletConfig</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For creating config object</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4"/>
                  </a:ext>
                </a:extLst>
              </a:tr>
              <a:tr h="458396">
                <a:tc>
                  <a:txBody>
                    <a:bodyPr/>
                    <a:lstStyle/>
                    <a:p>
                      <a:pPr algn="l" defTabSz="914400"/>
                      <a:r>
                        <a:rPr sz="2400" dirty="0">
                          <a:latin typeface="Cambria" panose="02040503050406030204" pitchFamily="18" charset="0"/>
                          <a:ea typeface="Cambria" panose="02040503050406030204" pitchFamily="18" charset="0"/>
                          <a:sym typeface="Verdana"/>
                        </a:rPr>
                        <a:t>application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ServletContext</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For creating context object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5"/>
                  </a:ext>
                </a:extLst>
              </a:tr>
              <a:tr h="691880">
                <a:tc>
                  <a:txBody>
                    <a:bodyPr/>
                    <a:lstStyle/>
                    <a:p>
                      <a:pPr algn="l" defTabSz="914400"/>
                      <a:r>
                        <a:rPr sz="2400" dirty="0">
                          <a:latin typeface="Cambria" panose="02040503050406030204" pitchFamily="18" charset="0"/>
                          <a:ea typeface="Cambria" panose="02040503050406030204" pitchFamily="18" charset="0"/>
                          <a:sym typeface="Verdana"/>
                        </a:rPr>
                        <a:t>session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HttpSession</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This variable is used for accessing current client session</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6"/>
                  </a:ext>
                </a:extLst>
              </a:tr>
              <a:tr h="491478">
                <a:tc>
                  <a:txBody>
                    <a:bodyPr/>
                    <a:lstStyle/>
                    <a:p>
                      <a:pPr algn="l" defTabSz="914400"/>
                      <a:r>
                        <a:rPr sz="2400" dirty="0">
                          <a:latin typeface="Cambria" panose="02040503050406030204" pitchFamily="18" charset="0"/>
                          <a:ea typeface="Cambria" panose="02040503050406030204" pitchFamily="18" charset="0"/>
                          <a:sym typeface="Verdana"/>
                        </a:rPr>
                        <a:t>exception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Throwable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Used for handling Errors</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7"/>
                  </a:ext>
                </a:extLst>
              </a:tr>
              <a:tr h="491478">
                <a:tc>
                  <a:txBody>
                    <a:bodyPr/>
                    <a:lstStyle/>
                    <a:p>
                      <a:pPr algn="l" defTabSz="914400"/>
                      <a:r>
                        <a:rPr lang="en-US" sz="2400" dirty="0" smtClean="0">
                          <a:latin typeface="Cambria" panose="02040503050406030204" pitchFamily="18" charset="0"/>
                          <a:ea typeface="Cambria" panose="02040503050406030204" pitchFamily="18" charset="0"/>
                          <a:sym typeface="Verdana"/>
                        </a:rPr>
                        <a:t>page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lang="en-US" sz="2400" dirty="0" smtClean="0">
                          <a:latin typeface="Cambria" panose="02040503050406030204" pitchFamily="18" charset="0"/>
                          <a:ea typeface="Cambria" panose="02040503050406030204" pitchFamily="18" charset="0"/>
                          <a:sym typeface="Verdana"/>
                        </a:rPr>
                        <a:t>Object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Used for handling </a:t>
                      </a:r>
                      <a:r>
                        <a:rPr lang="en-US" sz="2400" dirty="0" smtClean="0">
                          <a:latin typeface="Cambria" panose="02040503050406030204" pitchFamily="18" charset="0"/>
                          <a:ea typeface="Cambria" panose="02040503050406030204" pitchFamily="18" charset="0"/>
                          <a:sym typeface="Verdana"/>
                        </a:rPr>
                        <a:t>page as an object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2164196985"/>
                  </a:ext>
                </a:extLst>
              </a:tr>
              <a:tr h="491478">
                <a:tc>
                  <a:txBody>
                    <a:bodyPr/>
                    <a:lstStyle/>
                    <a:p>
                      <a:pPr algn="l" defTabSz="914400"/>
                      <a:r>
                        <a:rPr lang="en-IN" sz="2400" dirty="0" err="1" smtClean="0">
                          <a:latin typeface="Cambria" panose="02040503050406030204" pitchFamily="18" charset="0"/>
                          <a:ea typeface="Cambria" panose="02040503050406030204" pitchFamily="18" charset="0"/>
                          <a:cs typeface="Verdana"/>
                          <a:sym typeface="Verdana"/>
                        </a:rPr>
                        <a:t>pageContext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lang="en-IN" sz="2400" dirty="0" err="1" smtClean="0">
                          <a:latin typeface="Cambria" panose="02040503050406030204" pitchFamily="18" charset="0"/>
                          <a:ea typeface="Cambria" panose="02040503050406030204" pitchFamily="18" charset="0"/>
                          <a:cs typeface="Verdana"/>
                          <a:sym typeface="Verdana"/>
                        </a:rPr>
                        <a:t>PageContext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lang="en-US" sz="2400" dirty="0" smtClean="0">
                          <a:latin typeface="Cambria" panose="02040503050406030204" pitchFamily="18" charset="0"/>
                          <a:ea typeface="Cambria" panose="02040503050406030204" pitchFamily="18" charset="0"/>
                          <a:cs typeface="Verdana"/>
                          <a:sym typeface="Verdana"/>
                        </a:rPr>
                        <a:t>To access attributes from one of the four scopes.</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22325449"/>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50</a:t>
            </a:fld>
            <a:endParaRPr lang="en-IN"/>
          </a:p>
        </p:txBody>
      </p:sp>
    </p:spTree>
    <p:custDataLst>
      <p:tags r:id="rId1"/>
    </p:custDataLst>
    <p:extLst>
      <p:ext uri="{BB962C8B-B14F-4D97-AF65-F5344CB8AC3E}">
        <p14:creationId xmlns:p14="http://schemas.microsoft.com/office/powerpoint/2010/main" val="2874461312"/>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out</a:t>
            </a:r>
            <a:endParaRPr lang="en-IN" b="0" dirty="0"/>
          </a:p>
        </p:txBody>
      </p:sp>
      <p:sp>
        <p:nvSpPr>
          <p:cNvPr id="3" name="Content Placeholder 2"/>
          <p:cNvSpPr>
            <a:spLocks noGrp="1"/>
          </p:cNvSpPr>
          <p:nvPr>
            <p:ph idx="1"/>
          </p:nvPr>
        </p:nvSpPr>
        <p:spPr/>
        <p:txBody>
          <a:bodyPr>
            <a:normAutofit/>
          </a:bodyPr>
          <a:lstStyle/>
          <a:p>
            <a:r>
              <a:rPr lang="en-US" dirty="0"/>
              <a:t>For writing any data to the buffer, JSP provides an implicit object named out. It is the object of </a:t>
            </a:r>
            <a:r>
              <a:rPr lang="en-US" dirty="0" err="1"/>
              <a:t>JspWriter</a:t>
            </a:r>
            <a:r>
              <a:rPr lang="en-US" dirty="0"/>
              <a:t>. In case of servlet you need to </a:t>
            </a:r>
            <a:r>
              <a:rPr lang="en-US" dirty="0" smtClean="0"/>
              <a:t>write:</a:t>
            </a:r>
          </a:p>
          <a:p>
            <a:pPr marL="0" indent="0">
              <a:buNone/>
            </a:pPr>
            <a:r>
              <a:rPr lang="en-IN" dirty="0" err="1">
                <a:latin typeface="Courier New" panose="02070309020205020404" pitchFamily="49" charset="0"/>
                <a:cs typeface="Courier New" panose="02070309020205020404" pitchFamily="49" charset="0"/>
              </a:rPr>
              <a:t>PrintWriter</a:t>
            </a:r>
            <a:r>
              <a:rPr lang="en-IN" dirty="0">
                <a:latin typeface="Courier New" panose="02070309020205020404" pitchFamily="49" charset="0"/>
                <a:cs typeface="Courier New" panose="02070309020205020404" pitchFamily="49" charset="0"/>
              </a:rPr>
              <a:t> out=</a:t>
            </a:r>
            <a:r>
              <a:rPr lang="en-IN" dirty="0" err="1">
                <a:latin typeface="Courier New" panose="02070309020205020404" pitchFamily="49" charset="0"/>
                <a:cs typeface="Courier New" panose="02070309020205020404" pitchFamily="49" charset="0"/>
              </a:rPr>
              <a:t>response.getWriter</a:t>
            </a:r>
            <a:r>
              <a:rPr lang="en-IN" dirty="0">
                <a:latin typeface="Courier New" panose="02070309020205020404" pitchFamily="49" charset="0"/>
                <a:cs typeface="Courier New" panose="02070309020205020404" pitchFamily="49" charset="0"/>
              </a:rPr>
              <a:t>();  </a:t>
            </a:r>
          </a:p>
          <a:p>
            <a:r>
              <a:rPr lang="en-IN" dirty="0" smtClean="0"/>
              <a:t>Example:</a:t>
            </a:r>
          </a:p>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("Today is</a:t>
            </a:r>
            <a:r>
              <a:rPr lang="en-US" dirty="0" smtClean="0">
                <a:latin typeface="Courier New" panose="02070309020205020404" pitchFamily="49" charset="0"/>
                <a:cs typeface="Courier New" panose="02070309020205020404" pitchFamily="49" charset="0"/>
              </a:rPr>
              <a:t>:"+ new </a:t>
            </a:r>
            <a:r>
              <a:rPr lang="en-US" dirty="0" err="1" smtClean="0">
                <a:latin typeface="Courier New" panose="02070309020205020404" pitchFamily="49" charset="0"/>
                <a:cs typeface="Courier New" panose="02070309020205020404" pitchFamily="49" charset="0"/>
              </a:rPr>
              <a:t>java.util.Date</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%&gt; </a:t>
            </a:r>
          </a:p>
          <a:p>
            <a:pPr marL="0" indent="0">
              <a:buNone/>
            </a:pPr>
            <a:r>
              <a:rPr lang="en-US" dirty="0">
                <a:latin typeface="Courier New" panose="02070309020205020404" pitchFamily="49" charset="0"/>
                <a:cs typeface="Courier New" panose="02070309020205020404" pitchFamily="49" charset="0"/>
              </a:rPr>
              <a:t>&lt;/body&gt;  </a:t>
            </a:r>
          </a:p>
          <a:p>
            <a:pPr marL="0" indent="0">
              <a:buNone/>
            </a:pPr>
            <a:r>
              <a:rPr lang="en-US" dirty="0">
                <a:latin typeface="Courier New" panose="02070309020205020404" pitchFamily="49" charset="0"/>
                <a:cs typeface="Courier New" panose="02070309020205020404" pitchFamily="49" charset="0"/>
              </a:rPr>
              <a:t>&lt;/html&gt;  </a:t>
            </a: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51</a:t>
            </a:fld>
            <a:endParaRPr lang="en-IN" dirty="0"/>
          </a:p>
        </p:txBody>
      </p:sp>
    </p:spTree>
    <p:custDataLst>
      <p:tags r:id="rId1"/>
    </p:custDataLst>
    <p:extLst>
      <p:ext uri="{BB962C8B-B14F-4D97-AF65-F5344CB8AC3E}">
        <p14:creationId xmlns:p14="http://schemas.microsoft.com/office/powerpoint/2010/main" val="8165624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request</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a:t>request</a:t>
            </a:r>
            <a:r>
              <a:rPr lang="en-US" dirty="0"/>
              <a:t> is an implicit object of type </a:t>
            </a:r>
            <a:r>
              <a:rPr lang="en-US" dirty="0" err="1"/>
              <a:t>HttpServletRequest</a:t>
            </a:r>
            <a:r>
              <a:rPr lang="en-US" dirty="0"/>
              <a:t> i.e. created for each </a:t>
            </a:r>
            <a:r>
              <a:rPr lang="en-US" dirty="0" err="1"/>
              <a:t>jsp</a:t>
            </a:r>
            <a:r>
              <a:rPr lang="en-US" dirty="0"/>
              <a:t> request by the web container. </a:t>
            </a:r>
            <a:endParaRPr lang="en-US" dirty="0" smtClean="0"/>
          </a:p>
          <a:p>
            <a:r>
              <a:rPr lang="en-US" dirty="0" smtClean="0"/>
              <a:t>It </a:t>
            </a:r>
            <a:r>
              <a:rPr lang="en-US" dirty="0"/>
              <a:t>can be used to get request information such as parameter, header information, remote address, server name, server port, content type, character encoding etc.</a:t>
            </a:r>
          </a:p>
          <a:p>
            <a:r>
              <a:rPr lang="en-US" dirty="0"/>
              <a:t>It can also be used to set, get and remove attributes from the </a:t>
            </a:r>
            <a:r>
              <a:rPr lang="en-US" dirty="0" err="1"/>
              <a:t>jsp</a:t>
            </a:r>
            <a:r>
              <a:rPr lang="en-US" dirty="0"/>
              <a:t> request scope</a:t>
            </a:r>
            <a:r>
              <a:rPr lang="en-US" dirty="0" smtClean="0"/>
              <a: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52</a:t>
            </a:fld>
            <a:endParaRPr lang="en-IN" dirty="0"/>
          </a:p>
        </p:txBody>
      </p:sp>
    </p:spTree>
    <p:custDataLst>
      <p:tags r:id="rId1"/>
    </p:custDataLst>
    <p:extLst>
      <p:ext uri="{BB962C8B-B14F-4D97-AF65-F5344CB8AC3E}">
        <p14:creationId xmlns:p14="http://schemas.microsoft.com/office/powerpoint/2010/main" val="38573844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request – Example</a:t>
            </a:r>
            <a:endParaRPr lang="en-IN" b="0" dirty="0"/>
          </a:p>
        </p:txBody>
      </p:sp>
      <p:sp>
        <p:nvSpPr>
          <p:cNvPr id="3" name="Content Placeholder 2"/>
          <p:cNvSpPr>
            <a:spLocks noGrp="1"/>
          </p:cNvSpPr>
          <p:nvPr>
            <p:ph idx="1"/>
          </p:nvPr>
        </p:nvSpPr>
        <p:spPr/>
        <p:txBody>
          <a:bodyPr>
            <a:normAutofit fontScale="92500" lnSpcReduction="20000"/>
          </a:bodyPr>
          <a:lstStyle/>
          <a:p>
            <a:r>
              <a:rPr lang="en-IN" b="1" dirty="0"/>
              <a:t>index.html</a:t>
            </a:r>
          </a:p>
          <a:p>
            <a:pPr marL="0" indent="0">
              <a:buNone/>
            </a:pPr>
            <a:r>
              <a:rPr lang="en-US" sz="3500" b="1" dirty="0">
                <a:latin typeface="Courier New" panose="02070309020205020404" pitchFamily="49" charset="0"/>
                <a:cs typeface="Courier New" panose="02070309020205020404" pitchFamily="49" charset="0"/>
              </a:rPr>
              <a:t>&lt;form</a:t>
            </a:r>
            <a:r>
              <a:rPr lang="en-US" sz="3500" dirty="0">
                <a:latin typeface="Courier New" panose="02070309020205020404" pitchFamily="49" charset="0"/>
                <a:cs typeface="Courier New" panose="02070309020205020404" pitchFamily="49" charset="0"/>
              </a:rPr>
              <a:t>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type="text" name="</a:t>
            </a:r>
            <a:r>
              <a:rPr lang="en-US" sz="3500" dirty="0" err="1">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&lt;/form&gt;</a:t>
            </a:r>
            <a:r>
              <a:rPr lang="en-US" sz="3500" dirty="0">
                <a:latin typeface="Courier New" panose="02070309020205020404" pitchFamily="49" charset="0"/>
                <a:cs typeface="Courier New" panose="02070309020205020404" pitchFamily="49" charset="0"/>
              </a:rPr>
              <a:t> </a:t>
            </a:r>
            <a:r>
              <a:rPr lang="en-US" dirty="0"/>
              <a:t> </a:t>
            </a:r>
          </a:p>
          <a:p>
            <a:r>
              <a:rPr lang="en-IN" b="1" dirty="0" err="1"/>
              <a:t>welcome.jsp</a:t>
            </a:r>
            <a:endParaRPr lang="en-IN" b="1" dirty="0"/>
          </a:p>
          <a:p>
            <a:pPr marL="0" indent="0">
              <a:buNone/>
            </a:pPr>
            <a:r>
              <a:rPr lang="en-US" sz="3500" dirty="0">
                <a:latin typeface="Courier New" panose="02070309020205020404" pitchFamily="49" charset="0"/>
                <a:cs typeface="Courier New" panose="02070309020205020404" pitchFamily="49" charset="0"/>
              </a:rPr>
              <a:t>&lt;%   </a:t>
            </a:r>
          </a:p>
          <a:p>
            <a:pPr marL="0" indent="0">
              <a:buNone/>
            </a:pPr>
            <a:r>
              <a:rPr lang="en-US" sz="3500" dirty="0" smtClean="0">
                <a:latin typeface="Courier New" panose="02070309020205020404" pitchFamily="49" charset="0"/>
                <a:cs typeface="Courier New" panose="02070309020205020404" pitchFamily="49" charset="0"/>
              </a:rPr>
              <a:t> String</a:t>
            </a:r>
            <a:r>
              <a:rPr lang="en-US" sz="3500" dirty="0">
                <a:latin typeface="Courier New" panose="02070309020205020404" pitchFamily="49" charset="0"/>
                <a:cs typeface="Courier New" panose="02070309020205020404" pitchFamily="49" charset="0"/>
              </a:rPr>
              <a:t> name=</a:t>
            </a:r>
            <a:r>
              <a:rPr lang="en-US" sz="3500" dirty="0" err="1">
                <a:latin typeface="Courier New" panose="02070309020205020404" pitchFamily="49" charset="0"/>
                <a:cs typeface="Courier New" panose="02070309020205020404" pitchFamily="49" charset="0"/>
              </a:rPr>
              <a:t>request.getParameter</a:t>
            </a:r>
            <a:r>
              <a:rPr lang="en-US" sz="3500" dirty="0">
                <a:latin typeface="Courier New" panose="02070309020205020404" pitchFamily="49" charset="0"/>
                <a:cs typeface="Courier New" panose="02070309020205020404" pitchFamily="49" charset="0"/>
              </a:rPr>
              <a:t>("</a:t>
            </a:r>
            <a:r>
              <a:rPr lang="en-US" sz="3500" dirty="0" err="1">
                <a:latin typeface="Courier New" panose="02070309020205020404" pitchFamily="49" charset="0"/>
                <a:cs typeface="Courier New" panose="02070309020205020404" pitchFamily="49" charset="0"/>
              </a:rPr>
              <a:t>uname</a:t>
            </a:r>
            <a:r>
              <a:rPr lang="en-US" sz="3500" dirty="0">
                <a:latin typeface="Courier New" panose="02070309020205020404" pitchFamily="49" charset="0"/>
                <a:cs typeface="Courier New" panose="02070309020205020404" pitchFamily="49" charset="0"/>
              </a:rPr>
              <a:t>");  </a:t>
            </a:r>
          </a:p>
          <a:p>
            <a:pPr marL="0" indent="0">
              <a:buNone/>
            </a:pPr>
            <a:r>
              <a:rPr lang="en-US" sz="3500" dirty="0" smtClean="0">
                <a:latin typeface="Courier New" panose="02070309020205020404" pitchFamily="49" charset="0"/>
                <a:cs typeface="Courier New" panose="02070309020205020404" pitchFamily="49" charset="0"/>
              </a:rPr>
              <a:t> </a:t>
            </a:r>
            <a:r>
              <a:rPr lang="en-US" sz="3500" dirty="0" err="1" smtClean="0">
                <a:latin typeface="Courier New" panose="02070309020205020404" pitchFamily="49" charset="0"/>
                <a:cs typeface="Courier New" panose="02070309020205020404" pitchFamily="49" charset="0"/>
              </a:rPr>
              <a:t>out.print</a:t>
            </a:r>
            <a:r>
              <a:rPr lang="en-US" sz="3500" dirty="0">
                <a:latin typeface="Courier New" panose="02070309020205020404" pitchFamily="49" charset="0"/>
                <a:cs typeface="Courier New" panose="02070309020205020404" pitchFamily="49" charset="0"/>
              </a:rPr>
              <a:t>("welcome "+name);  </a:t>
            </a:r>
          </a:p>
          <a:p>
            <a:pPr marL="0" indent="0">
              <a:buNone/>
            </a:pPr>
            <a:r>
              <a:rPr lang="en-US" sz="3500" dirty="0">
                <a:latin typeface="Courier New" panose="02070309020205020404" pitchFamily="49" charset="0"/>
                <a:cs typeface="Courier New" panose="02070309020205020404" pitchFamily="49" charset="0"/>
              </a:rPr>
              <a:t>%&gt; </a:t>
            </a:r>
            <a:r>
              <a:rPr lang="en-IN" dirty="0"/>
              <a:t/>
            </a:r>
            <a:br>
              <a:rPr lang="en-IN" dirty="0"/>
            </a:b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53</a:t>
            </a:fld>
            <a:endParaRPr lang="en-IN" dirty="0"/>
          </a:p>
        </p:txBody>
      </p:sp>
    </p:spTree>
    <p:custDataLst>
      <p:tags r:id="rId1"/>
    </p:custDataLst>
    <p:extLst>
      <p:ext uri="{BB962C8B-B14F-4D97-AF65-F5344CB8AC3E}">
        <p14:creationId xmlns:p14="http://schemas.microsoft.com/office/powerpoint/2010/main" val="4082464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response</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a:t>response</a:t>
            </a:r>
            <a:r>
              <a:rPr lang="en-US" dirty="0"/>
              <a:t> is an implicit object of type </a:t>
            </a:r>
            <a:r>
              <a:rPr lang="en-US" dirty="0" err="1"/>
              <a:t>HttpServletResponse</a:t>
            </a:r>
            <a:r>
              <a:rPr lang="en-US" dirty="0"/>
              <a:t>. The instance of </a:t>
            </a:r>
            <a:r>
              <a:rPr lang="en-US" dirty="0" err="1"/>
              <a:t>HttpServletResponse</a:t>
            </a:r>
            <a:r>
              <a:rPr lang="en-US" dirty="0"/>
              <a:t> is created by the web container for each </a:t>
            </a:r>
            <a:r>
              <a:rPr lang="en-US" dirty="0" err="1"/>
              <a:t>jsp</a:t>
            </a:r>
            <a:r>
              <a:rPr lang="en-US" dirty="0"/>
              <a:t> request.</a:t>
            </a:r>
          </a:p>
          <a:p>
            <a:r>
              <a:rPr lang="en-US" dirty="0"/>
              <a:t>It can be used to add or manipulate response such as redirect response to another resource, send error etc.</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54</a:t>
            </a:fld>
            <a:endParaRPr lang="en-IN" dirty="0"/>
          </a:p>
        </p:txBody>
      </p:sp>
    </p:spTree>
    <p:custDataLst>
      <p:tags r:id="rId1"/>
    </p:custDataLst>
    <p:extLst>
      <p:ext uri="{BB962C8B-B14F-4D97-AF65-F5344CB8AC3E}">
        <p14:creationId xmlns:p14="http://schemas.microsoft.com/office/powerpoint/2010/main" val="4401075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response</a:t>
            </a:r>
            <a:r>
              <a:rPr lang="en-IN" b="0" dirty="0" smtClean="0">
                <a:effectLst/>
              </a:rPr>
              <a:t> – Example</a:t>
            </a:r>
            <a:endParaRPr lang="en-IN" b="0" dirty="0"/>
          </a:p>
        </p:txBody>
      </p:sp>
      <p:sp>
        <p:nvSpPr>
          <p:cNvPr id="3" name="Content Placeholder 2"/>
          <p:cNvSpPr>
            <a:spLocks noGrp="1"/>
          </p:cNvSpPr>
          <p:nvPr>
            <p:ph idx="1"/>
          </p:nvPr>
        </p:nvSpPr>
        <p:spPr>
          <a:xfrm>
            <a:off x="0" y="864108"/>
            <a:ext cx="11815863" cy="5438218"/>
          </a:xfrm>
        </p:spPr>
        <p:txBody>
          <a:bodyPr>
            <a:normAutofit fontScale="92500" lnSpcReduction="10000"/>
          </a:bodyPr>
          <a:lstStyle/>
          <a:p>
            <a:r>
              <a:rPr lang="en-IN" b="1" dirty="0"/>
              <a:t>index.html</a:t>
            </a:r>
          </a:p>
          <a:p>
            <a:pPr marL="0" indent="0">
              <a:buNone/>
            </a:pPr>
            <a:r>
              <a:rPr lang="en-US" sz="3500" b="1" dirty="0">
                <a:latin typeface="Courier New" panose="02070309020205020404" pitchFamily="49" charset="0"/>
                <a:cs typeface="Courier New" panose="02070309020205020404" pitchFamily="49" charset="0"/>
              </a:rPr>
              <a:t>&lt;form</a:t>
            </a:r>
            <a:r>
              <a:rPr lang="en-US" sz="3500" dirty="0">
                <a:latin typeface="Courier New" panose="02070309020205020404" pitchFamily="49" charset="0"/>
                <a:cs typeface="Courier New" panose="02070309020205020404" pitchFamily="49" charset="0"/>
              </a:rPr>
              <a:t>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type="text" name="</a:t>
            </a:r>
            <a:r>
              <a:rPr lang="en-US" sz="3500" dirty="0" err="1">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&lt;/form&gt;</a:t>
            </a:r>
            <a:r>
              <a:rPr lang="en-US" sz="3500" dirty="0">
                <a:latin typeface="Courier New" panose="02070309020205020404" pitchFamily="49" charset="0"/>
                <a:cs typeface="Courier New" panose="02070309020205020404" pitchFamily="49" charset="0"/>
              </a:rPr>
              <a:t> </a:t>
            </a:r>
            <a:r>
              <a:rPr lang="en-US" dirty="0"/>
              <a:t> </a:t>
            </a:r>
          </a:p>
          <a:p>
            <a:r>
              <a:rPr lang="en-IN" b="1" dirty="0" err="1"/>
              <a:t>welcome.jsp</a:t>
            </a:r>
            <a:endParaRPr lang="en-IN" b="1" dirty="0"/>
          </a:p>
          <a:p>
            <a:pPr marL="0" indent="0">
              <a:buNone/>
            </a:pPr>
            <a:r>
              <a:rPr lang="en-US" sz="3500" dirty="0">
                <a:latin typeface="Courier New" panose="02070309020205020404" pitchFamily="49" charset="0"/>
                <a:cs typeface="Courier New" panose="02070309020205020404" pitchFamily="49" charset="0"/>
              </a:rPr>
              <a:t>&lt;%   </a:t>
            </a:r>
          </a:p>
          <a:p>
            <a:pPr marL="0" indent="0">
              <a:buNone/>
            </a:pPr>
            <a:r>
              <a:rPr lang="en-US" sz="3500" dirty="0" err="1" smtClean="0">
                <a:latin typeface="Courier New" panose="02070309020205020404" pitchFamily="49" charset="0"/>
                <a:cs typeface="Courier New" panose="02070309020205020404" pitchFamily="49" charset="0"/>
              </a:rPr>
              <a:t>response.sendRedirect</a:t>
            </a:r>
            <a:r>
              <a:rPr lang="en-US" sz="3500" dirty="0">
                <a:latin typeface="Courier New" panose="02070309020205020404" pitchFamily="49" charset="0"/>
                <a:cs typeface="Courier New" panose="02070309020205020404" pitchFamily="49" charset="0"/>
              </a:rPr>
              <a:t>("http://www.google.com</a:t>
            </a:r>
            <a:r>
              <a:rPr lang="en-US" sz="3500" dirty="0" smtClean="0">
                <a:latin typeface="Courier New" panose="02070309020205020404" pitchFamily="49" charset="0"/>
                <a:cs typeface="Courier New" panose="02070309020205020404" pitchFamily="49" charset="0"/>
              </a:rPr>
              <a:t>");</a:t>
            </a:r>
            <a:endParaRPr lang="en-US" sz="3500" dirty="0">
              <a:latin typeface="Courier New" panose="02070309020205020404" pitchFamily="49" charset="0"/>
              <a:cs typeface="Courier New" panose="02070309020205020404" pitchFamily="49" charset="0"/>
            </a:endParaRPr>
          </a:p>
          <a:p>
            <a:pPr marL="0" indent="0">
              <a:buNone/>
            </a:pPr>
            <a:r>
              <a:rPr lang="en-US" sz="3500"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r>
              <a:rPr lang="en-IN" dirty="0"/>
              <a:t/>
            </a:r>
            <a:br>
              <a:rPr lang="en-IN" dirty="0"/>
            </a:b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55</a:t>
            </a:fld>
            <a:endParaRPr lang="en-IN" dirty="0"/>
          </a:p>
        </p:txBody>
      </p:sp>
    </p:spTree>
    <p:custDataLst>
      <p:tags r:id="rId1"/>
    </p:custDataLst>
    <p:extLst>
      <p:ext uri="{BB962C8B-B14F-4D97-AF65-F5344CB8AC3E}">
        <p14:creationId xmlns:p14="http://schemas.microsoft.com/office/powerpoint/2010/main" val="20209895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err="1"/>
              <a:t>config</a:t>
            </a:r>
            <a:r>
              <a:rPr lang="en-US" dirty="0"/>
              <a:t> is an implicit object of type </a:t>
            </a:r>
            <a:r>
              <a:rPr lang="en-US" i="1" dirty="0" err="1"/>
              <a:t>ServletConfig</a:t>
            </a:r>
            <a:r>
              <a:rPr lang="en-US" dirty="0"/>
              <a:t>. </a:t>
            </a:r>
            <a:endParaRPr lang="en-US" dirty="0" smtClean="0"/>
          </a:p>
          <a:p>
            <a:r>
              <a:rPr lang="en-US" dirty="0" smtClean="0"/>
              <a:t>This </a:t>
            </a:r>
            <a:r>
              <a:rPr lang="en-US" dirty="0"/>
              <a:t>object can be used to get initialization parameter for a particular JSP page. </a:t>
            </a:r>
            <a:endParaRPr lang="en-US" dirty="0" smtClean="0"/>
          </a:p>
          <a:p>
            <a:r>
              <a:rPr lang="en-US" dirty="0" smtClean="0"/>
              <a:t>The </a:t>
            </a:r>
            <a:r>
              <a:rPr lang="en-US" dirty="0" err="1"/>
              <a:t>config</a:t>
            </a:r>
            <a:r>
              <a:rPr lang="en-US" dirty="0"/>
              <a:t> object is created by the web container for each </a:t>
            </a:r>
            <a:r>
              <a:rPr lang="en-US" dirty="0" err="1"/>
              <a:t>jsp</a:t>
            </a:r>
            <a:r>
              <a:rPr lang="en-US" dirty="0"/>
              <a:t> page.</a:t>
            </a:r>
          </a:p>
          <a:p>
            <a:r>
              <a:rPr lang="en-US" dirty="0"/>
              <a:t>Generally, it is used to get initialization parameter from the web.xml file</a:t>
            </a:r>
            <a:r>
              <a:rPr lang="en-US" dirty="0" smtClean="0"/>
              <a:t>.</a:t>
            </a:r>
          </a:p>
          <a:p>
            <a:endParaRPr lang="en-US" dirty="0" smtClean="0"/>
          </a:p>
          <a:p>
            <a:pPr marL="0" indent="0">
              <a:buNone/>
            </a:pPr>
            <a:r>
              <a:rPr lang="en-US" b="1" dirty="0"/>
              <a:t>Example of </a:t>
            </a:r>
            <a:r>
              <a:rPr lang="en-US" b="1" dirty="0" err="1"/>
              <a:t>config</a:t>
            </a:r>
            <a:r>
              <a:rPr lang="en-US" b="1" dirty="0"/>
              <a:t> implicit object:</a:t>
            </a:r>
          </a:p>
          <a:p>
            <a:r>
              <a:rPr lang="en-US" dirty="0" smtClean="0"/>
              <a:t>Three files required:</a:t>
            </a:r>
          </a:p>
          <a:p>
            <a:pPr lvl="1"/>
            <a:r>
              <a:rPr lang="en-IN" dirty="0" smtClean="0"/>
              <a:t>index.html</a:t>
            </a:r>
          </a:p>
          <a:p>
            <a:pPr lvl="1"/>
            <a:r>
              <a:rPr lang="en-IN" dirty="0"/>
              <a:t>web.xml file</a:t>
            </a:r>
          </a:p>
          <a:p>
            <a:pPr lvl="1"/>
            <a:r>
              <a:rPr lang="en-IN" dirty="0" err="1" smtClean="0"/>
              <a:t>welcome.jsp</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56</a:t>
            </a:fld>
            <a:endParaRPr lang="en-IN" dirty="0"/>
          </a:p>
        </p:txBody>
      </p:sp>
    </p:spTree>
    <p:custDataLst>
      <p:tags r:id="rId1"/>
    </p:custDataLst>
    <p:extLst>
      <p:ext uri="{BB962C8B-B14F-4D97-AF65-F5344CB8AC3E}">
        <p14:creationId xmlns:p14="http://schemas.microsoft.com/office/powerpoint/2010/main" val="38550177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r>
              <a:rPr lang="en-IN" b="0" dirty="0" smtClean="0">
                <a:effectLst/>
              </a:rPr>
              <a:t> –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b="1" dirty="0" smtClean="0">
                <a:latin typeface="Courier New" panose="02070309020205020404" pitchFamily="49" charset="0"/>
                <a:cs typeface="Courier New" panose="02070309020205020404" pitchFamily="49" charset="0"/>
              </a:rPr>
              <a:t>&lt;</a:t>
            </a:r>
            <a:r>
              <a:rPr lang="en-US" sz="3500" b="1" dirty="0">
                <a:latin typeface="Courier New" panose="02070309020205020404" pitchFamily="49" charset="0"/>
                <a:cs typeface="Courier New" panose="02070309020205020404" pitchFamily="49" charset="0"/>
              </a:rPr>
              <a:t>form</a:t>
            </a:r>
            <a:r>
              <a:rPr lang="en-US" sz="3500" dirty="0">
                <a:latin typeface="Courier New" panose="02070309020205020404" pitchFamily="49" charset="0"/>
                <a:cs typeface="Courier New" panose="02070309020205020404" pitchFamily="49" charset="0"/>
              </a:rPr>
              <a:t>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Name: 	&lt;</a:t>
            </a:r>
            <a:r>
              <a:rPr lang="en-US" sz="3500" b="1" dirty="0">
                <a:latin typeface="Courier New" panose="02070309020205020404" pitchFamily="49" charset="0"/>
                <a:cs typeface="Courier New" panose="02070309020205020404" pitchFamily="49" charset="0"/>
              </a:rPr>
              <a:t>input</a:t>
            </a:r>
            <a:r>
              <a:rPr lang="en-US" sz="3500" dirty="0">
                <a:latin typeface="Courier New" panose="02070309020205020404" pitchFamily="49" charset="0"/>
                <a:cs typeface="Courier New" panose="02070309020205020404" pitchFamily="49" charset="0"/>
              </a:rPr>
              <a:t> type="text" name="</a:t>
            </a:r>
            <a:r>
              <a:rPr lang="en-US" sz="3500" dirty="0" err="1">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a:latin typeface="Courier New" panose="02070309020205020404" pitchFamily="49" charset="0"/>
                <a:cs typeface="Courier New" panose="02070309020205020404" pitchFamily="49" charset="0"/>
              </a:rPr>
              <a: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a:t>
            </a:r>
            <a:r>
              <a:rPr lang="en-US" sz="3500" b="1" dirty="0" smtClean="0">
                <a:latin typeface="Courier New" panose="02070309020205020404" pitchFamily="49" charset="0"/>
                <a:cs typeface="Courier New" panose="02070309020205020404" pitchFamily="49" charset="0"/>
              </a:rPr>
              <a:t>&gt;</a:t>
            </a: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57</a:t>
            </a:fld>
            <a:endParaRPr lang="en-IN" dirty="0"/>
          </a:p>
        </p:txBody>
      </p:sp>
    </p:spTree>
    <p:custDataLst>
      <p:tags r:id="rId1"/>
    </p:custDataLst>
    <p:extLst>
      <p:ext uri="{BB962C8B-B14F-4D97-AF65-F5344CB8AC3E}">
        <p14:creationId xmlns:p14="http://schemas.microsoft.com/office/powerpoint/2010/main" val="6830668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r>
              <a:rPr lang="en-IN" b="0" dirty="0" smtClean="0">
                <a:effectLst/>
              </a:rPr>
              <a:t> – Example: </a:t>
            </a:r>
            <a:r>
              <a:rPr lang="en-IN" dirty="0"/>
              <a:t>web.xml</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web-app&gt;  </a:t>
            </a:r>
          </a:p>
          <a:p>
            <a:pPr marL="0" indent="0">
              <a:buNone/>
            </a:pPr>
            <a:r>
              <a:rPr lang="en-US" b="1" dirty="0">
                <a:latin typeface="Courier New" panose="02070309020205020404" pitchFamily="49" charset="0"/>
                <a:cs typeface="Courier New" panose="02070309020205020404" pitchFamily="49" charset="0"/>
              </a:rPr>
              <a:t>&lt;servlet&gt;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servlet-name&gt;Sample&lt;/</a:t>
            </a:r>
            <a:r>
              <a:rPr lang="en-US" sz="2000" b="1" dirty="0">
                <a:latin typeface="Courier New" panose="02070309020205020404" pitchFamily="49" charset="0"/>
                <a:cs typeface="Courier New" panose="02070309020205020404" pitchFamily="49" charset="0"/>
              </a:rPr>
              <a:t>servlet-name&gt;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a:t>
            </a:r>
            <a:r>
              <a:rPr lang="en-US" sz="2000" b="1" dirty="0" err="1">
                <a:latin typeface="Courier New" panose="02070309020205020404" pitchFamily="49" charset="0"/>
                <a:cs typeface="Courier New" panose="02070309020205020404" pitchFamily="49" charset="0"/>
              </a:rPr>
              <a:t>welcome.jsp</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init-param</a:t>
            </a:r>
            <a:r>
              <a:rPr lang="en-US" sz="2000" b="1" dirty="0">
                <a:latin typeface="Courier New" panose="02070309020205020404" pitchFamily="49" charset="0"/>
                <a:cs typeface="Courier New" panose="02070309020205020404" pitchFamily="49" charset="0"/>
              </a:rPr>
              <a:t>&gt;  </a:t>
            </a:r>
          </a:p>
          <a:p>
            <a:pPr marL="960120" lvl="2" indent="0">
              <a:buNone/>
            </a:pP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-name&gt;</a:t>
            </a:r>
            <a:r>
              <a:rPr lang="en-US" sz="1600" b="1" dirty="0" err="1">
                <a:latin typeface="Courier New" panose="02070309020205020404" pitchFamily="49" charset="0"/>
                <a:cs typeface="Courier New" panose="02070309020205020404" pitchFamily="49" charset="0"/>
              </a:rPr>
              <a:t>dname</a:t>
            </a: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-name&gt;  </a:t>
            </a:r>
          </a:p>
          <a:p>
            <a:pPr marL="960120" lvl="2" indent="0">
              <a:buNone/>
            </a:pP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-value&gt;</a:t>
            </a:r>
            <a:r>
              <a:rPr lang="en-US" sz="1600" b="1" dirty="0" err="1">
                <a:latin typeface="Courier New" panose="02070309020205020404" pitchFamily="49" charset="0"/>
                <a:cs typeface="Courier New" panose="02070309020205020404" pitchFamily="49" charset="0"/>
              </a:rPr>
              <a:t>sun.jdbc.odbc.JdbcOdbcDriver</a:t>
            </a: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-value&gt;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init-param</a:t>
            </a:r>
            <a:r>
              <a:rPr lang="en-US" sz="2000" b="1" dirty="0">
                <a:latin typeface="Courier New" panose="02070309020205020404" pitchFamily="49" charset="0"/>
                <a:cs typeface="Courier New" panose="02070309020205020404" pitchFamily="49" charset="0"/>
              </a:rPr>
              <a:t>&gt;  </a:t>
            </a:r>
          </a:p>
          <a:p>
            <a:pPr marL="0" indent="0">
              <a:buNone/>
            </a:pPr>
            <a:r>
              <a:rPr lang="en-US" b="1" dirty="0">
                <a:latin typeface="Courier New" panose="02070309020205020404" pitchFamily="49" charset="0"/>
                <a:cs typeface="Courier New" panose="02070309020205020404" pitchFamily="49" charset="0"/>
              </a:rPr>
              <a:t>&lt;/servlet&gt;  </a:t>
            </a:r>
          </a:p>
          <a:p>
            <a:pPr marL="0" indent="0">
              <a:buNone/>
            </a:pPr>
            <a:r>
              <a:rPr lang="en-US" b="1" dirty="0">
                <a:latin typeface="Courier New" panose="02070309020205020404" pitchFamily="49" charset="0"/>
                <a:cs typeface="Courier New" panose="02070309020205020404" pitchFamily="49" charset="0"/>
              </a:rPr>
              <a:t>&lt;servlet-mapping&gt;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a:t>
            </a:r>
            <a:r>
              <a:rPr lang="en-US" sz="2000" b="1" dirty="0">
                <a:latin typeface="Courier New" panose="02070309020205020404" pitchFamily="49" charset="0"/>
                <a:cs typeface="Courier New" panose="02070309020205020404" pitchFamily="49" charset="0"/>
              </a:rPr>
              <a:t>Sample</a:t>
            </a:r>
            <a:r>
              <a:rPr lang="en-US" sz="2000" b="1" dirty="0" smtClean="0">
                <a:latin typeface="Courier New" panose="02070309020205020404" pitchFamily="49" charset="0"/>
                <a:cs typeface="Courier New" panose="02070309020205020404" pitchFamily="49" charset="0"/>
              </a:rPr>
              <a:t>&lt;/</a:t>
            </a:r>
            <a:r>
              <a:rPr lang="en-US" sz="2000" b="1" dirty="0">
                <a:latin typeface="Courier New" panose="02070309020205020404" pitchFamily="49" charset="0"/>
                <a:cs typeface="Courier New" panose="02070309020205020404" pitchFamily="49" charset="0"/>
              </a:rPr>
              <a:t>servlet-name&gt;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-pattern&gt;/welcome&lt;/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  </a:t>
            </a:r>
          </a:p>
          <a:p>
            <a:pPr marL="0" indent="0">
              <a:buNone/>
            </a:pPr>
            <a:r>
              <a:rPr lang="en-US" b="1" dirty="0">
                <a:latin typeface="Courier New" panose="02070309020205020404" pitchFamily="49" charset="0"/>
                <a:cs typeface="Courier New" panose="02070309020205020404" pitchFamily="49" charset="0"/>
              </a:rPr>
              <a:t>&lt;/servlet-mapping&gt;  </a:t>
            </a:r>
          </a:p>
          <a:p>
            <a:pPr marL="0" indent="0">
              <a:buNone/>
            </a:pPr>
            <a:r>
              <a:rPr lang="en-US" b="1" dirty="0">
                <a:latin typeface="Courier New" panose="02070309020205020404" pitchFamily="49" charset="0"/>
                <a:cs typeface="Courier New" panose="02070309020205020404" pitchFamily="49" charset="0"/>
              </a:rPr>
              <a:t>&lt;/web-app&gt;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58</a:t>
            </a:fld>
            <a:endParaRPr lang="en-IN" dirty="0"/>
          </a:p>
        </p:txBody>
      </p:sp>
    </p:spTree>
    <p:custDataLst>
      <p:tags r:id="rId1"/>
    </p:custDataLst>
    <p:extLst>
      <p:ext uri="{BB962C8B-B14F-4D97-AF65-F5344CB8AC3E}">
        <p14:creationId xmlns:p14="http://schemas.microsoft.com/office/powerpoint/2010/main" val="8990986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b="1" dirty="0">
                <a:latin typeface="Courier New" panose="02070309020205020404" pitchFamily="49" charset="0"/>
                <a:cs typeface="Courier New" panose="02070309020205020404" pitchFamily="49" charset="0"/>
              </a:rPr>
              <a:t>&lt;%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String </a:t>
            </a:r>
            <a:r>
              <a:rPr lang="en-US" dirty="0" smtClean="0">
                <a:latin typeface="Courier New" panose="02070309020205020404" pitchFamily="49" charset="0"/>
                <a:cs typeface="Courier New" panose="02070309020205020404" pitchFamily="49" charset="0"/>
              </a:rPr>
              <a:t>driver = </a:t>
            </a:r>
            <a:r>
              <a:rPr lang="en-US" dirty="0" err="1" smtClean="0">
                <a:latin typeface="Courier New" panose="02070309020205020404" pitchFamily="49" charset="0"/>
                <a:cs typeface="Courier New" panose="02070309020205020404" pitchFamily="49" charset="0"/>
              </a:rPr>
              <a:t>config.getInitParameter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dname</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("driver name is="+driver);  </a:t>
            </a:r>
          </a:p>
          <a:p>
            <a:pPr marL="0" indent="0">
              <a:buNone/>
            </a:pPr>
            <a:r>
              <a:rPr lang="en-US" b="1" dirty="0">
                <a:latin typeface="Courier New" panose="02070309020205020404" pitchFamily="49" charset="0"/>
                <a:cs typeface="Courier New" panose="02070309020205020404" pitchFamily="49" charset="0"/>
              </a:rPr>
              <a:t>%&gt;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59</a:t>
            </a:fld>
            <a:endParaRPr lang="en-IN" dirty="0"/>
          </a:p>
        </p:txBody>
      </p:sp>
    </p:spTree>
    <p:custDataLst>
      <p:tags r:id="rId1"/>
    </p:custDataLst>
    <p:extLst>
      <p:ext uri="{BB962C8B-B14F-4D97-AF65-F5344CB8AC3E}">
        <p14:creationId xmlns:p14="http://schemas.microsoft.com/office/powerpoint/2010/main" val="1065381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2.PROBLEM WITH SERVLET:"/>
          <p:cNvSpPr txBox="1">
            <a:spLocks noGrp="1"/>
          </p:cNvSpPr>
          <p:nvPr>
            <p:ph type="title"/>
          </p:nvPr>
        </p:nvSpPr>
        <p:spPr/>
        <p:txBody>
          <a:bodyPr vert="horz" lIns="91440" tIns="45720" rIns="91440" bIns="45720" rtlCol="0" anchor="ctr">
            <a:normAutofit/>
          </a:bodyPr>
          <a:lstStyle/>
          <a:p>
            <a:pPr defTabSz="549148"/>
            <a:r>
              <a:rPr lang="en-IN" dirty="0"/>
              <a:t>Problems with Servlet</a:t>
            </a:r>
          </a:p>
        </p:txBody>
      </p:sp>
      <p:sp>
        <p:nvSpPr>
          <p:cNvPr id="128" name="Inside the one and only one class in servlet alone, we will perform various task:…"/>
          <p:cNvSpPr txBox="1">
            <a:spLocks noGrp="1"/>
          </p:cNvSpPr>
          <p:nvPr>
            <p:ph type="body" idx="1"/>
          </p:nvPr>
        </p:nvSpPr>
        <p:spPr/>
        <p:txBody>
          <a:bodyPr>
            <a:normAutofit/>
          </a:bodyPr>
          <a:lstStyle/>
          <a:p>
            <a:pPr>
              <a:buFont typeface="Wingdings" panose="05000000000000000000" pitchFamily="2" charset="2"/>
              <a:buChar char="§"/>
            </a:pPr>
            <a:r>
              <a:rPr lang="en-US" dirty="0"/>
              <a:t>Inside the one and only one class in servlet alone, we will perform various task:</a:t>
            </a:r>
          </a:p>
          <a:p>
            <a:pPr lvl="1">
              <a:buFont typeface="Wingdings" panose="05000000000000000000" pitchFamily="2" charset="2"/>
              <a:buChar char="§"/>
            </a:pPr>
            <a:r>
              <a:rPr lang="en-US" sz="3400" dirty="0"/>
              <a:t>Acceptance of request</a:t>
            </a:r>
          </a:p>
          <a:p>
            <a:pPr lvl="1">
              <a:buFont typeface="Wingdings" panose="05000000000000000000" pitchFamily="2" charset="2"/>
              <a:buChar char="§"/>
            </a:pPr>
            <a:r>
              <a:rPr lang="en-US" sz="3400" dirty="0"/>
              <a:t>Process the request</a:t>
            </a:r>
          </a:p>
          <a:p>
            <a:pPr lvl="1">
              <a:buFont typeface="Wingdings" panose="05000000000000000000" pitchFamily="2" charset="2"/>
              <a:buChar char="§"/>
            </a:pPr>
            <a:r>
              <a:rPr lang="en-US" sz="3400" dirty="0"/>
              <a:t>Handling the business logic</a:t>
            </a:r>
          </a:p>
          <a:p>
            <a:pPr lvl="1">
              <a:buFont typeface="Wingdings" panose="05000000000000000000" pitchFamily="2" charset="2"/>
              <a:buChar char="§"/>
            </a:pPr>
            <a:r>
              <a:rPr lang="en-US" sz="3400" dirty="0"/>
              <a:t>Generation of response</a:t>
            </a:r>
          </a:p>
          <a:p>
            <a:pPr>
              <a:buFont typeface="Wingdings" panose="05000000000000000000" pitchFamily="2" charset="2"/>
              <a:buChar char="§"/>
            </a:pPr>
            <a:r>
              <a:rPr lang="en-US" dirty="0"/>
              <a:t>For </a:t>
            </a:r>
            <a:r>
              <a:rPr lang="en-US" dirty="0">
                <a:sym typeface="Helvetica"/>
              </a:rPr>
              <a:t>creating a servlet</a:t>
            </a:r>
            <a:r>
              <a:rPr lang="en-US" dirty="0"/>
              <a:t> </a:t>
            </a:r>
            <a:r>
              <a:rPr lang="en-US" b="1" dirty="0"/>
              <a:t>knowledge of</a:t>
            </a:r>
            <a:r>
              <a:rPr lang="en-US" b="1" dirty="0">
                <a:sym typeface="Helvetica"/>
              </a:rPr>
              <a:t> java and html</a:t>
            </a:r>
            <a:r>
              <a:rPr lang="en-US" b="1" dirty="0"/>
              <a:t> </a:t>
            </a:r>
            <a:r>
              <a:rPr lang="en-US" b="1" dirty="0">
                <a:sym typeface="Helvetica"/>
              </a:rPr>
              <a:t>both is needed</a:t>
            </a:r>
            <a:r>
              <a:rPr lang="en-US" dirty="0">
                <a:sym typeface="Helvetica"/>
              </a:rPr>
              <a:t>.</a:t>
            </a:r>
          </a:p>
          <a:p>
            <a:pPr>
              <a:buFont typeface="Wingdings" panose="05000000000000000000" pitchFamily="2" charset="2"/>
              <a:buChar char="§"/>
            </a:pPr>
            <a:r>
              <a:rPr lang="en-US" dirty="0"/>
              <a:t>While developing an app if the </a:t>
            </a:r>
            <a:r>
              <a:rPr lang="en-US" dirty="0">
                <a:sym typeface="Helvetica"/>
              </a:rPr>
              <a:t>look and feel of prog. changes we have to </a:t>
            </a:r>
            <a:r>
              <a:rPr lang="en-US" b="1" dirty="0">
                <a:sym typeface="Helvetica"/>
              </a:rPr>
              <a:t>change the entire servlet class</a:t>
            </a:r>
            <a:r>
              <a:rPr lang="en-US" dirty="0">
                <a:sym typeface="Helvetica"/>
              </a:rPr>
              <a:t>.</a:t>
            </a:r>
          </a:p>
        </p:txBody>
      </p:sp>
      <p:sp>
        <p:nvSpPr>
          <p:cNvPr id="2" name="Slide Number Placeholder 1"/>
          <p:cNvSpPr>
            <a:spLocks noGrp="1"/>
          </p:cNvSpPr>
          <p:nvPr>
            <p:ph type="sldNum" sz="quarter" idx="2"/>
          </p:nvPr>
        </p:nvSpPr>
        <p:spPr/>
        <p:txBody>
          <a:bodyPr/>
          <a:lstStyle/>
          <a:p>
            <a:fld id="{86CB4B4D-7CA3-9044-876B-883B54F8677D}" type="slidenum">
              <a:rPr lang="en-IN" smtClean="0"/>
              <a:t>6</a:t>
            </a:fld>
            <a:endParaRPr lang="en-IN"/>
          </a:p>
        </p:txBody>
      </p:sp>
    </p:spTree>
    <p:custDataLst>
      <p:tags r:id="rId1"/>
    </p:custDataLst>
    <p:extLst>
      <p:ext uri="{BB962C8B-B14F-4D97-AF65-F5344CB8AC3E}">
        <p14:creationId xmlns:p14="http://schemas.microsoft.com/office/powerpoint/2010/main" val="2149479074"/>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application </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a:t>application</a:t>
            </a:r>
            <a:r>
              <a:rPr lang="en-US" dirty="0"/>
              <a:t> is an implicit object of type </a:t>
            </a:r>
            <a:r>
              <a:rPr lang="en-US" i="1" dirty="0" err="1"/>
              <a:t>ServletContext</a:t>
            </a:r>
            <a:r>
              <a:rPr lang="en-US" dirty="0"/>
              <a:t>.</a:t>
            </a:r>
          </a:p>
          <a:p>
            <a:r>
              <a:rPr lang="en-US" dirty="0"/>
              <a:t>The instance of </a:t>
            </a:r>
            <a:r>
              <a:rPr lang="en-US" dirty="0" err="1"/>
              <a:t>ServletContext</a:t>
            </a:r>
            <a:r>
              <a:rPr lang="en-US" dirty="0"/>
              <a:t> is created only once by the web container when application or project is deployed on the server.</a:t>
            </a:r>
          </a:p>
          <a:p>
            <a:r>
              <a:rPr lang="en-US" dirty="0"/>
              <a:t>This object can be used to get initialization parameter from </a:t>
            </a:r>
            <a:r>
              <a:rPr lang="en-US" dirty="0" err="1"/>
              <a:t>configuaration</a:t>
            </a:r>
            <a:r>
              <a:rPr lang="en-US" dirty="0"/>
              <a:t> file (web.xml). </a:t>
            </a:r>
            <a:endParaRPr lang="en-US" dirty="0" smtClean="0"/>
          </a:p>
          <a:p>
            <a:r>
              <a:rPr lang="en-US" dirty="0" smtClean="0"/>
              <a:t>It </a:t>
            </a:r>
            <a:r>
              <a:rPr lang="en-US" dirty="0"/>
              <a:t>can also be used to get, set or remove attribute from the application scope.</a:t>
            </a:r>
          </a:p>
          <a:p>
            <a:r>
              <a:rPr lang="en-US" dirty="0"/>
              <a:t>This initialization parameter can be used by all </a:t>
            </a:r>
            <a:r>
              <a:rPr lang="en-US" dirty="0" err="1"/>
              <a:t>jsp</a:t>
            </a:r>
            <a:r>
              <a:rPr lang="en-US" dirty="0"/>
              <a:t> pages.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60</a:t>
            </a:fld>
            <a:endParaRPr lang="en-IN" dirty="0"/>
          </a:p>
        </p:txBody>
      </p:sp>
    </p:spTree>
    <p:custDataLst>
      <p:tags r:id="rId1"/>
    </p:custDataLst>
    <p:extLst>
      <p:ext uri="{BB962C8B-B14F-4D97-AF65-F5344CB8AC3E}">
        <p14:creationId xmlns:p14="http://schemas.microsoft.com/office/powerpoint/2010/main" val="9029976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a:effectLst/>
              </a:rPr>
              <a:t>application</a:t>
            </a:r>
            <a:r>
              <a:rPr lang="en-IN" b="0" dirty="0" smtClean="0">
                <a:effectLst/>
              </a:rPr>
              <a:t> –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b="1" dirty="0">
                <a:latin typeface="Courier New" panose="02070309020205020404" pitchFamily="49" charset="0"/>
                <a:cs typeface="Courier New" panose="02070309020205020404" pitchFamily="49" charset="0"/>
              </a:rPr>
              <a:t>&lt;form</a:t>
            </a:r>
            <a:r>
              <a:rPr lang="en-US" sz="3500" dirty="0">
                <a:latin typeface="Courier New" panose="02070309020205020404" pitchFamily="49" charset="0"/>
                <a:cs typeface="Courier New" panose="02070309020205020404" pitchFamily="49" charset="0"/>
              </a:rPr>
              <a:t> action="</a:t>
            </a:r>
            <a:r>
              <a:rPr lang="en-US" sz="3500" dirty="0" smtClean="0">
                <a:latin typeface="Courier New" panose="02070309020205020404" pitchFamily="49" charset="0"/>
                <a:cs typeface="Courier New" panose="02070309020205020404" pitchFamily="49" charset="0"/>
              </a:rPr>
              <a:t>welcome"</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Name</a:t>
            </a:r>
            <a:r>
              <a:rPr lang="en-US" sz="3500" b="1" dirty="0">
                <a:latin typeface="Courier New" panose="02070309020205020404" pitchFamily="49" charset="0"/>
                <a:cs typeface="Courier New" panose="02070309020205020404" pitchFamily="49" charset="0"/>
              </a:rPr>
              <a:t>: 	&lt;input</a:t>
            </a:r>
            <a:r>
              <a:rPr lang="en-US" sz="3500" dirty="0" smtClean="0">
                <a:latin typeface="Courier New" panose="02070309020205020404" pitchFamily="49" charset="0"/>
                <a:cs typeface="Courier New" panose="02070309020205020404" pitchFamily="49" charset="0"/>
              </a:rPr>
              <a:t> type="text" name="</a:t>
            </a:r>
            <a:r>
              <a:rPr lang="en-US" sz="3500" dirty="0" err="1" smtClean="0">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a:latin typeface="Courier New" panose="02070309020205020404" pitchFamily="49" charset="0"/>
                <a:cs typeface="Courier New" panose="02070309020205020404" pitchFamily="49" charset="0"/>
              </a:rPr>
              <a: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a:t>
            </a:r>
            <a:r>
              <a:rPr lang="en-US" sz="3500" b="1" dirty="0" smtClean="0">
                <a:latin typeface="Courier New" panose="02070309020205020404" pitchFamily="49" charset="0"/>
                <a:cs typeface="Courier New" panose="02070309020205020404" pitchFamily="49" charset="0"/>
              </a:rPr>
              <a:t>&gt;</a:t>
            </a: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61</a:t>
            </a:fld>
            <a:endParaRPr lang="en-IN" dirty="0"/>
          </a:p>
        </p:txBody>
      </p:sp>
    </p:spTree>
    <p:custDataLst>
      <p:tags r:id="rId1"/>
    </p:custDataLst>
    <p:extLst>
      <p:ext uri="{BB962C8B-B14F-4D97-AF65-F5344CB8AC3E}">
        <p14:creationId xmlns:p14="http://schemas.microsoft.com/office/powerpoint/2010/main" val="14958126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application</a:t>
            </a:r>
            <a:r>
              <a:rPr lang="en-IN" b="0" dirty="0" smtClean="0">
                <a:effectLst/>
              </a:rPr>
              <a:t> – Example: </a:t>
            </a:r>
            <a:r>
              <a:rPr lang="en-IN" dirty="0"/>
              <a:t>web.xml</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lnSpc>
                <a:spcPct val="80000"/>
              </a:lnSpc>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web-app&gt;  </a:t>
            </a:r>
          </a:p>
          <a:p>
            <a:pPr marL="0" indent="0">
              <a:lnSpc>
                <a:spcPct val="80000"/>
              </a:lnSpc>
              <a:buNone/>
            </a:pPr>
            <a:r>
              <a:rPr lang="en-US" b="1" dirty="0">
                <a:latin typeface="Courier New" panose="02070309020205020404" pitchFamily="49" charset="0"/>
                <a:cs typeface="Courier New" panose="02070309020205020404" pitchFamily="49" charset="0"/>
              </a:rPr>
              <a:t>&lt;servlet&gt;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servlet-name&gt;Sample&lt;/</a:t>
            </a:r>
            <a:r>
              <a:rPr lang="en-US" sz="2000" b="1" dirty="0">
                <a:latin typeface="Courier New" panose="02070309020205020404" pitchFamily="49" charset="0"/>
                <a:cs typeface="Courier New" panose="02070309020205020404" pitchFamily="49" charset="0"/>
              </a:rPr>
              <a:t>servlet-name&gt;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a:t>
            </a:r>
            <a:r>
              <a:rPr lang="en-US" sz="2000" b="1" dirty="0" err="1">
                <a:latin typeface="Courier New" panose="02070309020205020404" pitchFamily="49" charset="0"/>
                <a:cs typeface="Courier New" panose="02070309020205020404" pitchFamily="49" charset="0"/>
              </a:rPr>
              <a:t>welcome.jsp</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  </a:t>
            </a:r>
          </a:p>
          <a:p>
            <a:pPr marL="0" indent="0">
              <a:lnSpc>
                <a:spcPct val="80000"/>
              </a:lnSpc>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servlet&gt;  </a:t>
            </a:r>
          </a:p>
          <a:p>
            <a:pPr marL="0" indent="0">
              <a:lnSpc>
                <a:spcPct val="80000"/>
              </a:lnSpc>
              <a:buNone/>
            </a:pPr>
            <a:r>
              <a:rPr lang="en-US" b="1" dirty="0">
                <a:latin typeface="Courier New" panose="02070309020205020404" pitchFamily="49" charset="0"/>
                <a:cs typeface="Courier New" panose="02070309020205020404" pitchFamily="49" charset="0"/>
              </a:rPr>
              <a:t>&lt;servlet-mapping&gt;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a:t>
            </a:r>
            <a:r>
              <a:rPr lang="en-US" sz="2000" b="1" dirty="0">
                <a:latin typeface="Courier New" panose="02070309020205020404" pitchFamily="49" charset="0"/>
                <a:cs typeface="Courier New" panose="02070309020205020404" pitchFamily="49" charset="0"/>
              </a:rPr>
              <a:t>Sample</a:t>
            </a:r>
            <a:r>
              <a:rPr lang="en-US" sz="2000" b="1" dirty="0" smtClean="0">
                <a:latin typeface="Courier New" panose="02070309020205020404" pitchFamily="49" charset="0"/>
                <a:cs typeface="Courier New" panose="02070309020205020404" pitchFamily="49" charset="0"/>
              </a:rPr>
              <a:t>&lt;/</a:t>
            </a:r>
            <a:r>
              <a:rPr lang="en-US" sz="2000" b="1" dirty="0">
                <a:latin typeface="Courier New" panose="02070309020205020404" pitchFamily="49" charset="0"/>
                <a:cs typeface="Courier New" panose="02070309020205020404" pitchFamily="49" charset="0"/>
              </a:rPr>
              <a:t>servlet-name&gt;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-pattern&gt;/welcome&lt;/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  </a:t>
            </a:r>
          </a:p>
          <a:p>
            <a:pPr marL="0" indent="0">
              <a:lnSpc>
                <a:spcPct val="80000"/>
              </a:lnSpc>
              <a:buNone/>
            </a:pPr>
            <a:r>
              <a:rPr lang="en-US" b="1" dirty="0">
                <a:latin typeface="Courier New" panose="02070309020205020404" pitchFamily="49" charset="0"/>
                <a:cs typeface="Courier New" panose="02070309020205020404" pitchFamily="49" charset="0"/>
              </a:rPr>
              <a:t>&lt;/servlet-mapping&gt;  </a:t>
            </a:r>
          </a:p>
          <a:p>
            <a:pPr marL="0" indent="0">
              <a:lnSpc>
                <a:spcPct val="80000"/>
              </a:lnSpc>
              <a:buNone/>
            </a:pPr>
            <a:r>
              <a:rPr lang="en-US" sz="2400" b="1" dirty="0" smtClean="0">
                <a:latin typeface="Courier New" panose="02070309020205020404" pitchFamily="49" charset="0"/>
                <a:cs typeface="Courier New" panose="02070309020205020404" pitchFamily="49" charset="0"/>
              </a:rPr>
              <a:t>&lt;context-</a:t>
            </a:r>
            <a:r>
              <a:rPr lang="en-US" sz="2400" b="1" dirty="0" err="1" smtClean="0">
                <a:latin typeface="Courier New" panose="02070309020205020404" pitchFamily="49" charset="0"/>
                <a:cs typeface="Courier New" panose="02070309020205020404" pitchFamily="49" charset="0"/>
              </a:rPr>
              <a:t>param</a:t>
            </a:r>
            <a:r>
              <a:rPr lang="en-US" sz="2400" b="1" dirty="0">
                <a:latin typeface="Courier New" panose="02070309020205020404" pitchFamily="49" charset="0"/>
                <a:cs typeface="Courier New" panose="02070309020205020404" pitchFamily="49" charset="0"/>
              </a:rPr>
              <a:t>&gt;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-name&gt;</a:t>
            </a:r>
            <a:r>
              <a:rPr lang="en-US" sz="2000" b="1" dirty="0" err="1">
                <a:latin typeface="Courier New" panose="02070309020205020404" pitchFamily="49" charset="0"/>
                <a:cs typeface="Courier New" panose="02070309020205020404" pitchFamily="49" charset="0"/>
              </a:rPr>
              <a:t>dname</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-name&gt;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-value&gt;</a:t>
            </a:r>
            <a:r>
              <a:rPr lang="en-US" sz="2000" b="1" dirty="0" err="1">
                <a:latin typeface="Courier New" panose="02070309020205020404" pitchFamily="49" charset="0"/>
                <a:cs typeface="Courier New" panose="02070309020205020404" pitchFamily="49" charset="0"/>
              </a:rPr>
              <a:t>sun.jdbc.odbc.JdbcOdbcDriver</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-value&gt;  </a:t>
            </a:r>
          </a:p>
          <a:p>
            <a:pPr marL="0" indent="0">
              <a:lnSpc>
                <a:spcPct val="80000"/>
              </a:lnSpc>
              <a:buNone/>
            </a:pPr>
            <a:r>
              <a:rPr lang="en-US" sz="2400" b="1" dirty="0" smtClean="0">
                <a:latin typeface="Courier New" panose="02070309020205020404" pitchFamily="49" charset="0"/>
                <a:cs typeface="Courier New" panose="02070309020205020404" pitchFamily="49" charset="0"/>
              </a:rPr>
              <a:t>&lt;/</a:t>
            </a:r>
            <a:r>
              <a:rPr lang="en-US" sz="2400" b="1" dirty="0">
                <a:latin typeface="Courier New" panose="02070309020205020404" pitchFamily="49" charset="0"/>
                <a:cs typeface="Courier New" panose="02070309020205020404" pitchFamily="49" charset="0"/>
              </a:rPr>
              <a:t>context</a:t>
            </a:r>
            <a:r>
              <a:rPr lang="en-US" sz="2400" b="1" dirty="0" smtClean="0">
                <a:latin typeface="Courier New" panose="02070309020205020404" pitchFamily="49" charset="0"/>
                <a:cs typeface="Courier New" panose="02070309020205020404" pitchFamily="49" charset="0"/>
              </a:rPr>
              <a:t>-</a:t>
            </a:r>
            <a:r>
              <a:rPr lang="en-US" sz="2400" b="1" dirty="0" err="1" smtClean="0">
                <a:latin typeface="Courier New" panose="02070309020205020404" pitchFamily="49" charset="0"/>
                <a:cs typeface="Courier New" panose="02070309020205020404" pitchFamily="49" charset="0"/>
              </a:rPr>
              <a:t>param</a:t>
            </a:r>
            <a:r>
              <a:rPr lang="en-US" sz="2400" b="1" dirty="0">
                <a:latin typeface="Courier New" panose="02070309020205020404" pitchFamily="49" charset="0"/>
                <a:cs typeface="Courier New" panose="02070309020205020404" pitchFamily="49" charset="0"/>
              </a:rPr>
              <a:t>&gt;  </a:t>
            </a:r>
          </a:p>
          <a:p>
            <a:pPr marL="0" indent="0">
              <a:lnSpc>
                <a:spcPct val="80000"/>
              </a:lnSpc>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web-app&gt;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62</a:t>
            </a:fld>
            <a:endParaRPr lang="en-IN" dirty="0"/>
          </a:p>
        </p:txBody>
      </p:sp>
    </p:spTree>
    <p:custDataLst>
      <p:tags r:id="rId1"/>
    </p:custDataLst>
    <p:extLst>
      <p:ext uri="{BB962C8B-B14F-4D97-AF65-F5344CB8AC3E}">
        <p14:creationId xmlns:p14="http://schemas.microsoft.com/office/powerpoint/2010/main" val="26990448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a:effectLst/>
              </a:rPr>
              <a:t>application</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b="1" dirty="0">
                <a:latin typeface="Courier New" panose="02070309020205020404" pitchFamily="49" charset="0"/>
                <a:cs typeface="Courier New" panose="02070309020205020404" pitchFamily="49" charset="0"/>
              </a:rPr>
              <a:t>&lt;%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String </a:t>
            </a:r>
            <a:r>
              <a:rPr lang="en-US" dirty="0" smtClean="0">
                <a:latin typeface="Courier New" panose="02070309020205020404" pitchFamily="49" charset="0"/>
                <a:cs typeface="Courier New" panose="02070309020205020404" pitchFamily="49" charset="0"/>
              </a:rPr>
              <a:t>driver=</a:t>
            </a:r>
            <a:r>
              <a:rPr lang="en-US" dirty="0" err="1" smtClean="0">
                <a:latin typeface="Courier New" panose="02070309020205020404" pitchFamily="49" charset="0"/>
                <a:cs typeface="Courier New" panose="02070309020205020404" pitchFamily="49" charset="0"/>
              </a:rPr>
              <a:t>application.getInitParameter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dname</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("driver name is="+driver);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63</a:t>
            </a:fld>
            <a:endParaRPr lang="en-IN" dirty="0"/>
          </a:p>
        </p:txBody>
      </p:sp>
    </p:spTree>
    <p:custDataLst>
      <p:tags r:id="rId1"/>
    </p:custDataLst>
    <p:extLst>
      <p:ext uri="{BB962C8B-B14F-4D97-AF65-F5344CB8AC3E}">
        <p14:creationId xmlns:p14="http://schemas.microsoft.com/office/powerpoint/2010/main" val="10369803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session </a:t>
            </a:r>
            <a:endParaRPr lang="en-IN" b="0" dirty="0"/>
          </a:p>
        </p:txBody>
      </p:sp>
      <p:sp>
        <p:nvSpPr>
          <p:cNvPr id="3" name="Content Placeholder 2"/>
          <p:cNvSpPr>
            <a:spLocks noGrp="1"/>
          </p:cNvSpPr>
          <p:nvPr>
            <p:ph idx="1"/>
          </p:nvPr>
        </p:nvSpPr>
        <p:spPr/>
        <p:txBody>
          <a:bodyPr>
            <a:normAutofit/>
          </a:bodyPr>
          <a:lstStyle/>
          <a:p>
            <a:r>
              <a:rPr lang="en-US" b="1" dirty="0" smtClean="0"/>
              <a:t>JSP session </a:t>
            </a:r>
            <a:r>
              <a:rPr lang="en-US" dirty="0"/>
              <a:t>is an implicit object of type </a:t>
            </a:r>
            <a:r>
              <a:rPr lang="en-US" dirty="0" err="1"/>
              <a:t>HttpSession</a:t>
            </a:r>
            <a:r>
              <a:rPr lang="en-US" dirty="0" smtClean="0"/>
              <a:t>.</a:t>
            </a:r>
          </a:p>
          <a:p>
            <a:r>
              <a:rPr lang="en-US" dirty="0" smtClean="0"/>
              <a:t>It can be uses to </a:t>
            </a:r>
            <a:r>
              <a:rPr lang="en-US" dirty="0"/>
              <a:t>set</a:t>
            </a:r>
            <a:r>
              <a:rPr lang="en-US" dirty="0" smtClean="0"/>
              <a:t>, get </a:t>
            </a:r>
            <a:r>
              <a:rPr lang="en-US" dirty="0"/>
              <a:t>or remove attribute or to get </a:t>
            </a:r>
            <a:r>
              <a:rPr lang="en-US" dirty="0" smtClean="0"/>
              <a:t>session information.</a:t>
            </a:r>
          </a:p>
          <a:p>
            <a:pPr marL="0" indent="0">
              <a:buNone/>
            </a:pPr>
            <a:r>
              <a:rPr lang="en-US" b="1" dirty="0"/>
              <a:t>Example of </a:t>
            </a:r>
            <a:r>
              <a:rPr lang="en-US" b="1" dirty="0" smtClean="0"/>
              <a:t>session implicit </a:t>
            </a:r>
            <a:r>
              <a:rPr lang="en-US" b="1" dirty="0"/>
              <a:t>object:</a:t>
            </a:r>
          </a:p>
          <a:p>
            <a:r>
              <a:rPr lang="en-US" dirty="0"/>
              <a:t>Three files required:</a:t>
            </a:r>
          </a:p>
          <a:p>
            <a:pPr lvl="1"/>
            <a:r>
              <a:rPr lang="en-IN" dirty="0"/>
              <a:t>index.html</a:t>
            </a:r>
          </a:p>
          <a:p>
            <a:pPr lvl="1"/>
            <a:r>
              <a:rPr lang="en-IN" dirty="0" err="1" smtClean="0"/>
              <a:t>welcome.jsp</a:t>
            </a:r>
            <a:endParaRPr lang="en-IN" dirty="0" smtClean="0"/>
          </a:p>
          <a:p>
            <a:pPr lvl="1"/>
            <a:r>
              <a:rPr lang="en-US" dirty="0" err="1" smtClean="0"/>
              <a:t>second.jsp</a:t>
            </a:r>
            <a:endParaRPr lang="en-US"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64</a:t>
            </a:fld>
            <a:endParaRPr lang="en-IN" dirty="0"/>
          </a:p>
        </p:txBody>
      </p:sp>
    </p:spTree>
    <p:custDataLst>
      <p:tags r:id="rId1"/>
    </p:custDataLst>
    <p:extLst>
      <p:ext uri="{BB962C8B-B14F-4D97-AF65-F5344CB8AC3E}">
        <p14:creationId xmlns:p14="http://schemas.microsoft.com/office/powerpoint/2010/main" val="5097110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session</a:t>
            </a:r>
            <a:r>
              <a:rPr lang="en-IN" b="0" dirty="0" smtClean="0">
                <a:effectLst/>
              </a:rPr>
              <a:t> –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dirty="0">
                <a:latin typeface="Courier New" panose="02070309020205020404" pitchFamily="49" charset="0"/>
                <a:cs typeface="Courier New" panose="02070309020205020404" pitchFamily="49" charset="0"/>
              </a:rPr>
              <a:t>&lt;html&gt;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&lt;form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type="text" name="</a:t>
            </a:r>
            <a:r>
              <a:rPr lang="en-US" sz="3500" dirty="0" err="1">
                <a:latin typeface="Courier New" panose="02070309020205020404" pitchFamily="49" charset="0"/>
                <a:cs typeface="Courier New" panose="02070309020205020404" pitchFamily="49" charset="0"/>
              </a:rPr>
              <a:t>uname</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type="submit" value="go"&gt;&lt;</a:t>
            </a:r>
            <a:r>
              <a:rPr lang="en-US" sz="3500" dirty="0" err="1">
                <a:latin typeface="Courier New" panose="02070309020205020404" pitchFamily="49" charset="0"/>
                <a:cs typeface="Courier New" panose="02070309020205020404" pitchFamily="49" charset="0"/>
              </a:rPr>
              <a:t>br</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&lt;/form&gt;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&lt;/html&gt;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65</a:t>
            </a:fld>
            <a:endParaRPr lang="en-IN" dirty="0"/>
          </a:p>
        </p:txBody>
      </p:sp>
    </p:spTree>
    <p:custDataLst>
      <p:tags r:id="rId1"/>
    </p:custDataLst>
    <p:extLst>
      <p:ext uri="{BB962C8B-B14F-4D97-AF65-F5344CB8AC3E}">
        <p14:creationId xmlns:p14="http://schemas.microsoft.com/office/powerpoint/2010/main" val="24304773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session</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String </a:t>
            </a:r>
            <a:r>
              <a:rPr lang="en-US" dirty="0">
                <a:latin typeface="Courier New" panose="02070309020205020404" pitchFamily="49" charset="0"/>
                <a:cs typeface="Courier New" panose="02070309020205020404" pitchFamily="49" charset="0"/>
              </a:rPr>
              <a:t>name=</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"+name);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session.setAttribute</a:t>
            </a:r>
            <a:r>
              <a:rPr lang="en-US" dirty="0">
                <a:latin typeface="Courier New" panose="02070309020205020404" pitchFamily="49" charset="0"/>
                <a:cs typeface="Courier New" panose="02070309020205020404" pitchFamily="49" charset="0"/>
              </a:rPr>
              <a:t>("user</a:t>
            </a:r>
            <a:r>
              <a:rPr lang="en-US" dirty="0" smtClean="0">
                <a:latin typeface="Courier New" panose="02070309020205020404" pitchFamily="49" charset="0"/>
                <a:cs typeface="Courier New" panose="02070309020205020404" pitchFamily="49" charset="0"/>
              </a:rPr>
              <a:t>", name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%&gt; </a:t>
            </a:r>
            <a:endParaRPr lang="en-US" b="1"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a </a:t>
            </a:r>
            <a:r>
              <a:rPr lang="en-US" dirty="0" err="1">
                <a:latin typeface="Courier New" panose="02070309020205020404" pitchFamily="49" charset="0"/>
                <a:cs typeface="Courier New" panose="02070309020205020404" pitchFamily="49" charset="0"/>
              </a:rPr>
              <a:t>href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second.jsp</a:t>
            </a:r>
            <a:r>
              <a:rPr lang="en-US" dirty="0" smtClean="0">
                <a:latin typeface="Courier New" panose="02070309020205020404" pitchFamily="49" charset="0"/>
                <a:cs typeface="Courier New" panose="02070309020205020404" pitchFamily="49" charset="0"/>
              </a:rPr>
              <a:t>"&gt;Second JSP page</a:t>
            </a:r>
            <a:r>
              <a:rPr lang="en-US" dirty="0">
                <a:latin typeface="Courier New" panose="02070309020205020404" pitchFamily="49" charset="0"/>
                <a:cs typeface="Courier New" panose="02070309020205020404" pitchFamily="49" charset="0"/>
              </a:rPr>
              <a:t>&lt;/a&gt; </a:t>
            </a:r>
            <a:endParaRPr lang="en-US"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66</a:t>
            </a:fld>
            <a:endParaRPr lang="en-IN" dirty="0"/>
          </a:p>
        </p:txBody>
      </p:sp>
    </p:spTree>
    <p:custDataLst>
      <p:tags r:id="rId1"/>
    </p:custDataLst>
    <p:extLst>
      <p:ext uri="{BB962C8B-B14F-4D97-AF65-F5344CB8AC3E}">
        <p14:creationId xmlns:p14="http://schemas.microsoft.com/office/powerpoint/2010/main" val="41617388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session</a:t>
            </a:r>
            <a:r>
              <a:rPr lang="en-IN" b="0" dirty="0" smtClean="0">
                <a:effectLst/>
              </a:rPr>
              <a:t> – Example: </a:t>
            </a:r>
            <a:r>
              <a:rPr lang="en-IN" dirty="0" err="1" smtClean="0">
                <a:effectLst/>
              </a:rPr>
              <a:t>second.jsp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String name = (</a:t>
            </a:r>
            <a:r>
              <a:rPr lang="en-US" dirty="0">
                <a:latin typeface="Courier New" panose="02070309020205020404" pitchFamily="49" charset="0"/>
                <a:cs typeface="Courier New" panose="02070309020205020404" pitchFamily="49" charset="0"/>
              </a:rPr>
              <a:t>String)</a:t>
            </a:r>
            <a:r>
              <a:rPr lang="en-US" dirty="0" err="1">
                <a:latin typeface="Courier New" panose="02070309020205020404" pitchFamily="49" charset="0"/>
                <a:cs typeface="Courier New" panose="02070309020205020404" pitchFamily="49" charset="0"/>
              </a:rPr>
              <a:t>session.getAttribute</a:t>
            </a:r>
            <a:r>
              <a:rPr lang="en-US" dirty="0">
                <a:latin typeface="Courier New" panose="02070309020205020404" pitchFamily="49" charset="0"/>
                <a:cs typeface="Courier New" panose="02070309020205020404" pitchFamily="49" charset="0"/>
              </a:rPr>
              <a:t>("user");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("Hello "+name);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67</a:t>
            </a:fld>
            <a:endParaRPr lang="en-IN" dirty="0"/>
          </a:p>
        </p:txBody>
      </p:sp>
    </p:spTree>
    <p:custDataLst>
      <p:tags r:id="rId1"/>
    </p:custDataLst>
    <p:extLst>
      <p:ext uri="{BB962C8B-B14F-4D97-AF65-F5344CB8AC3E}">
        <p14:creationId xmlns:p14="http://schemas.microsoft.com/office/powerpoint/2010/main" val="14778679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page</a:t>
            </a:r>
            <a:endParaRPr lang="en-IN" b="0" dirty="0"/>
          </a:p>
        </p:txBody>
      </p:sp>
      <p:sp>
        <p:nvSpPr>
          <p:cNvPr id="3" name="Content Placeholder 2"/>
          <p:cNvSpPr>
            <a:spLocks noGrp="1"/>
          </p:cNvSpPr>
          <p:nvPr>
            <p:ph idx="1"/>
          </p:nvPr>
        </p:nvSpPr>
        <p:spPr/>
        <p:txBody>
          <a:bodyPr>
            <a:normAutofit/>
          </a:bodyPr>
          <a:lstStyle/>
          <a:p>
            <a:r>
              <a:rPr lang="en-US" b="1" dirty="0"/>
              <a:t>JSP page </a:t>
            </a:r>
            <a:r>
              <a:rPr lang="en-US" dirty="0"/>
              <a:t>is an implicit object of type Object class</a:t>
            </a:r>
            <a:r>
              <a:rPr lang="en-US" dirty="0" smtClean="0"/>
              <a:t>.</a:t>
            </a:r>
          </a:p>
          <a:p>
            <a:r>
              <a:rPr lang="en-US" dirty="0" smtClean="0"/>
              <a:t>This </a:t>
            </a:r>
            <a:r>
              <a:rPr lang="en-US" dirty="0"/>
              <a:t>object is assigned to the reference of auto generated servlet class. It is written as:</a:t>
            </a:r>
          </a:p>
          <a:p>
            <a:r>
              <a:rPr lang="en-US" dirty="0">
                <a:latin typeface="Courier New" panose="02070309020205020404" pitchFamily="49" charset="0"/>
                <a:cs typeface="Courier New" panose="02070309020205020404" pitchFamily="49" charset="0"/>
              </a:rPr>
              <a:t>Object page=this;</a:t>
            </a:r>
          </a:p>
          <a:p>
            <a:r>
              <a:rPr lang="en-US" dirty="0"/>
              <a:t>For using this object it must be cast to Servlet type</a:t>
            </a:r>
            <a:r>
              <a:rPr lang="en-US" dirty="0" smtClean="0"/>
              <a:t>.</a:t>
            </a:r>
          </a:p>
          <a:p>
            <a:r>
              <a:rPr lang="en-US" dirty="0" smtClean="0"/>
              <a:t>For </a:t>
            </a:r>
            <a:r>
              <a:rPr lang="en-US" dirty="0"/>
              <a:t>example:</a:t>
            </a: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HttpServlet</a:t>
            </a:r>
            <a:r>
              <a:rPr lang="en-US" dirty="0">
                <a:latin typeface="Courier New" panose="02070309020205020404" pitchFamily="49" charset="0"/>
                <a:cs typeface="Courier New" panose="02070309020205020404" pitchFamily="49" charset="0"/>
              </a:rPr>
              <a:t>)page.log("message"); %&gt;</a:t>
            </a:r>
          </a:p>
          <a:p>
            <a:r>
              <a:rPr lang="en-US" dirty="0"/>
              <a:t>Since, it is of type Object it is less used because you can use this object directly in </a:t>
            </a:r>
            <a:r>
              <a:rPr lang="en-US" dirty="0" err="1"/>
              <a:t>jsp.For</a:t>
            </a:r>
            <a:r>
              <a:rPr lang="en-US" dirty="0"/>
              <a:t> example:</a:t>
            </a:r>
          </a:p>
          <a:p>
            <a:pPr marL="0" indent="0">
              <a:buNone/>
            </a:pPr>
            <a:r>
              <a:rPr lang="en-US" dirty="0">
                <a:latin typeface="Courier New" panose="02070309020205020404" pitchFamily="49" charset="0"/>
                <a:cs typeface="Courier New" panose="02070309020205020404" pitchFamily="49" charset="0"/>
              </a:rPr>
              <a:t>&lt;% this.log("message"); </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68</a:t>
            </a:fld>
            <a:endParaRPr lang="en-IN" dirty="0"/>
          </a:p>
        </p:txBody>
      </p:sp>
    </p:spTree>
    <p:custDataLst>
      <p:tags r:id="rId1"/>
    </p:custDataLst>
    <p:extLst>
      <p:ext uri="{BB962C8B-B14F-4D97-AF65-F5344CB8AC3E}">
        <p14:creationId xmlns:p14="http://schemas.microsoft.com/office/powerpoint/2010/main" val="342298715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pageContext</a:t>
            </a:r>
            <a:r>
              <a:rPr lang="en-IN" b="0" dirty="0" smtClean="0">
                <a:effectLst/>
              </a:rPr>
              <a:t> </a:t>
            </a:r>
            <a:endParaRPr lang="en-IN" b="0" dirty="0"/>
          </a:p>
        </p:txBody>
      </p:sp>
      <p:sp>
        <p:nvSpPr>
          <p:cNvPr id="3" name="Content Placeholder 2"/>
          <p:cNvSpPr>
            <a:spLocks noGrp="1"/>
          </p:cNvSpPr>
          <p:nvPr>
            <p:ph idx="1"/>
          </p:nvPr>
        </p:nvSpPr>
        <p:spPr/>
        <p:txBody>
          <a:bodyPr>
            <a:normAutofit lnSpcReduction="10000"/>
          </a:bodyPr>
          <a:lstStyle/>
          <a:p>
            <a:r>
              <a:rPr lang="en-US" b="1" dirty="0"/>
              <a:t>JSP </a:t>
            </a:r>
            <a:r>
              <a:rPr lang="en-US" b="1" dirty="0" err="1"/>
              <a:t>pageContext</a:t>
            </a:r>
            <a:r>
              <a:rPr lang="en-US" b="1" dirty="0"/>
              <a:t> </a:t>
            </a:r>
            <a:r>
              <a:rPr lang="en-US" dirty="0"/>
              <a:t>is an implicit object of type </a:t>
            </a:r>
            <a:r>
              <a:rPr lang="en-US" dirty="0" err="1"/>
              <a:t>PageContext</a:t>
            </a:r>
            <a:r>
              <a:rPr lang="en-US" dirty="0"/>
              <a:t> class</a:t>
            </a:r>
            <a:r>
              <a:rPr lang="en-US" dirty="0" smtClean="0"/>
              <a:t>.</a:t>
            </a:r>
          </a:p>
          <a:p>
            <a:r>
              <a:rPr lang="en-US" dirty="0" smtClean="0"/>
              <a:t>The </a:t>
            </a:r>
            <a:r>
              <a:rPr lang="en-US" dirty="0" err="1"/>
              <a:t>pageContext</a:t>
            </a:r>
            <a:r>
              <a:rPr lang="en-US" dirty="0"/>
              <a:t> object can be used to set</a:t>
            </a:r>
            <a:r>
              <a:rPr lang="en-US" dirty="0" smtClean="0"/>
              <a:t>, get </a:t>
            </a:r>
            <a:r>
              <a:rPr lang="en-US" dirty="0"/>
              <a:t>or remove attribute from one of the following scopes:</a:t>
            </a:r>
          </a:p>
          <a:p>
            <a:pPr lvl="1"/>
            <a:r>
              <a:rPr lang="en-US" dirty="0"/>
              <a:t>page</a:t>
            </a:r>
          </a:p>
          <a:p>
            <a:pPr lvl="1"/>
            <a:r>
              <a:rPr lang="en-US" dirty="0"/>
              <a:t>request</a:t>
            </a:r>
          </a:p>
          <a:p>
            <a:pPr lvl="1"/>
            <a:r>
              <a:rPr lang="en-US" dirty="0"/>
              <a:t>session</a:t>
            </a:r>
          </a:p>
          <a:p>
            <a:pPr lvl="1"/>
            <a:r>
              <a:rPr lang="en-US" dirty="0"/>
              <a:t>application</a:t>
            </a:r>
          </a:p>
          <a:p>
            <a:r>
              <a:rPr lang="en-US" dirty="0"/>
              <a:t>In JSP, page scope is the default scope</a:t>
            </a:r>
            <a:r>
              <a:rPr lang="en-US" dirty="0" smtClean="0"/>
              <a:t>.</a:t>
            </a:r>
          </a:p>
          <a:p>
            <a:r>
              <a:rPr lang="en-US" b="1" dirty="0" smtClean="0"/>
              <a:t>Example </a:t>
            </a:r>
            <a:r>
              <a:rPr lang="en-US" b="1" dirty="0"/>
              <a:t>of </a:t>
            </a:r>
            <a:r>
              <a:rPr lang="en-US" b="1" dirty="0" err="1"/>
              <a:t>pageContext</a:t>
            </a:r>
            <a:r>
              <a:rPr lang="en-US" b="1" dirty="0"/>
              <a:t> implicit object:</a:t>
            </a:r>
          </a:p>
          <a:p>
            <a:r>
              <a:rPr lang="en-US" dirty="0"/>
              <a:t>Three files required:</a:t>
            </a:r>
          </a:p>
          <a:p>
            <a:pPr lvl="1"/>
            <a:r>
              <a:rPr lang="en-IN" dirty="0"/>
              <a:t>index.html</a:t>
            </a:r>
          </a:p>
          <a:p>
            <a:pPr lvl="1"/>
            <a:r>
              <a:rPr lang="en-IN" dirty="0" err="1" smtClean="0"/>
              <a:t>welcome.jsp</a:t>
            </a:r>
            <a:endParaRPr lang="en-IN" dirty="0" smtClean="0"/>
          </a:p>
          <a:p>
            <a:pPr lvl="1"/>
            <a:r>
              <a:rPr lang="en-US" dirty="0" err="1" smtClean="0"/>
              <a:t>second.jsp</a:t>
            </a:r>
            <a:endParaRPr lang="en-US"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69</a:t>
            </a:fld>
            <a:endParaRPr lang="en-IN" dirty="0"/>
          </a:p>
        </p:txBody>
      </p:sp>
    </p:spTree>
    <p:custDataLst>
      <p:tags r:id="rId1"/>
    </p:custDataLst>
    <p:extLst>
      <p:ext uri="{BB962C8B-B14F-4D97-AF65-F5344CB8AC3E}">
        <p14:creationId xmlns:p14="http://schemas.microsoft.com/office/powerpoint/2010/main" val="3592469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3. JSP VS SERVLET"/>
          <p:cNvSpPr txBox="1">
            <a:spLocks noGrp="1"/>
          </p:cNvSpPr>
          <p:nvPr>
            <p:ph type="title"/>
          </p:nvPr>
        </p:nvSpPr>
        <p:spPr/>
        <p:txBody>
          <a:bodyPr vert="horz" lIns="91440" tIns="45720" rIns="91440" bIns="45720" rtlCol="0" anchor="ctr">
            <a:normAutofit/>
          </a:bodyPr>
          <a:lstStyle/>
          <a:p>
            <a:pPr defTabSz="549148"/>
            <a:r>
              <a:rPr lang="en-IN" dirty="0"/>
              <a:t>JSP Vs Servlets</a:t>
            </a:r>
          </a:p>
        </p:txBody>
      </p:sp>
      <p:graphicFrame>
        <p:nvGraphicFramePr>
          <p:cNvPr id="131" name="Table"/>
          <p:cNvGraphicFramePr/>
          <p:nvPr>
            <p:extLst>
              <p:ext uri="{D42A27DB-BD31-4B8C-83A1-F6EECF244321}">
                <p14:modId xmlns:p14="http://schemas.microsoft.com/office/powerpoint/2010/main" val="807143901"/>
              </p:ext>
            </p:extLst>
          </p:nvPr>
        </p:nvGraphicFramePr>
        <p:xfrm>
          <a:off x="534572" y="985838"/>
          <a:ext cx="10781128" cy="4814963"/>
        </p:xfrm>
        <a:graphic>
          <a:graphicData uri="http://schemas.openxmlformats.org/drawingml/2006/table">
            <a:tbl>
              <a:tblPr firstRow="1" firstCol="1" bandRow="1">
                <a:tableStyleId>{5DA37D80-6434-44D0-A028-1B22A696006F}</a:tableStyleId>
              </a:tblPr>
              <a:tblGrid>
                <a:gridCol w="1066321">
                  <a:extLst>
                    <a:ext uri="{9D8B030D-6E8A-4147-A177-3AD203B41FA5}">
                      <a16:colId xmlns:a16="http://schemas.microsoft.com/office/drawing/2014/main" val="20000"/>
                    </a:ext>
                  </a:extLst>
                </a:gridCol>
                <a:gridCol w="4742631">
                  <a:extLst>
                    <a:ext uri="{9D8B030D-6E8A-4147-A177-3AD203B41FA5}">
                      <a16:colId xmlns:a16="http://schemas.microsoft.com/office/drawing/2014/main" val="20001"/>
                    </a:ext>
                  </a:extLst>
                </a:gridCol>
                <a:gridCol w="4972176">
                  <a:extLst>
                    <a:ext uri="{9D8B030D-6E8A-4147-A177-3AD203B41FA5}">
                      <a16:colId xmlns:a16="http://schemas.microsoft.com/office/drawing/2014/main" val="20002"/>
                    </a:ext>
                  </a:extLst>
                </a:gridCol>
              </a:tblGrid>
              <a:tr h="738924">
                <a:tc>
                  <a:txBody>
                    <a:bodyPr/>
                    <a:lstStyle/>
                    <a:p>
                      <a:pPr algn="ctr" defTabSz="914400">
                        <a:defRPr b="0">
                          <a:solidFill>
                            <a:srgbClr val="000000"/>
                          </a:solidFill>
                        </a:defRPr>
                      </a:pPr>
                      <a:r>
                        <a:rPr sz="2400" b="1" dirty="0">
                          <a:latin typeface="Cambria" panose="02040503050406030204" pitchFamily="18" charset="0"/>
                          <a:ea typeface="Cambria" panose="02040503050406030204" pitchFamily="18" charset="0"/>
                          <a:sym typeface="Helvetica"/>
                        </a:rPr>
                        <a:t>Sr. No.</a:t>
                      </a:r>
                      <a:endParaRPr sz="24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algn="ctr" defTabSz="914400">
                        <a:defRPr b="0">
                          <a:solidFill>
                            <a:srgbClr val="000000"/>
                          </a:solidFill>
                        </a:defRPr>
                      </a:pPr>
                      <a:r>
                        <a:rPr sz="2400" b="1" dirty="0">
                          <a:latin typeface="Cambria" panose="02040503050406030204" pitchFamily="18" charset="0"/>
                          <a:ea typeface="Cambria" panose="02040503050406030204" pitchFamily="18" charset="0"/>
                          <a:sym typeface="Helvetica"/>
                        </a:rPr>
                        <a:t>JSP</a:t>
                      </a:r>
                      <a:endParaRPr sz="24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algn="ctr" defTabSz="914400">
                        <a:defRPr b="0">
                          <a:solidFill>
                            <a:srgbClr val="000000"/>
                          </a:solidFill>
                        </a:defRPr>
                      </a:pPr>
                      <a:r>
                        <a:rPr sz="2400" b="1" dirty="0">
                          <a:latin typeface="Cambria" panose="02040503050406030204" pitchFamily="18" charset="0"/>
                          <a:ea typeface="Cambria" panose="02040503050406030204" pitchFamily="18" charset="0"/>
                          <a:sym typeface="Helvetica"/>
                        </a:rPr>
                        <a:t>SERVLET</a:t>
                      </a:r>
                      <a:endParaRPr sz="24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extLst>
                  <a:ext uri="{0D108BD9-81ED-4DB2-BD59-A6C34878D82A}">
                    <a16:rowId xmlns:a16="http://schemas.microsoft.com/office/drawing/2014/main" val="10000"/>
                  </a:ext>
                </a:extLst>
              </a:tr>
              <a:tr h="1075515">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1</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JSP is a </a:t>
                      </a:r>
                      <a:r>
                        <a:rPr sz="2400" b="1" dirty="0">
                          <a:latin typeface="Cambria" panose="02040503050406030204" pitchFamily="18" charset="0"/>
                          <a:ea typeface="Cambria" panose="02040503050406030204" pitchFamily="18" charset="0"/>
                          <a:sym typeface="Helvetica"/>
                        </a:rPr>
                        <a:t>scripting </a:t>
                      </a:r>
                      <a:r>
                        <a:rPr sz="2400" b="1" dirty="0" err="1">
                          <a:latin typeface="Cambria" panose="02040503050406030204" pitchFamily="18" charset="0"/>
                          <a:ea typeface="Cambria" panose="02040503050406030204" pitchFamily="18" charset="0"/>
                          <a:sym typeface="Helvetica"/>
                        </a:rPr>
                        <a:t>lang</a:t>
                      </a:r>
                      <a:r>
                        <a:rPr sz="2400" dirty="0">
                          <a:latin typeface="Cambria" panose="02040503050406030204" pitchFamily="18" charset="0"/>
                          <a:ea typeface="Cambria" panose="02040503050406030204" pitchFamily="18" charset="0"/>
                          <a:sym typeface="Helvetica"/>
                        </a:rPr>
                        <a:t> </a:t>
                      </a:r>
                      <a:r>
                        <a:rPr sz="2400" dirty="0">
                          <a:latin typeface="Cambria" panose="02040503050406030204" pitchFamily="18" charset="0"/>
                          <a:ea typeface="Cambria" panose="02040503050406030204" pitchFamily="18" charset="0"/>
                        </a:rPr>
                        <a:t>which </a:t>
                      </a:r>
                      <a:r>
                        <a:rPr lang="en-IN" sz="2400" dirty="0">
                          <a:latin typeface="Cambria" panose="02040503050406030204" pitchFamily="18" charset="0"/>
                          <a:ea typeface="Cambria" panose="02040503050406030204" pitchFamily="18" charset="0"/>
                        </a:rPr>
                        <a:t>generates</a:t>
                      </a:r>
                      <a:r>
                        <a:rPr sz="2400" dirty="0">
                          <a:latin typeface="Cambria" panose="02040503050406030204" pitchFamily="18" charset="0"/>
                          <a:ea typeface="Cambria" panose="02040503050406030204" pitchFamily="18" charset="0"/>
                        </a:rPr>
                        <a:t> dynamic content</a:t>
                      </a: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Servlet are </a:t>
                      </a:r>
                      <a:r>
                        <a:rPr sz="2400" b="1" dirty="0">
                          <a:latin typeface="Cambria" panose="02040503050406030204" pitchFamily="18" charset="0"/>
                          <a:ea typeface="Cambria" panose="02040503050406030204" pitchFamily="18" charset="0"/>
                          <a:sym typeface="Helvetica"/>
                        </a:rPr>
                        <a:t>java prog</a:t>
                      </a:r>
                      <a:r>
                        <a:rPr sz="2400" b="1" dirty="0">
                          <a:latin typeface="Cambria" panose="02040503050406030204" pitchFamily="18" charset="0"/>
                          <a:ea typeface="Cambria" panose="02040503050406030204" pitchFamily="18" charset="0"/>
                        </a:rPr>
                        <a:t>.</a:t>
                      </a:r>
                      <a:r>
                        <a:rPr sz="2400" dirty="0">
                          <a:latin typeface="Cambria" panose="02040503050406030204" pitchFamily="18" charset="0"/>
                          <a:ea typeface="Cambria" panose="02040503050406030204" pitchFamily="18" charset="0"/>
                        </a:rPr>
                        <a:t> that can be compiled to generate dynamic content</a:t>
                      </a:r>
                    </a:p>
                  </a:txBody>
                  <a:tcPr marL="35719" marR="35719" marT="35719" marB="35719" anchor="ctr" horzOverflow="overflow"/>
                </a:tc>
                <a:extLst>
                  <a:ext uri="{0D108BD9-81ED-4DB2-BD59-A6C34878D82A}">
                    <a16:rowId xmlns:a16="http://schemas.microsoft.com/office/drawing/2014/main" val="10001"/>
                  </a:ext>
                </a:extLst>
              </a:tr>
              <a:tr h="626515">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2</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JSP </a:t>
                      </a:r>
                      <a:r>
                        <a:rPr sz="2400" b="1" dirty="0">
                          <a:latin typeface="Cambria" panose="02040503050406030204" pitchFamily="18" charset="0"/>
                          <a:ea typeface="Cambria" panose="02040503050406030204" pitchFamily="18" charset="0"/>
                          <a:sym typeface="Helvetica"/>
                        </a:rPr>
                        <a:t>runs slower</a:t>
                      </a:r>
                      <a:r>
                        <a:rPr sz="2400" dirty="0">
                          <a:latin typeface="Cambria" panose="02040503050406030204" pitchFamily="18" charset="0"/>
                          <a:ea typeface="Cambria" panose="02040503050406030204" pitchFamily="18" charset="0"/>
                        </a:rPr>
                        <a:t> than servlet</a:t>
                      </a: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Servlet </a:t>
                      </a:r>
                      <a:r>
                        <a:rPr sz="2400" b="1" dirty="0">
                          <a:latin typeface="Cambria" panose="02040503050406030204" pitchFamily="18" charset="0"/>
                          <a:ea typeface="Cambria" panose="02040503050406030204" pitchFamily="18" charset="0"/>
                          <a:sym typeface="Helvetica"/>
                        </a:rPr>
                        <a:t>runs faster</a:t>
                      </a:r>
                      <a:r>
                        <a:rPr sz="2400" b="1" dirty="0">
                          <a:latin typeface="Cambria" panose="02040503050406030204" pitchFamily="18" charset="0"/>
                          <a:ea typeface="Cambria" panose="02040503050406030204" pitchFamily="18" charset="0"/>
                        </a:rPr>
                        <a:t> </a:t>
                      </a:r>
                      <a:r>
                        <a:rPr sz="2400" dirty="0">
                          <a:latin typeface="Cambria" panose="02040503050406030204" pitchFamily="18" charset="0"/>
                          <a:ea typeface="Cambria" panose="02040503050406030204" pitchFamily="18" charset="0"/>
                        </a:rPr>
                        <a:t>than JSP</a:t>
                      </a:r>
                    </a:p>
                  </a:txBody>
                  <a:tcPr marL="35719" marR="35719" marT="35719" marB="35719" anchor="ctr" horzOverflow="overflow"/>
                </a:tc>
                <a:extLst>
                  <a:ext uri="{0D108BD9-81ED-4DB2-BD59-A6C34878D82A}">
                    <a16:rowId xmlns:a16="http://schemas.microsoft.com/office/drawing/2014/main" val="10002"/>
                  </a:ext>
                </a:extLst>
              </a:tr>
              <a:tr h="738924">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3</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In MVC </a:t>
                      </a:r>
                      <a:r>
                        <a:rPr sz="2400" b="1" dirty="0">
                          <a:latin typeface="Cambria" panose="02040503050406030204" pitchFamily="18" charset="0"/>
                          <a:ea typeface="Cambria" panose="02040503050406030204" pitchFamily="18" charset="0"/>
                        </a:rPr>
                        <a:t>JSP acts as </a:t>
                      </a:r>
                      <a:r>
                        <a:rPr sz="2400" b="1" dirty="0">
                          <a:latin typeface="Cambria" panose="02040503050406030204" pitchFamily="18" charset="0"/>
                          <a:ea typeface="Cambria" panose="02040503050406030204" pitchFamily="18" charset="0"/>
                          <a:sym typeface="Helvetica"/>
                        </a:rPr>
                        <a:t>view</a:t>
                      </a:r>
                      <a:r>
                        <a:rPr sz="2400" b="1" dirty="0">
                          <a:latin typeface="Cambria" panose="02040503050406030204" pitchFamily="18" charset="0"/>
                          <a:ea typeface="Cambria" panose="02040503050406030204" pitchFamily="18" charset="0"/>
                        </a:rPr>
                        <a:t>.</a:t>
                      </a: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In MVC </a:t>
                      </a:r>
                      <a:r>
                        <a:rPr sz="2400" b="1" dirty="0">
                          <a:latin typeface="Cambria" panose="02040503050406030204" pitchFamily="18" charset="0"/>
                          <a:ea typeface="Cambria" panose="02040503050406030204" pitchFamily="18" charset="0"/>
                        </a:rPr>
                        <a:t>Servlet acts as </a:t>
                      </a:r>
                      <a:r>
                        <a:rPr sz="2400" b="1" dirty="0">
                          <a:latin typeface="Cambria" panose="02040503050406030204" pitchFamily="18" charset="0"/>
                          <a:ea typeface="Cambria" panose="02040503050406030204" pitchFamily="18" charset="0"/>
                          <a:sym typeface="Helvetica"/>
                        </a:rPr>
                        <a:t>controller</a:t>
                      </a:r>
                      <a:r>
                        <a:rPr sz="2400" b="1" dirty="0">
                          <a:latin typeface="Cambria" panose="02040503050406030204" pitchFamily="18" charset="0"/>
                          <a:ea typeface="Cambria" panose="02040503050406030204" pitchFamily="18" charset="0"/>
                        </a:rPr>
                        <a:t>.</a:t>
                      </a:r>
                    </a:p>
                  </a:txBody>
                  <a:tcPr marL="35719" marR="35719" marT="35719" marB="35719" anchor="ctr" horzOverflow="overflow"/>
                </a:tc>
                <a:extLst>
                  <a:ext uri="{0D108BD9-81ED-4DB2-BD59-A6C34878D82A}">
                    <a16:rowId xmlns:a16="http://schemas.microsoft.com/office/drawing/2014/main" val="10003"/>
                  </a:ext>
                </a:extLst>
              </a:tr>
              <a:tr h="738924">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4</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JSP </a:t>
                      </a:r>
                      <a:r>
                        <a:rPr sz="2400" b="1" dirty="0">
                          <a:latin typeface="Cambria" panose="02040503050406030204" pitchFamily="18" charset="0"/>
                          <a:ea typeface="Cambria" panose="02040503050406030204" pitchFamily="18" charset="0"/>
                        </a:rPr>
                        <a:t>can build </a:t>
                      </a:r>
                      <a:r>
                        <a:rPr sz="2400" b="1" dirty="0">
                          <a:latin typeface="Cambria" panose="02040503050406030204" pitchFamily="18" charset="0"/>
                          <a:ea typeface="Cambria" panose="02040503050406030204" pitchFamily="18" charset="0"/>
                          <a:sym typeface="Helvetica"/>
                        </a:rPr>
                        <a:t>custom tags</a:t>
                      </a:r>
                      <a:endParaRPr sz="2400" b="1" dirty="0">
                        <a:latin typeface="Cambria" panose="02040503050406030204" pitchFamily="18" charset="0"/>
                        <a:ea typeface="Cambria" panose="02040503050406030204" pitchFamily="18" charset="0"/>
                        <a:cs typeface="Helvetica"/>
                        <a:sym typeface="Helvetica"/>
                      </a:endParaRP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sym typeface="Helvetica"/>
                        </a:rPr>
                        <a:t>No facility</a:t>
                      </a:r>
                      <a:r>
                        <a:rPr sz="2400" dirty="0">
                          <a:latin typeface="Cambria" panose="02040503050406030204" pitchFamily="18" charset="0"/>
                          <a:ea typeface="Cambria" panose="02040503050406030204" pitchFamily="18" charset="0"/>
                        </a:rPr>
                        <a:t> for creating custom tags</a:t>
                      </a:r>
                    </a:p>
                  </a:txBody>
                  <a:tcPr marL="35719" marR="35719" marT="35719" marB="35719" anchor="ctr" horzOverflow="overflow"/>
                </a:tc>
                <a:extLst>
                  <a:ext uri="{0D108BD9-81ED-4DB2-BD59-A6C34878D82A}">
                    <a16:rowId xmlns:a16="http://schemas.microsoft.com/office/drawing/2014/main" val="10004"/>
                  </a:ext>
                </a:extLst>
              </a:tr>
              <a:tr h="738924">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5</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It is </a:t>
                      </a:r>
                      <a:r>
                        <a:rPr sz="2400" dirty="0">
                          <a:latin typeface="Cambria" panose="02040503050406030204" pitchFamily="18" charset="0"/>
                          <a:ea typeface="Cambria" panose="02040503050406030204" pitchFamily="18" charset="0"/>
                          <a:sym typeface="Helvetica"/>
                        </a:rPr>
                        <a:t>easier</a:t>
                      </a:r>
                      <a:r>
                        <a:rPr sz="2400" dirty="0">
                          <a:latin typeface="Cambria" panose="02040503050406030204" pitchFamily="18" charset="0"/>
                          <a:ea typeface="Cambria" panose="02040503050406030204" pitchFamily="18" charset="0"/>
                        </a:rPr>
                        <a:t> to code a JSP</a:t>
                      </a: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The servlet are basically </a:t>
                      </a:r>
                      <a:r>
                        <a:rPr sz="2400" dirty="0">
                          <a:latin typeface="Cambria" panose="02040503050406030204" pitchFamily="18" charset="0"/>
                          <a:ea typeface="Cambria" panose="02040503050406030204" pitchFamily="18" charset="0"/>
                          <a:sym typeface="Helvetica"/>
                        </a:rPr>
                        <a:t>complex java prog</a:t>
                      </a:r>
                      <a:endParaRPr sz="2400" b="1" dirty="0">
                        <a:latin typeface="Cambria" panose="02040503050406030204" pitchFamily="18" charset="0"/>
                        <a:ea typeface="Cambria" panose="02040503050406030204" pitchFamily="18" charset="0"/>
                        <a:cs typeface="Helvetica"/>
                        <a:sym typeface="Helvetica"/>
                      </a:endParaRPr>
                    </a:p>
                  </a:txBody>
                  <a:tcPr marL="35719" marR="35719" marT="35719" marB="35719" anchor="ctr" horzOverflow="overflow"/>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7</a:t>
            </a:fld>
            <a:endParaRPr lang="en-IN"/>
          </a:p>
        </p:txBody>
      </p:sp>
    </p:spTree>
    <p:custDataLst>
      <p:tags r:id="rId1"/>
    </p:custDataLst>
    <p:extLst>
      <p:ext uri="{BB962C8B-B14F-4D97-AF65-F5344CB8AC3E}">
        <p14:creationId xmlns:p14="http://schemas.microsoft.com/office/powerpoint/2010/main" val="2547631964"/>
      </p:ext>
    </p:extLst>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err="1">
                <a:effectLst/>
              </a:rPr>
              <a:t>pageContext</a:t>
            </a:r>
            <a:r>
              <a:rPr lang="en-IN" b="0" dirty="0">
                <a:effectLst/>
              </a:rPr>
              <a:t> </a:t>
            </a:r>
            <a:r>
              <a:rPr lang="en-IN" b="0" dirty="0" smtClean="0">
                <a:effectLst/>
              </a:rPr>
              <a:t>–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dirty="0">
                <a:latin typeface="Courier New" panose="02070309020205020404" pitchFamily="49" charset="0"/>
                <a:cs typeface="Courier New" panose="02070309020205020404" pitchFamily="49" charset="0"/>
              </a:rPr>
              <a:t>&lt;html&gt;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&lt;form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type="text" name="</a:t>
            </a:r>
            <a:r>
              <a:rPr lang="en-US" sz="3500" dirty="0" err="1">
                <a:latin typeface="Courier New" panose="02070309020205020404" pitchFamily="49" charset="0"/>
                <a:cs typeface="Courier New" panose="02070309020205020404" pitchFamily="49" charset="0"/>
              </a:rPr>
              <a:t>uname</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type="submit" value="go"&gt;&lt;</a:t>
            </a:r>
            <a:r>
              <a:rPr lang="en-US" sz="3500" dirty="0" err="1">
                <a:latin typeface="Courier New" panose="02070309020205020404" pitchFamily="49" charset="0"/>
                <a:cs typeface="Courier New" panose="02070309020205020404" pitchFamily="49" charset="0"/>
              </a:rPr>
              <a:t>br</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&lt;/form&gt;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&lt;/html&gt;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70</a:t>
            </a:fld>
            <a:endParaRPr lang="en-IN" dirty="0"/>
          </a:p>
        </p:txBody>
      </p:sp>
    </p:spTree>
    <p:custDataLst>
      <p:tags r:id="rId1"/>
    </p:custDataLst>
    <p:extLst>
      <p:ext uri="{BB962C8B-B14F-4D97-AF65-F5344CB8AC3E}">
        <p14:creationId xmlns:p14="http://schemas.microsoft.com/office/powerpoint/2010/main" val="6401468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err="1">
                <a:effectLst/>
              </a:rPr>
              <a:t>pageContext</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String </a:t>
            </a:r>
            <a:r>
              <a:rPr lang="en-US" dirty="0">
                <a:latin typeface="Courier New" panose="02070309020205020404" pitchFamily="49" charset="0"/>
                <a:cs typeface="Courier New" panose="02070309020205020404" pitchFamily="49" charset="0"/>
              </a:rPr>
              <a:t>name=</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"+name);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pageContext.setAttribute</a:t>
            </a:r>
            <a:r>
              <a:rPr lang="en-US" dirty="0">
                <a:latin typeface="Courier New" panose="02070309020205020404" pitchFamily="49" charset="0"/>
                <a:cs typeface="Courier New" panose="02070309020205020404" pitchFamily="49" charset="0"/>
              </a:rPr>
              <a:t>("user</a:t>
            </a:r>
            <a:r>
              <a:rPr lang="en-US" dirty="0" smtClean="0">
                <a:latin typeface="Courier New" panose="02070309020205020404" pitchFamily="49" charset="0"/>
                <a:cs typeface="Courier New" panose="02070309020205020404" pitchFamily="49" charset="0"/>
              </a:rPr>
              <a:t>", name,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PageContext.SESSION_SCOPE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a </a:t>
            </a:r>
            <a:r>
              <a:rPr lang="en-US" dirty="0" err="1">
                <a:latin typeface="Courier New" panose="02070309020205020404" pitchFamily="49" charset="0"/>
                <a:cs typeface="Courier New" panose="02070309020205020404" pitchFamily="49" charset="0"/>
              </a:rPr>
              <a:t>href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second.jsp</a:t>
            </a:r>
            <a:r>
              <a:rPr lang="en-US" dirty="0" smtClean="0">
                <a:latin typeface="Courier New" panose="02070309020205020404" pitchFamily="49" charset="0"/>
                <a:cs typeface="Courier New" panose="02070309020205020404" pitchFamily="49" charset="0"/>
              </a:rPr>
              <a:t>"&gt;Second JSP page</a:t>
            </a:r>
            <a:r>
              <a:rPr lang="en-US" dirty="0">
                <a:latin typeface="Courier New" panose="02070309020205020404" pitchFamily="49" charset="0"/>
                <a:cs typeface="Courier New" panose="02070309020205020404" pitchFamily="49" charset="0"/>
              </a:rPr>
              <a:t>&lt;/a&gt; </a:t>
            </a:r>
            <a:endParaRPr lang="en-US"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71</a:t>
            </a:fld>
            <a:endParaRPr lang="en-IN" dirty="0"/>
          </a:p>
        </p:txBody>
      </p:sp>
    </p:spTree>
    <p:custDataLst>
      <p:tags r:id="rId1"/>
    </p:custDataLst>
    <p:extLst>
      <p:ext uri="{BB962C8B-B14F-4D97-AF65-F5344CB8AC3E}">
        <p14:creationId xmlns:p14="http://schemas.microsoft.com/office/powerpoint/2010/main" val="386252022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err="1">
                <a:effectLst/>
              </a:rPr>
              <a:t>pageContext</a:t>
            </a:r>
            <a:r>
              <a:rPr lang="en-IN" b="0" dirty="0" smtClean="0">
                <a:effectLst/>
              </a:rPr>
              <a:t> – Example: </a:t>
            </a:r>
            <a:r>
              <a:rPr lang="en-IN" dirty="0" err="1" smtClean="0">
                <a:effectLst/>
              </a:rPr>
              <a:t>second.jsp</a:t>
            </a:r>
            <a:endParaRPr lang="en-IN" b="0" dirty="0"/>
          </a:p>
        </p:txBody>
      </p:sp>
      <p:sp>
        <p:nvSpPr>
          <p:cNvPr id="3" name="Content Placeholder 2"/>
          <p:cNvSpPr>
            <a:spLocks noGrp="1"/>
          </p:cNvSpPr>
          <p:nvPr>
            <p:ph idx="1"/>
          </p:nvPr>
        </p:nvSpPr>
        <p:spPr>
          <a:xfrm>
            <a:off x="0" y="864107"/>
            <a:ext cx="11815863"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String name = (</a:t>
            </a:r>
            <a:r>
              <a:rPr lang="en-US" dirty="0">
                <a:latin typeface="Courier New" panose="02070309020205020404" pitchFamily="49" charset="0"/>
                <a:cs typeface="Courier New" panose="02070309020205020404" pitchFamily="49" charset="0"/>
              </a:rPr>
              <a:t>String)</a:t>
            </a:r>
            <a:r>
              <a:rPr lang="en-US" dirty="0" err="1">
                <a:latin typeface="Courier New" panose="02070309020205020404" pitchFamily="49" charset="0"/>
                <a:cs typeface="Courier New" panose="02070309020205020404" pitchFamily="49" charset="0"/>
              </a:rPr>
              <a:t>pageContext.getAttribute</a:t>
            </a:r>
            <a:r>
              <a:rPr lang="en-US" dirty="0">
                <a:latin typeface="Courier New" panose="02070309020205020404" pitchFamily="49" charset="0"/>
                <a:cs typeface="Courier New" panose="02070309020205020404" pitchFamily="49" charset="0"/>
              </a:rPr>
              <a:t>("user</a:t>
            </a:r>
            <a:r>
              <a:rPr lang="en-US" dirty="0" smtClean="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PageContext.SESSION_SCOPE</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("Hello "+name);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72</a:t>
            </a:fld>
            <a:endParaRPr lang="en-IN" dirty="0"/>
          </a:p>
        </p:txBody>
      </p:sp>
    </p:spTree>
    <p:custDataLst>
      <p:tags r:id="rId1"/>
    </p:custDataLst>
    <p:extLst>
      <p:ext uri="{BB962C8B-B14F-4D97-AF65-F5344CB8AC3E}">
        <p14:creationId xmlns:p14="http://schemas.microsoft.com/office/powerpoint/2010/main" val="25810586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exception </a:t>
            </a:r>
            <a:endParaRPr lang="en-IN" b="0" dirty="0"/>
          </a:p>
        </p:txBody>
      </p:sp>
      <p:sp>
        <p:nvSpPr>
          <p:cNvPr id="3" name="Content Placeholder 2"/>
          <p:cNvSpPr>
            <a:spLocks noGrp="1"/>
          </p:cNvSpPr>
          <p:nvPr>
            <p:ph idx="1"/>
          </p:nvPr>
        </p:nvSpPr>
        <p:spPr/>
        <p:txBody>
          <a:bodyPr>
            <a:normAutofit lnSpcReduction="10000"/>
          </a:bodyPr>
          <a:lstStyle/>
          <a:p>
            <a:r>
              <a:rPr lang="en-US" b="1" dirty="0"/>
              <a:t>JSP exception</a:t>
            </a:r>
            <a:r>
              <a:rPr lang="en-US" dirty="0"/>
              <a:t> is an implicit object of type </a:t>
            </a:r>
            <a:r>
              <a:rPr lang="en-US" dirty="0" err="1"/>
              <a:t>java.lang.Throwable</a:t>
            </a:r>
            <a:r>
              <a:rPr lang="en-US" dirty="0"/>
              <a:t> class. </a:t>
            </a:r>
            <a:endParaRPr lang="en-US" dirty="0" smtClean="0"/>
          </a:p>
          <a:p>
            <a:r>
              <a:rPr lang="en-US" dirty="0" smtClean="0"/>
              <a:t>This </a:t>
            </a:r>
            <a:r>
              <a:rPr lang="en-US" dirty="0"/>
              <a:t>object can be used to print the exception. But it can only be used in error </a:t>
            </a:r>
            <a:r>
              <a:rPr lang="en-US" dirty="0" err="1"/>
              <a:t>pages.It</a:t>
            </a:r>
            <a:r>
              <a:rPr lang="en-US" dirty="0"/>
              <a:t> is better to learn it after page </a:t>
            </a:r>
            <a:r>
              <a:rPr lang="en-US" dirty="0" smtClean="0"/>
              <a:t>directive.</a:t>
            </a:r>
          </a:p>
          <a:p>
            <a:r>
              <a:rPr lang="en-US" dirty="0" smtClean="0"/>
              <a:t>Example:</a:t>
            </a:r>
          </a:p>
          <a:p>
            <a:pPr marL="0" indent="0">
              <a:buNone/>
            </a:pPr>
            <a:r>
              <a:rPr lang="en-IN" b="1" dirty="0" err="1"/>
              <a:t>error.jsp</a:t>
            </a:r>
            <a:endParaRPr lang="en-IN" b="1" dirty="0"/>
          </a:p>
          <a:p>
            <a:pPr marL="0" indent="0">
              <a:buNone/>
            </a:pPr>
            <a:r>
              <a:rPr lang="en-US" dirty="0">
                <a:latin typeface="Courier New" panose="02070309020205020404" pitchFamily="49" charset="0"/>
                <a:cs typeface="Courier New" panose="02070309020205020404" pitchFamily="49" charset="0"/>
              </a:rPr>
              <a:t>&lt;%@ page </a:t>
            </a:r>
            <a:r>
              <a:rPr lang="en-US" dirty="0" err="1">
                <a:latin typeface="Courier New" panose="02070309020205020404" pitchFamily="49" charset="0"/>
                <a:cs typeface="Courier New" panose="02070309020205020404" pitchFamily="49" charset="0"/>
              </a:rPr>
              <a:t>isErrorPage</a:t>
            </a:r>
            <a:r>
              <a:rPr lang="en-US" dirty="0">
                <a:latin typeface="Courier New" panose="02070309020205020404" pitchFamily="49" charset="0"/>
                <a:cs typeface="Courier New" panose="02070309020205020404" pitchFamily="49" charset="0"/>
              </a:rPr>
              <a:t>="true" %&gt;  </a:t>
            </a:r>
          </a:p>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Sorry </a:t>
            </a:r>
            <a:r>
              <a:rPr lang="en-US" dirty="0">
                <a:latin typeface="Courier New" panose="02070309020205020404" pitchFamily="49" charset="0"/>
                <a:cs typeface="Courier New" panose="02070309020205020404" pitchFamily="49" charset="0"/>
              </a:rPr>
              <a:t>following exception </a:t>
            </a:r>
            <a:r>
              <a:rPr lang="en-US" dirty="0" err="1">
                <a:latin typeface="Courier New" panose="02070309020205020404" pitchFamily="49" charset="0"/>
                <a:cs typeface="Courier New" panose="02070309020205020404" pitchFamily="49" charset="0"/>
              </a:rPr>
              <a:t>occured</a:t>
            </a:r>
            <a:r>
              <a:rPr lang="en-US" dirty="0" smtClean="0">
                <a:latin typeface="Courier New" panose="02070309020205020404" pitchFamily="49" charset="0"/>
                <a:cs typeface="Courier New" panose="02070309020205020404" pitchFamily="49" charset="0"/>
              </a:rPr>
              <a:t>: &lt;%= </a:t>
            </a:r>
            <a:r>
              <a:rPr lang="en-US" dirty="0">
                <a:latin typeface="Courier New" panose="02070309020205020404" pitchFamily="49" charset="0"/>
                <a:cs typeface="Courier New" panose="02070309020205020404" pitchFamily="49" charset="0"/>
              </a:rPr>
              <a:t>exception %&gt;  </a:t>
            </a: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body&gt;  </a:t>
            </a:r>
          </a:p>
          <a:p>
            <a:pPr marL="0" indent="0">
              <a:buNone/>
            </a:pPr>
            <a:r>
              <a:rPr lang="en-US" dirty="0">
                <a:latin typeface="Courier New" panose="02070309020205020404" pitchFamily="49" charset="0"/>
                <a:cs typeface="Courier New" panose="02070309020205020404" pitchFamily="49" charset="0"/>
              </a:rPr>
              <a:t>&lt;/html&gt;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73</a:t>
            </a:fld>
            <a:endParaRPr lang="en-IN" dirty="0"/>
          </a:p>
        </p:txBody>
      </p:sp>
    </p:spTree>
    <p:custDataLst>
      <p:tags r:id="rId1"/>
    </p:custDataLst>
    <p:extLst>
      <p:ext uri="{BB962C8B-B14F-4D97-AF65-F5344CB8AC3E}">
        <p14:creationId xmlns:p14="http://schemas.microsoft.com/office/powerpoint/2010/main" val="131227146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6. JSP DIRECTIVES"/>
          <p:cNvSpPr txBox="1"/>
          <p:nvPr/>
        </p:nvSpPr>
        <p:spPr>
          <a:xfrm>
            <a:off x="4405745" y="1263535"/>
            <a:ext cx="6567055" cy="4708640"/>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lvl1pPr>
              <a:defRPr sz="8000"/>
            </a:lvl1pPr>
          </a:lstStyle>
          <a:p>
            <a:r>
              <a:rPr sz="5625" dirty="0" smtClean="0">
                <a:latin typeface="Cambria" panose="02040503050406030204" pitchFamily="18" charset="0"/>
                <a:ea typeface="Cambria" panose="02040503050406030204" pitchFamily="18" charset="0"/>
              </a:rPr>
              <a:t>JSP </a:t>
            </a:r>
            <a:r>
              <a:rPr sz="5625" dirty="0">
                <a:latin typeface="Cambria" panose="02040503050406030204" pitchFamily="18" charset="0"/>
                <a:ea typeface="Cambria" panose="02040503050406030204" pitchFamily="18" charset="0"/>
              </a:rPr>
              <a:t>DIRECTIVES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74</a:t>
            </a:fld>
            <a:endParaRPr lang="en-IN"/>
          </a:p>
        </p:txBody>
      </p:sp>
    </p:spTree>
    <p:custDataLst>
      <p:tags r:id="rId1"/>
    </p:custDataLst>
    <p:extLst>
      <p:ext uri="{BB962C8B-B14F-4D97-AF65-F5344CB8AC3E}">
        <p14:creationId xmlns:p14="http://schemas.microsoft.com/office/powerpoint/2010/main" val="396769430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6. JSP DIRECTIVES:"/>
          <p:cNvSpPr txBox="1">
            <a:spLocks noGrp="1"/>
          </p:cNvSpPr>
          <p:nvPr>
            <p:ph type="title"/>
          </p:nvPr>
        </p:nvSpPr>
        <p:spPr/>
        <p:txBody>
          <a:bodyPr/>
          <a:lstStyle/>
          <a:p>
            <a:r>
              <a:rPr lang="en-IN" dirty="0" smtClean="0"/>
              <a:t>JSP Directives</a:t>
            </a:r>
            <a:endParaRPr lang="en-IN" dirty="0"/>
          </a:p>
        </p:txBody>
      </p:sp>
      <p:sp>
        <p:nvSpPr>
          <p:cNvPr id="157" name="The jsp directives are messages that tells the web container how to translate a JSP page into the corresponding servlet.…"/>
          <p:cNvSpPr txBox="1">
            <a:spLocks noGrp="1"/>
          </p:cNvSpPr>
          <p:nvPr>
            <p:ph type="body" idx="1"/>
          </p:nvPr>
        </p:nvSpPr>
        <p:spPr/>
        <p:txBody>
          <a:bodyPr/>
          <a:lstStyle/>
          <a:p>
            <a:r>
              <a:rPr lang="en-US" dirty="0" smtClean="0"/>
              <a:t>The </a:t>
            </a:r>
            <a:r>
              <a:rPr lang="en-US" dirty="0" err="1">
                <a:sym typeface="Helvetica"/>
              </a:rPr>
              <a:t>jsp</a:t>
            </a:r>
            <a:r>
              <a:rPr lang="en-US" dirty="0">
                <a:sym typeface="Helvetica"/>
              </a:rPr>
              <a:t> directives</a:t>
            </a:r>
            <a:r>
              <a:rPr lang="en-US" dirty="0"/>
              <a:t> are messages that tells the web container </a:t>
            </a:r>
            <a:r>
              <a:rPr lang="en-US" dirty="0">
                <a:sym typeface="Helvetica"/>
              </a:rPr>
              <a:t>how to translate </a:t>
            </a:r>
            <a:r>
              <a:rPr lang="en-US" dirty="0"/>
              <a:t>a JSP page into the corresponding servlet.</a:t>
            </a:r>
          </a:p>
          <a:p>
            <a:r>
              <a:rPr lang="en-US" dirty="0"/>
              <a:t>There are three types of directives:</a:t>
            </a:r>
          </a:p>
          <a:p>
            <a:pPr lvl="2"/>
            <a:r>
              <a:rPr lang="en-US" sz="2400" dirty="0"/>
              <a:t>page directive</a:t>
            </a:r>
          </a:p>
          <a:p>
            <a:pPr lvl="2"/>
            <a:r>
              <a:rPr lang="en-US" sz="2400" dirty="0"/>
              <a:t>include directive</a:t>
            </a:r>
          </a:p>
          <a:p>
            <a:pPr lvl="2"/>
            <a:r>
              <a:rPr lang="en-US" sz="2400" dirty="0" err="1"/>
              <a:t>taglib</a:t>
            </a:r>
            <a:r>
              <a:rPr lang="en-US" sz="2400" dirty="0"/>
              <a:t> directive</a:t>
            </a:r>
          </a:p>
          <a:p>
            <a:pPr lvl="2"/>
            <a:endParaRPr lang="en-US" dirty="0"/>
          </a:p>
          <a:p>
            <a:r>
              <a:rPr lang="en-US" dirty="0"/>
              <a:t>Syntax of JSP </a:t>
            </a:r>
            <a:r>
              <a:rPr lang="en-US" dirty="0" smtClean="0"/>
              <a:t>Directive</a:t>
            </a:r>
          </a:p>
          <a:p>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directive attribute="value" %&gt;  </a:t>
            </a:r>
          </a:p>
        </p:txBody>
      </p:sp>
      <p:sp>
        <p:nvSpPr>
          <p:cNvPr id="158" name="Rectangle"/>
          <p:cNvSpPr/>
          <p:nvPr/>
        </p:nvSpPr>
        <p:spPr>
          <a:xfrm>
            <a:off x="534571" y="5012082"/>
            <a:ext cx="7452141" cy="562529"/>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75</a:t>
            </a:fld>
            <a:endParaRPr lang="en-IN"/>
          </a:p>
        </p:txBody>
      </p:sp>
    </p:spTree>
    <p:custDataLst>
      <p:tags r:id="rId1"/>
    </p:custDataLst>
    <p:extLst>
      <p:ext uri="{BB962C8B-B14F-4D97-AF65-F5344CB8AC3E}">
        <p14:creationId xmlns:p14="http://schemas.microsoft.com/office/powerpoint/2010/main" val="2462416817"/>
      </p:ext>
    </p:extLst>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a:t>
            </a:r>
            <a:r>
              <a:rPr lang="en-IN" dirty="0" smtClean="0"/>
              <a:t>Directives (</a:t>
            </a:r>
            <a:r>
              <a:rPr lang="en-US" dirty="0" smtClean="0"/>
              <a:t>Cont.)</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75510116"/>
              </p:ext>
            </p:extLst>
          </p:nvPr>
        </p:nvGraphicFramePr>
        <p:xfrm>
          <a:off x="534571" y="1857901"/>
          <a:ext cx="10195341" cy="4371450"/>
        </p:xfrm>
        <a:graphic>
          <a:graphicData uri="http://schemas.openxmlformats.org/drawingml/2006/table">
            <a:tbl>
              <a:tblPr/>
              <a:tblGrid>
                <a:gridCol w="3038347">
                  <a:extLst>
                    <a:ext uri="{9D8B030D-6E8A-4147-A177-3AD203B41FA5}">
                      <a16:colId xmlns:a16="http://schemas.microsoft.com/office/drawing/2014/main" val="20000"/>
                    </a:ext>
                  </a:extLst>
                </a:gridCol>
                <a:gridCol w="7156994">
                  <a:extLst>
                    <a:ext uri="{9D8B030D-6E8A-4147-A177-3AD203B41FA5}">
                      <a16:colId xmlns:a16="http://schemas.microsoft.com/office/drawing/2014/main" val="20001"/>
                    </a:ext>
                  </a:extLst>
                </a:gridCol>
              </a:tblGrid>
              <a:tr h="665221">
                <a:tc>
                  <a:txBody>
                    <a:bodyPr/>
                    <a:lstStyle/>
                    <a:p>
                      <a:pPr algn="l" fontAlgn="t"/>
                      <a:r>
                        <a:rPr lang="en-US" sz="2800" b="1" dirty="0">
                          <a:effectLst/>
                        </a:rPr>
                        <a:t>Directive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800" b="1" dirty="0">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520503">
                <a:tc>
                  <a:txBody>
                    <a:bodyPr/>
                    <a:lstStyle/>
                    <a:p>
                      <a:pPr fontAlgn="t"/>
                      <a:r>
                        <a:rPr lang="en-US" sz="2800" dirty="0">
                          <a:effectLst/>
                        </a:rPr>
                        <a:t>&lt;%@ page ...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Defines page-dependent attributes, such as scripting language, error page, and buffering requirements.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1092863">
                <a:tc>
                  <a:txBody>
                    <a:bodyPr/>
                    <a:lstStyle/>
                    <a:p>
                      <a:pPr fontAlgn="t"/>
                      <a:r>
                        <a:rPr lang="en-US" sz="2800">
                          <a:effectLst/>
                        </a:rPr>
                        <a:t>&lt;%@ include ...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Includes a file during the translation phase.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1092863">
                <a:tc>
                  <a:txBody>
                    <a:bodyPr/>
                    <a:lstStyle/>
                    <a:p>
                      <a:pPr fontAlgn="t"/>
                      <a:r>
                        <a:rPr lang="en-US" sz="2800">
                          <a:effectLst/>
                        </a:rPr>
                        <a:t>&lt;%@ taglib ...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Declares a tag library, containing custom actions, used in the page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a:xfrm>
            <a:off x="534572" y="1046817"/>
            <a:ext cx="6062878" cy="523220"/>
          </a:xfrm>
          <a:prstGeom prst="rect">
            <a:avLst/>
          </a:prstGeom>
        </p:spPr>
        <p:txBody>
          <a:bodyPr wrap="none">
            <a:spAutoFit/>
          </a:bodyPr>
          <a:lstStyle/>
          <a:p>
            <a:r>
              <a:rPr lang="en-US" sz="2800" b="0" i="0" dirty="0" smtClean="0">
                <a:solidFill>
                  <a:srgbClr val="000000"/>
                </a:solidFill>
                <a:effectLst/>
                <a:latin typeface="Open Sans"/>
              </a:rPr>
              <a:t>There are three types of directive tag</a:t>
            </a:r>
            <a:endParaRPr lang="en-US" sz="2800" dirty="0"/>
          </a:p>
        </p:txBody>
      </p:sp>
      <p:sp>
        <p:nvSpPr>
          <p:cNvPr id="3" name="Slide Number Placeholder 2"/>
          <p:cNvSpPr>
            <a:spLocks noGrp="1"/>
          </p:cNvSpPr>
          <p:nvPr>
            <p:ph type="sldNum" sz="quarter" idx="12"/>
          </p:nvPr>
        </p:nvSpPr>
        <p:spPr/>
        <p:txBody>
          <a:bodyPr/>
          <a:lstStyle/>
          <a:p>
            <a:fld id="{9C11CE39-2868-44A2-A0C6-827D458F7A8B}" type="slidenum">
              <a:rPr lang="en-IN" smtClean="0"/>
              <a:pPr/>
              <a:t>76</a:t>
            </a:fld>
            <a:endParaRPr lang="en-IN" dirty="0"/>
          </a:p>
        </p:txBody>
      </p:sp>
    </p:spTree>
    <p:custDataLst>
      <p:tags r:id="rId1"/>
    </p:custDataLst>
    <p:extLst>
      <p:ext uri="{BB962C8B-B14F-4D97-AF65-F5344CB8AC3E}">
        <p14:creationId xmlns:p14="http://schemas.microsoft.com/office/powerpoint/2010/main" val="150991991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6.1.PAGE DIRECTIVE:"/>
          <p:cNvSpPr txBox="1">
            <a:spLocks noGrp="1"/>
          </p:cNvSpPr>
          <p:nvPr>
            <p:ph type="title"/>
          </p:nvPr>
        </p:nvSpPr>
        <p:spPr/>
        <p:txBody>
          <a:bodyPr/>
          <a:lstStyle/>
          <a:p>
            <a:r>
              <a:rPr lang="en-IN" dirty="0" smtClean="0"/>
              <a:t>Page Directive</a:t>
            </a:r>
            <a:endParaRPr lang="en-IN" dirty="0"/>
          </a:p>
        </p:txBody>
      </p:sp>
      <p:sp>
        <p:nvSpPr>
          <p:cNvPr id="161" name="The page directive defines attributes that apply to an entire JSP page."/>
          <p:cNvSpPr txBox="1">
            <a:spLocks noGrp="1"/>
          </p:cNvSpPr>
          <p:nvPr>
            <p:ph type="body" idx="1"/>
          </p:nvPr>
        </p:nvSpPr>
        <p:spPr>
          <a:xfrm>
            <a:off x="339213" y="864108"/>
            <a:ext cx="11356258" cy="1236155"/>
          </a:xfrm>
        </p:spPr>
        <p:txBody>
          <a:bodyPr/>
          <a:lstStyle/>
          <a:p>
            <a:r>
              <a:rPr lang="en-US" dirty="0"/>
              <a:t>The page directive defines attributes that </a:t>
            </a:r>
            <a:r>
              <a:rPr lang="en-US" dirty="0">
                <a:sym typeface="Helvetica"/>
              </a:rPr>
              <a:t>apply to an entire JSP page.</a:t>
            </a:r>
          </a:p>
        </p:txBody>
      </p:sp>
      <p:sp>
        <p:nvSpPr>
          <p:cNvPr id="162" name="isELIgnored…"/>
          <p:cNvSpPr txBox="1"/>
          <p:nvPr/>
        </p:nvSpPr>
        <p:spPr>
          <a:xfrm>
            <a:off x="5969740" y="1533384"/>
            <a:ext cx="3090613" cy="442019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marL="446469" indent="-446469">
              <a:buSzPct val="100000"/>
              <a:buAutoNum type="arabicPeriod" startAt="6"/>
            </a:pPr>
            <a:r>
              <a:rPr sz="3200" dirty="0" err="1">
                <a:latin typeface="Cambria" panose="02040503050406030204" pitchFamily="18" charset="0"/>
                <a:ea typeface="Cambria" panose="02040503050406030204" pitchFamily="18" charset="0"/>
              </a:rPr>
              <a:t>isELIgnored</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smtClean="0">
                <a:latin typeface="Cambria" panose="02040503050406030204" pitchFamily="18" charset="0"/>
                <a:ea typeface="Cambria" panose="02040503050406030204" pitchFamily="18" charset="0"/>
              </a:rPr>
              <a:t>language</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err="1" smtClean="0">
                <a:latin typeface="Cambria" panose="02040503050406030204" pitchFamily="18" charset="0"/>
                <a:ea typeface="Cambria" panose="02040503050406030204" pitchFamily="18" charset="0"/>
              </a:rPr>
              <a:t>errorPage</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err="1">
                <a:latin typeface="Cambria" panose="02040503050406030204" pitchFamily="18" charset="0"/>
                <a:ea typeface="Cambria" panose="02040503050406030204" pitchFamily="18" charset="0"/>
              </a:rPr>
              <a:t>isErrorPage</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err="1" smtClean="0">
                <a:latin typeface="Cambria" panose="02040503050406030204" pitchFamily="18" charset="0"/>
                <a:ea typeface="Cambria" panose="02040503050406030204" pitchFamily="18" charset="0"/>
              </a:rPr>
              <a:t>IsThreadSafe</a:t>
            </a:r>
            <a:endParaRPr sz="3200" dirty="0">
              <a:latin typeface="Cambria" panose="02040503050406030204" pitchFamily="18" charset="0"/>
              <a:ea typeface="Cambria" panose="02040503050406030204" pitchFamily="18" charset="0"/>
            </a:endParaRPr>
          </a:p>
        </p:txBody>
      </p:sp>
      <p:sp>
        <p:nvSpPr>
          <p:cNvPr id="163" name="import,…"/>
          <p:cNvSpPr txBox="1"/>
          <p:nvPr/>
        </p:nvSpPr>
        <p:spPr>
          <a:xfrm>
            <a:off x="936702" y="1511986"/>
            <a:ext cx="3160661" cy="442019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marL="446469" indent="-446469">
              <a:buSzPct val="100000"/>
              <a:buAutoNum type="arabicPeriod"/>
            </a:pPr>
            <a:r>
              <a:rPr sz="3200" dirty="0" smtClean="0">
                <a:latin typeface="Cambria" panose="02040503050406030204" pitchFamily="18" charset="0"/>
                <a:ea typeface="Cambria" panose="02040503050406030204" pitchFamily="18" charset="0"/>
              </a:rPr>
              <a:t>import</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err="1" smtClean="0">
                <a:latin typeface="Cambria" panose="02040503050406030204" pitchFamily="18" charset="0"/>
                <a:ea typeface="Cambria" panose="02040503050406030204" pitchFamily="18" charset="0"/>
              </a:rPr>
              <a:t>contentType</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smtClean="0">
                <a:latin typeface="Cambria" panose="02040503050406030204" pitchFamily="18" charset="0"/>
                <a:ea typeface="Cambria" panose="02040503050406030204" pitchFamily="18" charset="0"/>
              </a:rPr>
              <a:t>extends</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smtClean="0">
                <a:latin typeface="Cambria" panose="02040503050406030204" pitchFamily="18" charset="0"/>
                <a:ea typeface="Cambria" panose="02040503050406030204" pitchFamily="18" charset="0"/>
              </a:rPr>
              <a:t>info</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smtClean="0">
                <a:latin typeface="Cambria" panose="02040503050406030204" pitchFamily="18" charset="0"/>
                <a:ea typeface="Cambria" panose="02040503050406030204" pitchFamily="18" charset="0"/>
              </a:rPr>
              <a:t>buffer </a:t>
            </a:r>
            <a:endParaRPr sz="3200" dirty="0">
              <a:latin typeface="Cambria" panose="02040503050406030204" pitchFamily="18" charset="0"/>
              <a:ea typeface="Cambria" panose="02040503050406030204" pitchFamily="18"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77</a:t>
            </a:fld>
            <a:endParaRPr lang="en-IN"/>
          </a:p>
        </p:txBody>
      </p:sp>
    </p:spTree>
    <p:custDataLst>
      <p:tags r:id="rId1"/>
    </p:custDataLst>
    <p:extLst>
      <p:ext uri="{BB962C8B-B14F-4D97-AF65-F5344CB8AC3E}">
        <p14:creationId xmlns:p14="http://schemas.microsoft.com/office/powerpoint/2010/main" val="246298208"/>
      </p:ext>
    </p:extLst>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6.1.1 import"/>
          <p:cNvSpPr txBox="1">
            <a:spLocks noGrp="1"/>
          </p:cNvSpPr>
          <p:nvPr>
            <p:ph type="title"/>
          </p:nvPr>
        </p:nvSpPr>
        <p:spPr/>
        <p:txBody>
          <a:bodyPr/>
          <a:lstStyle/>
          <a:p>
            <a:r>
              <a:rPr lang="en-IN" dirty="0"/>
              <a:t>Page </a:t>
            </a:r>
            <a:r>
              <a:rPr lang="en-IN" dirty="0" smtClean="0"/>
              <a:t>Directive 1: import</a:t>
            </a:r>
            <a:endParaRPr lang="en-IN" dirty="0"/>
          </a:p>
        </p:txBody>
      </p:sp>
      <p:sp>
        <p:nvSpPr>
          <p:cNvPr id="166" name="The import attribute is used to import class, interface or all the members of a package.It is similar to import keyword in java class or interface.…"/>
          <p:cNvSpPr txBox="1">
            <a:spLocks noGrp="1"/>
          </p:cNvSpPr>
          <p:nvPr>
            <p:ph type="body" idx="1"/>
          </p:nvPr>
        </p:nvSpPr>
        <p:spPr/>
        <p:txBody>
          <a:bodyPr>
            <a:normAutofit lnSpcReduction="10000"/>
          </a:bodyPr>
          <a:lstStyle/>
          <a:p>
            <a:pPr algn="just"/>
            <a:r>
              <a:rPr lang="en-US" dirty="0" smtClean="0"/>
              <a:t>The </a:t>
            </a:r>
            <a:r>
              <a:rPr lang="en-US" dirty="0"/>
              <a:t>import attribute is used to</a:t>
            </a:r>
            <a:r>
              <a:rPr lang="en-US" b="1" i="1" u="sng" dirty="0">
                <a:sym typeface="Helvetica"/>
              </a:rPr>
              <a:t> import class, interface or all the members of a package</a:t>
            </a:r>
            <a:r>
              <a:rPr lang="en-US" dirty="0"/>
              <a:t>. It is similar to import keyword in java class or interface.</a:t>
            </a:r>
          </a:p>
          <a:p>
            <a:pPr marL="1071345" lvl="6" indent="0">
              <a:buNone/>
            </a:pPr>
            <a:r>
              <a:rPr lang="en-US" dirty="0"/>
              <a:t>		</a:t>
            </a:r>
          </a:p>
          <a:p>
            <a:pPr marL="2743200" lvl="6" indent="0">
              <a:buNone/>
            </a:pPr>
            <a:r>
              <a:rPr lang="en-US" sz="2800" dirty="0" err="1">
                <a:latin typeface="Courier New" panose="02070309020205020404" pitchFamily="49" charset="0"/>
                <a:ea typeface="Cambria" pitchFamily="18" charset="0"/>
                <a:cs typeface="Courier New" panose="02070309020205020404" pitchFamily="49" charset="0"/>
              </a:rPr>
              <a:t>importTag.jsp</a:t>
            </a:r>
            <a:endParaRPr lang="en-US" sz="2800" dirty="0">
              <a:latin typeface="Courier New" panose="02070309020205020404" pitchFamily="49" charset="0"/>
              <a:ea typeface="Cambria" pitchFamily="18" charset="0"/>
              <a:cs typeface="Courier New" panose="02070309020205020404" pitchFamily="49" charset="0"/>
            </a:endParaRP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&lt;html&gt;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&lt;body&gt;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 page </a:t>
            </a:r>
            <a:r>
              <a:rPr lang="en-US" sz="2800" dirty="0">
                <a:latin typeface="Courier New" panose="02070309020205020404" pitchFamily="49" charset="0"/>
                <a:ea typeface="Cambria" pitchFamily="18" charset="0"/>
                <a:cs typeface="Courier New" panose="02070309020205020404" pitchFamily="49" charset="0"/>
                <a:sym typeface="Helvetica"/>
              </a:rPr>
              <a:t>import</a:t>
            </a:r>
            <a:r>
              <a:rPr lang="en-US" sz="2800" dirty="0">
                <a:latin typeface="Courier New" panose="02070309020205020404" pitchFamily="49" charset="0"/>
                <a:ea typeface="Cambria" pitchFamily="18" charset="0"/>
                <a:cs typeface="Courier New" panose="02070309020205020404" pitchFamily="49" charset="0"/>
              </a:rPr>
              <a:t>="</a:t>
            </a:r>
            <a:r>
              <a:rPr lang="en-US" sz="2800" dirty="0" err="1">
                <a:latin typeface="Courier New" panose="02070309020205020404" pitchFamily="49" charset="0"/>
                <a:ea typeface="Cambria" pitchFamily="18" charset="0"/>
                <a:cs typeface="Courier New" panose="02070309020205020404" pitchFamily="49" charset="0"/>
              </a:rPr>
              <a:t>java.util.Date</a:t>
            </a:r>
            <a:r>
              <a:rPr lang="en-US" sz="2800" dirty="0">
                <a:latin typeface="Courier New" panose="02070309020205020404" pitchFamily="49" charset="0"/>
                <a:ea typeface="Cambria" pitchFamily="18" charset="0"/>
                <a:cs typeface="Courier New" panose="02070309020205020404" pitchFamily="49" charset="0"/>
              </a:rPr>
              <a:t>" %&gt;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Today is: &lt;%= </a:t>
            </a:r>
            <a:r>
              <a:rPr lang="en-US" sz="2800" dirty="0">
                <a:latin typeface="Courier New" panose="02070309020205020404" pitchFamily="49" charset="0"/>
                <a:ea typeface="Cambria" pitchFamily="18" charset="0"/>
                <a:cs typeface="Courier New" panose="02070309020205020404" pitchFamily="49" charset="0"/>
                <a:sym typeface="Helvetica"/>
              </a:rPr>
              <a:t>new</a:t>
            </a:r>
            <a:r>
              <a:rPr lang="en-US" sz="2800" dirty="0">
                <a:latin typeface="Courier New" panose="02070309020205020404" pitchFamily="49" charset="0"/>
                <a:ea typeface="Cambria" pitchFamily="18" charset="0"/>
                <a:cs typeface="Courier New" panose="02070309020205020404" pitchFamily="49" charset="0"/>
              </a:rPr>
              <a:t> Date() %&gt;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&lt;/body&gt;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78</a:t>
            </a:fld>
            <a:endParaRPr lang="en-IN"/>
          </a:p>
        </p:txBody>
      </p:sp>
    </p:spTree>
    <p:custDataLst>
      <p:tags r:id="rId1"/>
    </p:custDataLst>
    <p:extLst>
      <p:ext uri="{BB962C8B-B14F-4D97-AF65-F5344CB8AC3E}">
        <p14:creationId xmlns:p14="http://schemas.microsoft.com/office/powerpoint/2010/main" val="975062146"/>
      </p:ext>
    </p:ext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6.1.2 contentType"/>
          <p:cNvSpPr txBox="1">
            <a:spLocks noGrp="1"/>
          </p:cNvSpPr>
          <p:nvPr>
            <p:ph type="title"/>
          </p:nvPr>
        </p:nvSpPr>
        <p:spPr/>
        <p:txBody>
          <a:bodyPr/>
          <a:lstStyle/>
          <a:p>
            <a:r>
              <a:rPr lang="en-IN" dirty="0"/>
              <a:t>Page </a:t>
            </a:r>
            <a:r>
              <a:rPr lang="en-IN" dirty="0" smtClean="0"/>
              <a:t>Directive 2: </a:t>
            </a:r>
            <a:r>
              <a:rPr lang="en-IN" dirty="0" err="1"/>
              <a:t>contentType</a:t>
            </a:r>
            <a:endParaRPr lang="en-IN" dirty="0"/>
          </a:p>
        </p:txBody>
      </p:sp>
      <p:sp>
        <p:nvSpPr>
          <p:cNvPr id="173" name="The contentType attribute defines the MIME type of the HTTP response.…"/>
          <p:cNvSpPr txBox="1">
            <a:spLocks noGrp="1"/>
          </p:cNvSpPr>
          <p:nvPr>
            <p:ph type="body" idx="1"/>
          </p:nvPr>
        </p:nvSpPr>
        <p:spPr/>
        <p:txBody>
          <a:bodyPr>
            <a:normAutofit/>
          </a:bodyPr>
          <a:lstStyle/>
          <a:p>
            <a:r>
              <a:rPr lang="en-US" dirty="0"/>
              <a:t>      The </a:t>
            </a:r>
            <a:r>
              <a:rPr lang="en-US" dirty="0" err="1"/>
              <a:t>contentType</a:t>
            </a:r>
            <a:r>
              <a:rPr lang="en-US" dirty="0"/>
              <a:t> attribute </a:t>
            </a:r>
            <a:r>
              <a:rPr lang="en-US" b="1" i="1" u="sng" dirty="0"/>
              <a:t>defines the</a:t>
            </a:r>
            <a:r>
              <a:rPr lang="en-US" b="1" i="1" u="sng" dirty="0">
                <a:sym typeface="Helvetica"/>
              </a:rPr>
              <a:t> MIME type</a:t>
            </a:r>
            <a:r>
              <a:rPr lang="en-US" dirty="0"/>
              <a:t> of the HTTP response.</a:t>
            </a:r>
          </a:p>
          <a:p>
            <a:r>
              <a:rPr lang="en-US" dirty="0"/>
              <a:t>The default value is </a:t>
            </a:r>
            <a:r>
              <a:rPr lang="en-US" dirty="0">
                <a:sym typeface="Helvetica"/>
              </a:rPr>
              <a:t>“text/html</a:t>
            </a:r>
            <a:r>
              <a:rPr lang="en-US" dirty="0" smtClean="0">
                <a:sym typeface="Helvetica"/>
              </a:rPr>
              <a:t>”</a:t>
            </a:r>
            <a:r>
              <a:rPr lang="en-US" dirty="0" smtClean="0"/>
              <a:t>.</a:t>
            </a:r>
          </a:p>
          <a:p>
            <a:pPr marL="0" indent="0">
              <a:buNone/>
            </a:pPr>
            <a:r>
              <a:rPr lang="en-US" sz="3000" dirty="0" smtClean="0">
                <a:latin typeface="Courier New" panose="02070309020205020404" pitchFamily="49" charset="0"/>
                <a:cs typeface="Courier New" panose="02070309020205020404" pitchFamily="49" charset="0"/>
              </a:rPr>
              <a:t>		&lt;html&gt;  </a:t>
            </a:r>
          </a:p>
          <a:p>
            <a:pPr marL="0" indent="0">
              <a:buNone/>
            </a:pPr>
            <a:r>
              <a:rPr lang="en-US" sz="3000" dirty="0">
                <a:latin typeface="Courier New" panose="02070309020205020404" pitchFamily="49" charset="0"/>
                <a:cs typeface="Courier New" panose="02070309020205020404" pitchFamily="49" charset="0"/>
              </a:rPr>
              <a:t>		&lt;body&gt;  </a:t>
            </a:r>
          </a:p>
          <a:p>
            <a:pPr marL="0" indent="0">
              <a:buNone/>
            </a:pP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&lt;%@ page </a:t>
            </a:r>
            <a:r>
              <a:rPr lang="en-US" sz="3000" dirty="0" err="1">
                <a:latin typeface="Courier New" panose="02070309020205020404" pitchFamily="49" charset="0"/>
                <a:cs typeface="Courier New" panose="02070309020205020404" pitchFamily="49" charset="0"/>
              </a:rPr>
              <a:t>contentType</a:t>
            </a:r>
            <a:r>
              <a:rPr lang="en-US" sz="3000" dirty="0" smtClean="0">
                <a:latin typeface="Courier New" panose="02070309020205020404" pitchFamily="49" charset="0"/>
                <a:cs typeface="Courier New" panose="02070309020205020404" pitchFamily="49" charset="0"/>
              </a:rPr>
              <a:t>="text/html" %&gt;</a:t>
            </a: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&lt;/body&gt;  </a:t>
            </a:r>
          </a:p>
          <a:p>
            <a:pPr marL="0" indent="0">
              <a:buNone/>
            </a:pPr>
            <a:r>
              <a:rPr lang="en-US" sz="3000"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79</a:t>
            </a:fld>
            <a:endParaRPr lang="en-IN"/>
          </a:p>
        </p:txBody>
      </p:sp>
    </p:spTree>
    <p:custDataLst>
      <p:tags r:id="rId1"/>
    </p:custDataLst>
    <p:extLst>
      <p:ext uri="{BB962C8B-B14F-4D97-AF65-F5344CB8AC3E}">
        <p14:creationId xmlns:p14="http://schemas.microsoft.com/office/powerpoint/2010/main" val="114108853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rog 1: First JSP Program:"/>
          <p:cNvSpPr txBox="1">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a:t>
            </a:r>
            <a:r>
              <a:rPr lang="en-US" dirty="0"/>
              <a:t>First JSP </a:t>
            </a:r>
            <a:r>
              <a:rPr lang="en-US" dirty="0" smtClean="0"/>
              <a:t>Program</a:t>
            </a:r>
            <a:endParaRPr lang="en-US" dirty="0"/>
          </a:p>
        </p:txBody>
      </p:sp>
      <p:sp>
        <p:nvSpPr>
          <p:cNvPr id="8" name="Content Placeholder 2"/>
          <p:cNvSpPr>
            <a:spLocks noGrp="1"/>
          </p:cNvSpPr>
          <p:nvPr>
            <p:ph type="body" idx="1"/>
          </p:nvPr>
        </p:nvSpPr>
        <p:spPr>
          <a:xfrm>
            <a:off x="339213" y="864108"/>
            <a:ext cx="11356258" cy="5993892"/>
          </a:xfrm>
        </p:spPr>
        <p:txBody>
          <a:bodyPr>
            <a:normAutofit/>
          </a:bodyPr>
          <a:lstStyle/>
          <a:p>
            <a:r>
              <a:rPr lang="en-US" dirty="0" smtClean="0"/>
              <a:t>Any text, HTML tags, or JSP elements you write must be outside the </a:t>
            </a:r>
            <a:r>
              <a:rPr lang="en-US" dirty="0" err="1" smtClean="0"/>
              <a:t>scriptlet</a:t>
            </a:r>
            <a:r>
              <a:rPr lang="en-US" dirty="0" smtClean="0"/>
              <a:t>. Following is the simple and first example for JSP:</a:t>
            </a:r>
          </a:p>
          <a:p>
            <a:pPr marL="0" indent="0">
              <a:buNone/>
            </a:pPr>
            <a:r>
              <a:rPr lang="en-US" dirty="0" smtClean="0">
                <a:latin typeface="Courier New" panose="02070309020205020404" pitchFamily="49" charset="0"/>
                <a:cs typeface="Courier New" panose="02070309020205020404" pitchFamily="49" charset="0"/>
              </a:rPr>
              <a:t>&lt;html&gt;</a:t>
            </a:r>
          </a:p>
          <a:p>
            <a:pPr marL="0" indent="0">
              <a:buNone/>
            </a:pPr>
            <a:r>
              <a:rPr lang="en-US" dirty="0" smtClean="0">
                <a:latin typeface="Courier New" panose="02070309020205020404" pitchFamily="49" charset="0"/>
                <a:cs typeface="Courier New" panose="02070309020205020404" pitchFamily="49" charset="0"/>
              </a:rPr>
              <a:t>&lt;head&gt;&lt;title&gt;Hello World&lt;/title&gt;&lt;/head&gt;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	Hello World! &lt;</a:t>
            </a:r>
            <a:r>
              <a:rPr lang="en-US" dirty="0" err="1" smtClean="0">
                <a:latin typeface="Courier New" panose="02070309020205020404" pitchFamily="49" charset="0"/>
                <a:cs typeface="Courier New" panose="02070309020205020404" pitchFamily="49" charset="0"/>
              </a:rPr>
              <a:t>br</a:t>
            </a:r>
            <a:r>
              <a:rPr lang="en-US" dirty="0" smtClean="0">
                <a:latin typeface="Courier New" panose="02070309020205020404" pitchFamily="49" charset="0"/>
                <a:cs typeface="Courier New" panose="02070309020205020404" pitchFamily="49" charset="0"/>
              </a:rPr>
              <a:t>/&gt;</a:t>
            </a:r>
          </a:p>
          <a:p>
            <a:pPr marL="0" indent="0">
              <a:buNone/>
            </a:pPr>
            <a:r>
              <a:rPr lang="en-US" dirty="0" smtClean="0">
                <a:solidFill>
                  <a:srgbClr val="FF0000"/>
                </a:solidFill>
                <a:latin typeface="Courier New" panose="02070309020205020404" pitchFamily="49" charset="0"/>
                <a:cs typeface="Courier New" panose="02070309020205020404" pitchFamily="49" charset="0"/>
              </a:rPr>
              <a:t>&lt;%</a:t>
            </a:r>
          </a:p>
          <a:p>
            <a:pPr marL="0" indent="0">
              <a:buNone/>
            </a:pPr>
            <a:r>
              <a:rPr lang="en-US" dirty="0" smtClean="0">
                <a:solidFill>
                  <a:srgbClr val="FF0000"/>
                </a:solidFill>
                <a:latin typeface="Courier New" panose="02070309020205020404" pitchFamily="49" charset="0"/>
                <a:cs typeface="Courier New" panose="02070309020205020404" pitchFamily="49" charset="0"/>
              </a:rPr>
              <a:t>	</a:t>
            </a:r>
            <a:r>
              <a:rPr lang="en-US" dirty="0" err="1" smtClean="0">
                <a:solidFill>
                  <a:srgbClr val="FF0000"/>
                </a:solidFill>
                <a:latin typeface="Courier New" panose="02070309020205020404" pitchFamily="49" charset="0"/>
                <a:cs typeface="Courier New" panose="02070309020205020404" pitchFamily="49" charset="0"/>
              </a:rPr>
              <a:t>out.println</a:t>
            </a:r>
            <a:r>
              <a:rPr lang="en-US" dirty="0" smtClean="0">
                <a:solidFill>
                  <a:srgbClr val="FF0000"/>
                </a:solidFill>
                <a:latin typeface="Courier New" panose="02070309020205020404" pitchFamily="49" charset="0"/>
                <a:cs typeface="Courier New" panose="02070309020205020404" pitchFamily="49" charset="0"/>
              </a:rPr>
              <a:t>("Hello World!");</a:t>
            </a:r>
          </a:p>
          <a:p>
            <a:pPr marL="0" indent="0">
              <a:buNone/>
            </a:pPr>
            <a:r>
              <a:rPr lang="en-US" dirty="0" smtClean="0">
                <a:solidFill>
                  <a:srgbClr val="FF0000"/>
                </a:solidFill>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2"/>
          </p:nvPr>
        </p:nvSpPr>
        <p:spPr/>
        <p:txBody>
          <a:bodyPr/>
          <a:lstStyle/>
          <a:p>
            <a:fld id="{86CB4B4D-7CA3-9044-876B-883B54F8677D}" type="slidenum">
              <a:rPr lang="en-IN" smtClean="0"/>
              <a:t>8</a:t>
            </a:fld>
            <a:endParaRPr lang="en-IN"/>
          </a:p>
        </p:txBody>
      </p:sp>
    </p:spTree>
    <p:custDataLst>
      <p:tags r:id="rId1"/>
    </p:custDataLst>
    <p:extLst>
      <p:ext uri="{BB962C8B-B14F-4D97-AF65-F5344CB8AC3E}">
        <p14:creationId xmlns:p14="http://schemas.microsoft.com/office/powerpoint/2010/main" val="2004755222"/>
      </p:ext>
    </p:extLst>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6.1.3 buffer"/>
          <p:cNvSpPr txBox="1">
            <a:spLocks noGrp="1"/>
          </p:cNvSpPr>
          <p:nvPr>
            <p:ph type="title"/>
          </p:nvPr>
        </p:nvSpPr>
        <p:spPr/>
        <p:txBody>
          <a:bodyPr/>
          <a:lstStyle/>
          <a:p>
            <a:r>
              <a:rPr lang="en-IN" dirty="0"/>
              <a:t>Page </a:t>
            </a:r>
            <a:r>
              <a:rPr lang="en-IN" dirty="0" smtClean="0"/>
              <a:t>Directive 3: </a:t>
            </a:r>
            <a:r>
              <a:rPr lang="en-IN" dirty="0"/>
              <a:t>Buffer</a:t>
            </a:r>
          </a:p>
        </p:txBody>
      </p:sp>
      <p:sp>
        <p:nvSpPr>
          <p:cNvPr id="180" name="The buffer attribute sets the buffer size in kilobytes to handle output generated by the JSP page.…"/>
          <p:cNvSpPr txBox="1">
            <a:spLocks noGrp="1"/>
          </p:cNvSpPr>
          <p:nvPr>
            <p:ph type="body" idx="1"/>
          </p:nvPr>
        </p:nvSpPr>
        <p:spPr/>
        <p:txBody>
          <a:bodyPr/>
          <a:lstStyle/>
          <a:p>
            <a:r>
              <a:rPr lang="en-US" dirty="0"/>
              <a:t>      The buffer attribute </a:t>
            </a:r>
            <a:r>
              <a:rPr lang="en-US" b="1" i="1" u="sng" dirty="0">
                <a:sym typeface="Helvetica"/>
              </a:rPr>
              <a:t>sets the buffer size</a:t>
            </a:r>
            <a:r>
              <a:rPr lang="en-US" b="1" i="1" u="sng" dirty="0"/>
              <a:t> in </a:t>
            </a:r>
            <a:r>
              <a:rPr lang="en-US" b="1" i="1" u="sng" dirty="0">
                <a:sym typeface="Helvetica"/>
              </a:rPr>
              <a:t>kilobytes</a:t>
            </a:r>
            <a:r>
              <a:rPr lang="en-US" b="1" i="1" u="sng" dirty="0"/>
              <a:t> to handle output </a:t>
            </a:r>
            <a:r>
              <a:rPr lang="en-US" dirty="0"/>
              <a:t>generated by the JSP page.</a:t>
            </a:r>
          </a:p>
          <a:p>
            <a:r>
              <a:rPr lang="en-US" dirty="0"/>
              <a:t>The default size of the buffer is </a:t>
            </a:r>
            <a:r>
              <a:rPr lang="en-US" dirty="0">
                <a:sym typeface="Helvetica"/>
              </a:rPr>
              <a:t>8Kb</a:t>
            </a:r>
            <a:r>
              <a:rPr lang="en-US" dirty="0"/>
              <a:t>.</a:t>
            </a:r>
          </a:p>
          <a:p>
            <a:pPr marL="1071345" lvl="6" indent="0">
              <a:buNone/>
            </a:pPr>
            <a:r>
              <a:rPr lang="en-US" dirty="0"/>
              <a:t>		</a:t>
            </a:r>
          </a:p>
          <a:p>
            <a:pPr marL="156945" lvl="4" indent="0">
              <a:buNone/>
            </a:pPr>
            <a:r>
              <a:rPr lang="en-US" sz="2800" dirty="0">
                <a:latin typeface="Courier New" panose="02070309020205020404" pitchFamily="49" charset="0"/>
                <a:cs typeface="Courier New" panose="02070309020205020404" pitchFamily="49" charset="0"/>
              </a:rPr>
              <a:t>		&lt;html&gt;  </a:t>
            </a:r>
          </a:p>
          <a:p>
            <a:pPr marL="156945" lvl="4" indent="0">
              <a:buNone/>
            </a:pPr>
            <a:r>
              <a:rPr lang="en-US" sz="2800" dirty="0">
                <a:latin typeface="Courier New" panose="02070309020205020404" pitchFamily="49" charset="0"/>
                <a:cs typeface="Courier New" panose="02070309020205020404" pitchFamily="49" charset="0"/>
              </a:rPr>
              <a:t>		&lt;body&gt;  </a:t>
            </a:r>
          </a:p>
          <a:p>
            <a:pPr marL="156945" lvl="4" indent="0">
              <a:buNone/>
            </a:pPr>
            <a:r>
              <a:rPr lang="en-US" sz="2800" dirty="0">
                <a:latin typeface="Courier New" panose="02070309020205020404" pitchFamily="49" charset="0"/>
                <a:cs typeface="Courier New" panose="02070309020205020404" pitchFamily="49" charset="0"/>
              </a:rPr>
              <a:t>		  </a:t>
            </a:r>
          </a:p>
          <a:p>
            <a:pPr marL="156945" lvl="4" indent="0">
              <a:buNone/>
            </a:pPr>
            <a:r>
              <a:rPr lang="en-US" sz="2800" dirty="0">
                <a:latin typeface="Courier New" panose="02070309020205020404" pitchFamily="49" charset="0"/>
                <a:cs typeface="Courier New" panose="02070309020205020404" pitchFamily="49" charset="0"/>
              </a:rPr>
              <a:t>		&lt;%@ page buffer="16kb" %&gt;  </a:t>
            </a:r>
          </a:p>
          <a:p>
            <a:pPr marL="156945" lvl="4" indent="0">
              <a:buNone/>
            </a:pPr>
            <a:r>
              <a:rPr lang="en-US" sz="2800" dirty="0">
                <a:latin typeface="Courier New" panose="02070309020205020404" pitchFamily="49" charset="0"/>
                <a:cs typeface="Courier New" panose="02070309020205020404" pitchFamily="49" charset="0"/>
              </a:rPr>
              <a:t>		Today is: &lt;%= </a:t>
            </a:r>
            <a:r>
              <a:rPr lang="en-US" sz="2800" dirty="0">
                <a:latin typeface="Courier New" panose="02070309020205020404" pitchFamily="49" charset="0"/>
                <a:cs typeface="Courier New" panose="02070309020205020404" pitchFamily="49" charset="0"/>
                <a:sym typeface="Helvetica"/>
              </a:rPr>
              <a:t>new</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java.util.Date</a:t>
            </a:r>
            <a:r>
              <a:rPr lang="en-US" sz="2800" dirty="0">
                <a:latin typeface="Courier New" panose="02070309020205020404" pitchFamily="49" charset="0"/>
                <a:cs typeface="Courier New" panose="02070309020205020404" pitchFamily="49" charset="0"/>
              </a:rPr>
              <a:t>() %&gt;  </a:t>
            </a:r>
          </a:p>
          <a:p>
            <a:pPr marL="156945" lvl="4" indent="0">
              <a:buNone/>
            </a:pPr>
            <a:r>
              <a:rPr lang="en-US" sz="2800" dirty="0">
                <a:latin typeface="Courier New" panose="02070309020205020404" pitchFamily="49" charset="0"/>
                <a:cs typeface="Courier New" panose="02070309020205020404" pitchFamily="49" charset="0"/>
              </a:rPr>
              <a:t>		  </a:t>
            </a:r>
          </a:p>
          <a:p>
            <a:pPr marL="156945" lvl="4" indent="0">
              <a:buNone/>
            </a:pPr>
            <a:r>
              <a:rPr lang="en-US" sz="2800" dirty="0">
                <a:latin typeface="Courier New" panose="02070309020205020404" pitchFamily="49" charset="0"/>
                <a:cs typeface="Courier New" panose="02070309020205020404" pitchFamily="49" charset="0"/>
              </a:rPr>
              <a:t>		&lt;/body&gt;  </a:t>
            </a:r>
          </a:p>
          <a:p>
            <a:pPr marL="156945" lvl="4" indent="0">
              <a:buNone/>
            </a:pPr>
            <a:r>
              <a:rPr lang="en-US" sz="2800"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80</a:t>
            </a:fld>
            <a:endParaRPr lang="en-IN"/>
          </a:p>
        </p:txBody>
      </p:sp>
    </p:spTree>
    <p:custDataLst>
      <p:tags r:id="rId1"/>
    </p:custDataLst>
    <p:extLst>
      <p:ext uri="{BB962C8B-B14F-4D97-AF65-F5344CB8AC3E}">
        <p14:creationId xmlns:p14="http://schemas.microsoft.com/office/powerpoint/2010/main" val="175122641"/>
      </p:ext>
    </p:extLst>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rog 2: Use import, contentType and buffer JSP PAGE Directive"/>
          <p:cNvSpPr txBox="1">
            <a:spLocks noGrp="1"/>
          </p:cNvSpPr>
          <p:nvPr>
            <p:ph type="title"/>
          </p:nvPr>
        </p:nvSpPr>
        <p:spPr/>
        <p:txBody>
          <a:bodyPr>
            <a:noAutofit/>
          </a:bodyPr>
          <a:lstStyle>
            <a:lvl1pPr defTabSz="438150">
              <a:defRPr sz="6000"/>
            </a:lvl1pPr>
          </a:lstStyle>
          <a:p>
            <a:r>
              <a:rPr lang="en-US" sz="3200" dirty="0" err="1" smtClean="0"/>
              <a:t>Prog</a:t>
            </a:r>
            <a:r>
              <a:rPr lang="en-US" sz="3200" dirty="0" smtClean="0"/>
              <a:t>: </a:t>
            </a:r>
            <a:r>
              <a:rPr lang="en-US" sz="3200" dirty="0"/>
              <a:t>Use </a:t>
            </a:r>
            <a:r>
              <a:rPr lang="en-US" sz="3200" dirty="0" smtClean="0"/>
              <a:t>of import</a:t>
            </a:r>
            <a:r>
              <a:rPr lang="en-US" sz="3200" dirty="0"/>
              <a:t>, </a:t>
            </a:r>
            <a:r>
              <a:rPr lang="en-US" sz="3200" dirty="0" err="1"/>
              <a:t>contentType</a:t>
            </a:r>
            <a:r>
              <a:rPr lang="en-US" sz="3200" dirty="0"/>
              <a:t> and buffer </a:t>
            </a:r>
            <a:r>
              <a:rPr lang="en-US" sz="3200" dirty="0" smtClean="0"/>
              <a:t>Page Directives</a:t>
            </a:r>
            <a:endParaRPr lang="en-US" sz="3200" dirty="0"/>
          </a:p>
        </p:txBody>
      </p:sp>
      <p:sp>
        <p:nvSpPr>
          <p:cNvPr id="184" name="&lt;%@page contentType=&quot;text/html&quot; pageEncoding=&quot;UTF-8&quot;%&gt;…"/>
          <p:cNvSpPr txBox="1">
            <a:spLocks noGrp="1"/>
          </p:cNvSpPr>
          <p:nvPr>
            <p:ph type="body" idx="1"/>
          </p:nvPr>
        </p:nvSpPr>
        <p:spPr/>
        <p:txBody>
          <a:bodyPr>
            <a:normAutofit fontScale="85000" lnSpcReduction="20000"/>
          </a:bodyPr>
          <a:lstStyle/>
          <a:p>
            <a:pPr marL="0" indent="0">
              <a:buNone/>
            </a:pPr>
            <a:r>
              <a:rPr lang="en-IN" dirty="0">
                <a:latin typeface="Courier New" panose="02070309020205020404" pitchFamily="49" charset="0"/>
                <a:cs typeface="Courier New" panose="02070309020205020404" pitchFamily="49" charset="0"/>
              </a:rPr>
              <a:t>&lt;%@page </a:t>
            </a:r>
            <a:r>
              <a:rPr lang="en-IN" dirty="0" err="1">
                <a:latin typeface="Courier New" panose="02070309020205020404" pitchFamily="49" charset="0"/>
                <a:cs typeface="Courier New" panose="02070309020205020404" pitchFamily="49" charset="0"/>
              </a:rPr>
              <a:t>contentType</a:t>
            </a:r>
            <a:r>
              <a:rPr lang="en-IN" dirty="0">
                <a:latin typeface="Courier New" panose="02070309020205020404" pitchFamily="49" charset="0"/>
                <a:cs typeface="Courier New" panose="02070309020205020404" pitchFamily="49" charset="0"/>
              </a:rPr>
              <a:t>="text/html" </a:t>
            </a:r>
            <a:r>
              <a:rPr lang="en-IN" dirty="0" err="1">
                <a:latin typeface="Courier New" panose="02070309020205020404" pitchFamily="49" charset="0"/>
                <a:cs typeface="Courier New" panose="02070309020205020404" pitchFamily="49" charset="0"/>
              </a:rPr>
              <a:t>pageEncoding</a:t>
            </a:r>
            <a:r>
              <a:rPr lang="en-IN" dirty="0">
                <a:latin typeface="Courier New" panose="02070309020205020404" pitchFamily="49" charset="0"/>
                <a:cs typeface="Courier New" panose="02070309020205020404" pitchFamily="49" charset="0"/>
              </a:rPr>
              <a:t>="UTF-8"%&gt;</a:t>
            </a:r>
          </a:p>
          <a:p>
            <a:pPr marL="0" indent="0">
              <a:buNone/>
            </a:pPr>
            <a:r>
              <a:rPr lang="en-IN" dirty="0">
                <a:latin typeface="Courier New" panose="02070309020205020404" pitchFamily="49" charset="0"/>
                <a:cs typeface="Courier New" panose="02070309020205020404" pitchFamily="49" charset="0"/>
              </a:rPr>
              <a:t>&lt;!DOCTYPE html&gt;</a:t>
            </a:r>
          </a:p>
          <a:p>
            <a:pPr marL="0" indent="0">
              <a:buNone/>
            </a:pPr>
            <a:r>
              <a:rPr lang="en-IN" dirty="0">
                <a:latin typeface="Courier New" panose="02070309020205020404" pitchFamily="49" charset="0"/>
                <a:cs typeface="Courier New" panose="02070309020205020404" pitchFamily="49" charset="0"/>
              </a:rPr>
              <a:t>&lt;html&gt;</a:t>
            </a:r>
          </a:p>
          <a:p>
            <a:pPr marL="0" indent="0">
              <a:buNone/>
            </a:pPr>
            <a:r>
              <a:rPr lang="en-IN" dirty="0">
                <a:latin typeface="Courier New" panose="02070309020205020404" pitchFamily="49" charset="0"/>
                <a:cs typeface="Courier New" panose="02070309020205020404" pitchFamily="49" charset="0"/>
              </a:rPr>
              <a:t>    &lt;head&gt;</a:t>
            </a:r>
          </a:p>
          <a:p>
            <a:pPr marL="0" indent="0">
              <a:buNone/>
            </a:pPr>
            <a:r>
              <a:rPr lang="en-IN" dirty="0">
                <a:latin typeface="Courier New" panose="02070309020205020404" pitchFamily="49" charset="0"/>
                <a:cs typeface="Courier New" panose="02070309020205020404" pitchFamily="49" charset="0"/>
              </a:rPr>
              <a:t>        &lt;title&gt;</a:t>
            </a:r>
            <a:r>
              <a:rPr lang="en-IN" dirty="0" err="1">
                <a:latin typeface="Courier New" panose="02070309020205020404" pitchFamily="49" charset="0"/>
                <a:cs typeface="Courier New" panose="02070309020205020404" pitchFamily="49" charset="0"/>
              </a:rPr>
              <a:t>Import,contentType</a:t>
            </a:r>
            <a:r>
              <a:rPr lang="en-IN" dirty="0">
                <a:latin typeface="Courier New" panose="02070309020205020404" pitchFamily="49" charset="0"/>
                <a:cs typeface="Courier New" panose="02070309020205020404" pitchFamily="49" charset="0"/>
              </a:rPr>
              <a:t> and </a:t>
            </a:r>
            <a:endParaRPr lang="en-IN" dirty="0" smtClean="0">
              <a:latin typeface="Courier New" panose="02070309020205020404" pitchFamily="49" charset="0"/>
              <a:cs typeface="Courier New" panose="02070309020205020404" pitchFamily="49" charset="0"/>
            </a:endParaRPr>
          </a:p>
          <a:p>
            <a:pPr marL="0" indent="0">
              <a:buNone/>
            </a:pPr>
            <a:r>
              <a:rPr lang="en-IN" dirty="0">
                <a:latin typeface="Courier New" panose="02070309020205020404" pitchFamily="49" charset="0"/>
                <a:cs typeface="Courier New" panose="02070309020205020404" pitchFamily="49" charset="0"/>
              </a:rPr>
              <a:t>	</a:t>
            </a:r>
            <a:r>
              <a:rPr lang="en-IN" dirty="0" smtClean="0">
                <a:latin typeface="Courier New" panose="02070309020205020404" pitchFamily="49" charset="0"/>
                <a:cs typeface="Courier New" panose="02070309020205020404" pitchFamily="49" charset="0"/>
              </a:rPr>
              <a:t>	buffer </a:t>
            </a:r>
            <a:r>
              <a:rPr lang="en-IN" dirty="0">
                <a:latin typeface="Courier New" panose="02070309020205020404" pitchFamily="49" charset="0"/>
                <a:cs typeface="Courier New" panose="02070309020205020404" pitchFamily="49" charset="0"/>
              </a:rPr>
              <a:t>tag Example&lt;/title&gt;</a:t>
            </a:r>
          </a:p>
          <a:p>
            <a:pPr marL="0" indent="0">
              <a:buNone/>
            </a:pPr>
            <a:r>
              <a:rPr lang="en-IN" dirty="0">
                <a:latin typeface="Courier New" panose="02070309020205020404" pitchFamily="49" charset="0"/>
                <a:cs typeface="Courier New" panose="02070309020205020404" pitchFamily="49" charset="0"/>
              </a:rPr>
              <a:t>    &lt;/head&gt;</a:t>
            </a:r>
          </a:p>
          <a:p>
            <a:pPr marL="0" indent="0">
              <a:buNone/>
            </a:pPr>
            <a:r>
              <a:rPr lang="en-IN" dirty="0">
                <a:latin typeface="Courier New" panose="02070309020205020404" pitchFamily="49" charset="0"/>
                <a:cs typeface="Courier New" panose="02070309020205020404" pitchFamily="49" charset="0"/>
              </a:rPr>
              <a:t>    &lt;body&gt;</a:t>
            </a:r>
          </a:p>
          <a:p>
            <a:pPr marL="0" indent="0">
              <a:buNone/>
            </a:pPr>
            <a:r>
              <a:rPr lang="en-IN" dirty="0">
                <a:latin typeface="Courier New" panose="02070309020205020404" pitchFamily="49" charset="0"/>
                <a:cs typeface="Courier New" panose="02070309020205020404" pitchFamily="49" charset="0"/>
              </a:rPr>
              <a:t>        &lt;%@page buffer="16kb" %&gt;</a:t>
            </a:r>
          </a:p>
          <a:p>
            <a:pPr marL="0" indent="0">
              <a:buNone/>
            </a:pPr>
            <a:r>
              <a:rPr lang="en-IN" dirty="0">
                <a:latin typeface="Courier New" panose="02070309020205020404" pitchFamily="49" charset="0"/>
                <a:cs typeface="Courier New" panose="02070309020205020404" pitchFamily="49" charset="0"/>
              </a:rPr>
              <a:t>        </a:t>
            </a:r>
            <a:r>
              <a:rPr lang="en-IN" dirty="0" smtClean="0">
                <a:latin typeface="Courier New" panose="02070309020205020404" pitchFamily="49" charset="0"/>
                <a:cs typeface="Courier New" panose="02070309020205020404" pitchFamily="49" charset="0"/>
              </a:rPr>
              <a:t>&lt;%@page </a:t>
            </a:r>
            <a:r>
              <a:rPr lang="en-IN" dirty="0">
                <a:latin typeface="Courier New" panose="02070309020205020404" pitchFamily="49" charset="0"/>
                <a:cs typeface="Courier New" panose="02070309020205020404" pitchFamily="49" charset="0"/>
              </a:rPr>
              <a:t>import="</a:t>
            </a:r>
            <a:r>
              <a:rPr lang="en-IN" dirty="0" err="1">
                <a:latin typeface="Courier New" panose="02070309020205020404" pitchFamily="49" charset="0"/>
                <a:cs typeface="Courier New" panose="02070309020205020404" pitchFamily="49" charset="0"/>
              </a:rPr>
              <a:t>java.util.Date</a:t>
            </a:r>
            <a:r>
              <a:rPr lang="en-IN" dirty="0">
                <a:latin typeface="Courier New" panose="02070309020205020404" pitchFamily="49" charset="0"/>
                <a:cs typeface="Courier New" panose="02070309020205020404" pitchFamily="49" charset="0"/>
              </a:rPr>
              <a:t>" %&gt;  </a:t>
            </a:r>
          </a:p>
          <a:p>
            <a:pPr marL="0" indent="0">
              <a:buNone/>
            </a:pPr>
            <a:r>
              <a:rPr lang="en-IN" dirty="0">
                <a:latin typeface="Courier New" panose="02070309020205020404" pitchFamily="49" charset="0"/>
                <a:cs typeface="Courier New" panose="02070309020205020404" pitchFamily="49" charset="0"/>
              </a:rPr>
              <a:t>            Today is: &lt;%= new Date() %&gt;  </a:t>
            </a:r>
          </a:p>
          <a:p>
            <a:pPr marL="0" indent="0">
              <a:buNone/>
            </a:pPr>
            <a:r>
              <a:rPr lang="en-IN" dirty="0">
                <a:latin typeface="Courier New" panose="02070309020205020404" pitchFamily="49" charset="0"/>
                <a:cs typeface="Courier New" panose="02070309020205020404" pitchFamily="49" charset="0"/>
              </a:rPr>
              <a:t>    &lt;/body&gt;</a:t>
            </a:r>
          </a:p>
          <a:p>
            <a:pPr marL="0" indent="0">
              <a:buNone/>
            </a:pPr>
            <a:r>
              <a:rPr lang="en-IN" dirty="0">
                <a:latin typeface="Courier New" panose="02070309020205020404" pitchFamily="49" charset="0"/>
                <a:cs typeface="Courier New" panose="02070309020205020404" pitchFamily="49" charset="0"/>
              </a:rPr>
              <a:t>&lt;/html&gt;</a:t>
            </a:r>
          </a:p>
        </p:txBody>
      </p:sp>
      <p:sp>
        <p:nvSpPr>
          <p:cNvPr id="2" name="Slide Number Placeholder 1"/>
          <p:cNvSpPr>
            <a:spLocks noGrp="1"/>
          </p:cNvSpPr>
          <p:nvPr>
            <p:ph type="sldNum" sz="quarter" idx="2"/>
          </p:nvPr>
        </p:nvSpPr>
        <p:spPr/>
        <p:txBody>
          <a:bodyPr/>
          <a:lstStyle/>
          <a:p>
            <a:fld id="{86CB4B4D-7CA3-9044-876B-883B54F8677D}" type="slidenum">
              <a:rPr lang="en-IN" smtClean="0"/>
              <a:t>81</a:t>
            </a:fld>
            <a:endParaRPr lang="en-IN"/>
          </a:p>
        </p:txBody>
      </p:sp>
    </p:spTree>
    <p:custDataLst>
      <p:tags r:id="rId1"/>
    </p:custDataLst>
    <p:extLst>
      <p:ext uri="{BB962C8B-B14F-4D97-AF65-F5344CB8AC3E}">
        <p14:creationId xmlns:p14="http://schemas.microsoft.com/office/powerpoint/2010/main" val="3892474175"/>
      </p:ext>
    </p:extLst>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6.1.4 isThreadSafe"/>
          <p:cNvSpPr txBox="1">
            <a:spLocks noGrp="1"/>
          </p:cNvSpPr>
          <p:nvPr>
            <p:ph type="title"/>
          </p:nvPr>
        </p:nvSpPr>
        <p:spPr/>
        <p:txBody>
          <a:bodyPr/>
          <a:lstStyle/>
          <a:p>
            <a:r>
              <a:rPr lang="en-IN" dirty="0"/>
              <a:t>Page Directive </a:t>
            </a:r>
            <a:r>
              <a:rPr lang="en-IN" dirty="0" smtClean="0"/>
              <a:t>4: </a:t>
            </a:r>
            <a:r>
              <a:rPr lang="en-IN" dirty="0" err="1"/>
              <a:t>isThreadSafe</a:t>
            </a:r>
            <a:endParaRPr lang="en-IN" dirty="0"/>
          </a:p>
        </p:txBody>
      </p:sp>
      <p:sp>
        <p:nvSpPr>
          <p:cNvPr id="190" name="Servlet and JSP both supports multithreaded.…"/>
          <p:cNvSpPr txBox="1">
            <a:spLocks noGrp="1"/>
          </p:cNvSpPr>
          <p:nvPr>
            <p:ph type="body" idx="1"/>
          </p:nvPr>
        </p:nvSpPr>
        <p:spPr/>
        <p:txBody>
          <a:bodyPr/>
          <a:lstStyle/>
          <a:p>
            <a:pPr marL="361639" indent="-361639">
              <a:buFont typeface="+mj-lt"/>
              <a:buAutoNum type="arabicPeriod"/>
            </a:pPr>
            <a:r>
              <a:rPr lang="en-US" dirty="0"/>
              <a:t>Servlet and JSP both supports </a:t>
            </a:r>
            <a:r>
              <a:rPr lang="en-US" dirty="0">
                <a:sym typeface="Helvetica"/>
              </a:rPr>
              <a:t>multithreaded</a:t>
            </a:r>
            <a:r>
              <a:rPr lang="en-US" dirty="0"/>
              <a:t>.</a:t>
            </a:r>
          </a:p>
          <a:p>
            <a:pPr marL="361639" indent="-361639">
              <a:buFont typeface="+mj-lt"/>
              <a:buAutoNum type="arabicPeriod"/>
            </a:pPr>
            <a:r>
              <a:rPr lang="en-US" dirty="0"/>
              <a:t>If you want to control this </a:t>
            </a:r>
            <a:r>
              <a:rPr lang="en-US" dirty="0" err="1"/>
              <a:t>behaviour</a:t>
            </a:r>
            <a:r>
              <a:rPr lang="en-US" dirty="0"/>
              <a:t> of JSP page, you can use </a:t>
            </a:r>
            <a:r>
              <a:rPr lang="en-US" dirty="0" err="1">
                <a:sym typeface="Helvetica"/>
              </a:rPr>
              <a:t>isThreadSafe</a:t>
            </a:r>
            <a:r>
              <a:rPr lang="en-US" dirty="0">
                <a:sym typeface="Helvetica"/>
              </a:rPr>
              <a:t> attribute</a:t>
            </a:r>
            <a:r>
              <a:rPr lang="en-US" dirty="0"/>
              <a:t> of page directive.</a:t>
            </a:r>
          </a:p>
          <a:p>
            <a:pPr marL="361639" indent="-361639">
              <a:buFont typeface="+mj-lt"/>
              <a:buAutoNum type="arabicPeriod"/>
            </a:pPr>
            <a:r>
              <a:rPr lang="en-US" dirty="0"/>
              <a:t>The value of </a:t>
            </a:r>
            <a:r>
              <a:rPr lang="en-US" dirty="0" err="1"/>
              <a:t>isThreadSafe</a:t>
            </a:r>
            <a:r>
              <a:rPr lang="en-US" dirty="0"/>
              <a:t> value is true.</a:t>
            </a:r>
          </a:p>
          <a:p>
            <a:pPr marL="361639" indent="-361639">
              <a:buFont typeface="+mj-lt"/>
              <a:buAutoNum type="arabicPeriod"/>
            </a:pPr>
            <a:r>
              <a:rPr lang="en-US" dirty="0"/>
              <a:t>If you make it false, the web container will </a:t>
            </a:r>
            <a:r>
              <a:rPr lang="en-US" dirty="0" err="1"/>
              <a:t>serialise</a:t>
            </a:r>
            <a:r>
              <a:rPr lang="en-US" dirty="0"/>
              <a:t> the multiple requests, i.e. it will wait until the JSP finishes responding to a request before passing another request to it.</a:t>
            </a:r>
          </a:p>
          <a:p>
            <a:pPr marL="361639" indent="-361639">
              <a:buFont typeface="+mj-lt"/>
              <a:buAutoNum type="arabicPeriod"/>
            </a:pPr>
            <a:r>
              <a:rPr lang="en-US" dirty="0"/>
              <a:t>Its syntax is:</a:t>
            </a:r>
          </a:p>
          <a:p>
            <a:pPr marL="0" indent="0" algn="ctr">
              <a:buNone/>
            </a:pPr>
            <a:r>
              <a:rPr lang="en-US" dirty="0">
                <a:latin typeface="Courier New" panose="02070309020205020404" pitchFamily="49" charset="0"/>
                <a:cs typeface="Courier New" panose="02070309020205020404" pitchFamily="49" charset="0"/>
              </a:rPr>
              <a:t>&lt;%@ page </a:t>
            </a:r>
            <a:r>
              <a:rPr lang="en-US" dirty="0" err="1">
                <a:latin typeface="Courier New" panose="02070309020205020404" pitchFamily="49" charset="0"/>
                <a:cs typeface="Courier New" panose="02070309020205020404" pitchFamily="49" charset="0"/>
              </a:rPr>
              <a:t>isThreadSafe</a:t>
            </a:r>
            <a:r>
              <a:rPr lang="en-US" dirty="0">
                <a:latin typeface="Courier New" panose="02070309020205020404" pitchFamily="49" charset="0"/>
                <a:cs typeface="Courier New" panose="02070309020205020404" pitchFamily="49" charset="0"/>
              </a:rPr>
              <a:t>="false" %&gt;</a:t>
            </a:r>
          </a:p>
        </p:txBody>
      </p:sp>
      <p:sp>
        <p:nvSpPr>
          <p:cNvPr id="2" name="Slide Number Placeholder 1"/>
          <p:cNvSpPr>
            <a:spLocks noGrp="1"/>
          </p:cNvSpPr>
          <p:nvPr>
            <p:ph type="sldNum" sz="quarter" idx="2"/>
          </p:nvPr>
        </p:nvSpPr>
        <p:spPr/>
        <p:txBody>
          <a:bodyPr/>
          <a:lstStyle/>
          <a:p>
            <a:fld id="{86CB4B4D-7CA3-9044-876B-883B54F8677D}" type="slidenum">
              <a:rPr lang="en-IN" smtClean="0"/>
              <a:t>82</a:t>
            </a:fld>
            <a:endParaRPr lang="en-IN"/>
          </a:p>
        </p:txBody>
      </p:sp>
    </p:spTree>
    <p:custDataLst>
      <p:tags r:id="rId1"/>
    </p:custDataLst>
    <p:extLst>
      <p:ext uri="{BB962C8B-B14F-4D97-AF65-F5344CB8AC3E}">
        <p14:creationId xmlns:p14="http://schemas.microsoft.com/office/powerpoint/2010/main" val="1726772792"/>
      </p:ext>
    </p:extLst>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2FC51D-B972-4C8C-9614-06B8C3F15296}"/>
              </a:ext>
            </a:extLst>
          </p:cNvPr>
          <p:cNvSpPr>
            <a:spLocks noGrp="1"/>
          </p:cNvSpPr>
          <p:nvPr>
            <p:ph type="title"/>
          </p:nvPr>
        </p:nvSpPr>
        <p:spPr/>
        <p:txBody>
          <a:bodyPr/>
          <a:lstStyle/>
          <a:p>
            <a:r>
              <a:rPr lang="en-IN" dirty="0"/>
              <a:t>Page Directive </a:t>
            </a:r>
            <a:r>
              <a:rPr lang="en-IN" dirty="0" smtClean="0"/>
              <a:t>5: </a:t>
            </a:r>
            <a:r>
              <a:rPr lang="en-IN" dirty="0"/>
              <a:t>info</a:t>
            </a:r>
          </a:p>
        </p:txBody>
      </p:sp>
      <p:sp>
        <p:nvSpPr>
          <p:cNvPr id="193" name="&lt;html&gt;…"/>
          <p:cNvSpPr txBox="1">
            <a:spLocks noGrp="1"/>
          </p:cNvSpPr>
          <p:nvPr>
            <p:ph type="body" idx="1"/>
          </p:nvPr>
        </p:nvSpPr>
        <p:spPr/>
        <p:txBody>
          <a:bodyPr>
            <a:normAutofit lnSpcReduction="10000"/>
          </a:bodyPr>
          <a:lstStyle/>
          <a:p>
            <a:pPr marL="0" indent="0">
              <a:buNone/>
            </a:pPr>
            <a:r>
              <a:rPr lang="en-US" dirty="0"/>
              <a:t>This attribute simply </a:t>
            </a:r>
            <a:r>
              <a:rPr lang="en-US" b="1" dirty="0">
                <a:latin typeface="Helvetica"/>
                <a:ea typeface="Helvetica"/>
                <a:cs typeface="Helvetica"/>
                <a:sym typeface="Helvetica"/>
              </a:rPr>
              <a:t>sets the information</a:t>
            </a:r>
            <a:r>
              <a:rPr lang="en-US" dirty="0"/>
              <a:t> of the JSP page.</a:t>
            </a:r>
          </a:p>
          <a:p>
            <a:pPr marL="0" indent="0">
              <a:buNone/>
            </a:pPr>
            <a:r>
              <a:rPr lang="en-US" sz="3200" dirty="0">
                <a:latin typeface="Courier New" panose="02070309020205020404" pitchFamily="49" charset="0"/>
                <a:cs typeface="Courier New" panose="02070309020205020404" pitchFamily="49" charset="0"/>
              </a:rPr>
              <a:t>	&lt;html&gt;  </a:t>
            </a:r>
          </a:p>
          <a:p>
            <a:pPr marL="0" indent="0">
              <a:buNone/>
            </a:pPr>
            <a:r>
              <a:rPr lang="en-US" sz="3200" dirty="0">
                <a:latin typeface="Courier New" panose="02070309020205020404" pitchFamily="49" charset="0"/>
                <a:cs typeface="Courier New" panose="02070309020205020404" pitchFamily="49" charset="0"/>
              </a:rPr>
              <a:t>	&lt;body&gt;  </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	&lt;%@ page info</a:t>
            </a:r>
            <a:r>
              <a:rPr lang="en-US" sz="3200" dirty="0" smtClean="0">
                <a:latin typeface="Courier New" panose="02070309020205020404" pitchFamily="49" charset="0"/>
                <a:cs typeface="Courier New" panose="02070309020205020404" pitchFamily="49" charset="0"/>
              </a:rPr>
              <a:t>="Made in India"</a:t>
            </a:r>
            <a:r>
              <a:rPr lang="en-US" sz="3200" dirty="0">
                <a:latin typeface="Courier New" panose="02070309020205020404" pitchFamily="49" charset="0"/>
                <a:cs typeface="Courier New" panose="02070309020205020404" pitchFamily="49" charset="0"/>
              </a:rPr>
              <a:t> %&gt;  </a:t>
            </a:r>
          </a:p>
          <a:p>
            <a:pPr marL="0" indent="0">
              <a:buNone/>
            </a:pPr>
            <a:r>
              <a:rPr lang="en-US" sz="3200">
                <a:latin typeface="Courier New" panose="02070309020205020404" pitchFamily="49" charset="0"/>
                <a:cs typeface="Courier New" panose="02070309020205020404" pitchFamily="49" charset="0"/>
              </a:rPr>
              <a:t>	</a:t>
            </a:r>
            <a:r>
              <a:rPr lang="en-US" sz="3200" smtClean="0">
                <a:latin typeface="Courier New" panose="02070309020205020404" pitchFamily="49" charset="0"/>
                <a:cs typeface="Courier New" panose="02070309020205020404" pitchFamily="49" charset="0"/>
              </a:rPr>
              <a:t>Manufacture:</a:t>
            </a:r>
            <a:r>
              <a:rPr lang="en-US" sz="3200" dirty="0">
                <a:latin typeface="Courier New" panose="02070309020205020404" pitchFamily="49" charset="0"/>
                <a:cs typeface="Courier New" panose="02070309020205020404" pitchFamily="49" charset="0"/>
              </a:rPr>
              <a:t> &lt;%= </a:t>
            </a:r>
            <a:r>
              <a:rPr lang="en-US" sz="3200" dirty="0" err="1" smtClean="0">
                <a:latin typeface="Courier New" panose="02070309020205020404" pitchFamily="49" charset="0"/>
                <a:cs typeface="Courier New" panose="02070309020205020404" pitchFamily="49" charset="0"/>
              </a:rPr>
              <a:t>this.getServletInfo</a:t>
            </a:r>
            <a:r>
              <a:rPr lang="en-US" sz="3200" dirty="0" smtClean="0">
                <a:latin typeface="Courier New" panose="02070309020205020404" pitchFamily="49" charset="0"/>
                <a:cs typeface="Courier New" panose="02070309020205020404" pitchFamily="49" charset="0"/>
              </a:rPr>
              <a:t>()</a:t>
            </a:r>
            <a:r>
              <a:rPr lang="en-US" sz="3200" dirty="0">
                <a:latin typeface="Courier New" panose="02070309020205020404" pitchFamily="49" charset="0"/>
                <a:cs typeface="Courier New" panose="02070309020205020404" pitchFamily="49" charset="0"/>
              </a:rPr>
              <a:t> %&gt;  </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	&lt;/body&gt;  </a:t>
            </a:r>
          </a:p>
          <a:p>
            <a:pPr marL="0" indent="0">
              <a:buNone/>
            </a:pPr>
            <a:r>
              <a:rPr lang="en-US" sz="3200" dirty="0">
                <a:latin typeface="Courier New" panose="02070309020205020404" pitchFamily="49" charset="0"/>
                <a:cs typeface="Courier New" panose="02070309020205020404" pitchFamily="49" charset="0"/>
              </a:rPr>
              <a:t>	&lt;/html&gt;  </a:t>
            </a:r>
          </a:p>
        </p:txBody>
      </p:sp>
      <p:sp>
        <p:nvSpPr>
          <p:cNvPr id="194" name="This attribute simply sets the information of the JSP page."/>
          <p:cNvSpPr txBox="1"/>
          <p:nvPr/>
        </p:nvSpPr>
        <p:spPr>
          <a:xfrm>
            <a:off x="2193727" y="2404975"/>
            <a:ext cx="7804547" cy="85419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a:spcBef>
                <a:spcPts val="2953"/>
              </a:spcBef>
            </a:pPr>
            <a:endParaRPr sz="1266" dirty="0"/>
          </a:p>
        </p:txBody>
      </p:sp>
      <p:sp>
        <p:nvSpPr>
          <p:cNvPr id="196" name="6.1.5 info"/>
          <p:cNvSpPr txBox="1"/>
          <p:nvPr/>
        </p:nvSpPr>
        <p:spPr>
          <a:xfrm>
            <a:off x="2101113" y="499186"/>
            <a:ext cx="7804548" cy="1518048"/>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lvl1pPr>
              <a:defRPr sz="8000"/>
            </a:lvl1pPr>
          </a:lstStyle>
          <a:p>
            <a:endParaRPr sz="5625" dirty="0"/>
          </a:p>
        </p:txBody>
      </p:sp>
      <p:sp>
        <p:nvSpPr>
          <p:cNvPr id="2" name="Slide Number Placeholder 1"/>
          <p:cNvSpPr>
            <a:spLocks noGrp="1"/>
          </p:cNvSpPr>
          <p:nvPr>
            <p:ph type="sldNum" sz="quarter" idx="2"/>
          </p:nvPr>
        </p:nvSpPr>
        <p:spPr/>
        <p:txBody>
          <a:bodyPr/>
          <a:lstStyle/>
          <a:p>
            <a:fld id="{86CB4B4D-7CA3-9044-876B-883B54F8677D}" type="slidenum">
              <a:rPr lang="en-IN" smtClean="0"/>
              <a:t>83</a:t>
            </a:fld>
            <a:endParaRPr lang="en-IN"/>
          </a:p>
        </p:txBody>
      </p:sp>
    </p:spTree>
    <p:custDataLst>
      <p:tags r:id="rId1"/>
    </p:custDataLst>
    <p:extLst>
      <p:ext uri="{BB962C8B-B14F-4D97-AF65-F5344CB8AC3E}">
        <p14:creationId xmlns:p14="http://schemas.microsoft.com/office/powerpoint/2010/main" val="2784442233"/>
      </p:ext>
    </p:extLst>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6.1.6 errorPage"/>
          <p:cNvSpPr txBox="1">
            <a:spLocks noGrp="1"/>
          </p:cNvSpPr>
          <p:nvPr>
            <p:ph type="title"/>
          </p:nvPr>
        </p:nvSpPr>
        <p:spPr>
          <a:prstGeom prst="rect">
            <a:avLst/>
          </a:prstGeom>
        </p:spPr>
        <p:txBody>
          <a:bodyPr/>
          <a:lstStyle/>
          <a:p>
            <a:r>
              <a:rPr lang="en-IN" dirty="0"/>
              <a:t>Page Directive </a:t>
            </a:r>
            <a:r>
              <a:rPr dirty="0" smtClean="0"/>
              <a:t>6</a:t>
            </a:r>
            <a:r>
              <a:rPr lang="en-US" dirty="0" smtClean="0"/>
              <a:t>:</a:t>
            </a:r>
            <a:r>
              <a:rPr dirty="0" smtClean="0"/>
              <a:t> </a:t>
            </a:r>
            <a:r>
              <a:rPr dirty="0" err="1"/>
              <a:t>errorPage</a:t>
            </a:r>
            <a:endParaRPr dirty="0"/>
          </a:p>
        </p:txBody>
      </p:sp>
      <p:sp>
        <p:nvSpPr>
          <p:cNvPr id="199" name="The errorPage attribute is used to define the error page, if exception occurs in the current page, it will be redirected to the error page.…"/>
          <p:cNvSpPr txBox="1">
            <a:spLocks noGrp="1"/>
          </p:cNvSpPr>
          <p:nvPr>
            <p:ph type="body" idx="1"/>
          </p:nvPr>
        </p:nvSpPr>
        <p:spPr>
          <a:prstGeom prst="rect">
            <a:avLst/>
          </a:prstGeom>
        </p:spPr>
        <p:txBody>
          <a:bodyPr>
            <a:normAutofit/>
          </a:bodyPr>
          <a:lstStyle/>
          <a:p>
            <a:pPr marL="0" indent="0">
              <a:buNone/>
            </a:pPr>
            <a:r>
              <a:rPr dirty="0"/>
              <a:t>The </a:t>
            </a:r>
            <a:r>
              <a:rPr dirty="0" err="1"/>
              <a:t>errorPage</a:t>
            </a:r>
            <a:r>
              <a:rPr dirty="0"/>
              <a:t> attribute is </a:t>
            </a:r>
            <a:r>
              <a:rPr b="1" dirty="0">
                <a:latin typeface="Helvetica"/>
                <a:ea typeface="Helvetica"/>
                <a:cs typeface="Helvetica"/>
                <a:sym typeface="Helvetica"/>
              </a:rPr>
              <a:t>used to define the error page</a:t>
            </a:r>
            <a:r>
              <a:rPr dirty="0"/>
              <a:t>, if exception occurs in the current page, it will be </a:t>
            </a:r>
            <a:r>
              <a:rPr b="1" dirty="0">
                <a:latin typeface="Helvetica"/>
                <a:ea typeface="Helvetica"/>
                <a:cs typeface="Helvetica"/>
                <a:sym typeface="Helvetica"/>
              </a:rPr>
              <a:t>redirected </a:t>
            </a:r>
            <a:r>
              <a:rPr dirty="0"/>
              <a:t>to the error page.</a:t>
            </a:r>
          </a:p>
          <a:p>
            <a:pPr marL="321457" indent="-321457" algn="just" defTabSz="321457">
              <a:spcBef>
                <a:spcPts val="0"/>
              </a:spcBef>
              <a:buNone/>
              <a:tabLst>
                <a:tab pos="98223" algn="l"/>
                <a:tab pos="321457" algn="l"/>
              </a:tabLst>
              <a:defRPr sz="1300">
                <a:solidFill>
                  <a:srgbClr val="008200"/>
                </a:solidFill>
                <a:latin typeface="Verdana"/>
                <a:ea typeface="Verdana"/>
                <a:cs typeface="Verdana"/>
                <a:sym typeface="Verdana"/>
              </a:defRPr>
            </a:pPr>
            <a:r>
              <a:rPr dirty="0"/>
              <a:t>	</a:t>
            </a:r>
          </a:p>
          <a:p>
            <a:pPr marL="0" lvl="1" indent="-1321628" defTabSz="321457">
              <a:spcBef>
                <a:spcPts val="0"/>
              </a:spcBef>
              <a:buNone/>
              <a:tabLst>
                <a:tab pos="98223" algn="l"/>
                <a:tab pos="321457" algn="l"/>
              </a:tabLst>
              <a:defRPr sz="2100">
                <a:solidFill>
                  <a:srgbClr val="008200"/>
                </a:solidFill>
                <a:latin typeface="Verdana"/>
                <a:ea typeface="Verdana"/>
                <a:cs typeface="Verdana"/>
                <a:sym typeface="Verdana"/>
              </a:defRPr>
            </a:pPr>
            <a:r>
              <a:rPr sz="3500" dirty="0" smtClean="0">
                <a:latin typeface="Courier New" panose="02070309020205020404" pitchFamily="49" charset="0"/>
                <a:cs typeface="Courier New" panose="02070309020205020404" pitchFamily="49" charset="0"/>
              </a:rPr>
              <a:t>	</a:t>
            </a:r>
            <a:r>
              <a:rPr sz="3500" dirty="0" err="1" smtClean="0">
                <a:latin typeface="Courier New" panose="02070309020205020404" pitchFamily="49" charset="0"/>
                <a:cs typeface="Courier New" panose="02070309020205020404" pitchFamily="49" charset="0"/>
              </a:rPr>
              <a:t>index.jsp</a:t>
            </a:r>
            <a:r>
              <a:rPr sz="3500" dirty="0" smtClean="0">
                <a:solidFill>
                  <a:srgbClr val="000000"/>
                </a:solidFill>
                <a:latin typeface="Courier New" panose="02070309020205020404" pitchFamily="49" charset="0"/>
                <a:cs typeface="Courier New" panose="02070309020205020404" pitchFamily="49" charset="0"/>
              </a:rPr>
              <a: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html&gt;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body&gt;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 page </a:t>
            </a:r>
            <a:r>
              <a:rPr sz="3500" dirty="0" err="1">
                <a:latin typeface="Courier New" panose="02070309020205020404" pitchFamily="49" charset="0"/>
                <a:cs typeface="Courier New" panose="02070309020205020404" pitchFamily="49" charset="0"/>
              </a:rPr>
              <a:t>errorPage</a:t>
            </a:r>
            <a:r>
              <a:rPr sz="3500" dirty="0">
                <a:latin typeface="Courier New" panose="02070309020205020404" pitchFamily="49" charset="0"/>
                <a:cs typeface="Courier New" panose="02070309020205020404" pitchFamily="49" charset="0"/>
              </a:rPr>
              <a:t>=</a:t>
            </a:r>
            <a:r>
              <a:rPr sz="3500" dirty="0">
                <a:solidFill>
                  <a:srgbClr val="0433FF"/>
                </a:solidFill>
                <a:latin typeface="Courier New" panose="02070309020205020404" pitchFamily="49" charset="0"/>
                <a:cs typeface="Courier New" panose="02070309020205020404" pitchFamily="49" charset="0"/>
              </a:rPr>
              <a:t>"</a:t>
            </a:r>
            <a:r>
              <a:rPr sz="3500" dirty="0" err="1">
                <a:solidFill>
                  <a:srgbClr val="0433FF"/>
                </a:solidFill>
                <a:latin typeface="Courier New" panose="02070309020205020404" pitchFamily="49" charset="0"/>
                <a:cs typeface="Courier New" panose="02070309020205020404" pitchFamily="49" charset="0"/>
              </a:rPr>
              <a:t>myerrorpage.jsp</a:t>
            </a:r>
            <a:r>
              <a:rPr sz="3500" dirty="0">
                <a:solidFill>
                  <a:srgbClr val="0433FF"/>
                </a:solidFill>
                <a:latin typeface="Courier New" panose="02070309020205020404" pitchFamily="49" charset="0"/>
                <a:cs typeface="Courier New" panose="02070309020205020404" pitchFamily="49" charset="0"/>
              </a:rPr>
              <a:t>"</a:t>
            </a:r>
            <a:r>
              <a:rPr sz="3500" dirty="0">
                <a:latin typeface="Courier New" panose="02070309020205020404" pitchFamily="49" charset="0"/>
                <a:cs typeface="Courier New" panose="02070309020205020404" pitchFamily="49" charset="0"/>
              </a:rPr>
              <a:t> %&gt;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 </a:t>
            </a:r>
            <a:r>
              <a:rPr sz="3500" dirty="0">
                <a:solidFill>
                  <a:srgbClr val="C01900"/>
                </a:solidFill>
                <a:latin typeface="Courier New" panose="02070309020205020404" pitchFamily="49" charset="0"/>
                <a:cs typeface="Courier New" panose="02070309020205020404" pitchFamily="49" charset="0"/>
              </a:rPr>
              <a:t>100</a:t>
            </a:r>
            <a:r>
              <a:rPr sz="3500" dirty="0">
                <a:latin typeface="Courier New" panose="02070309020205020404" pitchFamily="49" charset="0"/>
                <a:cs typeface="Courier New" panose="02070309020205020404" pitchFamily="49" charset="0"/>
              </a:rPr>
              <a:t>/</a:t>
            </a:r>
            <a:r>
              <a:rPr sz="3500" dirty="0">
                <a:solidFill>
                  <a:srgbClr val="C01900"/>
                </a:solidFill>
                <a:latin typeface="Courier New" panose="02070309020205020404" pitchFamily="49" charset="0"/>
                <a:cs typeface="Courier New" panose="02070309020205020404" pitchFamily="49" charset="0"/>
              </a:rPr>
              <a:t>0</a:t>
            </a:r>
            <a:r>
              <a:rPr sz="3500" dirty="0">
                <a:latin typeface="Courier New" panose="02070309020205020404" pitchFamily="49" charset="0"/>
                <a:cs typeface="Courier New" panose="02070309020205020404" pitchFamily="49" charset="0"/>
              </a:rPr>
              <a:t> %&gt;  		  </a:t>
            </a:r>
          </a:p>
          <a:p>
            <a:pPr marL="0" lvl="1" indent="-1321628"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&lt;/body&gt;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html&gt;</a:t>
            </a:r>
            <a:r>
              <a:rPr sz="4600" dirty="0">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84</a:t>
            </a:fld>
            <a:endParaRPr lang="en-IN"/>
          </a:p>
        </p:txBody>
      </p:sp>
    </p:spTree>
    <p:custDataLst>
      <p:tags r:id="rId1"/>
    </p:custDataLst>
    <p:extLst>
      <p:ext uri="{BB962C8B-B14F-4D97-AF65-F5344CB8AC3E}">
        <p14:creationId xmlns:p14="http://schemas.microsoft.com/office/powerpoint/2010/main" val="2610042294"/>
      </p:ext>
    </p:extLst>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6.1.7 isErrorPage"/>
          <p:cNvSpPr txBox="1">
            <a:spLocks noGrp="1"/>
          </p:cNvSpPr>
          <p:nvPr>
            <p:ph type="title"/>
          </p:nvPr>
        </p:nvSpPr>
        <p:spPr/>
        <p:txBody>
          <a:bodyPr/>
          <a:lstStyle/>
          <a:p>
            <a:r>
              <a:rPr lang="en-IN" dirty="0"/>
              <a:t>Page Directive </a:t>
            </a:r>
            <a:r>
              <a:rPr lang="en-IN" dirty="0" smtClean="0"/>
              <a:t>7: </a:t>
            </a:r>
            <a:r>
              <a:rPr lang="en-IN" dirty="0" err="1"/>
              <a:t>isErrorPage</a:t>
            </a:r>
            <a:endParaRPr lang="en-IN" dirty="0"/>
          </a:p>
        </p:txBody>
      </p:sp>
      <p:sp>
        <p:nvSpPr>
          <p:cNvPr id="205" name="The isErrorPage attribute is used to declare that the current page is the error page."/>
          <p:cNvSpPr txBox="1">
            <a:spLocks noGrp="1"/>
          </p:cNvSpPr>
          <p:nvPr>
            <p:ph type="body" idx="1"/>
          </p:nvPr>
        </p:nvSpPr>
        <p:spPr>
          <a:xfrm>
            <a:off x="339213" y="864108"/>
            <a:ext cx="11356258" cy="793242"/>
          </a:xfrm>
        </p:spPr>
        <p:txBody>
          <a:bodyPr>
            <a:normAutofit lnSpcReduction="10000"/>
          </a:bodyPr>
          <a:lstStyle/>
          <a:p>
            <a:r>
              <a:rPr lang="en-US" dirty="0"/>
              <a:t>The </a:t>
            </a:r>
            <a:r>
              <a:rPr lang="en-US" dirty="0" err="1"/>
              <a:t>isErrorPage</a:t>
            </a:r>
            <a:r>
              <a:rPr lang="en-US" dirty="0"/>
              <a:t> attribute is </a:t>
            </a:r>
            <a:r>
              <a:rPr lang="en-US" dirty="0">
                <a:sym typeface="Helvetica"/>
              </a:rPr>
              <a:t>used </a:t>
            </a:r>
            <a:r>
              <a:rPr lang="en-US" b="1" dirty="0">
                <a:sym typeface="Helvetica"/>
              </a:rPr>
              <a:t>to declare that the current page is the error page.</a:t>
            </a:r>
          </a:p>
        </p:txBody>
      </p:sp>
      <p:sp>
        <p:nvSpPr>
          <p:cNvPr id="206" name="myerrorpage.jsp…"/>
          <p:cNvSpPr txBox="1"/>
          <p:nvPr/>
        </p:nvSpPr>
        <p:spPr>
          <a:xfrm>
            <a:off x="534572" y="1762505"/>
            <a:ext cx="10658475" cy="4011676"/>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p>
            <a:pPr marL="321457" indent="-321457" algn="just" defTabSz="321457">
              <a:tabLst>
                <a:tab pos="98223" algn="l"/>
                <a:tab pos="321457" algn="l"/>
              </a:tabLst>
              <a:defRPr sz="2400">
                <a:solidFill>
                  <a:srgbClr val="008200"/>
                </a:solidFill>
                <a:latin typeface="Verdana"/>
                <a:ea typeface="Verdana"/>
                <a:cs typeface="Verdana"/>
                <a:sym typeface="Verdana"/>
              </a:defRPr>
            </a:pPr>
            <a:r>
              <a:rPr sz="3200" dirty="0">
                <a:latin typeface="Courier New" panose="02070309020205020404" pitchFamily="49" charset="0"/>
                <a:cs typeface="Courier New" panose="02070309020205020404" pitchFamily="49" charset="0"/>
              </a:rPr>
              <a:t>		</a:t>
            </a:r>
            <a:r>
              <a:rPr sz="3200" dirty="0" err="1">
                <a:latin typeface="Courier New" panose="02070309020205020404" pitchFamily="49" charset="0"/>
                <a:cs typeface="Courier New" panose="02070309020205020404" pitchFamily="49" charset="0"/>
              </a:rPr>
              <a:t>myerrorpage.jsp</a:t>
            </a:r>
            <a:r>
              <a:rPr sz="3200" dirty="0">
                <a:solidFill>
                  <a:srgbClr val="000000"/>
                </a:solidFill>
                <a:latin typeface="Courier New" panose="02070309020205020404" pitchFamily="49" charset="0"/>
                <a:cs typeface="Courier New" panose="02070309020205020404" pitchFamily="49" charset="0"/>
              </a:rPr>
              <a: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&lt;html&gt;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&lt;body&gt;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 page </a:t>
            </a:r>
            <a:r>
              <a:rPr sz="3200" dirty="0" err="1">
                <a:latin typeface="Courier New" panose="02070309020205020404" pitchFamily="49" charset="0"/>
                <a:cs typeface="Courier New" panose="02070309020205020404" pitchFamily="49" charset="0"/>
              </a:rPr>
              <a:t>isErrorPage</a:t>
            </a:r>
            <a:r>
              <a:rPr sz="3200" dirty="0">
                <a:latin typeface="Courier New" panose="02070309020205020404" pitchFamily="49" charset="0"/>
                <a:cs typeface="Courier New" panose="02070309020205020404" pitchFamily="49" charset="0"/>
              </a:rPr>
              <a:t>=</a:t>
            </a:r>
            <a:r>
              <a:rPr sz="3200" dirty="0">
                <a:solidFill>
                  <a:srgbClr val="0433FF"/>
                </a:solidFill>
                <a:latin typeface="Courier New" panose="02070309020205020404" pitchFamily="49" charset="0"/>
                <a:cs typeface="Courier New" panose="02070309020205020404" pitchFamily="49" charset="0"/>
              </a:rPr>
              <a:t>"true"</a:t>
            </a:r>
            <a:r>
              <a:rPr sz="3200" dirty="0">
                <a:latin typeface="Courier New" panose="02070309020205020404" pitchFamily="49" charset="0"/>
                <a:cs typeface="Courier New" panose="02070309020205020404" pitchFamily="49" charset="0"/>
              </a:rPr>
              <a:t> %&gt;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Sorry an exception </a:t>
            </a:r>
            <a:r>
              <a:rPr sz="3200" dirty="0" err="1">
                <a:latin typeface="Courier New" panose="02070309020205020404" pitchFamily="49" charset="0"/>
                <a:cs typeface="Courier New" panose="02070309020205020404" pitchFamily="49" charset="0"/>
              </a:rPr>
              <a:t>occured</a:t>
            </a:r>
            <a:r>
              <a:rPr sz="3200" dirty="0">
                <a:latin typeface="Courier New" panose="02070309020205020404" pitchFamily="49" charset="0"/>
                <a:cs typeface="Courier New" panose="02070309020205020404" pitchFamily="49" charset="0"/>
              </a:rPr>
              <a:t>!&lt;</a:t>
            </a:r>
            <a:r>
              <a:rPr sz="3200" dirty="0" err="1">
                <a:latin typeface="Courier New" panose="02070309020205020404" pitchFamily="49" charset="0"/>
                <a:cs typeface="Courier New" panose="02070309020205020404" pitchFamily="49" charset="0"/>
              </a:rPr>
              <a:t>br</a:t>
            </a:r>
            <a:r>
              <a:rPr sz="3200" dirty="0">
                <a:latin typeface="Courier New" panose="02070309020205020404" pitchFamily="49" charset="0"/>
                <a:cs typeface="Courier New" panose="02070309020205020404" pitchFamily="49" charset="0"/>
              </a:rPr>
              <a:t>/&gt;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The exception is: &lt;%= exception %&gt;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&lt;/body&gt;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85</a:t>
            </a:fld>
            <a:endParaRPr lang="en-IN"/>
          </a:p>
        </p:txBody>
      </p:sp>
    </p:spTree>
    <p:custDataLst>
      <p:tags r:id="rId1"/>
    </p:custDataLst>
    <p:extLst>
      <p:ext uri="{BB962C8B-B14F-4D97-AF65-F5344CB8AC3E}">
        <p14:creationId xmlns:p14="http://schemas.microsoft.com/office/powerpoint/2010/main" val="427687324"/>
      </p:ext>
    </p:extLst>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6.1.8 isELIgnored"/>
          <p:cNvSpPr txBox="1">
            <a:spLocks noGrp="1"/>
          </p:cNvSpPr>
          <p:nvPr>
            <p:ph type="title"/>
          </p:nvPr>
        </p:nvSpPr>
        <p:spPr/>
        <p:txBody>
          <a:bodyPr/>
          <a:lstStyle/>
          <a:p>
            <a:r>
              <a:rPr lang="en-IN" dirty="0"/>
              <a:t>Page Directive </a:t>
            </a:r>
            <a:r>
              <a:rPr lang="en-IN" dirty="0" smtClean="0"/>
              <a:t>8: </a:t>
            </a:r>
            <a:r>
              <a:rPr lang="en-IN" dirty="0" err="1"/>
              <a:t>isELIgnored</a:t>
            </a:r>
            <a:endParaRPr lang="en-IN" dirty="0"/>
          </a:p>
        </p:txBody>
      </p:sp>
      <p:sp>
        <p:nvSpPr>
          <p:cNvPr id="211" name="We can ignore the Expression Language (EL) in jsp by the isELIgnored attribute.…"/>
          <p:cNvSpPr txBox="1">
            <a:spLocks noGrp="1"/>
          </p:cNvSpPr>
          <p:nvPr>
            <p:ph type="body" idx="1"/>
          </p:nvPr>
        </p:nvSpPr>
        <p:spPr>
          <a:xfrm>
            <a:off x="339213" y="864108"/>
            <a:ext cx="11356258" cy="3935765"/>
          </a:xfrm>
        </p:spPr>
        <p:txBody>
          <a:bodyPr/>
          <a:lstStyle/>
          <a:p>
            <a:r>
              <a:rPr lang="en-US" dirty="0"/>
              <a:t>We can ignore the Expression Language (EL) in </a:t>
            </a:r>
            <a:r>
              <a:rPr lang="en-US" dirty="0" err="1"/>
              <a:t>jsp</a:t>
            </a:r>
            <a:r>
              <a:rPr lang="en-US" dirty="0"/>
              <a:t> by the </a:t>
            </a:r>
            <a:r>
              <a:rPr lang="en-US" dirty="0" err="1">
                <a:sym typeface="Helvetica"/>
              </a:rPr>
              <a:t>isELIgnored</a:t>
            </a:r>
            <a:r>
              <a:rPr lang="en-US" dirty="0">
                <a:sym typeface="Helvetica"/>
              </a:rPr>
              <a:t> </a:t>
            </a:r>
            <a:r>
              <a:rPr lang="en-US" dirty="0"/>
              <a:t>attribute. </a:t>
            </a:r>
          </a:p>
          <a:p>
            <a:r>
              <a:rPr lang="en-US" dirty="0"/>
              <a:t>By </a:t>
            </a:r>
            <a:r>
              <a:rPr lang="en-US" dirty="0">
                <a:sym typeface="Helvetica"/>
              </a:rPr>
              <a:t>default its value is false</a:t>
            </a:r>
            <a:r>
              <a:rPr lang="en-US" dirty="0"/>
              <a:t> i.e. Expression Language is enabled by default</a:t>
            </a:r>
            <a:r>
              <a:rPr lang="en-US" dirty="0" smtClean="0"/>
              <a:t>.</a:t>
            </a:r>
          </a:p>
          <a:p>
            <a:r>
              <a:rPr lang="en-US" dirty="0" smtClean="0"/>
              <a:t>Syntax:</a:t>
            </a:r>
            <a:endParaRPr lang="en-US" dirty="0"/>
          </a:p>
        </p:txBody>
      </p:sp>
      <p:sp>
        <p:nvSpPr>
          <p:cNvPr id="212" name="&lt;%@ page isELIgnored=&quot;true&quot; %&gt;//Now EL will be ignored"/>
          <p:cNvSpPr txBox="1"/>
          <p:nvPr/>
        </p:nvSpPr>
        <p:spPr>
          <a:xfrm>
            <a:off x="891230" y="4146051"/>
            <a:ext cx="10395475" cy="441468"/>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2100">
                <a:solidFill>
                  <a:srgbClr val="008200"/>
                </a:solidFill>
                <a:latin typeface="Verdana"/>
                <a:ea typeface="Verdana"/>
                <a:cs typeface="Verdana"/>
                <a:sym typeface="Verdana"/>
              </a:defRPr>
            </a:pPr>
            <a:r>
              <a:rPr sz="2400" dirty="0">
                <a:solidFill>
                  <a:srgbClr val="000000"/>
                </a:solidFill>
                <a:latin typeface="Courier New" panose="02070309020205020404" pitchFamily="49" charset="0"/>
                <a:cs typeface="Courier New" panose="02070309020205020404" pitchFamily="49" charset="0"/>
              </a:rPr>
              <a:t>&lt;%@ page </a:t>
            </a:r>
            <a:r>
              <a:rPr sz="2400" dirty="0" err="1">
                <a:solidFill>
                  <a:srgbClr val="000000"/>
                </a:solidFill>
                <a:latin typeface="Courier New" panose="02070309020205020404" pitchFamily="49" charset="0"/>
                <a:cs typeface="Courier New" panose="02070309020205020404" pitchFamily="49" charset="0"/>
              </a:rPr>
              <a:t>isELIgnored</a:t>
            </a:r>
            <a:r>
              <a:rPr sz="2400" dirty="0">
                <a:solidFill>
                  <a:srgbClr val="000000"/>
                </a:solidFill>
                <a:latin typeface="Courier New" panose="02070309020205020404" pitchFamily="49" charset="0"/>
                <a:cs typeface="Courier New" panose="02070309020205020404" pitchFamily="49" charset="0"/>
              </a:rPr>
              <a:t>=</a:t>
            </a:r>
            <a:r>
              <a:rPr sz="2400" dirty="0">
                <a:solidFill>
                  <a:srgbClr val="0433FF"/>
                </a:solidFill>
                <a:latin typeface="Courier New" panose="02070309020205020404" pitchFamily="49" charset="0"/>
                <a:cs typeface="Courier New" panose="02070309020205020404" pitchFamily="49" charset="0"/>
              </a:rPr>
              <a:t>"true"</a:t>
            </a:r>
            <a:r>
              <a:rPr sz="2400" dirty="0">
                <a:solidFill>
                  <a:srgbClr val="000000"/>
                </a:solidFill>
                <a:latin typeface="Courier New" panose="02070309020205020404" pitchFamily="49" charset="0"/>
                <a:cs typeface="Courier New" panose="02070309020205020404" pitchFamily="49" charset="0"/>
              </a:rPr>
              <a:t> %&gt;</a:t>
            </a:r>
            <a:r>
              <a:rPr sz="2400" dirty="0">
                <a:latin typeface="Courier New" panose="02070309020205020404" pitchFamily="49" charset="0"/>
                <a:cs typeface="Courier New" panose="02070309020205020404" pitchFamily="49" charset="0"/>
              </a:rPr>
              <a:t>//Now EL will be ignored</a:t>
            </a:r>
            <a:r>
              <a:rPr sz="2400" dirty="0">
                <a:solidFill>
                  <a:srgbClr val="000000"/>
                </a:solidFill>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86</a:t>
            </a:fld>
            <a:endParaRPr lang="en-IN"/>
          </a:p>
        </p:txBody>
      </p:sp>
    </p:spTree>
    <p:custDataLst>
      <p:tags r:id="rId1"/>
    </p:custDataLst>
    <p:extLst>
      <p:ext uri="{BB962C8B-B14F-4D97-AF65-F5344CB8AC3E}">
        <p14:creationId xmlns:p14="http://schemas.microsoft.com/office/powerpoint/2010/main" val="459590644"/>
      </p:ext>
    </p:extLst>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6.1.9 language"/>
          <p:cNvSpPr txBox="1">
            <a:spLocks noGrp="1"/>
          </p:cNvSpPr>
          <p:nvPr>
            <p:ph type="title"/>
          </p:nvPr>
        </p:nvSpPr>
        <p:spPr/>
        <p:txBody>
          <a:bodyPr/>
          <a:lstStyle/>
          <a:p>
            <a:r>
              <a:rPr lang="en-IN" dirty="0"/>
              <a:t>Page Directive </a:t>
            </a:r>
            <a:r>
              <a:rPr lang="en-IN" dirty="0" smtClean="0"/>
              <a:t>9: language</a:t>
            </a:r>
            <a:endParaRPr lang="en-IN" dirty="0"/>
          </a:p>
        </p:txBody>
      </p:sp>
      <p:sp>
        <p:nvSpPr>
          <p:cNvPr id="217" name="The language attribute specifies the scripting language used in the JSP page. The default value is &quot;java&quot;."/>
          <p:cNvSpPr txBox="1">
            <a:spLocks noGrp="1"/>
          </p:cNvSpPr>
          <p:nvPr>
            <p:ph type="body" idx="1"/>
          </p:nvPr>
        </p:nvSpPr>
        <p:spPr>
          <a:xfrm>
            <a:off x="339213" y="864108"/>
            <a:ext cx="11356258" cy="4336542"/>
          </a:xfrm>
        </p:spPr>
        <p:txBody>
          <a:bodyPr>
            <a:normAutofit/>
          </a:bodyPr>
          <a:lstStyle/>
          <a:p>
            <a:r>
              <a:rPr lang="en-US" sz="3200" dirty="0" smtClean="0"/>
              <a:t>The </a:t>
            </a:r>
            <a:r>
              <a:rPr lang="en-US" sz="3200" dirty="0"/>
              <a:t>language attribute </a:t>
            </a:r>
            <a:r>
              <a:rPr lang="en-US" sz="3200" b="1" dirty="0">
                <a:sym typeface="Helvetica"/>
              </a:rPr>
              <a:t>specifies the scripting language </a:t>
            </a:r>
            <a:r>
              <a:rPr lang="en-US" sz="3200" dirty="0">
                <a:sym typeface="Helvetica"/>
              </a:rPr>
              <a:t>used </a:t>
            </a:r>
            <a:r>
              <a:rPr lang="en-US" sz="3200" dirty="0"/>
              <a:t>in the JSP page. The </a:t>
            </a:r>
            <a:r>
              <a:rPr lang="en-US" sz="3200" dirty="0">
                <a:sym typeface="Helvetica"/>
              </a:rPr>
              <a:t>default</a:t>
            </a:r>
            <a:r>
              <a:rPr lang="en-US" sz="3200" dirty="0"/>
              <a:t> value is "</a:t>
            </a:r>
            <a:r>
              <a:rPr lang="en-US" sz="3200" dirty="0">
                <a:sym typeface="Helvetica"/>
              </a:rPr>
              <a:t>java</a:t>
            </a:r>
            <a:r>
              <a:rPr lang="en-US" sz="3200" dirty="0" smtClean="0"/>
              <a:t>".</a:t>
            </a:r>
          </a:p>
        </p:txBody>
      </p:sp>
      <p:sp>
        <p:nvSpPr>
          <p:cNvPr id="2" name="Slide Number Placeholder 1"/>
          <p:cNvSpPr>
            <a:spLocks noGrp="1"/>
          </p:cNvSpPr>
          <p:nvPr>
            <p:ph type="sldNum" sz="quarter" idx="2"/>
          </p:nvPr>
        </p:nvSpPr>
        <p:spPr/>
        <p:txBody>
          <a:bodyPr/>
          <a:lstStyle/>
          <a:p>
            <a:fld id="{86CB4B4D-7CA3-9044-876B-883B54F8677D}" type="slidenum">
              <a:rPr lang="en-IN" smtClean="0"/>
              <a:t>87</a:t>
            </a:fld>
            <a:endParaRPr lang="en-IN"/>
          </a:p>
        </p:txBody>
      </p:sp>
    </p:spTree>
    <p:custDataLst>
      <p:tags r:id="rId1"/>
    </p:custDataLst>
    <p:extLst>
      <p:ext uri="{BB962C8B-B14F-4D97-AF65-F5344CB8AC3E}">
        <p14:creationId xmlns:p14="http://schemas.microsoft.com/office/powerpoint/2010/main" val="3773917486"/>
      </p:ext>
    </p:extLst>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6.1.9 language"/>
          <p:cNvSpPr txBox="1">
            <a:spLocks noGrp="1"/>
          </p:cNvSpPr>
          <p:nvPr>
            <p:ph type="title"/>
          </p:nvPr>
        </p:nvSpPr>
        <p:spPr/>
        <p:txBody>
          <a:bodyPr/>
          <a:lstStyle/>
          <a:p>
            <a:r>
              <a:rPr lang="en-IN" dirty="0"/>
              <a:t>Page Directive </a:t>
            </a:r>
            <a:r>
              <a:rPr lang="en-IN" dirty="0" smtClean="0"/>
              <a:t>10: extends</a:t>
            </a:r>
            <a:endParaRPr lang="en-IN" dirty="0"/>
          </a:p>
        </p:txBody>
      </p:sp>
      <p:sp>
        <p:nvSpPr>
          <p:cNvPr id="217" name="The language attribute specifies the scripting language used in the JSP page. The default value is &quot;java&quot;."/>
          <p:cNvSpPr txBox="1">
            <a:spLocks noGrp="1"/>
          </p:cNvSpPr>
          <p:nvPr>
            <p:ph type="body" idx="1"/>
          </p:nvPr>
        </p:nvSpPr>
        <p:spPr>
          <a:xfrm>
            <a:off x="339213" y="864108"/>
            <a:ext cx="11356258" cy="4336542"/>
          </a:xfrm>
        </p:spPr>
        <p:txBody>
          <a:bodyPr>
            <a:normAutofit/>
          </a:bodyPr>
          <a:lstStyle/>
          <a:p>
            <a:r>
              <a:rPr lang="en-US" sz="3200" dirty="0" smtClean="0">
                <a:solidFill>
                  <a:schemeClr val="tx1">
                    <a:lumMod val="75000"/>
                    <a:lumOff val="25000"/>
                  </a:schemeClr>
                </a:solidFill>
              </a:rPr>
              <a:t>The </a:t>
            </a:r>
            <a:r>
              <a:rPr lang="en-US" sz="3200" dirty="0">
                <a:solidFill>
                  <a:schemeClr val="tx1">
                    <a:lumMod val="75000"/>
                    <a:lumOff val="25000"/>
                  </a:schemeClr>
                </a:solidFill>
              </a:rPr>
              <a:t>extends attribute defines the </a:t>
            </a:r>
            <a:r>
              <a:rPr lang="en-US" sz="3200" b="1" dirty="0">
                <a:solidFill>
                  <a:schemeClr val="tx1">
                    <a:lumMod val="75000"/>
                    <a:lumOff val="25000"/>
                  </a:schemeClr>
                </a:solidFill>
              </a:rPr>
              <a:t>parent class that will be inherited </a:t>
            </a:r>
            <a:r>
              <a:rPr lang="en-US" sz="3200" dirty="0">
                <a:solidFill>
                  <a:schemeClr val="tx1">
                    <a:lumMod val="75000"/>
                    <a:lumOff val="25000"/>
                  </a:schemeClr>
                </a:solidFill>
              </a:rPr>
              <a:t>by the generated servlet. It is rarely used</a:t>
            </a:r>
            <a:r>
              <a:rPr lang="en-US" sz="3200" dirty="0" smtClean="0">
                <a:solidFill>
                  <a:schemeClr val="tx1">
                    <a:lumMod val="75000"/>
                    <a:lumOff val="25000"/>
                  </a:schemeClr>
                </a:solidFill>
              </a:rPr>
              <a:t>.</a:t>
            </a:r>
            <a:endParaRPr lang="en-US" sz="3200" dirty="0">
              <a:solidFill>
                <a:schemeClr val="tx1">
                  <a:lumMod val="75000"/>
                  <a:lumOff val="25000"/>
                </a:schemeClr>
              </a:solidFill>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88</a:t>
            </a:fld>
            <a:endParaRPr lang="en-IN"/>
          </a:p>
        </p:txBody>
      </p:sp>
    </p:spTree>
    <p:custDataLst>
      <p:tags r:id="rId1"/>
    </p:custDataLst>
    <p:extLst>
      <p:ext uri="{BB962C8B-B14F-4D97-AF65-F5344CB8AC3E}">
        <p14:creationId xmlns:p14="http://schemas.microsoft.com/office/powerpoint/2010/main" val="674916739"/>
      </p:ext>
    </p:extLst>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6.2. JSP Include Directive"/>
          <p:cNvSpPr txBox="1">
            <a:spLocks noGrp="1"/>
          </p:cNvSpPr>
          <p:nvPr>
            <p:ph type="title"/>
          </p:nvPr>
        </p:nvSpPr>
        <p:spPr/>
        <p:txBody>
          <a:bodyPr>
            <a:normAutofit/>
          </a:bodyPr>
          <a:lstStyle>
            <a:lvl1pPr defTabSz="549148">
              <a:defRPr sz="7519"/>
            </a:lvl1pPr>
          </a:lstStyle>
          <a:p>
            <a:r>
              <a:rPr lang="en-IN" sz="3600" dirty="0" smtClean="0"/>
              <a:t>JSP </a:t>
            </a:r>
            <a:r>
              <a:rPr lang="en-IN" sz="3600" dirty="0"/>
              <a:t>Include Directive</a:t>
            </a:r>
          </a:p>
        </p:txBody>
      </p:sp>
      <p:sp>
        <p:nvSpPr>
          <p:cNvPr id="222" name="The include directive is used to include the contents of any resource it may be jsp file, html file or text file.…"/>
          <p:cNvSpPr txBox="1">
            <a:spLocks noGrp="1"/>
          </p:cNvSpPr>
          <p:nvPr>
            <p:ph type="body" idx="1"/>
          </p:nvPr>
        </p:nvSpPr>
        <p:spPr/>
        <p:txBody>
          <a:bodyPr/>
          <a:lstStyle/>
          <a:p>
            <a:r>
              <a:rPr lang="en-US" dirty="0" smtClean="0"/>
              <a:t>The </a:t>
            </a:r>
            <a:r>
              <a:rPr lang="en-US" dirty="0"/>
              <a:t>include directive is </a:t>
            </a:r>
            <a:r>
              <a:rPr lang="en-US" b="1" dirty="0"/>
              <a:t>used to </a:t>
            </a:r>
            <a:r>
              <a:rPr lang="en-US" b="1" dirty="0">
                <a:sym typeface="Helvetica"/>
              </a:rPr>
              <a:t>include the contents</a:t>
            </a:r>
            <a:r>
              <a:rPr lang="en-US" b="1" dirty="0"/>
              <a:t> </a:t>
            </a:r>
            <a:r>
              <a:rPr lang="en-US" dirty="0"/>
              <a:t>of any resource it may be </a:t>
            </a:r>
            <a:r>
              <a:rPr lang="en-US" b="1" dirty="0" err="1">
                <a:sym typeface="Helvetica"/>
              </a:rPr>
              <a:t>jsp</a:t>
            </a:r>
            <a:r>
              <a:rPr lang="en-US" b="1" dirty="0">
                <a:sym typeface="Helvetica"/>
              </a:rPr>
              <a:t> file, html file or text file</a:t>
            </a:r>
            <a:r>
              <a:rPr lang="en-US" dirty="0">
                <a:sym typeface="Helvetica"/>
              </a:rPr>
              <a:t>.</a:t>
            </a:r>
          </a:p>
          <a:p>
            <a:r>
              <a:rPr lang="en-US" dirty="0"/>
              <a:t>Syntax of include directive</a:t>
            </a:r>
          </a:p>
          <a:p>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 include file="</a:t>
            </a:r>
            <a:r>
              <a:rPr lang="en-US" sz="3600" dirty="0" err="1">
                <a:latin typeface="Courier New" panose="02070309020205020404" pitchFamily="49" charset="0"/>
                <a:cs typeface="Courier New" panose="02070309020205020404" pitchFamily="49" charset="0"/>
              </a:rPr>
              <a:t>resourceName</a:t>
            </a:r>
            <a:r>
              <a:rPr lang="en-US" sz="3600" dirty="0">
                <a:latin typeface="Courier New" panose="02070309020205020404" pitchFamily="49" charset="0"/>
                <a:cs typeface="Courier New" panose="02070309020205020404" pitchFamily="49" charset="0"/>
              </a:rPr>
              <a:t>" %&gt;</a:t>
            </a:r>
            <a:endParaRPr lang="en-US"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89</a:t>
            </a:fld>
            <a:endParaRPr lang="en-IN"/>
          </a:p>
        </p:txBody>
      </p:sp>
    </p:spTree>
    <p:custDataLst>
      <p:tags r:id="rId1"/>
    </p:custDataLst>
    <p:extLst>
      <p:ext uri="{BB962C8B-B14F-4D97-AF65-F5344CB8AC3E}">
        <p14:creationId xmlns:p14="http://schemas.microsoft.com/office/powerpoint/2010/main" val="197659346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F0819A-8629-4B14-9206-40AE3240CF3B}"/>
              </a:ext>
            </a:extLst>
          </p:cNvPr>
          <p:cNvSpPr>
            <a:spLocks noGrp="1"/>
          </p:cNvSpPr>
          <p:nvPr>
            <p:ph idx="1"/>
          </p:nvPr>
        </p:nvSpPr>
        <p:spPr>
          <a:xfrm>
            <a:off x="3867912" y="868680"/>
            <a:ext cx="7644534" cy="5660708"/>
          </a:xfrm>
        </p:spPr>
        <p:txBody>
          <a:bodyPr/>
          <a:lstStyle/>
          <a:p>
            <a:pPr marL="0" indent="0">
              <a:buNone/>
            </a:pPr>
            <a:r>
              <a:rPr lang="en-IN" sz="5062" dirty="0" smtClean="0"/>
              <a:t>JSP </a:t>
            </a:r>
            <a:r>
              <a:rPr lang="en-IN" sz="5062" dirty="0"/>
              <a:t>SCRIPTING ELEMENTS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9</a:t>
            </a:fld>
            <a:endParaRPr lang="en-IN"/>
          </a:p>
        </p:txBody>
      </p:sp>
    </p:spTree>
    <p:custDataLst>
      <p:tags r:id="rId1"/>
    </p:custDataLst>
    <p:extLst>
      <p:ext uri="{BB962C8B-B14F-4D97-AF65-F5344CB8AC3E}">
        <p14:creationId xmlns:p14="http://schemas.microsoft.com/office/powerpoint/2010/main" val="27345012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lt;html&gt;…"/>
          <p:cNvSpPr txBox="1">
            <a:spLocks noGrp="1"/>
          </p:cNvSpPr>
          <p:nvPr>
            <p:ph type="body" idx="1"/>
          </p:nvPr>
        </p:nvSpPr>
        <p:spPr>
          <a:xfrm>
            <a:off x="785814" y="2171700"/>
            <a:ext cx="9104948" cy="3446246"/>
          </a:xfrm>
        </p:spPr>
        <p:txBody>
          <a:bodyPr>
            <a:noAutofit/>
          </a:bodyPr>
          <a:lstStyle/>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html&gt;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endParaRPr lang="en-IN"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 include file="index.html" %&gt;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html&gt; </a:t>
            </a:r>
            <a:endParaRPr lang="en-IN" sz="1600" dirty="0">
              <a:latin typeface="Courier New" panose="02070309020205020404" pitchFamily="49" charset="0"/>
              <a:cs typeface="Courier New" panose="02070309020205020404" pitchFamily="49" charset="0"/>
            </a:endParaRPr>
          </a:p>
        </p:txBody>
      </p:sp>
      <p:sp>
        <p:nvSpPr>
          <p:cNvPr id="9" name="6.2. JSP Include Directive"/>
          <p:cNvSpPr txBox="1">
            <a:spLocks/>
          </p:cNvSpPr>
          <p:nvPr/>
        </p:nvSpPr>
        <p:spPr>
          <a:xfrm>
            <a:off x="534572" y="1"/>
            <a:ext cx="11281291" cy="758952"/>
          </a:xfrm>
          <a:prstGeom prst="rect">
            <a:avLst/>
          </a:prstGeom>
        </p:spPr>
        <p:txBody>
          <a:bodyPr vert="horz" lIns="91440" tIns="45720" rIns="91440" bIns="45720" rtlCol="0" anchor="ctr">
            <a:normAutofit/>
          </a:bodyPr>
          <a:lstStyle>
            <a:lvl1pPr algn="l" defTabSz="549148" rtl="0" eaLnBrk="1" latinLnBrk="0" hangingPunct="1">
              <a:lnSpc>
                <a:spcPct val="90000"/>
              </a:lnSpc>
              <a:spcBef>
                <a:spcPct val="0"/>
              </a:spcBef>
              <a:buNone/>
              <a:defRPr sz="7519" b="1" kern="1200" cap="none" spc="0" baseline="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a:lstStyle>
          <a:p>
            <a:r>
              <a:rPr lang="en-IN" sz="3600" dirty="0" err="1" smtClean="0"/>
              <a:t>Prog</a:t>
            </a:r>
            <a:r>
              <a:rPr lang="en-IN" sz="3600" dirty="0" smtClean="0"/>
              <a:t>: JSP Include Directive</a:t>
            </a:r>
            <a:endParaRPr lang="en-IN" sz="3600" dirty="0"/>
          </a:p>
        </p:txBody>
      </p:sp>
      <p:sp>
        <p:nvSpPr>
          <p:cNvPr id="3" name="Rectangle 2"/>
          <p:cNvSpPr/>
          <p:nvPr/>
        </p:nvSpPr>
        <p:spPr>
          <a:xfrm>
            <a:off x="534572" y="1120662"/>
            <a:ext cx="11081166" cy="867930"/>
          </a:xfrm>
          <a:prstGeom prst="rect">
            <a:avLst/>
          </a:prstGeom>
        </p:spPr>
        <p:txBody>
          <a:bodyPr vert="horz" lIns="91440" tIns="45720" rIns="91440" bIns="45720" rtlCol="0" anchor="ctr">
            <a:normAutofit/>
          </a:bodyPr>
          <a:lstStyle/>
          <a:p>
            <a:pPr marL="182880" indent="-182880" defTabSz="914400">
              <a:lnSpc>
                <a:spcPct val="90000"/>
              </a:lnSpc>
              <a:spcBef>
                <a:spcPts val="1200"/>
              </a:spcBef>
              <a:buClr>
                <a:schemeClr val="accent1"/>
              </a:buClr>
              <a:buFont typeface="Wingdings 2" pitchFamily="18" charset="2"/>
              <a:buChar char=""/>
            </a:pPr>
            <a:r>
              <a:rPr lang="en-US" sz="2800" dirty="0">
                <a:solidFill>
                  <a:schemeClr val="tx1">
                    <a:lumMod val="65000"/>
                    <a:lumOff val="35000"/>
                  </a:schemeClr>
                </a:solidFill>
                <a:latin typeface="Cambria" pitchFamily="18" charset="0"/>
                <a:ea typeface="Cambria" pitchFamily="18" charset="0"/>
                <a:cs typeface="Roboto" pitchFamily="2" charset="0"/>
              </a:rPr>
              <a:t>In this example, we are including the content of the index.html file in a </a:t>
            </a:r>
            <a:r>
              <a:rPr lang="en-US" sz="2800" dirty="0" err="1">
                <a:solidFill>
                  <a:schemeClr val="tx1">
                    <a:lumMod val="65000"/>
                    <a:lumOff val="35000"/>
                  </a:schemeClr>
                </a:solidFill>
                <a:latin typeface="Cambria" pitchFamily="18" charset="0"/>
                <a:ea typeface="Cambria" pitchFamily="18" charset="0"/>
                <a:cs typeface="Roboto" pitchFamily="2" charset="0"/>
              </a:rPr>
              <a:t>include_action.jsp</a:t>
            </a:r>
            <a:r>
              <a:rPr lang="en-US" sz="2800" dirty="0">
                <a:solidFill>
                  <a:schemeClr val="tx1">
                    <a:lumMod val="65000"/>
                    <a:lumOff val="35000"/>
                  </a:schemeClr>
                </a:solidFill>
                <a:latin typeface="Cambria" pitchFamily="18" charset="0"/>
                <a:ea typeface="Cambria" pitchFamily="18" charset="0"/>
                <a:cs typeface="Roboto" pitchFamily="2" charset="0"/>
              </a:rPr>
              <a:t> page</a:t>
            </a:r>
            <a:endParaRPr lang="en-IN" sz="2800" dirty="0">
              <a:solidFill>
                <a:schemeClr val="tx1">
                  <a:lumMod val="65000"/>
                  <a:lumOff val="35000"/>
                </a:schemeClr>
              </a:solidFill>
              <a:latin typeface="Cambria" pitchFamily="18" charset="0"/>
              <a:ea typeface="Cambria" pitchFamily="18" charset="0"/>
              <a:cs typeface="Roboto" pitchFamily="2"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90</a:t>
            </a:fld>
            <a:endParaRPr lang="en-IN"/>
          </a:p>
        </p:txBody>
      </p:sp>
    </p:spTree>
    <p:custDataLst>
      <p:tags r:id="rId1"/>
    </p:custDataLst>
    <p:extLst>
      <p:ext uri="{BB962C8B-B14F-4D97-AF65-F5344CB8AC3E}">
        <p14:creationId xmlns:p14="http://schemas.microsoft.com/office/powerpoint/2010/main" val="3821020594"/>
      </p:ext>
    </p:extLst>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a:t>
            </a:r>
            <a:r>
              <a:rPr lang="en-IN" dirty="0" err="1"/>
              <a:t>Taglib</a:t>
            </a:r>
            <a:r>
              <a:rPr lang="en-IN" dirty="0"/>
              <a:t> </a:t>
            </a:r>
            <a:r>
              <a:rPr lang="en-IN" dirty="0" smtClean="0"/>
              <a:t>directive</a:t>
            </a:r>
            <a:endParaRPr lang="en-US" dirty="0"/>
          </a:p>
        </p:txBody>
      </p:sp>
      <p:sp>
        <p:nvSpPr>
          <p:cNvPr id="3" name="Content Placeholder 2"/>
          <p:cNvSpPr>
            <a:spLocks noGrp="1"/>
          </p:cNvSpPr>
          <p:nvPr>
            <p:ph idx="1"/>
          </p:nvPr>
        </p:nvSpPr>
        <p:spPr>
          <a:xfrm>
            <a:off x="239151" y="864107"/>
            <a:ext cx="11456320" cy="5736717"/>
          </a:xfrm>
        </p:spPr>
        <p:txBody>
          <a:bodyPr>
            <a:normAutofit/>
          </a:bodyPr>
          <a:lstStyle/>
          <a:p>
            <a:r>
              <a:rPr lang="en-US" dirty="0" smtClean="0"/>
              <a:t>The </a:t>
            </a:r>
            <a:r>
              <a:rPr lang="en-US" dirty="0" err="1" smtClean="0"/>
              <a:t>JavaServer</a:t>
            </a:r>
            <a:r>
              <a:rPr lang="en-US" dirty="0" smtClean="0"/>
              <a:t> Pages API allows you to</a:t>
            </a:r>
            <a:r>
              <a:rPr lang="en-US" dirty="0" smtClean="0">
                <a:solidFill>
                  <a:schemeClr val="accent1"/>
                </a:solidFill>
              </a:rPr>
              <a:t> define custom JSP tags that look like HTML or XML tags and a tag library </a:t>
            </a:r>
            <a:r>
              <a:rPr lang="en-US" dirty="0" smtClean="0"/>
              <a:t>is a set of user-defined tags that implement custom behavior.</a:t>
            </a:r>
          </a:p>
          <a:p>
            <a:r>
              <a:rPr lang="en-US" dirty="0"/>
              <a:t>The custom tags are those that are </a:t>
            </a:r>
            <a:r>
              <a:rPr lang="en-US" dirty="0">
                <a:sym typeface="Helvetica"/>
              </a:rPr>
              <a:t>created by user.</a:t>
            </a:r>
          </a:p>
          <a:p>
            <a:r>
              <a:rPr lang="en-US" dirty="0" smtClean="0"/>
              <a:t>The </a:t>
            </a:r>
            <a:r>
              <a:rPr lang="en-US" dirty="0" err="1" smtClean="0"/>
              <a:t>taglib</a:t>
            </a:r>
            <a:r>
              <a:rPr lang="en-US" dirty="0" smtClean="0"/>
              <a:t> directive </a:t>
            </a:r>
            <a:r>
              <a:rPr lang="en-US" dirty="0" smtClean="0">
                <a:solidFill>
                  <a:schemeClr val="accent1"/>
                </a:solidFill>
              </a:rPr>
              <a:t>declares that your JSP page uses a set of custom tags, identifies the location of the library,</a:t>
            </a:r>
            <a:r>
              <a:rPr lang="en-US" dirty="0" smtClean="0"/>
              <a:t> and provides a means for identifying the custom tags in your JSP page.</a:t>
            </a:r>
          </a:p>
          <a:p>
            <a:r>
              <a:rPr lang="en-US" dirty="0" smtClean="0"/>
              <a:t>The </a:t>
            </a:r>
            <a:r>
              <a:rPr lang="en-US" dirty="0" err="1" smtClean="0"/>
              <a:t>taglib</a:t>
            </a:r>
            <a:r>
              <a:rPr lang="en-US" dirty="0" smtClean="0"/>
              <a:t> directive follows the following syntax:</a:t>
            </a:r>
          </a:p>
          <a:p>
            <a:r>
              <a:rPr lang="en-US" dirty="0" smtClean="0"/>
              <a:t>Syntax </a:t>
            </a:r>
            <a:r>
              <a:rPr lang="en-US" dirty="0"/>
              <a:t>JSP </a:t>
            </a:r>
            <a:r>
              <a:rPr lang="en-US" dirty="0" err="1"/>
              <a:t>Taglib</a:t>
            </a:r>
            <a:r>
              <a:rPr lang="en-US" dirty="0"/>
              <a:t> directive:</a:t>
            </a:r>
          </a:p>
          <a:p>
            <a:pPr marL="0" indent="0">
              <a:buNone/>
            </a:pPr>
            <a:r>
              <a:rPr lang="en-US" sz="3200" dirty="0">
                <a:latin typeface="Courier New" panose="02070309020205020404" pitchFamily="49" charset="0"/>
                <a:cs typeface="Courier New" panose="02070309020205020404" pitchFamily="49" charset="0"/>
              </a:rPr>
              <a:t>&lt;%@ </a:t>
            </a:r>
            <a:r>
              <a:rPr lang="en-US" sz="3200" dirty="0" err="1">
                <a:latin typeface="Courier New" panose="02070309020205020404" pitchFamily="49" charset="0"/>
                <a:cs typeface="Courier New" panose="02070309020205020404" pitchFamily="49" charset="0"/>
              </a:rPr>
              <a:t>taglib</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uri</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uriofthetaglibrary</a:t>
            </a:r>
            <a:r>
              <a:rPr lang="en-US" sz="3200" dirty="0">
                <a:latin typeface="Courier New" panose="02070309020205020404" pitchFamily="49" charset="0"/>
                <a:cs typeface="Courier New" panose="02070309020205020404" pitchFamily="49" charset="0"/>
              </a:rPr>
              <a:t>" </a:t>
            </a:r>
          </a:p>
          <a:p>
            <a:pPr marL="0" indent="0" algn="ctr">
              <a:buNone/>
            </a:pPr>
            <a:r>
              <a:rPr lang="en-US" sz="3200" dirty="0">
                <a:latin typeface="Courier New" panose="02070309020205020404" pitchFamily="49" charset="0"/>
                <a:cs typeface="Courier New" panose="02070309020205020404" pitchFamily="49" charset="0"/>
              </a:rPr>
              <a:t>prefix="</a:t>
            </a:r>
            <a:r>
              <a:rPr lang="en-US" sz="3200" dirty="0" err="1">
                <a:latin typeface="Courier New" panose="02070309020205020404" pitchFamily="49" charset="0"/>
                <a:cs typeface="Courier New" panose="02070309020205020404" pitchFamily="49" charset="0"/>
              </a:rPr>
              <a:t>prefixoftaglibrary</a:t>
            </a:r>
            <a:r>
              <a:rPr lang="en-US" sz="3200" dirty="0">
                <a:latin typeface="Courier New" panose="02070309020205020404" pitchFamily="49" charset="0"/>
                <a:cs typeface="Courier New" panose="02070309020205020404" pitchFamily="49" charset="0"/>
              </a:rPr>
              <a:t>" %&gt;</a:t>
            </a:r>
            <a:endParaRPr lang="en-US" dirty="0">
              <a:latin typeface="Courier New" panose="02070309020205020404" pitchFamily="49" charset="0"/>
              <a:cs typeface="Courier New" panose="02070309020205020404" pitchFamily="49" charset="0"/>
            </a:endParaRPr>
          </a:p>
          <a:p>
            <a:endParaRPr lang="en-US" dirty="0" smtClean="0"/>
          </a:p>
        </p:txBody>
      </p:sp>
      <p:sp>
        <p:nvSpPr>
          <p:cNvPr id="4" name="Slide Number Placeholder 3"/>
          <p:cNvSpPr>
            <a:spLocks noGrp="1"/>
          </p:cNvSpPr>
          <p:nvPr>
            <p:ph type="sldNum" sz="quarter" idx="12"/>
          </p:nvPr>
        </p:nvSpPr>
        <p:spPr/>
        <p:txBody>
          <a:bodyPr/>
          <a:lstStyle/>
          <a:p>
            <a:fld id="{9C11CE39-2868-44A2-A0C6-827D458F7A8B}" type="slidenum">
              <a:rPr lang="en-IN" smtClean="0"/>
              <a:pPr/>
              <a:t>91</a:t>
            </a:fld>
            <a:endParaRPr lang="en-IN" dirty="0"/>
          </a:p>
        </p:txBody>
      </p:sp>
    </p:spTree>
    <p:custDataLst>
      <p:tags r:id="rId1"/>
    </p:custDataLst>
    <p:extLst>
      <p:ext uri="{BB962C8B-B14F-4D97-AF65-F5344CB8AC3E}">
        <p14:creationId xmlns:p14="http://schemas.microsoft.com/office/powerpoint/2010/main" val="11919436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a:t>
            </a:r>
            <a:r>
              <a:rPr lang="en-IN" dirty="0" err="1"/>
              <a:t>Taglib</a:t>
            </a:r>
            <a:r>
              <a:rPr lang="en-IN" dirty="0"/>
              <a:t> </a:t>
            </a:r>
            <a:r>
              <a:rPr lang="en-IN" dirty="0" smtClean="0"/>
              <a:t>directive (</a:t>
            </a:r>
            <a:r>
              <a:rPr lang="en-US" dirty="0" smtClean="0"/>
              <a:t>Cont.)</a:t>
            </a:r>
            <a:endParaRPr lang="en-US" dirty="0"/>
          </a:p>
        </p:txBody>
      </p:sp>
      <p:sp>
        <p:nvSpPr>
          <p:cNvPr id="3" name="Content Placeholder 2"/>
          <p:cNvSpPr>
            <a:spLocks noGrp="1"/>
          </p:cNvSpPr>
          <p:nvPr>
            <p:ph idx="1"/>
          </p:nvPr>
        </p:nvSpPr>
        <p:spPr>
          <a:xfrm>
            <a:off x="128588" y="864108"/>
            <a:ext cx="11566883" cy="5438218"/>
          </a:xfrm>
        </p:spPr>
        <p:txBody>
          <a:bodyPr/>
          <a:lstStyle/>
          <a:p>
            <a:r>
              <a:rPr lang="en-US" dirty="0" smtClean="0"/>
              <a:t>Where the </a:t>
            </a:r>
            <a:r>
              <a:rPr lang="en-US" dirty="0" err="1" smtClean="0">
                <a:solidFill>
                  <a:schemeClr val="accent1"/>
                </a:solidFill>
              </a:rPr>
              <a:t>uri</a:t>
            </a:r>
            <a:r>
              <a:rPr lang="en-US" dirty="0" smtClean="0">
                <a:solidFill>
                  <a:schemeClr val="accent1"/>
                </a:solidFill>
              </a:rPr>
              <a:t> attribute value resolves to a location the container</a:t>
            </a:r>
            <a:r>
              <a:rPr lang="en-US" dirty="0" smtClean="0"/>
              <a:t> understands and the </a:t>
            </a:r>
            <a:r>
              <a:rPr lang="en-US" dirty="0" smtClean="0">
                <a:solidFill>
                  <a:schemeClr val="accent1"/>
                </a:solidFill>
              </a:rPr>
              <a:t>prefix attribute informs a container what bits of markup are custom actions.</a:t>
            </a:r>
          </a:p>
          <a:p>
            <a:endParaRPr lang="en-US" dirty="0" smtClean="0"/>
          </a:p>
          <a:p>
            <a:r>
              <a:rPr lang="en-US" dirty="0" smtClean="0"/>
              <a:t>You can write XML equivalent of the above syntax as follows:</a:t>
            </a:r>
          </a:p>
          <a:p>
            <a:pPr marL="0" indent="0">
              <a:buNone/>
            </a:pPr>
            <a:r>
              <a:rPr lang="en-US" sz="2400" dirty="0" smtClean="0">
                <a:solidFill>
                  <a:srgbClr val="FF0000"/>
                </a:solidFill>
                <a:latin typeface="Courier New" panose="02070309020205020404" pitchFamily="49" charset="0"/>
                <a:cs typeface="Courier New" panose="02070309020205020404" pitchFamily="49" charset="0"/>
              </a:rPr>
              <a:t>&lt;</a:t>
            </a:r>
            <a:r>
              <a:rPr lang="en-US" sz="2400" dirty="0" err="1" smtClean="0">
                <a:solidFill>
                  <a:srgbClr val="FF0000"/>
                </a:solidFill>
                <a:latin typeface="Courier New" panose="02070309020205020404" pitchFamily="49" charset="0"/>
                <a:cs typeface="Courier New" panose="02070309020205020404" pitchFamily="49" charset="0"/>
              </a:rPr>
              <a:t>jsp:directive.taglib</a:t>
            </a:r>
            <a:r>
              <a:rPr lang="en-US" sz="2400" dirty="0" smtClean="0">
                <a:solidFill>
                  <a:srgbClr val="FF0000"/>
                </a:solidFill>
                <a:latin typeface="Courier New" panose="02070309020205020404" pitchFamily="49" charset="0"/>
                <a:cs typeface="Courier New" panose="02070309020205020404" pitchFamily="49" charset="0"/>
              </a:rPr>
              <a:t> </a:t>
            </a:r>
            <a:r>
              <a:rPr lang="en-US" sz="2400" dirty="0" err="1" smtClean="0">
                <a:solidFill>
                  <a:srgbClr val="FF0000"/>
                </a:solidFill>
                <a:latin typeface="Courier New" panose="02070309020205020404" pitchFamily="49" charset="0"/>
                <a:cs typeface="Courier New" panose="02070309020205020404" pitchFamily="49" charset="0"/>
              </a:rPr>
              <a:t>uri</a:t>
            </a:r>
            <a:r>
              <a:rPr lang="en-US" sz="2400" dirty="0" smtClean="0">
                <a:solidFill>
                  <a:srgbClr val="FF0000"/>
                </a:solidFill>
                <a:latin typeface="Courier New" panose="02070309020205020404" pitchFamily="49" charset="0"/>
                <a:cs typeface="Courier New" panose="02070309020205020404" pitchFamily="49" charset="0"/>
              </a:rPr>
              <a:t>="</a:t>
            </a:r>
            <a:r>
              <a:rPr lang="en-US" sz="2400" dirty="0" err="1" smtClean="0">
                <a:solidFill>
                  <a:srgbClr val="FF0000"/>
                </a:solidFill>
                <a:latin typeface="Courier New" panose="02070309020205020404" pitchFamily="49" charset="0"/>
                <a:cs typeface="Courier New" panose="02070309020205020404" pitchFamily="49" charset="0"/>
              </a:rPr>
              <a:t>uri</a:t>
            </a:r>
            <a:r>
              <a:rPr lang="en-US" sz="2400" dirty="0" smtClean="0">
                <a:solidFill>
                  <a:srgbClr val="FF0000"/>
                </a:solidFill>
                <a:latin typeface="Courier New" panose="02070309020205020404" pitchFamily="49" charset="0"/>
                <a:cs typeface="Courier New" panose="02070309020205020404" pitchFamily="49" charset="0"/>
              </a:rPr>
              <a:t>" prefix="</a:t>
            </a:r>
            <a:r>
              <a:rPr lang="en-US" sz="2400" dirty="0" err="1" smtClean="0">
                <a:solidFill>
                  <a:srgbClr val="FF0000"/>
                </a:solidFill>
                <a:latin typeface="Courier New" panose="02070309020205020404" pitchFamily="49" charset="0"/>
                <a:cs typeface="Courier New" panose="02070309020205020404" pitchFamily="49" charset="0"/>
              </a:rPr>
              <a:t>prefixOfTag</a:t>
            </a:r>
            <a:r>
              <a:rPr lang="en-US" sz="2400" dirty="0" smtClean="0">
                <a:solidFill>
                  <a:srgbClr val="FF0000"/>
                </a:solidFill>
                <a:latin typeface="Courier New" panose="02070309020205020404" pitchFamily="49" charset="0"/>
                <a:cs typeface="Courier New" panose="02070309020205020404" pitchFamily="49" charset="0"/>
              </a:rPr>
              <a:t>" /&gt;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92</a:t>
            </a:fld>
            <a:endParaRPr lang="en-IN" dirty="0"/>
          </a:p>
        </p:txBody>
      </p:sp>
    </p:spTree>
    <p:custDataLst>
      <p:tags r:id="rId1"/>
    </p:custDataLst>
    <p:extLst>
      <p:ext uri="{BB962C8B-B14F-4D97-AF65-F5344CB8AC3E}">
        <p14:creationId xmlns:p14="http://schemas.microsoft.com/office/powerpoint/2010/main" val="428704560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14C1DF-4ECF-4085-A506-A6265AFD98EB}"/>
              </a:ext>
            </a:extLst>
          </p:cNvPr>
          <p:cNvSpPr>
            <a:spLocks noGrp="1"/>
          </p:cNvSpPr>
          <p:nvPr>
            <p:ph idx="1"/>
          </p:nvPr>
        </p:nvSpPr>
        <p:spPr/>
        <p:txBody>
          <a:bodyPr>
            <a:normAutofit/>
          </a:bodyPr>
          <a:lstStyle/>
          <a:p>
            <a:pPr marL="0" indent="0">
              <a:buNone/>
            </a:pPr>
            <a:r>
              <a:rPr lang="en-IN" sz="5062" dirty="0" smtClean="0"/>
              <a:t>JSP ACTION TAGS</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93</a:t>
            </a:fld>
            <a:endParaRPr lang="en-IN"/>
          </a:p>
        </p:txBody>
      </p:sp>
    </p:spTree>
    <p:custDataLst>
      <p:tags r:id="rId1"/>
    </p:custDataLst>
    <p:extLst>
      <p:ext uri="{BB962C8B-B14F-4D97-AF65-F5344CB8AC3E}">
        <p14:creationId xmlns:p14="http://schemas.microsoft.com/office/powerpoint/2010/main" val="4615356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9. JSP ACTION TA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ACTION </a:t>
            </a:r>
            <a:r>
              <a:rPr lang="en-IN" dirty="0" smtClean="0"/>
              <a:t>TAGs</a:t>
            </a:r>
            <a:endParaRPr lang="en-IN" dirty="0"/>
          </a:p>
        </p:txBody>
      </p:sp>
      <p:sp>
        <p:nvSpPr>
          <p:cNvPr id="342" name="The action tags are used to control the flow between pages and to use Java Bean. The JSP action tags are given below."/>
          <p:cNvSpPr txBox="1">
            <a:spLocks noGrp="1"/>
          </p:cNvSpPr>
          <p:nvPr>
            <p:ph type="body" idx="1"/>
          </p:nvPr>
        </p:nvSpPr>
        <p:spPr>
          <a:xfrm>
            <a:off x="534572" y="758953"/>
            <a:ext cx="11120399" cy="1781047"/>
          </a:xfrm>
        </p:spPr>
        <p:txBody>
          <a:bodyPr/>
          <a:lstStyle/>
          <a:p>
            <a:r>
              <a:rPr lang="en-US" dirty="0"/>
              <a:t>The action tags are used to </a:t>
            </a:r>
            <a:r>
              <a:rPr lang="en-US" b="1" dirty="0">
                <a:sym typeface="Helvetica"/>
              </a:rPr>
              <a:t>control the flow between pages</a:t>
            </a:r>
            <a:r>
              <a:rPr lang="en-US" dirty="0">
                <a:sym typeface="Helvetica"/>
              </a:rPr>
              <a:t> and to use Java Bean</a:t>
            </a:r>
            <a:r>
              <a:rPr lang="en-US" dirty="0"/>
              <a:t>. </a:t>
            </a:r>
          </a:p>
          <a:p>
            <a:r>
              <a:rPr lang="en-US" dirty="0"/>
              <a:t>The JSP action tags are given below:</a:t>
            </a:r>
          </a:p>
        </p:txBody>
      </p:sp>
      <p:graphicFrame>
        <p:nvGraphicFramePr>
          <p:cNvPr id="343" name="Table"/>
          <p:cNvGraphicFramePr/>
          <p:nvPr>
            <p:extLst/>
          </p:nvPr>
        </p:nvGraphicFramePr>
        <p:xfrm>
          <a:off x="877981" y="2387333"/>
          <a:ext cx="10776990" cy="4115070"/>
        </p:xfrm>
        <a:graphic>
          <a:graphicData uri="http://schemas.openxmlformats.org/drawingml/2006/table">
            <a:tbl>
              <a:tblPr bandRow="1">
                <a:tableStyleId>{22838BEF-8BB2-4498-84A7-C5851F593DF1}</a:tableStyleId>
              </a:tblPr>
              <a:tblGrid>
                <a:gridCol w="2340282">
                  <a:extLst>
                    <a:ext uri="{9D8B030D-6E8A-4147-A177-3AD203B41FA5}">
                      <a16:colId xmlns:a16="http://schemas.microsoft.com/office/drawing/2014/main" val="20000"/>
                    </a:ext>
                  </a:extLst>
                </a:gridCol>
                <a:gridCol w="8436708">
                  <a:extLst>
                    <a:ext uri="{9D8B030D-6E8A-4147-A177-3AD203B41FA5}">
                      <a16:colId xmlns:a16="http://schemas.microsoft.com/office/drawing/2014/main" val="20001"/>
                    </a:ext>
                  </a:extLst>
                </a:gridCol>
              </a:tblGrid>
              <a:tr h="504922">
                <a:tc>
                  <a:txBody>
                    <a:bodyPr/>
                    <a:lstStyle/>
                    <a:p>
                      <a:pPr algn="l" defTabSz="914400"/>
                      <a:r>
                        <a:rPr sz="2400" b="1" dirty="0">
                          <a:sym typeface="Times New Roman"/>
                        </a:rPr>
                        <a:t>JSP Action Tags</a:t>
                      </a:r>
                      <a:endParaRPr sz="2400" b="1" dirty="0">
                        <a:latin typeface="Times New Roman"/>
                        <a:ea typeface="Times New Roman"/>
                        <a:cs typeface="Times New Roman"/>
                        <a:sym typeface="Times New Roman"/>
                      </a:endParaRPr>
                    </a:p>
                  </a:txBody>
                  <a:tcPr marL="44648" marR="44648" marT="44648" marB="44648" horzOverflow="overflow"/>
                </a:tc>
                <a:tc>
                  <a:txBody>
                    <a:bodyPr/>
                    <a:lstStyle/>
                    <a:p>
                      <a:pPr algn="l" defTabSz="914400"/>
                      <a:r>
                        <a:rPr sz="2400" b="1" dirty="0">
                          <a:sym typeface="Times New Roman"/>
                        </a:rPr>
                        <a:t>Description</a:t>
                      </a:r>
                      <a:endParaRPr sz="2400" b="1" dirty="0">
                        <a:latin typeface="Times New Roman"/>
                        <a:ea typeface="Times New Roman"/>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504922">
                <a:tc>
                  <a:txBody>
                    <a:bodyPr/>
                    <a:lstStyle/>
                    <a:p>
                      <a:pPr algn="l" defTabSz="914400"/>
                      <a:r>
                        <a:rPr sz="2400" dirty="0" err="1">
                          <a:sym typeface="Verdana"/>
                        </a:rPr>
                        <a:t>jsp:forward</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forwards the request and response to another resource.</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1"/>
                  </a:ext>
                </a:extLst>
              </a:tr>
              <a:tr h="504922">
                <a:tc>
                  <a:txBody>
                    <a:bodyPr/>
                    <a:lstStyle/>
                    <a:p>
                      <a:pPr algn="l" defTabSz="914400"/>
                      <a:r>
                        <a:rPr sz="2400" dirty="0" err="1">
                          <a:sym typeface="Verdana"/>
                        </a:rPr>
                        <a:t>jsp:include</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includes another resource.</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2"/>
                  </a:ext>
                </a:extLst>
              </a:tr>
              <a:tr h="504922">
                <a:tc>
                  <a:txBody>
                    <a:bodyPr/>
                    <a:lstStyle/>
                    <a:p>
                      <a:pPr algn="l" defTabSz="914400"/>
                      <a:r>
                        <a:rPr sz="2400" dirty="0" err="1">
                          <a:sym typeface="Verdana"/>
                        </a:rPr>
                        <a:t>jsp:useBean</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creates or locates bean object.</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3"/>
                  </a:ext>
                </a:extLst>
              </a:tr>
              <a:tr h="504922">
                <a:tc>
                  <a:txBody>
                    <a:bodyPr/>
                    <a:lstStyle/>
                    <a:p>
                      <a:pPr algn="l" defTabSz="914400"/>
                      <a:r>
                        <a:rPr sz="2400" dirty="0" err="1">
                          <a:sym typeface="Verdana"/>
                        </a:rPr>
                        <a:t>jsp:setProperty</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a:sym typeface="Verdana"/>
                        </a:rPr>
                        <a:t>sets the value of property in bean object.</a:t>
                      </a:r>
                      <a:endParaRPr sz="24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4"/>
                  </a:ext>
                </a:extLst>
              </a:tr>
              <a:tr h="504922">
                <a:tc>
                  <a:txBody>
                    <a:bodyPr/>
                    <a:lstStyle/>
                    <a:p>
                      <a:pPr algn="l" defTabSz="914400"/>
                      <a:r>
                        <a:rPr sz="2400" dirty="0" err="1">
                          <a:sym typeface="Verdana"/>
                        </a:rPr>
                        <a:t>jsp:getProperty</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a:sym typeface="Verdana"/>
                        </a:rPr>
                        <a:t>prints the value of property of the bean.</a:t>
                      </a:r>
                      <a:endParaRPr sz="24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5"/>
                  </a:ext>
                </a:extLst>
              </a:tr>
              <a:tr h="504922">
                <a:tc>
                  <a:txBody>
                    <a:bodyPr/>
                    <a:lstStyle/>
                    <a:p>
                      <a:pPr algn="l" defTabSz="914400"/>
                      <a:r>
                        <a:rPr sz="2400">
                          <a:sym typeface="Verdana"/>
                        </a:rPr>
                        <a:t>jsp:plugin</a:t>
                      </a:r>
                      <a:endParaRPr sz="240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embeds another components such as applet.</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6"/>
                  </a:ext>
                </a:extLst>
              </a:tr>
              <a:tr h="580616">
                <a:tc>
                  <a:txBody>
                    <a:bodyPr/>
                    <a:lstStyle/>
                    <a:p>
                      <a:pPr algn="l" defTabSz="914400"/>
                      <a:r>
                        <a:rPr sz="2400" dirty="0" err="1" smtClean="0">
                          <a:sym typeface="Verdana"/>
                        </a:rPr>
                        <a:t>jsp:param</a:t>
                      </a:r>
                      <a:endParaRPr lang="en-US" sz="2400" dirty="0" smtClean="0">
                        <a:sym typeface="Verdana"/>
                      </a:endParaRPr>
                    </a:p>
                  </a:txBody>
                  <a:tcPr marL="44648" marR="44648" marT="44648" marB="44648" horzOverflow="overflow"/>
                </a:tc>
                <a:tc>
                  <a:txBody>
                    <a:bodyPr/>
                    <a:lstStyle/>
                    <a:p>
                      <a:pPr algn="l" defTabSz="914400"/>
                      <a:r>
                        <a:rPr sz="2400" dirty="0">
                          <a:sym typeface="Verdana"/>
                        </a:rPr>
                        <a:t>sets the parameter value. It is used in forward and include mostly</a:t>
                      </a:r>
                      <a:r>
                        <a:rPr sz="2400" dirty="0" smtClean="0">
                          <a:sym typeface="Verdana"/>
                        </a:rPr>
                        <a:t>.</a:t>
                      </a:r>
                      <a:endParaRPr lang="en-US" sz="2400" dirty="0" smtClean="0">
                        <a:sym typeface="Verdana"/>
                      </a:endParaRPr>
                    </a:p>
                  </a:txBody>
                  <a:tcPr marL="44648" marR="44648" marT="44648" marB="44648" horzOverflow="overflow"/>
                </a:tc>
                <a:extLst>
                  <a:ext uri="{0D108BD9-81ED-4DB2-BD59-A6C34878D82A}">
                    <a16:rowId xmlns:a16="http://schemas.microsoft.com/office/drawing/2014/main" val="10007"/>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94</a:t>
            </a:fld>
            <a:endParaRPr lang="en-IN"/>
          </a:p>
        </p:txBody>
      </p:sp>
    </p:spTree>
    <p:custDataLst>
      <p:tags r:id="rId1"/>
    </p:custDataLst>
    <p:extLst>
      <p:ext uri="{BB962C8B-B14F-4D97-AF65-F5344CB8AC3E}">
        <p14:creationId xmlns:p14="http://schemas.microsoft.com/office/powerpoint/2010/main" val="3215618110"/>
      </p:ext>
    </p:extLst>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9.1 FORWARD ACTION AND PARAM TAG:"/>
          <p:cNvSpPr txBox="1">
            <a:spLocks noGrp="1"/>
          </p:cNvSpPr>
          <p:nvPr>
            <p:ph type="title"/>
          </p:nvPr>
        </p:nvSpPr>
        <p:spPr/>
        <p:txBody>
          <a:bodyPr vert="horz" lIns="91440" tIns="45720" rIns="91440" bIns="45720" rtlCol="0" anchor="ctr">
            <a:normAutofit/>
          </a:bodyPr>
          <a:lstStyle/>
          <a:p>
            <a:pPr defTabSz="549148"/>
            <a:r>
              <a:rPr lang="en-US" dirty="0" smtClean="0"/>
              <a:t>FORWARD </a:t>
            </a:r>
            <a:r>
              <a:rPr lang="en-US" dirty="0"/>
              <a:t>ACTION AND PARAM </a:t>
            </a:r>
            <a:r>
              <a:rPr lang="en-US" dirty="0" smtClean="0"/>
              <a:t>TAG</a:t>
            </a:r>
            <a:endParaRPr lang="en-US" dirty="0"/>
          </a:p>
        </p:txBody>
      </p:sp>
      <p:sp>
        <p:nvSpPr>
          <p:cNvPr id="346" name="The jsp:forward action tag is used to forward the request to another resource it may be jsp, html or another resource.…"/>
          <p:cNvSpPr txBox="1">
            <a:spLocks noGrp="1"/>
          </p:cNvSpPr>
          <p:nvPr>
            <p:ph type="body" idx="1"/>
          </p:nvPr>
        </p:nvSpPr>
        <p:spPr>
          <a:xfrm>
            <a:off x="534572" y="1001485"/>
            <a:ext cx="11281291" cy="5428343"/>
          </a:xfrm>
        </p:spPr>
        <p:txBody>
          <a:bodyPr>
            <a:normAutofit/>
          </a:bodyPr>
          <a:lstStyle/>
          <a:p>
            <a:r>
              <a:rPr lang="en-US" dirty="0" smtClean="0"/>
              <a:t>The </a:t>
            </a:r>
            <a:r>
              <a:rPr lang="en-US" dirty="0" err="1">
                <a:sym typeface="Helvetica"/>
              </a:rPr>
              <a:t>jsp:forward</a:t>
            </a:r>
            <a:r>
              <a:rPr lang="en-US" dirty="0">
                <a:sym typeface="Helvetica"/>
              </a:rPr>
              <a:t> action tag</a:t>
            </a:r>
            <a:r>
              <a:rPr lang="en-US" dirty="0"/>
              <a:t> is used to </a:t>
            </a:r>
            <a:r>
              <a:rPr lang="en-US" b="1" i="1" u="sng" dirty="0">
                <a:sym typeface="Helvetica"/>
              </a:rPr>
              <a:t>forward the request</a:t>
            </a:r>
            <a:r>
              <a:rPr lang="en-US" b="1" i="1" u="sng" dirty="0"/>
              <a:t> to another resource it may be </a:t>
            </a:r>
            <a:r>
              <a:rPr lang="en-US" b="1" i="1" u="sng" dirty="0" err="1">
                <a:sym typeface="Helvetica"/>
              </a:rPr>
              <a:t>jsp</a:t>
            </a:r>
            <a:r>
              <a:rPr lang="en-US" b="1" i="1" u="sng" dirty="0">
                <a:sym typeface="Helvetica"/>
              </a:rPr>
              <a:t>, html or another resource</a:t>
            </a:r>
            <a:r>
              <a:rPr lang="en-US" dirty="0">
                <a:sym typeface="Helvetica"/>
              </a:rPr>
              <a:t>.</a:t>
            </a:r>
          </a:p>
          <a:p>
            <a:pPr marL="0" indent="0">
              <a:buNone/>
            </a:pPr>
            <a:r>
              <a:rPr lang="en-US" sz="2400" b="1" dirty="0"/>
              <a:t>Syntax of </a:t>
            </a:r>
            <a:r>
              <a:rPr lang="en-US" sz="2400" b="1" dirty="0" err="1"/>
              <a:t>jsp:forward</a:t>
            </a:r>
            <a:r>
              <a:rPr lang="en-US" sz="2400" b="1" dirty="0"/>
              <a:t> action tag:</a:t>
            </a: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jsp:forward</a:t>
            </a:r>
            <a:r>
              <a:rPr lang="en-US" sz="2400" dirty="0">
                <a:solidFill>
                  <a:srgbClr val="FF0000"/>
                </a:solidFill>
                <a:latin typeface="Courier New" panose="02070309020205020404" pitchFamily="49" charset="0"/>
                <a:cs typeface="Courier New" panose="02070309020205020404" pitchFamily="49" charset="0"/>
              </a:rPr>
              <a:t> page="</a:t>
            </a:r>
            <a:r>
              <a:rPr lang="en-US" sz="2400" dirty="0" err="1">
                <a:solidFill>
                  <a:srgbClr val="FF0000"/>
                </a:solidFill>
                <a:latin typeface="Courier New" panose="02070309020205020404" pitchFamily="49" charset="0"/>
                <a:cs typeface="Courier New" panose="02070309020205020404" pitchFamily="49" charset="0"/>
              </a:rPr>
              <a:t>relativeURL</a:t>
            </a:r>
            <a:r>
              <a:rPr lang="en-US" sz="2400" dirty="0">
                <a:solidFill>
                  <a:srgbClr val="FF0000"/>
                </a:solidFill>
                <a:latin typeface="Courier New" panose="02070309020205020404" pitchFamily="49" charset="0"/>
                <a:cs typeface="Courier New" panose="02070309020205020404" pitchFamily="49" charset="0"/>
              </a:rPr>
              <a:t> | &lt;%= expression %&gt;" /&gt;  </a:t>
            </a:r>
          </a:p>
          <a:p>
            <a:pPr marL="0" indent="0">
              <a:buNone/>
            </a:pPr>
            <a:r>
              <a:rPr lang="en-US" sz="2400" b="1" dirty="0"/>
              <a:t>Syntax of </a:t>
            </a:r>
            <a:r>
              <a:rPr lang="en-US" sz="2400" b="1" dirty="0" err="1"/>
              <a:t>jsp:forward</a:t>
            </a:r>
            <a:r>
              <a:rPr lang="en-US" sz="2400" b="1" dirty="0"/>
              <a:t> action tag with </a:t>
            </a:r>
            <a:r>
              <a:rPr lang="en-US" sz="2400" b="1" dirty="0" smtClean="0"/>
              <a:t>parameter:</a:t>
            </a:r>
            <a:endParaRPr lang="en-US" sz="2400" b="1" dirty="0" smtClean="0">
              <a:solidFill>
                <a:srgbClr val="FF0000"/>
              </a:solidFill>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jsp:forward</a:t>
            </a:r>
            <a:r>
              <a:rPr lang="en-US" sz="2400" dirty="0">
                <a:solidFill>
                  <a:srgbClr val="FF0000"/>
                </a:solidFill>
                <a:latin typeface="Courier New" panose="02070309020205020404" pitchFamily="49" charset="0"/>
                <a:cs typeface="Courier New" panose="02070309020205020404" pitchFamily="49" charset="0"/>
              </a:rPr>
              <a:t> page="</a:t>
            </a:r>
            <a:r>
              <a:rPr lang="en-US" sz="2400" dirty="0" err="1">
                <a:solidFill>
                  <a:srgbClr val="FF0000"/>
                </a:solidFill>
                <a:latin typeface="Courier New" panose="02070309020205020404" pitchFamily="49" charset="0"/>
                <a:cs typeface="Courier New" panose="02070309020205020404" pitchFamily="49" charset="0"/>
              </a:rPr>
              <a:t>relativeURL</a:t>
            </a:r>
            <a:r>
              <a:rPr lang="en-US" sz="2400" dirty="0">
                <a:solidFill>
                  <a:srgbClr val="FF0000"/>
                </a:solidFill>
                <a:latin typeface="Courier New" panose="02070309020205020404" pitchFamily="49" charset="0"/>
                <a:cs typeface="Courier New" panose="02070309020205020404" pitchFamily="49" charset="0"/>
              </a:rPr>
              <a:t> | &lt;%= expression %&gt;"&gt;  </a:t>
            </a: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jsp:param</a:t>
            </a:r>
            <a:r>
              <a:rPr lang="en-US" sz="2400" dirty="0">
                <a:solidFill>
                  <a:srgbClr val="FF0000"/>
                </a:solidFill>
                <a:latin typeface="Courier New" panose="02070309020205020404" pitchFamily="49" charset="0"/>
                <a:cs typeface="Courier New" panose="02070309020205020404" pitchFamily="49" charset="0"/>
              </a:rPr>
              <a:t> name="</a:t>
            </a:r>
            <a:r>
              <a:rPr lang="en-US" sz="2400" dirty="0" err="1">
                <a:solidFill>
                  <a:srgbClr val="FF0000"/>
                </a:solidFill>
                <a:latin typeface="Courier New" panose="02070309020205020404" pitchFamily="49" charset="0"/>
                <a:cs typeface="Courier New" panose="02070309020205020404" pitchFamily="49" charset="0"/>
              </a:rPr>
              <a:t>parametername</a:t>
            </a:r>
            <a:r>
              <a:rPr lang="en-US" sz="2400" dirty="0">
                <a:solidFill>
                  <a:srgbClr val="FF0000"/>
                </a:solidFill>
                <a:latin typeface="Courier New" panose="02070309020205020404" pitchFamily="49" charset="0"/>
                <a:cs typeface="Courier New" panose="02070309020205020404" pitchFamily="49" charset="0"/>
              </a:rPr>
              <a:t>" value="</a:t>
            </a:r>
            <a:r>
              <a:rPr lang="en-US" sz="2400" dirty="0" err="1">
                <a:solidFill>
                  <a:srgbClr val="FF0000"/>
                </a:solidFill>
                <a:latin typeface="Courier New" panose="02070309020205020404" pitchFamily="49" charset="0"/>
                <a:cs typeface="Courier New" panose="02070309020205020404" pitchFamily="49" charset="0"/>
              </a:rPr>
              <a:t>parametervalue</a:t>
            </a:r>
            <a:r>
              <a:rPr lang="en-US" sz="2400" dirty="0">
                <a:solidFill>
                  <a:srgbClr val="FF0000"/>
                </a:solidFill>
                <a:latin typeface="Courier New" panose="02070309020205020404" pitchFamily="49" charset="0"/>
                <a:cs typeface="Courier New" panose="02070309020205020404" pitchFamily="49" charset="0"/>
              </a:rPr>
              <a:t> | </a:t>
            </a:r>
            <a:endParaRPr lang="en-US" sz="24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	</a:t>
            </a:r>
            <a:r>
              <a:rPr lang="en-US" sz="2400" dirty="0" smtClean="0">
                <a:solidFill>
                  <a:srgbClr val="FF0000"/>
                </a:solidFill>
                <a:latin typeface="Courier New" panose="02070309020205020404" pitchFamily="49" charset="0"/>
                <a:cs typeface="Courier New" panose="02070309020205020404" pitchFamily="49" charset="0"/>
              </a:rPr>
              <a:t>		&lt;%=</a:t>
            </a:r>
            <a:r>
              <a:rPr lang="en-US" sz="2400" dirty="0">
                <a:solidFill>
                  <a:srgbClr val="FF0000"/>
                </a:solidFill>
                <a:latin typeface="Courier New" panose="02070309020205020404" pitchFamily="49" charset="0"/>
                <a:cs typeface="Courier New" panose="02070309020205020404" pitchFamily="49" charset="0"/>
              </a:rPr>
              <a:t>expression%&gt;" /&gt;  </a:t>
            </a: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jsp:forward</a:t>
            </a:r>
            <a:r>
              <a:rPr lang="en-US" sz="2400" dirty="0">
                <a:solidFill>
                  <a:srgbClr val="FF0000"/>
                </a:solidFill>
                <a:latin typeface="Courier New" panose="02070309020205020404" pitchFamily="49" charset="0"/>
                <a:cs typeface="Courier New" panose="02070309020205020404" pitchFamily="49" charset="0"/>
              </a:rPr>
              <a:t>&gt;  </a:t>
            </a:r>
          </a:p>
          <a:p>
            <a:pPr marL="0" indent="0">
              <a:buNone/>
            </a:pP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95</a:t>
            </a:fld>
            <a:endParaRPr lang="en-IN"/>
          </a:p>
        </p:txBody>
      </p:sp>
    </p:spTree>
    <p:custDataLst>
      <p:tags r:id="rId1"/>
    </p:custDataLst>
    <p:extLst>
      <p:ext uri="{BB962C8B-B14F-4D97-AF65-F5344CB8AC3E}">
        <p14:creationId xmlns:p14="http://schemas.microsoft.com/office/powerpoint/2010/main" val="188377316"/>
      </p:ext>
    </p:extLst>
  </p:cSld>
  <p:clrMapOvr>
    <a:masterClrMapping/>
  </p:clrMapOvr>
  <p:transition spd="med"/>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Prog 5: Forward request to other page using forward action:"/>
          <p:cNvSpPr txBox="1">
            <a:spLocks noGrp="1"/>
          </p:cNvSpPr>
          <p:nvPr>
            <p:ph type="title"/>
          </p:nvPr>
        </p:nvSpPr>
        <p:spPr>
          <a:prstGeom prst="rect">
            <a:avLst/>
          </a:prstGeom>
        </p:spPr>
        <p:txBody>
          <a:bodyPr vert="horz" lIns="91440" tIns="45720" rIns="91440" bIns="45720" rtlCol="0" anchor="ctr">
            <a:normAutofit fontScale="90000"/>
          </a:bodyPr>
          <a:lstStyle/>
          <a:p>
            <a:pPr defTabSz="549148"/>
            <a:r>
              <a:rPr dirty="0" err="1" smtClean="0"/>
              <a:t>Prog</a:t>
            </a:r>
            <a:r>
              <a:rPr dirty="0" smtClean="0"/>
              <a:t>: </a:t>
            </a:r>
            <a:r>
              <a:rPr dirty="0"/>
              <a:t>Forward request to other page using forward action:</a:t>
            </a:r>
          </a:p>
        </p:txBody>
      </p:sp>
      <p:sp>
        <p:nvSpPr>
          <p:cNvPr id="350" name="Files need to be created:…"/>
          <p:cNvSpPr txBox="1">
            <a:spLocks noGrp="1"/>
          </p:cNvSpPr>
          <p:nvPr>
            <p:ph type="body" idx="1"/>
          </p:nvPr>
        </p:nvSpPr>
        <p:spPr>
          <a:prstGeom prst="rect">
            <a:avLst/>
          </a:prstGeom>
        </p:spPr>
        <p:txBody>
          <a:bodyPr>
            <a:normAutofit/>
          </a:bodyPr>
          <a:lstStyle/>
          <a:p>
            <a:pPr marL="0" indent="0">
              <a:buNone/>
            </a:pPr>
            <a:r>
              <a:rPr sz="3600" dirty="0"/>
              <a:t>Files need to be created:</a:t>
            </a:r>
          </a:p>
          <a:p>
            <a:r>
              <a:rPr sz="3600" dirty="0" err="1"/>
              <a:t>index.jsp</a:t>
            </a:r>
            <a:endParaRPr sz="3600" dirty="0"/>
          </a:p>
          <a:p>
            <a:r>
              <a:rPr sz="3600" dirty="0"/>
              <a:t>second.html</a:t>
            </a:r>
          </a:p>
        </p:txBody>
      </p:sp>
      <p:sp>
        <p:nvSpPr>
          <p:cNvPr id="2" name="Slide Number Placeholder 1"/>
          <p:cNvSpPr>
            <a:spLocks noGrp="1"/>
          </p:cNvSpPr>
          <p:nvPr>
            <p:ph type="sldNum" sz="quarter" idx="2"/>
          </p:nvPr>
        </p:nvSpPr>
        <p:spPr/>
        <p:txBody>
          <a:bodyPr/>
          <a:lstStyle/>
          <a:p>
            <a:fld id="{86CB4B4D-7CA3-9044-876B-883B54F8677D}" type="slidenum">
              <a:rPr lang="en-IN" smtClean="0"/>
              <a:t>96</a:t>
            </a:fld>
            <a:endParaRPr lang="en-IN"/>
          </a:p>
        </p:txBody>
      </p:sp>
    </p:spTree>
    <p:custDataLst>
      <p:tags r:id="rId1"/>
    </p:custDataLst>
    <p:extLst>
      <p:ext uri="{BB962C8B-B14F-4D97-AF65-F5344CB8AC3E}">
        <p14:creationId xmlns:p14="http://schemas.microsoft.com/office/powerpoint/2010/main" val="1490815821"/>
      </p:ext>
    </p:extLst>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fontScale="90000"/>
          </a:bodyPr>
          <a:lstStyle/>
          <a:p>
            <a:pPr defTabSz="549148"/>
            <a:r>
              <a:rPr lang="en-US" dirty="0" err="1"/>
              <a:t>Prog</a:t>
            </a:r>
            <a:r>
              <a:rPr lang="en-US" dirty="0"/>
              <a:t>: Forward request to other page using forward </a:t>
            </a:r>
            <a:r>
              <a:rPr lang="en-US" dirty="0" smtClean="0"/>
              <a:t>action</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2400" dirty="0" smtClean="0"/>
              <a:t>File</a:t>
            </a:r>
            <a:r>
              <a:rPr lang="en-IN" sz="2400" dirty="0"/>
              <a:t>: </a:t>
            </a:r>
            <a:r>
              <a:rPr lang="en-IN" sz="2400" dirty="0" err="1"/>
              <a:t>index.jsp</a:t>
            </a:r>
            <a:endParaRPr lang="en-IN" sz="2400" dirty="0" smtClean="0"/>
          </a:p>
          <a:p>
            <a:pPr marL="0" indent="0">
              <a:buNone/>
            </a:pPr>
            <a:r>
              <a:rPr lang="en-IN" dirty="0">
                <a:solidFill>
                  <a:srgbClr val="FF0000"/>
                </a:solidFill>
                <a:latin typeface="Courier New" panose="02070309020205020404" pitchFamily="49" charset="0"/>
                <a:cs typeface="Courier New" panose="02070309020205020404" pitchFamily="49" charset="0"/>
              </a:rPr>
              <a:t>&lt;%@page </a:t>
            </a:r>
            <a:r>
              <a:rPr lang="en-IN" dirty="0" err="1">
                <a:solidFill>
                  <a:srgbClr val="FF0000"/>
                </a:solidFill>
                <a:latin typeface="Courier New" panose="02070309020205020404" pitchFamily="49" charset="0"/>
                <a:cs typeface="Courier New" panose="02070309020205020404" pitchFamily="49" charset="0"/>
              </a:rPr>
              <a:t>contentType</a:t>
            </a:r>
            <a:r>
              <a:rPr lang="en-IN" dirty="0">
                <a:solidFill>
                  <a:srgbClr val="FF0000"/>
                </a:solidFill>
                <a:latin typeface="Courier New" panose="02070309020205020404" pitchFamily="49" charset="0"/>
                <a:cs typeface="Courier New" panose="02070309020205020404" pitchFamily="49" charset="0"/>
              </a:rPr>
              <a:t>="text/html" </a:t>
            </a:r>
            <a:r>
              <a:rPr lang="en-IN" dirty="0" err="1">
                <a:solidFill>
                  <a:srgbClr val="FF0000"/>
                </a:solidFill>
                <a:latin typeface="Courier New" panose="02070309020205020404" pitchFamily="49" charset="0"/>
                <a:cs typeface="Courier New" panose="02070309020205020404" pitchFamily="49" charset="0"/>
              </a:rPr>
              <a:t>pageEncoding</a:t>
            </a:r>
            <a:r>
              <a:rPr lang="en-IN" dirty="0">
                <a:solidFill>
                  <a:srgbClr val="FF0000"/>
                </a:solidFill>
                <a:latin typeface="Courier New" panose="02070309020205020404" pitchFamily="49" charset="0"/>
                <a:cs typeface="Courier New" panose="02070309020205020404" pitchFamily="49" charset="0"/>
              </a:rPr>
              <a:t>="UTF-8"%&gt;</a:t>
            </a:r>
          </a:p>
          <a:p>
            <a:pPr marL="0" indent="0">
              <a:buNone/>
            </a:pPr>
            <a:r>
              <a:rPr lang="en-IN" dirty="0">
                <a:latin typeface="Courier New" panose="02070309020205020404" pitchFamily="49" charset="0"/>
                <a:cs typeface="Courier New" panose="02070309020205020404" pitchFamily="49" charset="0"/>
              </a:rPr>
              <a:t>&lt;!DOCTYPE html&gt;</a:t>
            </a:r>
          </a:p>
          <a:p>
            <a:pPr marL="0" indent="0">
              <a:buNone/>
            </a:pPr>
            <a:r>
              <a:rPr lang="en-IN" dirty="0">
                <a:latin typeface="Courier New" panose="02070309020205020404" pitchFamily="49" charset="0"/>
                <a:cs typeface="Courier New" panose="02070309020205020404" pitchFamily="49" charset="0"/>
              </a:rPr>
              <a:t>&lt;html&gt;</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h1&gt;This page contains forward&lt;/h1&gt;</a:t>
            </a:r>
          </a:p>
          <a:p>
            <a:pPr marL="0" indent="0">
              <a:buNone/>
            </a:pPr>
            <a:r>
              <a:rPr lang="en-IN" dirty="0" smtClean="0">
                <a:solidFill>
                  <a:srgbClr val="FF0000"/>
                </a:solidFill>
                <a:latin typeface="Courier New" panose="02070309020205020404" pitchFamily="49" charset="0"/>
                <a:cs typeface="Courier New" panose="02070309020205020404" pitchFamily="49" charset="0"/>
              </a:rPr>
              <a:t>&lt;</a:t>
            </a:r>
            <a:r>
              <a:rPr lang="en-IN" dirty="0" err="1">
                <a:solidFill>
                  <a:srgbClr val="FF0000"/>
                </a:solidFill>
                <a:latin typeface="Courier New" panose="02070309020205020404" pitchFamily="49" charset="0"/>
                <a:cs typeface="Courier New" panose="02070309020205020404" pitchFamily="49" charset="0"/>
              </a:rPr>
              <a:t>jsp:forward</a:t>
            </a:r>
            <a:r>
              <a:rPr lang="en-IN" dirty="0">
                <a:solidFill>
                  <a:srgbClr val="FF0000"/>
                </a:solidFill>
                <a:latin typeface="Courier New" panose="02070309020205020404" pitchFamily="49" charset="0"/>
                <a:cs typeface="Courier New" panose="02070309020205020404" pitchFamily="49" charset="0"/>
              </a:rPr>
              <a:t> page="second.html</a:t>
            </a:r>
            <a:r>
              <a:rPr lang="en-IN" dirty="0" smtClean="0">
                <a:solidFill>
                  <a:srgbClr val="FF0000"/>
                </a:solidFill>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&lt;!-- </a:t>
            </a:r>
            <a:r>
              <a:rPr lang="en-US" dirty="0">
                <a:latin typeface="Courier New" panose="02070309020205020404" pitchFamily="49" charset="0"/>
                <a:cs typeface="Courier New" panose="02070309020205020404" pitchFamily="49" charset="0"/>
              </a:rPr>
              <a:t>Will forward request </a:t>
            </a:r>
            <a:r>
              <a:rPr lang="en-US" dirty="0" smtClean="0">
                <a:latin typeface="Courier New" panose="02070309020205020404" pitchFamily="49" charset="0"/>
                <a:cs typeface="Courier New" panose="02070309020205020404" pitchFamily="49" charset="0"/>
              </a:rPr>
              <a:t>to </a:t>
            </a:r>
            <a:r>
              <a:rPr lang="en-US" dirty="0">
                <a:latin typeface="Courier New" panose="02070309020205020404" pitchFamily="49" charset="0"/>
                <a:cs typeface="Courier New" panose="02070309020205020404" pitchFamily="49" charset="0"/>
              </a:rPr>
              <a:t>the next </a:t>
            </a:r>
            <a:r>
              <a:rPr lang="en-US" dirty="0" smtClean="0">
                <a:latin typeface="Courier New" panose="02070309020205020404" pitchFamily="49" charset="0"/>
                <a:cs typeface="Courier New" panose="02070309020205020404" pitchFamily="49" charset="0"/>
              </a:rPr>
              <a:t>page --&gt;</a:t>
            </a:r>
            <a:endParaRPr lang="en-IN"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buNone/>
            </a:pPr>
            <a:r>
              <a:rPr lang="en-IN" dirty="0">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97</a:t>
            </a:fld>
            <a:endParaRPr lang="en-IN" dirty="0"/>
          </a:p>
        </p:txBody>
      </p:sp>
    </p:spTree>
    <p:custDataLst>
      <p:tags r:id="rId1"/>
    </p:custDataLst>
    <p:extLst>
      <p:ext uri="{BB962C8B-B14F-4D97-AF65-F5344CB8AC3E}">
        <p14:creationId xmlns:p14="http://schemas.microsoft.com/office/powerpoint/2010/main" val="285602956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fontScale="90000"/>
          </a:bodyPr>
          <a:lstStyle/>
          <a:p>
            <a:pPr defTabSz="549148"/>
            <a:r>
              <a:rPr lang="en-US" dirty="0" err="1"/>
              <a:t>Prog</a:t>
            </a:r>
            <a:r>
              <a:rPr lang="en-US" dirty="0"/>
              <a:t>: Forward request to other page using forward </a:t>
            </a:r>
            <a:r>
              <a:rPr lang="en-US" dirty="0" smtClean="0"/>
              <a:t>action</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534572" y="864108"/>
            <a:ext cx="11281291" cy="5993892"/>
          </a:xfrm>
        </p:spPr>
        <p:txBody>
          <a:bodyPr>
            <a:noAutofit/>
          </a:bodyPr>
          <a:lstStyle/>
          <a:p>
            <a:r>
              <a:rPr lang="en-IN" sz="2400" dirty="0" smtClean="0"/>
              <a:t>File</a:t>
            </a:r>
            <a:r>
              <a:rPr lang="en-IN" sz="2400" dirty="0"/>
              <a:t>: </a:t>
            </a:r>
            <a:r>
              <a:rPr lang="en-IN" sz="2400" dirty="0" smtClean="0"/>
              <a:t>second.html</a:t>
            </a:r>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a:p>
            <a:pPr marL="0" indent="0">
              <a:buNone/>
            </a:pPr>
            <a:r>
              <a:rPr lang="en-US" sz="3600" dirty="0" smtClean="0">
                <a:solidFill>
                  <a:schemeClr val="tx1"/>
                </a:solidFill>
                <a:latin typeface="Courier New" panose="02070309020205020404" pitchFamily="49" charset="0"/>
                <a:cs typeface="Courier New" panose="02070309020205020404" pitchFamily="49" charset="0"/>
              </a:rPr>
              <a:t>&lt;</a:t>
            </a:r>
            <a:r>
              <a:rPr lang="en-US" sz="3600" dirty="0">
                <a:solidFill>
                  <a:schemeClr val="tx1"/>
                </a:solidFill>
                <a:latin typeface="Courier New" panose="02070309020205020404" pitchFamily="49" charset="0"/>
                <a:cs typeface="Courier New" panose="02070309020205020404" pitchFamily="49" charset="0"/>
              </a:rPr>
              <a:t>body&gt;</a:t>
            </a:r>
          </a:p>
          <a:p>
            <a:pPr marL="0" indent="0">
              <a:buNone/>
            </a:pPr>
            <a:r>
              <a:rPr lang="en-US" sz="3600" dirty="0" smtClean="0">
                <a:solidFill>
                  <a:schemeClr val="tx1"/>
                </a:solidFill>
                <a:latin typeface="Courier New" panose="02070309020205020404" pitchFamily="49" charset="0"/>
                <a:cs typeface="Courier New" panose="02070309020205020404" pitchFamily="49" charset="0"/>
              </a:rPr>
              <a:t>&lt;</a:t>
            </a:r>
            <a:r>
              <a:rPr lang="en-US" sz="3600" dirty="0">
                <a:solidFill>
                  <a:schemeClr val="tx1"/>
                </a:solidFill>
                <a:latin typeface="Courier New" panose="02070309020205020404" pitchFamily="49" charset="0"/>
                <a:cs typeface="Courier New" panose="02070309020205020404" pitchFamily="49" charset="0"/>
              </a:rPr>
              <a:t>h1&gt;You are in a forwarded page&lt;/h1&gt;</a:t>
            </a:r>
          </a:p>
          <a:p>
            <a:pPr marL="0" indent="0">
              <a:buNone/>
            </a:pPr>
            <a:r>
              <a:rPr lang="en-US" sz="3600" dirty="0" smtClean="0">
                <a:solidFill>
                  <a:schemeClr val="tx1"/>
                </a:solidFill>
                <a:latin typeface="Courier New" panose="02070309020205020404" pitchFamily="49" charset="0"/>
                <a:cs typeface="Courier New" panose="02070309020205020404" pitchFamily="49" charset="0"/>
              </a:rPr>
              <a:t>&lt;/</a:t>
            </a:r>
            <a:r>
              <a:rPr lang="en-US" sz="3600" dirty="0">
                <a:solidFill>
                  <a:schemeClr val="tx1"/>
                </a:solidFill>
                <a:latin typeface="Courier New" panose="02070309020205020404" pitchFamily="49" charset="0"/>
                <a:cs typeface="Courier New" panose="02070309020205020404" pitchFamily="49" charset="0"/>
              </a:rPr>
              <a:t>body&gt;</a:t>
            </a:r>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98</a:t>
            </a:fld>
            <a:endParaRPr lang="en-IN" dirty="0"/>
          </a:p>
        </p:txBody>
      </p:sp>
    </p:spTree>
    <p:custDataLst>
      <p:tags r:id="rId1"/>
    </p:custDataLst>
    <p:extLst>
      <p:ext uri="{BB962C8B-B14F-4D97-AF65-F5344CB8AC3E}">
        <p14:creationId xmlns:p14="http://schemas.microsoft.com/office/powerpoint/2010/main" val="83709641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jsp:include</a:t>
            </a:r>
            <a:r>
              <a:rPr lang="en-US" dirty="0"/>
              <a:t> action </a:t>
            </a:r>
            <a:r>
              <a:rPr lang="en-US" dirty="0" smtClean="0"/>
              <a:t>tag</a:t>
            </a:r>
            <a:endParaRPr lang="en-US" dirty="0"/>
          </a:p>
        </p:txBody>
      </p:sp>
      <p:sp>
        <p:nvSpPr>
          <p:cNvPr id="3" name="Content Placeholder 2"/>
          <p:cNvSpPr>
            <a:spLocks noGrp="1"/>
          </p:cNvSpPr>
          <p:nvPr>
            <p:ph idx="1"/>
          </p:nvPr>
        </p:nvSpPr>
        <p:spPr/>
        <p:txBody>
          <a:bodyPr>
            <a:normAutofit/>
          </a:bodyPr>
          <a:lstStyle/>
          <a:p>
            <a:pPr algn="just"/>
            <a:r>
              <a:rPr lang="en-US" dirty="0"/>
              <a:t>The </a:t>
            </a:r>
            <a:r>
              <a:rPr lang="en-US" b="1" dirty="0" err="1"/>
              <a:t>jsp:include</a:t>
            </a:r>
            <a:r>
              <a:rPr lang="en-US" b="1" dirty="0"/>
              <a:t> action tag</a:t>
            </a:r>
            <a:r>
              <a:rPr lang="en-US" dirty="0"/>
              <a:t> is used to </a:t>
            </a:r>
            <a:r>
              <a:rPr lang="en-US" dirty="0">
                <a:solidFill>
                  <a:schemeClr val="accent1"/>
                </a:solidFill>
              </a:rPr>
              <a:t>include the content of another resource it may be </a:t>
            </a:r>
            <a:r>
              <a:rPr lang="en-US" dirty="0" err="1">
                <a:solidFill>
                  <a:schemeClr val="accent1"/>
                </a:solidFill>
              </a:rPr>
              <a:t>jsp</a:t>
            </a:r>
            <a:r>
              <a:rPr lang="en-US" dirty="0">
                <a:solidFill>
                  <a:schemeClr val="accent1"/>
                </a:solidFill>
              </a:rPr>
              <a:t>, html or </a:t>
            </a:r>
            <a:r>
              <a:rPr lang="en-US" dirty="0" smtClean="0">
                <a:solidFill>
                  <a:schemeClr val="accent1"/>
                </a:solidFill>
              </a:rPr>
              <a:t>servlet.</a:t>
            </a:r>
          </a:p>
          <a:p>
            <a:pPr algn="just"/>
            <a:r>
              <a:rPr lang="en-US" dirty="0" smtClean="0"/>
              <a:t>The </a:t>
            </a:r>
            <a:r>
              <a:rPr lang="en-US" dirty="0" err="1"/>
              <a:t>jsp</a:t>
            </a:r>
            <a:r>
              <a:rPr lang="en-US" dirty="0"/>
              <a:t> include action tag </a:t>
            </a:r>
            <a:r>
              <a:rPr lang="en-US" dirty="0">
                <a:solidFill>
                  <a:schemeClr val="accent1"/>
                </a:solidFill>
              </a:rPr>
              <a:t>includes the resource at request time </a:t>
            </a:r>
            <a:r>
              <a:rPr lang="en-US" dirty="0"/>
              <a:t>so it </a:t>
            </a:r>
            <a:r>
              <a:rPr lang="en-US" dirty="0" smtClean="0"/>
              <a:t>is </a:t>
            </a:r>
            <a:r>
              <a:rPr lang="en-US" b="1" dirty="0" smtClean="0"/>
              <a:t>better </a:t>
            </a:r>
            <a:r>
              <a:rPr lang="en-US" b="1" dirty="0"/>
              <a:t>for dynamic pages</a:t>
            </a:r>
            <a:r>
              <a:rPr lang="en-US" dirty="0"/>
              <a:t> because there might be changes in future</a:t>
            </a:r>
            <a:r>
              <a:rPr lang="en-US" dirty="0" smtClean="0"/>
              <a:t>.</a:t>
            </a:r>
            <a:endParaRPr lang="en-US" dirty="0"/>
          </a:p>
          <a:p>
            <a:pPr algn="just"/>
            <a:r>
              <a:rPr lang="en-US" dirty="0"/>
              <a:t>The </a:t>
            </a:r>
            <a:r>
              <a:rPr lang="en-US" dirty="0" err="1"/>
              <a:t>jsp:include</a:t>
            </a:r>
            <a:r>
              <a:rPr lang="en-US" dirty="0"/>
              <a:t> tag can be </a:t>
            </a:r>
            <a:r>
              <a:rPr lang="en-US" dirty="0">
                <a:solidFill>
                  <a:schemeClr val="accent1"/>
                </a:solidFill>
              </a:rPr>
              <a:t>used to include static as well as dynamic pages</a:t>
            </a:r>
            <a:r>
              <a:rPr lang="en-US" dirty="0" smtClean="0">
                <a:solidFill>
                  <a:schemeClr val="accent1"/>
                </a:solidFill>
              </a:rPr>
              <a:t>.</a:t>
            </a:r>
            <a:endParaRPr lang="en-US" dirty="0" smtClean="0"/>
          </a:p>
          <a:p>
            <a:pPr algn="just"/>
            <a:r>
              <a:rPr lang="en-US" dirty="0"/>
              <a:t>Using the </a:t>
            </a:r>
            <a:r>
              <a:rPr lang="en-US" dirty="0">
                <a:sym typeface="Helvetica"/>
              </a:rPr>
              <a:t>&lt;</a:t>
            </a:r>
            <a:r>
              <a:rPr lang="en-US" dirty="0" err="1">
                <a:sym typeface="Helvetica"/>
              </a:rPr>
              <a:t>jsp:include</a:t>
            </a:r>
            <a:r>
              <a:rPr lang="en-US" dirty="0">
                <a:sym typeface="Helvetica"/>
              </a:rPr>
              <a:t>&gt; action</a:t>
            </a:r>
            <a:r>
              <a:rPr lang="en-US" dirty="0"/>
              <a:t> we can </a:t>
            </a:r>
            <a:r>
              <a:rPr lang="en-US" b="1" u="sng" dirty="0"/>
              <a:t>include different files in current </a:t>
            </a:r>
            <a:r>
              <a:rPr lang="en-US" b="1" u="sng" dirty="0" err="1"/>
              <a:t>jsp</a:t>
            </a:r>
            <a:r>
              <a:rPr lang="en-US" b="1" u="sng" dirty="0"/>
              <a:t> page.</a:t>
            </a:r>
          </a:p>
          <a:p>
            <a:r>
              <a:rPr lang="en-US" dirty="0"/>
              <a:t>Advantage of </a:t>
            </a:r>
            <a:r>
              <a:rPr lang="en-US" dirty="0" err="1"/>
              <a:t>jsp:include</a:t>
            </a:r>
            <a:r>
              <a:rPr lang="en-US" dirty="0"/>
              <a:t> action </a:t>
            </a:r>
            <a:r>
              <a:rPr lang="en-US" dirty="0" smtClean="0"/>
              <a:t>tag:</a:t>
            </a:r>
            <a:endParaRPr lang="en-US" dirty="0"/>
          </a:p>
          <a:p>
            <a:pPr lvl="1"/>
            <a:r>
              <a:rPr lang="en-US" b="1" dirty="0"/>
              <a:t>Code reusability</a:t>
            </a:r>
            <a:r>
              <a:rPr lang="en-US" dirty="0"/>
              <a:t> : We can use a page many times such as including header and footer pages in all pages. So it saves a lot of time.</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99</a:t>
            </a:fld>
            <a:endParaRPr lang="en-IN" dirty="0"/>
          </a:p>
        </p:txBody>
      </p:sp>
    </p:spTree>
    <p:custDataLst>
      <p:tags r:id="rId1"/>
    </p:custDataLst>
    <p:extLst>
      <p:ext uri="{BB962C8B-B14F-4D97-AF65-F5344CB8AC3E}">
        <p14:creationId xmlns:p14="http://schemas.microsoft.com/office/powerpoint/2010/main" val="48388048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FRAME" val="swDPPbbH"/>
  <p:tag name="ARTICULATE_SLIDE_COUNT" val="19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2287</TotalTime>
  <Words>9450</Words>
  <Application>Microsoft Office PowerPoint</Application>
  <PresentationFormat>Widescreen</PresentationFormat>
  <Paragraphs>1943</Paragraphs>
  <Slides>190</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190</vt:i4>
      </vt:variant>
    </vt:vector>
  </HeadingPairs>
  <TitlesOfParts>
    <vt:vector size="206" baseType="lpstr">
      <vt:lpstr>Arial</vt:lpstr>
      <vt:lpstr>Calibri</vt:lpstr>
      <vt:lpstr>Cambria</vt:lpstr>
      <vt:lpstr>Cascadia Code PL SemiBold</vt:lpstr>
      <vt:lpstr>Corbel</vt:lpstr>
      <vt:lpstr>Courier New</vt:lpstr>
      <vt:lpstr>Helvetica</vt:lpstr>
      <vt:lpstr>Open Sans</vt:lpstr>
      <vt:lpstr>Raleway</vt:lpstr>
      <vt:lpstr>Roboto</vt:lpstr>
      <vt:lpstr>Roboto Medium</vt:lpstr>
      <vt:lpstr>Times New Roman</vt:lpstr>
      <vt:lpstr>Verdana</vt:lpstr>
      <vt:lpstr>Wingdings</vt:lpstr>
      <vt:lpstr>Wingdings 2</vt:lpstr>
      <vt:lpstr>Frame</vt:lpstr>
      <vt:lpstr>PowerPoint Presentation</vt:lpstr>
      <vt:lpstr>Outline</vt:lpstr>
      <vt:lpstr>PowerPoint Presentation</vt:lpstr>
      <vt:lpstr>Introduction</vt:lpstr>
      <vt:lpstr>PowerPoint Presentation</vt:lpstr>
      <vt:lpstr>Problems with Servlet</vt:lpstr>
      <vt:lpstr>JSP Vs Servlets</vt:lpstr>
      <vt:lpstr>Prog: First JSP Program</vt:lpstr>
      <vt:lpstr>PowerPoint Presentation</vt:lpstr>
      <vt:lpstr>JSP SCRIPTING ELEMENTS</vt:lpstr>
      <vt:lpstr>Scriptlet Tag</vt:lpstr>
      <vt:lpstr>Scriptlet Tag Example</vt:lpstr>
      <vt:lpstr>Prog: JSP scriptlet tag that prints the user name</vt:lpstr>
      <vt:lpstr>Prog: JSP scriptlet tag that prints the user name</vt:lpstr>
      <vt:lpstr>JSP expression tag</vt:lpstr>
      <vt:lpstr>JSP expression tag (Cont.)</vt:lpstr>
      <vt:lpstr>Example 1 of JSP expression tag</vt:lpstr>
      <vt:lpstr>Example 2 of JSP expression tag that prints current time</vt:lpstr>
      <vt:lpstr>Example 3 of JSP expression tag that prints the user name</vt:lpstr>
      <vt:lpstr>Example 3 of JSP expression tag that prints the user name</vt:lpstr>
      <vt:lpstr>JSP Declaration Tag</vt:lpstr>
      <vt:lpstr>Example 1 of JSP declaration tag that declares field</vt:lpstr>
      <vt:lpstr>Example 2 of JSP declaration tag that declares method</vt:lpstr>
      <vt:lpstr>PowerPoint Presentation</vt:lpstr>
      <vt:lpstr>JSP FORM PROCESSING</vt:lpstr>
      <vt:lpstr>Prog: JSP Form Processing</vt:lpstr>
      <vt:lpstr>Files needed to be created:</vt:lpstr>
      <vt:lpstr>The Directory structure of JSP</vt:lpstr>
      <vt:lpstr>Files needed to be created:</vt:lpstr>
      <vt:lpstr>Files needed to be created:</vt:lpstr>
      <vt:lpstr>Files needed to be created:</vt:lpstr>
      <vt:lpstr>TASK: Write a prog that prints your details through a Form</vt:lpstr>
      <vt:lpstr>PowerPoint Presentation</vt:lpstr>
      <vt:lpstr>JSP - Architecture</vt:lpstr>
      <vt:lpstr>JSP – Architecture (Cont.)</vt:lpstr>
      <vt:lpstr>JSP Processing</vt:lpstr>
      <vt:lpstr>JSP Processing (Cont.)</vt:lpstr>
      <vt:lpstr>JSP Processing (Cont.)</vt:lpstr>
      <vt:lpstr>LIFE CYCLE OF JSP (cont.)</vt:lpstr>
      <vt:lpstr>LIFE CYCLE OF JSP</vt:lpstr>
      <vt:lpstr>LIFE CYCLE OF JSP (cont.)</vt:lpstr>
      <vt:lpstr>LIFE CYCLE OF JSP (cont.)</vt:lpstr>
      <vt:lpstr>LIFE CYCLE OF JSP (cont.)</vt:lpstr>
      <vt:lpstr>LIFE CYCLE OF JSP (cont.)</vt:lpstr>
      <vt:lpstr>LIFE CYCLE OF JSP (cont.)</vt:lpstr>
      <vt:lpstr>LIFE CYCLE OF JSP (cont.)</vt:lpstr>
      <vt:lpstr>LIFE CYCLE OF JSP (cont.)</vt:lpstr>
      <vt:lpstr>PowerPoint Presentation</vt:lpstr>
      <vt:lpstr>JSP Implicit Objects</vt:lpstr>
      <vt:lpstr>JSP Implicit Objects (Cont.)</vt:lpstr>
      <vt:lpstr>JSP Implicit Object – out</vt:lpstr>
      <vt:lpstr>JSP Implicit Object - request</vt:lpstr>
      <vt:lpstr>JSP Implicit Object – request – Example</vt:lpstr>
      <vt:lpstr>JSP Implicit Object – response</vt:lpstr>
      <vt:lpstr>JSP Implicit Object – response – Example</vt:lpstr>
      <vt:lpstr>JSP Implicit Object – config</vt:lpstr>
      <vt:lpstr>JSP Implicit Object – config – Example: index.html</vt:lpstr>
      <vt:lpstr>JSP Implicit Object – config – Example: web.xml</vt:lpstr>
      <vt:lpstr>JSP Implicit Object – config – Example: welcome.jsp</vt:lpstr>
      <vt:lpstr>JSP Implicit Object – application </vt:lpstr>
      <vt:lpstr>JSP Implicit Object – application – Example: index.html</vt:lpstr>
      <vt:lpstr>JSP Implicit Object – application – Example: web.xml</vt:lpstr>
      <vt:lpstr>JSP Implicit Object – application – Example: welcome.jsp</vt:lpstr>
      <vt:lpstr>JSP Implicit Object – session </vt:lpstr>
      <vt:lpstr>JSP Implicit Object – session – Example: index.html</vt:lpstr>
      <vt:lpstr>JSP Implicit Object – session – Example: welcome.jsp</vt:lpstr>
      <vt:lpstr>JSP Implicit Object – session – Example: second.jsp</vt:lpstr>
      <vt:lpstr>JSP Implicit Object – page</vt:lpstr>
      <vt:lpstr>JSP Implicit Object – pageContext </vt:lpstr>
      <vt:lpstr>JSP Implicit Object – pageContext – Example: index.html</vt:lpstr>
      <vt:lpstr>JSP Implicit Object – pageContext – Example: welcome.jsp</vt:lpstr>
      <vt:lpstr>JSP Implicit Object – pageContext – Example: second.jsp</vt:lpstr>
      <vt:lpstr>JSP Implicit Object – exception </vt:lpstr>
      <vt:lpstr>PowerPoint Presentation</vt:lpstr>
      <vt:lpstr>JSP Directives</vt:lpstr>
      <vt:lpstr>JSP Directives (Cont.)</vt:lpstr>
      <vt:lpstr>Page Directive</vt:lpstr>
      <vt:lpstr>Page Directive 1: import</vt:lpstr>
      <vt:lpstr>Page Directive 2: contentType</vt:lpstr>
      <vt:lpstr>Page Directive 3: Buffer</vt:lpstr>
      <vt:lpstr>Prog: Use of import, contentType and buffer Page Directives</vt:lpstr>
      <vt:lpstr>Page Directive 4: isThreadSafe</vt:lpstr>
      <vt:lpstr>Page Directive 5: info</vt:lpstr>
      <vt:lpstr>Page Directive 6: errorPage</vt:lpstr>
      <vt:lpstr>Page Directive 7: isErrorPage</vt:lpstr>
      <vt:lpstr>Page Directive 8: isELIgnored</vt:lpstr>
      <vt:lpstr>Page Directive 9: language</vt:lpstr>
      <vt:lpstr>Page Directive 10: extends</vt:lpstr>
      <vt:lpstr>JSP Include Directive</vt:lpstr>
      <vt:lpstr>PowerPoint Presentation</vt:lpstr>
      <vt:lpstr>JSP Taglib directive</vt:lpstr>
      <vt:lpstr>JSP Taglib directive (Cont.)</vt:lpstr>
      <vt:lpstr>PowerPoint Presentation</vt:lpstr>
      <vt:lpstr>JSP ACTION TAGs</vt:lpstr>
      <vt:lpstr>FORWARD ACTION AND PARAM TAG</vt:lpstr>
      <vt:lpstr>Prog: Forward request to other page using forward action:</vt:lpstr>
      <vt:lpstr>Prog: Forward request to other page using forward action</vt:lpstr>
      <vt:lpstr>Prog: Forward request to other page using forward action</vt:lpstr>
      <vt:lpstr>jsp:include action tag</vt:lpstr>
      <vt:lpstr>Prog: To include different types of files in a jsp page</vt:lpstr>
      <vt:lpstr>Prog: To include different types of files in a jsp page</vt:lpstr>
      <vt:lpstr>Prog: To include different types of files in a jsp page</vt:lpstr>
      <vt:lpstr>Prog: To include different types of files in a jsp page</vt:lpstr>
      <vt:lpstr>jsp:useBean action tag</vt:lpstr>
      <vt:lpstr>Syntax of jsp:useBean action tag</vt:lpstr>
      <vt:lpstr>jsp:setProperty and jsp:getProperty action tags</vt:lpstr>
      <vt:lpstr>PowerPoint Presentation</vt:lpstr>
      <vt:lpstr>PowerPoint Presentation</vt:lpstr>
      <vt:lpstr>PowerPoint Presentation</vt:lpstr>
      <vt:lpstr>Expression Language (EL) in JSP</vt:lpstr>
      <vt:lpstr>Expression Language (EL) in JSP (Cont.)</vt:lpstr>
      <vt:lpstr>Expression Language (EL) in JSP (Cont.)</vt:lpstr>
      <vt:lpstr>Expression Language (EL) in JSP (Cont.)</vt:lpstr>
      <vt:lpstr>Expression Language (EL) in JSP (Cont.)</vt:lpstr>
      <vt:lpstr>Expression Language (EL) in JSP (Cont.)</vt:lpstr>
      <vt:lpstr>Expression Language (EL) in JSP (Cont.)</vt:lpstr>
      <vt:lpstr>EL param example</vt:lpstr>
      <vt:lpstr>EL sessionScope example</vt:lpstr>
      <vt:lpstr>EL cookie example</vt:lpstr>
      <vt:lpstr>PowerPoint Presentation</vt:lpstr>
      <vt:lpstr>JSP - Standard Tag Library (JSTL)</vt:lpstr>
      <vt:lpstr>JSP STANDARD TAG LIBRARIES (JSTL)</vt:lpstr>
      <vt:lpstr>JSTL Tags:</vt:lpstr>
      <vt:lpstr>CORE TAG:</vt:lpstr>
      <vt:lpstr>PowerPoint Presentation</vt:lpstr>
      <vt:lpstr>JSTL Core &lt;c:out&gt; Tag</vt:lpstr>
      <vt:lpstr>JSTL Core &lt;c:set&gt; Tag</vt:lpstr>
      <vt:lpstr>JSTL Core &lt;c:remove&gt; Tag</vt:lpstr>
      <vt:lpstr>JSTL Core &lt;c:if&gt; Tag</vt:lpstr>
      <vt:lpstr>JSTL Core &lt;c:catch&gt; Tag</vt:lpstr>
      <vt:lpstr>JSTL Core &lt;c:choose&gt;, &lt;c:when&gt;, &lt;c:otherwise&gt; Tag</vt:lpstr>
      <vt:lpstr>PowerPoint Presentation</vt:lpstr>
      <vt:lpstr>JSTL Core &lt;c:forEach&gt; Tag</vt:lpstr>
      <vt:lpstr>JSTL Core &lt;c:redirect&gt; Tag</vt:lpstr>
      <vt:lpstr>FUNCTION TAG LIBRARY</vt:lpstr>
      <vt:lpstr>PowerPoint Presentation</vt:lpstr>
      <vt:lpstr>Conversion of given string to lowercase</vt:lpstr>
      <vt:lpstr>SQL TAG LIBRARY</vt:lpstr>
      <vt:lpstr>PowerPoint Presentation</vt:lpstr>
      <vt:lpstr>PowerPoint Presentation</vt:lpstr>
      <vt:lpstr>FORMATTING TAG LIBRARY</vt:lpstr>
      <vt:lpstr>FORMATTING TAG LIBRARY</vt:lpstr>
      <vt:lpstr>JSP XML tags</vt:lpstr>
      <vt:lpstr>PowerPoint Presentation</vt:lpstr>
      <vt:lpstr>PowerPoint Presentation</vt:lpstr>
      <vt:lpstr>JSP Tag Extensions</vt:lpstr>
      <vt:lpstr>Create "Hello" Tag:</vt:lpstr>
      <vt:lpstr>Create "Hello" Tag (Cont.)</vt:lpstr>
      <vt:lpstr>Create "Hello" Tag (Cont.)</vt:lpstr>
      <vt:lpstr>Custom Tag Attributes:</vt:lpstr>
      <vt:lpstr>Tag Handler API</vt:lpstr>
      <vt:lpstr>Tag Handler API (Cont.)</vt:lpstr>
      <vt:lpstr>Tag Handler API (Cont.)</vt:lpstr>
      <vt:lpstr>Tag Handler</vt:lpstr>
      <vt:lpstr>Tag Handler (Cont.)</vt:lpstr>
      <vt:lpstr>Tag Handler Methods</vt:lpstr>
      <vt:lpstr>JspFragment</vt:lpstr>
      <vt:lpstr>Tag files</vt:lpstr>
      <vt:lpstr>Tag File Directives</vt:lpstr>
      <vt:lpstr>PowerPoint Presentation</vt:lpstr>
      <vt:lpstr>JSP COOKIES HANDLING</vt:lpstr>
      <vt:lpstr>JSP COOKIES HANDLING</vt:lpstr>
      <vt:lpstr>JSP COOKIES HANDLING</vt:lpstr>
      <vt:lpstr>Prog: Files needed to create, delete and read cookies</vt:lpstr>
      <vt:lpstr>PROG: IMPLEMENTATION OF COOKIES IN JSP</vt:lpstr>
      <vt:lpstr>PowerPoint Presentation</vt:lpstr>
      <vt:lpstr>PowerPoint Presentation</vt:lpstr>
      <vt:lpstr>PowerPoint Presentation</vt:lpstr>
      <vt:lpstr>PowerPoint Presentation</vt:lpstr>
      <vt:lpstr>Exception Handling in JSP</vt:lpstr>
      <vt:lpstr>exception handling in jsp by the elements of page directive</vt:lpstr>
      <vt:lpstr>error-page element in web.xml file</vt:lpstr>
      <vt:lpstr>Cont.</vt:lpstr>
      <vt:lpstr>PowerPoint Presentation</vt:lpstr>
      <vt:lpstr>PROG: JSP DATABASE ACCESS</vt:lpstr>
      <vt:lpstr>FILES NEED TO BE CREATED:</vt:lpstr>
      <vt:lpstr>index.html</vt:lpstr>
      <vt:lpstr>PowerPoint Presentation</vt:lpstr>
      <vt:lpstr>PowerPoint Presentation</vt:lpstr>
      <vt:lpstr>PowerPoint Presentation</vt:lpstr>
      <vt:lpstr>PROG: To display semester mark sheet</vt:lpstr>
      <vt:lpstr>PowerPoint Presentation</vt:lpstr>
      <vt:lpstr>PowerPoint Presentation</vt:lpstr>
      <vt:lpstr>PowerPoint Presentation</vt:lpstr>
      <vt:lpstr>JSP Application Design with MVC</vt:lpstr>
      <vt:lpstr>MVC in JSP</vt:lpstr>
      <vt:lpstr>MVC in JSP (Cont.)</vt:lpstr>
      <vt:lpstr>PowerPoint Presentation</vt:lpstr>
      <vt:lpstr>Advantages of MVC Design</vt:lpstr>
      <vt:lpstr>Advantages of MVC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ADMIN</cp:lastModifiedBy>
  <cp:revision>671</cp:revision>
  <dcterms:created xsi:type="dcterms:W3CDTF">2019-05-12T04:30:40Z</dcterms:created>
  <dcterms:modified xsi:type="dcterms:W3CDTF">2022-10-19T03:50:18Z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A650FFCE-B622-4109-A54C-FD3E19B82C16</vt:lpwstr>
  </property>
  <property fmtid="{D5CDD505-2E9C-101B-9397-08002B2CF9AE}" pid="3" name="ArticulatePath">
    <vt:lpwstr>AJ Chapter 1</vt:lpwstr>
  </property>
</Properties>
</file>