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Lst>
  <p:sldSz cx="12192000" cy="6858000"/>
  <p:notesSz cx="6858000" cy="9144000"/>
  <p:custDataLst>
    <p:tags r:id="rId6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6276"/>
    <a:srgbClr val="BDAB76"/>
    <a:srgbClr val="E2DAC4"/>
    <a:srgbClr val="FFCC66"/>
    <a:srgbClr val="CC9900"/>
    <a:srgbClr val="0039AC"/>
    <a:srgbClr val="002A7E"/>
    <a:srgbClr val="002368"/>
    <a:srgbClr val="4F8AFF"/>
    <a:srgbClr val="001C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445" autoAdjust="0"/>
  </p:normalViewPr>
  <p:slideViewPr>
    <p:cSldViewPr snapToGrid="0">
      <p:cViewPr>
        <p:scale>
          <a:sx n="50" d="100"/>
          <a:sy n="50" d="100"/>
        </p:scale>
        <p:origin x="1392" y="420"/>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9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11.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06-11-2022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custDataLst>
      <p:tags r:id="rId2"/>
    </p:custDataLst>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17</a:t>
            </a:fld>
            <a:endParaRPr lang="en-US"/>
          </a:p>
        </p:txBody>
      </p:sp>
    </p:spTree>
    <p:extLst>
      <p:ext uri="{BB962C8B-B14F-4D97-AF65-F5344CB8AC3E}">
        <p14:creationId xmlns:p14="http://schemas.microsoft.com/office/powerpoint/2010/main" val="251055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22</a:t>
            </a:fld>
            <a:endParaRPr lang="en-US"/>
          </a:p>
        </p:txBody>
      </p:sp>
    </p:spTree>
    <p:extLst>
      <p:ext uri="{BB962C8B-B14F-4D97-AF65-F5344CB8AC3E}">
        <p14:creationId xmlns:p14="http://schemas.microsoft.com/office/powerpoint/2010/main" val="2217503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C8840C-F8D8-43C8-8027-85E9AA10817F}" type="slidenum">
              <a:rPr lang="en-US" smtClean="0"/>
              <a:pPr/>
              <a:t>29</a:t>
            </a:fld>
            <a:endParaRPr lang="en-US"/>
          </a:p>
        </p:txBody>
      </p:sp>
    </p:spTree>
    <p:extLst>
      <p:ext uri="{BB962C8B-B14F-4D97-AF65-F5344CB8AC3E}">
        <p14:creationId xmlns:p14="http://schemas.microsoft.com/office/powerpoint/2010/main" val="255280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BDAB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rgbClr val="E2DAC4"/>
          </a:solidFill>
          <a:ln w="127000" cap="sq">
            <a:solidFill>
              <a:srgbClr val="546276"/>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a:prstGeom prst="rect">
            <a:avLst/>
          </a:prstGeo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a:prstGeom prst="rect">
            <a:avLst/>
          </a:prstGeo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FB43858-62DF-46DC-A722-16DDCB33C490}" type="datetime1">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9268" y="864108"/>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FF9B6A-2120-4BA5-A565-5B7B70FFA542}" type="datetime1">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a:prstGeom prst="rect">
            <a:avLst/>
          </a:prstGeo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a:prstGeom prst="rect">
            <a:avLst/>
          </a:prstGeo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8CEAC51-91A0-4953-AB98-8E5F4BCF012C}" type="datetime1">
              <a:rPr lang="en-IN" smtClean="0"/>
              <a:t>06-11-2022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28F5A0-629C-4B3B-BA04-282CC6E8CFC0}" type="datetime1">
              <a:rPr lang="en-IN" smtClean="0"/>
              <a:t>06-11-2022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4EB6F-4276-4A50-A28B-73C80477DBFC}" type="slidenum">
              <a:rPr lang="en-US" smtClean="0"/>
              <a:pPr/>
              <a:t>‹#›</a:t>
            </a:fld>
            <a:endParaRPr lang="en-US"/>
          </a:p>
        </p:txBody>
      </p:sp>
    </p:spTree>
    <p:custDataLst>
      <p:tags r:id="rId1"/>
    </p:custDataLst>
    <p:extLst>
      <p:ext uri="{BB962C8B-B14F-4D97-AF65-F5344CB8AC3E}">
        <p14:creationId xmlns:p14="http://schemas.microsoft.com/office/powerpoint/2010/main" val="360717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E80B3F-EDF7-462F-9E06-D6C20DAA4D71}" type="datetime1">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
        <p:nvSpPr>
          <p:cNvPr id="7" name="Title Placeholder 1"/>
          <p:cNvSpPr>
            <a:spLocks noGrp="1"/>
          </p:cNvSpPr>
          <p:nvPr>
            <p:ph type="title"/>
          </p:nvPr>
        </p:nvSpPr>
        <p:spPr>
          <a:xfrm>
            <a:off x="262465" y="274638"/>
            <a:ext cx="11399652"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8" name="Text Placeholder 2"/>
          <p:cNvSpPr>
            <a:spLocks noGrp="1"/>
          </p:cNvSpPr>
          <p:nvPr>
            <p:ph idx="1"/>
          </p:nvPr>
        </p:nvSpPr>
        <p:spPr>
          <a:xfrm>
            <a:off x="262465" y="1600200"/>
            <a:ext cx="11399652"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a:prstGeom prst="rect">
            <a:avLst/>
          </a:prstGeo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a:prstGeom prst="rect">
            <a:avLst/>
          </a:prstGeo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EEA69D-FA15-4240-AF1E-5D13FC927A7B}" type="datetime1">
              <a:rPr lang="en-IN" smtClean="0"/>
              <a:t>06-11-2022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F5C3E3D-430E-4E46-B0D7-7E12E2B4397F}" type="datetime1">
              <a:rPr lang="en-IN" smtClean="0"/>
              <a:t>06-11-2022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2919" y="1123837"/>
            <a:ext cx="2947482" cy="4601183"/>
          </a:xfrm>
          <a:prstGeom prst="rect">
            <a:avLst/>
          </a:prstGeo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a:prstGeom prst="rect">
            <a:avLst/>
          </a:prstGeo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6F418E1B-4234-4B2A-8189-9EF7DF0BEF8D}" type="datetime1">
              <a:rPr lang="en-IN" smtClean="0"/>
              <a:t>06-11-2022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5243D8-9329-481D-8DB6-A2959CDE47BC}" type="datetime1">
              <a:rPr lang="en-IN" smtClean="0"/>
              <a:t>06-11-2022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EC2D06-6D04-4FD8-9B44-4275F287AC29}" type="datetime1">
              <a:rPr lang="en-IN" smtClean="0"/>
              <a:t>06-11-2022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a:prstGeom prst="rect">
            <a:avLst/>
          </a:prstGeo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4FD8A8A-12EA-4B93-8209-9A09BD3E31E0}" type="datetime1">
              <a:rPr lang="en-IN" smtClean="0"/>
              <a:t>06-11-2022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a:prstGeom prst="rect">
            <a:avLst/>
          </a:prstGeo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prstGeom prst="rect">
            <a:avLst/>
          </a:prstGeo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a:prstGeom prst="rect">
            <a:avLst/>
          </a:prstGeo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B5AA7520-7936-4190-A0F2-397BC78ADFCA}" type="datetime1">
              <a:rPr lang="en-IN" smtClean="0"/>
              <a:t>06-11-2022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Rectangle 37"/>
          <p:cNvSpPr/>
          <p:nvPr/>
        </p:nvSpPr>
        <p:spPr>
          <a:xfrm>
            <a:off x="11815864" y="758952"/>
            <a:ext cx="384048" cy="5330952"/>
          </a:xfrm>
          <a:prstGeom prst="rect">
            <a:avLst/>
          </a:prstGeom>
          <a:solidFill>
            <a:srgbClr val="E2DAC4">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3130EFF-2AC4-4E35-AF87-375B6FC5FE04}" type="datetime1">
              <a:rPr lang="en-IN" smtClean="0"/>
              <a:t>06-11-2022</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dirty="0"/>
          </a:p>
        </p:txBody>
      </p:sp>
      <p:sp>
        <p:nvSpPr>
          <p:cNvPr id="6" name="Slide Number Placeholder 5"/>
          <p:cNvSpPr>
            <a:spLocks noGrp="1"/>
          </p:cNvSpPr>
          <p:nvPr>
            <p:ph type="sldNum" sz="quarter" idx="4"/>
          </p:nvPr>
        </p:nvSpPr>
        <p:spPr>
          <a:xfrm>
            <a:off x="10634135" y="6272466"/>
            <a:ext cx="1530927" cy="585534"/>
          </a:xfrm>
          <a:prstGeom prst="rect">
            <a:avLst/>
          </a:prstGeom>
        </p:spPr>
        <p:txBody>
          <a:bodyPr vert="horz" lIns="91440" tIns="45720" rIns="91440" bIns="45720" rtlCol="0" anchor="ctr"/>
          <a:lstStyle>
            <a:lvl1pPr algn="r">
              <a:defRPr sz="4000" b="1">
                <a:ln>
                  <a:solidFill>
                    <a:srgbClr val="546276"/>
                  </a:solidFill>
                </a:ln>
                <a:solidFill>
                  <a:srgbClr val="BDAB76"/>
                </a:solidFill>
              </a:defRPr>
            </a:lvl1pPr>
          </a:lstStyle>
          <a:p>
            <a:fld id="{9C11CE39-2868-44A2-A0C6-827D458F7A8B}" type="slidenum">
              <a:rPr lang="en-IN" smtClean="0"/>
              <a:pPr/>
              <a:t>‹#›</a:t>
            </a:fld>
            <a:endParaRPr lang="en-IN"/>
          </a:p>
        </p:txBody>
      </p:sp>
      <p:sp>
        <p:nvSpPr>
          <p:cNvPr id="9" name="Title Placeholder 1"/>
          <p:cNvSpPr>
            <a:spLocks noGrp="1"/>
          </p:cNvSpPr>
          <p:nvPr>
            <p:ph type="title"/>
          </p:nvPr>
        </p:nvSpPr>
        <p:spPr>
          <a:xfrm>
            <a:off x="262465" y="274638"/>
            <a:ext cx="1141372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 name="Text Placeholder 2"/>
          <p:cNvSpPr>
            <a:spLocks noGrp="1"/>
          </p:cNvSpPr>
          <p:nvPr>
            <p:ph type="body" idx="1"/>
          </p:nvPr>
        </p:nvSpPr>
        <p:spPr>
          <a:xfrm>
            <a:off x="262465" y="1600200"/>
            <a:ext cx="1141372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ustDataLst>
      <p:tags r:id="rId14"/>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3600" kern="1200" spc="-60" baseline="0">
          <a:solidFill>
            <a:srgbClr val="002060"/>
          </a:solidFill>
          <a:latin typeface="+mj-lt"/>
          <a:ea typeface="+mj-ea"/>
          <a:cs typeface="+mj-cs"/>
        </a:defRPr>
      </a:lvl1pPr>
    </p:titleStyle>
    <p:bodyStyle>
      <a:lvl1pPr marL="457200" indent="-457200" algn="l" defTabSz="914400" rtl="0" eaLnBrk="1" latinLnBrk="0" hangingPunct="1">
        <a:lnSpc>
          <a:spcPct val="90000"/>
        </a:lnSpc>
        <a:spcBef>
          <a:spcPts val="1200"/>
        </a:spcBef>
        <a:buClr>
          <a:srgbClr val="CC9900"/>
        </a:buClr>
        <a:buFont typeface="Arial" panose="020B0604020202020204" pitchFamily="34" charset="0"/>
        <a:buChar char="•"/>
        <a:defRPr sz="2800" kern="1200">
          <a:solidFill>
            <a:schemeClr val="tx1"/>
          </a:solidFill>
          <a:latin typeface="+mn-lt"/>
          <a:ea typeface="+mn-ea"/>
          <a:cs typeface="+mn-cs"/>
        </a:defRPr>
      </a:lvl1pPr>
      <a:lvl2pPr marL="8458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400" kern="1200">
          <a:solidFill>
            <a:schemeClr val="tx1"/>
          </a:solidFill>
          <a:latin typeface="+mn-lt"/>
          <a:ea typeface="+mn-ea"/>
          <a:cs typeface="+mn-cs"/>
        </a:defRPr>
      </a:lvl2pPr>
      <a:lvl3pPr marL="1303020" indent="-34290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2000" kern="1200">
          <a:solidFill>
            <a:schemeClr val="tx1"/>
          </a:solidFill>
          <a:latin typeface="+mn-lt"/>
          <a:ea typeface="+mn-ea"/>
          <a:cs typeface="+mn-cs"/>
        </a:defRPr>
      </a:lvl3pPr>
      <a:lvl4pPr marL="17030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4pPr>
      <a:lvl5pPr marL="2160270" indent="-285750" algn="l" defTabSz="914400" rtl="0" eaLnBrk="1" latinLnBrk="0" hangingPunct="1">
        <a:lnSpc>
          <a:spcPct val="90000"/>
        </a:lnSpc>
        <a:spcBef>
          <a:spcPts val="250"/>
        </a:spcBef>
        <a:spcAft>
          <a:spcPts val="250"/>
        </a:spcAft>
        <a:buClr>
          <a:srgbClr val="CC9900"/>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3.xml"/><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7.xml"/></Relationships>
</file>

<file path=ppt/slides/_rels/slide47.xml.rels><?xml version="1.0" encoding="UTF-8" standalone="yes"?>
<Relationships xmlns="http://schemas.openxmlformats.org/package/2006/relationships"><Relationship Id="rId3" Type="http://schemas.openxmlformats.org/officeDocument/2006/relationships/hyperlink" Target="https://www.javatpoint.com/interface-in-java" TargetMode="Externa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8.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153401" y="1104186"/>
            <a:ext cx="4038600" cy="4708981"/>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546276"/>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546276"/>
                </a:solidFill>
                <a:latin typeface="Cascadia Code PL SemiBold" pitchFamily="49" charset="0"/>
                <a:ea typeface="Cascadia Code PL SemiBold" pitchFamily="49" charset="0"/>
                <a:cs typeface="Cascadia Code PL SemiBold" pitchFamily="49" charset="0"/>
              </a:rPr>
              <a:t>Hibernate</a:t>
            </a:r>
          </a:p>
          <a:p>
            <a:pPr algn="ctr"/>
            <a:endParaRPr lang="en-IN" sz="2800"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SUB-TOPIC: </a:t>
            </a:r>
            <a:endParaRPr lang="en-IN" sz="2800" b="1" dirty="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endParaRPr>
          </a:p>
          <a:p>
            <a:pPr algn="ctr"/>
            <a:r>
              <a:rPr lang="en-IN" sz="2800" smtClean="0">
                <a:solidFill>
                  <a:srgbClr val="546276"/>
                </a:solidFill>
                <a:latin typeface="Cascadia Code PL SemiBold" pitchFamily="49" charset="0"/>
                <a:ea typeface="Cascadia Code PL SemiBold" pitchFamily="49" charset="0"/>
                <a:cs typeface="Cascadia Code PL SemiBold" pitchFamily="49" charset="0"/>
              </a:rPr>
              <a:t>Hibernate Architecture</a:t>
            </a:r>
            <a:endParaRPr lang="en-IN" sz="2800" dirty="0" smtClean="0">
              <a:solidFill>
                <a:srgbClr val="546276"/>
              </a:solidFill>
              <a:latin typeface="Cascadia Code PL SemiBold" pitchFamily="49" charset="0"/>
              <a:ea typeface="Cascadia Code PL SemiBold" pitchFamily="49" charset="0"/>
              <a:cs typeface="Cascadia Code PL SemiBold" pitchFamily="49" charset="0"/>
            </a:endParaRPr>
          </a:p>
        </p:txBody>
      </p:sp>
      <p:sp>
        <p:nvSpPr>
          <p:cNvPr id="3"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028"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8" name="Subtitle 2"/>
          <p:cNvSpPr txBox="1">
            <a:spLocks/>
          </p:cNvSpPr>
          <p:nvPr/>
        </p:nvSpPr>
        <p:spPr>
          <a:xfrm>
            <a:off x="166308" y="5200951"/>
            <a:ext cx="7741969"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smtClean="0">
                <a:ln>
                  <a:solidFill>
                    <a:srgbClr val="546276"/>
                  </a:solidFill>
                </a:ln>
                <a:solidFill>
                  <a:srgbClr val="BDAB76"/>
                </a:solidFill>
              </a:rPr>
              <a:t>Jatin Ambasana</a:t>
            </a:r>
            <a:endParaRPr lang="en-IN" sz="4800" b="1" dirty="0">
              <a:ln>
                <a:solidFill>
                  <a:srgbClr val="546276"/>
                </a:solidFill>
              </a:ln>
              <a:solidFill>
                <a:srgbClr val="BDAB76"/>
              </a:solidFill>
            </a:endParaRPr>
          </a:p>
        </p:txBody>
      </p:sp>
      <p:pic>
        <p:nvPicPr>
          <p:cNvPr id="13" name="Picture 12"/>
          <p:cNvPicPr>
            <a:picLocks noChangeAspect="1"/>
          </p:cNvPicPr>
          <p:nvPr/>
        </p:nvPicPr>
        <p:blipFill>
          <a:blip r:embed="rId4"/>
          <a:stretch>
            <a:fillRect/>
          </a:stretch>
        </p:blipFill>
        <p:spPr>
          <a:xfrm>
            <a:off x="2303508" y="2085038"/>
            <a:ext cx="5604769" cy="198604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308" y="1303442"/>
            <a:ext cx="232410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4267200" cy="523220"/>
          </a:xfrm>
          <a:prstGeom prst="rect">
            <a:avLst/>
          </a:prstGeom>
        </p:spPr>
        <p:txBody>
          <a:bodyPr wrap="square">
            <a:spAutoFit/>
          </a:bodyPr>
          <a:lstStyle/>
          <a:p>
            <a:r>
              <a:rPr lang="en-US" sz="2800" b="1" dirty="0">
                <a:latin typeface="Cambria" pitchFamily="18" charset="0"/>
              </a:rPr>
              <a:t>Advantages of Hibernate</a:t>
            </a:r>
          </a:p>
        </p:txBody>
      </p:sp>
      <p:sp>
        <p:nvSpPr>
          <p:cNvPr id="6" name="Rectangle 5"/>
          <p:cNvSpPr/>
          <p:nvPr/>
        </p:nvSpPr>
        <p:spPr>
          <a:xfrm>
            <a:off x="1905000" y="1524001"/>
            <a:ext cx="8458200" cy="2800767"/>
          </a:xfrm>
          <a:prstGeom prst="rect">
            <a:avLst/>
          </a:prstGeom>
        </p:spPr>
        <p:txBody>
          <a:bodyPr wrap="square">
            <a:spAutoFit/>
          </a:bodyPr>
          <a:lstStyle/>
          <a:p>
            <a:pPr algn="just"/>
            <a:r>
              <a:rPr lang="en-US" sz="2200" b="1" dirty="0">
                <a:latin typeface="Cambria" panose="02040503050406030204" pitchFamily="18" charset="0"/>
                <a:ea typeface="Cambria" panose="02040503050406030204" pitchFamily="18" charset="0"/>
              </a:rPr>
              <a:t>3) Database Independent Query</a:t>
            </a:r>
          </a:p>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HQL (Hibernate Query Language) is the </a:t>
            </a:r>
            <a:r>
              <a:rPr lang="en-US" sz="2200" b="1" dirty="0">
                <a:latin typeface="Cambria" panose="02040503050406030204" pitchFamily="18" charset="0"/>
                <a:ea typeface="Cambria" panose="02040503050406030204" pitchFamily="18" charset="0"/>
              </a:rPr>
              <a:t>object-oriented version of SQL</a:t>
            </a:r>
            <a:r>
              <a:rPr lang="en-US" sz="22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Generates the </a:t>
            </a:r>
            <a:r>
              <a:rPr lang="en-US" sz="2200" b="1" dirty="0">
                <a:latin typeface="Cambria" panose="02040503050406030204" pitchFamily="18" charset="0"/>
                <a:ea typeface="Cambria" panose="02040503050406030204" pitchFamily="18" charset="0"/>
              </a:rPr>
              <a:t>database independent queries</a:t>
            </a:r>
            <a:r>
              <a:rPr lang="en-US" sz="22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200" b="1" dirty="0">
                <a:latin typeface="Cambria" panose="02040503050406030204" pitchFamily="18" charset="0"/>
                <a:ea typeface="Cambria" panose="02040503050406030204" pitchFamily="18" charset="0"/>
              </a:rPr>
              <a:t>NO</a:t>
            </a:r>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need </a:t>
            </a:r>
            <a:r>
              <a:rPr lang="en-US" sz="2200" dirty="0">
                <a:latin typeface="Cambria" panose="02040503050406030204" pitchFamily="18" charset="0"/>
                <a:ea typeface="Cambria" panose="02040503050406030204" pitchFamily="18" charset="0"/>
              </a:rPr>
              <a:t>to write </a:t>
            </a:r>
            <a:r>
              <a:rPr lang="en-US" sz="2200" b="1" i="1" dirty="0">
                <a:latin typeface="Cambria" panose="02040503050406030204" pitchFamily="18" charset="0"/>
                <a:ea typeface="Cambria" panose="02040503050406030204" pitchFamily="18" charset="0"/>
              </a:rPr>
              <a:t>database specific</a:t>
            </a:r>
            <a:r>
              <a:rPr lang="en-US" sz="2200" i="1" dirty="0">
                <a:latin typeface="Cambria" panose="02040503050406030204" pitchFamily="18" charset="0"/>
                <a:ea typeface="Cambria" panose="02040503050406030204" pitchFamily="18" charset="0"/>
              </a:rPr>
              <a:t> queries</a:t>
            </a:r>
            <a:r>
              <a:rPr lang="en-US" sz="22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200" b="1" dirty="0">
                <a:latin typeface="Cambria" panose="02040503050406030204" pitchFamily="18" charset="0"/>
                <a:ea typeface="Cambria" panose="02040503050406030204" pitchFamily="18" charset="0"/>
              </a:rPr>
              <a:t>Before Hibernate</a:t>
            </a:r>
            <a:r>
              <a:rPr lang="en-US" sz="2200" dirty="0">
                <a:latin typeface="Cambria" panose="02040503050406030204" pitchFamily="18" charset="0"/>
                <a:ea typeface="Cambria" panose="02040503050406030204" pitchFamily="18" charset="0"/>
              </a:rPr>
              <a:t>, If database is changed for the project, then we need to change the SQL query as well that leads to the maintenance problem.</a:t>
            </a:r>
          </a:p>
        </p:txBody>
      </p:sp>
      <p:sp>
        <p:nvSpPr>
          <p:cNvPr id="13" name="Rectangle 12"/>
          <p:cNvSpPr/>
          <p:nvPr/>
        </p:nvSpPr>
        <p:spPr>
          <a:xfrm>
            <a:off x="1571625" y="4365206"/>
            <a:ext cx="1676400" cy="1069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Java </a:t>
            </a:r>
          </a:p>
          <a:p>
            <a:pPr algn="ctr"/>
            <a:r>
              <a:rPr lang="en-IN" sz="2400" b="1" dirty="0"/>
              <a:t>Application</a:t>
            </a:r>
          </a:p>
        </p:txBody>
      </p:sp>
      <p:sp>
        <p:nvSpPr>
          <p:cNvPr id="14" name="Flowchart: Alternate Process 13"/>
          <p:cNvSpPr/>
          <p:nvPr/>
        </p:nvSpPr>
        <p:spPr>
          <a:xfrm>
            <a:off x="3981897" y="4379592"/>
            <a:ext cx="1479620" cy="1015589"/>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400" b="1" dirty="0"/>
              <a:t>Java Object</a:t>
            </a:r>
            <a:endParaRPr lang="en-IN" sz="1600" b="1" dirty="0"/>
          </a:p>
        </p:txBody>
      </p:sp>
      <p:cxnSp>
        <p:nvCxnSpPr>
          <p:cNvPr id="15" name="Straight Arrow Connector 14"/>
          <p:cNvCxnSpPr>
            <a:stCxn id="13" idx="3"/>
            <a:endCxn id="14" idx="1"/>
          </p:cNvCxnSpPr>
          <p:nvPr/>
        </p:nvCxnSpPr>
        <p:spPr>
          <a:xfrm flipV="1">
            <a:off x="3248025" y="4887386"/>
            <a:ext cx="733872" cy="12624"/>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6" name="Hexagon 15"/>
          <p:cNvSpPr/>
          <p:nvPr/>
        </p:nvSpPr>
        <p:spPr>
          <a:xfrm>
            <a:off x="6134879" y="4419600"/>
            <a:ext cx="1570751" cy="975580"/>
          </a:xfrm>
          <a:prstGeom prst="hexag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400" b="1" dirty="0"/>
              <a:t>JDBC Driver</a:t>
            </a:r>
          </a:p>
        </p:txBody>
      </p:sp>
      <p:cxnSp>
        <p:nvCxnSpPr>
          <p:cNvPr id="17" name="Straight Arrow Connector 16"/>
          <p:cNvCxnSpPr>
            <a:stCxn id="14" idx="3"/>
            <a:endCxn id="16" idx="3"/>
          </p:cNvCxnSpPr>
          <p:nvPr/>
        </p:nvCxnSpPr>
        <p:spPr>
          <a:xfrm>
            <a:off x="5461518" y="4887386"/>
            <a:ext cx="673361" cy="20004"/>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Can 17"/>
          <p:cNvSpPr/>
          <p:nvPr/>
        </p:nvSpPr>
        <p:spPr>
          <a:xfrm>
            <a:off x="8733508" y="3936733"/>
            <a:ext cx="1642392" cy="950654"/>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n w="0"/>
                <a:solidFill>
                  <a:schemeClr val="tx1"/>
                </a:solidFill>
                <a:effectLst>
                  <a:outerShdw blurRad="38100" dist="19050" dir="2700000" algn="tl" rotWithShape="0">
                    <a:schemeClr val="dk1">
                      <a:alpha val="40000"/>
                    </a:schemeClr>
                  </a:outerShdw>
                </a:effectLst>
              </a:rPr>
              <a:t>Oracle DB</a:t>
            </a:r>
            <a:endParaRPr lang="en-IN" sz="1600" b="1" dirty="0"/>
          </a:p>
        </p:txBody>
      </p:sp>
      <p:cxnSp>
        <p:nvCxnSpPr>
          <p:cNvPr id="19" name="Straight Arrow Connector 18"/>
          <p:cNvCxnSpPr>
            <a:endCxn id="18" idx="2"/>
          </p:cNvCxnSpPr>
          <p:nvPr/>
        </p:nvCxnSpPr>
        <p:spPr>
          <a:xfrm flipV="1">
            <a:off x="7705630" y="4412060"/>
            <a:ext cx="1027879" cy="500342"/>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Can 22"/>
          <p:cNvSpPr/>
          <p:nvPr/>
        </p:nvSpPr>
        <p:spPr>
          <a:xfrm>
            <a:off x="8749384" y="4970938"/>
            <a:ext cx="1690017" cy="1144089"/>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400" b="1" dirty="0" err="1">
                <a:ln w="0"/>
                <a:solidFill>
                  <a:schemeClr val="tx1"/>
                </a:solidFill>
                <a:effectLst>
                  <a:outerShdw blurRad="38100" dist="19050" dir="2700000" algn="tl" rotWithShape="0">
                    <a:schemeClr val="dk1">
                      <a:alpha val="40000"/>
                    </a:schemeClr>
                  </a:outerShdw>
                </a:effectLst>
              </a:rPr>
              <a:t>PostgreSQL</a:t>
            </a:r>
            <a:endParaRPr lang="en-IN" sz="2400" b="1" dirty="0">
              <a:ln w="0"/>
              <a:solidFill>
                <a:schemeClr val="tx1"/>
              </a:solidFill>
              <a:effectLst>
                <a:outerShdw blurRad="38100" dist="19050" dir="2700000" algn="tl" rotWithShape="0">
                  <a:schemeClr val="dk1">
                    <a:alpha val="40000"/>
                  </a:schemeClr>
                </a:outerShdw>
              </a:effectLst>
            </a:endParaRPr>
          </a:p>
          <a:p>
            <a:pPr algn="ctr"/>
            <a:r>
              <a:rPr lang="en-IN" sz="2400" b="1" dirty="0">
                <a:ln w="0"/>
                <a:solidFill>
                  <a:schemeClr val="tx1"/>
                </a:solidFill>
                <a:effectLst>
                  <a:outerShdw blurRad="38100" dist="19050" dir="2700000" algn="tl" rotWithShape="0">
                    <a:schemeClr val="dk1">
                      <a:alpha val="40000"/>
                    </a:schemeClr>
                  </a:outerShdw>
                </a:effectLst>
              </a:rPr>
              <a:t>DB</a:t>
            </a:r>
            <a:endParaRPr lang="en-IN" sz="1600" b="1" dirty="0"/>
          </a:p>
        </p:txBody>
      </p:sp>
      <p:cxnSp>
        <p:nvCxnSpPr>
          <p:cNvPr id="24" name="Straight Arrow Connector 23"/>
          <p:cNvCxnSpPr>
            <a:endCxn id="23" idx="2"/>
          </p:cNvCxnSpPr>
          <p:nvPr/>
        </p:nvCxnSpPr>
        <p:spPr>
          <a:xfrm>
            <a:off x="7705629" y="4912402"/>
            <a:ext cx="1043754" cy="630580"/>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Rectangle 3"/>
          <p:cNvSpPr/>
          <p:nvPr/>
        </p:nvSpPr>
        <p:spPr>
          <a:xfrm rot="19800000">
            <a:off x="7741104" y="4207951"/>
            <a:ext cx="733912" cy="338554"/>
          </a:xfrm>
          <a:prstGeom prst="rect">
            <a:avLst/>
          </a:prstGeom>
          <a:noFill/>
        </p:spPr>
        <p:txBody>
          <a:bodyPr wrap="square" lIns="91440" tIns="45720" rIns="91440" bIns="45720">
            <a:spAutoFit/>
          </a:bodyPr>
          <a:lstStyle/>
          <a:p>
            <a:pPr algn="ctr"/>
            <a:r>
              <a:rPr lang="en-US" sz="1600" dirty="0">
                <a:ln w="0"/>
                <a:solidFill>
                  <a:srgbClr val="C00000"/>
                </a:solidFill>
                <a:effectLst>
                  <a:outerShdw blurRad="38100" dist="19050" dir="2700000" algn="tl" rotWithShape="0">
                    <a:schemeClr val="dk1">
                      <a:alpha val="40000"/>
                    </a:schemeClr>
                  </a:outerShdw>
                </a:effectLst>
              </a:rPr>
              <a:t>SQL 1</a:t>
            </a:r>
          </a:p>
        </p:txBody>
      </p:sp>
      <p:sp>
        <p:nvSpPr>
          <p:cNvPr id="2" name="Multiply 1"/>
          <p:cNvSpPr/>
          <p:nvPr/>
        </p:nvSpPr>
        <p:spPr>
          <a:xfrm>
            <a:off x="7994648" y="4371180"/>
            <a:ext cx="484107" cy="64162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p:cNvSpPr/>
          <p:nvPr/>
        </p:nvSpPr>
        <p:spPr>
          <a:xfrm rot="2257575">
            <a:off x="7714717" y="5244927"/>
            <a:ext cx="733912" cy="338554"/>
          </a:xfrm>
          <a:prstGeom prst="rect">
            <a:avLst/>
          </a:prstGeom>
          <a:noFill/>
        </p:spPr>
        <p:txBody>
          <a:bodyPr wrap="square" lIns="91440" tIns="45720" rIns="91440" bIns="45720">
            <a:spAutoFit/>
          </a:bodyPr>
          <a:lstStyle/>
          <a:p>
            <a:pPr algn="ctr"/>
            <a:r>
              <a:rPr lang="en-US" sz="1600" dirty="0">
                <a:ln w="0"/>
                <a:solidFill>
                  <a:srgbClr val="00B050"/>
                </a:solidFill>
                <a:effectLst>
                  <a:outerShdw blurRad="38100" dist="19050" dir="2700000" algn="tl" rotWithShape="0">
                    <a:schemeClr val="dk1">
                      <a:alpha val="40000"/>
                    </a:schemeClr>
                  </a:outerShdw>
                </a:effectLst>
              </a:rPr>
              <a:t>SQL 2</a:t>
            </a:r>
          </a:p>
        </p:txBody>
      </p:sp>
      <p:sp>
        <p:nvSpPr>
          <p:cNvPr id="5" name="Slide Number Placeholder 4"/>
          <p:cNvSpPr>
            <a:spLocks noGrp="1"/>
          </p:cNvSpPr>
          <p:nvPr>
            <p:ph type="sldNum" sz="quarter" idx="12"/>
          </p:nvPr>
        </p:nvSpPr>
        <p:spPr/>
        <p:txBody>
          <a:bodyPr/>
          <a:lstStyle/>
          <a:p>
            <a:fld id="{1204EB6F-4276-4A50-A28B-73C80477DBFC}" type="slidenum">
              <a:rPr lang="en-US" smtClean="0"/>
              <a:pPr/>
              <a:t>10</a:t>
            </a:fld>
            <a:endParaRPr lang="en-US"/>
          </a:p>
        </p:txBody>
      </p:sp>
    </p:spTree>
    <p:custDataLst>
      <p:tags r:id="rId1"/>
    </p:custDataLst>
    <p:extLst>
      <p:ext uri="{BB962C8B-B14F-4D97-AF65-F5344CB8AC3E}">
        <p14:creationId xmlns:p14="http://schemas.microsoft.com/office/powerpoint/2010/main" val="4179256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left)">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left)">
                                      <p:cBhvr>
                                        <p:cTn id="50" dur="500"/>
                                        <p:tgtEl>
                                          <p:spTgt spid="1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left)">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left)">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up)">
                                      <p:cBhvr>
                                        <p:cTn id="7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3" grpId="0" animBg="1"/>
      <p:bldP spid="14" grpId="0" animBg="1"/>
      <p:bldP spid="16" grpId="0" animBg="1"/>
      <p:bldP spid="18" grpId="0" animBg="1"/>
      <p:bldP spid="23" grpId="0" animBg="1"/>
      <p:bldP spid="4" grpId="0"/>
      <p:bldP spid="2" grpId="0" animBg="1"/>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4267200" cy="523220"/>
          </a:xfrm>
          <a:prstGeom prst="rect">
            <a:avLst/>
          </a:prstGeom>
        </p:spPr>
        <p:txBody>
          <a:bodyPr wrap="square">
            <a:spAutoFit/>
          </a:bodyPr>
          <a:lstStyle/>
          <a:p>
            <a:r>
              <a:rPr lang="en-US" sz="2800" b="1" dirty="0">
                <a:latin typeface="Cambria" pitchFamily="18" charset="0"/>
              </a:rPr>
              <a:t>Advantages of Hibernate</a:t>
            </a:r>
          </a:p>
        </p:txBody>
      </p:sp>
      <p:sp>
        <p:nvSpPr>
          <p:cNvPr id="6" name="Rectangle 5"/>
          <p:cNvSpPr/>
          <p:nvPr/>
        </p:nvSpPr>
        <p:spPr>
          <a:xfrm>
            <a:off x="1905000" y="1524000"/>
            <a:ext cx="8458200" cy="3785652"/>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4) Automatic Table Creation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Facility to </a:t>
            </a:r>
            <a:r>
              <a:rPr lang="en-US" sz="2400" b="1" dirty="0">
                <a:latin typeface="Cambria" panose="02040503050406030204" pitchFamily="18" charset="0"/>
                <a:ea typeface="Cambria" panose="02040503050406030204" pitchFamily="18" charset="0"/>
              </a:rPr>
              <a:t>create tables</a:t>
            </a:r>
            <a:r>
              <a:rPr lang="en-US" sz="2400" dirty="0">
                <a:latin typeface="Cambria" panose="02040503050406030204" pitchFamily="18" charset="0"/>
                <a:ea typeface="Cambria" panose="02040503050406030204" pitchFamily="18" charset="0"/>
              </a:rPr>
              <a:t> of the database </a:t>
            </a:r>
            <a:r>
              <a:rPr lang="en-US" sz="2400" b="1" dirty="0">
                <a:latin typeface="Cambria" panose="02040503050406030204" pitchFamily="18" charset="0"/>
                <a:ea typeface="Cambria" panose="02040503050406030204" pitchFamily="18" charset="0"/>
              </a:rPr>
              <a:t>automatically</a:t>
            </a:r>
            <a:r>
              <a:rPr lang="en-US" sz="24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No need to create tables in the database manually.</a:t>
            </a:r>
          </a:p>
          <a:p>
            <a:pPr algn="just"/>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5) Simplifies Complex Join</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Fetching data from multiple tables is easy.</a:t>
            </a:r>
          </a:p>
          <a:p>
            <a:pPr algn="just"/>
            <a:endParaRPr lang="en-US" sz="2400" b="1"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6) Provides Query Statistics and Database Status</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Supports Query cache and provide statistics about query and database status.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11</a:t>
            </a:fld>
            <a:endParaRPr lang="en-US"/>
          </a:p>
        </p:txBody>
      </p:sp>
    </p:spTree>
    <p:custDataLst>
      <p:tags r:id="rId1"/>
    </p:custDataLst>
    <p:extLst>
      <p:ext uri="{BB962C8B-B14F-4D97-AF65-F5344CB8AC3E}">
        <p14:creationId xmlns:p14="http://schemas.microsoft.com/office/powerpoint/2010/main" val="1955213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left)">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wipe(left)">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a:blip r:embed="rId3"/>
          <a:srcRect/>
          <a:stretch>
            <a:fillRect/>
          </a:stretch>
        </p:blipFill>
        <p:spPr bwMode="auto">
          <a:xfrm>
            <a:off x="4585960" y="1605081"/>
            <a:ext cx="6995020" cy="4873408"/>
          </a:xfrm>
          <a:prstGeom prst="rect">
            <a:avLst/>
          </a:prstGeom>
          <a:noFill/>
        </p:spPr>
      </p:pic>
      <p:sp>
        <p:nvSpPr>
          <p:cNvPr id="6" name="Rectangle 5"/>
          <p:cNvSpPr/>
          <p:nvPr/>
        </p:nvSpPr>
        <p:spPr>
          <a:xfrm>
            <a:off x="1200150" y="511851"/>
            <a:ext cx="7792199" cy="553998"/>
          </a:xfrm>
          <a:prstGeom prst="rect">
            <a:avLst/>
          </a:prstGeom>
        </p:spPr>
        <p:txBody>
          <a:bodyPr wrap="square">
            <a:spAutoFit/>
          </a:bodyPr>
          <a:lstStyle/>
          <a:p>
            <a:pPr algn="ctr"/>
            <a:r>
              <a:rPr lang="en-US" sz="3000" b="1" dirty="0">
                <a:latin typeface="Cambria" pitchFamily="18" charset="0"/>
              </a:rPr>
              <a:t>Hibernate Architecture</a:t>
            </a:r>
          </a:p>
        </p:txBody>
      </p:sp>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614363" y="1214439"/>
            <a:ext cx="5029200" cy="5262979"/>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The Hibernate architecture includes many objects such as </a:t>
            </a: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persistent </a:t>
            </a:r>
            <a:r>
              <a:rPr lang="en-US" sz="2400" dirty="0" smtClean="0">
                <a:latin typeface="Cambria" panose="02040503050406030204" pitchFamily="18" charset="0"/>
                <a:ea typeface="Cambria" panose="02040503050406030204" pitchFamily="18" charset="0"/>
              </a:rPr>
              <a:t>object</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session </a:t>
            </a:r>
            <a:r>
              <a:rPr lang="en-US" sz="2400" dirty="0" smtClean="0">
                <a:latin typeface="Cambria" panose="02040503050406030204" pitchFamily="18" charset="0"/>
                <a:ea typeface="Cambria" panose="02040503050406030204" pitchFamily="18" charset="0"/>
              </a:rPr>
              <a:t>factory</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transaction </a:t>
            </a:r>
            <a:r>
              <a:rPr lang="en-US" sz="2400" dirty="0" smtClean="0">
                <a:latin typeface="Cambria" panose="02040503050406030204" pitchFamily="18" charset="0"/>
                <a:ea typeface="Cambria" panose="02040503050406030204" pitchFamily="18" charset="0"/>
              </a:rPr>
              <a:t>factory</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connection </a:t>
            </a:r>
            <a:r>
              <a:rPr lang="en-US" sz="2400" dirty="0" smtClean="0">
                <a:latin typeface="Cambria" panose="02040503050406030204" pitchFamily="18" charset="0"/>
                <a:ea typeface="Cambria" panose="02040503050406030204" pitchFamily="18" charset="0"/>
              </a:rPr>
              <a:t>factory</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smtClean="0">
                <a:latin typeface="Cambria" panose="02040503050406030204" pitchFamily="18" charset="0"/>
                <a:ea typeface="Cambria" panose="02040503050406030204" pitchFamily="18" charset="0"/>
              </a:rPr>
              <a:t>session</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transaction etc.</a:t>
            </a:r>
          </a:p>
          <a:p>
            <a:pPr algn="just"/>
            <a:r>
              <a:rPr lang="en-US" sz="2400" dirty="0">
                <a:latin typeface="Cambria" panose="02040503050406030204" pitchFamily="18" charset="0"/>
                <a:ea typeface="Cambria" panose="02040503050406030204" pitchFamily="18" charset="0"/>
              </a:rPr>
              <a:t>The Hibernate architecture is categorized in four layers. </a:t>
            </a:r>
          </a:p>
          <a:p>
            <a:pPr algn="just"/>
            <a:r>
              <a:rPr lang="en-US" sz="2400" dirty="0">
                <a:latin typeface="Cambria" panose="02040503050406030204" pitchFamily="18" charset="0"/>
                <a:ea typeface="Cambria" panose="02040503050406030204" pitchFamily="18" charset="0"/>
              </a:rPr>
              <a:t>1. Java application layer</a:t>
            </a:r>
          </a:p>
          <a:p>
            <a:pPr algn="just"/>
            <a:r>
              <a:rPr lang="en-US" sz="2400" dirty="0">
                <a:latin typeface="Cambria" panose="02040503050406030204" pitchFamily="18" charset="0"/>
                <a:ea typeface="Cambria" panose="02040503050406030204" pitchFamily="18" charset="0"/>
              </a:rPr>
              <a:t>2. Hibernate framework layer</a:t>
            </a:r>
          </a:p>
          <a:p>
            <a:pPr algn="just"/>
            <a:r>
              <a:rPr lang="en-US" sz="2400" dirty="0">
                <a:latin typeface="Cambria" panose="02040503050406030204" pitchFamily="18" charset="0"/>
                <a:ea typeface="Cambria" panose="02040503050406030204" pitchFamily="18" charset="0"/>
              </a:rPr>
              <a:t>3. Backhand API layer </a:t>
            </a:r>
          </a:p>
          <a:p>
            <a:pPr algn="just"/>
            <a:r>
              <a:rPr lang="en-US" sz="2400" dirty="0">
                <a:latin typeface="Cambria" panose="02040503050406030204" pitchFamily="18" charset="0"/>
                <a:ea typeface="Cambria" panose="02040503050406030204" pitchFamily="18" charset="0"/>
              </a:rPr>
              <a:t>4. Database layer</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12</a:t>
            </a:fld>
            <a:endParaRPr lang="en-US"/>
          </a:p>
        </p:txBody>
      </p:sp>
    </p:spTree>
    <p:custDataLst>
      <p:tags r:id="rId1"/>
    </p:custDataLst>
    <p:extLst>
      <p:ext uri="{BB962C8B-B14F-4D97-AF65-F5344CB8AC3E}">
        <p14:creationId xmlns:p14="http://schemas.microsoft.com/office/powerpoint/2010/main" val="1362433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left)">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left)">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left)">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left)">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left)">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left)">
                                      <p:cBhvr>
                                        <p:cTn id="52" dur="500"/>
                                        <p:tgtEl>
                                          <p:spTgt spid="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left)">
                                      <p:cBhvr>
                                        <p:cTn id="57" dur="500"/>
                                        <p:tgtEl>
                                          <p:spTgt spid="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wipe(left)">
                                      <p:cBhvr>
                                        <p:cTn id="62" dur="500"/>
                                        <p:tgtEl>
                                          <p:spTgt spid="8">
                                            <p:txEl>
                                              <p:pRg st="11" end="11"/>
                                            </p:txEl>
                                          </p:spTgt>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35842"/>
                                        </p:tgtEl>
                                        <p:attrNameLst>
                                          <p:attrName>style.visibility</p:attrName>
                                        </p:attrNameLst>
                                      </p:cBhvr>
                                      <p:to>
                                        <p:strVal val="visible"/>
                                      </p:to>
                                    </p:set>
                                    <p:animEffect transition="in" filter="wipe(left)">
                                      <p:cBhvr>
                                        <p:cTn id="66"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ibernate architecture"/>
          <p:cNvPicPr>
            <a:picLocks noChangeAspect="1" noChangeArrowheads="1"/>
          </p:cNvPicPr>
          <p:nvPr/>
        </p:nvPicPr>
        <p:blipFill rotWithShape="1">
          <a:blip r:embed="rId3"/>
          <a:srcRect l="2802" t="1540" r="2860" b="13093"/>
          <a:stretch/>
        </p:blipFill>
        <p:spPr bwMode="auto">
          <a:xfrm>
            <a:off x="1752964" y="1392198"/>
            <a:ext cx="8762636" cy="5465802"/>
          </a:xfrm>
          <a:prstGeom prst="rect">
            <a:avLst/>
          </a:prstGeom>
          <a:noFill/>
        </p:spPr>
      </p:pic>
      <p:sp>
        <p:nvSpPr>
          <p:cNvPr id="6" name="Rectangle 5"/>
          <p:cNvSpPr/>
          <p:nvPr/>
        </p:nvSpPr>
        <p:spPr>
          <a:xfrm>
            <a:off x="1524000" y="685800"/>
            <a:ext cx="4419600" cy="553998"/>
          </a:xfrm>
          <a:prstGeom prst="rect">
            <a:avLst/>
          </a:prstGeom>
        </p:spPr>
        <p:txBody>
          <a:bodyPr wrap="square">
            <a:spAutoFit/>
          </a:bodyPr>
          <a:lstStyle/>
          <a:p>
            <a:pPr algn="ctr"/>
            <a:r>
              <a:rPr lang="en-US" sz="3000" b="1" dirty="0">
                <a:latin typeface="Cambria" pitchFamily="18" charset="0"/>
              </a:rPr>
              <a:t>Hibernate Architecture</a:t>
            </a:r>
          </a:p>
        </p:txBody>
      </p:sp>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13</a:t>
            </a:fld>
            <a:endParaRPr lang="en-US"/>
          </a:p>
        </p:txBody>
      </p:sp>
    </p:spTree>
    <p:custDataLst>
      <p:tags r:id="rId1"/>
    </p:custDataLst>
    <p:extLst>
      <p:ext uri="{BB962C8B-B14F-4D97-AF65-F5344CB8AC3E}">
        <p14:creationId xmlns:p14="http://schemas.microsoft.com/office/powerpoint/2010/main" val="296468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up)">
                                      <p:cBhvr>
                                        <p:cTn id="7" dur="500"/>
                                        <p:tgtEl>
                                          <p:spTgt spid="35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57213" y="414338"/>
            <a:ext cx="5386387" cy="553998"/>
          </a:xfrm>
          <a:prstGeom prst="rect">
            <a:avLst/>
          </a:prstGeom>
        </p:spPr>
        <p:txBody>
          <a:bodyPr wrap="square">
            <a:spAutoFit/>
          </a:bodyPr>
          <a:lstStyle/>
          <a:p>
            <a:pPr algn="ctr"/>
            <a:r>
              <a:rPr lang="en-US" sz="3000" b="1" dirty="0">
                <a:latin typeface="Cambria" pitchFamily="18" charset="0"/>
              </a:rPr>
              <a:t>Configuration Object</a:t>
            </a:r>
          </a:p>
        </p:txBody>
      </p:sp>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557213" y="1428982"/>
            <a:ext cx="11077036" cy="5262979"/>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First Hibernate object that you create in any Hibernate application. </a:t>
            </a: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Usually created only once during application initialization.</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It provides two keys components:</a:t>
            </a:r>
          </a:p>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Database Connection:</a:t>
            </a:r>
            <a:endParaRPr lang="en-US" sz="28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Handled through one or more configuration files supported by Hibernate. </a:t>
            </a:r>
          </a:p>
          <a:p>
            <a:pPr marL="800100" lvl="1" indent="-342900" algn="just">
              <a:buFont typeface="Arial" panose="020B0604020202020204" pitchFamily="34" charset="0"/>
              <a:buChar char="•"/>
            </a:pPr>
            <a:r>
              <a:rPr lang="en-US" sz="2800" b="1" dirty="0" err="1">
                <a:latin typeface="Cambria" panose="02040503050406030204" pitchFamily="18" charset="0"/>
                <a:ea typeface="Cambria" panose="02040503050406030204" pitchFamily="18" charset="0"/>
              </a:rPr>
              <a:t>hibernate.properties</a:t>
            </a:r>
            <a:r>
              <a:rPr lang="en-US" sz="2800" dirty="0">
                <a:latin typeface="Cambria" panose="02040503050406030204" pitchFamily="18" charset="0"/>
                <a:ea typeface="Cambria" panose="02040503050406030204" pitchFamily="18" charset="0"/>
              </a:rPr>
              <a:t> and </a:t>
            </a:r>
            <a:r>
              <a:rPr lang="en-US" sz="2800" b="1" dirty="0">
                <a:latin typeface="Cambria" panose="02040503050406030204" pitchFamily="18" charset="0"/>
                <a:ea typeface="Cambria" panose="02040503050406030204" pitchFamily="18" charset="0"/>
              </a:rPr>
              <a:t>hibernate.cfg.xml</a:t>
            </a:r>
            <a:r>
              <a:rPr lang="en-US" sz="2800" dirty="0">
                <a:latin typeface="Cambria" panose="02040503050406030204" pitchFamily="18" charset="0"/>
                <a:ea typeface="Cambria" panose="02040503050406030204" pitchFamily="18" charset="0"/>
              </a:rPr>
              <a:t>.</a:t>
            </a:r>
          </a:p>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Class Mapping Setup:</a:t>
            </a:r>
            <a:endParaRPr lang="en-US" sz="28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It creates the connection between the Java classes &amp; database tables.</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14</a:t>
            </a:fld>
            <a:endParaRPr lang="en-US"/>
          </a:p>
        </p:txBody>
      </p:sp>
    </p:spTree>
    <p:custDataLst>
      <p:tags r:id="rId1"/>
    </p:custDataLst>
    <p:extLst>
      <p:ext uri="{BB962C8B-B14F-4D97-AF65-F5344CB8AC3E}">
        <p14:creationId xmlns:p14="http://schemas.microsoft.com/office/powerpoint/2010/main" val="5539439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wipe(left)">
                                      <p:cBhvr>
                                        <p:cTn id="25" dur="500"/>
                                        <p:tgtEl>
                                          <p:spTgt spid="8">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
                                            <p:txEl>
                                              <p:pRg st="6" end="6"/>
                                            </p:txEl>
                                          </p:spTgt>
                                        </p:tgtEl>
                                        <p:attrNameLst>
                                          <p:attrName>style.visibility</p:attrName>
                                        </p:attrNameLst>
                                      </p:cBhvr>
                                      <p:to>
                                        <p:strVal val="visible"/>
                                      </p:to>
                                    </p:set>
                                    <p:animEffect transition="in" filter="wipe(left)">
                                      <p:cBhvr>
                                        <p:cTn id="28" dur="500"/>
                                        <p:tgtEl>
                                          <p:spTgt spid="8">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animEffect transition="in" filter="wipe(left)">
                                      <p:cBhvr>
                                        <p:cTn id="33" dur="500"/>
                                        <p:tgtEl>
                                          <p:spTgt spid="8">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8">
                                            <p:txEl>
                                              <p:pRg st="8" end="8"/>
                                            </p:txEl>
                                          </p:spTgt>
                                        </p:tgtEl>
                                        <p:attrNameLst>
                                          <p:attrName>style.visibility</p:attrName>
                                        </p:attrNameLst>
                                      </p:cBhvr>
                                      <p:to>
                                        <p:strVal val="visible"/>
                                      </p:to>
                                    </p:set>
                                    <p:animEffect transition="in" filter="wipe(left)">
                                      <p:cBhvr>
                                        <p:cTn id="36"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14375" y="474541"/>
            <a:ext cx="5229225" cy="553998"/>
          </a:xfrm>
          <a:prstGeom prst="rect">
            <a:avLst/>
          </a:prstGeom>
        </p:spPr>
        <p:txBody>
          <a:bodyPr wrap="square">
            <a:spAutoFit/>
          </a:bodyPr>
          <a:lstStyle/>
          <a:p>
            <a:pPr algn="ctr"/>
            <a:r>
              <a:rPr lang="en-US" sz="3000" b="1" dirty="0" err="1">
                <a:latin typeface="Cambria" pitchFamily="18" charset="0"/>
              </a:rPr>
              <a:t>SessionFactory</a:t>
            </a:r>
            <a:r>
              <a:rPr lang="en-US" sz="3000" b="1" dirty="0">
                <a:latin typeface="Cambria" pitchFamily="18" charset="0"/>
              </a:rPr>
              <a:t> Object</a:t>
            </a:r>
          </a:p>
        </p:txBody>
      </p:sp>
      <p:sp>
        <p:nvSpPr>
          <p:cNvPr id="7" name="Rectangle 6"/>
          <p:cNvSpPr/>
          <p:nvPr/>
        </p:nvSpPr>
        <p:spPr>
          <a:xfrm>
            <a:off x="5173152" y="3244334"/>
            <a:ext cx="184731" cy="369332"/>
          </a:xfrm>
          <a:prstGeom prst="rect">
            <a:avLst/>
          </a:prstGeom>
        </p:spPr>
        <p:txBody>
          <a:bodyPr wrap="none">
            <a:spAutoFit/>
          </a:bodyPr>
          <a:lstStyle/>
          <a:p>
            <a:endParaRPr lang="en-US" dirty="0"/>
          </a:p>
        </p:txBody>
      </p:sp>
      <p:sp>
        <p:nvSpPr>
          <p:cNvPr id="8" name="Rectangle 7"/>
          <p:cNvSpPr/>
          <p:nvPr/>
        </p:nvSpPr>
        <p:spPr>
          <a:xfrm>
            <a:off x="471488" y="1311780"/>
            <a:ext cx="11096624"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Configuration object is used </a:t>
            </a:r>
            <a:r>
              <a:rPr lang="en-US" sz="2400" b="1" dirty="0">
                <a:latin typeface="Cambria" panose="02040503050406030204" pitchFamily="18" charset="0"/>
                <a:ea typeface="Cambria" panose="02040503050406030204" pitchFamily="18" charset="0"/>
              </a:rPr>
              <a:t>to create </a:t>
            </a:r>
            <a:r>
              <a:rPr lang="en-US" sz="2400" dirty="0">
                <a:latin typeface="Cambria" panose="02040503050406030204" pitchFamily="18" charset="0"/>
                <a:ea typeface="Cambria" panose="02040503050406030204" pitchFamily="18" charset="0"/>
              </a:rPr>
              <a:t>a </a:t>
            </a:r>
            <a:r>
              <a:rPr lang="en-US" sz="2400" dirty="0" err="1">
                <a:latin typeface="Cambria" panose="02040503050406030204" pitchFamily="18" charset="0"/>
                <a:ea typeface="Cambria" panose="02040503050406030204" pitchFamily="18" charset="0"/>
              </a:rPr>
              <a:t>SessionFactory</a:t>
            </a:r>
            <a:r>
              <a:rPr lang="en-US" sz="2400" dirty="0">
                <a:latin typeface="Cambria" panose="02040503050406030204" pitchFamily="18" charset="0"/>
                <a:ea typeface="Cambria" panose="02040503050406030204" pitchFamily="18" charset="0"/>
              </a:rPr>
              <a:t> object which in turn </a:t>
            </a:r>
            <a:r>
              <a:rPr lang="en-US" sz="2400" b="1" dirty="0">
                <a:latin typeface="Cambria" panose="02040503050406030204" pitchFamily="18" charset="0"/>
                <a:ea typeface="Cambria" panose="02040503050406030204" pitchFamily="18" charset="0"/>
              </a:rPr>
              <a:t>configures Hibernate</a:t>
            </a:r>
            <a:r>
              <a:rPr lang="en-US" sz="2400" dirty="0">
                <a:latin typeface="Cambria" panose="02040503050406030204" pitchFamily="18" charset="0"/>
                <a:ea typeface="Cambria" panose="02040503050406030204" pitchFamily="18" charset="0"/>
              </a:rPr>
              <a:t> for the application using the supplied configuration file </a:t>
            </a:r>
            <a:r>
              <a:rPr lang="en-US" sz="2400" b="1" dirty="0">
                <a:latin typeface="Cambria" panose="02040503050406030204" pitchFamily="18" charset="0"/>
                <a:ea typeface="Cambria" panose="02040503050406030204" pitchFamily="18" charset="0"/>
              </a:rPr>
              <a:t>and allows for </a:t>
            </a:r>
            <a:r>
              <a:rPr lang="en-US" sz="2400" dirty="0">
                <a:latin typeface="Cambria" panose="02040503050406030204" pitchFamily="18" charset="0"/>
                <a:ea typeface="Cambria" panose="02040503050406030204" pitchFamily="18" charset="0"/>
              </a:rPr>
              <a:t>a Session object to be instantiated. </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a:t>
            </a:r>
            <a:r>
              <a:rPr lang="en-US" sz="2400" b="1" dirty="0" err="1">
                <a:latin typeface="Cambria" panose="02040503050406030204" pitchFamily="18" charset="0"/>
                <a:ea typeface="Cambria" panose="02040503050406030204" pitchFamily="18" charset="0"/>
              </a:rPr>
              <a:t>SessionFactory</a:t>
            </a:r>
            <a:r>
              <a:rPr lang="en-US" sz="2400" dirty="0">
                <a:latin typeface="Cambria" panose="02040503050406030204" pitchFamily="18" charset="0"/>
                <a:ea typeface="Cambria" panose="02040503050406030204" pitchFamily="18" charset="0"/>
              </a:rPr>
              <a:t> is </a:t>
            </a:r>
            <a:r>
              <a:rPr lang="en-US" sz="2400" b="1" i="1" dirty="0">
                <a:latin typeface="Cambria" panose="02040503050406030204" pitchFamily="18" charset="0"/>
                <a:ea typeface="Cambria" panose="02040503050406030204" pitchFamily="18" charset="0"/>
              </a:rPr>
              <a:t>a thread safe object </a:t>
            </a:r>
            <a:r>
              <a:rPr lang="en-US" sz="2400" dirty="0">
                <a:latin typeface="Cambria" panose="02040503050406030204" pitchFamily="18" charset="0"/>
                <a:ea typeface="Cambria" panose="02040503050406030204" pitchFamily="18" charset="0"/>
              </a:rPr>
              <a:t>and used by all the threads of an application.</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SessionFactory</a:t>
            </a:r>
            <a:r>
              <a:rPr lang="en-US" sz="2400" dirty="0">
                <a:latin typeface="Cambria" panose="02040503050406030204" pitchFamily="18" charset="0"/>
                <a:ea typeface="Cambria" panose="02040503050406030204" pitchFamily="18" charset="0"/>
              </a:rPr>
              <a:t> is a </a:t>
            </a:r>
            <a:r>
              <a:rPr lang="en-US" sz="2400" b="1" dirty="0">
                <a:latin typeface="Cambria" panose="02040503050406030204" pitchFamily="18" charset="0"/>
                <a:ea typeface="Cambria" panose="02040503050406030204" pitchFamily="18" charset="0"/>
              </a:rPr>
              <a:t>heavyweight object</a:t>
            </a:r>
            <a:r>
              <a:rPr lang="en-US" sz="2400" dirty="0">
                <a:latin typeface="Cambria" panose="02040503050406030204" pitchFamily="18" charset="0"/>
                <a:ea typeface="Cambria" panose="02040503050406030204" pitchFamily="18" charset="0"/>
              </a:rPr>
              <a:t>; </a:t>
            </a:r>
          </a:p>
          <a:p>
            <a:pPr marL="800100" lvl="1"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Usually created during application </a:t>
            </a:r>
            <a:r>
              <a:rPr lang="en-US" sz="2400" b="1" dirty="0">
                <a:latin typeface="Cambria" panose="02040503050406030204" pitchFamily="18" charset="0"/>
                <a:ea typeface="Cambria" panose="02040503050406030204" pitchFamily="18" charset="0"/>
              </a:rPr>
              <a:t>start up and kept for </a:t>
            </a:r>
            <a:r>
              <a:rPr lang="en-US" sz="2400" dirty="0">
                <a:latin typeface="Cambria" panose="02040503050406030204" pitchFamily="18" charset="0"/>
                <a:ea typeface="Cambria" panose="02040503050406030204" pitchFamily="18" charset="0"/>
              </a:rPr>
              <a:t>later use. </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One </a:t>
            </a:r>
            <a:r>
              <a:rPr lang="en-US" sz="2400" dirty="0" err="1">
                <a:latin typeface="Cambria" panose="02040503050406030204" pitchFamily="18" charset="0"/>
                <a:ea typeface="Cambria" panose="02040503050406030204" pitchFamily="18" charset="0"/>
              </a:rPr>
              <a:t>SessionFactory</a:t>
            </a:r>
            <a:r>
              <a:rPr lang="en-US" sz="2400" dirty="0">
                <a:latin typeface="Cambria" panose="02040503050406030204" pitchFamily="18" charset="0"/>
                <a:ea typeface="Cambria" panose="02040503050406030204" pitchFamily="18" charset="0"/>
              </a:rPr>
              <a:t> object is needed </a:t>
            </a:r>
            <a:r>
              <a:rPr lang="en-US" sz="2400" b="1" dirty="0">
                <a:latin typeface="Cambria" panose="02040503050406030204" pitchFamily="18" charset="0"/>
                <a:ea typeface="Cambria" panose="02040503050406030204" pitchFamily="18" charset="0"/>
              </a:rPr>
              <a:t>per database </a:t>
            </a:r>
            <a:r>
              <a:rPr lang="en-US" sz="2400" dirty="0">
                <a:latin typeface="Cambria" panose="02040503050406030204" pitchFamily="18" charset="0"/>
                <a:ea typeface="Cambria" panose="02040503050406030204" pitchFamily="18" charset="0"/>
              </a:rPr>
              <a:t>using </a:t>
            </a:r>
            <a:r>
              <a:rPr lang="en-US" sz="2400" b="1" dirty="0">
                <a:latin typeface="Cambria" panose="02040503050406030204" pitchFamily="18" charset="0"/>
                <a:ea typeface="Cambria" panose="02040503050406030204" pitchFamily="18" charset="0"/>
              </a:rPr>
              <a:t>a separate configuration file</a:t>
            </a:r>
            <a:r>
              <a:rPr lang="en-US" sz="24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Multiple databases </a:t>
            </a:r>
            <a:r>
              <a:rPr lang="en-US" sz="2400" dirty="0">
                <a:latin typeface="Cambria" panose="02040503050406030204" pitchFamily="18" charset="0"/>
                <a:ea typeface="Cambria" panose="02040503050406030204" pitchFamily="18" charset="0"/>
                <a:sym typeface="Wingdings" panose="05000000000000000000" pitchFamily="2" charset="2"/>
              </a:rPr>
              <a:t> </a:t>
            </a:r>
            <a:r>
              <a:rPr lang="en-US" sz="2400" dirty="0">
                <a:latin typeface="Cambria" panose="02040503050406030204" pitchFamily="18" charset="0"/>
                <a:ea typeface="Cambria" panose="02040503050406030204" pitchFamily="18" charset="0"/>
              </a:rPr>
              <a:t>then create multiple </a:t>
            </a:r>
            <a:r>
              <a:rPr lang="en-US" sz="2400" dirty="0" err="1">
                <a:latin typeface="Cambria" panose="02040503050406030204" pitchFamily="18" charset="0"/>
                <a:ea typeface="Cambria" panose="02040503050406030204" pitchFamily="18" charset="0"/>
              </a:rPr>
              <a:t>SessionFactory</a:t>
            </a:r>
            <a:r>
              <a:rPr lang="en-US" sz="2400" dirty="0">
                <a:latin typeface="Cambria" panose="02040503050406030204" pitchFamily="18" charset="0"/>
                <a:ea typeface="Cambria" panose="02040503050406030204" pitchFamily="18" charset="0"/>
              </a:rPr>
              <a:t> objects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15</a:t>
            </a:fld>
            <a:endParaRPr lang="en-US"/>
          </a:p>
        </p:txBody>
      </p:sp>
    </p:spTree>
    <p:custDataLst>
      <p:tags r:id="rId1"/>
    </p:custDataLst>
    <p:extLst>
      <p:ext uri="{BB962C8B-B14F-4D97-AF65-F5344CB8AC3E}">
        <p14:creationId xmlns:p14="http://schemas.microsoft.com/office/powerpoint/2010/main" val="187415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wipe(left)">
                                      <p:cBhvr>
                                        <p:cTn id="17" dur="500"/>
                                        <p:tgtEl>
                                          <p:spTgt spid="8">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wipe(left)">
                                      <p:cBhvr>
                                        <p:cTn id="20" dur="500"/>
                                        <p:tgtEl>
                                          <p:spTgt spid="8">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animEffect transition="in" filter="wipe(left)">
                                      <p:cBhvr>
                                        <p:cTn id="25" dur="500"/>
                                        <p:tgtEl>
                                          <p:spTgt spid="8">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xEl>
                                              <p:pRg st="9" end="9"/>
                                            </p:txEl>
                                          </p:spTgt>
                                        </p:tgtEl>
                                        <p:attrNameLst>
                                          <p:attrName>style.visibility</p:attrName>
                                        </p:attrNameLst>
                                      </p:cBhvr>
                                      <p:to>
                                        <p:strVal val="visible"/>
                                      </p:to>
                                    </p:set>
                                    <p:animEffect transition="in" filter="wipe(left)">
                                      <p:cBhvr>
                                        <p:cTn id="30"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2925" y="1524001"/>
            <a:ext cx="11029950" cy="4401205"/>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Used </a:t>
            </a:r>
            <a:r>
              <a:rPr lang="en-US" sz="2800" b="1" dirty="0">
                <a:latin typeface="Cambria" panose="02040503050406030204" pitchFamily="18" charset="0"/>
                <a:ea typeface="Cambria" panose="02040503050406030204" pitchFamily="18" charset="0"/>
              </a:rPr>
              <a:t>to get a physical </a:t>
            </a:r>
            <a:r>
              <a:rPr lang="en-US" sz="2800" dirty="0">
                <a:latin typeface="Cambria" panose="02040503050406030204" pitchFamily="18" charset="0"/>
                <a:ea typeface="Cambria" panose="02040503050406030204" pitchFamily="18" charset="0"/>
              </a:rPr>
              <a:t>connection with a database.</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Lightweight</a:t>
            </a:r>
            <a:endParaRPr lang="en-US" sz="28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Instantiated each time an interaction is needed with the database.</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Persistent objects </a:t>
            </a:r>
            <a:r>
              <a:rPr lang="en-US" sz="2800" dirty="0">
                <a:latin typeface="Cambria" panose="02040503050406030204" pitchFamily="18" charset="0"/>
                <a:ea typeface="Cambria" panose="02040503050406030204" pitchFamily="18" charset="0"/>
              </a:rPr>
              <a:t>are </a:t>
            </a:r>
            <a:r>
              <a:rPr lang="en-US" sz="2800" b="1" dirty="0">
                <a:latin typeface="Cambria" panose="02040503050406030204" pitchFamily="18" charset="0"/>
                <a:ea typeface="Cambria" panose="02040503050406030204" pitchFamily="18" charset="0"/>
              </a:rPr>
              <a:t>saved</a:t>
            </a:r>
            <a:r>
              <a:rPr lang="en-US" sz="2800" dirty="0">
                <a:latin typeface="Cambria" panose="02040503050406030204" pitchFamily="18" charset="0"/>
                <a:ea typeface="Cambria" panose="02040503050406030204" pitchFamily="18" charset="0"/>
              </a:rPr>
              <a:t> and </a:t>
            </a:r>
            <a:r>
              <a:rPr lang="en-US" sz="2800" b="1" dirty="0">
                <a:latin typeface="Cambria" panose="02040503050406030204" pitchFamily="18" charset="0"/>
                <a:ea typeface="Cambria" panose="02040503050406030204" pitchFamily="18" charset="0"/>
              </a:rPr>
              <a:t>retrieved</a:t>
            </a:r>
            <a:r>
              <a:rPr lang="en-US" sz="2800" dirty="0">
                <a:latin typeface="Cambria" panose="02040503050406030204" pitchFamily="18" charset="0"/>
                <a:ea typeface="Cambria" panose="02040503050406030204" pitchFamily="18" charset="0"/>
              </a:rPr>
              <a:t> through Session.</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Should not be kept open </a:t>
            </a:r>
            <a:r>
              <a:rPr lang="en-US" sz="2800" dirty="0">
                <a:latin typeface="Cambria" panose="02040503050406030204" pitchFamily="18" charset="0"/>
                <a:ea typeface="Cambria" panose="02040503050406030204" pitchFamily="18" charset="0"/>
              </a:rPr>
              <a:t>for a long time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Not usually thread safe</a:t>
            </a:r>
            <a:endParaRPr lang="en-US" sz="28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Should be </a:t>
            </a:r>
            <a:r>
              <a:rPr lang="en-US" sz="2800" b="1" dirty="0">
                <a:latin typeface="Cambria" panose="02040503050406030204" pitchFamily="18" charset="0"/>
                <a:ea typeface="Cambria" panose="02040503050406030204" pitchFamily="18" charset="0"/>
              </a:rPr>
              <a:t>created</a:t>
            </a:r>
            <a:r>
              <a:rPr lang="en-US" sz="2800" dirty="0">
                <a:latin typeface="Cambria" panose="02040503050406030204" pitchFamily="18" charset="0"/>
                <a:ea typeface="Cambria" panose="02040503050406030204" pitchFamily="18" charset="0"/>
              </a:rPr>
              <a:t> and </a:t>
            </a:r>
            <a:r>
              <a:rPr lang="en-US" sz="2800" b="1" dirty="0">
                <a:latin typeface="Cambria" panose="02040503050406030204" pitchFamily="18" charset="0"/>
                <a:ea typeface="Cambria" panose="02040503050406030204" pitchFamily="18" charset="0"/>
              </a:rPr>
              <a:t>destroyed </a:t>
            </a:r>
            <a:r>
              <a:rPr lang="en-US" sz="2800" b="1" i="1" dirty="0">
                <a:latin typeface="Cambria" panose="02040503050406030204" pitchFamily="18" charset="0"/>
                <a:ea typeface="Cambria" panose="02040503050406030204" pitchFamily="18" charset="0"/>
              </a:rPr>
              <a:t>as needed</a:t>
            </a:r>
            <a:r>
              <a:rPr lang="en-US" sz="2800" dirty="0">
                <a:latin typeface="Cambria" panose="02040503050406030204" pitchFamily="18" charset="0"/>
                <a:ea typeface="Cambria" panose="02040503050406030204" pitchFamily="18" charset="0"/>
              </a:rPr>
              <a:t>.</a:t>
            </a:r>
          </a:p>
        </p:txBody>
      </p:sp>
      <p:sp>
        <p:nvSpPr>
          <p:cNvPr id="6" name="Rectangle 5"/>
          <p:cNvSpPr/>
          <p:nvPr/>
        </p:nvSpPr>
        <p:spPr>
          <a:xfrm>
            <a:off x="114300" y="428626"/>
            <a:ext cx="5829300" cy="584775"/>
          </a:xfrm>
          <a:prstGeom prst="rect">
            <a:avLst/>
          </a:prstGeom>
        </p:spPr>
        <p:txBody>
          <a:bodyPr wrap="square">
            <a:spAutoFit/>
          </a:bodyPr>
          <a:lstStyle/>
          <a:p>
            <a:pPr algn="ctr"/>
            <a:r>
              <a:rPr lang="en-US" sz="3200" b="1" dirty="0">
                <a:latin typeface="Cambria" pitchFamily="18" charset="0"/>
              </a:rPr>
              <a:t>Session Object</a:t>
            </a:r>
            <a:endParaRPr lang="en-US" sz="2400" b="1" dirty="0"/>
          </a:p>
        </p:txBody>
      </p:sp>
      <p:sp>
        <p:nvSpPr>
          <p:cNvPr id="2" name="Slide Number Placeholder 1"/>
          <p:cNvSpPr>
            <a:spLocks noGrp="1"/>
          </p:cNvSpPr>
          <p:nvPr>
            <p:ph type="sldNum" sz="quarter" idx="12"/>
          </p:nvPr>
        </p:nvSpPr>
        <p:spPr/>
        <p:txBody>
          <a:bodyPr/>
          <a:lstStyle/>
          <a:p>
            <a:fld id="{1204EB6F-4276-4A50-A28B-73C80477DBFC}" type="slidenum">
              <a:rPr lang="en-US" smtClean="0"/>
              <a:pPr/>
              <a:t>16</a:t>
            </a:fld>
            <a:endParaRPr lang="en-US"/>
          </a:p>
        </p:txBody>
      </p:sp>
    </p:spTree>
    <p:custDataLst>
      <p:tags r:id="rId1"/>
    </p:custDataLst>
    <p:extLst>
      <p:ext uri="{BB962C8B-B14F-4D97-AF65-F5344CB8AC3E}">
        <p14:creationId xmlns:p14="http://schemas.microsoft.com/office/powerpoint/2010/main" val="969824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
                                        <p:tgtEl>
                                          <p:spTgt spid="5">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left)">
                                      <p:cBhvr>
                                        <p:cTn id="28" dur="500"/>
                                        <p:tgtEl>
                                          <p:spTgt spid="5">
                                            <p:txEl>
                                              <p:pRg st="8" end="8"/>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Effect transition="in" filter="wipe(left)">
                                      <p:cBhvr>
                                        <p:cTn id="31"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050" y="1524001"/>
            <a:ext cx="11315700" cy="4832092"/>
          </a:xfrm>
          <a:prstGeom prst="rect">
            <a:avLst/>
          </a:prstGeom>
        </p:spPr>
        <p:txBody>
          <a:bodyPr wrap="square">
            <a:spAutoFit/>
          </a:bodyPr>
          <a:lstStyle/>
          <a:p>
            <a:pPr marL="342900" indent="-342900" algn="just">
              <a:buFont typeface="Arial" panose="020B0604020202020204" pitchFamily="34" charset="0"/>
              <a:buChar char="•"/>
            </a:pPr>
            <a:r>
              <a:rPr lang="en-US" sz="2800" b="1" dirty="0">
                <a:latin typeface="Cambria" pitchFamily="18" charset="0"/>
              </a:rPr>
              <a:t>Represents a unit of work </a:t>
            </a:r>
            <a:r>
              <a:rPr lang="en-US" sz="2800" dirty="0">
                <a:latin typeface="Cambria" pitchFamily="18" charset="0"/>
              </a:rPr>
              <a:t>with the database </a:t>
            </a:r>
          </a:p>
          <a:p>
            <a:pPr marL="342900" indent="-342900" algn="just">
              <a:buFont typeface="Arial" panose="020B0604020202020204" pitchFamily="34" charset="0"/>
              <a:buChar char="•"/>
            </a:pPr>
            <a:endParaRPr lang="en-US" sz="2800" dirty="0">
              <a:latin typeface="Cambria" pitchFamily="18" charset="0"/>
            </a:endParaRPr>
          </a:p>
          <a:p>
            <a:pPr marL="342900" indent="-342900" algn="just">
              <a:buFont typeface="Arial" panose="020B0604020202020204" pitchFamily="34" charset="0"/>
              <a:buChar char="•"/>
            </a:pPr>
            <a:r>
              <a:rPr lang="en-US" sz="2800" dirty="0">
                <a:latin typeface="Cambria" pitchFamily="18" charset="0"/>
              </a:rPr>
              <a:t>Most of the RDBMS support transaction functionality</a:t>
            </a:r>
          </a:p>
          <a:p>
            <a:pPr marL="342900" indent="-342900" algn="just">
              <a:buFont typeface="Arial" panose="020B0604020202020204" pitchFamily="34" charset="0"/>
              <a:buChar char="•"/>
            </a:pPr>
            <a:endParaRPr lang="en-US" sz="2800" dirty="0">
              <a:latin typeface="Cambria" pitchFamily="18" charset="0"/>
            </a:endParaRPr>
          </a:p>
          <a:p>
            <a:pPr marL="342900" indent="-342900" algn="just">
              <a:buFont typeface="Arial" panose="020B0604020202020204" pitchFamily="34" charset="0"/>
              <a:buChar char="•"/>
            </a:pPr>
            <a:r>
              <a:rPr lang="en-US" sz="2800" dirty="0">
                <a:latin typeface="Cambria" pitchFamily="18" charset="0"/>
              </a:rPr>
              <a:t>Handled by an underlying </a:t>
            </a:r>
            <a:r>
              <a:rPr lang="en-US" sz="2800" b="1" dirty="0">
                <a:latin typeface="Cambria" pitchFamily="18" charset="0"/>
              </a:rPr>
              <a:t>Transaction manager</a:t>
            </a:r>
            <a:r>
              <a:rPr lang="en-US" sz="2800" dirty="0">
                <a:latin typeface="Cambria" pitchFamily="18" charset="0"/>
              </a:rPr>
              <a:t> and transaction objects (from JDBC or JTA).</a:t>
            </a:r>
          </a:p>
          <a:p>
            <a:pPr marL="342900" indent="-342900" algn="just">
              <a:buFont typeface="Arial" panose="020B0604020202020204" pitchFamily="34" charset="0"/>
              <a:buChar char="•"/>
            </a:pPr>
            <a:endParaRPr lang="en-US" sz="2800" dirty="0">
              <a:latin typeface="Cambria" pitchFamily="18" charset="0"/>
            </a:endParaRPr>
          </a:p>
          <a:p>
            <a:pPr marL="342900" indent="-342900" algn="just">
              <a:buFont typeface="Arial" panose="020B0604020202020204" pitchFamily="34" charset="0"/>
              <a:buChar char="•"/>
            </a:pPr>
            <a:r>
              <a:rPr lang="en-US" sz="2800" dirty="0">
                <a:latin typeface="Cambria" pitchFamily="18" charset="0"/>
              </a:rPr>
              <a:t>An </a:t>
            </a:r>
            <a:r>
              <a:rPr lang="en-US" sz="2800" b="1" dirty="0">
                <a:latin typeface="Cambria" pitchFamily="18" charset="0"/>
              </a:rPr>
              <a:t>optional object</a:t>
            </a:r>
            <a:endParaRPr lang="en-US" sz="2800" dirty="0">
              <a:latin typeface="Cambria" pitchFamily="18" charset="0"/>
            </a:endParaRPr>
          </a:p>
          <a:p>
            <a:pPr marL="800100" lvl="1" indent="-342900" algn="just">
              <a:buFont typeface="Arial" panose="020B0604020202020204" pitchFamily="34" charset="0"/>
              <a:buChar char="•"/>
            </a:pPr>
            <a:r>
              <a:rPr lang="en-US" sz="2800" dirty="0">
                <a:latin typeface="Cambria" pitchFamily="18" charset="0"/>
              </a:rPr>
              <a:t>Hibernate applications may choose not to use this interface</a:t>
            </a:r>
          </a:p>
          <a:p>
            <a:pPr marL="800100" lvl="1" indent="-342900" algn="just">
              <a:buFont typeface="Arial" panose="020B0604020202020204" pitchFamily="34" charset="0"/>
              <a:buChar char="•"/>
            </a:pPr>
            <a:r>
              <a:rPr lang="en-US" sz="2800" dirty="0">
                <a:latin typeface="Cambria" pitchFamily="18" charset="0"/>
              </a:rPr>
              <a:t>Instead choose managing transactions </a:t>
            </a:r>
            <a:r>
              <a:rPr lang="en-US" sz="2800" b="1" dirty="0">
                <a:latin typeface="Cambria" pitchFamily="18" charset="0"/>
              </a:rPr>
              <a:t>in their own application </a:t>
            </a:r>
            <a:r>
              <a:rPr lang="en-US" sz="2800" dirty="0">
                <a:latin typeface="Cambria" pitchFamily="18" charset="0"/>
              </a:rPr>
              <a:t>code</a:t>
            </a:r>
          </a:p>
        </p:txBody>
      </p:sp>
      <p:sp>
        <p:nvSpPr>
          <p:cNvPr id="6" name="Rectangle 5"/>
          <p:cNvSpPr/>
          <p:nvPr/>
        </p:nvSpPr>
        <p:spPr>
          <a:xfrm>
            <a:off x="0" y="437319"/>
            <a:ext cx="5943600" cy="584775"/>
          </a:xfrm>
          <a:prstGeom prst="rect">
            <a:avLst/>
          </a:prstGeom>
        </p:spPr>
        <p:txBody>
          <a:bodyPr wrap="square">
            <a:spAutoFit/>
          </a:bodyPr>
          <a:lstStyle/>
          <a:p>
            <a:pPr algn="ctr"/>
            <a:r>
              <a:rPr lang="en-US" sz="3200" b="1" dirty="0">
                <a:latin typeface="Cambria" pitchFamily="18" charset="0"/>
              </a:rPr>
              <a:t>Transaction Object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17</a:t>
            </a:fld>
            <a:endParaRPr lang="en-US"/>
          </a:p>
        </p:txBody>
      </p:sp>
    </p:spTree>
    <p:custDataLst>
      <p:tags r:id="rId1"/>
    </p:custDataLst>
    <p:extLst>
      <p:ext uri="{BB962C8B-B14F-4D97-AF65-F5344CB8AC3E}">
        <p14:creationId xmlns:p14="http://schemas.microsoft.com/office/powerpoint/2010/main" val="96026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Effect transition="in" filter="wipe(left)">
                                      <p:cBhvr>
                                        <p:cTn id="25" dur="500"/>
                                        <p:tgtEl>
                                          <p:spTgt spid="5">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wipe(left)">
                                      <p:cBhvr>
                                        <p:cTn id="2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371477"/>
            <a:ext cx="4743450" cy="584775"/>
          </a:xfrm>
          <a:prstGeom prst="rect">
            <a:avLst/>
          </a:prstGeom>
        </p:spPr>
        <p:txBody>
          <a:bodyPr wrap="square">
            <a:spAutoFit/>
          </a:bodyPr>
          <a:lstStyle/>
          <a:p>
            <a:pPr algn="ctr"/>
            <a:r>
              <a:rPr lang="en-US" sz="3200" b="1" dirty="0">
                <a:latin typeface="Cambria" pitchFamily="18" charset="0"/>
              </a:rPr>
              <a:t>Query </a:t>
            </a:r>
            <a:r>
              <a:rPr lang="en-US" sz="3200" b="1" dirty="0" smtClean="0">
                <a:latin typeface="Cambria" pitchFamily="18" charset="0"/>
              </a:rPr>
              <a:t>Object</a:t>
            </a:r>
            <a:endParaRPr lang="en-US" sz="2400" b="1" dirty="0"/>
          </a:p>
        </p:txBody>
      </p:sp>
      <p:sp>
        <p:nvSpPr>
          <p:cNvPr id="7" name="The page directive defines attributes that apply to an entire JSP page."/>
          <p:cNvSpPr txBox="1">
            <a:spLocks/>
          </p:cNvSpPr>
          <p:nvPr/>
        </p:nvSpPr>
        <p:spPr>
          <a:xfrm>
            <a:off x="742950" y="956252"/>
            <a:ext cx="10477500" cy="4191000"/>
          </a:xfrm>
          <a:prstGeom prst="rect">
            <a:avLst/>
          </a:prstGeom>
        </p:spPr>
        <p:txBody>
          <a:bodyPr vert="horz" lIns="91440" tIns="45720" rIns="91440" bIns="45720" rtlCol="0">
            <a:norm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Query objects use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SQL / Hibernate Query Language (HQL) </a:t>
            </a:r>
            <a:r>
              <a:rPr lang="en-US" sz="2800" b="1" dirty="0">
                <a:latin typeface="Cambria" panose="02040503050406030204" pitchFamily="18" charset="0"/>
                <a:ea typeface="Cambria" panose="02040503050406030204" pitchFamily="18" charset="0"/>
              </a:rPr>
              <a:t>strings </a:t>
            </a:r>
          </a:p>
          <a:p>
            <a:pPr marL="1257300" lvl="2"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To retrieve data </a:t>
            </a:r>
            <a:r>
              <a:rPr lang="en-US" sz="2800" dirty="0">
                <a:latin typeface="Cambria" panose="02040503050406030204" pitchFamily="18" charset="0"/>
                <a:ea typeface="Cambria" panose="02040503050406030204" pitchFamily="18" charset="0"/>
              </a:rPr>
              <a:t>from the database and create objects.</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 A Query instance is used…</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To bind query </a:t>
            </a:r>
            <a:r>
              <a:rPr lang="en-US" sz="2800" dirty="0">
                <a:latin typeface="Cambria" panose="02040503050406030204" pitchFamily="18" charset="0"/>
                <a:ea typeface="Cambria" panose="02040503050406030204" pitchFamily="18" charset="0"/>
              </a:rPr>
              <a:t>parameters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To limit</a:t>
            </a:r>
            <a:r>
              <a:rPr lang="en-US" sz="2800" dirty="0">
                <a:latin typeface="Cambria" panose="02040503050406030204" pitchFamily="18" charset="0"/>
                <a:ea typeface="Cambria" panose="02040503050406030204" pitchFamily="18" charset="0"/>
              </a:rPr>
              <a:t> the number of results returned</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To execute</a:t>
            </a:r>
            <a:r>
              <a:rPr lang="en-US" sz="2800" dirty="0">
                <a:latin typeface="Cambria" panose="02040503050406030204" pitchFamily="18" charset="0"/>
                <a:ea typeface="Cambria" panose="02040503050406030204" pitchFamily="18" charset="0"/>
              </a:rPr>
              <a:t> the query</a:t>
            </a:r>
          </a:p>
        </p:txBody>
      </p:sp>
      <p:sp>
        <p:nvSpPr>
          <p:cNvPr id="2" name="Slide Number Placeholder 1"/>
          <p:cNvSpPr>
            <a:spLocks noGrp="1"/>
          </p:cNvSpPr>
          <p:nvPr>
            <p:ph type="sldNum" sz="quarter" idx="12"/>
          </p:nvPr>
        </p:nvSpPr>
        <p:spPr/>
        <p:txBody>
          <a:bodyPr/>
          <a:lstStyle/>
          <a:p>
            <a:fld id="{1204EB6F-4276-4A50-A28B-73C80477DBFC}" type="slidenum">
              <a:rPr lang="en-US" smtClean="0"/>
              <a:pPr/>
              <a:t>18</a:t>
            </a:fld>
            <a:endParaRPr lang="en-US"/>
          </a:p>
        </p:txBody>
      </p:sp>
      <p:sp>
        <p:nvSpPr>
          <p:cNvPr id="5" name="Rectangle 4"/>
          <p:cNvSpPr/>
          <p:nvPr/>
        </p:nvSpPr>
        <p:spPr>
          <a:xfrm>
            <a:off x="352425" y="4645820"/>
            <a:ext cx="4038600" cy="584775"/>
          </a:xfrm>
          <a:prstGeom prst="rect">
            <a:avLst/>
          </a:prstGeom>
        </p:spPr>
        <p:txBody>
          <a:bodyPr wrap="square">
            <a:spAutoFit/>
          </a:bodyPr>
          <a:lstStyle/>
          <a:p>
            <a:pPr algn="ctr"/>
            <a:r>
              <a:rPr lang="en-US" sz="3200" b="1" dirty="0">
                <a:latin typeface="Cambria" pitchFamily="18" charset="0"/>
              </a:rPr>
              <a:t>Criteria Object</a:t>
            </a:r>
          </a:p>
        </p:txBody>
      </p:sp>
      <p:sp>
        <p:nvSpPr>
          <p:cNvPr id="8" name="Rectangle 7"/>
          <p:cNvSpPr/>
          <p:nvPr/>
        </p:nvSpPr>
        <p:spPr>
          <a:xfrm>
            <a:off x="742950" y="5313938"/>
            <a:ext cx="8534400" cy="1384995"/>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To create and execute </a:t>
            </a:r>
          </a:p>
          <a:p>
            <a:pPr marL="914400" lvl="1" indent="-4572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Object oriented criteria queries</a:t>
            </a:r>
            <a:r>
              <a:rPr lang="en-US" sz="2800" dirty="0">
                <a:latin typeface="Cambria" panose="02040503050406030204" pitchFamily="18" charset="0"/>
                <a:ea typeface="Cambria" panose="02040503050406030204" pitchFamily="18" charset="0"/>
              </a:rPr>
              <a:t> to retrieve objects.</a:t>
            </a:r>
          </a:p>
        </p:txBody>
      </p:sp>
    </p:spTree>
    <p:custDataLst>
      <p:tags r:id="rId1"/>
    </p:custDataLst>
    <p:extLst>
      <p:ext uri="{BB962C8B-B14F-4D97-AF65-F5344CB8AC3E}">
        <p14:creationId xmlns:p14="http://schemas.microsoft.com/office/powerpoint/2010/main" val="39629277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wipe(left)">
                                      <p:cBhvr>
                                        <p:cTn id="21" dur="500"/>
                                        <p:tgtEl>
                                          <p:spTgt spid="7">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wipe(left)">
                                      <p:cBhvr>
                                        <p:cTn id="24" dur="500"/>
                                        <p:tgtEl>
                                          <p:spTgt spid="7">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wipe(left)">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500"/>
                                        <p:tgtEl>
                                          <p:spTgt spid="8">
                                            <p:txEl>
                                              <p:pRg st="0" end="0"/>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wipe(left)">
                                      <p:cBhvr>
                                        <p:cTn id="3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42913"/>
            <a:ext cx="5943600" cy="523220"/>
          </a:xfrm>
          <a:prstGeom prst="rect">
            <a:avLst/>
          </a:prstGeom>
        </p:spPr>
        <p:txBody>
          <a:bodyPr wrap="square">
            <a:spAutoFit/>
          </a:bodyPr>
          <a:lstStyle/>
          <a:p>
            <a:pPr algn="ctr"/>
            <a:r>
              <a:rPr lang="en-US" sz="2800" b="1" dirty="0">
                <a:latin typeface="Cambria" pitchFamily="18" charset="0"/>
              </a:rPr>
              <a:t>Hibernate Configuration</a:t>
            </a:r>
          </a:p>
        </p:txBody>
      </p:sp>
      <p:sp>
        <p:nvSpPr>
          <p:cNvPr id="7" name="Rectangle 6"/>
          <p:cNvSpPr/>
          <p:nvPr/>
        </p:nvSpPr>
        <p:spPr>
          <a:xfrm>
            <a:off x="371475" y="1524000"/>
            <a:ext cx="11220450" cy="5170646"/>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Hibernate requires to know in advance</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Where to find the mapping information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Defines how your Java classes relate to DB tables.</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Requires a set of configuration settings related to database and other related parameters. </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All such information is usually supplied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as a standard Java properties file </a:t>
            </a:r>
            <a:r>
              <a:rPr lang="en-US" sz="2800" b="1" dirty="0" err="1">
                <a:latin typeface="Cambria" panose="02040503050406030204" pitchFamily="18" charset="0"/>
                <a:ea typeface="Cambria" panose="02040503050406030204" pitchFamily="18" charset="0"/>
              </a:rPr>
              <a:t>hibernate.properties</a:t>
            </a:r>
            <a:r>
              <a:rPr lang="en-US" sz="2800" dirty="0">
                <a:latin typeface="Cambria" panose="02040503050406030204" pitchFamily="18" charset="0"/>
                <a:ea typeface="Cambria" panose="02040503050406030204" pitchFamily="18" charset="0"/>
              </a:rPr>
              <a:t>,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or as an XML file </a:t>
            </a:r>
            <a:r>
              <a:rPr lang="en-US" sz="2800" b="1" dirty="0">
                <a:latin typeface="Cambria" panose="02040503050406030204" pitchFamily="18" charset="0"/>
                <a:ea typeface="Cambria" panose="02040503050406030204" pitchFamily="18" charset="0"/>
              </a:rPr>
              <a:t>hibernate.cfg.xml</a:t>
            </a:r>
            <a:r>
              <a:rPr lang="en-US" sz="2800" dirty="0">
                <a:latin typeface="Cambria" panose="02040503050406030204" pitchFamily="18" charset="0"/>
                <a:ea typeface="Cambria" panose="02040503050406030204" pitchFamily="18" charset="0"/>
              </a:rPr>
              <a:t>.</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400" dirty="0">
              <a:latin typeface="Cambria"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19</a:t>
            </a:fld>
            <a:endParaRPr lang="en-US"/>
          </a:p>
        </p:txBody>
      </p:sp>
    </p:spTree>
    <p:custDataLst>
      <p:tags r:id="rId1"/>
    </p:custDataLst>
    <p:extLst>
      <p:ext uri="{BB962C8B-B14F-4D97-AF65-F5344CB8AC3E}">
        <p14:creationId xmlns:p14="http://schemas.microsoft.com/office/powerpoint/2010/main" val="13578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wipe(left)">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wipe(left)">
                                      <p:cBhvr>
                                        <p:cTn id="23" dur="500"/>
                                        <p:tgtEl>
                                          <p:spTgt spid="7">
                                            <p:txEl>
                                              <p:pRg st="6" end="6"/>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wipe(left)">
                                      <p:cBhvr>
                                        <p:cTn id="26" dur="500"/>
                                        <p:tgtEl>
                                          <p:spTgt spid="7">
                                            <p:txEl>
                                              <p:pRg st="7" end="7"/>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8" end="8"/>
                                            </p:txEl>
                                          </p:spTgt>
                                        </p:tgtEl>
                                        <p:attrNameLst>
                                          <p:attrName>style.visibility</p:attrName>
                                        </p:attrNameLst>
                                      </p:cBhvr>
                                      <p:to>
                                        <p:strVal val="visible"/>
                                      </p:to>
                                    </p:set>
                                    <p:animEffect transition="in" filter="wipe(left)">
                                      <p:cBhvr>
                                        <p:cTn id="2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887" y="305336"/>
            <a:ext cx="10715625" cy="646331"/>
          </a:xfrm>
          <a:prstGeom prst="rect">
            <a:avLst/>
          </a:prstGeom>
        </p:spPr>
        <p:txBody>
          <a:bodyPr wrap="square">
            <a:spAutoFit/>
          </a:bodyPr>
          <a:lstStyle/>
          <a:p>
            <a:r>
              <a:rPr lang="en-US" sz="3200" b="1" dirty="0">
                <a:latin typeface="Cambria" pitchFamily="18" charset="0"/>
              </a:rPr>
              <a:t>Introduction </a:t>
            </a:r>
            <a:r>
              <a:rPr lang="en-US" sz="3200" b="1" dirty="0" smtClean="0">
                <a:latin typeface="Cambria" pitchFamily="18" charset="0"/>
              </a:rPr>
              <a:t>to </a:t>
            </a:r>
            <a:r>
              <a:rPr lang="en-US" sz="3600" b="1" dirty="0" smtClean="0">
                <a:latin typeface="Cambria" pitchFamily="18" charset="0"/>
              </a:rPr>
              <a:t>Hibernate</a:t>
            </a:r>
            <a:endParaRPr lang="en-US" sz="3200" b="1" dirty="0">
              <a:latin typeface="Cambria" pitchFamily="18" charset="0"/>
            </a:endParaRPr>
          </a:p>
        </p:txBody>
      </p:sp>
      <p:sp>
        <p:nvSpPr>
          <p:cNvPr id="6" name="Rectangle 5"/>
          <p:cNvSpPr/>
          <p:nvPr/>
        </p:nvSpPr>
        <p:spPr>
          <a:xfrm>
            <a:off x="414338" y="1382554"/>
            <a:ext cx="10925173" cy="4455772"/>
          </a:xfrm>
          <a:prstGeom prst="rect">
            <a:avLst/>
          </a:prstGeom>
        </p:spPr>
        <p:txBody>
          <a:bodyPr wrap="square">
            <a:spAutoFit/>
          </a:bodyPr>
          <a:lstStyle/>
          <a:p>
            <a:pPr marL="514350" indent="-514350" algn="just">
              <a:lnSpc>
                <a:spcPct val="150000"/>
              </a:lnSpc>
              <a:buFont typeface="Arial" pitchFamily="34" charset="0"/>
              <a:buChar char="•"/>
            </a:pPr>
            <a:r>
              <a:rPr lang="en-US" sz="2400" dirty="0">
                <a:latin typeface="Cambria" pitchFamily="18" charset="0"/>
              </a:rPr>
              <a:t>Hibernate is an </a:t>
            </a:r>
            <a:r>
              <a:rPr lang="en-US" sz="2400" b="1" dirty="0">
                <a:solidFill>
                  <a:srgbClr val="FF0000"/>
                </a:solidFill>
                <a:latin typeface="Cambria" pitchFamily="18" charset="0"/>
              </a:rPr>
              <a:t>Object-Relational Mapping (ORM)</a:t>
            </a:r>
            <a:r>
              <a:rPr lang="en-US" sz="2400" dirty="0">
                <a:latin typeface="Cambria" pitchFamily="18" charset="0"/>
              </a:rPr>
              <a:t> solution for JAVA. </a:t>
            </a:r>
          </a:p>
          <a:p>
            <a:pPr marL="514350" indent="-514350" algn="just">
              <a:lnSpc>
                <a:spcPct val="150000"/>
              </a:lnSpc>
              <a:buFont typeface="Arial" pitchFamily="34" charset="0"/>
              <a:buChar char="•"/>
            </a:pPr>
            <a:r>
              <a:rPr lang="en-US" sz="2400" dirty="0">
                <a:latin typeface="Cambria" pitchFamily="18" charset="0"/>
              </a:rPr>
              <a:t>An </a:t>
            </a:r>
            <a:r>
              <a:rPr lang="en-US" sz="2400" b="1" dirty="0">
                <a:latin typeface="Cambria" pitchFamily="18" charset="0"/>
              </a:rPr>
              <a:t>open source</a:t>
            </a:r>
            <a:r>
              <a:rPr lang="en-US" sz="2400" dirty="0">
                <a:latin typeface="Cambria" pitchFamily="18" charset="0"/>
              </a:rPr>
              <a:t> </a:t>
            </a:r>
            <a:r>
              <a:rPr lang="en-US" sz="2400" b="1" i="1" dirty="0">
                <a:latin typeface="Cambria" pitchFamily="18" charset="0"/>
              </a:rPr>
              <a:t>persistent framework</a:t>
            </a:r>
            <a:r>
              <a:rPr lang="en-US" sz="2400" dirty="0">
                <a:latin typeface="Cambria" pitchFamily="18" charset="0"/>
              </a:rPr>
              <a:t> created by Gavin King in 2001. </a:t>
            </a:r>
          </a:p>
          <a:p>
            <a:pPr marL="514350" indent="-514350" algn="just">
              <a:lnSpc>
                <a:spcPct val="150000"/>
              </a:lnSpc>
              <a:buFont typeface="Arial" pitchFamily="34" charset="0"/>
              <a:buChar char="•"/>
            </a:pPr>
            <a:r>
              <a:rPr lang="en-US" sz="2400" dirty="0">
                <a:latin typeface="Cambria" pitchFamily="18" charset="0"/>
              </a:rPr>
              <a:t>Powerful, high performance </a:t>
            </a:r>
            <a:r>
              <a:rPr lang="en-US" sz="2400" i="1" u="sng" dirty="0">
                <a:latin typeface="Cambria" pitchFamily="18" charset="0"/>
              </a:rPr>
              <a:t>Object-Relational Persistence</a:t>
            </a:r>
            <a:r>
              <a:rPr lang="en-US" sz="2400" dirty="0">
                <a:latin typeface="Cambria" pitchFamily="18" charset="0"/>
              </a:rPr>
              <a:t> and </a:t>
            </a:r>
            <a:r>
              <a:rPr lang="en-US" sz="2400" i="1" u="sng" dirty="0">
                <a:latin typeface="Cambria" pitchFamily="18" charset="0"/>
              </a:rPr>
              <a:t>Query service</a:t>
            </a:r>
            <a:r>
              <a:rPr lang="en-US" sz="2400" dirty="0">
                <a:latin typeface="Cambria" pitchFamily="18" charset="0"/>
              </a:rPr>
              <a:t> for any </a:t>
            </a:r>
            <a:r>
              <a:rPr lang="en-US" sz="2400" u="sng" dirty="0">
                <a:latin typeface="Cambria" pitchFamily="18" charset="0"/>
              </a:rPr>
              <a:t>Java Application</a:t>
            </a:r>
            <a:r>
              <a:rPr lang="en-US" sz="2400" dirty="0">
                <a:latin typeface="Cambria" pitchFamily="18" charset="0"/>
              </a:rPr>
              <a:t>.</a:t>
            </a:r>
          </a:p>
          <a:p>
            <a:pPr marL="514350" indent="-514350" algn="just">
              <a:lnSpc>
                <a:spcPct val="150000"/>
              </a:lnSpc>
              <a:buFont typeface="Arial" pitchFamily="34" charset="0"/>
              <a:buChar char="•"/>
            </a:pPr>
            <a:r>
              <a:rPr lang="en-US" sz="2400" dirty="0">
                <a:latin typeface="Cambria" pitchFamily="18" charset="0"/>
              </a:rPr>
              <a:t>Maps Java </a:t>
            </a:r>
            <a:r>
              <a:rPr lang="en-US" sz="2400" b="1" u="sng" dirty="0">
                <a:latin typeface="Cambria" pitchFamily="18" charset="0"/>
              </a:rPr>
              <a:t>classes</a:t>
            </a:r>
            <a:r>
              <a:rPr lang="en-US" sz="2400" dirty="0">
                <a:latin typeface="Cambria" pitchFamily="18" charset="0"/>
              </a:rPr>
              <a:t> to database </a:t>
            </a:r>
            <a:r>
              <a:rPr lang="en-US" sz="2400" b="1" u="sng" dirty="0">
                <a:latin typeface="Cambria" pitchFamily="18" charset="0"/>
              </a:rPr>
              <a:t>tables</a:t>
            </a:r>
            <a:r>
              <a:rPr lang="en-US" sz="2400" dirty="0">
                <a:latin typeface="Cambria" pitchFamily="18" charset="0"/>
              </a:rPr>
              <a:t> and from </a:t>
            </a:r>
            <a:r>
              <a:rPr lang="en-US" sz="2400" i="1" dirty="0">
                <a:solidFill>
                  <a:srgbClr val="FF0000"/>
                </a:solidFill>
                <a:latin typeface="Cambria" pitchFamily="18" charset="0"/>
              </a:rPr>
              <a:t>Java</a:t>
            </a:r>
            <a:r>
              <a:rPr lang="en-US" sz="2400" i="1" dirty="0">
                <a:latin typeface="Cambria" pitchFamily="18" charset="0"/>
              </a:rPr>
              <a:t> </a:t>
            </a:r>
            <a:r>
              <a:rPr lang="en-US" sz="2400" i="1" dirty="0">
                <a:solidFill>
                  <a:srgbClr val="FF0000"/>
                </a:solidFill>
                <a:latin typeface="Cambria" pitchFamily="18" charset="0"/>
              </a:rPr>
              <a:t>data types</a:t>
            </a:r>
            <a:r>
              <a:rPr lang="en-US" sz="2400" dirty="0">
                <a:solidFill>
                  <a:srgbClr val="FF0000"/>
                </a:solidFill>
                <a:latin typeface="Cambria" pitchFamily="18" charset="0"/>
              </a:rPr>
              <a:t> </a:t>
            </a:r>
            <a:r>
              <a:rPr lang="en-US" sz="2400" dirty="0">
                <a:latin typeface="Cambria" pitchFamily="18" charset="0"/>
              </a:rPr>
              <a:t>to </a:t>
            </a:r>
            <a:r>
              <a:rPr lang="en-US" sz="2400" i="1" dirty="0">
                <a:solidFill>
                  <a:srgbClr val="FF0000"/>
                </a:solidFill>
                <a:latin typeface="Cambria" pitchFamily="18" charset="0"/>
              </a:rPr>
              <a:t>SQL data types</a:t>
            </a:r>
          </a:p>
          <a:p>
            <a:pPr marL="514350" indent="-514350" algn="just">
              <a:lnSpc>
                <a:spcPct val="150000"/>
              </a:lnSpc>
              <a:buFont typeface="Arial" pitchFamily="34" charset="0"/>
              <a:buChar char="•"/>
            </a:pPr>
            <a:r>
              <a:rPr lang="en-US" sz="2400" dirty="0">
                <a:latin typeface="Cambria" pitchFamily="18" charset="0"/>
              </a:rPr>
              <a:t>Relieves developer from 95% of common </a:t>
            </a:r>
            <a:r>
              <a:rPr lang="en-US" sz="2400" b="1" dirty="0">
                <a:latin typeface="Cambria" pitchFamily="18" charset="0"/>
              </a:rPr>
              <a:t>data persistence</a:t>
            </a:r>
            <a:r>
              <a:rPr lang="en-US" sz="2400" dirty="0">
                <a:latin typeface="Cambria" pitchFamily="18" charset="0"/>
              </a:rPr>
              <a:t> related programming tasks.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2</a:t>
            </a:fld>
            <a:endParaRPr lang="en-US"/>
          </a:p>
        </p:txBody>
      </p:sp>
    </p:spTree>
    <p:custDataLst>
      <p:tags r:id="rId1"/>
    </p:custDataLst>
    <p:extLst>
      <p:ext uri="{BB962C8B-B14F-4D97-AF65-F5344CB8AC3E}">
        <p14:creationId xmlns:p14="http://schemas.microsoft.com/office/powerpoint/2010/main" val="1080801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738" y="330579"/>
            <a:ext cx="5757862" cy="553998"/>
          </a:xfrm>
          <a:prstGeom prst="rect">
            <a:avLst/>
          </a:prstGeom>
        </p:spPr>
        <p:txBody>
          <a:bodyPr wrap="square">
            <a:spAutoFit/>
          </a:bodyPr>
          <a:lstStyle/>
          <a:p>
            <a:pPr algn="ctr"/>
            <a:r>
              <a:rPr lang="en-US" sz="3000" b="1" dirty="0">
                <a:latin typeface="Cambria" pitchFamily="18" charset="0"/>
              </a:rPr>
              <a:t>Hibernate Properties</a:t>
            </a:r>
          </a:p>
        </p:txBody>
      </p:sp>
      <p:sp>
        <p:nvSpPr>
          <p:cNvPr id="7" name="Rectangle 6"/>
          <p:cNvSpPr/>
          <p:nvPr/>
        </p:nvSpPr>
        <p:spPr>
          <a:xfrm>
            <a:off x="1243013" y="1239799"/>
            <a:ext cx="10058399" cy="5262979"/>
          </a:xfrm>
          <a:prstGeom prst="rect">
            <a:avLst/>
          </a:prstGeom>
        </p:spPr>
        <p:txBody>
          <a:bodyPr wrap="square">
            <a:spAutoFit/>
          </a:bodyPr>
          <a:lstStyle/>
          <a:p>
            <a:r>
              <a:rPr lang="en-US" sz="2800" b="1" dirty="0" err="1">
                <a:latin typeface="Cambria" panose="02040503050406030204" pitchFamily="18" charset="0"/>
                <a:ea typeface="Cambria" panose="02040503050406030204" pitchFamily="18" charset="0"/>
              </a:rPr>
              <a:t>hibernate.dialect</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Makes Hibernate generate the appropriate SQL for the chosen database.</a:t>
            </a:r>
          </a:p>
          <a:p>
            <a:endParaRPr lang="en-US" sz="2800" dirty="0">
              <a:latin typeface="Cambria" panose="02040503050406030204" pitchFamily="18" charset="0"/>
              <a:ea typeface="Cambria" panose="02040503050406030204" pitchFamily="18" charset="0"/>
            </a:endParaRPr>
          </a:p>
          <a:p>
            <a:r>
              <a:rPr lang="en-US" sz="2800" b="1" dirty="0" err="1">
                <a:latin typeface="Cambria" panose="02040503050406030204" pitchFamily="18" charset="0"/>
                <a:ea typeface="Cambria" panose="02040503050406030204" pitchFamily="18" charset="0"/>
              </a:rPr>
              <a:t>hibernate.connection.driver_class</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The JDBC driver class.</a:t>
            </a:r>
          </a:p>
          <a:p>
            <a:endParaRPr lang="en-US" sz="2800" dirty="0">
              <a:latin typeface="Cambria" panose="02040503050406030204" pitchFamily="18" charset="0"/>
              <a:ea typeface="Cambria" panose="02040503050406030204" pitchFamily="18" charset="0"/>
            </a:endParaRPr>
          </a:p>
          <a:p>
            <a:r>
              <a:rPr lang="en-US" sz="2800" b="1" dirty="0" err="1">
                <a:latin typeface="Cambria" panose="02040503050406030204" pitchFamily="18" charset="0"/>
                <a:ea typeface="Cambria" panose="02040503050406030204" pitchFamily="18" charset="0"/>
              </a:rPr>
              <a:t>hibernate.connection.url</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The JDBC URL to the database instance.</a:t>
            </a:r>
          </a:p>
          <a:p>
            <a:endParaRPr lang="en-US" sz="2800" dirty="0">
              <a:latin typeface="Cambria" panose="02040503050406030204" pitchFamily="18" charset="0"/>
              <a:ea typeface="Cambria" panose="02040503050406030204" pitchFamily="18" charset="0"/>
            </a:endParaRPr>
          </a:p>
          <a:p>
            <a:r>
              <a:rPr lang="en-US" sz="2800" b="1" dirty="0" err="1">
                <a:latin typeface="Cambria" panose="02040503050406030204" pitchFamily="18" charset="0"/>
                <a:ea typeface="Cambria" panose="02040503050406030204" pitchFamily="18" charset="0"/>
              </a:rPr>
              <a:t>hibernate.connection.username</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The database username</a:t>
            </a:r>
            <a:r>
              <a:rPr lang="en-US" sz="2800" dirty="0" smtClean="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20</a:t>
            </a:fld>
            <a:endParaRPr lang="en-US"/>
          </a:p>
        </p:txBody>
      </p:sp>
    </p:spTree>
    <p:custDataLst>
      <p:tags r:id="rId1"/>
    </p:custDataLst>
    <p:extLst>
      <p:ext uri="{BB962C8B-B14F-4D97-AF65-F5344CB8AC3E}">
        <p14:creationId xmlns:p14="http://schemas.microsoft.com/office/powerpoint/2010/main" val="386646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animEffect transition="in" filter="wipe(left)">
                                      <p:cBhvr>
                                        <p:cTn id="22"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28700" y="1676400"/>
            <a:ext cx="10372725" cy="4401205"/>
          </a:xfrm>
          <a:prstGeom prst="rect">
            <a:avLst/>
          </a:prstGeom>
        </p:spPr>
        <p:txBody>
          <a:bodyPr wrap="square">
            <a:spAutoFit/>
          </a:bodyPr>
          <a:lstStyle/>
          <a:p>
            <a:r>
              <a:rPr lang="en-US" sz="2800" b="1" dirty="0" err="1">
                <a:latin typeface="Cambria" panose="02040503050406030204" pitchFamily="18" charset="0"/>
                <a:ea typeface="Cambria" panose="02040503050406030204" pitchFamily="18" charset="0"/>
              </a:rPr>
              <a:t>hibernate.connection.password</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The database password.</a:t>
            </a:r>
          </a:p>
          <a:p>
            <a:endParaRPr lang="en-US" sz="2800" dirty="0">
              <a:latin typeface="Cambria" panose="02040503050406030204" pitchFamily="18" charset="0"/>
              <a:ea typeface="Cambria" panose="02040503050406030204" pitchFamily="18" charset="0"/>
            </a:endParaRPr>
          </a:p>
          <a:p>
            <a:r>
              <a:rPr lang="en-US" sz="2800" b="1" dirty="0" err="1">
                <a:latin typeface="Cambria" panose="02040503050406030204" pitchFamily="18" charset="0"/>
                <a:ea typeface="Cambria" panose="02040503050406030204" pitchFamily="18" charset="0"/>
              </a:rPr>
              <a:t>hibernate.connection.pool_size</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Limits the number of connections waiting in the Hibernate database connection pool.</a:t>
            </a:r>
          </a:p>
          <a:p>
            <a:endParaRPr lang="en-US" sz="2800" dirty="0">
              <a:latin typeface="Cambria" panose="02040503050406030204" pitchFamily="18" charset="0"/>
              <a:ea typeface="Cambria" panose="02040503050406030204" pitchFamily="18" charset="0"/>
            </a:endParaRPr>
          </a:p>
          <a:p>
            <a:r>
              <a:rPr lang="en-US" sz="2800" b="1" dirty="0" err="1">
                <a:latin typeface="Cambria" panose="02040503050406030204" pitchFamily="18" charset="0"/>
                <a:ea typeface="Cambria" panose="02040503050406030204" pitchFamily="18" charset="0"/>
              </a:rPr>
              <a:t>hibernate.connection.autocommit</a:t>
            </a:r>
            <a:endParaRPr lang="en-US" sz="2800"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Allows </a:t>
            </a:r>
            <a:r>
              <a:rPr lang="en-US" sz="2800" dirty="0" err="1">
                <a:latin typeface="Cambria" panose="02040503050406030204" pitchFamily="18" charset="0"/>
                <a:ea typeface="Cambria" panose="02040503050406030204" pitchFamily="18" charset="0"/>
              </a:rPr>
              <a:t>autocommit</a:t>
            </a:r>
            <a:r>
              <a:rPr lang="en-US" sz="2800" dirty="0">
                <a:latin typeface="Cambria" panose="02040503050406030204" pitchFamily="18" charset="0"/>
                <a:ea typeface="Cambria" panose="02040503050406030204" pitchFamily="18" charset="0"/>
              </a:rPr>
              <a:t> mode to be used for the JDBC connection.</a:t>
            </a:r>
          </a:p>
          <a:p>
            <a:endParaRPr lang="en-US" sz="28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21</a:t>
            </a:fld>
            <a:endParaRPr lang="en-US"/>
          </a:p>
        </p:txBody>
      </p:sp>
      <p:sp>
        <p:nvSpPr>
          <p:cNvPr id="8" name="Rectangle 7"/>
          <p:cNvSpPr/>
          <p:nvPr/>
        </p:nvSpPr>
        <p:spPr>
          <a:xfrm>
            <a:off x="185738" y="330579"/>
            <a:ext cx="5757862" cy="553998"/>
          </a:xfrm>
          <a:prstGeom prst="rect">
            <a:avLst/>
          </a:prstGeom>
        </p:spPr>
        <p:txBody>
          <a:bodyPr wrap="square">
            <a:spAutoFit/>
          </a:bodyPr>
          <a:lstStyle/>
          <a:p>
            <a:pPr algn="ctr"/>
            <a:r>
              <a:rPr lang="en-US" sz="3000" b="1" dirty="0">
                <a:latin typeface="Cambria" pitchFamily="18" charset="0"/>
              </a:rPr>
              <a:t>Hibernate Properties</a:t>
            </a:r>
          </a:p>
        </p:txBody>
      </p:sp>
    </p:spTree>
    <p:custDataLst>
      <p:tags r:id="rId1"/>
    </p:custDataLst>
    <p:extLst>
      <p:ext uri="{BB962C8B-B14F-4D97-AF65-F5344CB8AC3E}">
        <p14:creationId xmlns:p14="http://schemas.microsoft.com/office/powerpoint/2010/main" val="585450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wipe(left)">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57300" y="1082029"/>
            <a:ext cx="10401300" cy="1631216"/>
          </a:xfrm>
          <a:prstGeom prst="rect">
            <a:avLst/>
          </a:prstGeom>
        </p:spPr>
        <p:txBody>
          <a:bodyPr wrap="square">
            <a:spAutoFit/>
          </a:bodyPr>
          <a:lstStyle/>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O/R Mapping is usually defined in </a:t>
            </a:r>
            <a:r>
              <a:rPr lang="en-IN" sz="2400" b="1" dirty="0">
                <a:latin typeface="Cambria" panose="02040503050406030204" pitchFamily="18" charset="0"/>
                <a:ea typeface="Cambria" panose="02040503050406030204" pitchFamily="18" charset="0"/>
              </a:rPr>
              <a:t>XML document</a:t>
            </a:r>
            <a:r>
              <a:rPr lang="en-IN" sz="2400" dirty="0">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The mapping language is java-centric, meaning that mapping is constructed around </a:t>
            </a:r>
            <a:r>
              <a:rPr lang="en-IN" sz="2400" b="1" dirty="0">
                <a:latin typeface="Cambria" panose="02040503050406030204" pitchFamily="18" charset="0"/>
                <a:ea typeface="Cambria" panose="02040503050406030204" pitchFamily="18" charset="0"/>
              </a:rPr>
              <a:t>persistence class declaration</a:t>
            </a:r>
            <a:r>
              <a:rPr lang="en-IN" sz="2400" dirty="0">
                <a:latin typeface="Cambria" panose="02040503050406030204" pitchFamily="18" charset="0"/>
                <a:ea typeface="Cambria" panose="02040503050406030204" pitchFamily="18" charset="0"/>
              </a:rPr>
              <a:t>.</a:t>
            </a:r>
          </a:p>
          <a:p>
            <a:pPr marL="457200" indent="-457200">
              <a:buFont typeface="Arial" panose="020B0604020202020204" pitchFamily="34" charset="0"/>
              <a:buChar char="•"/>
            </a:pPr>
            <a:endParaRPr lang="en-IN" sz="2800" dirty="0">
              <a:latin typeface="Cambria" panose="02040503050406030204" pitchFamily="18" charset="0"/>
              <a:ea typeface="Cambria" panose="02040503050406030204" pitchFamily="18" charset="0"/>
            </a:endParaRPr>
          </a:p>
        </p:txBody>
      </p:sp>
      <p:sp>
        <p:nvSpPr>
          <p:cNvPr id="6" name="Rectangle 5"/>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pic>
        <p:nvPicPr>
          <p:cNvPr id="7" name="Picture 6">
            <a:extLst>
              <a:ext uri="{FF2B5EF4-FFF2-40B4-BE49-F238E27FC236}">
                <a16:creationId xmlns:a16="http://schemas.microsoft.com/office/drawing/2014/main" id="{F181621C-426C-40B6-BE44-49A07158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1" y="2581324"/>
            <a:ext cx="7848600" cy="4287563"/>
          </a:xfrm>
          <a:prstGeom prst="rect">
            <a:avLst/>
          </a:prstGeom>
        </p:spPr>
      </p:pic>
      <p:sp>
        <p:nvSpPr>
          <p:cNvPr id="2" name="Left Brace 1"/>
          <p:cNvSpPr/>
          <p:nvPr/>
        </p:nvSpPr>
        <p:spPr>
          <a:xfrm>
            <a:off x="3352800" y="4648200"/>
            <a:ext cx="304800" cy="685800"/>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8" name="Left Brace 7"/>
          <p:cNvSpPr/>
          <p:nvPr/>
        </p:nvSpPr>
        <p:spPr>
          <a:xfrm>
            <a:off x="2217964" y="4116144"/>
            <a:ext cx="1260023" cy="251325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9" name="Left Brace 8"/>
          <p:cNvSpPr/>
          <p:nvPr/>
        </p:nvSpPr>
        <p:spPr>
          <a:xfrm>
            <a:off x="3352800" y="5548803"/>
            <a:ext cx="301174" cy="470997"/>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0" name="Left Brace 9"/>
          <p:cNvSpPr/>
          <p:nvPr/>
        </p:nvSpPr>
        <p:spPr>
          <a:xfrm>
            <a:off x="3035300" y="4433398"/>
            <a:ext cx="442687" cy="1891203"/>
          </a:xfrm>
          <a:prstGeom prst="lef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cxnSp>
        <p:nvCxnSpPr>
          <p:cNvPr id="4" name="Straight Connector 3"/>
          <p:cNvCxnSpPr/>
          <p:nvPr/>
        </p:nvCxnSpPr>
        <p:spPr>
          <a:xfrm>
            <a:off x="8839200" y="4648200"/>
            <a:ext cx="12192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5257800" y="4648200"/>
            <a:ext cx="2590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6" name="Straight Connector 15"/>
          <p:cNvCxnSpPr/>
          <p:nvPr/>
        </p:nvCxnSpPr>
        <p:spPr>
          <a:xfrm>
            <a:off x="4876800" y="4876800"/>
            <a:ext cx="533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a:off x="5733144" y="5791200"/>
            <a:ext cx="11248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5733144" y="6096000"/>
            <a:ext cx="8200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3352800" y="3429000"/>
            <a:ext cx="44958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Slide Number Placeholder 2"/>
          <p:cNvSpPr>
            <a:spLocks noGrp="1"/>
          </p:cNvSpPr>
          <p:nvPr>
            <p:ph type="sldNum" sz="quarter" idx="12"/>
          </p:nvPr>
        </p:nvSpPr>
        <p:spPr/>
        <p:txBody>
          <a:bodyPr/>
          <a:lstStyle/>
          <a:p>
            <a:fld id="{1204EB6F-4276-4A50-A28B-73C80477DBFC}" type="slidenum">
              <a:rPr lang="en-US" smtClean="0"/>
              <a:pPr/>
              <a:t>22</a:t>
            </a:fld>
            <a:endParaRPr lang="en-US"/>
          </a:p>
        </p:txBody>
      </p:sp>
    </p:spTree>
    <p:custDataLst>
      <p:tags r:id="rId1"/>
    </p:custDataLst>
    <p:extLst>
      <p:ext uri="{BB962C8B-B14F-4D97-AF65-F5344CB8AC3E}">
        <p14:creationId xmlns:p14="http://schemas.microsoft.com/office/powerpoint/2010/main" val="20479922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up)">
                                      <p:cBhvr>
                                        <p:cTn id="47" dur="500"/>
                                        <p:tgtEl>
                                          <p:spTgt spid="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up)">
                                      <p:cBhvr>
                                        <p:cTn id="56" dur="500"/>
                                        <p:tgtEl>
                                          <p:spTgt spid="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p:stCondLst>
                              <p:cond delay="1000"/>
                            </p:stCondLst>
                            <p:childTnLst>
                              <p:par>
                                <p:cTn id="62" presetID="22" presetClass="entr" presetSubtype="8" fill="hold" nodeType="after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left)">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 grpId="0" animBg="1"/>
      <p:bldP spid="8" grpId="0" animBg="1"/>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74623" y="1205802"/>
            <a:ext cx="9324975" cy="1384995"/>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An XML document having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&lt;hibernate-mapping&gt; </a:t>
            </a:r>
            <a:r>
              <a:rPr lang="en-US" sz="2800" dirty="0">
                <a:latin typeface="Cambria" panose="02040503050406030204" pitchFamily="18" charset="0"/>
                <a:ea typeface="Cambria" panose="02040503050406030204" pitchFamily="18" charset="0"/>
              </a:rPr>
              <a:t>root element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Contains </a:t>
            </a:r>
            <a:r>
              <a:rPr lang="en-US" sz="2800" b="1" dirty="0">
                <a:latin typeface="Cambria" panose="02040503050406030204" pitchFamily="18" charset="0"/>
                <a:ea typeface="Cambria" panose="02040503050406030204" pitchFamily="18" charset="0"/>
              </a:rPr>
              <a:t>&lt;class&gt; </a:t>
            </a:r>
            <a:r>
              <a:rPr lang="en-US" sz="2800" dirty="0">
                <a:latin typeface="Cambria" panose="02040503050406030204" pitchFamily="18" charset="0"/>
                <a:ea typeface="Cambria" panose="02040503050406030204" pitchFamily="18" charset="0"/>
              </a:rPr>
              <a:t>elements</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2861826"/>
            <a:ext cx="7315200" cy="3996175"/>
          </a:xfrm>
          <a:prstGeom prst="rect">
            <a:avLst/>
          </a:prstGeom>
        </p:spPr>
      </p:pic>
      <p:cxnSp>
        <p:nvCxnSpPr>
          <p:cNvPr id="3" name="Elbow Connector 2"/>
          <p:cNvCxnSpPr/>
          <p:nvPr/>
        </p:nvCxnSpPr>
        <p:spPr>
          <a:xfrm rot="16200000" flipH="1">
            <a:off x="2295236" y="2752434"/>
            <a:ext cx="2038931" cy="1295400"/>
          </a:xfrm>
          <a:prstGeom prst="bentConnector3">
            <a:avLst>
              <a:gd name="adj1" fmla="val 9983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Elbow Connector 13"/>
          <p:cNvCxnSpPr/>
          <p:nvPr/>
        </p:nvCxnSpPr>
        <p:spPr>
          <a:xfrm rot="16200000" flipH="1">
            <a:off x="2400301" y="3162299"/>
            <a:ext cx="2057401" cy="914400"/>
          </a:xfrm>
          <a:prstGeom prst="bentConnector3">
            <a:avLst>
              <a:gd name="adj1" fmla="val 100088"/>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23</a:t>
            </a:fld>
            <a:endParaRPr lang="en-US"/>
          </a:p>
        </p:txBody>
      </p:sp>
      <p:sp>
        <p:nvSpPr>
          <p:cNvPr id="9" name="Rectangle 8"/>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33142865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up)">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4999" y="1524000"/>
            <a:ext cx="9725025" cy="2246769"/>
          </a:xfrm>
          <a:prstGeom prst="rect">
            <a:avLst/>
          </a:prstGeom>
        </p:spPr>
        <p:txBody>
          <a:bodyPr wrap="square">
            <a:spAutoFit/>
          </a:bodyPr>
          <a:lstStyle/>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&lt;class&gt;</a:t>
            </a:r>
            <a:r>
              <a:rPr lang="en-US" sz="2800" dirty="0">
                <a:latin typeface="Cambria" panose="02040503050406030204" pitchFamily="18" charset="0"/>
                <a:ea typeface="Cambria" panose="02040503050406030204" pitchFamily="18" charset="0"/>
              </a:rPr>
              <a:t> elements</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To define specific mappings from a Java classes to the database tables. </a:t>
            </a:r>
          </a:p>
          <a:p>
            <a:pPr marL="1257300" lvl="2" indent="-342900" algn="just">
              <a:buFont typeface="Arial" panose="020B0604020202020204" pitchFamily="34" charset="0"/>
              <a:buChar char="•"/>
            </a:pPr>
            <a:r>
              <a:rPr lang="en-US" sz="2800" b="1" i="1" dirty="0">
                <a:latin typeface="Cambria" panose="02040503050406030204" pitchFamily="18" charset="0"/>
                <a:ea typeface="Cambria" panose="02040503050406030204" pitchFamily="18" charset="0"/>
              </a:rPr>
              <a:t>Class name</a:t>
            </a:r>
            <a:r>
              <a:rPr lang="en-US" sz="2800" dirty="0">
                <a:latin typeface="Cambria" panose="02040503050406030204" pitchFamily="18" charset="0"/>
                <a:ea typeface="Cambria" panose="02040503050406030204" pitchFamily="18" charset="0"/>
              </a:rPr>
              <a:t> </a:t>
            </a:r>
            <a:r>
              <a:rPr lang="en-US" sz="2800" dirty="0">
                <a:latin typeface="Cambria" panose="02040503050406030204" pitchFamily="18" charset="0"/>
                <a:ea typeface="Cambria" panose="02040503050406030204" pitchFamily="18" charset="0"/>
                <a:sym typeface="Wingdings" panose="05000000000000000000" pitchFamily="2" charset="2"/>
              </a:rPr>
              <a:t></a:t>
            </a:r>
            <a:r>
              <a:rPr lang="en-US" sz="2800"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name</a:t>
            </a:r>
            <a:r>
              <a:rPr lang="en-US" sz="2800" dirty="0">
                <a:latin typeface="Cambria" panose="02040503050406030204" pitchFamily="18" charset="0"/>
                <a:ea typeface="Cambria" panose="02040503050406030204" pitchFamily="18" charset="0"/>
              </a:rPr>
              <a:t> attribute of the class element</a:t>
            </a:r>
          </a:p>
          <a:p>
            <a:pPr marL="1257300" lvl="2" indent="-342900" algn="just">
              <a:buFont typeface="Arial" panose="020B0604020202020204" pitchFamily="34" charset="0"/>
              <a:buChar char="•"/>
            </a:pPr>
            <a:r>
              <a:rPr lang="en-US" sz="2800" b="1" i="1" dirty="0">
                <a:latin typeface="Cambria" panose="02040503050406030204" pitchFamily="18" charset="0"/>
                <a:ea typeface="Cambria" panose="02040503050406030204" pitchFamily="18" charset="0"/>
              </a:rPr>
              <a:t>Database table</a:t>
            </a:r>
            <a:r>
              <a:rPr lang="en-US" sz="2800" dirty="0">
                <a:latin typeface="Cambria" panose="02040503050406030204" pitchFamily="18" charset="0"/>
                <a:ea typeface="Cambria" panose="02040503050406030204" pitchFamily="18" charset="0"/>
              </a:rPr>
              <a:t> name </a:t>
            </a:r>
            <a:r>
              <a:rPr lang="en-US" sz="2800" dirty="0">
                <a:latin typeface="Cambria" panose="02040503050406030204" pitchFamily="18" charset="0"/>
                <a:ea typeface="Cambria" panose="02040503050406030204" pitchFamily="18" charset="0"/>
                <a:sym typeface="Wingdings" panose="05000000000000000000" pitchFamily="2" charset="2"/>
              </a:rPr>
              <a:t> </a:t>
            </a:r>
            <a:r>
              <a:rPr lang="en-US" sz="2800" dirty="0">
                <a:latin typeface="Cambria" panose="02040503050406030204" pitchFamily="18" charset="0"/>
                <a:ea typeface="Cambria" panose="02040503050406030204" pitchFamily="18" charset="0"/>
              </a:rPr>
              <a:t>the </a:t>
            </a:r>
            <a:r>
              <a:rPr lang="en-US" sz="2800" b="1" dirty="0">
                <a:latin typeface="Cambria" panose="02040503050406030204" pitchFamily="18" charset="0"/>
                <a:ea typeface="Cambria" panose="02040503050406030204" pitchFamily="18" charset="0"/>
              </a:rPr>
              <a:t>table</a:t>
            </a:r>
            <a:r>
              <a:rPr lang="en-US" sz="2800" dirty="0">
                <a:latin typeface="Cambria" panose="02040503050406030204" pitchFamily="18" charset="0"/>
                <a:ea typeface="Cambria" panose="02040503050406030204" pitchFamily="18" charset="0"/>
              </a:rPr>
              <a:t> attribute</a:t>
            </a:r>
          </a:p>
        </p:txBody>
      </p:sp>
      <p:pic>
        <p:nvPicPr>
          <p:cNvPr id="8" name="Picture 7">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89"/>
          <a:stretch/>
        </p:blipFill>
        <p:spPr>
          <a:xfrm>
            <a:off x="3352800" y="4495800"/>
            <a:ext cx="7315200" cy="2362200"/>
          </a:xfrm>
          <a:prstGeom prst="rect">
            <a:avLst/>
          </a:prstGeom>
        </p:spPr>
      </p:pic>
      <p:cxnSp>
        <p:nvCxnSpPr>
          <p:cNvPr id="3" name="Elbow Connector 2"/>
          <p:cNvCxnSpPr/>
          <p:nvPr/>
        </p:nvCxnSpPr>
        <p:spPr>
          <a:xfrm rot="16200000" flipH="1">
            <a:off x="1760971" y="2434792"/>
            <a:ext cx="2802659" cy="1676401"/>
          </a:xfrm>
          <a:prstGeom prst="bentConnector3">
            <a:avLst>
              <a:gd name="adj1" fmla="val 100234"/>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p:cNvCxnSpPr/>
          <p:nvPr/>
        </p:nvCxnSpPr>
        <p:spPr>
          <a:xfrm>
            <a:off x="8229600" y="4800600"/>
            <a:ext cx="16764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4800600" y="4800600"/>
            <a:ext cx="32766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24</a:t>
            </a:fld>
            <a:endParaRPr lang="en-US"/>
          </a:p>
        </p:txBody>
      </p:sp>
      <p:sp>
        <p:nvSpPr>
          <p:cNvPr id="9" name="Rectangle 8"/>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4114761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wipe(left)">
                                      <p:cBhvr>
                                        <p:cTn id="19" dur="500"/>
                                        <p:tgtEl>
                                          <p:spTgt spid="5">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wipe(left)">
                                      <p:cBhvr>
                                        <p:cTn id="29" dur="500"/>
                                        <p:tgtEl>
                                          <p:spTgt spid="5">
                                            <p:txEl>
                                              <p:pRg st="3" end="3"/>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05011" y="1505277"/>
            <a:ext cx="9610725" cy="1815882"/>
          </a:xfrm>
          <a:prstGeom prst="rect">
            <a:avLst/>
          </a:prstGeom>
        </p:spPr>
        <p:txBody>
          <a:bodyPr wrap="square">
            <a:spAutoFit/>
          </a:bodyPr>
          <a:lstStyle/>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&lt;id&gt;</a:t>
            </a:r>
            <a:r>
              <a:rPr lang="en-US" sz="2800" dirty="0">
                <a:latin typeface="Cambria" panose="02040503050406030204" pitchFamily="18" charset="0"/>
                <a:ea typeface="Cambria" panose="02040503050406030204" pitchFamily="18" charset="0"/>
              </a:rPr>
              <a:t> element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Maps the unique ID attribute in class to the primary key of the database table.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name</a:t>
            </a:r>
            <a:r>
              <a:rPr lang="en-US" sz="2800" dirty="0">
                <a:latin typeface="Cambria" panose="02040503050406030204" pitchFamily="18" charset="0"/>
                <a:ea typeface="Cambria" panose="02040503050406030204" pitchFamily="18" charset="0"/>
              </a:rPr>
              <a:t> attribute of the id element </a:t>
            </a:r>
            <a:r>
              <a:rPr lang="en-US" sz="2800" dirty="0">
                <a:latin typeface="Cambria" panose="02040503050406030204" pitchFamily="18" charset="0"/>
                <a:ea typeface="Cambria" panose="02040503050406030204" pitchFamily="18" charset="0"/>
                <a:sym typeface="Wingdings" panose="05000000000000000000" pitchFamily="2" charset="2"/>
              </a:rPr>
              <a:t></a:t>
            </a:r>
            <a:r>
              <a:rPr lang="en-US" sz="2800" dirty="0">
                <a:latin typeface="Cambria" panose="02040503050406030204" pitchFamily="18" charset="0"/>
                <a:ea typeface="Cambria" panose="02040503050406030204" pitchFamily="18" charset="0"/>
              </a:rPr>
              <a:t>property in the </a:t>
            </a:r>
            <a:r>
              <a:rPr lang="en-US" sz="2800" b="1" dirty="0">
                <a:latin typeface="Cambria" panose="02040503050406030204" pitchFamily="18" charset="0"/>
                <a:ea typeface="Cambria" panose="02040503050406030204" pitchFamily="18" charset="0"/>
              </a:rPr>
              <a:t>class</a:t>
            </a:r>
          </a:p>
        </p:txBody>
      </p:sp>
      <p:pic>
        <p:nvPicPr>
          <p:cNvPr id="9" name="Picture 8">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90" b="11440"/>
          <a:stretch/>
        </p:blipFill>
        <p:spPr>
          <a:xfrm>
            <a:off x="3007807" y="4269709"/>
            <a:ext cx="8814812" cy="2295524"/>
          </a:xfrm>
          <a:prstGeom prst="rect">
            <a:avLst/>
          </a:prstGeom>
        </p:spPr>
      </p:pic>
      <p:cxnSp>
        <p:nvCxnSpPr>
          <p:cNvPr id="10" name="Elbow Connector 9"/>
          <p:cNvCxnSpPr/>
          <p:nvPr/>
        </p:nvCxnSpPr>
        <p:spPr>
          <a:xfrm rot="16200000" flipH="1">
            <a:off x="1678308" y="2482959"/>
            <a:ext cx="3053712" cy="1676399"/>
          </a:xfrm>
          <a:prstGeom prst="bentConnector3">
            <a:avLst>
              <a:gd name="adj1" fmla="val 99906"/>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329113" y="4953001"/>
            <a:ext cx="162877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25</a:t>
            </a:fld>
            <a:endParaRPr lang="en-US"/>
          </a:p>
        </p:txBody>
      </p:sp>
      <p:sp>
        <p:nvSpPr>
          <p:cNvPr id="8" name="Rectangle 7"/>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60309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0" y="906482"/>
            <a:ext cx="9767888" cy="3970318"/>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The </a:t>
            </a:r>
            <a:r>
              <a:rPr lang="en-US" sz="2800" b="1" dirty="0">
                <a:latin typeface="Cambria" panose="02040503050406030204" pitchFamily="18" charset="0"/>
                <a:ea typeface="Cambria" panose="02040503050406030204" pitchFamily="18" charset="0"/>
              </a:rPr>
              <a:t>&lt;generator&gt;</a:t>
            </a:r>
            <a:r>
              <a:rPr lang="en-US" sz="2800" dirty="0">
                <a:latin typeface="Cambria" panose="02040503050406030204" pitchFamily="18" charset="0"/>
                <a:ea typeface="Cambria" panose="02040503050406030204" pitchFamily="18" charset="0"/>
              </a:rPr>
              <a:t> element within the id element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Used to generate the </a:t>
            </a:r>
            <a:r>
              <a:rPr lang="en-US" sz="2800" b="1" dirty="0">
                <a:latin typeface="Cambria" panose="02040503050406030204" pitchFamily="18" charset="0"/>
                <a:ea typeface="Cambria" panose="02040503050406030204" pitchFamily="18" charset="0"/>
              </a:rPr>
              <a:t>primary key</a:t>
            </a:r>
            <a:r>
              <a:rPr lang="en-US" sz="2800" dirty="0">
                <a:latin typeface="Cambria" panose="02040503050406030204" pitchFamily="18" charset="0"/>
                <a:ea typeface="Cambria" panose="02040503050406030204" pitchFamily="18" charset="0"/>
              </a:rPr>
              <a:t> values automatically</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class</a:t>
            </a:r>
            <a:r>
              <a:rPr lang="en-US" sz="2800" dirty="0">
                <a:latin typeface="Cambria" panose="02040503050406030204" pitchFamily="18" charset="0"/>
                <a:ea typeface="Cambria" panose="02040503050406030204" pitchFamily="18" charset="0"/>
              </a:rPr>
              <a:t> attribute of the generator element is set to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assigned,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increment, </a:t>
            </a:r>
          </a:p>
          <a:p>
            <a:pPr marL="1257300" lvl="2" indent="-342900" algn="just">
              <a:buFont typeface="Arial" panose="020B0604020202020204" pitchFamily="34" charset="0"/>
              <a:buChar char="•"/>
            </a:pPr>
            <a:r>
              <a:rPr lang="en-US" sz="2800" dirty="0" err="1">
                <a:latin typeface="Cambria" panose="02040503050406030204" pitchFamily="18" charset="0"/>
                <a:ea typeface="Cambria" panose="02040503050406030204" pitchFamily="18" charset="0"/>
              </a:rPr>
              <a:t>hilo</a:t>
            </a:r>
            <a:r>
              <a:rPr lang="en-US" sz="2800" dirty="0">
                <a:latin typeface="Cambria" panose="02040503050406030204" pitchFamily="18" charset="0"/>
                <a:ea typeface="Cambria" panose="02040503050406030204" pitchFamily="18" charset="0"/>
              </a:rPr>
              <a:t>,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sequence, </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native, etc.</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90" b="11440"/>
          <a:stretch/>
        </p:blipFill>
        <p:spPr>
          <a:xfrm>
            <a:off x="3352800" y="4495800"/>
            <a:ext cx="8014764" cy="2087178"/>
          </a:xfrm>
          <a:prstGeom prst="rect">
            <a:avLst/>
          </a:prstGeom>
        </p:spPr>
      </p:pic>
      <p:cxnSp>
        <p:nvCxnSpPr>
          <p:cNvPr id="10" name="Elbow Connector 9"/>
          <p:cNvCxnSpPr/>
          <p:nvPr/>
        </p:nvCxnSpPr>
        <p:spPr>
          <a:xfrm rot="16200000" flipH="1">
            <a:off x="1209200" y="2434112"/>
            <a:ext cx="3901437" cy="1604961"/>
          </a:xfrm>
          <a:prstGeom prst="bentConnector3">
            <a:avLst>
              <a:gd name="adj1" fmla="val 100537"/>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533900" y="5405438"/>
            <a:ext cx="990600"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26</a:t>
            </a:fld>
            <a:endParaRPr lang="en-US"/>
          </a:p>
        </p:txBody>
      </p:sp>
      <p:sp>
        <p:nvSpPr>
          <p:cNvPr id="8" name="Rectangle 7"/>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189083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ipe(left)">
                                      <p:cBhvr>
                                        <p:cTn id="24" dur="500"/>
                                        <p:tgtEl>
                                          <p:spTgt spid="5">
                                            <p:txEl>
                                              <p:pRg st="3" end="3"/>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wipe(left)">
                                      <p:cBhvr>
                                        <p:cTn id="33" dur="500"/>
                                        <p:tgtEl>
                                          <p:spTgt spid="5">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left)">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1576" y="997552"/>
            <a:ext cx="10687050" cy="3539430"/>
          </a:xfrm>
          <a:prstGeom prst="rect">
            <a:avLst/>
          </a:prstGeom>
        </p:spPr>
        <p:txBody>
          <a:bodyPr wrap="square">
            <a:spAutoFit/>
          </a:bodyPr>
          <a:lstStyle/>
          <a:p>
            <a:pPr marL="342900"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&lt;property&gt;</a:t>
            </a:r>
            <a:r>
              <a:rPr lang="en-US" sz="2800" dirty="0">
                <a:latin typeface="Cambria" panose="02040503050406030204" pitchFamily="18" charset="0"/>
                <a:ea typeface="Cambria" panose="02040503050406030204" pitchFamily="18" charset="0"/>
              </a:rPr>
              <a:t> element </a:t>
            </a:r>
          </a:p>
          <a:p>
            <a:pPr marL="800100" lvl="1"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To map a Java class property to a column in the database table.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name</a:t>
            </a:r>
            <a:r>
              <a:rPr lang="en-US" sz="2800" dirty="0">
                <a:latin typeface="Cambria" panose="02040503050406030204" pitchFamily="18" charset="0"/>
                <a:ea typeface="Cambria" panose="02040503050406030204" pitchFamily="18" charset="0"/>
              </a:rPr>
              <a:t> attribute </a:t>
            </a:r>
            <a:r>
              <a:rPr lang="en-US" sz="2800" dirty="0">
                <a:latin typeface="Cambria" panose="02040503050406030204" pitchFamily="18" charset="0"/>
                <a:ea typeface="Cambria" panose="02040503050406030204" pitchFamily="18" charset="0"/>
                <a:sym typeface="Wingdings" panose="05000000000000000000" pitchFamily="2" charset="2"/>
              </a:rPr>
              <a:t> </a:t>
            </a:r>
            <a:r>
              <a:rPr lang="en-US" sz="2800" dirty="0">
                <a:latin typeface="Cambria" panose="02040503050406030204" pitchFamily="18" charset="0"/>
                <a:ea typeface="Cambria" panose="02040503050406030204" pitchFamily="18" charset="0"/>
              </a:rPr>
              <a:t>property in the class </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column</a:t>
            </a:r>
            <a:r>
              <a:rPr lang="en-US" sz="2800" dirty="0">
                <a:latin typeface="Cambria" panose="02040503050406030204" pitchFamily="18" charset="0"/>
                <a:ea typeface="Cambria" panose="02040503050406030204" pitchFamily="18" charset="0"/>
              </a:rPr>
              <a:t> attribute </a:t>
            </a:r>
            <a:r>
              <a:rPr lang="en-US" sz="2800" dirty="0">
                <a:latin typeface="Cambria" panose="02040503050406030204" pitchFamily="18" charset="0"/>
                <a:ea typeface="Cambria" panose="02040503050406030204" pitchFamily="18" charset="0"/>
                <a:sym typeface="Wingdings" panose="05000000000000000000" pitchFamily="2" charset="2"/>
              </a:rPr>
              <a:t> </a:t>
            </a:r>
            <a:r>
              <a:rPr lang="en-US" sz="2800" dirty="0">
                <a:latin typeface="Cambria" panose="02040503050406030204" pitchFamily="18" charset="0"/>
                <a:ea typeface="Cambria" panose="02040503050406030204" pitchFamily="18" charset="0"/>
              </a:rPr>
              <a:t>column in the database table</a:t>
            </a:r>
          </a:p>
          <a:p>
            <a:pPr marL="800100" lvl="1" indent="-342900" algn="just">
              <a:buFont typeface="Arial" panose="020B0604020202020204" pitchFamily="34" charset="0"/>
              <a:buChar char="•"/>
            </a:pPr>
            <a:r>
              <a:rPr lang="en-US" sz="2800" b="1" dirty="0">
                <a:latin typeface="Cambria" panose="02040503050406030204" pitchFamily="18" charset="0"/>
                <a:ea typeface="Cambria" panose="02040503050406030204" pitchFamily="18" charset="0"/>
              </a:rPr>
              <a:t>type</a:t>
            </a:r>
            <a:r>
              <a:rPr lang="en-US" sz="2800" dirty="0">
                <a:latin typeface="Cambria" panose="02040503050406030204" pitchFamily="18" charset="0"/>
                <a:ea typeface="Cambria" panose="02040503050406030204" pitchFamily="18" charset="0"/>
              </a:rPr>
              <a:t> attribute holds the hibernate mapping type</a:t>
            </a:r>
          </a:p>
          <a:p>
            <a:pPr marL="1257300" lvl="2"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This mapping type will be converted from Java to SQL data type.</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181621C-426C-40B6-BE44-49A071585BE2}"/>
              </a:ext>
            </a:extLst>
          </p:cNvPr>
          <p:cNvPicPr>
            <a:picLocks noChangeAspect="1"/>
          </p:cNvPicPr>
          <p:nvPr/>
        </p:nvPicPr>
        <p:blipFill rotWithShape="1">
          <a:blip r:embed="rId3">
            <a:extLst>
              <a:ext uri="{28A0092B-C50C-407E-A947-70E740481C1C}">
                <a14:useLocalDpi xmlns:a14="http://schemas.microsoft.com/office/drawing/2010/main" val="0"/>
              </a:ext>
            </a:extLst>
          </a:blip>
          <a:srcRect t="40890" b="11440"/>
          <a:stretch/>
        </p:blipFill>
        <p:spPr>
          <a:xfrm>
            <a:off x="2109216" y="4171950"/>
            <a:ext cx="9217152" cy="2400300"/>
          </a:xfrm>
          <a:prstGeom prst="rect">
            <a:avLst/>
          </a:prstGeom>
        </p:spPr>
      </p:pic>
      <p:cxnSp>
        <p:nvCxnSpPr>
          <p:cNvPr id="10" name="Elbow Connector 9"/>
          <p:cNvCxnSpPr/>
          <p:nvPr/>
        </p:nvCxnSpPr>
        <p:spPr>
          <a:xfrm rot="16200000" flipH="1">
            <a:off x="250031" y="2893218"/>
            <a:ext cx="4243393" cy="1485901"/>
          </a:xfrm>
          <a:prstGeom prst="bentConnector3">
            <a:avLst>
              <a:gd name="adj1" fmla="val 99832"/>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3733305" y="5910263"/>
            <a:ext cx="62438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1204EB6F-4276-4A50-A28B-73C80477DBFC}" type="slidenum">
              <a:rPr lang="en-US" smtClean="0"/>
              <a:pPr/>
              <a:t>27</a:t>
            </a:fld>
            <a:endParaRPr lang="en-US"/>
          </a:p>
        </p:txBody>
      </p:sp>
      <p:sp>
        <p:nvSpPr>
          <p:cNvPr id="8" name="Rectangle 7"/>
          <p:cNvSpPr/>
          <p:nvPr/>
        </p:nvSpPr>
        <p:spPr>
          <a:xfrm>
            <a:off x="52387" y="169134"/>
            <a:ext cx="7362826" cy="584775"/>
          </a:xfrm>
          <a:prstGeom prst="rect">
            <a:avLst/>
          </a:prstGeom>
        </p:spPr>
        <p:txBody>
          <a:bodyPr wrap="square">
            <a:spAutoFit/>
          </a:bodyPr>
          <a:lstStyle/>
          <a:p>
            <a:pPr algn="ctr"/>
            <a:r>
              <a:rPr lang="en-US" sz="3200" b="1" dirty="0">
                <a:latin typeface="Cambria" pitchFamily="18" charset="0"/>
              </a:rPr>
              <a:t>HIBERNATE O/R MAPPING</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334413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ipe(left)">
                                      <p:cBhvr>
                                        <p:cTn id="18" dur="500"/>
                                        <p:tgtEl>
                                          <p:spTgt spid="5">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wipe(left)">
                                      <p:cBhvr>
                                        <p:cTn id="21" dur="500"/>
                                        <p:tgtEl>
                                          <p:spTgt spid="5">
                                            <p:txEl>
                                              <p:pRg st="2" end="2"/>
                                            </p:txEl>
                                          </p:spTgt>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wipe(left)">
                                      <p:cBhvr>
                                        <p:cTn id="28" dur="500"/>
                                        <p:tgtEl>
                                          <p:spTgt spid="5">
                                            <p:txEl>
                                              <p:pRg st="3" end="3"/>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wipe(left)">
                                      <p:cBhvr>
                                        <p:cTn id="31" dur="500"/>
                                        <p:tgtEl>
                                          <p:spTgt spid="5">
                                            <p:txEl>
                                              <p:pRg st="4" end="4"/>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
                                            <p:txEl>
                                              <p:pRg st="5" end="5"/>
                                            </p:txEl>
                                          </p:spTgt>
                                        </p:tgtEl>
                                        <p:attrNameLst>
                                          <p:attrName>style.visibility</p:attrName>
                                        </p:attrNameLst>
                                      </p:cBhvr>
                                      <p:to>
                                        <p:strVal val="visible"/>
                                      </p:to>
                                    </p:set>
                                    <p:animEffect transition="in" filter="wipe(left)">
                                      <p:cBhvr>
                                        <p:cTn id="3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28687" y="1228726"/>
            <a:ext cx="10429875" cy="4524315"/>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0000"/>
                </a:solidFill>
                <a:latin typeface="Cambria" pitchFamily="18" charset="0"/>
              </a:rPr>
              <a:t>A powerful way </a:t>
            </a:r>
            <a:r>
              <a:rPr lang="en-US" sz="2400" b="1" i="1" dirty="0">
                <a:solidFill>
                  <a:srgbClr val="000000"/>
                </a:solidFill>
                <a:latin typeface="Cambria" pitchFamily="18" charset="0"/>
              </a:rPr>
              <a:t>to provide the metadata</a:t>
            </a:r>
            <a:r>
              <a:rPr lang="en-US" sz="2400" dirty="0">
                <a:solidFill>
                  <a:srgbClr val="000000"/>
                </a:solidFill>
                <a:latin typeface="Cambria" pitchFamily="18" charset="0"/>
              </a:rPr>
              <a:t> for the Object and Relational Table mapping. </a:t>
            </a:r>
          </a:p>
          <a:p>
            <a:pPr marL="342900" indent="-342900" algn="just">
              <a:buFont typeface="Arial" panose="020B0604020202020204" pitchFamily="34" charset="0"/>
              <a:buChar char="•"/>
            </a:pPr>
            <a:endParaRPr lang="en-US" sz="2400" dirty="0">
              <a:solidFill>
                <a:srgbClr val="000000"/>
              </a:solidFill>
              <a:latin typeface="Cambria" pitchFamily="18" charset="0"/>
            </a:endParaRPr>
          </a:p>
          <a:p>
            <a:pPr marL="342900" indent="-342900" algn="just">
              <a:buFont typeface="Arial" panose="020B0604020202020204" pitchFamily="34" charset="0"/>
              <a:buChar char="•"/>
            </a:pPr>
            <a:r>
              <a:rPr lang="en-US" sz="2400" dirty="0">
                <a:solidFill>
                  <a:srgbClr val="000000"/>
                </a:solidFill>
                <a:latin typeface="Cambria" pitchFamily="18" charset="0"/>
              </a:rPr>
              <a:t>All the metadata is clubbed into the </a:t>
            </a:r>
            <a:r>
              <a:rPr lang="en-US" sz="2400" b="1" dirty="0">
                <a:solidFill>
                  <a:srgbClr val="000000"/>
                </a:solidFill>
                <a:latin typeface="Cambria" pitchFamily="18" charset="0"/>
              </a:rPr>
              <a:t>POJO</a:t>
            </a:r>
            <a:r>
              <a:rPr lang="en-US" sz="2400" dirty="0">
                <a:solidFill>
                  <a:srgbClr val="000000"/>
                </a:solidFill>
                <a:latin typeface="Cambria" pitchFamily="18" charset="0"/>
              </a:rPr>
              <a:t> Class file along with the code </a:t>
            </a:r>
          </a:p>
          <a:p>
            <a:pPr marL="800100" lvl="1" indent="-342900" algn="just">
              <a:buFont typeface="Arial" panose="020B0604020202020204" pitchFamily="34" charset="0"/>
              <a:buChar char="•"/>
            </a:pPr>
            <a:r>
              <a:rPr lang="en-US" sz="2400" dirty="0">
                <a:solidFill>
                  <a:srgbClr val="000000"/>
                </a:solidFill>
                <a:latin typeface="Cambria" pitchFamily="18" charset="0"/>
              </a:rPr>
              <a:t>Helpful to understand the table structure &amp; POJO during the development.</a:t>
            </a:r>
          </a:p>
          <a:p>
            <a:pPr marL="342900" indent="-342900" algn="just">
              <a:buFont typeface="Arial" panose="020B0604020202020204" pitchFamily="34" charset="0"/>
              <a:buChar char="•"/>
            </a:pPr>
            <a:endParaRPr lang="en-US" sz="2400" dirty="0">
              <a:solidFill>
                <a:srgbClr val="000000"/>
              </a:solidFill>
              <a:latin typeface="Cambria" pitchFamily="18" charset="0"/>
            </a:endParaRPr>
          </a:p>
          <a:p>
            <a:pPr marL="342900" indent="-342900" algn="just">
              <a:buFont typeface="Arial" panose="020B0604020202020204" pitchFamily="34" charset="0"/>
              <a:buChar char="•"/>
            </a:pPr>
            <a:r>
              <a:rPr lang="en-US" sz="2400" dirty="0">
                <a:solidFill>
                  <a:srgbClr val="000000"/>
                </a:solidFill>
                <a:latin typeface="Cambria" pitchFamily="18" charset="0"/>
              </a:rPr>
              <a:t>If you going to make your application portable to other EJB 3 compliant ORM applications, you must use annotations to represent the mapping information, but still if you want greater flexibility, then you should go with XML-based mappings.</a:t>
            </a:r>
          </a:p>
          <a:p>
            <a:pPr marL="342900" indent="-342900" algn="just">
              <a:buFont typeface="Arial" panose="020B0604020202020204" pitchFamily="34" charset="0"/>
              <a:buChar char="•"/>
            </a:pPr>
            <a:endParaRPr lang="en-US" sz="2400" dirty="0">
              <a:solidFill>
                <a:srgbClr val="000000"/>
              </a:solidFill>
              <a:latin typeface="Cambria" pitchFamily="18" charset="0"/>
            </a:endParaRPr>
          </a:p>
        </p:txBody>
      </p:sp>
      <p:sp>
        <p:nvSpPr>
          <p:cNvPr id="6" name="Rectangle 5"/>
          <p:cNvSpPr/>
          <p:nvPr/>
        </p:nvSpPr>
        <p:spPr>
          <a:xfrm>
            <a:off x="323850" y="381000"/>
            <a:ext cx="6819900" cy="584775"/>
          </a:xfrm>
          <a:prstGeom prst="rect">
            <a:avLst/>
          </a:prstGeom>
        </p:spPr>
        <p:txBody>
          <a:bodyPr wrap="square">
            <a:spAutoFit/>
          </a:bodyPr>
          <a:lstStyle/>
          <a:p>
            <a:pPr algn="ctr"/>
            <a:r>
              <a:rPr lang="en-US" sz="3200" b="1" dirty="0">
                <a:latin typeface="Cambria" pitchFamily="18" charset="0"/>
              </a:rPr>
              <a:t>HIBERNATE ANNOTATION</a:t>
            </a:r>
            <a:endParaRPr lang="en-US" sz="2400" b="1"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28</a:t>
            </a:fld>
            <a:endParaRPr lang="en-US"/>
          </a:p>
        </p:txBody>
      </p:sp>
    </p:spTree>
    <p:custDataLst>
      <p:tags r:id="rId1"/>
    </p:custDataLst>
    <p:extLst>
      <p:ext uri="{BB962C8B-B14F-4D97-AF65-F5344CB8AC3E}">
        <p14:creationId xmlns:p14="http://schemas.microsoft.com/office/powerpoint/2010/main" val="6248537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wipe(left)">
                                      <p:cBhvr>
                                        <p:cTn id="20"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0125" y="1223962"/>
            <a:ext cx="10115550" cy="5262979"/>
          </a:xfrm>
          <a:prstGeom prst="rect">
            <a:avLst/>
          </a:prstGeom>
        </p:spPr>
        <p:txBody>
          <a:bodyPr wrap="square">
            <a:spAutoFit/>
          </a:bodyPr>
          <a:lstStyle/>
          <a:p>
            <a:pPr algn="just"/>
            <a:r>
              <a:rPr lang="en-US" sz="2400" b="1" dirty="0">
                <a:latin typeface="Cambria" pitchFamily="18" charset="0"/>
              </a:rPr>
              <a:t>@Entity Annotation</a:t>
            </a:r>
          </a:p>
          <a:p>
            <a:pPr marL="342900" indent="-342900" algn="just">
              <a:buFont typeface="Arial" panose="020B0604020202020204" pitchFamily="34" charset="0"/>
              <a:buChar char="•"/>
            </a:pPr>
            <a:r>
              <a:rPr lang="en-US" sz="2400" dirty="0">
                <a:latin typeface="Cambria" pitchFamily="18" charset="0"/>
              </a:rPr>
              <a:t>On Employee class</a:t>
            </a:r>
          </a:p>
          <a:p>
            <a:pPr marL="800100" lvl="1" indent="-342900" algn="just">
              <a:buFont typeface="Arial" panose="020B0604020202020204" pitchFamily="34" charset="0"/>
              <a:buChar char="•"/>
            </a:pPr>
            <a:r>
              <a:rPr lang="en-US" sz="2400" dirty="0">
                <a:latin typeface="Cambria" pitchFamily="18" charset="0"/>
              </a:rPr>
              <a:t>Marks this class as an entity bean</a:t>
            </a:r>
          </a:p>
          <a:p>
            <a:pPr marL="800100" lvl="1" indent="-342900" algn="just">
              <a:buFont typeface="Arial" panose="020B0604020202020204" pitchFamily="34" charset="0"/>
              <a:buChar char="•"/>
            </a:pPr>
            <a:r>
              <a:rPr lang="en-US" sz="2400" dirty="0">
                <a:latin typeface="Cambria" pitchFamily="18" charset="0"/>
              </a:rPr>
              <a:t>It must have a </a:t>
            </a:r>
            <a:r>
              <a:rPr lang="en-US" sz="2400" b="1" dirty="0">
                <a:latin typeface="Cambria" pitchFamily="18" charset="0"/>
              </a:rPr>
              <a:t>no-argument constructor</a:t>
            </a:r>
            <a:r>
              <a:rPr lang="en-US" sz="2400" dirty="0">
                <a:latin typeface="Cambria" pitchFamily="18" charset="0"/>
              </a:rPr>
              <a:t> </a:t>
            </a:r>
          </a:p>
          <a:p>
            <a:pPr marL="1257300" lvl="2" indent="-342900" algn="just">
              <a:buFont typeface="Arial" panose="020B0604020202020204" pitchFamily="34" charset="0"/>
              <a:buChar char="•"/>
            </a:pPr>
            <a:r>
              <a:rPr lang="en-US" sz="2400" dirty="0">
                <a:latin typeface="Cambria" pitchFamily="18" charset="0"/>
              </a:rPr>
              <a:t>with at least protected scope.</a:t>
            </a:r>
          </a:p>
          <a:p>
            <a:pPr algn="just"/>
            <a:r>
              <a:rPr lang="en-US" sz="2400" b="1" dirty="0">
                <a:latin typeface="Cambria" pitchFamily="18" charset="0"/>
              </a:rPr>
              <a:t>@Table Annotation</a:t>
            </a:r>
          </a:p>
          <a:p>
            <a:pPr marL="800100" lvl="1" indent="-342900" algn="just">
              <a:buFont typeface="Arial" panose="020B0604020202020204" pitchFamily="34" charset="0"/>
              <a:buChar char="•"/>
            </a:pPr>
            <a:r>
              <a:rPr lang="en-US" sz="2400" dirty="0">
                <a:latin typeface="Cambria" pitchFamily="18" charset="0"/>
              </a:rPr>
              <a:t>To specify the details of the table </a:t>
            </a:r>
            <a:r>
              <a:rPr lang="en-US" sz="2400" dirty="0">
                <a:latin typeface="Cambria" pitchFamily="18" charset="0"/>
                <a:sym typeface="Wingdings" panose="05000000000000000000" pitchFamily="2" charset="2"/>
              </a:rPr>
              <a:t> u</a:t>
            </a:r>
            <a:r>
              <a:rPr lang="en-US" sz="2400" dirty="0">
                <a:latin typeface="Cambria" pitchFamily="18" charset="0"/>
              </a:rPr>
              <a:t>sed to persist the entity in the database.</a:t>
            </a:r>
          </a:p>
          <a:p>
            <a:pPr marL="342900" indent="-342900" algn="just">
              <a:buFont typeface="Arial" panose="020B0604020202020204" pitchFamily="34" charset="0"/>
              <a:buChar char="•"/>
            </a:pPr>
            <a:r>
              <a:rPr lang="en-US" sz="2400" dirty="0">
                <a:latin typeface="Cambria" pitchFamily="18" charset="0"/>
              </a:rPr>
              <a:t>Provides four attributes: </a:t>
            </a:r>
          </a:p>
          <a:p>
            <a:pPr marL="800100" lvl="1" indent="-342900" algn="just">
              <a:buFont typeface="Arial" panose="020B0604020202020204" pitchFamily="34" charset="0"/>
              <a:buChar char="•"/>
            </a:pPr>
            <a:r>
              <a:rPr lang="en-US" sz="2400" dirty="0">
                <a:latin typeface="Cambria" pitchFamily="18" charset="0"/>
              </a:rPr>
              <a:t>Allowing you to override the </a:t>
            </a:r>
            <a:r>
              <a:rPr lang="en-US" sz="2400" b="1" dirty="0">
                <a:latin typeface="Cambria" pitchFamily="18" charset="0"/>
              </a:rPr>
              <a:t>name</a:t>
            </a:r>
            <a:r>
              <a:rPr lang="en-US" sz="2400" dirty="0">
                <a:latin typeface="Cambria" pitchFamily="18" charset="0"/>
              </a:rPr>
              <a:t> of the table </a:t>
            </a:r>
          </a:p>
          <a:p>
            <a:pPr marL="800100" lvl="1" indent="-342900" algn="just">
              <a:buFont typeface="Arial" panose="020B0604020202020204" pitchFamily="34" charset="0"/>
              <a:buChar char="•"/>
            </a:pPr>
            <a:r>
              <a:rPr lang="en-US" sz="2400" dirty="0">
                <a:latin typeface="Cambria" pitchFamily="18" charset="0"/>
              </a:rPr>
              <a:t>Its </a:t>
            </a:r>
            <a:r>
              <a:rPr lang="en-US" sz="2400" b="1" dirty="0">
                <a:latin typeface="Cambria" pitchFamily="18" charset="0"/>
              </a:rPr>
              <a:t>catalogue</a:t>
            </a:r>
            <a:r>
              <a:rPr lang="en-US" sz="2400" dirty="0">
                <a:latin typeface="Cambria" pitchFamily="18" charset="0"/>
              </a:rPr>
              <a:t>, and its </a:t>
            </a:r>
            <a:r>
              <a:rPr lang="en-US" sz="2400" b="1" dirty="0">
                <a:latin typeface="Cambria" pitchFamily="18" charset="0"/>
              </a:rPr>
              <a:t>schema</a:t>
            </a:r>
            <a:r>
              <a:rPr lang="en-US" sz="2400" dirty="0">
                <a:latin typeface="Cambria" pitchFamily="18" charset="0"/>
              </a:rPr>
              <a:t>, and enforce </a:t>
            </a:r>
            <a:r>
              <a:rPr lang="en-US" sz="2400" b="1" dirty="0">
                <a:latin typeface="Cambria" pitchFamily="18" charset="0"/>
              </a:rPr>
              <a:t>unique constraints </a:t>
            </a:r>
            <a:r>
              <a:rPr lang="en-US" sz="2400" dirty="0">
                <a:latin typeface="Cambria" pitchFamily="18" charset="0"/>
              </a:rPr>
              <a:t>on columns in the table. </a:t>
            </a:r>
          </a:p>
          <a:p>
            <a:pPr marL="800100" lvl="1" indent="-342900" algn="just">
              <a:buFont typeface="Arial" panose="020B0604020202020204" pitchFamily="34" charset="0"/>
              <a:buChar char="•"/>
            </a:pPr>
            <a:r>
              <a:rPr lang="en-US" sz="2400" dirty="0">
                <a:latin typeface="Cambria" pitchFamily="18" charset="0"/>
              </a:rPr>
              <a:t>For now just table name, which is EMPLOYEE.</a:t>
            </a:r>
          </a:p>
          <a:p>
            <a:pPr algn="just"/>
            <a:endParaRPr lang="en-US" sz="2400"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29</a:t>
            </a:fld>
            <a:endParaRPr lang="en-US"/>
          </a:p>
        </p:txBody>
      </p:sp>
      <p:sp>
        <p:nvSpPr>
          <p:cNvPr id="7" name="Rectangle 6"/>
          <p:cNvSpPr/>
          <p:nvPr/>
        </p:nvSpPr>
        <p:spPr>
          <a:xfrm>
            <a:off x="323850" y="381000"/>
            <a:ext cx="6819900" cy="584775"/>
          </a:xfrm>
          <a:prstGeom prst="rect">
            <a:avLst/>
          </a:prstGeom>
        </p:spPr>
        <p:txBody>
          <a:bodyPr wrap="square">
            <a:spAutoFit/>
          </a:bodyPr>
          <a:lstStyle/>
          <a:p>
            <a:pPr algn="ctr"/>
            <a:r>
              <a:rPr lang="en-US" sz="3200" b="1" dirty="0">
                <a:latin typeface="Cambria" pitchFamily="18" charset="0"/>
              </a:rPr>
              <a:t>HIBERNATE ANNOTATION</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2712174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left)">
                                      <p:cBhvr>
                                        <p:cTn id="19" dur="500"/>
                                        <p:tgtEl>
                                          <p:spTgt spid="5">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wipe(left)">
                                      <p:cBhvr>
                                        <p:cTn id="24" dur="500"/>
                                        <p:tgtEl>
                                          <p:spTgt spid="5">
                                            <p:txEl>
                                              <p:pRg st="7" end="7"/>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9" end="9"/>
                                            </p:txEl>
                                          </p:spTgt>
                                        </p:tgtEl>
                                        <p:attrNameLst>
                                          <p:attrName>style.visibility</p:attrName>
                                        </p:attrNameLst>
                                      </p:cBhvr>
                                      <p:to>
                                        <p:strVal val="visible"/>
                                      </p:to>
                                    </p:set>
                                    <p:animEffect transition="in" filter="wipe(left)">
                                      <p:cBhvr>
                                        <p:cTn id="30" dur="500"/>
                                        <p:tgtEl>
                                          <p:spTgt spid="5">
                                            <p:txEl>
                                              <p:pRg st="9" end="9"/>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animEffect transition="in" filter="wipe(left)">
                                      <p:cBhvr>
                                        <p:cTn id="33"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23886" y="1257301"/>
            <a:ext cx="10715625" cy="2862322"/>
          </a:xfrm>
          <a:prstGeom prst="rect">
            <a:avLst/>
          </a:prstGeom>
        </p:spPr>
        <p:txBody>
          <a:bodyPr wrap="square">
            <a:spAutoFit/>
          </a:bodyPr>
          <a:lstStyle/>
          <a:p>
            <a:pPr marL="514350" indent="-514350" algn="just">
              <a:lnSpc>
                <a:spcPct val="150000"/>
              </a:lnSpc>
              <a:buFont typeface="Arial" pitchFamily="34" charset="0"/>
              <a:buChar char="•"/>
            </a:pPr>
            <a:r>
              <a:rPr lang="en-US" sz="2400" dirty="0">
                <a:latin typeface="Cambria" pitchFamily="18" charset="0"/>
              </a:rPr>
              <a:t>Hibernate sits</a:t>
            </a:r>
            <a:r>
              <a:rPr lang="en-US" sz="2400" b="1" dirty="0">
                <a:latin typeface="Cambria" pitchFamily="18" charset="0"/>
              </a:rPr>
              <a:t> between traditional Java objects </a:t>
            </a:r>
            <a:r>
              <a:rPr lang="en-US" sz="2400" dirty="0">
                <a:latin typeface="Cambria" pitchFamily="18" charset="0"/>
              </a:rPr>
              <a:t>and </a:t>
            </a:r>
            <a:r>
              <a:rPr lang="en-US" sz="2400" b="1" dirty="0">
                <a:latin typeface="Cambria" pitchFamily="18" charset="0"/>
              </a:rPr>
              <a:t>database server </a:t>
            </a:r>
          </a:p>
          <a:p>
            <a:pPr marL="514350" indent="-514350" algn="just">
              <a:lnSpc>
                <a:spcPct val="150000"/>
              </a:lnSpc>
              <a:buFont typeface="Arial" pitchFamily="34" charset="0"/>
              <a:buChar char="•"/>
            </a:pPr>
            <a:r>
              <a:rPr lang="en-US" sz="2400" dirty="0">
                <a:latin typeface="Cambria" pitchFamily="18" charset="0"/>
              </a:rPr>
              <a:t>Handles all the work for </a:t>
            </a:r>
            <a:r>
              <a:rPr lang="en-US" sz="2400" b="1" dirty="0">
                <a:latin typeface="Cambria" pitchFamily="18" charset="0"/>
              </a:rPr>
              <a:t>persisting Java objects</a:t>
            </a:r>
            <a:r>
              <a:rPr lang="en-US" sz="2400" dirty="0">
                <a:latin typeface="Cambria" pitchFamily="18" charset="0"/>
              </a:rPr>
              <a:t> based on the appropriate </a:t>
            </a:r>
            <a:r>
              <a:rPr lang="en-US" sz="2400" b="1" dirty="0">
                <a:latin typeface="Cambria" pitchFamily="18" charset="0"/>
              </a:rPr>
              <a:t>O/R mechanisms</a:t>
            </a:r>
            <a:r>
              <a:rPr lang="en-US" sz="2400" dirty="0">
                <a:latin typeface="Cambria" pitchFamily="18" charset="0"/>
              </a:rPr>
              <a:t> and patterns.</a:t>
            </a:r>
          </a:p>
          <a:p>
            <a:pPr marL="514350" indent="-514350" algn="just">
              <a:lnSpc>
                <a:spcPct val="150000"/>
              </a:lnSpc>
            </a:pPr>
            <a:endParaRPr lang="en-US" sz="2400" dirty="0">
              <a:latin typeface="Cambria" pitchFamily="18" charset="0"/>
            </a:endParaRPr>
          </a:p>
          <a:p>
            <a:pPr marL="514350" indent="-514350" algn="just">
              <a:lnSpc>
                <a:spcPct val="150000"/>
              </a:lnSpc>
            </a:pPr>
            <a:endParaRPr lang="en-US" sz="2400" dirty="0">
              <a:latin typeface="Cambria" pitchFamily="18" charset="0"/>
            </a:endParaRPr>
          </a:p>
        </p:txBody>
      </p:sp>
      <p:pic>
        <p:nvPicPr>
          <p:cNvPr id="2" name="Picture 1"/>
          <p:cNvPicPr>
            <a:picLocks noChangeAspect="1"/>
          </p:cNvPicPr>
          <p:nvPr/>
        </p:nvPicPr>
        <p:blipFill>
          <a:blip r:embed="rId3"/>
          <a:stretch>
            <a:fillRect/>
          </a:stretch>
        </p:blipFill>
        <p:spPr>
          <a:xfrm>
            <a:off x="2228581" y="3552736"/>
            <a:ext cx="7734300" cy="2286000"/>
          </a:xfrm>
          <a:prstGeom prst="rect">
            <a:avLst/>
          </a:prstGeom>
        </p:spPr>
      </p:pic>
      <p:cxnSp>
        <p:nvCxnSpPr>
          <p:cNvPr id="9" name="Straight Arrow Connector 8"/>
          <p:cNvCxnSpPr/>
          <p:nvPr/>
        </p:nvCxnSpPr>
        <p:spPr>
          <a:xfrm>
            <a:off x="7848600" y="449580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a:off x="3901440" y="4495800"/>
            <a:ext cx="990600"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623887" y="305336"/>
            <a:ext cx="10715625" cy="646331"/>
          </a:xfrm>
          <a:prstGeom prst="rect">
            <a:avLst/>
          </a:prstGeom>
        </p:spPr>
        <p:txBody>
          <a:bodyPr wrap="square">
            <a:spAutoFit/>
          </a:bodyPr>
          <a:lstStyle/>
          <a:p>
            <a:r>
              <a:rPr lang="en-US" sz="3200" b="1" dirty="0">
                <a:latin typeface="Cambria" pitchFamily="18" charset="0"/>
              </a:rPr>
              <a:t>Introduction </a:t>
            </a:r>
            <a:r>
              <a:rPr lang="en-US" sz="3200" b="1" dirty="0" smtClean="0">
                <a:latin typeface="Cambria" pitchFamily="18" charset="0"/>
              </a:rPr>
              <a:t>to </a:t>
            </a:r>
            <a:r>
              <a:rPr lang="en-US" sz="3600" b="1" dirty="0" smtClean="0">
                <a:latin typeface="Cambria" pitchFamily="18" charset="0"/>
              </a:rPr>
              <a:t>Hibernate</a:t>
            </a:r>
            <a:endParaRPr lang="en-US" sz="3200" b="1" dirty="0">
              <a:latin typeface="Cambria" pitchFamily="18" charset="0"/>
            </a:endParaRPr>
          </a:p>
        </p:txBody>
      </p:sp>
      <p:sp>
        <p:nvSpPr>
          <p:cNvPr id="4" name="Slide Number Placeholder 3"/>
          <p:cNvSpPr>
            <a:spLocks noGrp="1"/>
          </p:cNvSpPr>
          <p:nvPr>
            <p:ph type="sldNum" sz="quarter" idx="12"/>
          </p:nvPr>
        </p:nvSpPr>
        <p:spPr/>
        <p:txBody>
          <a:bodyPr/>
          <a:lstStyle/>
          <a:p>
            <a:fld id="{1204EB6F-4276-4A50-A28B-73C80477DBFC}" type="slidenum">
              <a:rPr lang="en-US" smtClean="0"/>
              <a:pPr/>
              <a:t>3</a:t>
            </a:fld>
            <a:endParaRPr lang="en-US"/>
          </a:p>
        </p:txBody>
      </p:sp>
    </p:spTree>
    <p:custDataLst>
      <p:tags r:id="rId1"/>
    </p:custDataLst>
    <p:extLst>
      <p:ext uri="{BB962C8B-B14F-4D97-AF65-F5344CB8AC3E}">
        <p14:creationId xmlns:p14="http://schemas.microsoft.com/office/powerpoint/2010/main" val="34140425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6" presetClass="entr" presetSubtype="32"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500"/>
                                        <p:tgtEl>
                                          <p:spTgt spid="14"/>
                                        </p:tgtEl>
                                      </p:cBhvr>
                                    </p:animEffect>
                                  </p:childTnLst>
                                </p:cTn>
                              </p:par>
                              <p:par>
                                <p:cTn id="22" presetID="6" presetClass="entr" presetSubtype="32"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ou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204EB6F-4276-4A50-A28B-73C80477DBFC}" type="slidenum">
              <a:rPr lang="en-US" smtClean="0"/>
              <a:pPr/>
              <a:t>30</a:t>
            </a:fld>
            <a:endParaRPr lang="en-US" dirty="0"/>
          </a:p>
        </p:txBody>
      </p:sp>
      <p:sp>
        <p:nvSpPr>
          <p:cNvPr id="3" name="Title 2"/>
          <p:cNvSpPr>
            <a:spLocks noGrp="1"/>
          </p:cNvSpPr>
          <p:nvPr>
            <p:ph type="title"/>
          </p:nvPr>
        </p:nvSpPr>
        <p:spPr>
          <a:xfrm>
            <a:off x="262465" y="310897"/>
            <a:ext cx="11399652" cy="1143000"/>
          </a:xfrm>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
        <p:nvSpPr>
          <p:cNvPr id="8" name="Content Placeholder 7"/>
          <p:cNvSpPr>
            <a:spLocks noGrp="1"/>
          </p:cNvSpPr>
          <p:nvPr>
            <p:ph idx="1"/>
          </p:nvPr>
        </p:nvSpPr>
        <p:spPr>
          <a:xfrm>
            <a:off x="262465" y="1453898"/>
            <a:ext cx="11399652" cy="5099302"/>
          </a:xfrm>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endParaRPr lang="en-US" sz="2400" dirty="0" smtClean="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endParaRPr lang="en-US" sz="2400" dirty="0" smtClean="0">
              <a:solidFill>
                <a:srgbClr val="0070C0"/>
              </a:solidFill>
              <a:latin typeface="Courier New" panose="02070309020205020404" pitchFamily="49" charset="0"/>
              <a:cs typeface="Courier New" panose="02070309020205020404" pitchFamily="49" charset="0"/>
            </a:endParaRP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a:t>
            </a:r>
            <a:r>
              <a:rPr lang="en-US" sz="2400" dirty="0" smtClean="0">
                <a:latin typeface="Courier New" panose="02070309020205020404" pitchFamily="49" charset="0"/>
                <a:cs typeface="Courier New" panose="02070309020205020404" pitchFamily="49" charset="0"/>
              </a:rPr>
              <a:t>}</a:t>
            </a:r>
            <a:endParaRPr lang="en-IN" sz="2400" dirty="0"/>
          </a:p>
        </p:txBody>
      </p:sp>
    </p:spTree>
    <p:custDataLst>
      <p:tags r:id="rId1"/>
    </p:custDataLst>
    <p:extLst>
      <p:ext uri="{BB962C8B-B14F-4D97-AF65-F5344CB8AC3E}">
        <p14:creationId xmlns:p14="http://schemas.microsoft.com/office/powerpoint/2010/main" val="395098089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464" y="2066704"/>
            <a:ext cx="4730449" cy="109741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31</a:t>
            </a:fld>
            <a:endParaRPr lang="en-US" dirty="0"/>
          </a:p>
        </p:txBody>
      </p:sp>
      <p:sp>
        <p:nvSpPr>
          <p:cNvPr id="7" name="Title 3"/>
          <p:cNvSpPr>
            <a:spLocks noGrp="1"/>
          </p:cNvSpPr>
          <p:nvPr>
            <p:ph type="title"/>
          </p:nvPr>
        </p:nvSpPr>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
        <p:nvSpPr>
          <p:cNvPr id="4" name="Content Placeholder 3"/>
          <p:cNvSpPr>
            <a:spLocks noGrp="1"/>
          </p:cNvSpPr>
          <p:nvPr>
            <p:ph idx="1"/>
          </p:nvPr>
        </p:nvSpPr>
        <p:spPr>
          <a:xfrm>
            <a:off x="262465" y="1600200"/>
            <a:ext cx="11399652" cy="5257800"/>
          </a:xfrm>
        </p:spPr>
        <p:txBody>
          <a:bodyPr numCol="2">
            <a:noAutofit/>
          </a:bodyPr>
          <a:lstStyle/>
          <a:p>
            <a:pPr marL="0" indent="0">
              <a:buNone/>
            </a:pPr>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javax.persistence</a:t>
            </a:r>
            <a:r>
              <a:rPr lang="en-US" sz="2000" dirty="0">
                <a:latin typeface="Courier New" panose="02070309020205020404" pitchFamily="49" charset="0"/>
                <a:cs typeface="Courier New" panose="02070309020205020404" pitchFamily="49" charset="0"/>
              </a:rPr>
              <a:t>.*;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@Entity </a:t>
            </a:r>
          </a:p>
          <a:p>
            <a:pPr marL="0" indent="0">
              <a:buNone/>
            </a:pPr>
            <a:r>
              <a:rPr lang="en-US" sz="32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@Table</a:t>
            </a:r>
            <a:r>
              <a:rPr lang="en-US" sz="2000" dirty="0">
                <a:latin typeface="Courier New" panose="02070309020205020404" pitchFamily="49" charset="0"/>
                <a:cs typeface="Courier New" panose="02070309020205020404" pitchFamily="49" charset="0"/>
              </a:rPr>
              <a:t>(name = "EMPLOYEE")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class Employee </a:t>
            </a:r>
          </a:p>
          <a:p>
            <a:pPr marL="0" indent="0">
              <a:buNone/>
            </a:pP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@Id @</a:t>
            </a:r>
            <a:r>
              <a:rPr lang="en-US" sz="2000" dirty="0" err="1">
                <a:solidFill>
                  <a:srgbClr val="FF0000"/>
                </a:solidFill>
                <a:latin typeface="Courier New" panose="02070309020205020404" pitchFamily="49" charset="0"/>
                <a:cs typeface="Courier New" panose="02070309020205020404" pitchFamily="49" charset="0"/>
              </a:rPr>
              <a:t>GeneratedValue</a:t>
            </a:r>
            <a:r>
              <a:rPr lang="en-US" sz="2000" dirty="0">
                <a:solidFill>
                  <a:srgbClr val="FF0000"/>
                </a:solidFill>
                <a:latin typeface="Courier New" panose="02070309020205020404" pitchFamily="49" charset="0"/>
                <a:cs typeface="Courier New" panose="02070309020205020404" pitchFamily="49" charset="0"/>
              </a:rPr>
              <a:t> </a:t>
            </a: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"id")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first_name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firstName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a:t>
            </a:r>
            <a:r>
              <a:rPr lang="en-US" sz="2000" dirty="0" err="1">
                <a:latin typeface="Courier New" panose="02070309020205020404" pitchFamily="49" charset="0"/>
                <a:cs typeface="Courier New" panose="02070309020205020404" pitchFamily="49" charset="0"/>
              </a:rPr>
              <a:t>last_name</a:t>
            </a:r>
            <a:r>
              <a:rPr lang="en-US" sz="2000" dirty="0">
                <a:latin typeface="Courier New" panose="02070309020205020404" pitchFamily="49" charset="0"/>
                <a:cs typeface="Courier New" panose="02070309020205020404" pitchFamily="49" charset="0"/>
              </a:rPr>
              <a:t>")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 </a:t>
            </a:r>
            <a:r>
              <a:rPr lang="en-US" sz="2000" dirty="0">
                <a:solidFill>
                  <a:srgbClr val="FF0000"/>
                </a:solidFill>
                <a:latin typeface="Courier New" panose="02070309020205020404" pitchFamily="49" charset="0"/>
                <a:cs typeface="Courier New" panose="02070309020205020404" pitchFamily="49" charset="0"/>
              </a:rPr>
              <a:t>String</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lastName</a:t>
            </a: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solidFill>
                  <a:srgbClr val="FF0000"/>
                </a:solidFill>
                <a:latin typeface="Courier New" panose="02070309020205020404" pitchFamily="49" charset="0"/>
                <a:cs typeface="Courier New" panose="02070309020205020404" pitchFamily="49" charset="0"/>
              </a:rPr>
              <a:t>@Column</a:t>
            </a:r>
            <a:r>
              <a:rPr lang="en-US" sz="2000" dirty="0">
                <a:latin typeface="Courier New" panose="02070309020205020404" pitchFamily="49" charset="0"/>
                <a:cs typeface="Courier New" panose="02070309020205020404" pitchFamily="49" charset="0"/>
              </a:rPr>
              <a:t>(name =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private</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salary;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Employee()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getId</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a:solidFill>
                  <a:srgbClr val="0070C0"/>
                </a:solidFill>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id; } </a:t>
            </a:r>
          </a:p>
          <a:p>
            <a:pPr marL="0" indent="0">
              <a:buNone/>
            </a:pPr>
            <a:r>
              <a:rPr lang="en-US" sz="2000" dirty="0">
                <a:solidFill>
                  <a:srgbClr val="0070C0"/>
                </a:solidFill>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a:t>
            </a:r>
            <a:r>
              <a:rPr lang="en-US" sz="2000" dirty="0">
                <a:solidFill>
                  <a:srgbClr val="FF0000"/>
                </a:solidFill>
                <a:latin typeface="Courier New" panose="02070309020205020404" pitchFamily="49" charset="0"/>
                <a:cs typeface="Courier New" panose="02070309020205020404" pitchFamily="49" charset="0"/>
              </a:rPr>
              <a:t>void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setId</a:t>
            </a:r>
            <a:r>
              <a:rPr lang="en-US" sz="2000" dirty="0">
                <a:latin typeface="Courier New" panose="02070309020205020404" pitchFamily="49" charset="0"/>
                <a:cs typeface="Courier New" panose="02070309020205020404" pitchFamily="49" charset="0"/>
              </a:rPr>
              <a:t>( </a:t>
            </a:r>
            <a:r>
              <a:rPr lang="en-US" sz="2000" dirty="0" err="1">
                <a:solidFill>
                  <a:srgbClr val="FF0000"/>
                </a:solidFill>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id )</a:t>
            </a:r>
          </a:p>
          <a:p>
            <a:pPr marL="0" indent="0">
              <a:buNone/>
            </a:pPr>
            <a:r>
              <a:rPr lang="en-US" sz="2000" dirty="0">
                <a:latin typeface="Courier New" panose="02070309020205020404" pitchFamily="49" charset="0"/>
                <a:cs typeface="Courier New" panose="02070309020205020404" pitchFamily="49" charset="0"/>
              </a:rPr>
              <a:t> { </a:t>
            </a:r>
            <a:r>
              <a:rPr lang="en-US" sz="2000" dirty="0">
                <a:solidFill>
                  <a:srgbClr val="0070C0"/>
                </a:solidFill>
                <a:latin typeface="Courier New" panose="02070309020205020404" pitchFamily="49" charset="0"/>
                <a:cs typeface="Courier New" panose="02070309020205020404" pitchFamily="49" charset="0"/>
              </a:rPr>
              <a:t>this</a:t>
            </a:r>
            <a:r>
              <a:rPr lang="en-US" sz="2000" dirty="0">
                <a:latin typeface="Courier New" panose="02070309020205020404" pitchFamily="49" charset="0"/>
                <a:cs typeface="Courier New" panose="02070309020205020404" pitchFamily="49" charset="0"/>
              </a:rPr>
              <a:t>.id = id; } </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endParaRPr lang="en-IN" sz="2000" dirty="0"/>
          </a:p>
        </p:txBody>
      </p:sp>
    </p:spTree>
    <p:custDataLst>
      <p:tags r:id="rId1"/>
    </p:custDataLst>
    <p:extLst>
      <p:ext uri="{BB962C8B-B14F-4D97-AF65-F5344CB8AC3E}">
        <p14:creationId xmlns:p14="http://schemas.microsoft.com/office/powerpoint/2010/main" val="4533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4400" y="1524001"/>
            <a:ext cx="10287000"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a:latin typeface="Cambria" pitchFamily="18" charset="0"/>
              </a:rPr>
              <a:t>@Id </a:t>
            </a:r>
            <a:r>
              <a:rPr lang="en-US" sz="2400" dirty="0">
                <a:latin typeface="Cambria" pitchFamily="18" charset="0"/>
              </a:rPr>
              <a:t>and</a:t>
            </a:r>
            <a:r>
              <a:rPr lang="en-US" sz="2400" b="1" dirty="0">
                <a:latin typeface="Cambria" pitchFamily="18" charset="0"/>
              </a:rPr>
              <a:t> @</a:t>
            </a:r>
            <a:r>
              <a:rPr lang="en-US" sz="2400" b="1" dirty="0" err="1">
                <a:latin typeface="Cambria" pitchFamily="18" charset="0"/>
              </a:rPr>
              <a:t>GeneratedValue</a:t>
            </a:r>
            <a:r>
              <a:rPr lang="en-US" sz="2400" b="1" dirty="0">
                <a:latin typeface="Cambria" pitchFamily="18" charset="0"/>
              </a:rPr>
              <a:t> </a:t>
            </a:r>
            <a:r>
              <a:rPr lang="en-US" sz="2400" dirty="0">
                <a:latin typeface="Cambria" pitchFamily="18" charset="0"/>
              </a:rPr>
              <a:t>Annotations</a:t>
            </a:r>
          </a:p>
          <a:p>
            <a:pPr marL="342900" indent="-342900" algn="just">
              <a:buFont typeface="Arial" panose="020B0604020202020204" pitchFamily="34" charset="0"/>
              <a:buChar char="•"/>
            </a:pPr>
            <a:endParaRPr lang="en-US" sz="2400" b="1"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Each entity bean will have a primary key</a:t>
            </a:r>
          </a:p>
          <a:p>
            <a:pPr marL="800100" lvl="1" indent="-342900" algn="just">
              <a:buFont typeface="Arial" panose="020B0604020202020204" pitchFamily="34" charset="0"/>
              <a:buChar char="•"/>
            </a:pPr>
            <a:r>
              <a:rPr lang="en-US" sz="2400" dirty="0">
                <a:latin typeface="Cambria" pitchFamily="18" charset="0"/>
              </a:rPr>
              <a:t>Can be annotated with </a:t>
            </a:r>
            <a:r>
              <a:rPr lang="en-US" sz="2400" b="1" dirty="0">
                <a:latin typeface="Cambria" pitchFamily="18" charset="0"/>
              </a:rPr>
              <a:t>@Id</a:t>
            </a:r>
            <a:r>
              <a:rPr lang="en-US" sz="2400" dirty="0">
                <a:latin typeface="Cambria" pitchFamily="18" charset="0"/>
              </a:rPr>
              <a:t> annotation. </a:t>
            </a:r>
          </a:p>
          <a:p>
            <a:pPr marL="1257300" lvl="2" indent="-342900" algn="just">
              <a:buFont typeface="Arial" panose="020B0604020202020204" pitchFamily="34" charset="0"/>
              <a:buChar char="•"/>
            </a:pPr>
            <a:r>
              <a:rPr lang="en-US" sz="2400" dirty="0">
                <a:latin typeface="Cambria" pitchFamily="18" charset="0"/>
              </a:rPr>
              <a:t>Primary key can be a single field or a combination of multiple fields depending on your table structure.</a:t>
            </a:r>
          </a:p>
          <a:p>
            <a:pPr marL="800100" lvl="1" indent="-342900" algn="just">
              <a:buFont typeface="Arial" panose="020B0604020202020204" pitchFamily="34" charset="0"/>
              <a:buChar char="•"/>
            </a:pPr>
            <a:r>
              <a:rPr lang="en-US" sz="2400" dirty="0">
                <a:latin typeface="Cambria" pitchFamily="18" charset="0"/>
              </a:rPr>
              <a:t>By default, it will automatically determine the most appropriate primary key generation strategy to be used.</a:t>
            </a:r>
          </a:p>
          <a:p>
            <a:pPr marL="800100" lvl="1" indent="-342900" algn="just">
              <a:buFont typeface="Arial" panose="020B0604020202020204" pitchFamily="34" charset="0"/>
              <a:buChar char="•"/>
            </a:pPr>
            <a:r>
              <a:rPr lang="en-US" sz="2400" dirty="0">
                <a:latin typeface="Cambria" pitchFamily="18" charset="0"/>
              </a:rPr>
              <a:t>Can be overridden </a:t>
            </a:r>
          </a:p>
          <a:p>
            <a:pPr marL="1257300" lvl="2" indent="-342900" algn="just">
              <a:buFont typeface="Arial" panose="020B0604020202020204" pitchFamily="34" charset="0"/>
              <a:buChar char="•"/>
            </a:pPr>
            <a:r>
              <a:rPr lang="en-US" sz="2400" dirty="0">
                <a:latin typeface="Cambria" pitchFamily="18" charset="0"/>
              </a:rPr>
              <a:t>By applying the </a:t>
            </a:r>
            <a:r>
              <a:rPr lang="en-US" sz="2400" b="1" dirty="0">
                <a:latin typeface="Cambria" pitchFamily="18" charset="0"/>
              </a:rPr>
              <a:t>@</a:t>
            </a:r>
            <a:r>
              <a:rPr lang="en-US" sz="2400" b="1" dirty="0" err="1">
                <a:latin typeface="Cambria" pitchFamily="18" charset="0"/>
              </a:rPr>
              <a:t>GeneratedValue</a:t>
            </a:r>
            <a:r>
              <a:rPr lang="en-US" sz="2400" dirty="0">
                <a:latin typeface="Cambria" pitchFamily="18" charset="0"/>
              </a:rPr>
              <a:t> annotation</a:t>
            </a:r>
          </a:p>
          <a:p>
            <a:pPr marL="1714500" lvl="3" indent="-342900" algn="just">
              <a:buFont typeface="Arial" panose="020B0604020202020204" pitchFamily="34" charset="0"/>
              <a:buChar char="•"/>
            </a:pPr>
            <a:r>
              <a:rPr lang="en-US" sz="2400" dirty="0">
                <a:latin typeface="Cambria" pitchFamily="18" charset="0"/>
              </a:rPr>
              <a:t>Takes two parameters </a:t>
            </a:r>
            <a:r>
              <a:rPr lang="en-US" sz="2400" b="1" dirty="0">
                <a:latin typeface="Cambria" pitchFamily="18" charset="0"/>
              </a:rPr>
              <a:t>strategy</a:t>
            </a:r>
            <a:r>
              <a:rPr lang="en-US" sz="2400" dirty="0">
                <a:latin typeface="Cambria" pitchFamily="18" charset="0"/>
              </a:rPr>
              <a:t> and </a:t>
            </a:r>
            <a:r>
              <a:rPr lang="en-US" sz="2400" b="1" dirty="0">
                <a:latin typeface="Cambria" pitchFamily="18" charset="0"/>
              </a:rPr>
              <a:t>generator</a:t>
            </a:r>
            <a:endParaRPr lang="en-US" sz="2400"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32</a:t>
            </a:fld>
            <a:endParaRPr lang="en-US"/>
          </a:p>
        </p:txBody>
      </p:sp>
      <p:sp>
        <p:nvSpPr>
          <p:cNvPr id="7" name="Rectangle 6"/>
          <p:cNvSpPr/>
          <p:nvPr/>
        </p:nvSpPr>
        <p:spPr>
          <a:xfrm>
            <a:off x="323850" y="381000"/>
            <a:ext cx="6819900" cy="584775"/>
          </a:xfrm>
          <a:prstGeom prst="rect">
            <a:avLst/>
          </a:prstGeom>
        </p:spPr>
        <p:txBody>
          <a:bodyPr wrap="square">
            <a:spAutoFit/>
          </a:bodyPr>
          <a:lstStyle/>
          <a:p>
            <a:pPr algn="ctr"/>
            <a:r>
              <a:rPr lang="en-US" sz="3200" b="1" dirty="0">
                <a:latin typeface="Cambria" pitchFamily="18" charset="0"/>
              </a:rPr>
              <a:t>HIBERNATE ANNOTATION</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2664228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wipe(left)">
                                      <p:cBhvr>
                                        <p:cTn id="15" dur="500"/>
                                        <p:tgtEl>
                                          <p:spTgt spid="5">
                                            <p:txEl>
                                              <p:pRg st="3" end="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wipe(left)">
                                      <p:cBhvr>
                                        <p:cTn id="24" dur="500"/>
                                        <p:tgtEl>
                                          <p:spTgt spid="5">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wipe(left)">
                                      <p:cBhvr>
                                        <p:cTn id="3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204EB6F-4276-4A50-A28B-73C80477DBFC}" type="slidenum">
              <a:rPr lang="en-US" smtClean="0"/>
              <a:pPr/>
              <a:t>33</a:t>
            </a:fld>
            <a:endParaRPr lang="en-US"/>
          </a:p>
        </p:txBody>
      </p:sp>
      <p:sp>
        <p:nvSpPr>
          <p:cNvPr id="4" name="Title 3"/>
          <p:cNvSpPr>
            <a:spLocks noGrp="1"/>
          </p:cNvSpPr>
          <p:nvPr>
            <p:ph type="title"/>
          </p:nvPr>
        </p:nvSpPr>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
        <p:nvSpPr>
          <p:cNvPr id="7" name="Content Placeholder 6"/>
          <p:cNvSpPr>
            <a:spLocks noGrp="1"/>
          </p:cNvSpPr>
          <p:nvPr>
            <p:ph idx="1"/>
          </p:nvPr>
        </p:nvSpPr>
        <p:spPr/>
        <p:txBody>
          <a:bodyPr numCol="2">
            <a:noAutofit/>
          </a:bodyPr>
          <a:lstStyle/>
          <a:p>
            <a:pPr marL="0" indent="0">
              <a:buNone/>
            </a:pPr>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@Entity </a:t>
            </a:r>
          </a:p>
          <a:p>
            <a:pPr marL="0" lvl="0" indent="0">
              <a:buNone/>
            </a:pPr>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pPr marL="0" indent="0">
              <a:buNone/>
            </a:pPr>
            <a:r>
              <a:rPr lang="en-US" sz="2400" dirty="0">
                <a:latin typeface="Courier New" panose="02070309020205020404" pitchFamily="49" charset="0"/>
                <a:cs typeface="Courier New" panose="02070309020205020404" pitchFamily="49" charset="0"/>
              </a:rPr>
              <a:t>{</a:t>
            </a:r>
          </a:p>
          <a:p>
            <a:pPr marL="0" indent="0">
              <a:buNone/>
            </a:pPr>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a:t>
            </a: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pPr marL="0" indent="0">
              <a:buNone/>
            </a:pPr>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pPr marL="0" indent="0">
              <a:buNone/>
            </a:pPr>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pPr marL="0" indent="0">
              <a:buNone/>
            </a:pPr>
            <a:r>
              <a:rPr lang="en-US" sz="2400" dirty="0">
                <a:latin typeface="Courier New" panose="02070309020205020404" pitchFamily="49" charset="0"/>
                <a:cs typeface="Courier New" panose="02070309020205020404" pitchFamily="49" charset="0"/>
              </a:rPr>
              <a:t>:</a:t>
            </a:r>
          </a:p>
          <a:p>
            <a:pPr marL="0" indent="0">
              <a:buNone/>
            </a:pPr>
            <a:endParaRPr lang="en-IN" sz="2400" dirty="0"/>
          </a:p>
        </p:txBody>
      </p:sp>
      <p:sp>
        <p:nvSpPr>
          <p:cNvPr id="8" name="Rectangle 7"/>
          <p:cNvSpPr/>
          <p:nvPr/>
        </p:nvSpPr>
        <p:spPr>
          <a:xfrm>
            <a:off x="262464" y="3863180"/>
            <a:ext cx="4480985" cy="1604169"/>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9109216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3013" y="1524000"/>
            <a:ext cx="10258425" cy="4893647"/>
          </a:xfrm>
          <a:prstGeom prst="rect">
            <a:avLst/>
          </a:prstGeom>
        </p:spPr>
        <p:txBody>
          <a:bodyPr wrap="square">
            <a:spAutoFit/>
          </a:bodyPr>
          <a:lstStyle/>
          <a:p>
            <a:pPr algn="just"/>
            <a:r>
              <a:rPr lang="en-US" sz="2400" b="1" dirty="0">
                <a:latin typeface="Cambria" pitchFamily="18" charset="0"/>
              </a:rPr>
              <a:t>@Column Annotation</a:t>
            </a:r>
          </a:p>
          <a:p>
            <a:pPr marL="342900" indent="-342900" algn="just">
              <a:buFont typeface="Arial" panose="020B0604020202020204" pitchFamily="34" charset="0"/>
              <a:buChar char="•"/>
            </a:pPr>
            <a:r>
              <a:rPr lang="en-US" sz="2400" dirty="0">
                <a:latin typeface="Cambria" pitchFamily="18" charset="0"/>
              </a:rPr>
              <a:t>To specify the details of the column to which a field or property will be mapped. Commonly used attributes:</a:t>
            </a:r>
          </a:p>
          <a:p>
            <a:pPr marL="800100" lvl="1" indent="-342900" algn="just">
              <a:buFont typeface="Arial" panose="020B0604020202020204" pitchFamily="34" charset="0"/>
              <a:buChar char="•"/>
            </a:pPr>
            <a:r>
              <a:rPr lang="en-US" sz="2400" b="1" dirty="0">
                <a:latin typeface="Cambria" pitchFamily="18" charset="0"/>
              </a:rPr>
              <a:t>name</a:t>
            </a:r>
            <a:r>
              <a:rPr lang="en-US" sz="2400" dirty="0">
                <a:latin typeface="Cambria" pitchFamily="18" charset="0"/>
              </a:rPr>
              <a:t> </a:t>
            </a:r>
          </a:p>
          <a:p>
            <a:pPr marL="1257300" lvl="2" indent="-342900" algn="just">
              <a:buFont typeface="Arial" panose="020B0604020202020204" pitchFamily="34" charset="0"/>
              <a:buChar char="•"/>
            </a:pPr>
            <a:r>
              <a:rPr lang="en-US" sz="2400" dirty="0">
                <a:latin typeface="Cambria" pitchFamily="18" charset="0"/>
              </a:rPr>
              <a:t>permits the name of the column to be explicitly specified.</a:t>
            </a:r>
          </a:p>
          <a:p>
            <a:pPr marL="800100" lvl="1" indent="-342900" algn="just">
              <a:buFont typeface="Arial" panose="020B0604020202020204" pitchFamily="34" charset="0"/>
              <a:buChar char="•"/>
            </a:pPr>
            <a:r>
              <a:rPr lang="en-US" sz="2400" b="1" dirty="0">
                <a:latin typeface="Cambria" pitchFamily="18" charset="0"/>
              </a:rPr>
              <a:t>length</a:t>
            </a:r>
            <a:r>
              <a:rPr lang="en-US" sz="2400" dirty="0">
                <a:latin typeface="Cambria" pitchFamily="18" charset="0"/>
              </a:rPr>
              <a:t> </a:t>
            </a:r>
          </a:p>
          <a:p>
            <a:pPr marL="1257300" lvl="2" indent="-342900" algn="just">
              <a:buFont typeface="Arial" panose="020B0604020202020204" pitchFamily="34" charset="0"/>
              <a:buChar char="•"/>
            </a:pPr>
            <a:r>
              <a:rPr lang="en-US" sz="2400" dirty="0">
                <a:latin typeface="Cambria" pitchFamily="18" charset="0"/>
              </a:rPr>
              <a:t>permits the size of the column used to map a value particularly for a String value.</a:t>
            </a:r>
          </a:p>
          <a:p>
            <a:pPr marL="800100" lvl="1" indent="-342900" algn="just">
              <a:buFont typeface="Arial" panose="020B0604020202020204" pitchFamily="34" charset="0"/>
              <a:buChar char="•"/>
            </a:pPr>
            <a:r>
              <a:rPr lang="en-US" sz="2400" b="1" dirty="0" err="1">
                <a:latin typeface="Cambria" pitchFamily="18" charset="0"/>
              </a:rPr>
              <a:t>nullable</a:t>
            </a:r>
            <a:r>
              <a:rPr lang="en-US" sz="2400" dirty="0">
                <a:latin typeface="Cambria" pitchFamily="18" charset="0"/>
              </a:rPr>
              <a:t> </a:t>
            </a:r>
          </a:p>
          <a:p>
            <a:pPr marL="1257300" lvl="2" indent="-342900" algn="just">
              <a:buFont typeface="Arial" panose="020B0604020202020204" pitchFamily="34" charset="0"/>
              <a:buChar char="•"/>
            </a:pPr>
            <a:r>
              <a:rPr lang="en-US" sz="2400" dirty="0">
                <a:latin typeface="Cambria" pitchFamily="18" charset="0"/>
              </a:rPr>
              <a:t>permits the column to be marked NOT NULL when the schema is generated.</a:t>
            </a:r>
          </a:p>
          <a:p>
            <a:pPr marL="800100" lvl="1" indent="-342900" algn="just">
              <a:buFont typeface="Arial" panose="020B0604020202020204" pitchFamily="34" charset="0"/>
              <a:buChar char="•"/>
            </a:pPr>
            <a:r>
              <a:rPr lang="en-US" sz="2400" b="1" dirty="0">
                <a:latin typeface="Cambria" pitchFamily="18" charset="0"/>
              </a:rPr>
              <a:t>unique</a:t>
            </a:r>
            <a:r>
              <a:rPr lang="en-US" sz="2400" dirty="0">
                <a:latin typeface="Cambria" pitchFamily="18" charset="0"/>
              </a:rPr>
              <a:t> </a:t>
            </a:r>
          </a:p>
          <a:p>
            <a:pPr marL="1257300" lvl="2" indent="-342900" algn="just">
              <a:buFont typeface="Arial" panose="020B0604020202020204" pitchFamily="34" charset="0"/>
              <a:buChar char="•"/>
            </a:pPr>
            <a:r>
              <a:rPr lang="en-US" sz="2400" dirty="0">
                <a:latin typeface="Cambria" pitchFamily="18" charset="0"/>
              </a:rPr>
              <a:t>permits the column to be marked as containing only unique values.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34</a:t>
            </a:fld>
            <a:endParaRPr lang="en-US"/>
          </a:p>
        </p:txBody>
      </p:sp>
      <p:sp>
        <p:nvSpPr>
          <p:cNvPr id="7" name="Rectangle 6"/>
          <p:cNvSpPr/>
          <p:nvPr/>
        </p:nvSpPr>
        <p:spPr>
          <a:xfrm>
            <a:off x="323850" y="381000"/>
            <a:ext cx="6819900" cy="584775"/>
          </a:xfrm>
          <a:prstGeom prst="rect">
            <a:avLst/>
          </a:prstGeom>
        </p:spPr>
        <p:txBody>
          <a:bodyPr wrap="square">
            <a:spAutoFit/>
          </a:bodyPr>
          <a:lstStyle/>
          <a:p>
            <a:pPr algn="ctr"/>
            <a:r>
              <a:rPr lang="en-US" sz="3200" b="1" dirty="0">
                <a:latin typeface="Cambria" pitchFamily="18" charset="0"/>
              </a:rPr>
              <a:t>HIBERNATE ANNOTATION</a:t>
            </a:r>
            <a:endParaRPr lang="en-US" sz="2400" b="1" dirty="0">
              <a:latin typeface="Cambria" pitchFamily="18" charset="0"/>
            </a:endParaRPr>
          </a:p>
        </p:txBody>
      </p:sp>
    </p:spTree>
    <p:custDataLst>
      <p:tags r:id="rId1"/>
    </p:custDataLst>
    <p:extLst>
      <p:ext uri="{BB962C8B-B14F-4D97-AF65-F5344CB8AC3E}">
        <p14:creationId xmlns:p14="http://schemas.microsoft.com/office/powerpoint/2010/main" val="1613069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wipe(left)">
                                      <p:cBhvr>
                                        <p:cTn id="21" dur="500"/>
                                        <p:tgtEl>
                                          <p:spTgt spid="5">
                                            <p:txEl>
                                              <p:pRg st="6" end="6"/>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8" end="8"/>
                                            </p:txEl>
                                          </p:spTgt>
                                        </p:tgtEl>
                                        <p:attrNameLst>
                                          <p:attrName>style.visibility</p:attrName>
                                        </p:attrNameLst>
                                      </p:cBhvr>
                                      <p:to>
                                        <p:strVal val="visible"/>
                                      </p:to>
                                    </p:set>
                                    <p:animEffect transition="in" filter="wipe(left)">
                                      <p:cBhvr>
                                        <p:cTn id="24" dur="500"/>
                                        <p:tgtEl>
                                          <p:spTgt spid="5">
                                            <p:txEl>
                                              <p:pRg st="8" end="8"/>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wipe(left)">
                                      <p:cBhvr>
                                        <p:cTn id="33" dur="500"/>
                                        <p:tgtEl>
                                          <p:spTgt spid="5">
                                            <p:txEl>
                                              <p:pRg st="7" end="7"/>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075" y="1225689"/>
            <a:ext cx="10687050" cy="5632311"/>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pPr lvl="0"/>
            <a:r>
              <a:rPr lang="en-US" sz="2400" dirty="0">
                <a:solidFill>
                  <a:srgbClr val="FF0000"/>
                </a:solidFill>
                <a:latin typeface="Courier New" panose="02070309020205020404" pitchFamily="49" charset="0"/>
                <a:cs typeface="Courier New" panose="02070309020205020404" pitchFamily="49" charset="0"/>
              </a:rPr>
              <a:t>@Entity </a:t>
            </a:r>
          </a:p>
          <a:p>
            <a:pPr lvl="0"/>
            <a:r>
              <a:rPr lang="en-US" sz="2400" dirty="0">
                <a:solidFill>
                  <a:srgbClr val="FF0000"/>
                </a:solidFill>
                <a:latin typeface="Courier New" panose="02070309020205020404" pitchFamily="49" charset="0"/>
                <a:cs typeface="Courier New" panose="02070309020205020404" pitchFamily="49" charset="0"/>
              </a:rPr>
              <a:t>@Table</a:t>
            </a:r>
            <a:r>
              <a:rPr lang="en-US" sz="2400" dirty="0">
                <a:solidFill>
                  <a:prstClr val="black"/>
                </a:solidFill>
                <a:latin typeface="Courier New" panose="02070309020205020404" pitchFamily="49" charset="0"/>
                <a:cs typeface="Courier New" panose="02070309020205020404" pitchFamily="49" charset="0"/>
              </a:rPr>
              <a:t>(name </a:t>
            </a:r>
            <a:r>
              <a:rPr lang="en-US" sz="2400" dirty="0">
                <a:latin typeface="Courier New" panose="02070309020205020404" pitchFamily="49" charset="0"/>
                <a:cs typeface="Courier New" panose="02070309020205020404" pitchFamily="49" charset="0"/>
              </a:rPr>
              <a:t>=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smtClean="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Employee() {} </a:t>
            </a: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r>
              <a:rPr lang="en-US" sz="2400" dirty="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p:txBody>
      </p:sp>
      <p:sp>
        <p:nvSpPr>
          <p:cNvPr id="2" name="Rectangle 1"/>
          <p:cNvSpPr/>
          <p:nvPr/>
        </p:nvSpPr>
        <p:spPr>
          <a:xfrm>
            <a:off x="600074" y="5175545"/>
            <a:ext cx="5191125" cy="1066800"/>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3" name="Slide Number Placeholder 2"/>
          <p:cNvSpPr>
            <a:spLocks noGrp="1"/>
          </p:cNvSpPr>
          <p:nvPr>
            <p:ph type="sldNum" sz="quarter" idx="12"/>
          </p:nvPr>
        </p:nvSpPr>
        <p:spPr/>
        <p:txBody>
          <a:bodyPr/>
          <a:lstStyle/>
          <a:p>
            <a:fld id="{1204EB6F-4276-4A50-A28B-73C80477DBFC}" type="slidenum">
              <a:rPr lang="en-US" smtClean="0"/>
              <a:pPr/>
              <a:t>35</a:t>
            </a:fld>
            <a:endParaRPr lang="en-US"/>
          </a:p>
        </p:txBody>
      </p:sp>
      <p:sp>
        <p:nvSpPr>
          <p:cNvPr id="8" name="Title 3"/>
          <p:cNvSpPr>
            <a:spLocks noGrp="1"/>
          </p:cNvSpPr>
          <p:nvPr>
            <p:ph type="title"/>
          </p:nvPr>
        </p:nvSpPr>
        <p:spPr>
          <a:xfrm>
            <a:off x="262465" y="274638"/>
            <a:ext cx="11399652" cy="1143000"/>
          </a:xfrm>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
        <p:nvSpPr>
          <p:cNvPr id="9" name="Rectangle 8"/>
          <p:cNvSpPr/>
          <p:nvPr/>
        </p:nvSpPr>
        <p:spPr>
          <a:xfrm>
            <a:off x="5791200" y="1225689"/>
            <a:ext cx="5162550" cy="1898511"/>
          </a:xfrm>
          <a:prstGeom prst="rect">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8505105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50" y="1100138"/>
            <a:ext cx="11349038" cy="5262979"/>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000000"/>
                </a:solidFill>
                <a:latin typeface="Cambria" pitchFamily="18" charset="0"/>
              </a:rPr>
              <a:t>In Hibernate Annotation, all the metadata is clubbed into the POJO java file along with the code, this helps the user to understand the table structure and POJO simultaneously during the development.</a:t>
            </a:r>
          </a:p>
          <a:p>
            <a:pPr marL="342900" indent="-342900" algn="just">
              <a:buFont typeface="Arial" panose="020B0604020202020204" pitchFamily="34" charset="0"/>
              <a:buChar char="•"/>
            </a:pPr>
            <a:endParaRPr lang="en-US" sz="2800" dirty="0">
              <a:solidFill>
                <a:srgbClr val="000000"/>
              </a:solidFill>
              <a:latin typeface="Cambria" pitchFamily="18" charset="0"/>
            </a:endParaRPr>
          </a:p>
          <a:p>
            <a:pPr marL="342900" indent="-342900" algn="just">
              <a:buFont typeface="Arial" panose="020B0604020202020204" pitchFamily="34" charset="0"/>
              <a:buChar char="•"/>
            </a:pPr>
            <a:r>
              <a:rPr lang="en-US" sz="2800" dirty="0">
                <a:solidFill>
                  <a:srgbClr val="000000"/>
                </a:solidFill>
                <a:latin typeface="Cambria" pitchFamily="18" charset="0"/>
              </a:rPr>
              <a:t>Consider the following EMPLOYEE table SQL:</a:t>
            </a:r>
          </a:p>
          <a:p>
            <a:pPr marL="342900" indent="-342900">
              <a:buFont typeface="Arial" panose="020B0604020202020204" pitchFamily="34" charset="0"/>
              <a:buChar char="•"/>
            </a:pPr>
            <a:r>
              <a:rPr lang="en-US" sz="2800" dirty="0">
                <a:solidFill>
                  <a:srgbClr val="000000"/>
                </a:solidFill>
                <a:latin typeface="Courier New" panose="02070309020205020404" pitchFamily="49" charset="0"/>
                <a:cs typeface="Courier New" panose="02070309020205020404" pitchFamily="49" charset="0"/>
              </a:rPr>
              <a:t>create or replace table EMPLOYEE (</a:t>
            </a:r>
          </a:p>
          <a:p>
            <a:pPr lvl="1"/>
            <a:r>
              <a:rPr lang="en-US" sz="2800" dirty="0">
                <a:solidFill>
                  <a:srgbClr val="000000"/>
                </a:solidFill>
                <a:latin typeface="Courier New" panose="02070309020205020404" pitchFamily="49" charset="0"/>
                <a:cs typeface="Courier New" panose="02070309020205020404" pitchFamily="49" charset="0"/>
              </a:rPr>
              <a:t>id INT NOT NULL </a:t>
            </a:r>
            <a:r>
              <a:rPr lang="en-US" sz="2800" dirty="0" err="1">
                <a:solidFill>
                  <a:srgbClr val="000000"/>
                </a:solidFill>
                <a:latin typeface="Courier New" panose="02070309020205020404" pitchFamily="49" charset="0"/>
                <a:cs typeface="Courier New" panose="02070309020205020404" pitchFamily="49" charset="0"/>
              </a:rPr>
              <a:t>auto_increment</a:t>
            </a:r>
            <a:r>
              <a:rPr lang="en-US" sz="2800" dirty="0">
                <a:solidFill>
                  <a:srgbClr val="000000"/>
                </a:solidFill>
                <a:latin typeface="Courier New" panose="02070309020205020404" pitchFamily="49" charset="0"/>
                <a:cs typeface="Courier New" panose="02070309020205020404" pitchFamily="49" charset="0"/>
              </a:rPr>
              <a:t>, </a:t>
            </a:r>
          </a:p>
          <a:p>
            <a:pPr lvl="1"/>
            <a:r>
              <a:rPr lang="en-US" sz="2800" dirty="0" err="1">
                <a:solidFill>
                  <a:srgbClr val="000000"/>
                </a:solidFill>
                <a:latin typeface="Courier New" panose="02070309020205020404" pitchFamily="49" charset="0"/>
                <a:cs typeface="Courier New" panose="02070309020205020404" pitchFamily="49" charset="0"/>
              </a:rPr>
              <a:t>first_name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err="1">
                <a:solidFill>
                  <a:srgbClr val="000000"/>
                </a:solidFill>
                <a:latin typeface="Courier New" panose="02070309020205020404" pitchFamily="49" charset="0"/>
                <a:cs typeface="Courier New" panose="02070309020205020404" pitchFamily="49" charset="0"/>
              </a:rPr>
              <a:t>last_name</a:t>
            </a:r>
            <a:r>
              <a:rPr lang="en-US" sz="2800" dirty="0">
                <a:solidFill>
                  <a:srgbClr val="000000"/>
                </a:solidFill>
                <a:latin typeface="Courier New" panose="02070309020205020404" pitchFamily="49" charset="0"/>
                <a:cs typeface="Courier New" panose="02070309020205020404" pitchFamily="49" charset="0"/>
              </a:rPr>
              <a:t> VARCHAR(20) default NULL, </a:t>
            </a:r>
          </a:p>
          <a:p>
            <a:pPr lvl="1"/>
            <a:r>
              <a:rPr lang="en-US" sz="2800" dirty="0">
                <a:solidFill>
                  <a:srgbClr val="000000"/>
                </a:solidFill>
                <a:latin typeface="Courier New" panose="02070309020205020404" pitchFamily="49" charset="0"/>
                <a:cs typeface="Courier New" panose="02070309020205020404" pitchFamily="49" charset="0"/>
              </a:rPr>
              <a:t>salary INT default NULL, </a:t>
            </a:r>
          </a:p>
          <a:p>
            <a:pPr lvl="1"/>
            <a:r>
              <a:rPr lang="en-US" sz="2800" dirty="0">
                <a:solidFill>
                  <a:srgbClr val="000000"/>
                </a:solidFill>
                <a:latin typeface="Courier New" panose="02070309020205020404" pitchFamily="49" charset="0"/>
                <a:cs typeface="Courier New" panose="02070309020205020404" pitchFamily="49" charset="0"/>
              </a:rPr>
              <a:t>PRIMARY KEY (id) </a:t>
            </a:r>
          </a:p>
          <a:p>
            <a:r>
              <a:rPr lang="en-US" sz="2800" dirty="0">
                <a:solidFill>
                  <a:srgbClr val="000000"/>
                </a:solidFill>
                <a:latin typeface="Courier New" panose="02070309020205020404" pitchFamily="49" charset="0"/>
                <a:cs typeface="Courier New" panose="02070309020205020404" pitchFamily="49" charset="0"/>
              </a:rPr>
              <a:t>  );</a:t>
            </a:r>
          </a:p>
        </p:txBody>
      </p:sp>
      <p:sp>
        <p:nvSpPr>
          <p:cNvPr id="6" name="Rectangle 5"/>
          <p:cNvSpPr/>
          <p:nvPr/>
        </p:nvSpPr>
        <p:spPr>
          <a:xfrm>
            <a:off x="323850" y="381000"/>
            <a:ext cx="6819900" cy="584775"/>
          </a:xfrm>
          <a:prstGeom prst="rect">
            <a:avLst/>
          </a:prstGeom>
        </p:spPr>
        <p:txBody>
          <a:bodyPr wrap="square">
            <a:spAutoFit/>
          </a:bodyPr>
          <a:lstStyle/>
          <a:p>
            <a:pPr algn="ctr"/>
            <a:r>
              <a:rPr lang="en-US" sz="3200" b="1" dirty="0">
                <a:latin typeface="Cambria" pitchFamily="18" charset="0"/>
              </a:rPr>
              <a:t>Annotated Class Example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36</a:t>
            </a:fld>
            <a:endParaRPr lang="en-US"/>
          </a:p>
        </p:txBody>
      </p:sp>
    </p:spTree>
    <p:custDataLst>
      <p:tags r:id="rId1"/>
    </p:custDataLst>
    <p:extLst>
      <p:ext uri="{BB962C8B-B14F-4D97-AF65-F5344CB8AC3E}">
        <p14:creationId xmlns:p14="http://schemas.microsoft.com/office/powerpoint/2010/main" val="3355031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wipe(left)">
                                      <p:cBhvr>
                                        <p:cTn id="29" dur="500"/>
                                        <p:tgtEl>
                                          <p:spTgt spid="5">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wipe(left)">
                                      <p:cBhvr>
                                        <p:cTn id="32" dur="500"/>
                                        <p:tgtEl>
                                          <p:spTgt spid="5">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wipe(left)">
                                      <p:cBhvr>
                                        <p:cTn id="37"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1447801"/>
            <a:ext cx="10739438" cy="5262979"/>
          </a:xfrm>
          <a:prstGeom prst="rect">
            <a:avLst/>
          </a:prstGeom>
        </p:spPr>
        <p:txBody>
          <a:bodyPr wrap="square" numCol="2">
            <a:spAutoFit/>
          </a:bodyPr>
          <a:lstStyle/>
          <a:p>
            <a:r>
              <a:rPr lang="en-US" sz="2400" dirty="0">
                <a:latin typeface="Courier New" panose="02070309020205020404" pitchFamily="49" charset="0"/>
                <a:cs typeface="Courier New" panose="02070309020205020404" pitchFamily="49" charset="0"/>
              </a:rPr>
              <a:t>import </a:t>
            </a:r>
            <a:r>
              <a:rPr lang="en-US" sz="2400" dirty="0" err="1">
                <a:latin typeface="Courier New" panose="02070309020205020404" pitchFamily="49" charset="0"/>
                <a:cs typeface="Courier New" panose="02070309020205020404" pitchFamily="49" charset="0"/>
              </a:rPr>
              <a:t>javax.persistence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@Entity </a:t>
            </a:r>
          </a:p>
          <a:p>
            <a:r>
              <a:rPr lang="en-US" sz="2400" dirty="0">
                <a:solidFill>
                  <a:srgbClr val="FF0000"/>
                </a:solidFill>
                <a:latin typeface="Courier New" panose="02070309020205020404" pitchFamily="49" charset="0"/>
                <a:cs typeface="Courier New" panose="02070309020205020404" pitchFamily="49" charset="0"/>
              </a:rPr>
              <a:t>@Table</a:t>
            </a:r>
            <a:r>
              <a:rPr lang="en-US" sz="2400" dirty="0">
                <a:latin typeface="Courier New" panose="02070309020205020404" pitchFamily="49" charset="0"/>
                <a:cs typeface="Courier New" panose="02070309020205020404" pitchFamily="49" charset="0"/>
              </a:rPr>
              <a:t>(name = "EMPLOYEE") </a:t>
            </a: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class Employee </a:t>
            </a:r>
          </a:p>
          <a:p>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@Id @</a:t>
            </a:r>
            <a:r>
              <a:rPr lang="en-US" sz="2400" dirty="0" err="1">
                <a:solidFill>
                  <a:srgbClr val="FF0000"/>
                </a:solidFill>
                <a:latin typeface="Courier New" panose="02070309020205020404" pitchFamily="49" charset="0"/>
                <a:cs typeface="Courier New" panose="02070309020205020404" pitchFamily="49" charset="0"/>
              </a:rPr>
              <a:t>GeneratedValue</a:t>
            </a:r>
            <a:r>
              <a:rPr lang="en-US" sz="2400" dirty="0">
                <a:solidFill>
                  <a:srgbClr val="FF0000"/>
                </a:solidFill>
                <a:latin typeface="Courier New" panose="02070309020205020404" pitchFamily="49" charset="0"/>
                <a:cs typeface="Courier New" panose="02070309020205020404" pitchFamily="49" charset="0"/>
              </a:rPr>
              <a:t> </a:t>
            </a: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"id")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solidFill>
                  <a:srgbClr val="0070C0"/>
                </a:solidFill>
                <a:latin typeface="Courier New" panose="02070309020205020404" pitchFamily="49" charset="0"/>
                <a:cs typeface="Courier New" panose="02070309020205020404" pitchFamily="49" charset="0"/>
              </a:rPr>
              <a:t>private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FF0000"/>
                </a:solidFill>
                <a:latin typeface="Courier New" panose="02070309020205020404" pitchFamily="49" charset="0"/>
                <a:cs typeface="Courier New" panose="02070309020205020404" pitchFamily="49" charset="0"/>
              </a:rPr>
              <a:t>@Column</a:t>
            </a:r>
            <a:r>
              <a:rPr lang="en-US" sz="2400" dirty="0">
                <a:latin typeface="Courier New" panose="02070309020205020404" pitchFamily="49" charset="0"/>
                <a:cs typeface="Courier New" panose="02070309020205020404" pitchFamily="49" charset="0"/>
              </a:rPr>
              <a:t>(name = "salary") </a:t>
            </a:r>
          </a:p>
          <a:p>
            <a:r>
              <a:rPr lang="en-US" sz="2400" dirty="0">
                <a:solidFill>
                  <a:srgbClr val="0070C0"/>
                </a:solidFill>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Employee()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getId</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id; }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setId</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id )</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this</a:t>
            </a:r>
            <a:r>
              <a:rPr lang="en-US" sz="2400" dirty="0">
                <a:latin typeface="Courier New" panose="02070309020205020404" pitchFamily="49" charset="0"/>
                <a:cs typeface="Courier New" panose="02070309020205020404" pitchFamily="49" charset="0"/>
              </a:rPr>
              <a:t>.id = id; } </a:t>
            </a:r>
          </a:p>
          <a:p>
            <a:endParaRPr lang="en-US" sz="24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37</a:t>
            </a:fld>
            <a:endParaRPr lang="en-US"/>
          </a:p>
        </p:txBody>
      </p:sp>
      <p:sp>
        <p:nvSpPr>
          <p:cNvPr id="7" name="Title 3"/>
          <p:cNvSpPr>
            <a:spLocks noGrp="1"/>
          </p:cNvSpPr>
          <p:nvPr>
            <p:ph type="title"/>
          </p:nvPr>
        </p:nvSpPr>
        <p:spPr>
          <a:xfrm>
            <a:off x="262465" y="274638"/>
            <a:ext cx="11399652" cy="1143000"/>
          </a:xfrm>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Tree>
    <p:custDataLst>
      <p:tags r:id="rId1"/>
    </p:custDataLst>
    <p:extLst>
      <p:ext uri="{BB962C8B-B14F-4D97-AF65-F5344CB8AC3E}">
        <p14:creationId xmlns:p14="http://schemas.microsoft.com/office/powerpoint/2010/main" val="406909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wipe(left)">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wipe(left)">
                                      <p:cBhvr>
                                        <p:cTn id="38" dur="500"/>
                                        <p:tgtEl>
                                          <p:spTgt spid="5">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animEffect transition="in" filter="wipe(left)">
                                      <p:cBhvr>
                                        <p:cTn id="43" dur="500"/>
                                        <p:tgtEl>
                                          <p:spTgt spid="5">
                                            <p:txEl>
                                              <p:pRg st="11"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wipe(left)">
                                      <p:cBhvr>
                                        <p:cTn id="48" dur="500"/>
                                        <p:tgtEl>
                                          <p:spTgt spid="5">
                                            <p:txEl>
                                              <p:pRg st="12"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wipe(left)">
                                      <p:cBhvr>
                                        <p:cTn id="53" dur="500"/>
                                        <p:tgtEl>
                                          <p:spTgt spid="5">
                                            <p:txEl>
                                              <p:pRg st="14" end="14"/>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
                                            <p:txEl>
                                              <p:pRg st="15" end="15"/>
                                            </p:txEl>
                                          </p:spTgt>
                                        </p:tgtEl>
                                        <p:attrNameLst>
                                          <p:attrName>style.visibility</p:attrName>
                                        </p:attrNameLst>
                                      </p:cBhvr>
                                      <p:to>
                                        <p:strVal val="visible"/>
                                      </p:to>
                                    </p:set>
                                    <p:animEffect transition="in" filter="wipe(left)">
                                      <p:cBhvr>
                                        <p:cTn id="57" dur="500"/>
                                        <p:tgtEl>
                                          <p:spTgt spid="5">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txEl>
                                              <p:pRg st="17" end="17"/>
                                            </p:txEl>
                                          </p:spTgt>
                                        </p:tgtEl>
                                        <p:attrNameLst>
                                          <p:attrName>style.visibility</p:attrName>
                                        </p:attrNameLst>
                                      </p:cBhvr>
                                      <p:to>
                                        <p:strVal val="visible"/>
                                      </p:to>
                                    </p:set>
                                    <p:animEffect transition="in" filter="wipe(left)">
                                      <p:cBhvr>
                                        <p:cTn id="62" dur="500"/>
                                        <p:tgtEl>
                                          <p:spTgt spid="5">
                                            <p:txEl>
                                              <p:pRg st="17" end="17"/>
                                            </p:txEl>
                                          </p:spTgt>
                                        </p:tgtEl>
                                      </p:cBhvr>
                                    </p:animEffect>
                                  </p:childTnLst>
                                </p:cTn>
                              </p:par>
                            </p:childTnLst>
                          </p:cTn>
                        </p:par>
                        <p:par>
                          <p:cTn id="63" fill="hold">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
                                            <p:txEl>
                                              <p:pRg st="18" end="18"/>
                                            </p:txEl>
                                          </p:spTgt>
                                        </p:tgtEl>
                                        <p:attrNameLst>
                                          <p:attrName>style.visibility</p:attrName>
                                        </p:attrNameLst>
                                      </p:cBhvr>
                                      <p:to>
                                        <p:strVal val="visible"/>
                                      </p:to>
                                    </p:set>
                                    <p:animEffect transition="in" filter="wipe(left)">
                                      <p:cBhvr>
                                        <p:cTn id="66" dur="500"/>
                                        <p:tgtEl>
                                          <p:spTgt spid="5">
                                            <p:txEl>
                                              <p:pRg st="18" end="18"/>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wipe(left)">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
                                            <p:txEl>
                                              <p:pRg st="22" end="22"/>
                                            </p:txEl>
                                          </p:spTgt>
                                        </p:tgtEl>
                                        <p:attrNameLst>
                                          <p:attrName>style.visibility</p:attrName>
                                        </p:attrNameLst>
                                      </p:cBhvr>
                                      <p:to>
                                        <p:strVal val="visible"/>
                                      </p:to>
                                    </p:set>
                                    <p:animEffect transition="in" filter="wipe(left)">
                                      <p:cBhvr>
                                        <p:cTn id="76" dur="500"/>
                                        <p:tgtEl>
                                          <p:spTgt spid="5">
                                            <p:txEl>
                                              <p:pRg st="22" end="22"/>
                                            </p:txEl>
                                          </p:spTgt>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5">
                                            <p:txEl>
                                              <p:pRg st="23" end="23"/>
                                            </p:txEl>
                                          </p:spTgt>
                                        </p:tgtEl>
                                        <p:attrNameLst>
                                          <p:attrName>style.visibility</p:attrName>
                                        </p:attrNameLst>
                                      </p:cBhvr>
                                      <p:to>
                                        <p:strVal val="visible"/>
                                      </p:to>
                                    </p:set>
                                    <p:animEffect transition="in" filter="wipe(left)">
                                      <p:cBhvr>
                                        <p:cTn id="80" dur="500"/>
                                        <p:tgtEl>
                                          <p:spTgt spid="5">
                                            <p:txEl>
                                              <p:pRg st="23" end="23"/>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5">
                                            <p:txEl>
                                              <p:pRg st="25" end="25"/>
                                            </p:txEl>
                                          </p:spTgt>
                                        </p:tgtEl>
                                        <p:attrNameLst>
                                          <p:attrName>style.visibility</p:attrName>
                                        </p:attrNameLst>
                                      </p:cBhvr>
                                      <p:to>
                                        <p:strVal val="visible"/>
                                      </p:to>
                                    </p:set>
                                    <p:animEffect transition="in" filter="wipe(left)">
                                      <p:cBhvr>
                                        <p:cTn id="85" dur="500"/>
                                        <p:tgtEl>
                                          <p:spTgt spid="5">
                                            <p:txEl>
                                              <p:pRg st="25" end="25"/>
                                            </p:txEl>
                                          </p:spTgt>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5">
                                            <p:txEl>
                                              <p:pRg st="26" end="26"/>
                                            </p:txEl>
                                          </p:spTgt>
                                        </p:tgtEl>
                                        <p:attrNameLst>
                                          <p:attrName>style.visibility</p:attrName>
                                        </p:attrNameLst>
                                      </p:cBhvr>
                                      <p:to>
                                        <p:strVal val="visible"/>
                                      </p:to>
                                    </p:set>
                                    <p:animEffect transition="in" filter="wipe(left)">
                                      <p:cBhvr>
                                        <p:cTn id="89"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42900" y="1578172"/>
            <a:ext cx="11101387" cy="5216813"/>
          </a:xfrm>
          <a:prstGeom prst="rect">
            <a:avLst/>
          </a:prstGeom>
        </p:spPr>
        <p:txBody>
          <a:bodyPr wrap="square" numCol="2">
            <a:spAutoFit/>
          </a:bodyPr>
          <a:lstStyle/>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getFirstName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setFirstName</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.firstName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first_name</a:t>
            </a:r>
            <a:r>
              <a:rPr lang="en-US" sz="2400" dirty="0">
                <a:latin typeface="Courier New" panose="02070309020205020404" pitchFamily="49" charset="0"/>
                <a:cs typeface="Courier New" panose="02070309020205020404" pitchFamily="49" charset="0"/>
              </a:rPr>
              <a:t>;} </a:t>
            </a:r>
          </a:p>
          <a:p>
            <a:endParaRPr lang="en-US" sz="1050" dirty="0">
              <a:latin typeface="Courier New" panose="02070309020205020404" pitchFamily="49" charset="0"/>
              <a:cs typeface="Courier New" panose="02070309020205020404" pitchFamily="49" charset="0"/>
            </a:endParaRPr>
          </a:p>
          <a:p>
            <a:endParaRPr lang="en-US" sz="105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getLastName</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p>
          <a:p>
            <a:endParaRPr lang="en-US" sz="2400" dirty="0">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endParaRPr lang="en-US" sz="2400" dirty="0" smtClean="0">
              <a:solidFill>
                <a:srgbClr val="0070C0"/>
              </a:solidFill>
              <a:latin typeface="Courier New" panose="02070309020205020404" pitchFamily="49" charset="0"/>
              <a:cs typeface="Courier New" panose="02070309020205020404" pitchFamily="49" charset="0"/>
            </a:endParaRPr>
          </a:p>
          <a:p>
            <a:r>
              <a:rPr lang="en-US" sz="2400" dirty="0" smtClean="0">
                <a:solidFill>
                  <a:srgbClr val="0070C0"/>
                </a:solidFill>
                <a:latin typeface="Courier New" panose="02070309020205020404" pitchFamily="49" charset="0"/>
                <a:cs typeface="Courier New" panose="02070309020205020404" pitchFamily="49" charset="0"/>
              </a:rPr>
              <a:t>public</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setLastName</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String</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.lastName</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last_name</a:t>
            </a:r>
            <a:r>
              <a:rPr lang="en-US" sz="2400" dirty="0">
                <a:latin typeface="Courier New" panose="02070309020205020404" pitchFamily="49" charset="0"/>
                <a:cs typeface="Courier New" panose="02070309020205020404" pitchFamily="49" charset="0"/>
              </a:rPr>
              <a:t>; }</a:t>
            </a:r>
          </a:p>
          <a:p>
            <a:endParaRPr lang="en-US" sz="2400" dirty="0">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getSalary</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 </a:t>
            </a:r>
            <a:r>
              <a:rPr lang="en-US" sz="2400" dirty="0">
                <a:solidFill>
                  <a:srgbClr val="0070C0"/>
                </a:solidFill>
                <a:latin typeface="Courier New" panose="02070309020205020404" pitchFamily="49" charset="0"/>
                <a:cs typeface="Courier New" panose="02070309020205020404" pitchFamily="49" charset="0"/>
              </a:rPr>
              <a:t>return</a:t>
            </a:r>
            <a:r>
              <a:rPr lang="en-US" sz="2400" dirty="0">
                <a:latin typeface="Courier New" panose="02070309020205020404" pitchFamily="49" charset="0"/>
                <a:cs typeface="Courier New" panose="02070309020205020404" pitchFamily="49" charset="0"/>
              </a:rPr>
              <a:t> salary; } </a:t>
            </a:r>
          </a:p>
          <a:p>
            <a:endParaRPr lang="en-US" sz="2400" dirty="0">
              <a:solidFill>
                <a:srgbClr val="0070C0"/>
              </a:solidFill>
              <a:latin typeface="Courier New" panose="02070309020205020404" pitchFamily="49" charset="0"/>
              <a:cs typeface="Courier New" panose="02070309020205020404" pitchFamily="49" charset="0"/>
            </a:endParaRPr>
          </a:p>
          <a:p>
            <a:r>
              <a:rPr lang="en-US" sz="2400" dirty="0">
                <a:solidFill>
                  <a:srgbClr val="0070C0"/>
                </a:solidFill>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void </a:t>
            </a:r>
            <a:r>
              <a:rPr lang="en-US" sz="2400" dirty="0" err="1">
                <a:latin typeface="Courier New" panose="02070309020205020404" pitchFamily="49" charset="0"/>
                <a:cs typeface="Courier New" panose="02070309020205020404" pitchFamily="49" charset="0"/>
              </a:rPr>
              <a:t>setSalary</a:t>
            </a:r>
            <a:r>
              <a:rPr lang="en-US" sz="2400" dirty="0">
                <a:latin typeface="Courier New" panose="02070309020205020404" pitchFamily="49" charset="0"/>
                <a:cs typeface="Courier New" panose="02070309020205020404" pitchFamily="49" charset="0"/>
              </a:rPr>
              <a:t>( </a:t>
            </a:r>
            <a:r>
              <a:rPr lang="en-US" sz="2400" dirty="0" err="1">
                <a:solidFill>
                  <a:srgbClr val="FF0000"/>
                </a:solidFill>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salary )</a:t>
            </a:r>
          </a:p>
          <a:p>
            <a:pPr marL="185738"/>
            <a:r>
              <a:rPr lang="en-US" sz="2400" dirty="0">
                <a:latin typeface="Courier New" panose="02070309020205020404" pitchFamily="49" charset="0"/>
                <a:cs typeface="Courier New" panose="02070309020205020404" pitchFamily="49" charset="0"/>
              </a:rPr>
              <a:t> { </a:t>
            </a:r>
            <a:r>
              <a:rPr lang="en-US" sz="2400" dirty="0" err="1">
                <a:solidFill>
                  <a:srgbClr val="0070C0"/>
                </a:solidFill>
                <a:latin typeface="Courier New" panose="02070309020205020404" pitchFamily="49" charset="0"/>
                <a:cs typeface="Courier New" panose="02070309020205020404" pitchFamily="49" charset="0"/>
              </a:rPr>
              <a:t>this</a:t>
            </a:r>
            <a:r>
              <a:rPr lang="en-US" sz="2400" dirty="0" err="1">
                <a:latin typeface="Courier New" panose="02070309020205020404" pitchFamily="49" charset="0"/>
                <a:cs typeface="Courier New" panose="02070309020205020404" pitchFamily="49" charset="0"/>
              </a:rPr>
              <a:t>.salary</a:t>
            </a:r>
            <a:r>
              <a:rPr lang="en-US" sz="2400" dirty="0">
                <a:latin typeface="Courier New" panose="02070309020205020404" pitchFamily="49" charset="0"/>
                <a:cs typeface="Courier New" panose="02070309020205020404" pitchFamily="49" charset="0"/>
              </a:rPr>
              <a:t> = salary; }</a:t>
            </a:r>
          </a:p>
          <a:p>
            <a:pPr marL="185738"/>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 End of Employee class</a:t>
            </a:r>
            <a:endParaRPr lang="en-US" sz="2400" dirty="0">
              <a:solidFill>
                <a:srgbClr val="000000"/>
              </a:solidFill>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38</a:t>
            </a:fld>
            <a:endParaRPr lang="en-US"/>
          </a:p>
        </p:txBody>
      </p:sp>
      <p:sp>
        <p:nvSpPr>
          <p:cNvPr id="5" name="Title 3"/>
          <p:cNvSpPr>
            <a:spLocks noGrp="1"/>
          </p:cNvSpPr>
          <p:nvPr>
            <p:ph type="title"/>
          </p:nvPr>
        </p:nvSpPr>
        <p:spPr>
          <a:xfrm>
            <a:off x="262465" y="274638"/>
            <a:ext cx="11399652" cy="1143000"/>
          </a:xfrm>
        </p:spPr>
        <p:txBody>
          <a:bodyPr>
            <a:normAutofit fontScale="90000"/>
          </a:bodyPr>
          <a:lstStyle/>
          <a:p>
            <a:r>
              <a:rPr lang="en-US" b="1" dirty="0">
                <a:latin typeface="Cambria" pitchFamily="18" charset="0"/>
              </a:rPr>
              <a:t>Example Continue… mapping of Employee class with annotations to map objects with the defined EMPLOYEE </a:t>
            </a:r>
            <a:r>
              <a:rPr lang="en-US" b="1" dirty="0" smtClean="0">
                <a:latin typeface="Cambria" pitchFamily="18" charset="0"/>
              </a:rPr>
              <a:t>table</a:t>
            </a:r>
            <a:endParaRPr lang="en-IN" dirty="0"/>
          </a:p>
        </p:txBody>
      </p:sp>
    </p:spTree>
    <p:custDataLst>
      <p:tags r:id="rId1"/>
    </p:custDataLst>
    <p:extLst>
      <p:ext uri="{BB962C8B-B14F-4D97-AF65-F5344CB8AC3E}">
        <p14:creationId xmlns:p14="http://schemas.microsoft.com/office/powerpoint/2010/main" val="181176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4" end="4"/>
                                            </p:txEl>
                                          </p:spTgt>
                                        </p:tgtEl>
                                        <p:attrNameLst>
                                          <p:attrName>style.visibility</p:attrName>
                                        </p:attrNameLst>
                                      </p:cBhvr>
                                      <p:to>
                                        <p:strVal val="visible"/>
                                      </p:to>
                                    </p:set>
                                    <p:animEffect transition="in" filter="wipe(left)">
                                      <p:cBhvr>
                                        <p:cTn id="16" dur="500"/>
                                        <p:tgtEl>
                                          <p:spTgt spid="7">
                                            <p:txEl>
                                              <p:pRg st="4" end="4"/>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wipe(left)">
                                      <p:cBhvr>
                                        <p:cTn id="20" dur="500"/>
                                        <p:tgtEl>
                                          <p:spTgt spid="7">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Effect transition="in" filter="wipe(left)">
                                      <p:cBhvr>
                                        <p:cTn id="25" dur="500"/>
                                        <p:tgtEl>
                                          <p:spTgt spid="7">
                                            <p:txEl>
                                              <p:pRg st="8" end="8"/>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animEffect transition="in" filter="wipe(left)">
                                      <p:cBhvr>
                                        <p:cTn id="29" dur="500"/>
                                        <p:tgtEl>
                                          <p:spTgt spid="7">
                                            <p:txEl>
                                              <p:pRg st="9" end="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wipe(left)">
                                      <p:cBhvr>
                                        <p:cTn id="34" dur="500"/>
                                        <p:tgtEl>
                                          <p:spTgt spid="7">
                                            <p:txEl>
                                              <p:pRg st="13" end="13"/>
                                            </p:tx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xEl>
                                              <p:pRg st="14" end="14"/>
                                            </p:txEl>
                                          </p:spTgt>
                                        </p:tgtEl>
                                        <p:attrNameLst>
                                          <p:attrName>style.visibility</p:attrName>
                                        </p:attrNameLst>
                                      </p:cBhvr>
                                      <p:to>
                                        <p:strVal val="visible"/>
                                      </p:to>
                                    </p:set>
                                    <p:animEffect transition="in" filter="wipe(left)">
                                      <p:cBhvr>
                                        <p:cTn id="38" dur="500"/>
                                        <p:tgtEl>
                                          <p:spTgt spid="7">
                                            <p:txEl>
                                              <p:pRg st="14"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
                                            <p:txEl>
                                              <p:pRg st="16" end="16"/>
                                            </p:txEl>
                                          </p:spTgt>
                                        </p:tgtEl>
                                        <p:attrNameLst>
                                          <p:attrName>style.visibility</p:attrName>
                                        </p:attrNameLst>
                                      </p:cBhvr>
                                      <p:to>
                                        <p:strVal val="visible"/>
                                      </p:to>
                                    </p:set>
                                    <p:animEffect transition="in" filter="wipe(left)">
                                      <p:cBhvr>
                                        <p:cTn id="43" dur="500"/>
                                        <p:tgtEl>
                                          <p:spTgt spid="7">
                                            <p:txEl>
                                              <p:pRg st="16" end="16"/>
                                            </p:tx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7">
                                            <p:txEl>
                                              <p:pRg st="17" end="17"/>
                                            </p:txEl>
                                          </p:spTgt>
                                        </p:tgtEl>
                                        <p:attrNameLst>
                                          <p:attrName>style.visibility</p:attrName>
                                        </p:attrNameLst>
                                      </p:cBhvr>
                                      <p:to>
                                        <p:strVal val="visible"/>
                                      </p:to>
                                    </p:set>
                                    <p:animEffect transition="in" filter="wipe(left)">
                                      <p:cBhvr>
                                        <p:cTn id="47" dur="500"/>
                                        <p:tgtEl>
                                          <p:spTgt spid="7">
                                            <p:txEl>
                                              <p:pRg st="17"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19" end="19"/>
                                            </p:txEl>
                                          </p:spTgt>
                                        </p:tgtEl>
                                        <p:attrNameLst>
                                          <p:attrName>style.visibility</p:attrName>
                                        </p:attrNameLst>
                                      </p:cBhvr>
                                      <p:to>
                                        <p:strVal val="visible"/>
                                      </p:to>
                                    </p:set>
                                    <p:animEffect transition="in" filter="wipe(left)">
                                      <p:cBhvr>
                                        <p:cTn id="52" dur="500"/>
                                        <p:tgtEl>
                                          <p:spTgt spid="7">
                                            <p:txEl>
                                              <p:pRg st="19" end="19"/>
                                            </p:txEl>
                                          </p:spTgt>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7">
                                            <p:txEl>
                                              <p:pRg st="20" end="20"/>
                                            </p:txEl>
                                          </p:spTgt>
                                        </p:tgtEl>
                                        <p:attrNameLst>
                                          <p:attrName>style.visibility</p:attrName>
                                        </p:attrNameLst>
                                      </p:cBhvr>
                                      <p:to>
                                        <p:strVal val="visible"/>
                                      </p:to>
                                    </p:set>
                                    <p:animEffect transition="in" filter="wipe(left)">
                                      <p:cBhvr>
                                        <p:cTn id="56" dur="500"/>
                                        <p:tgtEl>
                                          <p:spTgt spid="7">
                                            <p:txEl>
                                              <p:pRg st="20" end="2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2" end="22"/>
                                            </p:txEl>
                                          </p:spTgt>
                                        </p:tgtEl>
                                        <p:attrNameLst>
                                          <p:attrName>style.visibility</p:attrName>
                                        </p:attrNameLst>
                                      </p:cBhvr>
                                      <p:to>
                                        <p:strVal val="visible"/>
                                      </p:to>
                                    </p:set>
                                    <p:animEffect transition="in" filter="wipe(left)">
                                      <p:cBhvr>
                                        <p:cTn id="61" dur="500"/>
                                        <p:tgtEl>
                                          <p:spTgt spid="7">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85838" y="342900"/>
            <a:ext cx="4419600" cy="523220"/>
          </a:xfrm>
          <a:prstGeom prst="rect">
            <a:avLst/>
          </a:prstGeom>
        </p:spPr>
        <p:txBody>
          <a:bodyPr wrap="square">
            <a:spAutoFit/>
          </a:bodyPr>
          <a:lstStyle/>
          <a:p>
            <a:pPr algn="just"/>
            <a:r>
              <a:rPr lang="en-US" sz="2800" b="1" dirty="0">
                <a:latin typeface="Cambria" pitchFamily="18" charset="0"/>
              </a:rPr>
              <a:t>Example Continue…</a:t>
            </a:r>
          </a:p>
        </p:txBody>
      </p:sp>
      <p:sp>
        <p:nvSpPr>
          <p:cNvPr id="10" name="Rectangle 9"/>
          <p:cNvSpPr/>
          <p:nvPr/>
        </p:nvSpPr>
        <p:spPr>
          <a:xfrm>
            <a:off x="985838" y="1314450"/>
            <a:ext cx="10687050" cy="5262979"/>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Compilation and Execution</a:t>
            </a:r>
          </a:p>
          <a:p>
            <a:r>
              <a:rPr lang="en-US" sz="2400" dirty="0">
                <a:latin typeface="Cambria" panose="02040503050406030204" pitchFamily="18" charset="0"/>
                <a:ea typeface="Cambria" panose="02040503050406030204" pitchFamily="18" charset="0"/>
              </a:rPr>
              <a:t>Create an application class with main( ) method.</a:t>
            </a:r>
          </a:p>
          <a:p>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Database Configuration</a:t>
            </a:r>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Create </a:t>
            </a:r>
            <a:r>
              <a:rPr lang="en-US" sz="2400" b="1" dirty="0">
                <a:latin typeface="Cambria" panose="02040503050406030204" pitchFamily="18" charset="0"/>
                <a:ea typeface="Cambria" panose="02040503050406030204" pitchFamily="18" charset="0"/>
              </a:rPr>
              <a:t>hibernate.cfg.xml</a:t>
            </a:r>
            <a:r>
              <a:rPr lang="en-US" sz="2400" dirty="0">
                <a:latin typeface="Cambria" panose="02040503050406030204" pitchFamily="18" charset="0"/>
                <a:ea typeface="Cambria" panose="02040503050406030204" pitchFamily="18" charset="0"/>
              </a:rPr>
              <a:t> configuration file to define database related parameters.</a:t>
            </a:r>
          </a:p>
          <a:p>
            <a:endParaRPr lang="en-US" sz="24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Compilation and Execution</a:t>
            </a:r>
          </a:p>
          <a:p>
            <a:r>
              <a:rPr lang="en-US" sz="2400" dirty="0">
                <a:latin typeface="Cambria" panose="02040503050406030204" pitchFamily="18" charset="0"/>
                <a:ea typeface="Cambria" panose="02040503050406030204" pitchFamily="18" charset="0"/>
              </a:rPr>
              <a:t>Make sure, you have set PATH and CLASSPATH appropriately before proceeding for the compilation and execution.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Delete Employee.hbm.xml mapping file from the path.</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Create Employee.java source file as shown above and compile it.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Create ManageEmployee.java source file as shown above and compile it.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Execute </a:t>
            </a:r>
            <a:r>
              <a:rPr lang="en-US" sz="2400" dirty="0" err="1">
                <a:latin typeface="Cambria" panose="02040503050406030204" pitchFamily="18" charset="0"/>
                <a:ea typeface="Cambria" panose="02040503050406030204" pitchFamily="18" charset="0"/>
              </a:rPr>
              <a:t>ManageEmployee</a:t>
            </a:r>
            <a:r>
              <a:rPr lang="en-US" sz="2400" dirty="0">
                <a:latin typeface="Cambria" panose="02040503050406030204" pitchFamily="18" charset="0"/>
                <a:ea typeface="Cambria" panose="02040503050406030204" pitchFamily="18" charset="0"/>
              </a:rPr>
              <a:t> binary to run the program</a:t>
            </a:r>
            <a:r>
              <a:rPr lang="en-US" sz="2400" dirty="0" smtClean="0">
                <a:latin typeface="Cambria" panose="02040503050406030204" pitchFamily="18" charset="0"/>
                <a:ea typeface="Cambria" panose="02040503050406030204" pitchFamily="18" charset="0"/>
              </a:rPr>
              <a:t>.</a:t>
            </a:r>
            <a:endParaRPr lang="en-US" sz="2400" b="1"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39</a:t>
            </a:fld>
            <a:endParaRPr lang="en-US"/>
          </a:p>
        </p:txBody>
      </p:sp>
    </p:spTree>
    <p:custDataLst>
      <p:tags r:id="rId1"/>
    </p:custDataLst>
    <p:extLst>
      <p:ext uri="{BB962C8B-B14F-4D97-AF65-F5344CB8AC3E}">
        <p14:creationId xmlns:p14="http://schemas.microsoft.com/office/powerpoint/2010/main" val="1731804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wipe(left)">
                                      <p:cBhvr>
                                        <p:cTn id="17" dur="500"/>
                                        <p:tgtEl>
                                          <p:spTgt spid="1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4" end="4"/>
                                            </p:txEl>
                                          </p:spTgt>
                                        </p:tgtEl>
                                        <p:attrNameLst>
                                          <p:attrName>style.visibility</p:attrName>
                                        </p:attrNameLst>
                                      </p:cBhvr>
                                      <p:to>
                                        <p:strVal val="visible"/>
                                      </p:to>
                                    </p:set>
                                    <p:animEffect transition="in" filter="wipe(left)">
                                      <p:cBhvr>
                                        <p:cTn id="22" dur="500"/>
                                        <p:tgtEl>
                                          <p:spTgt spid="1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wipe(left)">
                                      <p:cBhvr>
                                        <p:cTn id="27" dur="500"/>
                                        <p:tgtEl>
                                          <p:spTgt spid="10">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7" end="7"/>
                                            </p:txEl>
                                          </p:spTgt>
                                        </p:tgtEl>
                                        <p:attrNameLst>
                                          <p:attrName>style.visibility</p:attrName>
                                        </p:attrNameLst>
                                      </p:cBhvr>
                                      <p:to>
                                        <p:strVal val="visible"/>
                                      </p:to>
                                    </p:set>
                                    <p:animEffect transition="in" filter="wipe(left)">
                                      <p:cBhvr>
                                        <p:cTn id="32" dur="500"/>
                                        <p:tgtEl>
                                          <p:spTgt spid="10">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8" end="8"/>
                                            </p:txEl>
                                          </p:spTgt>
                                        </p:tgtEl>
                                        <p:attrNameLst>
                                          <p:attrName>style.visibility</p:attrName>
                                        </p:attrNameLst>
                                      </p:cBhvr>
                                      <p:to>
                                        <p:strVal val="visible"/>
                                      </p:to>
                                    </p:set>
                                    <p:animEffect transition="in" filter="wipe(left)">
                                      <p:cBhvr>
                                        <p:cTn id="37" dur="500"/>
                                        <p:tgtEl>
                                          <p:spTgt spid="10">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9" end="9"/>
                                            </p:txEl>
                                          </p:spTgt>
                                        </p:tgtEl>
                                        <p:attrNameLst>
                                          <p:attrName>style.visibility</p:attrName>
                                        </p:attrNameLst>
                                      </p:cBhvr>
                                      <p:to>
                                        <p:strVal val="visible"/>
                                      </p:to>
                                    </p:set>
                                    <p:animEffect transition="in" filter="wipe(left)">
                                      <p:cBhvr>
                                        <p:cTn id="42" dur="500"/>
                                        <p:tgtEl>
                                          <p:spTgt spid="10">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Effect transition="in" filter="wipe(left)">
                                      <p:cBhvr>
                                        <p:cTn id="47" dur="500"/>
                                        <p:tgtEl>
                                          <p:spTgt spid="10">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11" end="11"/>
                                            </p:txEl>
                                          </p:spTgt>
                                        </p:tgtEl>
                                        <p:attrNameLst>
                                          <p:attrName>style.visibility</p:attrName>
                                        </p:attrNameLst>
                                      </p:cBhvr>
                                      <p:to>
                                        <p:strVal val="visible"/>
                                      </p:to>
                                    </p:set>
                                    <p:animEffect transition="in" filter="wipe(left)">
                                      <p:cBhvr>
                                        <p:cTn id="5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7263" y="533401"/>
            <a:ext cx="6086474" cy="584775"/>
          </a:xfrm>
          <a:prstGeom prst="rect">
            <a:avLst/>
          </a:prstGeom>
        </p:spPr>
        <p:txBody>
          <a:bodyPr wrap="square">
            <a:spAutoFit/>
          </a:bodyPr>
          <a:lstStyle/>
          <a:p>
            <a:r>
              <a:rPr lang="en-US" sz="3200" b="1" dirty="0">
                <a:latin typeface="Cambria" pitchFamily="18" charset="0"/>
              </a:rPr>
              <a:t>Hibernate Advantages</a:t>
            </a:r>
          </a:p>
        </p:txBody>
      </p:sp>
      <p:sp>
        <p:nvSpPr>
          <p:cNvPr id="5" name="Rectangle 4"/>
          <p:cNvSpPr/>
          <p:nvPr/>
        </p:nvSpPr>
        <p:spPr>
          <a:xfrm>
            <a:off x="585788" y="1531261"/>
            <a:ext cx="10991850" cy="4536691"/>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dirty="0">
                <a:latin typeface="Cambria" pitchFamily="18" charset="0"/>
              </a:rPr>
              <a:t>Mapping Java classes to database tables </a:t>
            </a:r>
          </a:p>
          <a:p>
            <a:pPr marL="800100" lvl="1" indent="-342900" algn="just">
              <a:lnSpc>
                <a:spcPct val="150000"/>
              </a:lnSpc>
              <a:buFont typeface="Arial" panose="020B0604020202020204" pitchFamily="34" charset="0"/>
              <a:buChar char="•"/>
            </a:pPr>
            <a:r>
              <a:rPr lang="en-US" sz="2800" dirty="0">
                <a:latin typeface="Cambria" pitchFamily="18" charset="0"/>
              </a:rPr>
              <a:t>Using  </a:t>
            </a:r>
            <a:r>
              <a:rPr lang="en-US" sz="2800" b="1" dirty="0">
                <a:latin typeface="Cambria" pitchFamily="18" charset="0"/>
              </a:rPr>
              <a:t>XML files </a:t>
            </a:r>
            <a:r>
              <a:rPr lang="en-US" sz="2800" dirty="0">
                <a:latin typeface="Cambria" pitchFamily="18" charset="0"/>
              </a:rPr>
              <a:t>&amp; without writing any line of Java code.</a:t>
            </a:r>
          </a:p>
          <a:p>
            <a:pPr marL="342900" indent="-342900" algn="just">
              <a:lnSpc>
                <a:spcPct val="150000"/>
              </a:lnSpc>
              <a:buFont typeface="Arial" panose="020B0604020202020204" pitchFamily="34" charset="0"/>
              <a:buChar char="•"/>
            </a:pPr>
            <a:r>
              <a:rPr lang="en-US" sz="2800" dirty="0">
                <a:latin typeface="Cambria" pitchFamily="18" charset="0"/>
              </a:rPr>
              <a:t>Provides simple </a:t>
            </a:r>
            <a:r>
              <a:rPr lang="en-US" sz="2800" b="1" dirty="0">
                <a:latin typeface="Cambria" pitchFamily="18" charset="0"/>
              </a:rPr>
              <a:t>API</a:t>
            </a:r>
            <a:r>
              <a:rPr lang="en-US" sz="2800" dirty="0">
                <a:latin typeface="Cambria" pitchFamily="18" charset="0"/>
              </a:rPr>
              <a:t>s for </a:t>
            </a:r>
          </a:p>
          <a:p>
            <a:pPr marL="800100" lvl="1" indent="-342900" algn="just">
              <a:lnSpc>
                <a:spcPct val="150000"/>
              </a:lnSpc>
              <a:buFont typeface="Arial" panose="020B0604020202020204" pitchFamily="34" charset="0"/>
              <a:buChar char="•"/>
            </a:pPr>
            <a:r>
              <a:rPr lang="en-US" sz="2800" b="1" dirty="0">
                <a:latin typeface="Cambria" pitchFamily="18" charset="0"/>
              </a:rPr>
              <a:t>Storing</a:t>
            </a:r>
            <a:r>
              <a:rPr lang="en-US" sz="2800" dirty="0">
                <a:latin typeface="Cambria" pitchFamily="18" charset="0"/>
              </a:rPr>
              <a:t> and </a:t>
            </a:r>
            <a:r>
              <a:rPr lang="en-US" sz="2800" b="1" dirty="0">
                <a:latin typeface="Cambria" pitchFamily="18" charset="0"/>
              </a:rPr>
              <a:t>Retrieving</a:t>
            </a:r>
            <a:r>
              <a:rPr lang="en-US" sz="2800" dirty="0">
                <a:latin typeface="Cambria" pitchFamily="18" charset="0"/>
              </a:rPr>
              <a:t> </a:t>
            </a:r>
            <a:r>
              <a:rPr lang="en-US" sz="2800" dirty="0">
                <a:solidFill>
                  <a:srgbClr val="FF0000"/>
                </a:solidFill>
                <a:latin typeface="Cambria" pitchFamily="18" charset="0"/>
              </a:rPr>
              <a:t>Java objects</a:t>
            </a:r>
            <a:r>
              <a:rPr lang="en-US" sz="2800" dirty="0">
                <a:latin typeface="Cambria" pitchFamily="18" charset="0"/>
              </a:rPr>
              <a:t> directly to and from the database.</a:t>
            </a:r>
          </a:p>
          <a:p>
            <a:pPr marL="342900" indent="-342900" algn="just">
              <a:lnSpc>
                <a:spcPct val="150000"/>
              </a:lnSpc>
              <a:buFont typeface="Arial" panose="020B0604020202020204" pitchFamily="34" charset="0"/>
              <a:buChar char="•"/>
            </a:pPr>
            <a:r>
              <a:rPr lang="en-US" sz="2800" dirty="0">
                <a:latin typeface="Cambria" pitchFamily="18" charset="0"/>
              </a:rPr>
              <a:t>If there is </a:t>
            </a:r>
            <a:r>
              <a:rPr lang="en-US" sz="2800" i="1" dirty="0">
                <a:solidFill>
                  <a:srgbClr val="FF0000"/>
                </a:solidFill>
                <a:latin typeface="Cambria" pitchFamily="18" charset="0"/>
              </a:rPr>
              <a:t>change in the database</a:t>
            </a:r>
            <a:r>
              <a:rPr lang="en-US" sz="2800" dirty="0">
                <a:latin typeface="Cambria" pitchFamily="18" charset="0"/>
              </a:rPr>
              <a:t> or in any table, then you need to </a:t>
            </a:r>
            <a:r>
              <a:rPr lang="en-US" sz="2800" i="1" dirty="0">
                <a:solidFill>
                  <a:srgbClr val="FF0000"/>
                </a:solidFill>
                <a:latin typeface="Cambria" pitchFamily="18" charset="0"/>
              </a:rPr>
              <a:t>change the XML file</a:t>
            </a:r>
            <a:r>
              <a:rPr lang="en-US" sz="2800" dirty="0">
                <a:latin typeface="Cambria" pitchFamily="18" charset="0"/>
              </a:rPr>
              <a:t> properties only.</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a:t>
            </a:fld>
            <a:endParaRPr lang="en-US"/>
          </a:p>
        </p:txBody>
      </p:sp>
    </p:spTree>
    <p:custDataLst>
      <p:tags r:id="rId1"/>
    </p:custDataLst>
    <p:extLst>
      <p:ext uri="{BB962C8B-B14F-4D97-AF65-F5344CB8AC3E}">
        <p14:creationId xmlns:p14="http://schemas.microsoft.com/office/powerpoint/2010/main" val="517394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left)">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42939" y="1524001"/>
            <a:ext cx="10758486" cy="526297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ambria" pitchFamily="18" charset="0"/>
              </a:rPr>
              <a:t>Hibernate is supported by a very powerful query language which is just similar to SQL.</a:t>
            </a:r>
          </a:p>
          <a:p>
            <a:pPr marL="342900" indent="-342900" algn="just">
              <a:buFont typeface="Arial" panose="020B0604020202020204" pitchFamily="34" charset="0"/>
              <a:buChar char="•"/>
            </a:pPr>
            <a:endParaRPr lang="en-US" sz="2400"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The Hibernate query language is an object oriented query language.</a:t>
            </a:r>
          </a:p>
          <a:p>
            <a:pPr marL="342900" indent="-342900" algn="just">
              <a:buFont typeface="Arial" panose="020B0604020202020204" pitchFamily="34" charset="0"/>
              <a:buChar char="•"/>
            </a:pPr>
            <a:endParaRPr lang="en-US" sz="2400"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It works with persistent object and its property.</a:t>
            </a:r>
          </a:p>
          <a:p>
            <a:pPr marL="342900" indent="-342900" algn="just">
              <a:buFont typeface="Arial" panose="020B0604020202020204" pitchFamily="34" charset="0"/>
              <a:buChar char="•"/>
            </a:pPr>
            <a:endParaRPr lang="en-US" sz="2400"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HQL does not depends upon table of database. Instead of table name we use class name in HQL.</a:t>
            </a:r>
          </a:p>
          <a:p>
            <a:pPr marL="342900" indent="-342900" algn="just">
              <a:buFont typeface="Arial" panose="020B0604020202020204" pitchFamily="34" charset="0"/>
              <a:buChar char="•"/>
            </a:pPr>
            <a:endParaRPr lang="en-US" sz="2400"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The Hibernate query are converted into conventional query that in turn perform operation.</a:t>
            </a:r>
          </a:p>
          <a:p>
            <a:pPr marL="342900" indent="-342900" algn="just">
              <a:buFont typeface="Arial" panose="020B0604020202020204" pitchFamily="34" charset="0"/>
              <a:buChar char="•"/>
            </a:pPr>
            <a:endParaRPr lang="en-US" sz="2400" dirty="0">
              <a:latin typeface="Cambria" pitchFamily="18" charset="0"/>
            </a:endParaRPr>
          </a:p>
          <a:p>
            <a:pPr marL="342900" indent="-342900" algn="just">
              <a:buFont typeface="Arial" panose="020B0604020202020204" pitchFamily="34" charset="0"/>
              <a:buChar char="•"/>
            </a:pPr>
            <a:r>
              <a:rPr lang="en-US" sz="2400" dirty="0">
                <a:latin typeface="Cambria" pitchFamily="18" charset="0"/>
              </a:rPr>
              <a:t>These query are case sensitive.</a:t>
            </a:r>
          </a:p>
        </p:txBody>
      </p:sp>
      <p:sp>
        <p:nvSpPr>
          <p:cNvPr id="6" name="Rectangle 5"/>
          <p:cNvSpPr/>
          <p:nvPr/>
        </p:nvSpPr>
        <p:spPr>
          <a:xfrm>
            <a:off x="0" y="347664"/>
            <a:ext cx="8305800" cy="553998"/>
          </a:xfrm>
          <a:prstGeom prst="rect">
            <a:avLst/>
          </a:prstGeom>
        </p:spPr>
        <p:txBody>
          <a:bodyPr wrap="square">
            <a:spAutoFit/>
          </a:bodyPr>
          <a:lstStyle/>
          <a:p>
            <a:pPr algn="ctr"/>
            <a:r>
              <a:rPr lang="en-US" sz="3000" b="1" dirty="0">
                <a:latin typeface="Cambria" pitchFamily="18" charset="0"/>
              </a:rPr>
              <a:t>HIBERNATE QUERY LANGUAGE(HQL)</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40</a:t>
            </a:fld>
            <a:endParaRPr lang="en-US"/>
          </a:p>
        </p:txBody>
      </p:sp>
    </p:spTree>
    <p:custDataLst>
      <p:tags r:id="rId1"/>
    </p:custDataLst>
    <p:extLst>
      <p:ext uri="{BB962C8B-B14F-4D97-AF65-F5344CB8AC3E}">
        <p14:creationId xmlns:p14="http://schemas.microsoft.com/office/powerpoint/2010/main" val="39291560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wipe(left)">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1987" y="1905001"/>
            <a:ext cx="10639426" cy="3785652"/>
          </a:xfrm>
          <a:prstGeom prst="rect">
            <a:avLst/>
          </a:prstGeom>
        </p:spPr>
        <p:txBody>
          <a:bodyPr wrap="square">
            <a:spAutoFit/>
          </a:bodyPr>
          <a:lstStyle/>
          <a:p>
            <a:pPr marL="457200" indent="-457200" algn="just">
              <a:buFont typeface="+mj-lt"/>
              <a:buAutoNum type="arabicPeriod"/>
            </a:pPr>
            <a:r>
              <a:rPr lang="en-US" sz="2400" dirty="0">
                <a:latin typeface="Cambria" pitchFamily="18" charset="0"/>
              </a:rPr>
              <a:t>The HQL can perform bulk of operation at a time on Hibernate.</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HQL supports object oriented feature such as inheritance, polymorphism, association and so on.</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Instead of returning plain data HQL return object. These objects can be easily accessed or programmed.</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HQL is database independent. The same HQL can be executed on different databases.</a:t>
            </a:r>
            <a:endParaRPr lang="en-IN" sz="2400" dirty="0">
              <a:latin typeface="Cambria" pitchFamily="18" charset="0"/>
            </a:endParaRPr>
          </a:p>
        </p:txBody>
      </p:sp>
      <p:sp>
        <p:nvSpPr>
          <p:cNvPr id="6" name="Rectangle 5"/>
          <p:cNvSpPr/>
          <p:nvPr/>
        </p:nvSpPr>
        <p:spPr>
          <a:xfrm>
            <a:off x="1524000" y="609601"/>
            <a:ext cx="4419600" cy="584775"/>
          </a:xfrm>
          <a:prstGeom prst="rect">
            <a:avLst/>
          </a:prstGeom>
        </p:spPr>
        <p:txBody>
          <a:bodyPr wrap="square">
            <a:spAutoFit/>
          </a:bodyPr>
          <a:lstStyle/>
          <a:p>
            <a:pPr algn="ctr"/>
            <a:r>
              <a:rPr lang="en-US" sz="3200" b="1" dirty="0">
                <a:latin typeface="Cambria" pitchFamily="18" charset="0"/>
              </a:rPr>
              <a:t>Advantages of HQL:</a:t>
            </a:r>
            <a:endParaRPr lang="en-US" sz="2400" b="1"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41</a:t>
            </a:fld>
            <a:endParaRPr lang="en-US"/>
          </a:p>
        </p:txBody>
      </p:sp>
    </p:spTree>
    <p:custDataLst>
      <p:tags r:id="rId1"/>
    </p:custDataLst>
    <p:extLst>
      <p:ext uri="{BB962C8B-B14F-4D97-AF65-F5344CB8AC3E}">
        <p14:creationId xmlns:p14="http://schemas.microsoft.com/office/powerpoint/2010/main" val="40171555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2025" y="1905000"/>
            <a:ext cx="10039350" cy="3785652"/>
          </a:xfrm>
          <a:prstGeom prst="rect">
            <a:avLst/>
          </a:prstGeom>
        </p:spPr>
        <p:txBody>
          <a:bodyPr wrap="square">
            <a:spAutoFit/>
          </a:bodyPr>
          <a:lstStyle/>
          <a:p>
            <a:pPr marL="457200" indent="-457200" algn="just">
              <a:buFont typeface="+mj-lt"/>
              <a:buAutoNum type="arabicPeriod"/>
            </a:pPr>
            <a:r>
              <a:rPr lang="en-US" sz="2400" dirty="0">
                <a:latin typeface="Cambria" pitchFamily="18" charset="0"/>
              </a:rPr>
              <a:t>HQL stands for Hibernate Query Language and SQL stands for Structured Query Language</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The structure of HQL is similar to SQL, but the main deference is that HQL makes use of class name instead of table and property name.</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HQL is object oriented query language and </a:t>
            </a:r>
            <a:r>
              <a:rPr lang="en-US" sz="2400" dirty="0" err="1">
                <a:latin typeface="Cambria" pitchFamily="18" charset="0"/>
              </a:rPr>
              <a:t>sql</a:t>
            </a:r>
            <a:r>
              <a:rPr lang="en-US" sz="2400" dirty="0">
                <a:latin typeface="Cambria" pitchFamily="18" charset="0"/>
              </a:rPr>
              <a:t> is not.</a:t>
            </a:r>
          </a:p>
          <a:p>
            <a:pPr marL="457200" indent="-457200" algn="just">
              <a:buFont typeface="+mj-lt"/>
              <a:buAutoNum type="arabicPeriod"/>
            </a:pPr>
            <a:endParaRPr lang="en-US" sz="2400" dirty="0">
              <a:latin typeface="Cambria" pitchFamily="18" charset="0"/>
            </a:endParaRPr>
          </a:p>
          <a:p>
            <a:pPr marL="457200" indent="-457200" algn="just">
              <a:buFont typeface="+mj-lt"/>
              <a:buAutoNum type="arabicPeriod"/>
            </a:pPr>
            <a:r>
              <a:rPr lang="en-US" sz="2400" dirty="0">
                <a:latin typeface="Cambria" pitchFamily="18" charset="0"/>
              </a:rPr>
              <a:t>HQL is database independent where as SQL is database dependent.</a:t>
            </a:r>
          </a:p>
          <a:p>
            <a:pPr marL="457200" indent="-457200" algn="just">
              <a:buFont typeface="+mj-lt"/>
              <a:buAutoNum type="arabicPeriod"/>
            </a:pPr>
            <a:endParaRPr lang="en-US" sz="2400" dirty="0">
              <a:latin typeface="Cambria" pitchFamily="18" charset="0"/>
            </a:endParaRPr>
          </a:p>
        </p:txBody>
      </p:sp>
      <p:sp>
        <p:nvSpPr>
          <p:cNvPr id="6" name="Rectangle 5"/>
          <p:cNvSpPr/>
          <p:nvPr/>
        </p:nvSpPr>
        <p:spPr>
          <a:xfrm>
            <a:off x="0" y="609601"/>
            <a:ext cx="5943600" cy="646331"/>
          </a:xfrm>
          <a:prstGeom prst="rect">
            <a:avLst/>
          </a:prstGeom>
        </p:spPr>
        <p:txBody>
          <a:bodyPr wrap="square">
            <a:spAutoFit/>
          </a:bodyPr>
          <a:lstStyle/>
          <a:p>
            <a:pPr algn="ctr"/>
            <a:r>
              <a:rPr lang="en-US" sz="3600" b="1" dirty="0">
                <a:latin typeface="Cambria" pitchFamily="18" charset="0"/>
              </a:rPr>
              <a:t>SQL Vs HQL</a:t>
            </a:r>
            <a:endParaRPr lang="en-US" sz="2800" b="1"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42</a:t>
            </a:fld>
            <a:endParaRPr lang="en-US"/>
          </a:p>
        </p:txBody>
      </p:sp>
    </p:spTree>
    <p:custDataLst>
      <p:tags r:id="rId1"/>
    </p:custDataLst>
    <p:extLst>
      <p:ext uri="{BB962C8B-B14F-4D97-AF65-F5344CB8AC3E}">
        <p14:creationId xmlns:p14="http://schemas.microsoft.com/office/powerpoint/2010/main" val="19734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1525" y="1524001"/>
            <a:ext cx="10572750" cy="3785652"/>
          </a:xfrm>
          <a:prstGeom prst="rect">
            <a:avLst/>
          </a:prstGeom>
        </p:spPr>
        <p:txBody>
          <a:bodyPr wrap="square">
            <a:spAutoFit/>
          </a:bodyPr>
          <a:lstStyle/>
          <a:p>
            <a:pPr algn="just"/>
            <a:r>
              <a:rPr lang="en-US" sz="2400" b="1" dirty="0">
                <a:latin typeface="Cambria" pitchFamily="18" charset="0"/>
              </a:rPr>
              <a:t>public </a:t>
            </a:r>
            <a:r>
              <a:rPr lang="en-US" sz="2400" b="1" dirty="0" err="1">
                <a:latin typeface="Cambria" pitchFamily="18" charset="0"/>
              </a:rPr>
              <a:t>int</a:t>
            </a:r>
            <a:r>
              <a:rPr lang="en-US" sz="2400" b="1" dirty="0">
                <a:latin typeface="Cambria" pitchFamily="18" charset="0"/>
              </a:rPr>
              <a:t> </a:t>
            </a:r>
            <a:r>
              <a:rPr lang="en-US" sz="2400" b="1" dirty="0" err="1">
                <a:latin typeface="Cambria" pitchFamily="18" charset="0"/>
              </a:rPr>
              <a:t>executeUpdate</a:t>
            </a:r>
            <a:r>
              <a:rPr lang="en-US" sz="2400" b="1" dirty="0">
                <a:latin typeface="Cambria" pitchFamily="18" charset="0"/>
              </a:rPr>
              <a:t>()</a:t>
            </a:r>
            <a:r>
              <a:rPr lang="en-US" sz="2400" dirty="0">
                <a:latin typeface="Cambria" pitchFamily="18" charset="0"/>
              </a:rPr>
              <a:t> is used to execute the update or delete query.</a:t>
            </a:r>
          </a:p>
          <a:p>
            <a:pPr algn="just"/>
            <a:endParaRPr lang="en-US" sz="2400" dirty="0">
              <a:latin typeface="Cambria" pitchFamily="18" charset="0"/>
            </a:endParaRPr>
          </a:p>
          <a:p>
            <a:pPr algn="just"/>
            <a:r>
              <a:rPr lang="en-US" sz="2400" b="1" dirty="0">
                <a:latin typeface="Cambria" pitchFamily="18" charset="0"/>
              </a:rPr>
              <a:t>public List </a:t>
            </a:r>
            <a:r>
              <a:rPr lang="en-US" sz="2400" b="1" dirty="0" err="1">
                <a:latin typeface="Cambria" pitchFamily="18" charset="0"/>
              </a:rPr>
              <a:t>list</a:t>
            </a:r>
            <a:r>
              <a:rPr lang="en-US" sz="2400" b="1" dirty="0">
                <a:latin typeface="Cambria" pitchFamily="18" charset="0"/>
              </a:rPr>
              <a:t>()</a:t>
            </a:r>
            <a:r>
              <a:rPr lang="en-US" sz="2400" dirty="0">
                <a:latin typeface="Cambria" pitchFamily="18" charset="0"/>
              </a:rPr>
              <a:t> returns the result of the </a:t>
            </a:r>
            <a:r>
              <a:rPr lang="en-US" sz="2400" dirty="0" err="1">
                <a:latin typeface="Cambria" pitchFamily="18" charset="0"/>
              </a:rPr>
              <a:t>ralation</a:t>
            </a:r>
            <a:r>
              <a:rPr lang="en-US" sz="2400" dirty="0">
                <a:latin typeface="Cambria" pitchFamily="18" charset="0"/>
              </a:rPr>
              <a:t> as a list.</a:t>
            </a:r>
          </a:p>
          <a:p>
            <a:pPr algn="just"/>
            <a:endParaRPr lang="en-US" sz="2400" dirty="0">
              <a:latin typeface="Cambria" pitchFamily="18" charset="0"/>
            </a:endParaRPr>
          </a:p>
          <a:p>
            <a:pPr algn="just"/>
            <a:r>
              <a:rPr lang="en-US" sz="2400" b="1" dirty="0">
                <a:latin typeface="Cambria" pitchFamily="18" charset="0"/>
              </a:rPr>
              <a:t>public Query </a:t>
            </a:r>
            <a:r>
              <a:rPr lang="en-US" sz="2400" b="1" dirty="0" err="1">
                <a:latin typeface="Cambria" pitchFamily="18" charset="0"/>
              </a:rPr>
              <a:t>setFirstResult</a:t>
            </a:r>
            <a:r>
              <a:rPr lang="en-US" sz="2400" b="1" dirty="0">
                <a:latin typeface="Cambria" pitchFamily="18" charset="0"/>
              </a:rPr>
              <a:t>(</a:t>
            </a:r>
            <a:r>
              <a:rPr lang="en-US" sz="2400" b="1" dirty="0" err="1">
                <a:latin typeface="Cambria" pitchFamily="18" charset="0"/>
              </a:rPr>
              <a:t>int</a:t>
            </a:r>
            <a:r>
              <a:rPr lang="en-US" sz="2400" b="1" dirty="0">
                <a:latin typeface="Cambria" pitchFamily="18" charset="0"/>
              </a:rPr>
              <a:t> </a:t>
            </a:r>
            <a:r>
              <a:rPr lang="en-US" sz="2400" b="1" dirty="0" err="1">
                <a:latin typeface="Cambria" pitchFamily="18" charset="0"/>
              </a:rPr>
              <a:t>rowno</a:t>
            </a:r>
            <a:r>
              <a:rPr lang="en-US" sz="2400" b="1" dirty="0">
                <a:latin typeface="Cambria" pitchFamily="18" charset="0"/>
              </a:rPr>
              <a:t>)</a:t>
            </a:r>
            <a:r>
              <a:rPr lang="en-US" sz="2400" dirty="0">
                <a:latin typeface="Cambria" pitchFamily="18" charset="0"/>
              </a:rPr>
              <a:t> specifies the row number from where record will be retrieved.</a:t>
            </a:r>
          </a:p>
          <a:p>
            <a:pPr algn="just"/>
            <a:endParaRPr lang="en-US" sz="2400" dirty="0">
              <a:latin typeface="Cambria" pitchFamily="18" charset="0"/>
            </a:endParaRPr>
          </a:p>
          <a:p>
            <a:pPr algn="just"/>
            <a:r>
              <a:rPr lang="en-US" sz="2400" b="1" dirty="0">
                <a:latin typeface="Cambria" pitchFamily="18" charset="0"/>
              </a:rPr>
              <a:t>public Query </a:t>
            </a:r>
            <a:r>
              <a:rPr lang="en-US" sz="2400" b="1" dirty="0" err="1">
                <a:latin typeface="Cambria" pitchFamily="18" charset="0"/>
              </a:rPr>
              <a:t>setMaxResult</a:t>
            </a:r>
            <a:r>
              <a:rPr lang="en-US" sz="2400" b="1" dirty="0">
                <a:latin typeface="Cambria" pitchFamily="18" charset="0"/>
              </a:rPr>
              <a:t>(</a:t>
            </a:r>
            <a:r>
              <a:rPr lang="en-US" sz="2400" b="1" dirty="0" err="1">
                <a:latin typeface="Cambria" pitchFamily="18" charset="0"/>
              </a:rPr>
              <a:t>int</a:t>
            </a:r>
            <a:r>
              <a:rPr lang="en-US" sz="2400" b="1" dirty="0">
                <a:latin typeface="Cambria" pitchFamily="18" charset="0"/>
              </a:rPr>
              <a:t> </a:t>
            </a:r>
            <a:r>
              <a:rPr lang="en-US" sz="2400" b="1" dirty="0" err="1">
                <a:latin typeface="Cambria" pitchFamily="18" charset="0"/>
              </a:rPr>
              <a:t>rowno</a:t>
            </a:r>
            <a:r>
              <a:rPr lang="en-US" sz="2400" b="1" dirty="0">
                <a:latin typeface="Cambria" pitchFamily="18" charset="0"/>
              </a:rPr>
              <a:t>)</a:t>
            </a:r>
            <a:r>
              <a:rPr lang="en-US" sz="2400" dirty="0">
                <a:latin typeface="Cambria" pitchFamily="18" charset="0"/>
              </a:rPr>
              <a:t> specifies the no. of records to be retrieved from the relation (table).</a:t>
            </a:r>
          </a:p>
          <a:p>
            <a:pPr algn="just"/>
            <a:endParaRPr lang="en-IN" sz="2400" dirty="0">
              <a:latin typeface="Cambria" pitchFamily="18" charset="0"/>
            </a:endParaRPr>
          </a:p>
        </p:txBody>
      </p:sp>
      <p:sp>
        <p:nvSpPr>
          <p:cNvPr id="6" name="Rectangle 5"/>
          <p:cNvSpPr/>
          <p:nvPr/>
        </p:nvSpPr>
        <p:spPr>
          <a:xfrm>
            <a:off x="0" y="609601"/>
            <a:ext cx="5943600" cy="584775"/>
          </a:xfrm>
          <a:prstGeom prst="rect">
            <a:avLst/>
          </a:prstGeom>
        </p:spPr>
        <p:txBody>
          <a:bodyPr wrap="square">
            <a:spAutoFit/>
          </a:bodyPr>
          <a:lstStyle/>
          <a:p>
            <a:pPr algn="ctr"/>
            <a:r>
              <a:rPr lang="en-US" sz="3200" b="1" dirty="0">
                <a:latin typeface="Cambria" pitchFamily="18" charset="0"/>
              </a:rPr>
              <a:t>HQL Interface:</a:t>
            </a:r>
            <a:endParaRPr lang="en-US" sz="2400" b="1"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43</a:t>
            </a:fld>
            <a:endParaRPr lang="en-US"/>
          </a:p>
        </p:txBody>
      </p:sp>
    </p:spTree>
    <p:custDataLst>
      <p:tags r:id="rId1"/>
    </p:custDataLst>
    <p:extLst>
      <p:ext uri="{BB962C8B-B14F-4D97-AF65-F5344CB8AC3E}">
        <p14:creationId xmlns:p14="http://schemas.microsoft.com/office/powerpoint/2010/main" val="2469601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wipe(left)">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0075" y="1524000"/>
            <a:ext cx="10829925" cy="4893647"/>
          </a:xfrm>
          <a:prstGeom prst="rect">
            <a:avLst/>
          </a:prstGeom>
        </p:spPr>
        <p:txBody>
          <a:bodyPr wrap="square">
            <a:spAutoFit/>
          </a:bodyPr>
          <a:lstStyle/>
          <a:p>
            <a:pPr marL="457200" indent="-457200" algn="just"/>
            <a:r>
              <a:rPr lang="en-US" sz="2400" b="1" dirty="0">
                <a:latin typeface="Cambria" pitchFamily="18" charset="0"/>
              </a:rPr>
              <a:t>HQL to get all the records</a:t>
            </a:r>
          </a:p>
          <a:p>
            <a:pPr algn="just"/>
            <a:endParaRPr lang="en-US" sz="2400" dirty="0">
              <a:latin typeface="Cambria" pitchFamily="18" charset="0"/>
            </a:endParaRPr>
          </a:p>
          <a:p>
            <a:pPr algn="just"/>
            <a:r>
              <a:rPr lang="en-US" sz="2400" dirty="0">
                <a:latin typeface="Cambria" pitchFamily="18" charset="0"/>
              </a:rPr>
              <a:t>Query </a:t>
            </a:r>
            <a:r>
              <a:rPr lang="en-US" sz="2400" dirty="0" err="1">
                <a:latin typeface="Cambria" pitchFamily="18" charset="0"/>
              </a:rPr>
              <a:t>query</a:t>
            </a:r>
            <a:r>
              <a:rPr lang="en-US" sz="2400" dirty="0">
                <a:latin typeface="Cambria" pitchFamily="18" charset="0"/>
              </a:rPr>
              <a:t> = </a:t>
            </a:r>
            <a:r>
              <a:rPr lang="en-US" sz="2400" dirty="0" err="1">
                <a:latin typeface="Cambria" pitchFamily="18" charset="0"/>
              </a:rPr>
              <a:t>session.createQuery</a:t>
            </a:r>
            <a:r>
              <a:rPr lang="en-US" sz="2400" dirty="0">
                <a:latin typeface="Cambria" pitchFamily="18" charset="0"/>
              </a:rPr>
              <a:t>("from </a:t>
            </a:r>
            <a:r>
              <a:rPr lang="en-US" sz="2400" dirty="0" err="1">
                <a:latin typeface="Cambria" pitchFamily="18" charset="0"/>
              </a:rPr>
              <a:t>Emp</a:t>
            </a:r>
            <a:r>
              <a:rPr lang="en-US" sz="2400" dirty="0">
                <a:latin typeface="Cambria" pitchFamily="18" charset="0"/>
              </a:rPr>
              <a:t>");</a:t>
            </a:r>
          </a:p>
          <a:p>
            <a:pPr algn="just"/>
            <a:r>
              <a:rPr lang="en-US" sz="2400" dirty="0">
                <a:latin typeface="Cambria" pitchFamily="18" charset="0"/>
              </a:rPr>
              <a:t>//here persistent class name is </a:t>
            </a:r>
            <a:r>
              <a:rPr lang="en-US" sz="2400" dirty="0" err="1">
                <a:latin typeface="Cambria" pitchFamily="18" charset="0"/>
              </a:rPr>
              <a:t>Emp</a:t>
            </a:r>
            <a:r>
              <a:rPr lang="en-US" sz="2400" dirty="0">
                <a:latin typeface="Cambria" pitchFamily="18" charset="0"/>
              </a:rPr>
              <a:t>  </a:t>
            </a:r>
          </a:p>
          <a:p>
            <a:pPr algn="just"/>
            <a:r>
              <a:rPr lang="en-US" sz="2400" dirty="0">
                <a:latin typeface="Cambria" pitchFamily="18" charset="0"/>
              </a:rPr>
              <a:t>List </a:t>
            </a:r>
            <a:r>
              <a:rPr lang="en-US" sz="2400" dirty="0" err="1">
                <a:latin typeface="Cambria" pitchFamily="18" charset="0"/>
              </a:rPr>
              <a:t>list</a:t>
            </a:r>
            <a:r>
              <a:rPr lang="en-US" sz="2400" dirty="0">
                <a:latin typeface="Cambria" pitchFamily="18" charset="0"/>
              </a:rPr>
              <a:t> = </a:t>
            </a:r>
            <a:r>
              <a:rPr lang="en-US" sz="2400" dirty="0" err="1">
                <a:latin typeface="Cambria" pitchFamily="18" charset="0"/>
              </a:rPr>
              <a:t>query.list</a:t>
            </a:r>
            <a:r>
              <a:rPr lang="en-US" sz="2400" dirty="0">
                <a:latin typeface="Cambria" pitchFamily="18" charset="0"/>
              </a:rPr>
              <a:t>(); </a:t>
            </a:r>
          </a:p>
          <a:p>
            <a:pPr algn="just"/>
            <a:endParaRPr lang="en-US" sz="2400" dirty="0">
              <a:latin typeface="Cambria" pitchFamily="18" charset="0"/>
            </a:endParaRPr>
          </a:p>
          <a:p>
            <a:pPr marL="457200" indent="-457200" algn="just"/>
            <a:r>
              <a:rPr lang="en-US" sz="2400" b="1" dirty="0">
                <a:latin typeface="Cambria" pitchFamily="18" charset="0"/>
              </a:rPr>
              <a:t>HQL to get records with pagination</a:t>
            </a:r>
          </a:p>
          <a:p>
            <a:pPr algn="just"/>
            <a:endParaRPr lang="en-US" sz="2400" dirty="0">
              <a:latin typeface="Cambria" pitchFamily="18" charset="0"/>
            </a:endParaRPr>
          </a:p>
          <a:p>
            <a:pPr algn="just"/>
            <a:r>
              <a:rPr lang="en-US" sz="2400" dirty="0">
                <a:latin typeface="Cambria" pitchFamily="18" charset="0"/>
              </a:rPr>
              <a:t>Query </a:t>
            </a:r>
            <a:r>
              <a:rPr lang="en-US" sz="2400" dirty="0" err="1">
                <a:latin typeface="Cambria" pitchFamily="18" charset="0"/>
              </a:rPr>
              <a:t>query</a:t>
            </a:r>
            <a:r>
              <a:rPr lang="en-US" sz="2400" dirty="0">
                <a:latin typeface="Cambria" pitchFamily="18" charset="0"/>
              </a:rPr>
              <a:t> = </a:t>
            </a:r>
            <a:r>
              <a:rPr lang="en-US" sz="2400" dirty="0" err="1">
                <a:latin typeface="Cambria" pitchFamily="18" charset="0"/>
              </a:rPr>
              <a:t>session.createQuery</a:t>
            </a:r>
            <a:r>
              <a:rPr lang="en-US" sz="2400" dirty="0">
                <a:latin typeface="Cambria" pitchFamily="18" charset="0"/>
              </a:rPr>
              <a:t>("from </a:t>
            </a:r>
            <a:r>
              <a:rPr lang="en-US" sz="2400" dirty="0" err="1">
                <a:latin typeface="Cambria" pitchFamily="18" charset="0"/>
              </a:rPr>
              <a:t>Emp</a:t>
            </a:r>
            <a:r>
              <a:rPr lang="en-US" sz="2400" dirty="0">
                <a:latin typeface="Cambria" pitchFamily="18" charset="0"/>
              </a:rPr>
              <a:t>");  </a:t>
            </a:r>
          </a:p>
          <a:p>
            <a:pPr algn="just"/>
            <a:r>
              <a:rPr lang="en-US" sz="2400" dirty="0" err="1">
                <a:latin typeface="Cambria" pitchFamily="18" charset="0"/>
              </a:rPr>
              <a:t>query.setFirstResult</a:t>
            </a:r>
            <a:r>
              <a:rPr lang="en-US" sz="2400" dirty="0">
                <a:latin typeface="Cambria" pitchFamily="18" charset="0"/>
              </a:rPr>
              <a:t>(5);  </a:t>
            </a:r>
          </a:p>
          <a:p>
            <a:pPr algn="just"/>
            <a:r>
              <a:rPr lang="en-US" sz="2400" dirty="0" err="1">
                <a:latin typeface="Cambria" pitchFamily="18" charset="0"/>
              </a:rPr>
              <a:t>query.setMaxResult</a:t>
            </a:r>
            <a:r>
              <a:rPr lang="en-US" sz="2400" dirty="0">
                <a:latin typeface="Cambria" pitchFamily="18" charset="0"/>
              </a:rPr>
              <a:t>(10);  </a:t>
            </a:r>
          </a:p>
          <a:p>
            <a:pPr algn="just"/>
            <a:r>
              <a:rPr lang="en-US" sz="2400" dirty="0">
                <a:latin typeface="Cambria" pitchFamily="18" charset="0"/>
              </a:rPr>
              <a:t>List </a:t>
            </a:r>
            <a:r>
              <a:rPr lang="en-US" sz="2400" dirty="0" err="1">
                <a:latin typeface="Cambria" pitchFamily="18" charset="0"/>
              </a:rPr>
              <a:t>list</a:t>
            </a:r>
            <a:r>
              <a:rPr lang="en-US" sz="2400" dirty="0">
                <a:latin typeface="Cambria" pitchFamily="18" charset="0"/>
              </a:rPr>
              <a:t> = </a:t>
            </a:r>
            <a:r>
              <a:rPr lang="en-US" sz="2400" dirty="0" err="1">
                <a:latin typeface="Cambria" pitchFamily="18" charset="0"/>
              </a:rPr>
              <a:t>query.list</a:t>
            </a:r>
            <a:r>
              <a:rPr lang="en-US" sz="2400" dirty="0">
                <a:latin typeface="Cambria" pitchFamily="18" charset="0"/>
              </a:rPr>
              <a:t>(); //will return the records from 5 to 10th no.  </a:t>
            </a:r>
          </a:p>
          <a:p>
            <a:pPr algn="just"/>
            <a:endParaRPr lang="en-IN" sz="2400" dirty="0">
              <a:latin typeface="Cambria" pitchFamily="18" charset="0"/>
            </a:endParaRPr>
          </a:p>
        </p:txBody>
      </p:sp>
      <p:sp>
        <p:nvSpPr>
          <p:cNvPr id="6" name="Rectangle 5"/>
          <p:cNvSpPr/>
          <p:nvPr/>
        </p:nvSpPr>
        <p:spPr>
          <a:xfrm>
            <a:off x="-61913" y="381001"/>
            <a:ext cx="7591426" cy="553998"/>
          </a:xfrm>
          <a:prstGeom prst="rect">
            <a:avLst/>
          </a:prstGeom>
        </p:spPr>
        <p:txBody>
          <a:bodyPr wrap="square">
            <a:spAutoFit/>
          </a:bodyPr>
          <a:lstStyle/>
          <a:p>
            <a:pPr algn="ctr"/>
            <a:r>
              <a:rPr lang="en-US" sz="3000" b="1" dirty="0">
                <a:latin typeface="Cambria" pitchFamily="18" charset="0"/>
              </a:rPr>
              <a:t>SOME COMMON QUERY IN HQL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44</a:t>
            </a:fld>
            <a:endParaRPr lang="en-US"/>
          </a:p>
        </p:txBody>
      </p:sp>
    </p:spTree>
    <p:custDataLst>
      <p:tags r:id="rId1"/>
    </p:custDataLst>
    <p:extLst>
      <p:ext uri="{BB962C8B-B14F-4D97-AF65-F5344CB8AC3E}">
        <p14:creationId xmlns:p14="http://schemas.microsoft.com/office/powerpoint/2010/main" val="966979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wipe(left)">
                                      <p:cBhvr>
                                        <p:cTn id="36" dur="500"/>
                                        <p:tgtEl>
                                          <p:spTgt spid="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wipe(left)">
                                      <p:cBhvr>
                                        <p:cTn id="41" dur="500"/>
                                        <p:tgtEl>
                                          <p:spTgt spid="5">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wipe(left)">
                                      <p:cBhvr>
                                        <p:cTn id="4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57288" y="1524000"/>
            <a:ext cx="9205912" cy="3539430"/>
          </a:xfrm>
          <a:prstGeom prst="rect">
            <a:avLst/>
          </a:prstGeom>
        </p:spPr>
        <p:txBody>
          <a:bodyPr wrap="square">
            <a:spAutoFit/>
          </a:bodyPr>
          <a:lstStyle/>
          <a:p>
            <a:pPr marL="457200" indent="-457200"/>
            <a:r>
              <a:rPr lang="en-IN" sz="2800" b="1" dirty="0">
                <a:latin typeface="Cambria" pitchFamily="18" charset="0"/>
              </a:rPr>
              <a:t>HQL delete query</a:t>
            </a:r>
          </a:p>
          <a:p>
            <a:endParaRPr lang="en-IN" sz="2800" dirty="0">
              <a:latin typeface="Cambria" pitchFamily="18" charset="0"/>
            </a:endParaRPr>
          </a:p>
          <a:p>
            <a:r>
              <a:rPr lang="en-IN" sz="2800" dirty="0">
                <a:latin typeface="Cambria" pitchFamily="18" charset="0"/>
              </a:rPr>
              <a:t>Query </a:t>
            </a:r>
            <a:r>
              <a:rPr lang="en-IN" sz="2800" dirty="0" err="1">
                <a:latin typeface="Cambria" pitchFamily="18" charset="0"/>
              </a:rPr>
              <a:t>query</a:t>
            </a:r>
            <a:r>
              <a:rPr lang="en-IN" sz="2800" dirty="0">
                <a:latin typeface="Cambria" pitchFamily="18" charset="0"/>
              </a:rPr>
              <a:t> = </a:t>
            </a:r>
            <a:r>
              <a:rPr lang="en-IN" sz="2800" dirty="0" err="1">
                <a:latin typeface="Cambria" pitchFamily="18" charset="0"/>
              </a:rPr>
              <a:t>session.createQuery</a:t>
            </a:r>
            <a:r>
              <a:rPr lang="en-IN" sz="2800" dirty="0">
                <a:latin typeface="Cambria" pitchFamily="18" charset="0"/>
              </a:rPr>
              <a:t>("delete from </a:t>
            </a:r>
            <a:r>
              <a:rPr lang="en-IN" sz="2800" dirty="0" err="1">
                <a:latin typeface="Cambria" pitchFamily="18" charset="0"/>
              </a:rPr>
              <a:t>Emp</a:t>
            </a:r>
            <a:r>
              <a:rPr lang="en-IN" sz="2800" dirty="0">
                <a:latin typeface="Cambria" pitchFamily="18" charset="0"/>
              </a:rPr>
              <a:t> where id=100");  </a:t>
            </a:r>
          </a:p>
          <a:p>
            <a:endParaRPr lang="en-IN" sz="2800" dirty="0">
              <a:latin typeface="Cambria" pitchFamily="18" charset="0"/>
            </a:endParaRPr>
          </a:p>
          <a:p>
            <a:r>
              <a:rPr lang="en-IN" sz="2800" dirty="0">
                <a:latin typeface="Cambria" pitchFamily="18" charset="0"/>
              </a:rPr>
              <a:t>//specifying class name (</a:t>
            </a:r>
            <a:r>
              <a:rPr lang="en-IN" sz="2800" dirty="0" err="1">
                <a:latin typeface="Cambria" pitchFamily="18" charset="0"/>
              </a:rPr>
              <a:t>Emp</a:t>
            </a:r>
            <a:r>
              <a:rPr lang="en-IN" sz="2800" dirty="0">
                <a:latin typeface="Cambria" pitchFamily="18" charset="0"/>
              </a:rPr>
              <a:t>) not </a:t>
            </a:r>
            <a:r>
              <a:rPr lang="en-IN" sz="2800" dirty="0" err="1">
                <a:latin typeface="Cambria" pitchFamily="18" charset="0"/>
              </a:rPr>
              <a:t>tablename</a:t>
            </a:r>
            <a:r>
              <a:rPr lang="en-IN" sz="2800" dirty="0">
                <a:latin typeface="Cambria" pitchFamily="18" charset="0"/>
              </a:rPr>
              <a:t> </a:t>
            </a:r>
          </a:p>
          <a:p>
            <a:r>
              <a:rPr lang="en-IN" sz="2800" dirty="0" err="1">
                <a:latin typeface="Cambria" pitchFamily="18" charset="0"/>
              </a:rPr>
              <a:t>query.executeUpdate</a:t>
            </a:r>
            <a:r>
              <a:rPr lang="en-IN" sz="2800" dirty="0">
                <a:latin typeface="Cambria" pitchFamily="18" charset="0"/>
              </a:rPr>
              <a:t>();  </a:t>
            </a:r>
          </a:p>
          <a:p>
            <a:endParaRPr lang="en-IN" sz="2800" dirty="0">
              <a:latin typeface="Cambria"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45</a:t>
            </a:fld>
            <a:endParaRPr lang="en-US"/>
          </a:p>
        </p:txBody>
      </p:sp>
      <p:sp>
        <p:nvSpPr>
          <p:cNvPr id="7" name="Rectangle 6"/>
          <p:cNvSpPr/>
          <p:nvPr/>
        </p:nvSpPr>
        <p:spPr>
          <a:xfrm>
            <a:off x="-61913" y="381001"/>
            <a:ext cx="7591426" cy="553998"/>
          </a:xfrm>
          <a:prstGeom prst="rect">
            <a:avLst/>
          </a:prstGeom>
        </p:spPr>
        <p:txBody>
          <a:bodyPr wrap="square">
            <a:spAutoFit/>
          </a:bodyPr>
          <a:lstStyle/>
          <a:p>
            <a:pPr algn="ctr"/>
            <a:r>
              <a:rPr lang="en-US" sz="3000" b="1" dirty="0">
                <a:latin typeface="Cambria" pitchFamily="18" charset="0"/>
              </a:rPr>
              <a:t>SOME COMMON QUERY IN HQL	</a:t>
            </a:r>
          </a:p>
        </p:txBody>
      </p:sp>
    </p:spTree>
    <p:custDataLst>
      <p:tags r:id="rId1"/>
    </p:custDataLst>
    <p:extLst>
      <p:ext uri="{BB962C8B-B14F-4D97-AF65-F5344CB8AC3E}">
        <p14:creationId xmlns:p14="http://schemas.microsoft.com/office/powerpoint/2010/main" val="2134050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left)">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76300" y="1524000"/>
            <a:ext cx="10439400" cy="3970318"/>
          </a:xfrm>
          <a:prstGeom prst="rect">
            <a:avLst/>
          </a:prstGeom>
        </p:spPr>
        <p:txBody>
          <a:bodyPr wrap="square">
            <a:spAutoFit/>
          </a:bodyPr>
          <a:lstStyle/>
          <a:p>
            <a:pPr marL="457200" indent="-457200"/>
            <a:r>
              <a:rPr lang="en-IN" sz="2800" b="1" dirty="0">
                <a:latin typeface="Cambria" pitchFamily="18" charset="0"/>
              </a:rPr>
              <a:t>Hibernate Generator Classes</a:t>
            </a:r>
          </a:p>
          <a:p>
            <a:pPr marL="342900"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While saving an object into the database</a:t>
            </a:r>
          </a:p>
          <a:p>
            <a:pPr marL="800100" lvl="1"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Generator informs to the hibernate </a:t>
            </a:r>
          </a:p>
          <a:p>
            <a:pPr marL="1257300" lvl="2"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how the primary key value for new record is to be generated</a:t>
            </a:r>
          </a:p>
          <a:p>
            <a:pPr marL="342900" indent="-342900">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Hibernate uses different primary key generator algorithms</a:t>
            </a:r>
          </a:p>
          <a:p>
            <a:pPr marL="800100" lvl="1"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For each algorithm internally </a:t>
            </a:r>
          </a:p>
          <a:p>
            <a:pPr marL="1257300" lvl="2" indent="-342900">
              <a:buFont typeface="Arial" panose="020B0604020202020204" pitchFamily="34" charset="0"/>
              <a:buChar char="•"/>
            </a:pPr>
            <a:r>
              <a:rPr lang="en-US" sz="2800" dirty="0">
                <a:latin typeface="Cambria" panose="02040503050406030204" pitchFamily="18" charset="0"/>
                <a:ea typeface="Cambria" panose="02040503050406030204" pitchFamily="18" charset="0"/>
              </a:rPr>
              <a:t>A class is created by hibernate for its implementation</a:t>
            </a:r>
            <a:endParaRPr lang="en-IN" sz="2800" dirty="0">
              <a:latin typeface="Cambria" pitchFamily="18" charset="0"/>
              <a:ea typeface="Cambria" panose="02040503050406030204" pitchFamily="18" charset="0"/>
            </a:endParaRPr>
          </a:p>
        </p:txBody>
      </p:sp>
      <p:sp>
        <p:nvSpPr>
          <p:cNvPr id="6" name="Rectangle 5"/>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46</a:t>
            </a:fld>
            <a:endParaRPr lang="en-US"/>
          </a:p>
        </p:txBody>
      </p:sp>
    </p:spTree>
    <p:custDataLst>
      <p:tags r:id="rId1"/>
    </p:custDataLst>
    <p:extLst>
      <p:ext uri="{BB962C8B-B14F-4D97-AF65-F5344CB8AC3E}">
        <p14:creationId xmlns:p14="http://schemas.microsoft.com/office/powerpoint/2010/main" val="15745903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1"/>
            <a:ext cx="8534400" cy="4524315"/>
          </a:xfrm>
          <a:prstGeom prst="rect">
            <a:avLst/>
          </a:prstGeom>
        </p:spPr>
        <p:txBody>
          <a:bodyPr wrap="square">
            <a:spAutoFit/>
          </a:bodyPr>
          <a:lstStyle/>
          <a:p>
            <a:pPr marL="457200" indent="-457200"/>
            <a:r>
              <a:rPr lang="en-IN" sz="2400" b="1" dirty="0">
                <a:latin typeface="Cambria" pitchFamily="18" charset="0"/>
              </a:rPr>
              <a:t>Hibernate Generator Classes</a:t>
            </a:r>
          </a:p>
          <a:p>
            <a:r>
              <a:rPr lang="en-IN" sz="2400" b="1" dirty="0">
                <a:latin typeface="Courier New" panose="02070309020205020404" pitchFamily="49" charset="0"/>
                <a:ea typeface="Cambria" panose="02040503050406030204" pitchFamily="18" charset="0"/>
                <a:cs typeface="Courier New" panose="02070309020205020404" pitchFamily="49" charset="0"/>
              </a:rPr>
              <a:t>&lt;id ...&gt;</a:t>
            </a:r>
          </a:p>
          <a:p>
            <a:r>
              <a:rPr lang="en-IN" sz="2400" b="1" dirty="0">
                <a:latin typeface="Courier New" panose="02070309020205020404" pitchFamily="49" charset="0"/>
                <a:ea typeface="Cambria" panose="02040503050406030204" pitchFamily="18" charset="0"/>
                <a:cs typeface="Courier New" panose="02070309020205020404" pitchFamily="49" charset="0"/>
              </a:rPr>
              <a:t>	&lt;generator class="…"&gt;&lt;/generator&gt; </a:t>
            </a:r>
          </a:p>
          <a:p>
            <a:r>
              <a:rPr lang="en-IN" sz="2400" b="1" dirty="0">
                <a:latin typeface="Courier New" panose="02070309020205020404" pitchFamily="49" charset="0"/>
                <a:ea typeface="Cambria" panose="02040503050406030204" pitchFamily="18" charset="0"/>
                <a:cs typeface="Courier New" panose="02070309020205020404" pitchFamily="49" charset="0"/>
              </a:rPr>
              <a:t>&lt;/id&gt;</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a sub-element of id</a:t>
            </a:r>
          </a:p>
          <a:p>
            <a:pPr marL="342900" indent="-342900">
              <a:buFont typeface="Arial" panose="020B0604020202020204" pitchFamily="34" charset="0"/>
              <a:buChar char="•"/>
            </a:pPr>
            <a:r>
              <a:rPr lang="en-US" sz="2400" dirty="0">
                <a:latin typeface="Cambria" pitchFamily="18" charset="0"/>
                <a:ea typeface="Cambria" panose="02040503050406030204" pitchFamily="18" charset="0"/>
              </a:rPr>
              <a:t>to generate the unique identifier for the objects of persistent class</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implements the </a:t>
            </a:r>
            <a:r>
              <a:rPr lang="en-IN" sz="2400" b="1" dirty="0" err="1">
                <a:latin typeface="Cambria" panose="02040503050406030204" pitchFamily="18" charset="0"/>
                <a:ea typeface="Cambria" panose="02040503050406030204" pitchFamily="18" charset="0"/>
              </a:rPr>
              <a:t>org.hibernate.id.IdentifierGenerator</a:t>
            </a:r>
            <a:r>
              <a:rPr lang="en-IN" sz="2400" b="1" dirty="0">
                <a:latin typeface="Cambria" panose="02040503050406030204" pitchFamily="18" charset="0"/>
                <a:ea typeface="Cambria" panose="02040503050406030204" pitchFamily="18" charset="0"/>
              </a:rPr>
              <a:t> </a:t>
            </a:r>
            <a:r>
              <a:rPr lang="en-IN" sz="2400" b="1" dirty="0">
                <a:latin typeface="Cambria" panose="02040503050406030204" pitchFamily="18" charset="0"/>
                <a:ea typeface="Cambria" panose="02040503050406030204" pitchFamily="18" charset="0"/>
                <a:hlinkClick r:id="rId3"/>
              </a:rPr>
              <a:t>interface</a:t>
            </a:r>
            <a:endParaRPr lang="en-IN" sz="2400" dirty="0">
              <a:latin typeface="Cambria"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application programmer may create his/her own generator classes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by implementing the </a:t>
            </a:r>
            <a:r>
              <a:rPr lang="en-US" sz="2400" dirty="0" err="1">
                <a:latin typeface="Cambria" panose="02040503050406030204" pitchFamily="18" charset="0"/>
                <a:ea typeface="Cambria" panose="02040503050406030204" pitchFamily="18" charset="0"/>
              </a:rPr>
              <a:t>IdentifierGenerator</a:t>
            </a:r>
            <a:r>
              <a:rPr lang="en-US" sz="2400" dirty="0">
                <a:latin typeface="Cambria" panose="02040503050406030204" pitchFamily="18" charset="0"/>
                <a:ea typeface="Cambria" panose="02040503050406030204" pitchFamily="18" charset="0"/>
              </a:rPr>
              <a:t> interface</a:t>
            </a:r>
            <a:endParaRPr lang="en-IN" sz="2400" dirty="0">
              <a:latin typeface="Cambria"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47</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3643465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left)">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wipe(left)">
                                      <p:cBhvr>
                                        <p:cTn id="25" dur="500"/>
                                        <p:tgtEl>
                                          <p:spTgt spid="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wipe(left)">
                                      <p:cBhvr>
                                        <p:cTn id="35" dur="500"/>
                                        <p:tgtEl>
                                          <p:spTgt spid="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Effect transition="in" filter="wipe(left)">
                                      <p:cBhvr>
                                        <p:cTn id="40" dur="500"/>
                                        <p:tgtEl>
                                          <p:spTgt spid="5">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Effect transition="in" filter="wipe(left)">
                                      <p:cBhvr>
                                        <p:cTn id="4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1"/>
            <a:ext cx="8534400" cy="4893647"/>
          </a:xfrm>
          <a:prstGeom prst="rect">
            <a:avLst/>
          </a:prstGeom>
        </p:spPr>
        <p:txBody>
          <a:bodyPr wrap="square">
            <a:spAutoFit/>
          </a:bodyPr>
          <a:lstStyle/>
          <a:p>
            <a:pPr marL="457200" indent="-457200"/>
            <a:r>
              <a:rPr lang="en-US" sz="2400" b="1" dirty="0">
                <a:latin typeface="Cambria" pitchFamily="18" charset="0"/>
              </a:rPr>
              <a:t>Framework provides many built-in generator classes:</a:t>
            </a:r>
            <a:endParaRPr lang="en-IN"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assigned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increment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native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identity</a:t>
            </a:r>
          </a:p>
          <a:p>
            <a:pPr marL="342900" indent="-342900">
              <a:buFont typeface="Arial" panose="020B0604020202020204" pitchFamily="34" charset="0"/>
              <a:buChar char="•"/>
            </a:pPr>
            <a:r>
              <a:rPr lang="en-US" sz="2400" dirty="0" err="1">
                <a:latin typeface="Cambria" panose="02040503050406030204" pitchFamily="18" charset="0"/>
                <a:ea typeface="Cambria" panose="02040503050406030204" pitchFamily="18" charset="0"/>
              </a:rPr>
              <a:t>hilo</a:t>
            </a:r>
            <a:r>
              <a:rPr lang="en-US" sz="2400" dirty="0">
                <a:latin typeface="Cambria" panose="02040503050406030204" pitchFamily="18" charset="0"/>
                <a:ea typeface="Cambria" panose="02040503050406030204" pitchFamily="18" charset="0"/>
              </a:rPr>
              <a:t> </a:t>
            </a:r>
          </a:p>
          <a:p>
            <a:pPr marL="342900" indent="-342900">
              <a:buFont typeface="Arial" panose="020B0604020202020204" pitchFamily="34" charset="0"/>
              <a:buChar char="•"/>
            </a:pPr>
            <a:r>
              <a:rPr lang="en-US" sz="2400" dirty="0" err="1">
                <a:latin typeface="Cambria" panose="02040503050406030204" pitchFamily="18" charset="0"/>
                <a:ea typeface="Cambria" panose="02040503050406030204" pitchFamily="18" charset="0"/>
              </a:rPr>
              <a:t>seqhilo</a:t>
            </a: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err="1">
                <a:latin typeface="Cambria" pitchFamily="18" charset="0"/>
                <a:ea typeface="Cambria" panose="02040503050406030204" pitchFamily="18" charset="0"/>
              </a:rPr>
              <a:t>uuid</a:t>
            </a:r>
            <a:endParaRPr lang="en-US" sz="2400" dirty="0">
              <a:latin typeface="Cambria" pitchFamily="18" charset="0"/>
              <a:ea typeface="Cambria" panose="02040503050406030204" pitchFamily="18" charset="0"/>
            </a:endParaRPr>
          </a:p>
          <a:p>
            <a:pPr marL="342900" indent="-342900">
              <a:buFont typeface="Arial" panose="020B0604020202020204" pitchFamily="34" charset="0"/>
              <a:buChar char="•"/>
            </a:pPr>
            <a:r>
              <a:rPr lang="en-US" sz="2400" dirty="0" err="1">
                <a:latin typeface="Cambria" pitchFamily="18" charset="0"/>
                <a:ea typeface="Cambria" panose="02040503050406030204" pitchFamily="18" charset="0"/>
              </a:rPr>
              <a:t>guid</a:t>
            </a:r>
            <a:endParaRPr lang="en-US" sz="2400" dirty="0">
              <a:latin typeface="Cambria"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itchFamily="18" charset="0"/>
                <a:ea typeface="Cambria" panose="02040503050406030204" pitchFamily="18" charset="0"/>
              </a:rPr>
              <a:t>select</a:t>
            </a:r>
          </a:p>
          <a:p>
            <a:pPr marL="342900" indent="-342900">
              <a:buFont typeface="Arial" panose="020B0604020202020204" pitchFamily="34" charset="0"/>
              <a:buChar char="•"/>
            </a:pPr>
            <a:r>
              <a:rPr lang="en-US" sz="2400" dirty="0">
                <a:latin typeface="Cambria" pitchFamily="18" charset="0"/>
                <a:ea typeface="Cambria" panose="02040503050406030204" pitchFamily="18" charset="0"/>
              </a:rPr>
              <a:t>foreign</a:t>
            </a:r>
          </a:p>
          <a:p>
            <a:pPr marL="342900" indent="-342900">
              <a:buFont typeface="Arial" panose="020B0604020202020204" pitchFamily="34" charset="0"/>
              <a:buChar char="•"/>
            </a:pPr>
            <a:r>
              <a:rPr lang="en-US" sz="2400" dirty="0">
                <a:latin typeface="Cambria" pitchFamily="18" charset="0"/>
                <a:ea typeface="Cambria" panose="02040503050406030204" pitchFamily="18" charset="0"/>
              </a:rPr>
              <a:t>sequence-identity</a:t>
            </a:r>
            <a:endParaRPr lang="en-IN" sz="2400" dirty="0">
              <a:latin typeface="Cambria"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48</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1718947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up)">
                                      <p:cBhvr>
                                        <p:cTn id="12" dur="500"/>
                                        <p:tgtEl>
                                          <p:spTgt spid="5">
                                            <p:txEl>
                                              <p:pRg st="1" end="1"/>
                                            </p:txEl>
                                          </p:spTgt>
                                        </p:tgtEl>
                                      </p:cBhvr>
                                    </p:animEffect>
                                  </p:childTnLst>
                                </p:cTn>
                              </p:par>
                            </p:childTnLst>
                          </p:cTn>
                        </p:par>
                        <p:par>
                          <p:cTn id="13" fill="hold">
                            <p:stCondLst>
                              <p:cond delay="500"/>
                            </p:stCondLst>
                            <p:childTnLst>
                              <p:par>
                                <p:cTn id="14" presetID="22" presetClass="entr" presetSubtype="1" fill="hold" nodeType="afterEffect">
                                  <p:stCondLst>
                                    <p:cond delay="50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up)">
                                      <p:cBhvr>
                                        <p:cTn id="16" dur="500"/>
                                        <p:tgtEl>
                                          <p:spTgt spid="5">
                                            <p:txEl>
                                              <p:pRg st="2" end="2"/>
                                            </p:txEl>
                                          </p:spTgt>
                                        </p:tgtEl>
                                      </p:cBhvr>
                                    </p:animEffect>
                                  </p:childTnLst>
                                </p:cTn>
                              </p:par>
                            </p:childTnLst>
                          </p:cTn>
                        </p:par>
                        <p:par>
                          <p:cTn id="17" fill="hold">
                            <p:stCondLst>
                              <p:cond delay="1500"/>
                            </p:stCondLst>
                            <p:childTnLst>
                              <p:par>
                                <p:cTn id="18" presetID="22" presetClass="entr" presetSubtype="1" fill="hold" nodeType="afterEffect">
                                  <p:stCondLst>
                                    <p:cond delay="50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up)">
                                      <p:cBhvr>
                                        <p:cTn id="20" dur="500"/>
                                        <p:tgtEl>
                                          <p:spTgt spid="5">
                                            <p:txEl>
                                              <p:pRg st="3" end="3"/>
                                            </p:txEl>
                                          </p:spTgt>
                                        </p:tgtEl>
                                      </p:cBhvr>
                                    </p:animEffect>
                                  </p:childTnLst>
                                </p:cTn>
                              </p:par>
                            </p:childTnLst>
                          </p:cTn>
                        </p:par>
                        <p:par>
                          <p:cTn id="21" fill="hold">
                            <p:stCondLst>
                              <p:cond delay="2500"/>
                            </p:stCondLst>
                            <p:childTnLst>
                              <p:par>
                                <p:cTn id="22" presetID="22" presetClass="entr" presetSubtype="1" fill="hold" nodeType="afterEffect">
                                  <p:stCondLst>
                                    <p:cond delay="50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wipe(up)">
                                      <p:cBhvr>
                                        <p:cTn id="24" dur="500"/>
                                        <p:tgtEl>
                                          <p:spTgt spid="5">
                                            <p:txEl>
                                              <p:pRg st="4" end="4"/>
                                            </p:txEl>
                                          </p:spTgt>
                                        </p:tgtEl>
                                      </p:cBhvr>
                                    </p:animEffect>
                                  </p:childTnLst>
                                </p:cTn>
                              </p:par>
                            </p:childTnLst>
                          </p:cTn>
                        </p:par>
                        <p:par>
                          <p:cTn id="25" fill="hold">
                            <p:stCondLst>
                              <p:cond delay="3500"/>
                            </p:stCondLst>
                            <p:childTnLst>
                              <p:par>
                                <p:cTn id="26" presetID="22" presetClass="entr" presetSubtype="1" fill="hold" nodeType="afterEffect">
                                  <p:stCondLst>
                                    <p:cond delay="50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wipe(up)">
                                      <p:cBhvr>
                                        <p:cTn id="28" dur="500"/>
                                        <p:tgtEl>
                                          <p:spTgt spid="5">
                                            <p:txEl>
                                              <p:pRg st="5" end="5"/>
                                            </p:txEl>
                                          </p:spTgt>
                                        </p:tgtEl>
                                      </p:cBhvr>
                                    </p:animEffect>
                                  </p:childTnLst>
                                </p:cTn>
                              </p:par>
                            </p:childTnLst>
                          </p:cTn>
                        </p:par>
                        <p:par>
                          <p:cTn id="29" fill="hold">
                            <p:stCondLst>
                              <p:cond delay="4500"/>
                            </p:stCondLst>
                            <p:childTnLst>
                              <p:par>
                                <p:cTn id="30" presetID="22" presetClass="entr" presetSubtype="1" fill="hold" nodeType="afterEffect">
                                  <p:stCondLst>
                                    <p:cond delay="50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up)">
                                      <p:cBhvr>
                                        <p:cTn id="32" dur="500"/>
                                        <p:tgtEl>
                                          <p:spTgt spid="5">
                                            <p:txEl>
                                              <p:pRg st="6" end="6"/>
                                            </p:txEl>
                                          </p:spTgt>
                                        </p:tgtEl>
                                      </p:cBhvr>
                                    </p:animEffect>
                                  </p:childTnLst>
                                </p:cTn>
                              </p:par>
                            </p:childTnLst>
                          </p:cTn>
                        </p:par>
                        <p:par>
                          <p:cTn id="33" fill="hold">
                            <p:stCondLst>
                              <p:cond delay="5500"/>
                            </p:stCondLst>
                            <p:childTnLst>
                              <p:par>
                                <p:cTn id="34" presetID="22" presetClass="entr" presetSubtype="1" fill="hold" nodeType="afterEffect">
                                  <p:stCondLst>
                                    <p:cond delay="50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up)">
                                      <p:cBhvr>
                                        <p:cTn id="36" dur="500"/>
                                        <p:tgtEl>
                                          <p:spTgt spid="5">
                                            <p:txEl>
                                              <p:pRg st="7" end="7"/>
                                            </p:txEl>
                                          </p:spTgt>
                                        </p:tgtEl>
                                      </p:cBhvr>
                                    </p:animEffect>
                                  </p:childTnLst>
                                </p:cTn>
                              </p:par>
                            </p:childTnLst>
                          </p:cTn>
                        </p:par>
                        <p:par>
                          <p:cTn id="37" fill="hold">
                            <p:stCondLst>
                              <p:cond delay="6500"/>
                            </p:stCondLst>
                            <p:childTnLst>
                              <p:par>
                                <p:cTn id="38" presetID="22" presetClass="entr" presetSubtype="1" fill="hold" nodeType="afterEffect">
                                  <p:stCondLst>
                                    <p:cond delay="50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up)">
                                      <p:cBhvr>
                                        <p:cTn id="40" dur="500"/>
                                        <p:tgtEl>
                                          <p:spTgt spid="5">
                                            <p:txEl>
                                              <p:pRg st="8" end="8"/>
                                            </p:txEl>
                                          </p:spTgt>
                                        </p:tgtEl>
                                      </p:cBhvr>
                                    </p:animEffect>
                                  </p:childTnLst>
                                </p:cTn>
                              </p:par>
                            </p:childTnLst>
                          </p:cTn>
                        </p:par>
                        <p:par>
                          <p:cTn id="41" fill="hold">
                            <p:stCondLst>
                              <p:cond delay="7500"/>
                            </p:stCondLst>
                            <p:childTnLst>
                              <p:par>
                                <p:cTn id="42" presetID="22" presetClass="entr" presetSubtype="1" fill="hold" nodeType="afterEffect">
                                  <p:stCondLst>
                                    <p:cond delay="500"/>
                                  </p:stCondLst>
                                  <p:childTnLst>
                                    <p:set>
                                      <p:cBhvr>
                                        <p:cTn id="43" dur="1" fill="hold">
                                          <p:stCondLst>
                                            <p:cond delay="0"/>
                                          </p:stCondLst>
                                        </p:cTn>
                                        <p:tgtEl>
                                          <p:spTgt spid="5">
                                            <p:txEl>
                                              <p:pRg st="9" end="9"/>
                                            </p:txEl>
                                          </p:spTgt>
                                        </p:tgtEl>
                                        <p:attrNameLst>
                                          <p:attrName>style.visibility</p:attrName>
                                        </p:attrNameLst>
                                      </p:cBhvr>
                                      <p:to>
                                        <p:strVal val="visible"/>
                                      </p:to>
                                    </p:set>
                                    <p:animEffect transition="in" filter="wipe(up)">
                                      <p:cBhvr>
                                        <p:cTn id="44" dur="500"/>
                                        <p:tgtEl>
                                          <p:spTgt spid="5">
                                            <p:txEl>
                                              <p:pRg st="9" end="9"/>
                                            </p:txEl>
                                          </p:spTgt>
                                        </p:tgtEl>
                                      </p:cBhvr>
                                    </p:animEffect>
                                  </p:childTnLst>
                                </p:cTn>
                              </p:par>
                            </p:childTnLst>
                          </p:cTn>
                        </p:par>
                        <p:par>
                          <p:cTn id="45" fill="hold">
                            <p:stCondLst>
                              <p:cond delay="8500"/>
                            </p:stCondLst>
                            <p:childTnLst>
                              <p:par>
                                <p:cTn id="46" presetID="22" presetClass="entr" presetSubtype="1" fill="hold" nodeType="afterEffect">
                                  <p:stCondLst>
                                    <p:cond delay="500"/>
                                  </p:stCondLst>
                                  <p:childTnLst>
                                    <p:set>
                                      <p:cBhvr>
                                        <p:cTn id="47" dur="1" fill="hold">
                                          <p:stCondLst>
                                            <p:cond delay="0"/>
                                          </p:stCondLst>
                                        </p:cTn>
                                        <p:tgtEl>
                                          <p:spTgt spid="5">
                                            <p:txEl>
                                              <p:pRg st="10" end="10"/>
                                            </p:txEl>
                                          </p:spTgt>
                                        </p:tgtEl>
                                        <p:attrNameLst>
                                          <p:attrName>style.visibility</p:attrName>
                                        </p:attrNameLst>
                                      </p:cBhvr>
                                      <p:to>
                                        <p:strVal val="visible"/>
                                      </p:to>
                                    </p:set>
                                    <p:animEffect transition="in" filter="wipe(up)">
                                      <p:cBhvr>
                                        <p:cTn id="48" dur="500"/>
                                        <p:tgtEl>
                                          <p:spTgt spid="5">
                                            <p:txEl>
                                              <p:pRg st="10" end="10"/>
                                            </p:txEl>
                                          </p:spTgt>
                                        </p:tgtEl>
                                      </p:cBhvr>
                                    </p:animEffect>
                                  </p:childTnLst>
                                </p:cTn>
                              </p:par>
                            </p:childTnLst>
                          </p:cTn>
                        </p:par>
                        <p:par>
                          <p:cTn id="49" fill="hold">
                            <p:stCondLst>
                              <p:cond delay="9500"/>
                            </p:stCondLst>
                            <p:childTnLst>
                              <p:par>
                                <p:cTn id="50" presetID="22" presetClass="entr" presetSubtype="1" fill="hold" nodeType="afterEffect">
                                  <p:stCondLst>
                                    <p:cond delay="50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wipe(up)">
                                      <p:cBhvr>
                                        <p:cTn id="52" dur="500"/>
                                        <p:tgtEl>
                                          <p:spTgt spid="5">
                                            <p:txEl>
                                              <p:pRg st="11" end="11"/>
                                            </p:txEl>
                                          </p:spTgt>
                                        </p:tgtEl>
                                      </p:cBhvr>
                                    </p:animEffect>
                                  </p:childTnLst>
                                </p:cTn>
                              </p:par>
                            </p:childTnLst>
                          </p:cTn>
                        </p:par>
                        <p:par>
                          <p:cTn id="53" fill="hold">
                            <p:stCondLst>
                              <p:cond delay="10500"/>
                            </p:stCondLst>
                            <p:childTnLst>
                              <p:par>
                                <p:cTn id="54" presetID="22" presetClass="entr" presetSubtype="1" fill="hold" nodeType="afterEffect">
                                  <p:stCondLst>
                                    <p:cond delay="500"/>
                                  </p:stCondLst>
                                  <p:childTnLst>
                                    <p:set>
                                      <p:cBhvr>
                                        <p:cTn id="55" dur="1" fill="hold">
                                          <p:stCondLst>
                                            <p:cond delay="0"/>
                                          </p:stCondLst>
                                        </p:cTn>
                                        <p:tgtEl>
                                          <p:spTgt spid="5">
                                            <p:txEl>
                                              <p:pRg st="12" end="12"/>
                                            </p:txEl>
                                          </p:spTgt>
                                        </p:tgtEl>
                                        <p:attrNameLst>
                                          <p:attrName>style.visibility</p:attrName>
                                        </p:attrNameLst>
                                      </p:cBhvr>
                                      <p:to>
                                        <p:strVal val="visible"/>
                                      </p:to>
                                    </p:set>
                                    <p:animEffect transition="in" filter="wipe(up)">
                                      <p:cBhvr>
                                        <p:cTn id="56"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785652"/>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cs typeface="Courier New" panose="02070309020205020404" pitchFamily="49" charset="0"/>
              </a:rPr>
              <a:t>1. assigned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It is the default generator strategy if there is no &lt;generator&gt; element . In this case, application assigns the id.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Supports all the databases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Default generator class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If No &lt;generator&gt; element specified under id element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Then hibernate by default assumes it as “assigned”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Programmer is responsible for assigning the primary key value to object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Object to be saved into the database</a:t>
            </a:r>
          </a:p>
        </p:txBody>
      </p:sp>
      <p:sp>
        <p:nvSpPr>
          <p:cNvPr id="2" name="Slide Number Placeholder 1"/>
          <p:cNvSpPr>
            <a:spLocks noGrp="1"/>
          </p:cNvSpPr>
          <p:nvPr>
            <p:ph type="sldNum" sz="quarter" idx="12"/>
          </p:nvPr>
        </p:nvSpPr>
        <p:spPr/>
        <p:txBody>
          <a:bodyPr/>
          <a:lstStyle/>
          <a:p>
            <a:fld id="{1204EB6F-4276-4A50-A28B-73C80477DBFC}" type="slidenum">
              <a:rPr lang="en-US" smtClean="0"/>
              <a:pPr/>
              <a:t>49</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1727033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wipe(left)">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wipe(left)">
                                      <p:cBhvr>
                                        <p:cTn id="31"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1525" y="1385888"/>
            <a:ext cx="10601325" cy="39703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800" b="1" dirty="0">
                <a:latin typeface="Cambria" pitchFamily="18" charset="0"/>
              </a:rPr>
              <a:t>Abstracts away the unfamiliar SQL types</a:t>
            </a:r>
            <a:r>
              <a:rPr lang="en-US" sz="2800" dirty="0">
                <a:latin typeface="Cambria" pitchFamily="18" charset="0"/>
              </a:rPr>
              <a:t> and provides a way to work around familiar Java Objects.</a:t>
            </a:r>
          </a:p>
          <a:p>
            <a:pPr marL="342900" indent="-342900" algn="just">
              <a:lnSpc>
                <a:spcPct val="150000"/>
              </a:lnSpc>
              <a:buFont typeface="Arial" panose="020B0604020202020204" pitchFamily="34" charset="0"/>
              <a:buChar char="•"/>
            </a:pPr>
            <a:r>
              <a:rPr lang="en-US" sz="2800" dirty="0">
                <a:latin typeface="Cambria" pitchFamily="18" charset="0"/>
              </a:rPr>
              <a:t>Hibernate </a:t>
            </a:r>
            <a:r>
              <a:rPr lang="en-US" sz="2800" b="1" i="1" dirty="0">
                <a:latin typeface="Cambria" pitchFamily="18" charset="0"/>
              </a:rPr>
              <a:t>does not require an application server</a:t>
            </a:r>
            <a:r>
              <a:rPr lang="en-US" sz="2800" dirty="0">
                <a:latin typeface="Cambria" pitchFamily="18" charset="0"/>
              </a:rPr>
              <a:t> to operate.</a:t>
            </a:r>
          </a:p>
          <a:p>
            <a:pPr marL="342900" indent="-342900" algn="just">
              <a:lnSpc>
                <a:spcPct val="150000"/>
              </a:lnSpc>
              <a:buFont typeface="Arial" panose="020B0604020202020204" pitchFamily="34" charset="0"/>
              <a:buChar char="•"/>
            </a:pPr>
            <a:r>
              <a:rPr lang="en-US" sz="2800" b="1" dirty="0">
                <a:latin typeface="Cambria" pitchFamily="18" charset="0"/>
              </a:rPr>
              <a:t>Manipulates Complex associations</a:t>
            </a:r>
            <a:r>
              <a:rPr lang="en-US" sz="2800" dirty="0">
                <a:latin typeface="Cambria" pitchFamily="18" charset="0"/>
              </a:rPr>
              <a:t> of objects of your database.</a:t>
            </a:r>
          </a:p>
          <a:p>
            <a:pPr marL="342900" indent="-342900" algn="just">
              <a:lnSpc>
                <a:spcPct val="150000"/>
              </a:lnSpc>
              <a:buFont typeface="Arial" panose="020B0604020202020204" pitchFamily="34" charset="0"/>
              <a:buChar char="•"/>
            </a:pPr>
            <a:r>
              <a:rPr lang="en-US" sz="2800" dirty="0">
                <a:latin typeface="Cambria" pitchFamily="18" charset="0"/>
              </a:rPr>
              <a:t>Minimizes database access with </a:t>
            </a:r>
            <a:r>
              <a:rPr lang="en-US" sz="2800" b="1" dirty="0">
                <a:latin typeface="Cambria" pitchFamily="18" charset="0"/>
              </a:rPr>
              <a:t>smart fetching strategies</a:t>
            </a:r>
            <a:r>
              <a:rPr lang="en-US" sz="2800" dirty="0">
                <a:latin typeface="Cambria" pitchFamily="18" charset="0"/>
              </a:rPr>
              <a:t>.</a:t>
            </a:r>
          </a:p>
          <a:p>
            <a:pPr marL="342900" indent="-342900" algn="just">
              <a:lnSpc>
                <a:spcPct val="150000"/>
              </a:lnSpc>
              <a:buFont typeface="Arial" panose="020B0604020202020204" pitchFamily="34" charset="0"/>
              <a:buChar char="•"/>
            </a:pPr>
            <a:r>
              <a:rPr lang="en-US" sz="2800" dirty="0">
                <a:latin typeface="Cambria" pitchFamily="18" charset="0"/>
              </a:rPr>
              <a:t>Provides </a:t>
            </a:r>
            <a:r>
              <a:rPr lang="en-US" sz="2800" b="1" dirty="0">
                <a:latin typeface="Cambria" pitchFamily="18" charset="0"/>
              </a:rPr>
              <a:t>simple querying of data</a:t>
            </a:r>
            <a:r>
              <a:rPr lang="en-US" sz="2800" dirty="0">
                <a:latin typeface="Cambria"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a:t>
            </a:fld>
            <a:endParaRPr lang="en-US"/>
          </a:p>
        </p:txBody>
      </p:sp>
      <p:sp>
        <p:nvSpPr>
          <p:cNvPr id="6" name="Rectangle 5"/>
          <p:cNvSpPr/>
          <p:nvPr/>
        </p:nvSpPr>
        <p:spPr>
          <a:xfrm>
            <a:off x="957263" y="533401"/>
            <a:ext cx="6086474" cy="584775"/>
          </a:xfrm>
          <a:prstGeom prst="rect">
            <a:avLst/>
          </a:prstGeom>
        </p:spPr>
        <p:txBody>
          <a:bodyPr wrap="square">
            <a:spAutoFit/>
          </a:bodyPr>
          <a:lstStyle/>
          <a:p>
            <a:r>
              <a:rPr lang="en-US" sz="3200" b="1" dirty="0">
                <a:latin typeface="Cambria" pitchFamily="18" charset="0"/>
              </a:rPr>
              <a:t>Hibernate Advantages</a:t>
            </a:r>
          </a:p>
        </p:txBody>
      </p:sp>
    </p:spTree>
    <p:custDataLst>
      <p:tags r:id="rId1"/>
    </p:custDataLst>
    <p:extLst>
      <p:ext uri="{BB962C8B-B14F-4D97-AF65-F5344CB8AC3E}">
        <p14:creationId xmlns:p14="http://schemas.microsoft.com/office/powerpoint/2010/main" val="181940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cs typeface="Courier New" panose="02070309020205020404" pitchFamily="49" charset="0"/>
              </a:rPr>
              <a:t>1. assigned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cs typeface="Courier New" panose="02070309020205020404" pitchFamily="49" charset="0"/>
              </a:rPr>
              <a:t>Example:</a:t>
            </a:r>
          </a:p>
          <a:p>
            <a:r>
              <a:rPr lang="en-US" sz="2400" dirty="0">
                <a:latin typeface="Courier New" panose="02070309020205020404" pitchFamily="49" charset="0"/>
                <a:cs typeface="Courier New" panose="02070309020205020404" pitchFamily="49" charset="0"/>
              </a:rPr>
              <a:t>&lt;hibernate-mapping&gt;  </a:t>
            </a:r>
          </a:p>
          <a:p>
            <a:pPr lvl="1"/>
            <a:r>
              <a:rPr lang="en-US" sz="2400" dirty="0">
                <a:latin typeface="Courier New" panose="02070309020205020404" pitchFamily="49" charset="0"/>
                <a:cs typeface="Courier New" panose="02070309020205020404" pitchFamily="49" charset="0"/>
              </a:rPr>
              <a:t>&lt;class ...&gt;  </a:t>
            </a:r>
          </a:p>
          <a:p>
            <a:pPr lvl="2"/>
            <a:r>
              <a:rPr lang="en-US" sz="2400" dirty="0">
                <a:latin typeface="Courier New" panose="02070309020205020404" pitchFamily="49" charset="0"/>
                <a:cs typeface="Courier New" panose="02070309020205020404" pitchFamily="49" charset="0"/>
              </a:rPr>
              <a:t>&lt;id ...&gt;  </a:t>
            </a:r>
          </a:p>
          <a:p>
            <a:pPr lvl="3"/>
            <a:r>
              <a:rPr lang="en-US" sz="2400" dirty="0">
                <a:latin typeface="Courier New" panose="02070309020205020404" pitchFamily="49" charset="0"/>
                <a:cs typeface="Courier New" panose="02070309020205020404" pitchFamily="49" charset="0"/>
              </a:rPr>
              <a:t>&lt;generator class="assigned"&gt;&lt;/generator&gt;  </a:t>
            </a:r>
          </a:p>
          <a:p>
            <a:pPr lvl="2"/>
            <a:r>
              <a:rPr lang="en-US" sz="2400" dirty="0">
                <a:latin typeface="Courier New" panose="02070309020205020404" pitchFamily="49" charset="0"/>
                <a:cs typeface="Courier New" panose="02070309020205020404" pitchFamily="49" charset="0"/>
              </a:rPr>
              <a:t>&lt;/id&gt;  </a:t>
            </a:r>
          </a:p>
          <a:p>
            <a:pPr lvl="2"/>
            <a:r>
              <a:rPr lang="en-US" sz="2400" dirty="0">
                <a:latin typeface="Courier New" panose="02070309020205020404" pitchFamily="49" charset="0"/>
                <a:cs typeface="Courier New" panose="02070309020205020404" pitchFamily="49" charset="0"/>
              </a:rPr>
              <a:t>.....              </a:t>
            </a:r>
          </a:p>
          <a:p>
            <a:pPr lvl="1"/>
            <a:r>
              <a:rPr lang="en-US" sz="2400" dirty="0">
                <a:latin typeface="Courier New" panose="02070309020205020404" pitchFamily="49" charset="0"/>
                <a:cs typeface="Courier New" panose="02070309020205020404" pitchFamily="49" charset="0"/>
              </a:rPr>
              <a:t>&lt;/class&gt;  </a:t>
            </a:r>
          </a:p>
          <a:p>
            <a:r>
              <a:rPr lang="en-US" sz="2400" dirty="0">
                <a:latin typeface="Courier New" panose="02070309020205020404" pitchFamily="49" charset="0"/>
                <a:cs typeface="Courier New" panose="02070309020205020404" pitchFamily="49" charset="0"/>
              </a:rPr>
              <a:t> &lt;/hibernate-mapping&gt;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50</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5053981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500"/>
                                        <p:tgtEl>
                                          <p:spTgt spid="5">
                                            <p:txEl>
                                              <p:pRg st="3" end="3"/>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500"/>
                                        <p:tgtEl>
                                          <p:spTgt spid="5">
                                            <p:txEl>
                                              <p:pRg st="4" end="4"/>
                                            </p:txEl>
                                          </p:spTgt>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500"/>
                                        <p:tgtEl>
                                          <p:spTgt spid="5">
                                            <p:txEl>
                                              <p:pRg st="5" end="5"/>
                                            </p:txEl>
                                          </p:spTgt>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wipe(left)">
                                      <p:cBhvr>
                                        <p:cTn id="28" dur="500"/>
                                        <p:tgtEl>
                                          <p:spTgt spid="5">
                                            <p:txEl>
                                              <p:pRg st="6" end="6"/>
                                            </p:txEl>
                                          </p:spTgt>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wipe(left)">
                                      <p:cBhvr>
                                        <p:cTn id="32" dur="500"/>
                                        <p:tgtEl>
                                          <p:spTgt spid="5">
                                            <p:txEl>
                                              <p:pRg st="7" end="7"/>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5">
                                            <p:txEl>
                                              <p:pRg st="8" end="8"/>
                                            </p:txEl>
                                          </p:spTgt>
                                        </p:tgtEl>
                                        <p:attrNameLst>
                                          <p:attrName>style.visibility</p:attrName>
                                        </p:attrNameLst>
                                      </p:cBhvr>
                                      <p:to>
                                        <p:strVal val="visible"/>
                                      </p:to>
                                    </p:set>
                                    <p:animEffect transition="in" filter="wipe(left)">
                                      <p:cBhvr>
                                        <p:cTn id="36" dur="500"/>
                                        <p:tgtEl>
                                          <p:spTgt spid="5">
                                            <p:txEl>
                                              <p:pRg st="8" end="8"/>
                                            </p:txEl>
                                          </p:spTgt>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wipe(left)">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339650"/>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2. increment</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Generates id value for the new record by using the formula</a:t>
            </a:r>
          </a:p>
          <a:p>
            <a:pPr marL="800100" lvl="1"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Max of id value in Database + 1</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Supports in all the databases &amp; database independent</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 If there is no record initially in the database, then for the first time this will saves primary key value as 1, as…</a:t>
            </a:r>
          </a:p>
          <a:p>
            <a:pPr marL="800100" lvl="1"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result = max of id value in database + 1 </a:t>
            </a:r>
            <a:r>
              <a:rPr lang="en-US" sz="2400" dirty="0">
                <a:latin typeface="Cambria" panose="02040503050406030204" pitchFamily="18" charset="0"/>
                <a:ea typeface="Cambria" panose="02040503050406030204" pitchFamily="18" charset="0"/>
                <a:sym typeface="Wingdings" panose="05000000000000000000" pitchFamily="2" charset="2"/>
              </a:rPr>
              <a:t> </a:t>
            </a:r>
            <a:r>
              <a:rPr lang="en-US" sz="2400" dirty="0">
                <a:latin typeface="Cambria" panose="02040503050406030204" pitchFamily="18" charset="0"/>
                <a:ea typeface="Cambria" panose="02040503050406030204" pitchFamily="18" charset="0"/>
              </a:rPr>
              <a:t>0 + 1  </a:t>
            </a:r>
            <a:r>
              <a:rPr lang="en-US" sz="2400" dirty="0">
                <a:latin typeface="Cambria" panose="02040503050406030204" pitchFamily="18" charset="0"/>
                <a:ea typeface="Cambria" panose="02040503050406030204" pitchFamily="18" charset="0"/>
                <a:sym typeface="Wingdings" panose="05000000000000000000" pitchFamily="2" charset="2"/>
              </a:rPr>
              <a:t> </a:t>
            </a:r>
            <a:r>
              <a:rPr lang="en-US" sz="2400" dirty="0">
                <a:latin typeface="Cambria" panose="02040503050406030204" pitchFamily="18" charset="0"/>
                <a:ea typeface="Cambria" panose="02040503050406030204" pitchFamily="18" charset="0"/>
              </a:rPr>
              <a:t>1</a:t>
            </a:r>
          </a:p>
          <a:p>
            <a:pPr marL="800100" lvl="1"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short, </a:t>
            </a:r>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or long type identifier.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51</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4258530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5">
                                            <p:txEl>
                                              <p:pRg st="6" end="6"/>
                                            </p:txEl>
                                          </p:spTgt>
                                        </p:tgtEl>
                                        <p:attrNameLst>
                                          <p:attrName>style.visibility</p:attrName>
                                        </p:attrNameLst>
                                      </p:cBhvr>
                                      <p:to>
                                        <p:strVal val="visible"/>
                                      </p:to>
                                    </p:set>
                                    <p:animEffect transition="in" filter="wipe(left)">
                                      <p:cBhvr>
                                        <p:cTn id="20" dur="500"/>
                                        <p:tgtEl>
                                          <p:spTgt spid="5">
                                            <p:txEl>
                                              <p:pRg st="6" end="6"/>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wipe(left)">
                                      <p:cBhvr>
                                        <p:cTn id="2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339650"/>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2. increment</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if we manually assigned the value for primary key for an object, then hibernate doesn’t considers that value and uses max value of id in database + 1 concept only</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If a table contains an identifier </a:t>
            </a:r>
          </a:p>
          <a:p>
            <a:pPr marL="800100" lvl="1"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then the application considers its maximum value </a:t>
            </a:r>
          </a:p>
          <a:p>
            <a:pPr marL="800100" lvl="1"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else considers the first generated identifier to be 1 </a:t>
            </a:r>
          </a:p>
          <a:p>
            <a:pPr marL="342900" indent="-342900">
              <a:lnSpc>
                <a:spcPct val="150000"/>
              </a:lnSpc>
              <a:buFont typeface="Arial" panose="020B0604020202020204" pitchFamily="34" charset="0"/>
              <a:buChar char="•"/>
            </a:pPr>
            <a:r>
              <a:rPr lang="en-US" sz="2400" dirty="0">
                <a:latin typeface="Cambria" panose="02040503050406030204" pitchFamily="18" charset="0"/>
                <a:ea typeface="Cambria" panose="02040503050406030204" pitchFamily="18" charset="0"/>
              </a:rPr>
              <a:t>Increments the identifier by 1</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52</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36883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childTnLst>
                          </p:cTn>
                        </p:par>
                        <p:par>
                          <p:cTn id="11" fill="hold">
                            <p:stCondLst>
                              <p:cond delay="500"/>
                            </p:stCondLst>
                            <p:childTnLst>
                              <p:par>
                                <p:cTn id="12" presetID="22" presetClass="entr" presetSubtype="8" fill="hold" nodeType="afterEffect">
                                  <p:stCondLst>
                                    <p:cond delay="50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wipe(left)">
                                      <p:cBhvr>
                                        <p:cTn id="14" dur="500"/>
                                        <p:tgtEl>
                                          <p:spTgt spid="5">
                                            <p:txEl>
                                              <p:pRg st="3" end="3"/>
                                            </p:txEl>
                                          </p:spTgt>
                                        </p:tgtEl>
                                      </p:cBhvr>
                                    </p:animEffect>
                                  </p:childTnLst>
                                </p:cTn>
                              </p:par>
                            </p:childTnLst>
                          </p:cTn>
                        </p:par>
                        <p:par>
                          <p:cTn id="15" fill="hold">
                            <p:stCondLst>
                              <p:cond delay="1500"/>
                            </p:stCondLst>
                            <p:childTnLst>
                              <p:par>
                                <p:cTn id="16" presetID="22" presetClass="entr" presetSubtype="8" fill="hold" nodeType="afterEffect">
                                  <p:stCondLst>
                                    <p:cond delay="50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wipe(left)">
                                      <p:cBhvr>
                                        <p:cTn id="18" dur="500"/>
                                        <p:tgtEl>
                                          <p:spTgt spid="5">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wipe(left)">
                                      <p:cBhvr>
                                        <p:cTn id="2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785652"/>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2. increment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Syntax:</a:t>
            </a:r>
          </a:p>
          <a:p>
            <a:r>
              <a:rPr lang="en-US" sz="2400" dirty="0">
                <a:latin typeface="Courier New" panose="02070309020205020404" pitchFamily="49" charset="0"/>
                <a:cs typeface="Courier New" panose="02070309020205020404" pitchFamily="49" charset="0"/>
              </a:rPr>
              <a:t>&lt;hibernate-mapping&gt;  </a:t>
            </a:r>
          </a:p>
          <a:p>
            <a:r>
              <a:rPr lang="en-US" sz="2400" dirty="0">
                <a:latin typeface="Courier New" panose="02070309020205020404" pitchFamily="49" charset="0"/>
                <a:cs typeface="Courier New" panose="02070309020205020404" pitchFamily="49" charset="0"/>
              </a:rPr>
              <a:t> &lt;class ...&gt;  </a:t>
            </a:r>
          </a:p>
          <a:p>
            <a:r>
              <a:rPr lang="en-US" sz="2400" dirty="0">
                <a:latin typeface="Courier New" panose="02070309020205020404" pitchFamily="49" charset="0"/>
                <a:cs typeface="Courier New" panose="02070309020205020404" pitchFamily="49" charset="0"/>
              </a:rPr>
              <a:t>  &lt;id ...&gt;  </a:t>
            </a:r>
          </a:p>
          <a:p>
            <a:r>
              <a:rPr lang="en-US" sz="2400" dirty="0">
                <a:latin typeface="Courier New" panose="02070309020205020404" pitchFamily="49" charset="0"/>
                <a:cs typeface="Courier New" panose="02070309020205020404" pitchFamily="49" charset="0"/>
              </a:rPr>
              <a:t>   &lt;generator class="increment"&gt;&lt;/generator&gt;  </a:t>
            </a:r>
          </a:p>
          <a:p>
            <a:r>
              <a:rPr lang="en-US" sz="2400" dirty="0">
                <a:latin typeface="Courier New" panose="02070309020205020404" pitchFamily="49" charset="0"/>
                <a:cs typeface="Courier New" panose="02070309020205020404" pitchFamily="49" charset="0"/>
              </a:rPr>
              <a:t>  &lt;/id&gt;  </a:t>
            </a:r>
          </a:p>
          <a:p>
            <a:r>
              <a:rPr lang="en-US" sz="2400" dirty="0">
                <a:latin typeface="Courier New" panose="02070309020205020404" pitchFamily="49" charset="0"/>
                <a:cs typeface="Courier New" panose="02070309020205020404" pitchFamily="49" charset="0"/>
              </a:rPr>
              <a:t>    .....  </a:t>
            </a:r>
          </a:p>
          <a:p>
            <a:r>
              <a:rPr lang="en-US" sz="2400" dirty="0">
                <a:latin typeface="Courier New" panose="02070309020205020404" pitchFamily="49" charset="0"/>
                <a:cs typeface="Courier New" panose="02070309020205020404" pitchFamily="49" charset="0"/>
              </a:rPr>
              <a:t> &lt;/class&gt;  </a:t>
            </a:r>
          </a:p>
          <a:p>
            <a:r>
              <a:rPr lang="en-US" sz="2400" dirty="0">
                <a:latin typeface="Courier New" panose="02070309020205020404" pitchFamily="49" charset="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53</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0977184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wipe(left)">
                                      <p:cBhvr>
                                        <p:cTn id="23" dur="500"/>
                                        <p:tgtEl>
                                          <p:spTgt spid="5">
                                            <p:txEl>
                                              <p:pRg st="6" end="6"/>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wipe(left)">
                                      <p:cBhvr>
                                        <p:cTn id="27" dur="500"/>
                                        <p:tgtEl>
                                          <p:spTgt spid="5">
                                            <p:txEl>
                                              <p:pRg st="7" end="7"/>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wipe(left)">
                                      <p:cBhvr>
                                        <p:cTn id="31" dur="500"/>
                                        <p:tgtEl>
                                          <p:spTgt spid="5">
                                            <p:txEl>
                                              <p:pRg st="8" end="8"/>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wipe(left)">
                                      <p:cBhvr>
                                        <p:cTn id="35"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3.</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Uses the sequence of the database.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For inserting a new record in a database</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Gets next value from the sequence in the DB </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Assigns that value for the new record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If no sequence is defined,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creates a sequence automatically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Ex: in case of Oracle database,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creates a sequence named HIBERNATE_SEQUENCE.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For Oracle, DB2, SAP DB, </a:t>
            </a:r>
            <a:r>
              <a:rPr lang="en-US" sz="2400" dirty="0" err="1">
                <a:latin typeface="Cambria" panose="02040503050406030204" pitchFamily="18" charset="0"/>
                <a:ea typeface="Cambria" panose="02040503050406030204" pitchFamily="18" charset="0"/>
              </a:rPr>
              <a:t>Postgre</a:t>
            </a:r>
            <a:r>
              <a:rPr lang="en-US" sz="2400" dirty="0">
                <a:latin typeface="Cambria" panose="02040503050406030204" pitchFamily="18" charset="0"/>
                <a:ea typeface="Cambria" panose="02040503050406030204" pitchFamily="18" charset="0"/>
              </a:rPr>
              <a:t> SQL or </a:t>
            </a:r>
            <a:r>
              <a:rPr lang="en-US" sz="2400" dirty="0" err="1">
                <a:latin typeface="Cambria" panose="02040503050406030204" pitchFamily="18" charset="0"/>
                <a:ea typeface="Cambria" panose="02040503050406030204" pitchFamily="18" charset="0"/>
              </a:rPr>
              <a:t>McKoi</a:t>
            </a:r>
            <a:r>
              <a:rPr lang="en-US" sz="2400" dirty="0">
                <a:latin typeface="Cambria" panose="02040503050406030204" pitchFamily="18" charset="0"/>
                <a:ea typeface="Cambria" panose="02040503050406030204" pitchFamily="18" charset="0"/>
              </a:rPr>
              <a:t>,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sequence but it uses generator in </a:t>
            </a:r>
            <a:r>
              <a:rPr lang="en-US" sz="2400" dirty="0" err="1">
                <a:latin typeface="Cambria" panose="02040503050406030204" pitchFamily="18" charset="0"/>
                <a:ea typeface="Cambria" panose="02040503050406030204" pitchFamily="18" charset="0"/>
              </a:rPr>
              <a:t>interbase</a:t>
            </a:r>
            <a:r>
              <a:rPr lang="en-US" sz="2400" dirty="0">
                <a:latin typeface="Cambria" panose="02040503050406030204" pitchFamily="18" charset="0"/>
                <a:ea typeface="Cambria" panose="02040503050406030204" pitchFamily="18" charset="0"/>
              </a:rPr>
              <a: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54</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114342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animEffect transition="in" filter="wipe(left)">
                                      <p:cBhvr>
                                        <p:cTn id="36" dur="500"/>
                                        <p:tgtEl>
                                          <p:spTgt spid="5">
                                            <p:txEl>
                                              <p:pRg st="7" end="7"/>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left)">
                                      <p:cBhvr>
                                        <p:cTn id="40" dur="500"/>
                                        <p:tgtEl>
                                          <p:spTgt spid="5">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Effect transition="in" filter="wipe(left)">
                                      <p:cBhvr>
                                        <p:cTn id="45" dur="500"/>
                                        <p:tgtEl>
                                          <p:spTgt spid="5">
                                            <p:txEl>
                                              <p:pRg st="9" end="9"/>
                                            </p:txEl>
                                          </p:spTgt>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Effect transition="in" filter="wipe(left)">
                                      <p:cBhvr>
                                        <p:cTn id="4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3.</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Not supported in MySQL</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Database dependent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We cannot use this generator class for all the databases</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We should know whether the database supports sequence or not before we are working with it</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Programmer has to create a sequence in the database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That Sequence name should be passed as the generator</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55</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155689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wipe(left)">
                                      <p:cBhvr>
                                        <p:cTn id="19" dur="500"/>
                                        <p:tgtEl>
                                          <p:spTgt spid="5">
                                            <p:txEl>
                                              <p:pRg st="5" end="5"/>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left)">
                                      <p:cBhvr>
                                        <p:cTn id="23" dur="500"/>
                                        <p:tgtEl>
                                          <p:spTgt spid="5">
                                            <p:txEl>
                                              <p:pRg st="7" end="7"/>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wipe(left)">
                                      <p:cBhvr>
                                        <p:cTn id="2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785652"/>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3.</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If the programmer has not passed any sequence name,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Then hibernate creates its own sequence with name “Hibernate-Sequence”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Gets next value from that sequence</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Than assigns that id value for new record</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To create its own sequence, in hibernate configuration file: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hbm2ddl.auto property </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must be set enabled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56</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746733070"/>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3. 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Syntax:</a:t>
            </a:r>
          </a:p>
          <a:p>
            <a:r>
              <a:rPr lang="en-US" sz="2400" dirty="0">
                <a:latin typeface="Courier New" panose="02070309020205020404" pitchFamily="49" charset="0"/>
                <a:cs typeface="Courier New" panose="02070309020205020404" pitchFamily="49" charset="0"/>
              </a:rPr>
              <a:t>&lt;hibernate-mapping&gt;  </a:t>
            </a:r>
          </a:p>
          <a:p>
            <a:r>
              <a:rPr lang="en-US" sz="2400" dirty="0">
                <a:latin typeface="Courier New" panose="02070309020205020404" pitchFamily="49" charset="0"/>
                <a:cs typeface="Courier New" panose="02070309020205020404" pitchFamily="49" charset="0"/>
              </a:rPr>
              <a:t> &lt;class ...&gt;  </a:t>
            </a:r>
          </a:p>
          <a:p>
            <a:pPr lvl="1"/>
            <a:r>
              <a:rPr lang="en-US" sz="2400" dirty="0">
                <a:latin typeface="Courier New" panose="02070309020205020404" pitchFamily="49" charset="0"/>
                <a:cs typeface="Courier New" panose="02070309020205020404" pitchFamily="49" charset="0"/>
              </a:rPr>
              <a:t>&lt;id name="</a:t>
            </a:r>
            <a:r>
              <a:rPr lang="en-US" sz="2400" dirty="0" err="1">
                <a:latin typeface="Courier New" panose="02070309020205020404" pitchFamily="49" charset="0"/>
                <a:cs typeface="Courier New" panose="02070309020205020404" pitchFamily="49" charset="0"/>
              </a:rPr>
              <a:t>productId</a:t>
            </a:r>
            <a:r>
              <a:rPr lang="en-US" sz="2400" dirty="0">
                <a:latin typeface="Courier New" panose="02070309020205020404" pitchFamily="49" charset="0"/>
                <a:cs typeface="Courier New" panose="02070309020205020404" pitchFamily="49" charset="0"/>
              </a:rPr>
              <a:t>" column="</a:t>
            </a:r>
            <a:r>
              <a:rPr lang="en-US" sz="2400" dirty="0" err="1">
                <a:latin typeface="Courier New" panose="02070309020205020404" pitchFamily="49" charset="0"/>
                <a:cs typeface="Courier New" panose="02070309020205020404" pitchFamily="49" charset="0"/>
              </a:rPr>
              <a:t>pid</a:t>
            </a:r>
            <a:r>
              <a:rPr lang="en-US" sz="2400" dirty="0">
                <a:latin typeface="Courier New" panose="02070309020205020404" pitchFamily="49" charset="0"/>
                <a:cs typeface="Courier New" panose="02070309020205020404" pitchFamily="49" charset="0"/>
              </a:rPr>
              <a:t>"&gt;</a:t>
            </a:r>
          </a:p>
          <a:p>
            <a:pPr lvl="1"/>
            <a:r>
              <a:rPr lang="en-US" sz="2400" dirty="0">
                <a:latin typeface="Courier New" panose="02070309020205020404" pitchFamily="49" charset="0"/>
                <a:cs typeface="Courier New" panose="02070309020205020404" pitchFamily="49" charset="0"/>
              </a:rPr>
              <a:t>&lt;generator&gt;</a:t>
            </a:r>
          </a:p>
          <a:p>
            <a:pPr lvl="1"/>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param</a:t>
            </a:r>
            <a:r>
              <a:rPr lang="en-US" sz="2400" dirty="0">
                <a:latin typeface="Courier New" panose="02070309020205020404" pitchFamily="49" charset="0"/>
                <a:cs typeface="Courier New" panose="02070309020205020404" pitchFamily="49" charset="0"/>
              </a:rPr>
              <a:t> name="sequence"&gt;</a:t>
            </a:r>
            <a:r>
              <a:rPr lang="en-US" sz="2400" dirty="0" err="1">
                <a:latin typeface="Courier New" panose="02070309020205020404" pitchFamily="49" charset="0"/>
                <a:cs typeface="Courier New" panose="02070309020205020404" pitchFamily="49" charset="0"/>
              </a:rPr>
              <a:t>MySequence</a:t>
            </a: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param</a:t>
            </a:r>
            <a:r>
              <a:rPr lang="en-US" sz="2400" dirty="0">
                <a:latin typeface="Courier New" panose="02070309020205020404" pitchFamily="49" charset="0"/>
                <a:cs typeface="Courier New" panose="02070309020205020404" pitchFamily="49" charset="0"/>
              </a:rPr>
              <a:t>&gt;</a:t>
            </a:r>
          </a:p>
          <a:p>
            <a:pPr lvl="1"/>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genetator</a:t>
            </a:r>
            <a:r>
              <a:rPr lang="en-US" sz="2400" dirty="0">
                <a:latin typeface="Courier New" panose="02070309020205020404" pitchFamily="49" charset="0"/>
                <a:cs typeface="Courier New" panose="02070309020205020404" pitchFamily="49" charset="0"/>
              </a:rPr>
              <a:t>&gt;</a:t>
            </a:r>
          </a:p>
          <a:p>
            <a:pPr lvl="1"/>
            <a:r>
              <a:rPr lang="en-US" sz="2400" dirty="0">
                <a:latin typeface="Courier New" panose="02070309020205020404" pitchFamily="49" charset="0"/>
                <a:cs typeface="Courier New" panose="02070309020205020404" pitchFamily="49" charset="0"/>
              </a:rPr>
              <a:t>&lt;/id&gt;</a:t>
            </a:r>
          </a:p>
          <a:p>
            <a:r>
              <a:rPr lang="en-US" sz="2400" dirty="0">
                <a:latin typeface="Courier New" panose="02070309020205020404" pitchFamily="49" charset="0"/>
                <a:cs typeface="Courier New" panose="02070309020205020404" pitchFamily="49" charset="0"/>
              </a:rPr>
              <a:t> &lt;/class&gt;  </a:t>
            </a:r>
          </a:p>
          <a:p>
            <a:r>
              <a:rPr lang="en-US" sz="2400" dirty="0">
                <a:latin typeface="Courier New" panose="02070309020205020404" pitchFamily="49" charset="0"/>
                <a:cs typeface="Courier New" panose="02070309020205020404" pitchFamily="49" charset="0"/>
              </a:rPr>
              <a:t>&lt;/hibernate-mapping&gt;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57</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1041384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left)">
                                      <p:cBhvr>
                                        <p:cTn id="7" dur="500"/>
                                        <p:tgtEl>
                                          <p:spTgt spid="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250"/>
                            </p:stCondLst>
                            <p:childTnLst>
                              <p:par>
                                <p:cTn id="13" presetID="22" presetClass="entr" presetSubtype="8" fill="hold" nodeType="afterEffect">
                                  <p:stCondLst>
                                    <p:cond delay="25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wipe(left)">
                                      <p:cBhvr>
                                        <p:cTn id="15" dur="500"/>
                                        <p:tgtEl>
                                          <p:spTgt spid="5">
                                            <p:txEl>
                                              <p:pRg st="8" end="8"/>
                                            </p:txEl>
                                          </p:spTgt>
                                        </p:tgtEl>
                                      </p:cBhvr>
                                    </p:animEffect>
                                  </p:childTnLst>
                                </p:cTn>
                              </p:par>
                            </p:childTnLst>
                          </p:cTn>
                        </p:par>
                        <p:par>
                          <p:cTn id="16" fill="hold">
                            <p:stCondLst>
                              <p:cond delay="2000"/>
                            </p:stCondLst>
                            <p:childTnLst>
                              <p:par>
                                <p:cTn id="17" presetID="22" presetClass="entr" presetSubtype="8" fill="hold" nodeType="afterEffect">
                                  <p:stCondLst>
                                    <p:cond delay="25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wipe(left)">
                                      <p:cBhvr>
                                        <p:cTn id="19" dur="500"/>
                                        <p:tgtEl>
                                          <p:spTgt spid="5">
                                            <p:txEl>
                                              <p:pRg st="9" end="9"/>
                                            </p:txEl>
                                          </p:spTgt>
                                        </p:tgtEl>
                                      </p:cBhvr>
                                    </p:animEffect>
                                  </p:childTnLst>
                                </p:cTn>
                              </p:par>
                            </p:childTnLst>
                          </p:cTn>
                        </p:par>
                        <p:par>
                          <p:cTn id="20" fill="hold">
                            <p:stCondLst>
                              <p:cond delay="2750"/>
                            </p:stCondLst>
                            <p:childTnLst>
                              <p:par>
                                <p:cTn id="21" presetID="22" presetClass="entr" presetSubtype="8" fill="hold" nodeType="afterEffect">
                                  <p:stCondLst>
                                    <p:cond delay="25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3500"/>
                            </p:stCondLst>
                            <p:childTnLst>
                              <p:par>
                                <p:cTn id="25" presetID="22" presetClass="entr" presetSubtype="8" fill="hold" nodeType="afterEffect">
                                  <p:stCondLst>
                                    <p:cond delay="25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4250"/>
                            </p:stCondLst>
                            <p:childTnLst>
                              <p:par>
                                <p:cTn id="29" presetID="22" presetClass="entr" presetSubtype="8" fill="hold" nodeType="afterEffect">
                                  <p:stCondLst>
                                    <p:cond delay="25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5000"/>
                            </p:stCondLst>
                            <p:childTnLst>
                              <p:par>
                                <p:cTn id="33" presetID="22" presetClass="entr" presetSubtype="8" fill="hold" nodeType="afterEffect">
                                  <p:stCondLst>
                                    <p:cond delay="25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5750"/>
                            </p:stCondLst>
                            <p:childTnLst>
                              <p:par>
                                <p:cTn id="37" presetID="22" presetClass="entr" presetSubtype="8" fill="hold" nodeType="afterEffect">
                                  <p:stCondLst>
                                    <p:cond delay="25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wipe(left)">
                                      <p:cBhvr>
                                        <p:cTn id="3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416320"/>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4.</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native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identity, sequence or </a:t>
            </a:r>
            <a:r>
              <a:rPr lang="en-US" sz="2400" dirty="0" err="1">
                <a:latin typeface="Cambria" panose="02040503050406030204" pitchFamily="18" charset="0"/>
                <a:ea typeface="Cambria" panose="02040503050406030204" pitchFamily="18" charset="0"/>
              </a:rPr>
              <a:t>hilo</a:t>
            </a:r>
            <a:r>
              <a:rPr lang="en-US" sz="2400" dirty="0">
                <a:latin typeface="Cambria" panose="02040503050406030204" pitchFamily="18" charset="0"/>
                <a:ea typeface="Cambria" panose="02040503050406030204" pitchFamily="18" charset="0"/>
              </a:rPr>
              <a:t> depending on the database vendor.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first checks whether the database supports identity or not,</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if not, then checks for sequence and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if not, then </a:t>
            </a:r>
            <a:r>
              <a:rPr lang="en-US" sz="2400" dirty="0" err="1">
                <a:latin typeface="Cambria" panose="02040503050406030204" pitchFamily="18" charset="0"/>
                <a:ea typeface="Cambria" panose="02040503050406030204" pitchFamily="18" charset="0"/>
              </a:rPr>
              <a:t>hilo</a:t>
            </a:r>
            <a:r>
              <a:rPr lang="en-US" sz="2400" dirty="0">
                <a:latin typeface="Cambria" panose="02040503050406030204" pitchFamily="18" charset="0"/>
                <a:ea typeface="Cambria" panose="02040503050406030204" pitchFamily="18" charset="0"/>
              </a:rPr>
              <a:t> will be used</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identity</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sequence</a:t>
            </a:r>
          </a:p>
          <a:p>
            <a:pPr marL="1257300" lvl="2" indent="-342900">
              <a:buFont typeface="Arial" panose="020B0604020202020204" pitchFamily="34" charset="0"/>
              <a:buChar char="•"/>
            </a:pPr>
            <a:r>
              <a:rPr lang="en-US" sz="2400" dirty="0" err="1">
                <a:latin typeface="Cambria" panose="02040503050406030204" pitchFamily="18" charset="0"/>
                <a:ea typeface="Cambria" panose="02040503050406030204" pitchFamily="18" charset="0"/>
              </a:rPr>
              <a:t>hilo</a:t>
            </a:r>
            <a:endParaRPr lang="en-US" sz="24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58</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771140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wipe(left)">
                                      <p:cBhvr>
                                        <p:cTn id="12" dur="500"/>
                                        <p:tgtEl>
                                          <p:spTgt spid="5">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416320"/>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4.</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native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For example,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If we are connecting with oracle</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We use generator class as native </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Then it is equal to the generator class sequence</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Syntax: </a:t>
            </a:r>
          </a:p>
          <a:p>
            <a:r>
              <a:rPr lang="en-US" sz="2400" dirty="0">
                <a:latin typeface="Courier New" panose="02070309020205020404" pitchFamily="49" charset="0"/>
                <a:ea typeface="Cambria" panose="02040503050406030204" pitchFamily="18" charset="0"/>
                <a:cs typeface="Courier New" panose="02070309020205020404" pitchFamily="49" charset="0"/>
              </a:rPr>
              <a:t> &lt;id ...&gt;  </a:t>
            </a:r>
          </a:p>
          <a:p>
            <a:r>
              <a:rPr lang="en-US" sz="2400" dirty="0">
                <a:latin typeface="Courier New" panose="02070309020205020404" pitchFamily="49" charset="0"/>
                <a:ea typeface="Cambria" panose="02040503050406030204" pitchFamily="18" charset="0"/>
                <a:cs typeface="Courier New" panose="02070309020205020404" pitchFamily="49" charset="0"/>
              </a:rPr>
              <a:t>  &lt;generator class="native"&gt;&lt;/generator&gt;  </a:t>
            </a:r>
          </a:p>
          <a:p>
            <a:r>
              <a:rPr lang="en-US" sz="2400" dirty="0">
                <a:latin typeface="Courier New" panose="02070309020205020404" pitchFamily="49" charset="0"/>
                <a:ea typeface="Cambria" panose="02040503050406030204" pitchFamily="18" charset="0"/>
                <a:cs typeface="Courier New" panose="02070309020205020404" pitchFamily="49" charset="0"/>
              </a:rPr>
              <a:t> &lt;/id&gt;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59</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1061033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wipe(left)">
                                      <p:cBhvr>
                                        <p:cTn id="35" dur="500"/>
                                        <p:tgtEl>
                                          <p:spTgt spid="5">
                                            <p:txEl>
                                              <p:pRg st="7" end="7"/>
                                            </p:txEl>
                                          </p:spTgt>
                                        </p:tgtEl>
                                      </p:cBhvr>
                                    </p:animEffect>
                                  </p:childTnLst>
                                </p:cTn>
                              </p:par>
                            </p:childTnLst>
                          </p:cTn>
                        </p:par>
                        <p:par>
                          <p:cTn id="36" fill="hold">
                            <p:stCondLst>
                              <p:cond delay="1500"/>
                            </p:stCondLst>
                            <p:childTnLst>
                              <p:par>
                                <p:cTn id="37" presetID="22" presetClass="entr" presetSubtype="8" fill="hold" nodeType="after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Effect transition="in" filter="wipe(left)">
                                      <p:cBhvr>
                                        <p:cTn id="39"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1"/>
            <a:ext cx="4267200" cy="584775"/>
          </a:xfrm>
          <a:prstGeom prst="rect">
            <a:avLst/>
          </a:prstGeom>
        </p:spPr>
        <p:txBody>
          <a:bodyPr wrap="square">
            <a:spAutoFit/>
          </a:bodyPr>
          <a:lstStyle/>
          <a:p>
            <a:r>
              <a:rPr lang="en-US" sz="3200" b="1" dirty="0">
                <a:latin typeface="Cambria" pitchFamily="18" charset="0"/>
              </a:rPr>
              <a:t>Supported Databases</a:t>
            </a:r>
          </a:p>
        </p:txBody>
      </p:sp>
      <p:sp>
        <p:nvSpPr>
          <p:cNvPr id="6" name="Rectangle 5"/>
          <p:cNvSpPr/>
          <p:nvPr/>
        </p:nvSpPr>
        <p:spPr>
          <a:xfrm>
            <a:off x="828675" y="1440374"/>
            <a:ext cx="10758488" cy="4832092"/>
          </a:xfrm>
          <a:prstGeom prst="rect">
            <a:avLst/>
          </a:prstGeom>
        </p:spPr>
        <p:txBody>
          <a:bodyPr wrap="square">
            <a:spAutoFit/>
          </a:bodyPr>
          <a:lstStyle/>
          <a:p>
            <a:r>
              <a:rPr lang="en-US" sz="2800" dirty="0">
                <a:latin typeface="Cambria" pitchFamily="18" charset="0"/>
              </a:rPr>
              <a:t>Hibernate supports </a:t>
            </a:r>
            <a:r>
              <a:rPr lang="en-US" sz="2800" b="1" dirty="0">
                <a:solidFill>
                  <a:srgbClr val="FF0000"/>
                </a:solidFill>
                <a:latin typeface="Cambria" pitchFamily="18" charset="0"/>
              </a:rPr>
              <a:t>almost all </a:t>
            </a:r>
            <a:r>
              <a:rPr lang="en-US" sz="2800" dirty="0">
                <a:latin typeface="Cambria" pitchFamily="18" charset="0"/>
              </a:rPr>
              <a:t>the major RDBMS. Following is a list of </a:t>
            </a:r>
            <a:r>
              <a:rPr lang="en-US" sz="2800" b="1" dirty="0">
                <a:solidFill>
                  <a:srgbClr val="FF0000"/>
                </a:solidFill>
                <a:latin typeface="Cambria" pitchFamily="18" charset="0"/>
              </a:rPr>
              <a:t>few of</a:t>
            </a:r>
            <a:r>
              <a:rPr lang="en-US" sz="2800" dirty="0">
                <a:solidFill>
                  <a:srgbClr val="FF0000"/>
                </a:solidFill>
                <a:latin typeface="Cambria" pitchFamily="18" charset="0"/>
              </a:rPr>
              <a:t> </a:t>
            </a:r>
            <a:r>
              <a:rPr lang="en-US" sz="2800" dirty="0">
                <a:latin typeface="Cambria" pitchFamily="18" charset="0"/>
              </a:rPr>
              <a:t>the database engines supported by Hibernate −</a:t>
            </a:r>
          </a:p>
          <a:p>
            <a:pPr>
              <a:buFont typeface="Arial" pitchFamily="34" charset="0"/>
              <a:buChar char="•"/>
            </a:pPr>
            <a:r>
              <a:rPr lang="en-US" sz="2800" dirty="0">
                <a:latin typeface="Cambria" pitchFamily="18" charset="0"/>
              </a:rPr>
              <a:t>    HSQL Database Engine</a:t>
            </a:r>
          </a:p>
          <a:p>
            <a:pPr>
              <a:buFont typeface="Arial" pitchFamily="34" charset="0"/>
              <a:buChar char="•"/>
            </a:pPr>
            <a:r>
              <a:rPr lang="en-US" sz="2800" dirty="0">
                <a:latin typeface="Cambria" pitchFamily="18" charset="0"/>
              </a:rPr>
              <a:t>    DB2/NT</a:t>
            </a:r>
          </a:p>
          <a:p>
            <a:pPr>
              <a:buFont typeface="Arial" pitchFamily="34" charset="0"/>
              <a:buChar char="•"/>
            </a:pPr>
            <a:r>
              <a:rPr lang="en-US" sz="2800" dirty="0">
                <a:latin typeface="Cambria" pitchFamily="18" charset="0"/>
              </a:rPr>
              <a:t>    </a:t>
            </a:r>
            <a:r>
              <a:rPr lang="en-US" sz="2800" dirty="0" err="1">
                <a:latin typeface="Cambria" pitchFamily="18" charset="0"/>
              </a:rPr>
              <a:t>MySQL</a:t>
            </a:r>
            <a:endParaRPr lang="en-US" sz="2800" dirty="0">
              <a:latin typeface="Cambria" pitchFamily="18" charset="0"/>
            </a:endParaRPr>
          </a:p>
          <a:p>
            <a:pPr>
              <a:buFont typeface="Arial" pitchFamily="34" charset="0"/>
              <a:buChar char="•"/>
            </a:pPr>
            <a:r>
              <a:rPr lang="en-US" sz="2800" dirty="0">
                <a:latin typeface="Cambria" pitchFamily="18" charset="0"/>
              </a:rPr>
              <a:t>    </a:t>
            </a:r>
            <a:r>
              <a:rPr lang="en-US" sz="2800" dirty="0" err="1">
                <a:latin typeface="Cambria" pitchFamily="18" charset="0"/>
              </a:rPr>
              <a:t>PostgreSQL</a:t>
            </a:r>
            <a:endParaRPr lang="en-US" sz="2800" dirty="0">
              <a:latin typeface="Cambria" pitchFamily="18" charset="0"/>
            </a:endParaRPr>
          </a:p>
          <a:p>
            <a:pPr>
              <a:buFont typeface="Arial" pitchFamily="34" charset="0"/>
              <a:buChar char="•"/>
            </a:pPr>
            <a:r>
              <a:rPr lang="en-US" sz="2800" dirty="0">
                <a:latin typeface="Cambria" pitchFamily="18" charset="0"/>
              </a:rPr>
              <a:t>    </a:t>
            </a:r>
            <a:r>
              <a:rPr lang="en-US" sz="2800" dirty="0" err="1">
                <a:latin typeface="Cambria" pitchFamily="18" charset="0"/>
              </a:rPr>
              <a:t>FrontBase</a:t>
            </a:r>
            <a:endParaRPr lang="en-US" sz="2800" dirty="0">
              <a:latin typeface="Cambria" pitchFamily="18" charset="0"/>
            </a:endParaRPr>
          </a:p>
          <a:p>
            <a:pPr>
              <a:buFont typeface="Arial" pitchFamily="34" charset="0"/>
              <a:buChar char="•"/>
            </a:pPr>
            <a:r>
              <a:rPr lang="en-US" sz="2800" dirty="0">
                <a:latin typeface="Cambria" pitchFamily="18" charset="0"/>
              </a:rPr>
              <a:t>    Oracle</a:t>
            </a:r>
          </a:p>
          <a:p>
            <a:pPr>
              <a:buFont typeface="Arial" pitchFamily="34" charset="0"/>
              <a:buChar char="•"/>
            </a:pPr>
            <a:r>
              <a:rPr lang="en-US" sz="2800" dirty="0">
                <a:latin typeface="Cambria" pitchFamily="18" charset="0"/>
              </a:rPr>
              <a:t>    Microsoft SQL Server Database</a:t>
            </a:r>
          </a:p>
          <a:p>
            <a:pPr>
              <a:buFont typeface="Arial" pitchFamily="34" charset="0"/>
              <a:buChar char="•"/>
            </a:pPr>
            <a:r>
              <a:rPr lang="en-US" sz="2800" dirty="0">
                <a:latin typeface="Cambria" pitchFamily="18" charset="0"/>
              </a:rPr>
              <a:t>    Sybase SQL Server</a:t>
            </a:r>
          </a:p>
          <a:p>
            <a:pPr>
              <a:buFont typeface="Arial" pitchFamily="34" charset="0"/>
              <a:buChar char="•"/>
            </a:pPr>
            <a:r>
              <a:rPr lang="en-US" sz="2800" dirty="0">
                <a:latin typeface="Cambria" pitchFamily="18" charset="0"/>
              </a:rPr>
              <a:t>    Informix Dynamic Server</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a:t>
            </a:fld>
            <a:endParaRPr lang="en-US"/>
          </a:p>
        </p:txBody>
      </p:sp>
    </p:spTree>
    <p:custDataLst>
      <p:tags r:id="rId1"/>
    </p:custDataLst>
    <p:extLst>
      <p:ext uri="{BB962C8B-B14F-4D97-AF65-F5344CB8AC3E}">
        <p14:creationId xmlns:p14="http://schemas.microsoft.com/office/powerpoint/2010/main" val="2741307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wipe(left)">
                                      <p:cBhvr>
                                        <p:cTn id="31" dur="500"/>
                                        <p:tgtEl>
                                          <p:spTgt spid="6">
                                            <p:txEl>
                                              <p:pRg st="6" end="6"/>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wipe(left)">
                                      <p:cBhvr>
                                        <p:cTn id="35" dur="500"/>
                                        <p:tgtEl>
                                          <p:spTgt spid="6">
                                            <p:txEl>
                                              <p:pRg st="7" end="7"/>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wipe(left)">
                                      <p:cBhvr>
                                        <p:cTn id="39" dur="500"/>
                                        <p:tgtEl>
                                          <p:spTgt spid="6">
                                            <p:txEl>
                                              <p:pRg st="8" end="8"/>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animEffect transition="in" filter="wipe(left)">
                                      <p:cBhvr>
                                        <p:cTn id="4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046988"/>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5.</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identity</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is used in Sybase, My SQL, MS SQL Server, DB2 and </a:t>
            </a:r>
            <a:r>
              <a:rPr lang="en-US" sz="2400" dirty="0" err="1">
                <a:latin typeface="Cambria" panose="02040503050406030204" pitchFamily="18" charset="0"/>
                <a:ea typeface="Cambria" panose="02040503050406030204" pitchFamily="18" charset="0"/>
              </a:rPr>
              <a:t>HypersonicSQL</a:t>
            </a:r>
            <a:r>
              <a:rPr lang="en-US" sz="2400" dirty="0">
                <a:latin typeface="Cambria" panose="02040503050406030204" pitchFamily="18" charset="0"/>
                <a:ea typeface="Cambria" panose="02040503050406030204" pitchFamily="18" charset="0"/>
              </a:rPr>
              <a:t> to support the id column.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id is of type short, </a:t>
            </a:r>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or long.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Responsibility of database to generate unique identifier. </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Database dependent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Doesn’t work with Oracle DB</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Doesn’t needs any parameters to pass</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60</a:t>
            </a:fld>
            <a:endParaRPr lang="en-US"/>
          </a:p>
        </p:txBody>
      </p:sp>
      <p:sp>
        <p:nvSpPr>
          <p:cNvPr id="8" name="Rectangle 7"/>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4937095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785652"/>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5.</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identity</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ID value is generated by the database, not by the hibernate</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For incrementing, hibernate will take over this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Similar to increment generator,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But increment generator is database independent</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Hibernate uses a select operation for selecting max of id before inserting new record</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But here</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No select operation will be generated </a:t>
            </a:r>
          </a:p>
          <a:p>
            <a:pPr marL="1257300" lvl="2"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To insert an id value for new record</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61</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4001443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wipe(left)">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wipe(left)">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wipe(left)">
                                      <p:cBhvr>
                                        <p:cTn id="4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416320"/>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6.</a:t>
            </a:r>
            <a:r>
              <a:rPr lang="en-US" sz="2400"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hilo</a:t>
            </a:r>
            <a:endParaRPr lang="en-US" sz="24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Database independent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high and low algorithm to generate the id </a:t>
            </a:r>
          </a:p>
          <a:p>
            <a:pPr marL="800100" lvl="1"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of type short, </a:t>
            </a:r>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and long</a:t>
            </a:r>
          </a:p>
          <a:p>
            <a:pPr marL="342900" indent="-3429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Syntax: </a:t>
            </a:r>
          </a:p>
          <a:p>
            <a:r>
              <a:rPr lang="en-US" sz="2400" dirty="0">
                <a:latin typeface="Courier New" panose="02070309020205020404" pitchFamily="49" charset="0"/>
                <a:ea typeface="Cambria" panose="02040503050406030204" pitchFamily="18" charset="0"/>
                <a:cs typeface="Courier New" panose="02070309020205020404" pitchFamily="49" charset="0"/>
              </a:rPr>
              <a:t>&lt;id ...&gt;  </a:t>
            </a:r>
          </a:p>
          <a:p>
            <a:r>
              <a:rPr lang="en-US" sz="2400" dirty="0">
                <a:latin typeface="Courier New" panose="02070309020205020404" pitchFamily="49" charset="0"/>
                <a:ea typeface="Cambria" panose="02040503050406030204" pitchFamily="18" charset="0"/>
                <a:cs typeface="Courier New" panose="02070309020205020404" pitchFamily="49" charset="0"/>
              </a:rPr>
              <a:t>  &lt;generator class="</a:t>
            </a:r>
            <a:r>
              <a:rPr lang="en-US" sz="2400" dirty="0" err="1">
                <a:latin typeface="Courier New" panose="02070309020205020404" pitchFamily="49" charset="0"/>
                <a:ea typeface="Cambria" panose="02040503050406030204" pitchFamily="18" charset="0"/>
                <a:cs typeface="Courier New" panose="02070309020205020404" pitchFamily="49" charset="0"/>
              </a:rPr>
              <a:t>hilo</a:t>
            </a:r>
            <a:r>
              <a:rPr lang="en-US" sz="2400" dirty="0">
                <a:latin typeface="Courier New" panose="02070309020205020404" pitchFamily="49" charset="0"/>
                <a:ea typeface="Cambria" panose="02040503050406030204" pitchFamily="18" charset="0"/>
                <a:cs typeface="Courier New" panose="02070309020205020404" pitchFamily="49" charset="0"/>
              </a:rPr>
              <a:t>"&gt;&lt;/generator&gt;  </a:t>
            </a:r>
          </a:p>
          <a:p>
            <a:r>
              <a:rPr lang="en-US" sz="2400" dirty="0">
                <a:latin typeface="Courier New" panose="02070309020205020404" pitchFamily="49" charset="0"/>
                <a:ea typeface="Cambria" panose="02040503050406030204" pitchFamily="18" charset="0"/>
                <a:cs typeface="Courier New" panose="02070309020205020404" pitchFamily="49" charset="0"/>
              </a:rPr>
              <a:t>&lt;/id&gt; </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62</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314693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wipe(left)">
                                      <p:cBhvr>
                                        <p:cTn id="22" dur="500"/>
                                        <p:tgtEl>
                                          <p:spTgt spid="5">
                                            <p:txEl>
                                              <p:pRg st="5" end="5"/>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wipe(left)">
                                      <p:cBhvr>
                                        <p:cTn id="26" dur="500"/>
                                        <p:tgtEl>
                                          <p:spTgt spid="5">
                                            <p:txEl>
                                              <p:pRg st="6" end="6"/>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wipe(left)">
                                      <p:cBhvr>
                                        <p:cTn id="30" dur="500"/>
                                        <p:tgtEl>
                                          <p:spTgt spid="5">
                                            <p:txEl>
                                              <p:pRg st="7" end="7"/>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wipe(left)">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3046988"/>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7. </a:t>
            </a:r>
            <a:r>
              <a:rPr lang="en-US" sz="2400" b="1" dirty="0" err="1">
                <a:latin typeface="Cambria" panose="02040503050406030204" pitchFamily="18" charset="0"/>
                <a:ea typeface="Cambria" panose="02040503050406030204" pitchFamily="18" charset="0"/>
              </a:rPr>
              <a:t>seqhilo</a:t>
            </a: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high and low algorithm on the specified sequence name. The returned id is of type short, </a:t>
            </a:r>
            <a:r>
              <a:rPr lang="en-US" sz="2400" dirty="0" err="1">
                <a:latin typeface="Cambria" panose="02040503050406030204" pitchFamily="18" charset="0"/>
                <a:ea typeface="Cambria" panose="02040503050406030204" pitchFamily="18" charset="0"/>
              </a:rPr>
              <a:t>int</a:t>
            </a:r>
            <a:r>
              <a:rPr lang="en-US" sz="2400" dirty="0">
                <a:latin typeface="Cambria" panose="02040503050406030204" pitchFamily="18" charset="0"/>
                <a:ea typeface="Cambria" panose="02040503050406030204" pitchFamily="18" charset="0"/>
              </a:rPr>
              <a:t> or long.</a:t>
            </a:r>
          </a:p>
          <a:p>
            <a:r>
              <a:rPr lang="en-US" sz="2400" b="1" dirty="0">
                <a:latin typeface="Cambria" panose="02040503050406030204" pitchFamily="18" charset="0"/>
                <a:ea typeface="Cambria" panose="02040503050406030204" pitchFamily="18" charset="0"/>
              </a:rPr>
              <a:t>8. </a:t>
            </a:r>
            <a:r>
              <a:rPr lang="en-US" sz="2400" b="1" dirty="0" err="1">
                <a:latin typeface="Cambria" panose="02040503050406030204" pitchFamily="18" charset="0"/>
                <a:ea typeface="Cambria" panose="02040503050406030204" pitchFamily="18" charset="0"/>
              </a:rPr>
              <a:t>uuid</a:t>
            </a:r>
            <a:endParaRPr lang="en-US" sz="24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128-bit UUID algorithm to generate the id. The returned id is of type String, unique within a network (because IP is used). The UUID is represented in hexadecimal digits, 32 in length.</a:t>
            </a:r>
          </a:p>
        </p:txBody>
      </p:sp>
      <p:sp>
        <p:nvSpPr>
          <p:cNvPr id="2" name="Slide Number Placeholder 1"/>
          <p:cNvSpPr>
            <a:spLocks noGrp="1"/>
          </p:cNvSpPr>
          <p:nvPr>
            <p:ph type="sldNum" sz="quarter" idx="12"/>
          </p:nvPr>
        </p:nvSpPr>
        <p:spPr/>
        <p:txBody>
          <a:bodyPr/>
          <a:lstStyle/>
          <a:p>
            <a:fld id="{1204EB6F-4276-4A50-A28B-73C80477DBFC}" type="slidenum">
              <a:rPr lang="en-US" smtClean="0"/>
              <a:pPr/>
              <a:t>63</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2966881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8800" y="1524000"/>
            <a:ext cx="8534400" cy="4154984"/>
          </a:xfrm>
          <a:prstGeom prst="rect">
            <a:avLst/>
          </a:prstGeom>
        </p:spPr>
        <p:txBody>
          <a:bodyPr wrap="square">
            <a:spAutoFit/>
          </a:bodyPr>
          <a:lstStyle/>
          <a:p>
            <a:r>
              <a:rPr lang="en-US" sz="2400" b="1" dirty="0">
                <a:latin typeface="Cambria" panose="02040503050406030204" pitchFamily="18" charset="0"/>
                <a:ea typeface="Cambria" panose="02040503050406030204" pitchFamily="18" charset="0"/>
              </a:rPr>
              <a:t>9.</a:t>
            </a:r>
            <a:r>
              <a:rPr lang="en-US" sz="2400" dirty="0">
                <a:latin typeface="Cambria" panose="02040503050406030204" pitchFamily="18" charset="0"/>
                <a:ea typeface="Cambria" panose="02040503050406030204" pitchFamily="18" charset="0"/>
              </a:rPr>
              <a:t> </a:t>
            </a:r>
            <a:r>
              <a:rPr lang="en-US" sz="2400" b="1" dirty="0" err="1">
                <a:latin typeface="Cambria" panose="02040503050406030204" pitchFamily="18" charset="0"/>
                <a:ea typeface="Cambria" panose="02040503050406030204" pitchFamily="18" charset="0"/>
              </a:rPr>
              <a:t>guid</a:t>
            </a:r>
            <a:endParaRPr lang="en-US" sz="24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GUID generated by database of type string. It works on MS SQL Server and MySQL.</a:t>
            </a:r>
          </a:p>
          <a:p>
            <a:r>
              <a:rPr lang="en-US" sz="2400" b="1" dirty="0">
                <a:latin typeface="Cambria" panose="02040503050406030204" pitchFamily="18" charset="0"/>
                <a:ea typeface="Cambria" panose="02040503050406030204" pitchFamily="18" charset="0"/>
              </a:rPr>
              <a:t>10. select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the primary key returned by the database trigger.</a:t>
            </a:r>
          </a:p>
          <a:p>
            <a:r>
              <a:rPr lang="en-US" sz="2400" b="1" dirty="0">
                <a:latin typeface="Cambria" panose="02040503050406030204" pitchFamily="18" charset="0"/>
                <a:ea typeface="Cambria" panose="02040503050406030204" pitchFamily="18" charset="0"/>
              </a:rPr>
              <a:t>11. foreign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the id of another associated object, mostly used with &lt;one-to-one&gt; association.</a:t>
            </a:r>
          </a:p>
          <a:p>
            <a:r>
              <a:rPr lang="en-US" sz="2400" b="1" dirty="0">
                <a:latin typeface="Cambria" panose="02040503050406030204" pitchFamily="18" charset="0"/>
                <a:ea typeface="Cambria" panose="02040503050406030204" pitchFamily="18" charset="0"/>
              </a:rPr>
              <a:t>12. sequence-identity</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It uses a special sequence generation strategy. It is supported in Oracle 10g drivers only. </a:t>
            </a:r>
            <a:endParaRPr lang="en-US" sz="2400" dirty="0">
              <a:latin typeface="Courier New" panose="02070309020205020404" pitchFamily="49" charset="0"/>
              <a:ea typeface="Cambria" panose="02040503050406030204" pitchFamily="18" charset="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64</a:t>
            </a:fld>
            <a:endParaRPr lang="en-US"/>
          </a:p>
        </p:txBody>
      </p:sp>
      <p:sp>
        <p:nvSpPr>
          <p:cNvPr id="7" name="Rectangle 6"/>
          <p:cNvSpPr/>
          <p:nvPr/>
        </p:nvSpPr>
        <p:spPr>
          <a:xfrm>
            <a:off x="-61913" y="457201"/>
            <a:ext cx="7591426" cy="553998"/>
          </a:xfrm>
          <a:prstGeom prst="rect">
            <a:avLst/>
          </a:prstGeom>
        </p:spPr>
        <p:txBody>
          <a:bodyPr wrap="square">
            <a:spAutoFit/>
          </a:bodyPr>
          <a:lstStyle/>
          <a:p>
            <a:pPr algn="ctr"/>
            <a:r>
              <a:rPr lang="en-US" sz="3000" b="1" dirty="0">
                <a:latin typeface="Cambria" pitchFamily="18" charset="0"/>
              </a:rPr>
              <a:t>Hibernate Generator Classes</a:t>
            </a:r>
          </a:p>
        </p:txBody>
      </p:sp>
    </p:spTree>
    <p:custDataLst>
      <p:tags r:id="rId1"/>
    </p:custDataLst>
    <p:extLst>
      <p:ext uri="{BB962C8B-B14F-4D97-AF65-F5344CB8AC3E}">
        <p14:creationId xmlns:p14="http://schemas.microsoft.com/office/powerpoint/2010/main" val="306927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left)">
                                      <p:cBhvr>
                                        <p:cTn id="12" dur="500"/>
                                        <p:tgtEl>
                                          <p:spTgt spid="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wipe(left)">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left)">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4267200" cy="553998"/>
          </a:xfrm>
          <a:prstGeom prst="rect">
            <a:avLst/>
          </a:prstGeom>
        </p:spPr>
        <p:txBody>
          <a:bodyPr wrap="square">
            <a:spAutoFit/>
          </a:bodyPr>
          <a:lstStyle/>
          <a:p>
            <a:r>
              <a:rPr lang="en-US" sz="3000" b="1" dirty="0">
                <a:latin typeface="Cambria" pitchFamily="18" charset="0"/>
              </a:rPr>
              <a:t>Hibernate Framework</a:t>
            </a:r>
          </a:p>
        </p:txBody>
      </p:sp>
      <p:sp>
        <p:nvSpPr>
          <p:cNvPr id="6" name="Rectangle 5"/>
          <p:cNvSpPr/>
          <p:nvPr/>
        </p:nvSpPr>
        <p:spPr>
          <a:xfrm>
            <a:off x="757238" y="1328737"/>
            <a:ext cx="10887075" cy="4401205"/>
          </a:xfrm>
          <a:prstGeom prst="rect">
            <a:avLst/>
          </a:prstGeom>
        </p:spPr>
        <p:txBody>
          <a:bodyPr wrap="square">
            <a:spAutoFit/>
          </a:bodyPr>
          <a:lstStyle/>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Hibernate is a </a:t>
            </a:r>
            <a:r>
              <a:rPr lang="en-US" sz="2800" b="1" dirty="0">
                <a:latin typeface="Cambria" panose="02040503050406030204" pitchFamily="18" charset="0"/>
                <a:ea typeface="Cambria" panose="02040503050406030204" pitchFamily="18" charset="0"/>
              </a:rPr>
              <a:t>Java </a:t>
            </a:r>
            <a:r>
              <a:rPr lang="en-US" sz="2800" b="1" u="sng" dirty="0">
                <a:latin typeface="Cambria" panose="02040503050406030204" pitchFamily="18" charset="0"/>
                <a:ea typeface="Cambria" panose="02040503050406030204" pitchFamily="18" charset="0"/>
              </a:rPr>
              <a:t>framework</a:t>
            </a:r>
            <a:r>
              <a:rPr lang="en-US" sz="2800" dirty="0">
                <a:latin typeface="Cambria" panose="02040503050406030204" pitchFamily="18" charset="0"/>
                <a:ea typeface="Cambria" panose="02040503050406030204" pitchFamily="18" charset="0"/>
              </a:rPr>
              <a:t> that simplifies the development of Java application to interact with the database. </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It is an </a:t>
            </a:r>
            <a:r>
              <a:rPr lang="en-US" sz="2800" b="1" i="1" dirty="0">
                <a:latin typeface="Cambria" panose="02040503050406030204" pitchFamily="18" charset="0"/>
                <a:ea typeface="Cambria" panose="02040503050406030204" pitchFamily="18" charset="0"/>
              </a:rPr>
              <a:t>open source</a:t>
            </a:r>
            <a:r>
              <a:rPr lang="en-US" sz="2800" dirty="0">
                <a:latin typeface="Cambria" panose="02040503050406030204" pitchFamily="18" charset="0"/>
                <a:ea typeface="Cambria" panose="02040503050406030204" pitchFamily="18" charset="0"/>
              </a:rPr>
              <a:t>, </a:t>
            </a:r>
            <a:r>
              <a:rPr lang="en-US" sz="2800" i="1" dirty="0">
                <a:latin typeface="Cambria" panose="02040503050406030204" pitchFamily="18" charset="0"/>
                <a:ea typeface="Cambria" panose="02040503050406030204" pitchFamily="18" charset="0"/>
              </a:rPr>
              <a:t>lightweight</a:t>
            </a:r>
            <a:r>
              <a:rPr lang="en-US" sz="2800" dirty="0">
                <a:latin typeface="Cambria" panose="02040503050406030204" pitchFamily="18" charset="0"/>
                <a:ea typeface="Cambria" panose="02040503050406030204" pitchFamily="18" charset="0"/>
              </a:rPr>
              <a:t>, </a:t>
            </a:r>
            <a:r>
              <a:rPr lang="en-US" sz="2800" b="1" i="1" dirty="0">
                <a:latin typeface="Cambria" panose="02040503050406030204" pitchFamily="18" charset="0"/>
                <a:ea typeface="Cambria" panose="02040503050406030204" pitchFamily="18" charset="0"/>
              </a:rPr>
              <a:t>ORM</a:t>
            </a:r>
            <a:r>
              <a:rPr lang="en-US" sz="2800" dirty="0">
                <a:latin typeface="Cambria" panose="02040503050406030204" pitchFamily="18" charset="0"/>
                <a:ea typeface="Cambria" panose="02040503050406030204" pitchFamily="18" charset="0"/>
              </a:rPr>
              <a:t> (Object Relational Mapping) tool.</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800" dirty="0">
                <a:latin typeface="Cambria" panose="02040503050406030204" pitchFamily="18" charset="0"/>
                <a:ea typeface="Cambria" panose="02040503050406030204" pitchFamily="18" charset="0"/>
              </a:rPr>
              <a:t>Hibernate implements the </a:t>
            </a:r>
            <a:r>
              <a:rPr lang="en-US" sz="2800" i="1" dirty="0">
                <a:latin typeface="Cambria" panose="02040503050406030204" pitchFamily="18" charset="0"/>
                <a:ea typeface="Cambria" panose="02040503050406030204" pitchFamily="18" charset="0"/>
              </a:rPr>
              <a:t>specifications of JPA</a:t>
            </a:r>
            <a:r>
              <a:rPr lang="en-US" sz="2800" dirty="0">
                <a:latin typeface="Cambria" panose="02040503050406030204" pitchFamily="18" charset="0"/>
                <a:ea typeface="Cambria" panose="02040503050406030204" pitchFamily="18" charset="0"/>
              </a:rPr>
              <a:t> (Java Persistence API) for data persistence.</a:t>
            </a: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8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12"/>
          </p:nvPr>
        </p:nvSpPr>
        <p:spPr/>
        <p:txBody>
          <a:bodyPr/>
          <a:lstStyle/>
          <a:p>
            <a:fld id="{1204EB6F-4276-4A50-A28B-73C80477DBFC}" type="slidenum">
              <a:rPr lang="en-US" smtClean="0"/>
              <a:pPr/>
              <a:t>7</a:t>
            </a:fld>
            <a:endParaRPr lang="en-US"/>
          </a:p>
        </p:txBody>
      </p:sp>
    </p:spTree>
    <p:custDataLst>
      <p:tags r:id="rId1"/>
    </p:custDataLst>
    <p:extLst>
      <p:ext uri="{BB962C8B-B14F-4D97-AF65-F5344CB8AC3E}">
        <p14:creationId xmlns:p14="http://schemas.microsoft.com/office/powerpoint/2010/main" val="12223737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0113" y="397292"/>
            <a:ext cx="4433887" cy="553998"/>
          </a:xfrm>
          <a:prstGeom prst="rect">
            <a:avLst/>
          </a:prstGeom>
        </p:spPr>
        <p:txBody>
          <a:bodyPr wrap="square">
            <a:spAutoFit/>
          </a:bodyPr>
          <a:lstStyle/>
          <a:p>
            <a:r>
              <a:rPr lang="en-US" sz="3000" b="1" dirty="0">
                <a:latin typeface="Cambria" pitchFamily="18" charset="0"/>
              </a:rPr>
              <a:t>ORM Tool</a:t>
            </a:r>
          </a:p>
        </p:txBody>
      </p:sp>
      <p:sp>
        <p:nvSpPr>
          <p:cNvPr id="6" name="Rectangle 5"/>
          <p:cNvSpPr/>
          <p:nvPr/>
        </p:nvSpPr>
        <p:spPr>
          <a:xfrm>
            <a:off x="900113" y="1078324"/>
            <a:ext cx="10615611" cy="1569660"/>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ORM tool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Simplifies </a:t>
            </a:r>
            <a:r>
              <a:rPr lang="en-US" sz="2400" b="1" dirty="0">
                <a:latin typeface="Cambria" panose="02040503050406030204" pitchFamily="18" charset="0"/>
                <a:ea typeface="Cambria" panose="02040503050406030204" pitchFamily="18" charset="0"/>
              </a:rPr>
              <a:t>data creation</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manipulation</a:t>
            </a:r>
            <a:r>
              <a:rPr lang="en-US" sz="2400" dirty="0">
                <a:latin typeface="Cambria" panose="02040503050406030204" pitchFamily="18" charset="0"/>
                <a:ea typeface="Cambria" panose="02040503050406030204" pitchFamily="18" charset="0"/>
              </a:rPr>
              <a:t> &amp; its </a:t>
            </a:r>
            <a:r>
              <a:rPr lang="en-US" sz="2400" b="1" dirty="0">
                <a:latin typeface="Cambria" panose="02040503050406030204" pitchFamily="18" charset="0"/>
                <a:ea typeface="Cambria" panose="02040503050406030204" pitchFamily="18" charset="0"/>
              </a:rPr>
              <a:t>access</a:t>
            </a:r>
            <a:r>
              <a:rPr lang="en-US" sz="2400" dirty="0">
                <a:latin typeface="Cambria" panose="02040503050406030204" pitchFamily="18" charset="0"/>
                <a:ea typeface="Cambria" panose="02040503050406030204" pitchFamily="18" charset="0"/>
              </a:rPr>
              <a:t>.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 programming technique that </a:t>
            </a:r>
            <a:r>
              <a:rPr lang="en-US" sz="2400" b="1" dirty="0">
                <a:latin typeface="Cambria" panose="02040503050406030204" pitchFamily="18" charset="0"/>
                <a:ea typeface="Cambria" panose="02040503050406030204" pitchFamily="18" charset="0"/>
              </a:rPr>
              <a:t>maps the object to the data</a:t>
            </a:r>
            <a:r>
              <a:rPr lang="en-US" sz="2400" dirty="0">
                <a:latin typeface="Cambria" panose="02040503050406030204" pitchFamily="18" charset="0"/>
                <a:ea typeface="Cambria" panose="02040503050406030204" pitchFamily="18" charset="0"/>
              </a:rPr>
              <a:t> stored in the database.</a:t>
            </a:r>
          </a:p>
        </p:txBody>
      </p:sp>
      <p:sp>
        <p:nvSpPr>
          <p:cNvPr id="7" name="Rectangle 6"/>
          <p:cNvSpPr/>
          <p:nvPr/>
        </p:nvSpPr>
        <p:spPr>
          <a:xfrm>
            <a:off x="900113" y="4415069"/>
            <a:ext cx="10615611" cy="193899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ORM tool internally uses the JDBC API to interact with the database. </a:t>
            </a:r>
          </a:p>
          <a:p>
            <a:pPr algn="just"/>
            <a:r>
              <a:rPr lang="en-US" sz="2400" b="1" dirty="0">
                <a:latin typeface="Cambria" panose="02040503050406030204" pitchFamily="18" charset="0"/>
                <a:ea typeface="Cambria" panose="02040503050406030204" pitchFamily="18" charset="0"/>
              </a:rPr>
              <a:t>What is JPA?</a:t>
            </a:r>
          </a:p>
          <a:p>
            <a:pPr marL="342900" indent="-342900" algn="just">
              <a:buFont typeface="Arial" panose="020B0604020202020204" pitchFamily="34" charset="0"/>
              <a:buChar char="•"/>
            </a:pPr>
            <a:r>
              <a:rPr lang="en-US" sz="2400" b="1" i="1" dirty="0">
                <a:latin typeface="Cambria" panose="02040503050406030204" pitchFamily="18" charset="0"/>
                <a:ea typeface="Cambria" panose="02040503050406030204" pitchFamily="18" charset="0"/>
              </a:rPr>
              <a:t>Java Persistence API</a:t>
            </a:r>
            <a:r>
              <a:rPr lang="en-US" sz="2400" dirty="0">
                <a:latin typeface="Cambria" panose="02040503050406030204" pitchFamily="18" charset="0"/>
                <a:ea typeface="Cambria" panose="02040503050406030204" pitchFamily="18" charset="0"/>
              </a:rPr>
              <a:t> (JPA) is a Java specification that provides certain functionality and standard to ORM tools. </a:t>
            </a:r>
          </a:p>
          <a:p>
            <a:pPr marL="342900" indent="-342900" algn="just">
              <a:buFont typeface="Arial" panose="020B0604020202020204" pitchFamily="34" charset="0"/>
              <a:buChar char="•"/>
            </a:pPr>
            <a:r>
              <a:rPr lang="en-US" sz="2400" b="1" dirty="0" err="1">
                <a:latin typeface="Cambria" panose="02040503050406030204" pitchFamily="18" charset="0"/>
                <a:ea typeface="Cambria" panose="02040503050406030204" pitchFamily="18" charset="0"/>
              </a:rPr>
              <a:t>javax.persistence</a:t>
            </a:r>
            <a:r>
              <a:rPr lang="en-US" sz="2400" dirty="0">
                <a:latin typeface="Cambria" panose="02040503050406030204" pitchFamily="18" charset="0"/>
                <a:ea typeface="Cambria" panose="02040503050406030204" pitchFamily="18" charset="0"/>
              </a:rPr>
              <a:t> package contains the JPA classes and interfaces.</a:t>
            </a:r>
          </a:p>
        </p:txBody>
      </p:sp>
      <p:sp>
        <p:nvSpPr>
          <p:cNvPr id="2" name="Rectangle 1"/>
          <p:cNvSpPr/>
          <p:nvPr/>
        </p:nvSpPr>
        <p:spPr>
          <a:xfrm>
            <a:off x="1752600" y="2931949"/>
            <a:ext cx="1905000" cy="1215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Java </a:t>
            </a:r>
          </a:p>
          <a:p>
            <a:pPr algn="ctr"/>
            <a:r>
              <a:rPr lang="en-IN" sz="2800" b="1" dirty="0"/>
              <a:t>Application</a:t>
            </a:r>
          </a:p>
        </p:txBody>
      </p:sp>
      <p:sp>
        <p:nvSpPr>
          <p:cNvPr id="11" name="Flowchart: Alternate Process 10"/>
          <p:cNvSpPr/>
          <p:nvPr/>
        </p:nvSpPr>
        <p:spPr>
          <a:xfrm>
            <a:off x="4162872" y="2946334"/>
            <a:ext cx="1681386" cy="1154078"/>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t>Java Object</a:t>
            </a:r>
            <a:endParaRPr lang="en-IN" b="1" dirty="0"/>
          </a:p>
        </p:txBody>
      </p:sp>
      <p:cxnSp>
        <p:nvCxnSpPr>
          <p:cNvPr id="8" name="Straight Arrow Connector 7"/>
          <p:cNvCxnSpPr>
            <a:stCxn id="2" idx="3"/>
            <a:endCxn id="11" idx="1"/>
          </p:cNvCxnSpPr>
          <p:nvPr/>
        </p:nvCxnSpPr>
        <p:spPr>
          <a:xfrm flipV="1">
            <a:off x="3657600" y="3523373"/>
            <a:ext cx="505272"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6603765" y="3035212"/>
            <a:ext cx="1457772" cy="10089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b="1" dirty="0"/>
              <a:t>ORM</a:t>
            </a:r>
          </a:p>
        </p:txBody>
      </p:sp>
      <p:cxnSp>
        <p:nvCxnSpPr>
          <p:cNvPr id="25" name="Straight Arrow Connector 24"/>
          <p:cNvCxnSpPr>
            <a:stCxn id="11" idx="3"/>
            <a:endCxn id="22" idx="1"/>
          </p:cNvCxnSpPr>
          <p:nvPr/>
        </p:nvCxnSpPr>
        <p:spPr>
          <a:xfrm>
            <a:off x="5844259" y="3523373"/>
            <a:ext cx="759507" cy="16308"/>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Can 29"/>
          <p:cNvSpPr/>
          <p:nvPr/>
        </p:nvSpPr>
        <p:spPr>
          <a:xfrm>
            <a:off x="8901784" y="2743406"/>
            <a:ext cx="1571401" cy="1599994"/>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b="1" dirty="0">
                <a:ln w="0"/>
                <a:solidFill>
                  <a:schemeClr val="tx1"/>
                </a:solidFill>
                <a:effectLst>
                  <a:outerShdw blurRad="38100" dist="19050" dir="2700000" algn="tl" rotWithShape="0">
                    <a:schemeClr val="dk1">
                      <a:alpha val="40000"/>
                    </a:schemeClr>
                  </a:outerShdw>
                </a:effectLst>
              </a:rPr>
              <a:t>Database</a:t>
            </a:r>
            <a:endParaRPr lang="en-IN" b="1" dirty="0"/>
          </a:p>
        </p:txBody>
      </p:sp>
      <p:cxnSp>
        <p:nvCxnSpPr>
          <p:cNvPr id="34" name="Straight Arrow Connector 33"/>
          <p:cNvCxnSpPr>
            <a:stCxn id="22" idx="3"/>
            <a:endCxn id="30" idx="2"/>
          </p:cNvCxnSpPr>
          <p:nvPr/>
        </p:nvCxnSpPr>
        <p:spPr>
          <a:xfrm>
            <a:off x="8061537" y="3539681"/>
            <a:ext cx="840246" cy="3722"/>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1204EB6F-4276-4A50-A28B-73C80477DBFC}" type="slidenum">
              <a:rPr lang="en-US" smtClean="0"/>
              <a:pPr/>
              <a:t>8</a:t>
            </a:fld>
            <a:endParaRPr lang="en-US"/>
          </a:p>
        </p:txBody>
      </p:sp>
    </p:spTree>
    <p:custDataLst>
      <p:tags r:id="rId1"/>
    </p:custDataLst>
    <p:extLst>
      <p:ext uri="{BB962C8B-B14F-4D97-AF65-F5344CB8AC3E}">
        <p14:creationId xmlns:p14="http://schemas.microsoft.com/office/powerpoint/2010/main" val="42720410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left)">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0" end="0"/>
                                            </p:txEl>
                                          </p:spTgt>
                                        </p:tgtEl>
                                        <p:attrNameLst>
                                          <p:attrName>style.visibility</p:attrName>
                                        </p:attrNameLst>
                                      </p:cBhvr>
                                      <p:to>
                                        <p:strVal val="visible"/>
                                      </p:to>
                                    </p:set>
                                    <p:animEffect transition="in" filter="wipe(left)">
                                      <p:cBhvr>
                                        <p:cTn id="56" dur="500"/>
                                        <p:tgtEl>
                                          <p:spTgt spid="7">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Effect transition="in" filter="wipe(left)">
                                      <p:cBhvr>
                                        <p:cTn id="61" dur="500"/>
                                        <p:tgtEl>
                                          <p:spTgt spid="7">
                                            <p:txEl>
                                              <p:pRg st="1" end="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7">
                                            <p:txEl>
                                              <p:pRg st="2" end="2"/>
                                            </p:txEl>
                                          </p:spTgt>
                                        </p:tgtEl>
                                        <p:attrNameLst>
                                          <p:attrName>style.visibility</p:attrName>
                                        </p:attrNameLst>
                                      </p:cBhvr>
                                      <p:to>
                                        <p:strVal val="visible"/>
                                      </p:to>
                                    </p:set>
                                    <p:animEffect transition="in" filter="wipe(left)">
                                      <p:cBhvr>
                                        <p:cTn id="66" dur="500"/>
                                        <p:tgtEl>
                                          <p:spTgt spid="7">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7">
                                            <p:txEl>
                                              <p:pRg st="3" end="3"/>
                                            </p:txEl>
                                          </p:spTgt>
                                        </p:tgtEl>
                                        <p:attrNameLst>
                                          <p:attrName>style.visibility</p:attrName>
                                        </p:attrNameLst>
                                      </p:cBhvr>
                                      <p:to>
                                        <p:strVal val="visible"/>
                                      </p:to>
                                    </p:set>
                                    <p:animEffect transition="in" filter="wipe(left)">
                                      <p:cBhvr>
                                        <p:cTn id="71"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2" grpId="0" animBg="1"/>
      <p:bldP spid="11" grpId="0" animBg="1"/>
      <p:bldP spid="22"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609600"/>
            <a:ext cx="4267200" cy="523220"/>
          </a:xfrm>
          <a:prstGeom prst="rect">
            <a:avLst/>
          </a:prstGeom>
        </p:spPr>
        <p:txBody>
          <a:bodyPr wrap="square">
            <a:spAutoFit/>
          </a:bodyPr>
          <a:lstStyle/>
          <a:p>
            <a:r>
              <a:rPr lang="en-US" sz="2800" b="1" dirty="0">
                <a:latin typeface="Cambria" pitchFamily="18" charset="0"/>
              </a:rPr>
              <a:t>Advantages of Hibernate</a:t>
            </a:r>
          </a:p>
        </p:txBody>
      </p:sp>
      <p:sp>
        <p:nvSpPr>
          <p:cNvPr id="6" name="Rectangle 5"/>
          <p:cNvSpPr/>
          <p:nvPr/>
        </p:nvSpPr>
        <p:spPr>
          <a:xfrm>
            <a:off x="1905000" y="1524000"/>
            <a:ext cx="8458200" cy="3785652"/>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1) Open Source and Lightweight</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Hibernate framework is open source under the GPL license and lightweight.</a:t>
            </a:r>
          </a:p>
          <a:p>
            <a:pPr algn="just"/>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2) Fast Performance</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performance</a:t>
            </a:r>
            <a:r>
              <a:rPr lang="en-US" sz="2400" dirty="0">
                <a:latin typeface="Cambria" panose="02040503050406030204" pitchFamily="18" charset="0"/>
                <a:ea typeface="Cambria" panose="02040503050406030204" pitchFamily="18" charset="0"/>
              </a:rPr>
              <a:t> of hibernate framework is </a:t>
            </a:r>
            <a:r>
              <a:rPr lang="en-US" sz="2400" b="1" dirty="0">
                <a:latin typeface="Cambria" panose="02040503050406030204" pitchFamily="18" charset="0"/>
                <a:ea typeface="Cambria" panose="02040503050406030204" pitchFamily="18" charset="0"/>
              </a:rPr>
              <a:t>fast because of the cache </a:t>
            </a:r>
            <a:r>
              <a:rPr lang="en-US" sz="2400" dirty="0">
                <a:latin typeface="Cambria" panose="02040503050406030204" pitchFamily="18" charset="0"/>
                <a:ea typeface="Cambria" panose="02040503050406030204" pitchFamily="18" charset="0"/>
              </a:rPr>
              <a:t>that is internally used in hibernate framework. </a:t>
            </a: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Two types of cache in hibernate framework </a:t>
            </a:r>
          </a:p>
          <a:p>
            <a:pPr marL="800100" lvl="1"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First</a:t>
            </a:r>
            <a:r>
              <a:rPr lang="en-US" sz="2400" dirty="0">
                <a:latin typeface="Cambria" panose="02040503050406030204" pitchFamily="18" charset="0"/>
                <a:ea typeface="Cambria" panose="02040503050406030204" pitchFamily="18" charset="0"/>
              </a:rPr>
              <a:t> level cache &amp; </a:t>
            </a:r>
            <a:r>
              <a:rPr lang="en-US" sz="2400" b="1" dirty="0">
                <a:latin typeface="Cambria" panose="02040503050406030204" pitchFamily="18" charset="0"/>
                <a:ea typeface="Cambria" panose="02040503050406030204" pitchFamily="18" charset="0"/>
              </a:rPr>
              <a:t>Second</a:t>
            </a:r>
            <a:r>
              <a:rPr lang="en-US" sz="2400" dirty="0">
                <a:latin typeface="Cambria" panose="02040503050406030204" pitchFamily="18" charset="0"/>
                <a:ea typeface="Cambria" panose="02040503050406030204" pitchFamily="18" charset="0"/>
              </a:rPr>
              <a:t> level cache. </a:t>
            </a:r>
          </a:p>
          <a:p>
            <a:pPr marL="800100" lvl="1"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First level cache is enabled by default.</a:t>
            </a:r>
          </a:p>
        </p:txBody>
      </p:sp>
      <p:sp>
        <p:nvSpPr>
          <p:cNvPr id="2" name="Slide Number Placeholder 1"/>
          <p:cNvSpPr>
            <a:spLocks noGrp="1"/>
          </p:cNvSpPr>
          <p:nvPr>
            <p:ph type="sldNum" sz="quarter" idx="12"/>
          </p:nvPr>
        </p:nvSpPr>
        <p:spPr/>
        <p:txBody>
          <a:bodyPr/>
          <a:lstStyle/>
          <a:p>
            <a:fld id="{1204EB6F-4276-4A50-A28B-73C80477DBFC}" type="slidenum">
              <a:rPr lang="en-US" smtClean="0"/>
              <a:pPr/>
              <a:t>9</a:t>
            </a:fld>
            <a:endParaRPr lang="en-US"/>
          </a:p>
        </p:txBody>
      </p:sp>
    </p:spTree>
    <p:custDataLst>
      <p:tags r:id="rId1"/>
    </p:custDataLst>
    <p:extLst>
      <p:ext uri="{BB962C8B-B14F-4D97-AF65-F5344CB8AC3E}">
        <p14:creationId xmlns:p14="http://schemas.microsoft.com/office/powerpoint/2010/main" val="40890229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wipe(left)">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wipe(left)">
                                      <p:cBhvr>
                                        <p:cTn id="17" dur="500"/>
                                        <p:tgtEl>
                                          <p:spTgt spid="6">
                                            <p:txEl>
                                              <p:pRg st="5" end="5"/>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wipe(left)">
                                      <p:cBhvr>
                                        <p:cTn id="20" dur="500"/>
                                        <p:tgtEl>
                                          <p:spTgt spid="6">
                                            <p:txEl>
                                              <p:pRg st="6" end="6"/>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animEffect transition="in" filter="wipe(left)">
                                      <p:cBhvr>
                                        <p:cTn id="2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DESIGN_ID_OFFICE THEME" val="S1vtabUS"/>
  <p:tag name="ARTICULATE_PROJECT_OPEN" val="0"/>
  <p:tag name="ARTICULATE_SLIDE_COUNT" val="6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871</TotalTime>
  <Words>3603</Words>
  <Application>Microsoft Office PowerPoint</Application>
  <PresentationFormat>Widescreen</PresentationFormat>
  <Paragraphs>751</Paragraphs>
  <Slides>64</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Arial</vt:lpstr>
      <vt:lpstr>Calibri</vt:lpstr>
      <vt:lpstr>Cambria</vt:lpstr>
      <vt:lpstr>Cascadia Code PL SemiBold</vt:lpstr>
      <vt:lpstr>Corbel</vt:lpstr>
      <vt:lpstr>Courier New</vt:lpstr>
      <vt:lpstr>Raleway</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Continue… mapping of Employee class with annotations to map objects with the defined EMPLOYEE table</vt:lpstr>
      <vt:lpstr>Example Continue… mapping of Employee class with annotations to map objects with the defined EMPLOYEE table</vt:lpstr>
      <vt:lpstr>PowerPoint Presentation</vt:lpstr>
      <vt:lpstr>Example Continue… mapping of Employee class with annotations to map objects with the defined EMPLOYEE table</vt:lpstr>
      <vt:lpstr>PowerPoint Presentation</vt:lpstr>
      <vt:lpstr>Example Continue… mapping of Employee class with annotations to map objects with the defined EMPLOYEE table</vt:lpstr>
      <vt:lpstr>PowerPoint Presentation</vt:lpstr>
      <vt:lpstr>Example Continue… mapping of Employee class with annotations to map objects with the defined EMPLOYEE table</vt:lpstr>
      <vt:lpstr>Example Continue… mapping of Employee class with annotations to map objects with the defined EMPLOYEE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110</cp:revision>
  <dcterms:created xsi:type="dcterms:W3CDTF">2019-05-12T04:30:40Z</dcterms:created>
  <dcterms:modified xsi:type="dcterms:W3CDTF">2022-11-06T14:13:32Z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