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  <p:sldMasterId id="2147483826" r:id="rId2"/>
  </p:sldMasterIdLst>
  <p:notesMasterIdLst>
    <p:notesMasterId r:id="rId42"/>
  </p:notesMasterIdLst>
  <p:sldIdLst>
    <p:sldId id="305" r:id="rId3"/>
    <p:sldId id="257" r:id="rId4"/>
    <p:sldId id="258" r:id="rId5"/>
    <p:sldId id="261" r:id="rId6"/>
    <p:sldId id="263" r:id="rId7"/>
    <p:sldId id="264" r:id="rId8"/>
    <p:sldId id="262" r:id="rId9"/>
    <p:sldId id="265" r:id="rId10"/>
    <p:sldId id="266" r:id="rId11"/>
    <p:sldId id="271" r:id="rId12"/>
    <p:sldId id="267" r:id="rId13"/>
    <p:sldId id="276" r:id="rId14"/>
    <p:sldId id="268" r:id="rId15"/>
    <p:sldId id="269" r:id="rId16"/>
    <p:sldId id="270" r:id="rId17"/>
    <p:sldId id="295" r:id="rId18"/>
    <p:sldId id="296" r:id="rId19"/>
    <p:sldId id="297" r:id="rId20"/>
    <p:sldId id="298" r:id="rId21"/>
    <p:sldId id="299" r:id="rId22"/>
    <p:sldId id="300" r:id="rId23"/>
    <p:sldId id="306" r:id="rId24"/>
    <p:sldId id="278" r:id="rId25"/>
    <p:sldId id="301" r:id="rId26"/>
    <p:sldId id="274" r:id="rId27"/>
    <p:sldId id="284" r:id="rId28"/>
    <p:sldId id="302" r:id="rId29"/>
    <p:sldId id="304" r:id="rId30"/>
    <p:sldId id="30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1" autoAdjust="0"/>
    <p:restoredTop sz="93369" autoAdjust="0"/>
  </p:normalViewPr>
  <p:slideViewPr>
    <p:cSldViewPr snapToGrid="0">
      <p:cViewPr varScale="1">
        <p:scale>
          <a:sx n="62" d="100"/>
          <a:sy n="62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B111A-50C0-43A5-B85C-6DEEA2C96E8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EEF13-A3E4-4743-AF2E-6DFB7FB5E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89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EF13-A3E4-4743-AF2E-6DFB7FB5E1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87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EF13-A3E4-4743-AF2E-6DFB7FB5E1A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70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EF13-A3E4-4743-AF2E-6DFB7FB5E1A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7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EF13-A3E4-4743-AF2E-6DFB7FB5E1A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7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EF13-A3E4-4743-AF2E-6DFB7FB5E1A2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93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EEF13-A3E4-4743-AF2E-6DFB7FB5E1A2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6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1659-061A-4296-93E3-F86F2D380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7C886-87CF-450A-85B0-730287576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BE57-7817-469D-9427-63358289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983E-8709-4865-9AC6-E7C7ACC3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2E85-134C-4A2E-BBE8-3BA6B2B0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0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034E-534F-4C5B-BF13-1B8DE3DC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4AB7F-3EE0-4FF6-8605-23594C5B2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44466-76E4-4F40-96C8-813ABEA4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CFCC4-B63B-430A-B2AD-C70401E9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8F51-F183-4CB8-8B1C-AD18A58E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3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B4FAE-F5D5-4BFD-AB6C-E558E2958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3DE55-A075-436B-B56B-67E6C3229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A4CED-8CDA-4877-A8FC-9A3D165E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4E6E-D24E-443E-A734-77761371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E401-0D1F-42B8-ACB6-56345F27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71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06-11-2022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9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06-11-2022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8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06-11-2022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55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06-11-2022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0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06-11-2022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8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06-11-2022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25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06-11-2022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54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06-11-2022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8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C9BA-2550-4725-BA8A-EF24973A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8A57E-9AEF-4FDA-81ED-8EEE32B0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F8ABF-D600-4A69-BFC9-8EE94974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CE94D-5DC0-4C1F-B781-36EAF7B0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B062-9376-438D-B709-9AD6122F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647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06-11-2022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96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06-11-2022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99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06-11-2022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5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E2E2-7DEE-450D-85A9-6C6BBB62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77310-73DF-482C-BB73-BE6ACCCC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115C9-4998-42AD-A6B5-3957859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F656-8662-4338-B9AD-A949974B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25A6-F3B4-4F36-88BF-79B695D4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C553-37AA-438E-8BA5-F3D8E839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640C-1FBB-4459-8B43-BD277E665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B1D90-5C2B-4897-BBBC-DE1CD7366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3900E-14CB-4E70-89A7-933998F3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0BCB7-CA8A-423C-AF6B-38021837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A538D-335D-4874-A0A1-AA892851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6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A7E8-8E35-4BB6-8B76-26CB7315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9D1F8-5A2A-41A2-A14F-D143D6E02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9FB21-CC70-4528-AEB7-20DB5268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B9991-4248-43EA-8F71-A3B618CCE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E2D51-0BF5-4DF2-89FA-0F0D21CB1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C381C-B58D-401F-87BF-4347BF7A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C8080-FC36-470A-B3C3-62B1F4D7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14788-A63A-4EDB-9342-10F1D540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0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A4D8-177C-448F-8E41-4CE67590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CEC3-1220-446A-9830-924CA030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004F3-6E88-4329-9FBD-74CA0038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9E041-1FF2-4B5C-B9F4-5DF5432C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3F3DD-4C3A-4365-8D41-C9A4A226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C5062-25F7-4EF7-8862-939FC818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E3282-9BB4-4F72-A1CE-31D1AD98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0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7666-622F-4F89-9C11-834B66F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7EC7-A230-413F-8473-7371C59C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F05CB-E30F-4F2D-BAE1-29D70AF3B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D7B12-9D74-473E-88BB-8306B26D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FB80D-8E70-4397-B11B-1C80877A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A5A2B-5A3D-4C29-911E-AB6595CD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04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B55A-3B6A-4D50-9BCE-2BE21BE9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F17BD-C124-4DDB-85F9-BFB080D74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499F7-D70D-40C6-A364-3AED5D50B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D5597-D172-4321-947C-B6173C10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AA34-BE88-4613-A6D7-FFA56C15956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1612B-A443-4142-BB1D-65C26F12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E900-623D-45BA-BA58-F0B7A242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4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9A42E-44ED-4BCB-A646-D241EE35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30DBE-E3F8-4572-96CB-4BDAC5FC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4356F-2723-498F-A5D9-7458F17E2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AA34-BE88-4613-A6D7-FFA56C159569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DFB2C-520D-4BC0-9E46-A0710479F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502B-D948-4121-89F9-A8E413C8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0F55-6C7C-491D-AE12-9A5A8DB07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3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457200"/>
              <a:t>06-11-2022</a:t>
            </a:fld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endParaRPr lang="en-IN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defTabSz="457200"/>
            <a:fld id="{9C11CE39-2868-44A2-A0C6-827D458F7A8B}" type="slidenum">
              <a:rPr lang="en-IN" smtClean="0">
                <a:solidFill>
                  <a:srgbClr val="40BAD2"/>
                </a:solidFill>
              </a:rPr>
              <a:pPr defTabSz="457200"/>
              <a:t>‹#›</a:t>
            </a:fld>
            <a:endParaRPr lang="en-IN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8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sf/jsf_validatelength_tag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hyperlink" Target="https://www.tutorialspoint.com/jsf/jsf_validatedoublerange_tag.htm" TargetMode="External"/><Relationship Id="rId4" Type="http://schemas.openxmlformats.org/officeDocument/2006/relationships/hyperlink" Target="https://www.tutorialspoint.com/jsf/jsf_validatelongrange_tag.ht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45419" y="1755104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IN" sz="2200" b="1" dirty="0" smtClean="0">
                <a:solidFill>
                  <a:srgbClr val="0070C0"/>
                </a:solidFill>
                <a:latin typeface="CastleT" panose="020E0602050706020204" pitchFamily="34" charset="0"/>
              </a:rPr>
              <a:t>Department of Computer Engineering</a:t>
            </a:r>
            <a:endParaRPr lang="en-IN" sz="2200" b="1" dirty="0">
              <a:solidFill>
                <a:srgbClr val="0070C0"/>
              </a:solidFill>
              <a:latin typeface="CastleT" panose="020E0602050706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5512" y="5657787"/>
            <a:ext cx="3324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IN" sz="2400" b="1" dirty="0" err="1" smtClean="0">
                <a:solidFill>
                  <a:srgbClr val="002060"/>
                </a:solidFill>
                <a:latin typeface="CastleT" panose="020E0602050706020204" pitchFamily="34" charset="0"/>
              </a:rPr>
              <a:t>Prof.</a:t>
            </a:r>
            <a:r>
              <a:rPr lang="en-IN" sz="2400" b="1" dirty="0" smtClean="0">
                <a:solidFill>
                  <a:srgbClr val="002060"/>
                </a:solidFill>
                <a:latin typeface="CastleT" panose="020E0602050706020204" pitchFamily="34" charset="0"/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  <a:latin typeface="CastleT" panose="020E0602050706020204" pitchFamily="34" charset="0"/>
              </a:rPr>
              <a:t>Jatin</a:t>
            </a:r>
            <a:r>
              <a:rPr lang="en-IN" sz="2400" b="1" dirty="0" smtClean="0">
                <a:solidFill>
                  <a:srgbClr val="002060"/>
                </a:solidFill>
                <a:latin typeface="CastleT" panose="020E0602050706020204" pitchFamily="34" charset="0"/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  <a:latin typeface="CastleT" panose="020E0602050706020204" pitchFamily="34" charset="0"/>
              </a:rPr>
              <a:t>Ambasana</a:t>
            </a:r>
            <a:endParaRPr lang="en-IN" sz="2400" b="1" dirty="0">
              <a:solidFill>
                <a:srgbClr val="002060"/>
              </a:solidFill>
              <a:latin typeface="CastleT" panose="020E0602050706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45419" y="2521506"/>
            <a:ext cx="2846581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endParaRPr lang="en-IN" sz="11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leT" panose="020E0602050706020204" pitchFamily="34" charset="0"/>
            </a:endParaRPr>
          </a:p>
          <a:p>
            <a:pPr algn="ctr" defTabSz="457200"/>
            <a:r>
              <a:rPr lang="en-IN" sz="2400" b="1" dirty="0" smtClean="0">
                <a:solidFill>
                  <a:srgbClr val="002060"/>
                </a:solidFill>
                <a:latin typeface="CastleT" panose="020E0602050706020204" pitchFamily="34" charset="0"/>
              </a:rPr>
              <a:t>Unit: </a:t>
            </a:r>
            <a:r>
              <a:rPr lang="en-IN" sz="2400" dirty="0" smtClean="0">
                <a:solidFill>
                  <a:srgbClr val="002060"/>
                </a:solidFill>
                <a:latin typeface="CastleT" panose="020E0602050706020204" pitchFamily="34" charset="0"/>
              </a:rPr>
              <a:t>8 - JSF</a:t>
            </a:r>
            <a:endParaRPr lang="en-IN" sz="2400" dirty="0">
              <a:solidFill>
                <a:srgbClr val="002060"/>
              </a:solidFill>
              <a:latin typeface="CastleT" panose="020E0602050706020204" pitchFamily="34" charset="0"/>
            </a:endParaRPr>
          </a:p>
          <a:p>
            <a:pPr defTabSz="457200"/>
            <a:endParaRPr lang="en-IN" sz="1400" b="1" dirty="0" smtClean="0">
              <a:solidFill>
                <a:srgbClr val="002060"/>
              </a:solidFill>
              <a:latin typeface="CastleT" panose="020E0602050706020204" pitchFamily="34" charset="0"/>
            </a:endParaRPr>
          </a:p>
          <a:p>
            <a:pPr algn="ctr" defTabSz="457200"/>
            <a:r>
              <a:rPr lang="en-IN" sz="2400" b="1" dirty="0" smtClean="0">
                <a:solidFill>
                  <a:srgbClr val="002060"/>
                </a:solidFill>
                <a:latin typeface="CastleT" panose="020E0602050706020204" pitchFamily="34" charset="0"/>
              </a:rPr>
              <a:t>Subject name &amp; code</a:t>
            </a:r>
            <a:r>
              <a:rPr lang="en-IN" sz="2400" b="1" dirty="0">
                <a:solidFill>
                  <a:srgbClr val="002060"/>
                </a:solidFill>
                <a:latin typeface="CastleT" panose="020E0602050706020204" pitchFamily="34" charset="0"/>
              </a:rPr>
              <a:t>: </a:t>
            </a:r>
            <a:r>
              <a:rPr lang="en-IN" sz="2400" dirty="0" smtClean="0">
                <a:solidFill>
                  <a:srgbClr val="002060"/>
                </a:solidFill>
                <a:latin typeface="CastleT" panose="020E0602050706020204" pitchFamily="34" charset="0"/>
              </a:rPr>
              <a:t>Advanced Java </a:t>
            </a:r>
            <a:r>
              <a:rPr lang="en-IN" sz="2400" dirty="0">
                <a:solidFill>
                  <a:srgbClr val="002060"/>
                </a:solidFill>
                <a:latin typeface="CastleT" panose="020E0602050706020204" pitchFamily="34" charset="0"/>
              </a:rPr>
              <a:t>Programming (</a:t>
            </a:r>
            <a:r>
              <a:rPr lang="en-IN" sz="2400" dirty="0" smtClean="0">
                <a:solidFill>
                  <a:srgbClr val="002060"/>
                </a:solidFill>
                <a:latin typeface="CastleT" panose="020E0602050706020204" pitchFamily="34" charset="0"/>
              </a:rPr>
              <a:t>01CE0502)</a:t>
            </a:r>
          </a:p>
        </p:txBody>
      </p:sp>
      <p:pic>
        <p:nvPicPr>
          <p:cNvPr id="1026" name="Picture 2" descr="JSF Logo Vertical | Logos, Coding, Web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0" y="841791"/>
            <a:ext cx="3330136" cy="518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596194" y="1169739"/>
            <a:ext cx="362471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</a:rPr>
              <a:t>Java </a:t>
            </a:r>
          </a:p>
          <a:p>
            <a:pPr algn="ctr"/>
            <a:r>
              <a:rPr lang="en-US" sz="9600" b="1" dirty="0" smtClean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</a:rPr>
              <a:t>Server</a:t>
            </a:r>
            <a:endParaRPr lang="en-US" sz="9600" b="1" dirty="0" smtClean="0">
              <a:ln w="9525">
                <a:solidFill>
                  <a:srgbClr val="FFFFFF"/>
                </a:solidFill>
                <a:prstDash val="solid"/>
              </a:ln>
              <a:solidFill>
                <a:srgbClr val="00000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</a:endParaRPr>
          </a:p>
          <a:p>
            <a:pPr algn="ctr"/>
            <a:r>
              <a:rPr lang="en-US" sz="9600" b="1" dirty="0" smtClean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</a:rPr>
              <a:t>Faces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71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69FE-0153-41C9-9775-887058C6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STANDARD COMPONENT: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C871-6337-4E63-8B22-CFDBE368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JSF &lt;</a:t>
            </a:r>
            <a:r>
              <a:rPr lang="en-IN" dirty="0" err="1"/>
              <a:t>h:inputText</a:t>
            </a:r>
            <a:r>
              <a:rPr lang="en-IN" dirty="0"/>
              <a:t>&gt;Tag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JSF &lt;</a:t>
            </a:r>
            <a:r>
              <a:rPr lang="en-IN" dirty="0" err="1"/>
              <a:t>h:outputText</a:t>
            </a:r>
            <a:r>
              <a:rPr lang="en-IN" dirty="0"/>
              <a:t>&gt; Tag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JSF &lt;</a:t>
            </a:r>
            <a:r>
              <a:rPr lang="en-IN" dirty="0" err="1"/>
              <a:t>h:form</a:t>
            </a:r>
            <a:r>
              <a:rPr lang="en-IN" dirty="0"/>
              <a:t>&gt; Tag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JSF &lt;</a:t>
            </a:r>
            <a:r>
              <a:rPr lang="en-IN" dirty="0" err="1"/>
              <a:t>h:commandButton</a:t>
            </a:r>
            <a:r>
              <a:rPr lang="en-IN" dirty="0"/>
              <a:t>&gt; Tag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6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0EB3-7501-451E-8FDC-12EEAD43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1 JSF &lt;</a:t>
            </a:r>
            <a:r>
              <a:rPr lang="en-IN" dirty="0" err="1"/>
              <a:t>h:inputText</a:t>
            </a:r>
            <a:r>
              <a:rPr lang="en-IN" dirty="0"/>
              <a:t>&gt;Tag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0068-580A-440E-A645-D028795F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2380615"/>
          </a:xfrm>
        </p:spPr>
        <p:txBody>
          <a:bodyPr>
            <a:normAutofit/>
          </a:bodyPr>
          <a:lstStyle/>
          <a:p>
            <a:r>
              <a:rPr lang="en-US" dirty="0"/>
              <a:t>The JSF &lt;h: </a:t>
            </a:r>
            <a:r>
              <a:rPr lang="en-US" dirty="0" err="1"/>
              <a:t>inputText</a:t>
            </a:r>
            <a:r>
              <a:rPr lang="en-US" dirty="0"/>
              <a:t>&gt; tag is used to render an input field on the web page.</a:t>
            </a:r>
          </a:p>
          <a:p>
            <a:r>
              <a:rPr lang="en-US" dirty="0"/>
              <a:t>It is used within a &lt;h: form&gt; tag to declare input field that allows user to input data.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h:inputText</a:t>
            </a:r>
            <a:r>
              <a:rPr lang="en-US" b="1" dirty="0">
                <a:solidFill>
                  <a:srgbClr val="FF0000"/>
                </a:solidFill>
              </a:rPr>
              <a:t> id="</a:t>
            </a:r>
            <a:r>
              <a:rPr lang="en-US" b="1" dirty="0" err="1">
                <a:solidFill>
                  <a:srgbClr val="FF0000"/>
                </a:solidFill>
              </a:rPr>
              <a:t>sid</a:t>
            </a:r>
            <a:r>
              <a:rPr lang="en-US" b="1" dirty="0">
                <a:solidFill>
                  <a:srgbClr val="FF0000"/>
                </a:solidFill>
              </a:rPr>
              <a:t>-id" value="#{student.id}"/&gt;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8570FB-4532-437C-B47A-A2D4B5910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825347"/>
              </p:ext>
            </p:extLst>
          </p:nvPr>
        </p:nvGraphicFramePr>
        <p:xfrm>
          <a:off x="772160" y="4135120"/>
          <a:ext cx="10505440" cy="234641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61920">
                  <a:extLst>
                    <a:ext uri="{9D8B030D-6E8A-4147-A177-3AD203B41FA5}">
                      <a16:colId xmlns:a16="http://schemas.microsoft.com/office/drawing/2014/main" val="1713924785"/>
                    </a:ext>
                  </a:extLst>
                </a:gridCol>
                <a:gridCol w="7843520">
                  <a:extLst>
                    <a:ext uri="{9D8B030D-6E8A-4147-A177-3AD203B41FA5}">
                      <a16:colId xmlns:a16="http://schemas.microsoft.com/office/drawing/2014/main" val="3843298686"/>
                    </a:ext>
                  </a:extLst>
                </a:gridCol>
              </a:tblGrid>
              <a:tr h="14791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Attribute name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708" marR="20708" marT="20708" marB="2070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effectLst/>
                        </a:rPr>
                        <a:t>Description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0708" marR="20708" marT="20708" marB="20708"/>
                </a:tc>
                <a:extLst>
                  <a:ext uri="{0D108BD9-81ED-4DB2-BD59-A6C34878D82A}">
                    <a16:rowId xmlns:a16="http://schemas.microsoft.com/office/drawing/2014/main" val="2851665949"/>
                  </a:ext>
                </a:extLst>
              </a:tr>
              <a:tr h="50348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Id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is an identifier for this component. </a:t>
                      </a:r>
                    </a:p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This id must be unique. </a:t>
                      </a:r>
                    </a:p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You can use it to access HTML element in CSS and JS file.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extLst>
                  <a:ext uri="{0D108BD9-81ED-4DB2-BD59-A6C34878D82A}">
                    <a16:rowId xmlns:a16="http://schemas.microsoft.com/office/drawing/2014/main" val="3674585389"/>
                  </a:ext>
                </a:extLst>
              </a:tr>
              <a:tr h="31597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Value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is used to collect present value of the </a:t>
                      </a:r>
                      <a:r>
                        <a:rPr lang="en-US" sz="2000" dirty="0" err="1">
                          <a:effectLst/>
                        </a:rPr>
                        <a:t>inputText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extLst>
                  <a:ext uri="{0D108BD9-81ED-4DB2-BD59-A6C34878D82A}">
                    <a16:rowId xmlns:a16="http://schemas.microsoft.com/office/drawing/2014/main" val="2205158207"/>
                  </a:ext>
                </a:extLst>
              </a:tr>
              <a:tr h="31597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</a:rPr>
                        <a:t>maxlength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maximum number of characters that may be entered in this field.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extLst>
                  <a:ext uri="{0D108BD9-81ED-4DB2-BD59-A6C34878D82A}">
                    <a16:rowId xmlns:a16="http://schemas.microsoft.com/office/drawing/2014/main" val="3228164845"/>
                  </a:ext>
                </a:extLst>
              </a:tr>
              <a:tr h="31597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size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The number of characters used to determine the width of this field 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3805" marR="13805" marT="13805" marB="13805"/>
                </a:tc>
                <a:extLst>
                  <a:ext uri="{0D108BD9-81ED-4DB2-BD59-A6C34878D82A}">
                    <a16:rowId xmlns:a16="http://schemas.microsoft.com/office/drawing/2014/main" val="79896672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230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3264-AF52-4938-B2BC-69434B85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 JSF - &lt;</a:t>
            </a:r>
            <a:r>
              <a:rPr lang="en-IN" dirty="0" err="1"/>
              <a:t>h:selectOneMenu</a:t>
            </a:r>
            <a:r>
              <a:rPr lang="en-IN" dirty="0"/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30CFF-61BB-4279-B518-7173C294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h:selectOneMenu tag renders an HTML input element of the type "select" with size not specified.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&lt;</a:t>
            </a:r>
            <a:r>
              <a:rPr lang="en-IN" b="1" dirty="0" err="1">
                <a:solidFill>
                  <a:srgbClr val="FF0000"/>
                </a:solidFill>
              </a:rPr>
              <a:t>h:selectOneMenu</a:t>
            </a:r>
            <a:r>
              <a:rPr lang="en-IN" b="1" dirty="0">
                <a:solidFill>
                  <a:srgbClr val="FF0000"/>
                </a:solidFill>
              </a:rPr>
              <a:t> value = "#{</a:t>
            </a:r>
            <a:r>
              <a:rPr lang="en-IN" b="1" dirty="0" err="1">
                <a:solidFill>
                  <a:srgbClr val="FF0000"/>
                </a:solidFill>
              </a:rPr>
              <a:t>student.city</a:t>
            </a:r>
            <a:r>
              <a:rPr lang="en-IN" b="1" dirty="0">
                <a:solidFill>
                  <a:srgbClr val="FF0000"/>
                </a:solidFill>
              </a:rPr>
              <a:t>}"&gt;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&lt;</a:t>
            </a:r>
            <a:r>
              <a:rPr lang="en-IN" b="1" dirty="0" err="1">
                <a:solidFill>
                  <a:srgbClr val="FF0000"/>
                </a:solidFill>
              </a:rPr>
              <a:t>f:selectItem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itemValue</a:t>
            </a:r>
            <a:r>
              <a:rPr lang="en-IN" b="1" dirty="0">
                <a:solidFill>
                  <a:srgbClr val="FF0000"/>
                </a:solidFill>
              </a:rPr>
              <a:t> = "1" </a:t>
            </a:r>
            <a:r>
              <a:rPr lang="en-IN" b="1" dirty="0" err="1">
                <a:solidFill>
                  <a:srgbClr val="FF0000"/>
                </a:solidFill>
              </a:rPr>
              <a:t>itemLabel</a:t>
            </a:r>
            <a:r>
              <a:rPr lang="en-IN" b="1" dirty="0">
                <a:solidFill>
                  <a:srgbClr val="FF0000"/>
                </a:solidFill>
              </a:rPr>
              <a:t> = "UNJHA" /&gt;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&lt;</a:t>
            </a:r>
            <a:r>
              <a:rPr lang="en-IN" b="1" dirty="0" err="1">
                <a:solidFill>
                  <a:srgbClr val="FF0000"/>
                </a:solidFill>
              </a:rPr>
              <a:t>f:selectItem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itemValue</a:t>
            </a:r>
            <a:r>
              <a:rPr lang="en-IN" b="1" dirty="0">
                <a:solidFill>
                  <a:srgbClr val="FF0000"/>
                </a:solidFill>
              </a:rPr>
              <a:t> = "2" </a:t>
            </a:r>
            <a:r>
              <a:rPr lang="en-IN" b="1" dirty="0" err="1">
                <a:solidFill>
                  <a:srgbClr val="FF0000"/>
                </a:solidFill>
              </a:rPr>
              <a:t>itemLabel</a:t>
            </a:r>
            <a:r>
              <a:rPr lang="en-IN" b="1" dirty="0">
                <a:solidFill>
                  <a:srgbClr val="FF0000"/>
                </a:solidFill>
              </a:rPr>
              <a:t> = "MEHSANA" /&gt;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&lt;</a:t>
            </a:r>
            <a:r>
              <a:rPr lang="en-IN" b="1" dirty="0" err="1">
                <a:solidFill>
                  <a:srgbClr val="FF0000"/>
                </a:solidFill>
              </a:rPr>
              <a:t>f:selectItem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itemValue</a:t>
            </a:r>
            <a:r>
              <a:rPr lang="en-IN" b="1" dirty="0">
                <a:solidFill>
                  <a:srgbClr val="FF0000"/>
                </a:solidFill>
              </a:rPr>
              <a:t> = "3" </a:t>
            </a:r>
            <a:r>
              <a:rPr lang="en-IN" b="1" dirty="0" err="1">
                <a:solidFill>
                  <a:srgbClr val="FF0000"/>
                </a:solidFill>
              </a:rPr>
              <a:t>itemLabel</a:t>
            </a:r>
            <a:r>
              <a:rPr lang="en-IN" b="1" dirty="0">
                <a:solidFill>
                  <a:srgbClr val="FF0000"/>
                </a:solidFill>
              </a:rPr>
              <a:t> = "KADI" /&gt;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&lt;</a:t>
            </a:r>
            <a:r>
              <a:rPr lang="en-IN" b="1" dirty="0" err="1">
                <a:solidFill>
                  <a:srgbClr val="FF0000"/>
                </a:solidFill>
              </a:rPr>
              <a:t>f:selectItem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itemValue</a:t>
            </a:r>
            <a:r>
              <a:rPr lang="en-IN" b="1" dirty="0">
                <a:solidFill>
                  <a:srgbClr val="FF0000"/>
                </a:solidFill>
              </a:rPr>
              <a:t> = "4" </a:t>
            </a:r>
            <a:r>
              <a:rPr lang="en-IN" b="1" dirty="0" err="1">
                <a:solidFill>
                  <a:srgbClr val="FF0000"/>
                </a:solidFill>
              </a:rPr>
              <a:t>itemLabel</a:t>
            </a:r>
            <a:r>
              <a:rPr lang="en-IN" b="1" dirty="0">
                <a:solidFill>
                  <a:srgbClr val="FF0000"/>
                </a:solidFill>
              </a:rPr>
              <a:t> = "VISHNAGAR" /&gt;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&lt;/</a:t>
            </a:r>
            <a:r>
              <a:rPr lang="en-IN" b="1" dirty="0" err="1">
                <a:solidFill>
                  <a:srgbClr val="FF0000"/>
                </a:solidFill>
              </a:rPr>
              <a:t>h:selectOneMenu</a:t>
            </a:r>
            <a:r>
              <a:rPr lang="en-IN" b="1" dirty="0">
                <a:solidFill>
                  <a:srgbClr val="FF0000"/>
                </a:solidFill>
              </a:rPr>
              <a:t>&gt; 	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52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390A-7009-4B1D-983D-B3CC338C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JSF &lt;</a:t>
            </a:r>
            <a:r>
              <a:rPr lang="en-IN" dirty="0" err="1"/>
              <a:t>h:outputText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F3BB-6E45-4F3D-9354-F5C34FA5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145"/>
            <a:ext cx="10515600" cy="1090295"/>
          </a:xfrm>
        </p:spPr>
        <p:txBody>
          <a:bodyPr/>
          <a:lstStyle/>
          <a:p>
            <a:r>
              <a:rPr lang="en-US" dirty="0"/>
              <a:t>It is used to render a plain text.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&lt;</a:t>
            </a:r>
            <a:r>
              <a:rPr lang="en-IN" b="1" dirty="0" err="1">
                <a:solidFill>
                  <a:srgbClr val="FF0000"/>
                </a:solidFill>
              </a:rPr>
              <a:t>h:outputText</a:t>
            </a:r>
            <a:r>
              <a:rPr lang="en-IN" b="1" dirty="0">
                <a:solidFill>
                  <a:srgbClr val="FF0000"/>
                </a:solidFill>
              </a:rPr>
              <a:t> value="hello"&gt;&lt;/</a:t>
            </a:r>
            <a:r>
              <a:rPr lang="en-IN" b="1" dirty="0" err="1">
                <a:solidFill>
                  <a:srgbClr val="FF0000"/>
                </a:solidFill>
              </a:rPr>
              <a:t>h:outputText</a:t>
            </a:r>
            <a:r>
              <a:rPr lang="en-IN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A00913-D267-4B29-B258-34C1C8683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22308"/>
              </p:ext>
            </p:extLst>
          </p:nvPr>
        </p:nvGraphicFramePr>
        <p:xfrm>
          <a:off x="934720" y="2997199"/>
          <a:ext cx="10419080" cy="344729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60903">
                  <a:extLst>
                    <a:ext uri="{9D8B030D-6E8A-4147-A177-3AD203B41FA5}">
                      <a16:colId xmlns:a16="http://schemas.microsoft.com/office/drawing/2014/main" val="2824779222"/>
                    </a:ext>
                  </a:extLst>
                </a:gridCol>
                <a:gridCol w="7558177">
                  <a:extLst>
                    <a:ext uri="{9D8B030D-6E8A-4147-A177-3AD203B41FA5}">
                      <a16:colId xmlns:a16="http://schemas.microsoft.com/office/drawing/2014/main" val="790221451"/>
                    </a:ext>
                  </a:extLst>
                </a:gridCol>
              </a:tblGrid>
              <a:tr h="17074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Attribute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102" marR="41102" marT="41102" marB="41102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Description</a:t>
                      </a:r>
                      <a:endParaRPr lang="en-IN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1102" marR="41102" marT="41102" marB="41102"/>
                </a:tc>
                <a:extLst>
                  <a:ext uri="{0D108BD9-81ED-4DB2-BD59-A6C34878D82A}">
                    <a16:rowId xmlns:a16="http://schemas.microsoft.com/office/drawing/2014/main" val="1193866978"/>
                  </a:ext>
                </a:extLst>
              </a:tr>
              <a:tr h="36295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Value</a:t>
                      </a:r>
                      <a:endParaRPr lang="en-IN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holds current value of this component.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extLst>
                  <a:ext uri="{0D108BD9-81ED-4DB2-BD59-A6C34878D82A}">
                    <a16:rowId xmlns:a16="http://schemas.microsoft.com/office/drawing/2014/main" val="2777589263"/>
                  </a:ext>
                </a:extLst>
              </a:tr>
              <a:tr h="9013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effectLst/>
                        </a:rPr>
                        <a:t>Id</a:t>
                      </a:r>
                      <a:endParaRPr lang="en-IN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an identifier for this component. This id must be unique. You can use it to access HTML element in CSS and JS file.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extLst>
                  <a:ext uri="{0D108BD9-81ED-4DB2-BD59-A6C34878D82A}">
                    <a16:rowId xmlns:a16="http://schemas.microsoft.com/office/drawing/2014/main" val="3783217976"/>
                  </a:ext>
                </a:extLst>
              </a:tr>
              <a:tr h="36295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style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used to apply CSS for the component.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extLst>
                  <a:ext uri="{0D108BD9-81ED-4DB2-BD59-A6C34878D82A}">
                    <a16:rowId xmlns:a16="http://schemas.microsoft.com/office/drawing/2014/main" val="3354405764"/>
                  </a:ext>
                </a:extLst>
              </a:tr>
              <a:tr h="6860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class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gives class name to the component. It is used to access component from CSS and JS file.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extLst>
                  <a:ext uri="{0D108BD9-81ED-4DB2-BD59-A6C34878D82A}">
                    <a16:rowId xmlns:a16="http://schemas.microsoft.com/office/drawing/2014/main" val="4073075236"/>
                  </a:ext>
                </a:extLst>
              </a:tr>
              <a:tr h="68601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effectLst/>
                        </a:rPr>
                        <a:t>lang</a:t>
                      </a:r>
                      <a:endParaRPr lang="en-IN" sz="16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effectLst/>
                        </a:rPr>
                        <a:t>It is used to specify language. It helps to make web page localized.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401" marR="27401" marT="27401" marB="27401"/>
                </a:tc>
                <a:extLst>
                  <a:ext uri="{0D108BD9-81ED-4DB2-BD59-A6C34878D82A}">
                    <a16:rowId xmlns:a16="http://schemas.microsoft.com/office/drawing/2014/main" val="352018199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852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A778-98D1-4A01-BC0F-16C3AE94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JSF &lt;</a:t>
            </a:r>
            <a:r>
              <a:rPr lang="en-IN" dirty="0" err="1"/>
              <a:t>h:form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C158-7460-4989-AC2E-68FB366E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h:form</a:t>
            </a:r>
            <a:r>
              <a:rPr lang="en-US" dirty="0"/>
              <a:t>&gt; tag represents an input form.</a:t>
            </a:r>
          </a:p>
          <a:p>
            <a:r>
              <a:rPr lang="en-US" dirty="0"/>
              <a:t> It includes child components that can contain data which is either presented to the user or submitted with the form. </a:t>
            </a:r>
          </a:p>
          <a:p>
            <a:r>
              <a:rPr lang="en-US" dirty="0"/>
              <a:t>It can also include HTML markup to lay out the components on the page.</a:t>
            </a:r>
          </a:p>
          <a:p>
            <a:pPr marL="3657600" lvl="8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&lt;</a:t>
            </a:r>
            <a:r>
              <a:rPr lang="en-IN" sz="2800" b="1" dirty="0" err="1">
                <a:solidFill>
                  <a:srgbClr val="FF0000"/>
                </a:solidFill>
              </a:rPr>
              <a:t>h:form</a:t>
            </a:r>
            <a:r>
              <a:rPr lang="en-IN" sz="2800" b="1" dirty="0">
                <a:solidFill>
                  <a:srgbClr val="FF0000"/>
                </a:solidFill>
              </a:rPr>
              <a:t>&gt;</a:t>
            </a:r>
            <a:r>
              <a:rPr lang="en-IN" sz="2800" dirty="0">
                <a:solidFill>
                  <a:srgbClr val="FF0000"/>
                </a:solidFill>
              </a:rPr>
              <a:t>  </a:t>
            </a:r>
          </a:p>
          <a:p>
            <a:pPr marL="3657600" lvl="8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&lt;!-- form elements --&gt;  </a:t>
            </a:r>
          </a:p>
          <a:p>
            <a:pPr marL="3657600" lvl="8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&lt;/</a:t>
            </a:r>
            <a:r>
              <a:rPr lang="en-IN" sz="2800" b="1" dirty="0" err="1">
                <a:solidFill>
                  <a:srgbClr val="FF0000"/>
                </a:solidFill>
              </a:rPr>
              <a:t>h:form</a:t>
            </a:r>
            <a:r>
              <a:rPr lang="en-IN" sz="2800" b="1" dirty="0">
                <a:solidFill>
                  <a:srgbClr val="FF0000"/>
                </a:solidFill>
              </a:rPr>
              <a:t>&gt;</a:t>
            </a:r>
            <a:r>
              <a:rPr lang="en-IN" sz="2800" dirty="0">
                <a:solidFill>
                  <a:srgbClr val="FF0000"/>
                </a:solidFill>
              </a:rPr>
              <a:t>  </a:t>
            </a:r>
          </a:p>
          <a:p>
            <a:pPr marL="0" indent="0">
              <a:buNone/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1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257F-7FDB-4D72-803D-6630FE53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5 JSF &lt;</a:t>
            </a:r>
            <a:r>
              <a:rPr lang="en-IN" dirty="0" err="1"/>
              <a:t>h:commandButton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15E9-81F4-458F-9F86-922ED5BB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creates a submit button and used to submit a application form.</a:t>
            </a:r>
          </a:p>
          <a:p>
            <a:r>
              <a:rPr lang="en-US" dirty="0"/>
              <a:t>You can create it by using the following syntax.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h:commandButton</a:t>
            </a:r>
            <a:r>
              <a:rPr lang="en-US" b="1" dirty="0">
                <a:solidFill>
                  <a:srgbClr val="FF0000"/>
                </a:solidFill>
              </a:rPr>
              <a:t> value="Submit“ action="</a:t>
            </a:r>
            <a:r>
              <a:rPr lang="en-US" b="1" dirty="0" err="1">
                <a:solidFill>
                  <a:srgbClr val="FF0000"/>
                </a:solidFill>
              </a:rPr>
              <a:t>response.xhtml</a:t>
            </a:r>
            <a:r>
              <a:rPr lang="en-US" b="1" dirty="0">
                <a:solidFill>
                  <a:srgbClr val="FF0000"/>
                </a:solidFill>
              </a:rPr>
              <a:t>"&gt; &lt;/</a:t>
            </a:r>
            <a:r>
              <a:rPr lang="en-US" b="1" dirty="0" err="1">
                <a:solidFill>
                  <a:srgbClr val="FF0000"/>
                </a:solidFill>
              </a:rPr>
              <a:t>h:commandButton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8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4E5B-914D-4E7E-A60D-61476547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 </a:t>
            </a:r>
            <a:r>
              <a:rPr lang="en-IN" dirty="0" smtClean="0"/>
              <a:t>0</a:t>
            </a:r>
            <a:r>
              <a:rPr lang="en-IN" dirty="0" smtClean="0"/>
              <a:t> </a:t>
            </a:r>
            <a:r>
              <a:rPr lang="en-IN" dirty="0"/>
              <a:t>: JSF FORM HANDLING 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23478"/>
            <a:ext cx="9906000" cy="5495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64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2634-C768-44DC-8935-906C0222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 </a:t>
            </a:r>
            <a:r>
              <a:rPr lang="en-IN" dirty="0" smtClean="0"/>
              <a:t>0</a:t>
            </a:r>
            <a:r>
              <a:rPr lang="en-IN" dirty="0" smtClean="0"/>
              <a:t>: </a:t>
            </a:r>
            <a:r>
              <a:rPr lang="en-IN" dirty="0"/>
              <a:t>FILES NEED TO BE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3C38-E1A1-4837-9E3F-076071EE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3 file need to be created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err="1"/>
              <a:t>index.xhtml</a:t>
            </a:r>
            <a:endParaRPr lang="en-IN" dirty="0"/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Student.java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err="1"/>
              <a:t>response.xhtml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7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78C3-DE35-424B-AC69-8C7DA1E7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IN" dirty="0" err="1"/>
              <a:t>Index.xhtml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72D6-9819-4480-BC2A-9A07CD1D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&lt;?xml version='1.0' encoding='UTF-8' ?&gt;</a:t>
            </a:r>
          </a:p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xmlns</a:t>
            </a:r>
            <a:r>
              <a:rPr lang="en-IN" dirty="0"/>
              <a:t>="http://www.w3.org/1999/xhtml"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xmlns:h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/html"&gt;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&lt;title&gt;</a:t>
            </a:r>
            <a:r>
              <a:rPr lang="en-IN" dirty="0" err="1"/>
              <a:t>Facelet</a:t>
            </a:r>
            <a:r>
              <a:rPr lang="en-IN" dirty="0"/>
              <a:t> Title&lt;/title&gt;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</a:t>
            </a:r>
            <a:r>
              <a:rPr lang="en-IN" dirty="0" err="1"/>
              <a:t>h:form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    &lt;table&gt;</a:t>
            </a:r>
          </a:p>
          <a:p>
            <a:pPr marL="0" indent="0">
              <a:buNone/>
            </a:pPr>
            <a:r>
              <a:rPr lang="en-IN" dirty="0"/>
              <a:t>                &lt;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                &lt;td&gt;Student ID&lt;/td&gt;  </a:t>
            </a:r>
          </a:p>
          <a:p>
            <a:pPr marL="0" indent="0">
              <a:buNone/>
            </a:pPr>
            <a:r>
              <a:rPr lang="en-IN" dirty="0"/>
              <a:t>                &lt;td&gt;&lt;</a:t>
            </a:r>
            <a:r>
              <a:rPr lang="en-IN" dirty="0" err="1"/>
              <a:t>h:inputText</a:t>
            </a:r>
            <a:r>
              <a:rPr lang="en-IN" dirty="0"/>
              <a:t> id="</a:t>
            </a:r>
            <a:r>
              <a:rPr lang="en-IN" dirty="0" err="1"/>
              <a:t>sid</a:t>
            </a:r>
            <a:r>
              <a:rPr lang="en-IN" dirty="0"/>
              <a:t>-id" value="#{student.id}"/&gt;&lt;/td&gt;  </a:t>
            </a:r>
          </a:p>
          <a:p>
            <a:pPr marL="0" indent="0">
              <a:buNone/>
            </a:pPr>
            <a:r>
              <a:rPr lang="en-IN" dirty="0"/>
              <a:t>                &lt;/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5CEC48-896D-45D1-841C-4BAF8FC5F78F}"/>
              </a:ext>
            </a:extLst>
          </p:cNvPr>
          <p:cNvSpPr/>
          <p:nvPr/>
        </p:nvSpPr>
        <p:spPr>
          <a:xfrm>
            <a:off x="1148080" y="4104640"/>
            <a:ext cx="5303520" cy="186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76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78C3-DE35-424B-AC69-8C7DA1E7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IN" dirty="0" err="1"/>
              <a:t>Index.xhtml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72D6-9819-4480-BC2A-9A07CD1D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               &lt;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                &lt;td&gt;Student Name&lt;/td&gt;  </a:t>
            </a:r>
          </a:p>
          <a:p>
            <a:pPr marL="0" indent="0">
              <a:buNone/>
            </a:pPr>
            <a:r>
              <a:rPr lang="en-IN" dirty="0"/>
              <a:t>                &lt;td&gt;&lt;</a:t>
            </a:r>
            <a:r>
              <a:rPr lang="en-IN" dirty="0" err="1"/>
              <a:t>h:inputText</a:t>
            </a:r>
            <a:r>
              <a:rPr lang="en-IN" dirty="0"/>
              <a:t> id="</a:t>
            </a:r>
            <a:r>
              <a:rPr lang="en-IN" dirty="0" err="1"/>
              <a:t>sname</a:t>
            </a:r>
            <a:r>
              <a:rPr lang="en-IN" dirty="0"/>
              <a:t>-id" value="#{student.name}"/&gt;&lt;/td&gt;  </a:t>
            </a:r>
          </a:p>
          <a:p>
            <a:pPr marL="0" indent="0">
              <a:buNone/>
            </a:pPr>
            <a:r>
              <a:rPr lang="en-IN" dirty="0"/>
              <a:t>                &lt;/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  <a:p>
            <a:pPr marL="0" indent="0">
              <a:buNone/>
            </a:pPr>
            <a:r>
              <a:rPr lang="en-IN" dirty="0"/>
              <a:t>              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        &lt;td&gt;SUBMIT BUTTON:&lt;/td&gt;</a:t>
            </a:r>
          </a:p>
          <a:p>
            <a:pPr marL="0" indent="0">
              <a:buNone/>
            </a:pPr>
            <a:r>
              <a:rPr lang="en-IN" dirty="0"/>
              <a:t>                &lt;td&gt;&lt;</a:t>
            </a:r>
            <a:r>
              <a:rPr lang="en-IN" dirty="0" err="1"/>
              <a:t>h:commandButton</a:t>
            </a:r>
            <a:r>
              <a:rPr lang="en-IN" dirty="0"/>
              <a:t> value="Submit" action="</a:t>
            </a:r>
            <a:r>
              <a:rPr lang="en-IN" dirty="0" err="1"/>
              <a:t>response.xhtml</a:t>
            </a:r>
            <a:r>
              <a:rPr lang="en-IN" dirty="0"/>
              <a:t>"&gt;&lt;/</a:t>
            </a:r>
            <a:r>
              <a:rPr lang="en-IN" dirty="0" err="1"/>
              <a:t>h:commandButton</a:t>
            </a:r>
            <a:r>
              <a:rPr lang="en-IN" dirty="0"/>
              <a:t>&gt;&lt;/td&gt;</a:t>
            </a:r>
          </a:p>
          <a:p>
            <a:pPr marL="0" indent="0">
              <a:buNone/>
            </a:pPr>
            <a:r>
              <a:rPr lang="en-IN" dirty="0"/>
              <a:t>              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    &lt;/table&gt;  </a:t>
            </a:r>
          </a:p>
          <a:p>
            <a:pPr marL="0" indent="0">
              <a:buNone/>
            </a:pPr>
            <a:r>
              <a:rPr lang="en-IN" dirty="0"/>
              <a:t>        &lt;/</a:t>
            </a:r>
            <a:r>
              <a:rPr lang="en-IN" dirty="0" err="1"/>
              <a:t>h:form</a:t>
            </a:r>
            <a:r>
              <a:rPr lang="en-IN" dirty="0"/>
              <a:t>&gt; 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DFBC0A-C3E1-4258-91CD-BF861E1CF183}"/>
              </a:ext>
            </a:extLst>
          </p:cNvPr>
          <p:cNvSpPr/>
          <p:nvPr/>
        </p:nvSpPr>
        <p:spPr>
          <a:xfrm>
            <a:off x="807720" y="1717040"/>
            <a:ext cx="799084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8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5F96-1532-405F-9626-01E141A9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2A50-0021-4FD0-88E0-9B59CDB7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JSF</a:t>
            </a:r>
          </a:p>
          <a:p>
            <a:r>
              <a:rPr lang="en-IN" dirty="0" err="1"/>
              <a:t>Jsf</a:t>
            </a:r>
            <a:r>
              <a:rPr lang="en-IN" dirty="0"/>
              <a:t> Architecture</a:t>
            </a:r>
          </a:p>
          <a:p>
            <a:r>
              <a:rPr lang="en-IN" dirty="0" err="1"/>
              <a:t>Jsf</a:t>
            </a:r>
            <a:r>
              <a:rPr lang="en-IN" dirty="0"/>
              <a:t> Life Cycle</a:t>
            </a:r>
          </a:p>
          <a:p>
            <a:r>
              <a:rPr lang="en-IN" dirty="0" err="1"/>
              <a:t>Jsf</a:t>
            </a:r>
            <a:r>
              <a:rPr lang="en-IN" dirty="0"/>
              <a:t> Standard Component</a:t>
            </a:r>
          </a:p>
          <a:p>
            <a:r>
              <a:rPr lang="en-IN" dirty="0" err="1"/>
              <a:t>Jsf</a:t>
            </a:r>
            <a:r>
              <a:rPr lang="en-IN" dirty="0"/>
              <a:t> Expression Language</a:t>
            </a:r>
          </a:p>
          <a:p>
            <a:r>
              <a:rPr lang="en-US" dirty="0" err="1"/>
              <a:t>Jsf</a:t>
            </a:r>
            <a:r>
              <a:rPr lang="en-US" dirty="0"/>
              <a:t> </a:t>
            </a:r>
            <a:r>
              <a:rPr lang="en-US" dirty="0" err="1"/>
              <a:t>Facelets</a:t>
            </a:r>
            <a:r>
              <a:rPr lang="en-US" dirty="0"/>
              <a:t> Tags</a:t>
            </a:r>
          </a:p>
          <a:p>
            <a:r>
              <a:rPr lang="en-IN" dirty="0"/>
              <a:t>JSF - Validation Tags</a:t>
            </a:r>
          </a:p>
          <a:p>
            <a:r>
              <a:rPr lang="en-IN" dirty="0"/>
              <a:t>Database Access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4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FF10-0B25-4DC4-BAB6-10CC5DC3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student.java</a:t>
            </a:r>
            <a:br>
              <a:rPr lang="en-IN" dirty="0"/>
            </a:br>
            <a:r>
              <a:rPr lang="en-IN" dirty="0"/>
              <a:t>JSF MANAGED BEAN: JAVA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4B265-C3F4-430B-B1E1-D0F13217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85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javax.annotation.ManagedBean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javax.enterprise.context.ApplicationScoped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javax.inject.Named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@Named("student")</a:t>
            </a:r>
          </a:p>
          <a:p>
            <a:pPr marL="0" indent="0">
              <a:buNone/>
            </a:pPr>
            <a:r>
              <a:rPr lang="en-IN" sz="1800" dirty="0"/>
              <a:t>@</a:t>
            </a:r>
            <a:r>
              <a:rPr lang="en-IN" sz="1800" dirty="0" err="1"/>
              <a:t>ManagedBean</a:t>
            </a:r>
            <a:r>
              <a:rPr lang="en-IN" sz="1800" dirty="0"/>
              <a:t>  </a:t>
            </a:r>
          </a:p>
          <a:p>
            <a:pPr marL="0" indent="0">
              <a:buNone/>
            </a:pPr>
            <a:r>
              <a:rPr lang="en-IN" sz="1800" dirty="0"/>
              <a:t>@</a:t>
            </a:r>
            <a:r>
              <a:rPr lang="en-IN" sz="1800" dirty="0" err="1"/>
              <a:t>ApplicationScoped</a:t>
            </a:r>
            <a:r>
              <a:rPr lang="en-IN" sz="1800" dirty="0"/>
              <a:t>  </a:t>
            </a:r>
          </a:p>
          <a:p>
            <a:pPr marL="0" indent="0">
              <a:buNone/>
            </a:pPr>
            <a:r>
              <a:rPr lang="en-IN" sz="1800" dirty="0"/>
              <a:t>public class student {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int</a:t>
            </a:r>
            <a:r>
              <a:rPr lang="en-IN" sz="1800" dirty="0"/>
              <a:t> id;</a:t>
            </a:r>
          </a:p>
          <a:p>
            <a:pPr marL="0" indent="0">
              <a:buNone/>
            </a:pPr>
            <a:r>
              <a:rPr lang="en-IN" sz="1800" dirty="0"/>
              <a:t>    String name;</a:t>
            </a:r>
          </a:p>
          <a:p>
            <a:pPr marL="0" indent="0">
              <a:buNone/>
            </a:pPr>
            <a:r>
              <a:rPr lang="en-IN" sz="1800" dirty="0"/>
              <a:t>    public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getId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        return id; </a:t>
            </a:r>
          </a:p>
          <a:p>
            <a:pPr marL="0" indent="0">
              <a:buNone/>
            </a:pPr>
            <a:r>
              <a:rPr lang="en-IN" sz="1800" dirty="0"/>
              <a:t> }</a:t>
            </a:r>
          </a:p>
          <a:p>
            <a:pPr marL="0" indent="0">
              <a:buNone/>
            </a:pPr>
            <a:r>
              <a:rPr lang="en-IN" sz="1800" dirty="0"/>
              <a:t>public void </a:t>
            </a:r>
            <a:r>
              <a:rPr lang="en-IN" sz="1800" dirty="0" err="1"/>
              <a:t>setId</a:t>
            </a:r>
            <a:r>
              <a:rPr lang="en-IN" sz="1800" dirty="0"/>
              <a:t>(</a:t>
            </a:r>
            <a:r>
              <a:rPr lang="en-IN" sz="1800" dirty="0" err="1"/>
              <a:t>int</a:t>
            </a:r>
            <a:r>
              <a:rPr lang="en-IN" sz="1800" dirty="0"/>
              <a:t> id) </a:t>
            </a:r>
          </a:p>
          <a:p>
            <a:pPr marL="0" indent="0">
              <a:buNone/>
            </a:pPr>
            <a:r>
              <a:rPr lang="en-IN" sz="1800" dirty="0"/>
              <a:t>   {</a:t>
            </a:r>
          </a:p>
          <a:p>
            <a:pPr marL="0" indent="0">
              <a:buNone/>
            </a:pPr>
            <a:r>
              <a:rPr lang="en-IN" sz="1800" dirty="0"/>
              <a:t>        this.id = id;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public String </a:t>
            </a:r>
            <a:r>
              <a:rPr lang="en-IN" sz="1800" dirty="0" err="1"/>
              <a:t>getName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        return name;</a:t>
            </a:r>
          </a:p>
          <a:p>
            <a:pPr marL="0" indent="0">
              <a:buNone/>
            </a:pPr>
            <a:r>
              <a:rPr lang="en-IN" sz="1800" dirty="0"/>
              <a:t>    }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public void </a:t>
            </a:r>
            <a:r>
              <a:rPr lang="en-IN" sz="1800" dirty="0" err="1"/>
              <a:t>setName</a:t>
            </a:r>
            <a:r>
              <a:rPr lang="en-IN" sz="1800" dirty="0"/>
              <a:t>(String name) {</a:t>
            </a:r>
          </a:p>
          <a:p>
            <a:pPr marL="0" indent="0">
              <a:buNone/>
            </a:pPr>
            <a:r>
              <a:rPr lang="en-IN" sz="1800" dirty="0"/>
              <a:t>        this.name = name;</a:t>
            </a:r>
          </a:p>
          <a:p>
            <a:pPr marL="0" indent="0">
              <a:buNone/>
            </a:pPr>
            <a:r>
              <a:rPr lang="en-IN" sz="1800" dirty="0"/>
              <a:t>    }   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1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8A54-D64E-47DB-8703-06E9640D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</a:t>
            </a:r>
            <a:r>
              <a:rPr lang="en-IN" dirty="0" err="1"/>
              <a:t>response.xhtml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07B4E-A409-42AD-AFBB-DBF9A3994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&lt;?xml version='1.0' encoding='UTF-8' ?&gt;</a:t>
            </a:r>
          </a:p>
          <a:p>
            <a:pPr marL="0" indent="0">
              <a:buNone/>
            </a:pPr>
            <a:r>
              <a:rPr lang="en-IN" dirty="0"/>
              <a:t>&lt;!DOCTYPE html 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xmlns</a:t>
            </a:r>
            <a:r>
              <a:rPr lang="en-IN" dirty="0"/>
              <a:t>="http://www.w3.org/1999/xhtml"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xmlns:h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/html"&gt;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&lt;title&gt;</a:t>
            </a:r>
            <a:r>
              <a:rPr lang="en-IN" dirty="0" err="1"/>
              <a:t>Facelet</a:t>
            </a:r>
            <a:r>
              <a:rPr lang="en-IN" dirty="0"/>
              <a:t> Title&lt;/title&gt;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&lt;h1&gt; WELCOME &lt;</a:t>
            </a:r>
            <a:r>
              <a:rPr lang="en-IN" dirty="0" err="1"/>
              <a:t>h:outputText</a:t>
            </a:r>
            <a:r>
              <a:rPr lang="en-IN" dirty="0"/>
              <a:t> value="#{student.name}"&gt; &lt;/</a:t>
            </a:r>
            <a:r>
              <a:rPr lang="en-IN" dirty="0" err="1"/>
              <a:t>h:outputText</a:t>
            </a:r>
            <a:r>
              <a:rPr lang="en-IN" dirty="0"/>
              <a:t>&gt;&lt;/h1&gt;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your id &lt;</a:t>
            </a:r>
            <a:r>
              <a:rPr lang="en-IN" dirty="0" err="1"/>
              <a:t>h:outputText</a:t>
            </a:r>
            <a:r>
              <a:rPr lang="en-IN" dirty="0"/>
              <a:t> value="#{student.id}"&gt; &lt;/</a:t>
            </a:r>
            <a:r>
              <a:rPr lang="en-IN" dirty="0" err="1"/>
              <a:t>h:outputText</a:t>
            </a:r>
            <a:r>
              <a:rPr lang="en-IN" dirty="0"/>
              <a:t>&gt; is created..!!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2D707-7584-43D7-962E-2DE074C4E936}"/>
              </a:ext>
            </a:extLst>
          </p:cNvPr>
          <p:cNvSpPr/>
          <p:nvPr/>
        </p:nvSpPr>
        <p:spPr>
          <a:xfrm>
            <a:off x="1046480" y="4037498"/>
            <a:ext cx="8199120" cy="159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22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C6B9-2FA5-48DB-A40C-2836A082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 </a:t>
            </a:r>
            <a:r>
              <a:rPr lang="en-IN" dirty="0"/>
              <a:t>1</a:t>
            </a:r>
            <a:r>
              <a:rPr lang="en-IN" dirty="0" smtClean="0"/>
              <a:t>: </a:t>
            </a:r>
            <a:r>
              <a:rPr lang="en-IN" dirty="0"/>
              <a:t>JSF 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113112" cy="47876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94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C6B9-2FA5-48DB-A40C-2836A082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 </a:t>
            </a:r>
            <a:r>
              <a:rPr lang="en-IN" dirty="0" smtClean="0"/>
              <a:t>1: </a:t>
            </a:r>
            <a:r>
              <a:rPr lang="en-IN" dirty="0"/>
              <a:t>JSF COMPONENTS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3" y="1340038"/>
            <a:ext cx="8877946" cy="50990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8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E630CC-40F7-4397-AC58-ED7547D3B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0"/>
            <a:ext cx="11738113" cy="6708912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&lt;?xml version='1.0' encoding='UTF-8' 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&lt;html </a:t>
            </a:r>
            <a:r>
              <a:rPr lang="en-IN" dirty="0" err="1"/>
              <a:t>xmlns</a:t>
            </a:r>
            <a:r>
              <a:rPr lang="en-IN" dirty="0"/>
              <a:t>="http://www.w3.org/1999/xhtml"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</a:t>
            </a:r>
            <a:r>
              <a:rPr lang="en-IN" dirty="0" err="1"/>
              <a:t>xmlns:h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/html"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</a:t>
            </a:r>
            <a:r>
              <a:rPr lang="en-IN" dirty="0" err="1"/>
              <a:t>xmlns:f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/core"&gt;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&lt;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&lt;title&gt;</a:t>
            </a:r>
            <a:r>
              <a:rPr lang="en-IN" dirty="0" err="1"/>
              <a:t>Facelet</a:t>
            </a:r>
            <a:r>
              <a:rPr lang="en-IN" dirty="0"/>
              <a:t> Title&lt;/title&gt;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&lt;/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&lt;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&lt;h1&gt;REGISTRATION FORM&lt;/h1&gt;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&lt;</a:t>
            </a:r>
            <a:r>
              <a:rPr lang="en-IN" dirty="0" err="1"/>
              <a:t>h:form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&lt;td&gt;Student ID&lt;/td&gt;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&lt;td&gt;&lt;</a:t>
            </a:r>
            <a:r>
              <a:rPr lang="en-IN" dirty="0" err="1"/>
              <a:t>h:inputText</a:t>
            </a:r>
            <a:r>
              <a:rPr lang="en-IN" dirty="0"/>
              <a:t> id="</a:t>
            </a:r>
            <a:r>
              <a:rPr lang="en-IN" dirty="0" err="1"/>
              <a:t>sid</a:t>
            </a:r>
            <a:r>
              <a:rPr lang="en-IN" dirty="0"/>
              <a:t>-id" value="#{student.id}"/&gt;&lt;/td&gt;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&lt;/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&lt;td&gt;Student Name&lt;/td&gt;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&lt;td&gt;&lt;</a:t>
            </a:r>
            <a:r>
              <a:rPr lang="en-IN" dirty="0" err="1"/>
              <a:t>h:inputText</a:t>
            </a:r>
            <a:r>
              <a:rPr lang="en-IN" dirty="0"/>
              <a:t> id="</a:t>
            </a:r>
            <a:r>
              <a:rPr lang="en-IN" dirty="0" err="1"/>
              <a:t>sname</a:t>
            </a:r>
            <a:r>
              <a:rPr lang="en-IN" dirty="0"/>
              <a:t>-id" value="#{student.name}"/&gt;&lt;/td&gt;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&lt;/</a:t>
            </a:r>
            <a:r>
              <a:rPr lang="en-IN" dirty="0" err="1"/>
              <a:t>tr</a:t>
            </a:r>
            <a:r>
              <a:rPr lang="en-IN" dirty="0"/>
              <a:t>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&lt;td&gt;CITY&lt;/td&gt;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</a:t>
            </a:r>
            <a:r>
              <a:rPr lang="en-IN" dirty="0" err="1"/>
              <a:t>h:selectOneMenu</a:t>
            </a:r>
            <a:r>
              <a:rPr lang="en-IN" dirty="0"/>
              <a:t> value = "#{</a:t>
            </a:r>
            <a:r>
              <a:rPr lang="en-IN" dirty="0" err="1"/>
              <a:t>student.city</a:t>
            </a:r>
            <a:r>
              <a:rPr lang="en-IN" dirty="0"/>
              <a:t>}"&gt;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"1" </a:t>
            </a:r>
            <a:r>
              <a:rPr lang="en-IN" dirty="0" err="1"/>
              <a:t>itemLabel</a:t>
            </a:r>
            <a:r>
              <a:rPr lang="en-IN" dirty="0"/>
              <a:t> = </a:t>
            </a:r>
            <a:r>
              <a:rPr lang="en-IN" dirty="0" smtClean="0"/>
              <a:t>"Rajkot" </a:t>
            </a:r>
            <a:r>
              <a:rPr lang="en-IN" dirty="0"/>
              <a:t>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"2" </a:t>
            </a:r>
            <a:r>
              <a:rPr lang="en-IN" dirty="0" err="1"/>
              <a:t>itemLabel</a:t>
            </a:r>
            <a:r>
              <a:rPr lang="en-IN" dirty="0"/>
              <a:t> = </a:t>
            </a:r>
            <a:r>
              <a:rPr lang="en-IN" dirty="0" smtClean="0"/>
              <a:t>"</a:t>
            </a:r>
            <a:r>
              <a:rPr lang="en-IN" dirty="0" err="1" smtClean="0"/>
              <a:t>Ahemdabad</a:t>
            </a:r>
            <a:r>
              <a:rPr lang="en-IN" dirty="0" smtClean="0"/>
              <a:t>" </a:t>
            </a:r>
            <a:r>
              <a:rPr lang="en-IN" dirty="0"/>
              <a:t>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"3" </a:t>
            </a:r>
            <a:r>
              <a:rPr lang="en-IN" dirty="0" err="1"/>
              <a:t>itemLabel</a:t>
            </a:r>
            <a:r>
              <a:rPr lang="en-IN" dirty="0"/>
              <a:t> = </a:t>
            </a:r>
            <a:r>
              <a:rPr lang="en-IN" dirty="0" smtClean="0"/>
              <a:t>"Baroda" </a:t>
            </a:r>
            <a:r>
              <a:rPr lang="en-IN" dirty="0"/>
              <a:t>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"4" </a:t>
            </a:r>
            <a:r>
              <a:rPr lang="en-IN" dirty="0" err="1"/>
              <a:t>itemLabel</a:t>
            </a:r>
            <a:r>
              <a:rPr lang="en-IN" dirty="0"/>
              <a:t> = </a:t>
            </a:r>
            <a:r>
              <a:rPr lang="en-IN" dirty="0" smtClean="0"/>
              <a:t>"</a:t>
            </a:r>
            <a:r>
              <a:rPr lang="en-IN" dirty="0" err="1" smtClean="0"/>
              <a:t>Surat</a:t>
            </a:r>
            <a:r>
              <a:rPr lang="en-IN" dirty="0" smtClean="0"/>
              <a:t>" </a:t>
            </a:r>
            <a:r>
              <a:rPr lang="en-IN" dirty="0"/>
              <a:t>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&lt;/</a:t>
            </a:r>
            <a:r>
              <a:rPr lang="en-IN" dirty="0" err="1"/>
              <a:t>h:selectOneMenu</a:t>
            </a:r>
            <a:r>
              <a:rPr lang="en-IN" dirty="0"/>
              <a:t>&gt; 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&lt;td&gt;SEX&lt;/td&gt;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</a:t>
            </a:r>
            <a:r>
              <a:rPr lang="en-IN" dirty="0" err="1"/>
              <a:t>h:selectOneRadio</a:t>
            </a:r>
            <a:r>
              <a:rPr lang="en-IN" dirty="0"/>
              <a:t> value = "#{</a:t>
            </a:r>
            <a:r>
              <a:rPr lang="en-IN" dirty="0" err="1"/>
              <a:t>student.sex</a:t>
            </a:r>
            <a:r>
              <a:rPr lang="en-IN" dirty="0"/>
              <a:t>}"&gt;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"1" </a:t>
            </a:r>
            <a:r>
              <a:rPr lang="en-IN" dirty="0" err="1"/>
              <a:t>itemLabel</a:t>
            </a:r>
            <a:r>
              <a:rPr lang="en-IN" dirty="0"/>
              <a:t> = "MALE"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"2" </a:t>
            </a:r>
            <a:r>
              <a:rPr lang="en-IN" dirty="0" err="1"/>
              <a:t>itemLabel</a:t>
            </a:r>
            <a:r>
              <a:rPr lang="en-IN" dirty="0"/>
              <a:t> = "FEMALE"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&lt;/</a:t>
            </a:r>
            <a:r>
              <a:rPr lang="en-IN" dirty="0" err="1"/>
              <a:t>h:selectOneRadio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&lt;td&gt;Hobby:&lt;/td&gt;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</a:t>
            </a:r>
            <a:r>
              <a:rPr lang="en-IN" dirty="0" err="1"/>
              <a:t>h:selectManyCheckbox</a:t>
            </a:r>
            <a:r>
              <a:rPr lang="en-IN" dirty="0"/>
              <a:t> value = "#{</a:t>
            </a:r>
            <a:r>
              <a:rPr lang="en-IN" dirty="0" err="1"/>
              <a:t>student.hobby</a:t>
            </a:r>
            <a:r>
              <a:rPr lang="en-IN" dirty="0"/>
              <a:t>}"&gt;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"1" </a:t>
            </a:r>
            <a:r>
              <a:rPr lang="en-IN" dirty="0" err="1"/>
              <a:t>itemLabel</a:t>
            </a:r>
            <a:r>
              <a:rPr lang="en-IN" dirty="0"/>
              <a:t> = "Sports" 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"2" </a:t>
            </a:r>
            <a:r>
              <a:rPr lang="en-IN" dirty="0" err="1"/>
              <a:t>itemLabel</a:t>
            </a:r>
            <a:r>
              <a:rPr lang="en-IN" dirty="0"/>
              <a:t> = "Music" 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"3" </a:t>
            </a:r>
            <a:r>
              <a:rPr lang="en-IN" dirty="0" err="1"/>
              <a:t>itemLabel</a:t>
            </a:r>
            <a:r>
              <a:rPr lang="en-IN" dirty="0"/>
              <a:t> = "Codding" 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</a:t>
            </a:r>
            <a:r>
              <a:rPr lang="en-IN" dirty="0" err="1"/>
              <a:t>f:selectItem</a:t>
            </a:r>
            <a:r>
              <a:rPr lang="en-IN" dirty="0"/>
              <a:t> </a:t>
            </a:r>
            <a:r>
              <a:rPr lang="en-IN" dirty="0" err="1"/>
              <a:t>itemValue</a:t>
            </a:r>
            <a:r>
              <a:rPr lang="en-IN" dirty="0"/>
              <a:t> = "4" </a:t>
            </a:r>
            <a:r>
              <a:rPr lang="en-IN" dirty="0" err="1"/>
              <a:t>itemLabel</a:t>
            </a:r>
            <a:r>
              <a:rPr lang="en-IN" dirty="0"/>
              <a:t> = "Other" /&gt;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    &lt;/</a:t>
            </a:r>
            <a:r>
              <a:rPr lang="en-IN" dirty="0" err="1"/>
              <a:t>h:selectManyCheckbox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    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  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&lt;td&gt;SUBMIT BUTTON:&lt;/td&gt;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&lt;td&gt;&lt;</a:t>
            </a:r>
            <a:r>
              <a:rPr lang="en-IN" dirty="0" err="1"/>
              <a:t>h:commandButton</a:t>
            </a:r>
            <a:r>
              <a:rPr lang="en-IN" dirty="0"/>
              <a:t> value="Submit" action="</a:t>
            </a:r>
            <a:r>
              <a:rPr lang="en-IN" dirty="0" err="1"/>
              <a:t>response.xhtml</a:t>
            </a:r>
            <a:r>
              <a:rPr lang="en-IN" dirty="0"/>
              <a:t>"&gt;&lt;/</a:t>
            </a:r>
            <a:r>
              <a:rPr lang="en-IN" dirty="0" err="1"/>
              <a:t>h:commandButton</a:t>
            </a:r>
            <a:r>
              <a:rPr lang="en-IN" dirty="0"/>
              <a:t>&gt;&lt;/td&gt;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&lt;/</a:t>
            </a:r>
            <a:r>
              <a:rPr lang="en-IN" dirty="0" err="1"/>
              <a:t>tr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&lt;/table&gt;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&lt;/</a:t>
            </a:r>
            <a:r>
              <a:rPr lang="en-IN" dirty="0" err="1"/>
              <a:t>h:form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&lt;/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&lt;/html&gt;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19574-5868-4747-B86E-8359CAE35BAB}"/>
              </a:ext>
            </a:extLst>
          </p:cNvPr>
          <p:cNvSpPr/>
          <p:nvPr/>
        </p:nvSpPr>
        <p:spPr>
          <a:xfrm>
            <a:off x="755374" y="2613993"/>
            <a:ext cx="4114800" cy="4373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95710-B64C-4D05-A53A-0BBC047C24CD}"/>
              </a:ext>
            </a:extLst>
          </p:cNvPr>
          <p:cNvSpPr/>
          <p:nvPr/>
        </p:nvSpPr>
        <p:spPr>
          <a:xfrm>
            <a:off x="768628" y="3382620"/>
            <a:ext cx="4518990" cy="4373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3174BF-5BBA-489D-AC79-96387DDA5182}"/>
              </a:ext>
            </a:extLst>
          </p:cNvPr>
          <p:cNvSpPr/>
          <p:nvPr/>
        </p:nvSpPr>
        <p:spPr>
          <a:xfrm>
            <a:off x="768628" y="4191003"/>
            <a:ext cx="4518990" cy="181223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EA4E9F-08C0-422C-A81E-288EE8EC8ECC}"/>
              </a:ext>
            </a:extLst>
          </p:cNvPr>
          <p:cNvSpPr/>
          <p:nvPr/>
        </p:nvSpPr>
        <p:spPr>
          <a:xfrm>
            <a:off x="6755297" y="29820"/>
            <a:ext cx="4518990" cy="119269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7B1051-E83C-4A68-BCE5-B368341DD786}"/>
              </a:ext>
            </a:extLst>
          </p:cNvPr>
          <p:cNvSpPr/>
          <p:nvPr/>
        </p:nvSpPr>
        <p:spPr>
          <a:xfrm>
            <a:off x="6808307" y="1643276"/>
            <a:ext cx="4518990" cy="176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AE975B-4FD2-44BB-ADEF-7E0F2067BE33}"/>
              </a:ext>
            </a:extLst>
          </p:cNvPr>
          <p:cNvSpPr/>
          <p:nvPr/>
        </p:nvSpPr>
        <p:spPr>
          <a:xfrm>
            <a:off x="6115882" y="3823251"/>
            <a:ext cx="4518990" cy="61954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83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4AAB-D10A-4518-97B6-1FFC6686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EXPRESSION LANGUAGE: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45E5-AA06-4FE4-BADB-07222694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JSF expression language </a:t>
            </a:r>
            <a:r>
              <a:rPr lang="en-IN" b="1" u="sng" dirty="0"/>
              <a:t>allows the user to access the data dynamically</a:t>
            </a:r>
            <a:r>
              <a:rPr lang="en-IN" dirty="0"/>
              <a:t> </a:t>
            </a:r>
            <a:r>
              <a:rPr lang="en-IN" b="1" u="sng" dirty="0"/>
              <a:t>form the java Bean component</a:t>
            </a:r>
            <a:r>
              <a:rPr lang="en-IN" dirty="0"/>
              <a:t>.</a:t>
            </a:r>
          </a:p>
          <a:p>
            <a:r>
              <a:rPr lang="en-IN" dirty="0"/>
              <a:t>JSF provides rich expression language.</a:t>
            </a:r>
          </a:p>
          <a:p>
            <a:r>
              <a:rPr lang="en-IN" dirty="0"/>
              <a:t>We can provide normal operation using #{operation-expression} notation</a:t>
            </a:r>
          </a:p>
          <a:p>
            <a:r>
              <a:rPr lang="en-IN" dirty="0"/>
              <a:t>These expression can be of two types</a:t>
            </a:r>
          </a:p>
          <a:p>
            <a:r>
              <a:rPr lang="en-IN" dirty="0"/>
              <a:t>Property expression: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#{&lt;</a:t>
            </a:r>
            <a:r>
              <a:rPr lang="en-IN" b="1" dirty="0" err="1">
                <a:solidFill>
                  <a:srgbClr val="FF0000"/>
                </a:solidFill>
              </a:rPr>
              <a:t>beanName</a:t>
            </a:r>
            <a:r>
              <a:rPr lang="en-IN" b="1" dirty="0">
                <a:solidFill>
                  <a:srgbClr val="FF0000"/>
                </a:solidFill>
              </a:rPr>
              <a:t>&gt;.&lt;property&gt;}</a:t>
            </a:r>
          </a:p>
          <a:p>
            <a:r>
              <a:rPr lang="en-IN" dirty="0"/>
              <a:t>Method expression: 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#{&lt;</a:t>
            </a:r>
            <a:r>
              <a:rPr lang="en-IN" dirty="0" err="1">
                <a:solidFill>
                  <a:srgbClr val="FF0000"/>
                </a:solidFill>
              </a:rPr>
              <a:t>beanName</a:t>
            </a:r>
            <a:r>
              <a:rPr lang="en-IN" dirty="0">
                <a:solidFill>
                  <a:srgbClr val="FF0000"/>
                </a:solidFill>
              </a:rPr>
              <a:t>&gt;.&lt;method&gt;}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5888-1058-47DA-92F7-0E83551A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PROG </a:t>
            </a:r>
            <a:r>
              <a:rPr lang="en-IN" sz="3600" dirty="0"/>
              <a:t>5</a:t>
            </a:r>
            <a:r>
              <a:rPr lang="en-IN" sz="3600" dirty="0" smtClean="0"/>
              <a:t>:Create </a:t>
            </a:r>
            <a:r>
              <a:rPr lang="en-IN" sz="3600" dirty="0"/>
              <a:t>a JSF application that will calculate the area of rectangle. Make use of expression language.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8044D-9566-4EA7-9A9B-B73CD13E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39" y="1497648"/>
            <a:ext cx="8588921" cy="53603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34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0D57-A91E-4AAB-81A8-DC0293E9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Index.xhtml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B4AB-1B5D-40E2-B5EC-4123C0C1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&lt;?xml version='1.0' encoding='UTF-8' ?&gt;</a:t>
            </a:r>
          </a:p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xmlns</a:t>
            </a:r>
            <a:r>
              <a:rPr lang="en-IN" dirty="0"/>
              <a:t>="http://www.w3.org/1999/xhtml"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xmlns:h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/html"&gt;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&lt;title&gt;</a:t>
            </a:r>
            <a:r>
              <a:rPr lang="en-IN" dirty="0" err="1"/>
              <a:t>Facelet</a:t>
            </a:r>
            <a:r>
              <a:rPr lang="en-IN" dirty="0"/>
              <a:t> Title&lt;/title&gt;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&lt;h1&gt;CALCULATE AREA&lt;/h1&gt;</a:t>
            </a:r>
          </a:p>
          <a:p>
            <a:pPr marL="0" indent="0">
              <a:buNone/>
            </a:pPr>
            <a:r>
              <a:rPr lang="en-IN" dirty="0"/>
              <a:t>        &lt;</a:t>
            </a:r>
            <a:r>
              <a:rPr lang="en-IN" dirty="0" err="1"/>
              <a:t>h:form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    Enter Length:&lt;</a:t>
            </a:r>
            <a:r>
              <a:rPr lang="en-IN" dirty="0" err="1"/>
              <a:t>h:inputText</a:t>
            </a:r>
            <a:r>
              <a:rPr lang="en-IN" dirty="0"/>
              <a:t> value="#{</a:t>
            </a:r>
            <a:r>
              <a:rPr lang="en-IN" dirty="0" err="1"/>
              <a:t>calBean.len</a:t>
            </a:r>
            <a:r>
              <a:rPr lang="en-IN" dirty="0"/>
              <a:t>}"/&gt;&lt;</a:t>
            </a:r>
            <a:r>
              <a:rPr lang="en-IN" dirty="0" err="1"/>
              <a:t>br</a:t>
            </a:r>
            <a:r>
              <a:rPr lang="en-IN" dirty="0"/>
              <a:t>/&gt;</a:t>
            </a:r>
          </a:p>
          <a:p>
            <a:pPr marL="0" indent="0">
              <a:buNone/>
            </a:pPr>
            <a:r>
              <a:rPr lang="en-IN" dirty="0"/>
              <a:t>            Enter Breath:&lt;</a:t>
            </a:r>
            <a:r>
              <a:rPr lang="en-IN" dirty="0" err="1"/>
              <a:t>h:inputText</a:t>
            </a:r>
            <a:r>
              <a:rPr lang="en-IN" dirty="0"/>
              <a:t> value="#{calBean.br}"/&gt;&lt;</a:t>
            </a:r>
            <a:r>
              <a:rPr lang="en-IN" dirty="0" err="1"/>
              <a:t>br</a:t>
            </a:r>
            <a:r>
              <a:rPr lang="en-IN" dirty="0"/>
              <a:t>/&gt;</a:t>
            </a:r>
          </a:p>
          <a:p>
            <a:pPr marL="0" indent="0">
              <a:buNone/>
            </a:pPr>
            <a:r>
              <a:rPr lang="en-IN" dirty="0"/>
              <a:t>            &lt;</a:t>
            </a:r>
            <a:r>
              <a:rPr lang="en-IN" dirty="0" err="1"/>
              <a:t>h:commandButton</a:t>
            </a:r>
            <a:r>
              <a:rPr lang="en-IN" dirty="0"/>
              <a:t> value="SUBMIT" action="</a:t>
            </a:r>
            <a:r>
              <a:rPr lang="en-IN" dirty="0" err="1"/>
              <a:t>result.xhtml</a:t>
            </a:r>
            <a:r>
              <a:rPr lang="en-IN" dirty="0"/>
              <a:t>"/&gt;</a:t>
            </a:r>
          </a:p>
          <a:p>
            <a:pPr marL="0" indent="0">
              <a:buNone/>
            </a:pPr>
            <a:r>
              <a:rPr lang="en-IN" dirty="0"/>
              <a:t>        &lt;/</a:t>
            </a:r>
            <a:r>
              <a:rPr lang="en-IN" dirty="0" err="1"/>
              <a:t>h:form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E24275-A133-4DB5-8E34-2BB9A7B9E176}"/>
              </a:ext>
            </a:extLst>
          </p:cNvPr>
          <p:cNvSpPr/>
          <p:nvPr/>
        </p:nvSpPr>
        <p:spPr>
          <a:xfrm>
            <a:off x="6045200" y="2174240"/>
            <a:ext cx="5293360" cy="2214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1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F7A1-25B4-4CEB-A139-8E9F42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calBean.java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88D3-A6E0-43BA-9008-B1C99805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342"/>
            <a:ext cx="10847522" cy="4735621"/>
          </a:xfrm>
        </p:spPr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import </a:t>
            </a:r>
            <a:r>
              <a:rPr lang="en-IN" sz="1600" dirty="0" err="1"/>
              <a:t>javax.annotation.ManagedBean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import </a:t>
            </a:r>
            <a:r>
              <a:rPr lang="en-IN" sz="1600" dirty="0" err="1"/>
              <a:t>javax.enterprise.context.ApplicationScoped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import </a:t>
            </a:r>
            <a:r>
              <a:rPr lang="en-IN" sz="1600" dirty="0" err="1"/>
              <a:t>javax.inject.Named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@Named(value = "</a:t>
            </a:r>
            <a:r>
              <a:rPr lang="en-IN" sz="1600" dirty="0" err="1"/>
              <a:t>calBean</a:t>
            </a:r>
            <a:r>
              <a:rPr lang="en-IN" sz="1600" dirty="0"/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@</a:t>
            </a:r>
            <a:r>
              <a:rPr lang="en-IN" sz="1600" dirty="0" err="1"/>
              <a:t>ManagedBean</a:t>
            </a: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@</a:t>
            </a:r>
            <a:r>
              <a:rPr lang="en-IN" sz="1600" dirty="0" err="1"/>
              <a:t>ApplicationScoped</a:t>
            </a: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public class </a:t>
            </a:r>
            <a:r>
              <a:rPr lang="en-IN" sz="1600" dirty="0" err="1"/>
              <a:t>calBean</a:t>
            </a:r>
            <a:r>
              <a:rPr lang="en-IN" sz="1600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len,br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public </a:t>
            </a:r>
            <a:r>
              <a:rPr lang="en-IN" sz="1600" dirty="0" err="1"/>
              <a:t>calBean</a:t>
            </a:r>
            <a:r>
              <a:rPr lang="en-IN" sz="1600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public 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getLen</a:t>
            </a:r>
            <a:r>
              <a:rPr lang="en-IN" sz="1600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    return </a:t>
            </a:r>
            <a:r>
              <a:rPr lang="en-IN" sz="1600" dirty="0" err="1"/>
              <a:t>len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public void </a:t>
            </a:r>
            <a:r>
              <a:rPr lang="en-IN" sz="1600" dirty="0" err="1"/>
              <a:t>setLen</a:t>
            </a:r>
            <a:r>
              <a:rPr lang="en-IN" sz="1600" dirty="0"/>
              <a:t>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len</a:t>
            </a:r>
            <a:r>
              <a:rPr lang="en-IN" sz="16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    </a:t>
            </a:r>
            <a:r>
              <a:rPr lang="en-IN" sz="1600" dirty="0" err="1"/>
              <a:t>this.len</a:t>
            </a:r>
            <a:r>
              <a:rPr lang="en-IN" sz="1600" dirty="0"/>
              <a:t> = </a:t>
            </a:r>
            <a:r>
              <a:rPr lang="en-IN" sz="1600" dirty="0" err="1"/>
              <a:t>len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public 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getBr</a:t>
            </a:r>
            <a:r>
              <a:rPr lang="en-IN" sz="1600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    return </a:t>
            </a:r>
            <a:r>
              <a:rPr lang="en-IN" sz="1600" dirty="0" err="1"/>
              <a:t>br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public void </a:t>
            </a:r>
            <a:r>
              <a:rPr lang="en-IN" sz="1600" dirty="0" err="1"/>
              <a:t>setBr</a:t>
            </a:r>
            <a:r>
              <a:rPr lang="en-IN" sz="1600" dirty="0"/>
              <a:t>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br</a:t>
            </a:r>
            <a:r>
              <a:rPr lang="en-IN" sz="16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    this.br = </a:t>
            </a:r>
            <a:r>
              <a:rPr lang="en-IN" sz="1600" dirty="0" err="1"/>
              <a:t>br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public </a:t>
            </a:r>
            <a:r>
              <a:rPr lang="en-IN" sz="1600" dirty="0" err="1"/>
              <a:t>int</a:t>
            </a:r>
            <a:r>
              <a:rPr lang="en-IN" sz="1600" dirty="0"/>
              <a:t> area(){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    </a:t>
            </a:r>
            <a:r>
              <a:rPr lang="en-IN" sz="1600" dirty="0" err="1"/>
              <a:t>int</a:t>
            </a:r>
            <a:r>
              <a:rPr lang="en-IN" sz="1600" dirty="0"/>
              <a:t> area = </a:t>
            </a:r>
            <a:r>
              <a:rPr lang="en-IN" sz="1600" dirty="0" err="1"/>
              <a:t>len</a:t>
            </a:r>
            <a:r>
              <a:rPr lang="en-IN" sz="1600" dirty="0"/>
              <a:t>*</a:t>
            </a:r>
            <a:r>
              <a:rPr lang="en-IN" sz="1600" dirty="0" err="1"/>
              <a:t>br</a:t>
            </a:r>
            <a:r>
              <a:rPr lang="en-IN" sz="16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    return area;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dirty="0"/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75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8057-D1C8-4E99-9700-267B426D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Result.xhtml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D0A0-A0B9-40CF-9029-C8EF8262F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&lt;?xml version='1.0' encoding='UTF-8' ?&gt;</a:t>
            </a:r>
          </a:p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xmlns</a:t>
            </a:r>
            <a:r>
              <a:rPr lang="en-IN" dirty="0"/>
              <a:t>="http://www.w3.org/1999/xhtml"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xmlns:h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/html"&gt;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&lt;title&gt;</a:t>
            </a:r>
            <a:r>
              <a:rPr lang="en-IN" dirty="0" err="1"/>
              <a:t>Facelet</a:t>
            </a:r>
            <a:r>
              <a:rPr lang="en-IN" dirty="0"/>
              <a:t> Title&lt;/title&gt;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Length : #{</a:t>
            </a:r>
            <a:r>
              <a:rPr lang="en-IN" dirty="0" err="1"/>
              <a:t>calBean.len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       Breath : #{calBean.br}</a:t>
            </a:r>
          </a:p>
          <a:p>
            <a:pPr marL="0" indent="0">
              <a:buNone/>
            </a:pPr>
            <a:r>
              <a:rPr lang="en-IN" dirty="0"/>
              <a:t>        Area : #{</a:t>
            </a:r>
            <a:r>
              <a:rPr lang="en-IN" dirty="0" err="1"/>
              <a:t>calBean.area</a:t>
            </a:r>
            <a:r>
              <a:rPr lang="en-IN" dirty="0"/>
              <a:t>()}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4956B-BE95-45CE-9756-2627219533D8}"/>
              </a:ext>
            </a:extLst>
          </p:cNvPr>
          <p:cNvSpPr/>
          <p:nvPr/>
        </p:nvSpPr>
        <p:spPr>
          <a:xfrm>
            <a:off x="1066800" y="4358640"/>
            <a:ext cx="2885440" cy="92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75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087E-A13C-47FA-8D3C-48493AC2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JSF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EED3-BB21-498B-8BFE-294A6500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Java server pages is a web application framework used to develop the </a:t>
            </a:r>
            <a:r>
              <a:rPr lang="en-IN" b="1" dirty="0"/>
              <a:t>web application with rich user interface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The framework is based on </a:t>
            </a:r>
            <a:r>
              <a:rPr lang="en-IN" b="1" dirty="0"/>
              <a:t>MVC</a:t>
            </a:r>
            <a:r>
              <a:rPr lang="en-IN" dirty="0"/>
              <a:t> – Model  View Controller architecture.</a:t>
            </a:r>
          </a:p>
          <a:p>
            <a:pPr algn="just"/>
            <a:r>
              <a:rPr lang="en-IN" dirty="0"/>
              <a:t>It </a:t>
            </a:r>
            <a:r>
              <a:rPr lang="en-IN" b="1" dirty="0"/>
              <a:t>simplifies the construction of user interface (UI) component</a:t>
            </a:r>
            <a:r>
              <a:rPr lang="en-IN" dirty="0"/>
              <a:t>. These UI can interact with DB to store data.</a:t>
            </a:r>
          </a:p>
          <a:p>
            <a:pPr algn="just"/>
            <a:r>
              <a:rPr lang="en-IN" dirty="0"/>
              <a:t>In JSF, the UI component can be created by the use of Application programming Interface(API).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5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04FA-0F8F-460D-AE68-1BA5583C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JSF FACELETS TAGS: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BB37-022D-41A6-80A4-0ACCAA58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JSF provides special tags to </a:t>
            </a:r>
            <a:r>
              <a:rPr lang="en-US" b="1" dirty="0"/>
              <a:t>create common layout</a:t>
            </a:r>
            <a:r>
              <a:rPr lang="en-US" dirty="0"/>
              <a:t> for a web application called </a:t>
            </a:r>
            <a:r>
              <a:rPr lang="en-US" dirty="0" err="1"/>
              <a:t>facelets</a:t>
            </a:r>
            <a:r>
              <a:rPr lang="en-US" dirty="0"/>
              <a:t> tags. These tags provide flexibility to manage common parts of multiple pages at one place.</a:t>
            </a:r>
          </a:p>
          <a:p>
            <a:pPr algn="just"/>
            <a:r>
              <a:rPr lang="en-US" dirty="0"/>
              <a:t>For these tags, you need to use the following </a:t>
            </a:r>
            <a:r>
              <a:rPr lang="en-US" b="1" dirty="0"/>
              <a:t>namespaces</a:t>
            </a:r>
            <a:r>
              <a:rPr lang="en-US" dirty="0"/>
              <a:t> of URI in html node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322605-E9CA-4BEB-8432-6D4220BD1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477" y="4317244"/>
            <a:ext cx="6963045" cy="73866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&lt;html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xmlns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= "http://www.w3.org/1999/xhtml"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xmlns:ui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= "http://java.sun.com/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jsf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facelets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" 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52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5C74-F303-4776-A613-29DDE502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FACELET TAGS USED TO CREATE THE TEMPLATE: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64A7A6-F37B-4DEC-9CEA-1F2D48A9E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98646"/>
              </p:ext>
            </p:extLst>
          </p:nvPr>
        </p:nvGraphicFramePr>
        <p:xfrm>
          <a:off x="1016000" y="1804249"/>
          <a:ext cx="10515600" cy="456628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809907987"/>
                    </a:ext>
                  </a:extLst>
                </a:gridCol>
                <a:gridCol w="8839200">
                  <a:extLst>
                    <a:ext uri="{9D8B030D-6E8A-4147-A177-3AD203B41FA5}">
                      <a16:colId xmlns:a16="http://schemas.microsoft.com/office/drawing/2014/main" val="2642415069"/>
                    </a:ext>
                  </a:extLst>
                </a:gridCol>
              </a:tblGrid>
              <a:tr h="20667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err="1">
                          <a:effectLst/>
                        </a:rPr>
                        <a:t>S.No</a:t>
                      </a:r>
                      <a:endParaRPr lang="en-IN" sz="2400" b="1" dirty="0">
                        <a:effectLst/>
                      </a:endParaRPr>
                    </a:p>
                  </a:txBody>
                  <a:tcPr marL="27929" marR="27929" marT="27929" marB="2792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Tag &amp; Description</a:t>
                      </a:r>
                      <a:endParaRPr lang="en-IN" sz="2400" b="1" dirty="0">
                        <a:effectLst/>
                      </a:endParaRPr>
                    </a:p>
                  </a:txBody>
                  <a:tcPr marL="27929" marR="27929" marT="27929" marB="27929"/>
                </a:tc>
                <a:extLst>
                  <a:ext uri="{0D108BD9-81ED-4DB2-BD59-A6C34878D82A}">
                    <a16:rowId xmlns:a16="http://schemas.microsoft.com/office/drawing/2014/main" val="2360168925"/>
                  </a:ext>
                </a:extLst>
              </a:tr>
              <a:tr h="12623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dirty="0">
                          <a:effectLst/>
                        </a:rPr>
                        <a:t>1</a:t>
                      </a:r>
                    </a:p>
                  </a:txBody>
                  <a:tcPr marL="27929" marR="27929" marT="27929" marB="27929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err="1">
                          <a:effectLst/>
                        </a:rPr>
                        <a:t>ui:insert</a:t>
                      </a:r>
                      <a:endParaRPr lang="en-US" sz="2400" dirty="0">
                        <a:effectLst/>
                      </a:endParaRPr>
                    </a:p>
                    <a:p>
                      <a:pPr algn="just" fontAlgn="t"/>
                      <a:r>
                        <a:rPr lang="en-US" sz="2400" dirty="0">
                          <a:effectLst/>
                        </a:rPr>
                        <a:t>Used in template file. It defines contents to be placed in a template. </a:t>
                      </a:r>
                      <a:r>
                        <a:rPr lang="en-US" sz="2400" dirty="0" err="1">
                          <a:effectLst/>
                        </a:rPr>
                        <a:t>ui:define</a:t>
                      </a:r>
                      <a:r>
                        <a:rPr lang="en-US" sz="2400" dirty="0">
                          <a:effectLst/>
                        </a:rPr>
                        <a:t> tag can replaced its contents.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7929" marR="27929" marT="27929" marB="27929"/>
                </a:tc>
                <a:extLst>
                  <a:ext uri="{0D108BD9-81ED-4DB2-BD59-A6C34878D82A}">
                    <a16:rowId xmlns:a16="http://schemas.microsoft.com/office/drawing/2014/main" val="488484184"/>
                  </a:ext>
                </a:extLst>
              </a:tr>
              <a:tr h="8099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>
                          <a:effectLst/>
                        </a:rPr>
                        <a:t>2</a:t>
                      </a:r>
                    </a:p>
                  </a:txBody>
                  <a:tcPr marL="27929" marR="27929" marT="27929" marB="27929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</a:rPr>
                        <a:t>ui:define</a:t>
                      </a:r>
                    </a:p>
                    <a:p>
                      <a:pPr algn="just" fontAlgn="t"/>
                      <a:r>
                        <a:rPr lang="en-US" sz="2400">
                          <a:effectLst/>
                        </a:rPr>
                        <a:t>Defines the contents to be inserted in a template.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7929" marR="27929" marT="27929" marB="27929"/>
                </a:tc>
                <a:extLst>
                  <a:ext uri="{0D108BD9-81ED-4DB2-BD59-A6C34878D82A}">
                    <a16:rowId xmlns:a16="http://schemas.microsoft.com/office/drawing/2014/main" val="1836468958"/>
                  </a:ext>
                </a:extLst>
              </a:tr>
              <a:tr h="8099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>
                          <a:effectLst/>
                        </a:rPr>
                        <a:t>3</a:t>
                      </a:r>
                    </a:p>
                  </a:txBody>
                  <a:tcPr marL="27929" marR="27929" marT="27929" marB="27929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</a:rPr>
                        <a:t>ui:include</a:t>
                      </a:r>
                    </a:p>
                    <a:p>
                      <a:pPr algn="just" fontAlgn="t"/>
                      <a:r>
                        <a:rPr lang="en-US" sz="2400">
                          <a:effectLst/>
                        </a:rPr>
                        <a:t>Includes contents of one xhtml page into another xhtml page.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7929" marR="27929" marT="27929" marB="27929"/>
                </a:tc>
                <a:extLst>
                  <a:ext uri="{0D108BD9-81ED-4DB2-BD59-A6C34878D82A}">
                    <a16:rowId xmlns:a16="http://schemas.microsoft.com/office/drawing/2014/main" val="1497974833"/>
                  </a:ext>
                </a:extLst>
              </a:tr>
              <a:tr h="12623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>
                          <a:effectLst/>
                        </a:rPr>
                        <a:t>4</a:t>
                      </a:r>
                    </a:p>
                  </a:txBody>
                  <a:tcPr marL="27929" marR="27929" marT="27929" marB="27929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 err="1">
                          <a:effectLst/>
                        </a:rPr>
                        <a:t>ui:composition</a:t>
                      </a:r>
                      <a:endParaRPr lang="en-US" sz="2400" dirty="0">
                        <a:effectLst/>
                      </a:endParaRPr>
                    </a:p>
                    <a:p>
                      <a:pPr algn="just" fontAlgn="t"/>
                      <a:r>
                        <a:rPr lang="en-US" sz="2400" dirty="0">
                          <a:effectLst/>
                        </a:rPr>
                        <a:t>Loads a template using template attribute. It can also define a group of components to be inserted in </a:t>
                      </a:r>
                      <a:r>
                        <a:rPr lang="en-US" sz="2400" dirty="0" err="1">
                          <a:effectLst/>
                        </a:rPr>
                        <a:t>xhtml</a:t>
                      </a:r>
                      <a:r>
                        <a:rPr lang="en-US" sz="2400" dirty="0">
                          <a:effectLst/>
                        </a:rPr>
                        <a:t> page.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7929" marR="27929" marT="27929" marB="27929"/>
                </a:tc>
                <a:extLst>
                  <a:ext uri="{0D108BD9-81ED-4DB2-BD59-A6C34878D82A}">
                    <a16:rowId xmlns:a16="http://schemas.microsoft.com/office/drawing/2014/main" val="2888045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281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56E2-D193-4A9C-B288-63FFA929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- Validation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588B-D2C4-4486-BB43-3C5BF94A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JSF provides inbuilt validators to validate its UI components. These tags can validate the length of the field, the type of input which can be a custom object.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142487-892F-45D4-AF73-80CAD8EF7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33226"/>
              </p:ext>
            </p:extLst>
          </p:nvPr>
        </p:nvGraphicFramePr>
        <p:xfrm>
          <a:off x="1219200" y="3428999"/>
          <a:ext cx="9682480" cy="294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">
                  <a:extLst>
                    <a:ext uri="{9D8B030D-6E8A-4147-A177-3AD203B41FA5}">
                      <a16:colId xmlns:a16="http://schemas.microsoft.com/office/drawing/2014/main" val="4129960099"/>
                    </a:ext>
                  </a:extLst>
                </a:gridCol>
                <a:gridCol w="8798560">
                  <a:extLst>
                    <a:ext uri="{9D8B030D-6E8A-4147-A177-3AD203B41FA5}">
                      <a16:colId xmlns:a16="http://schemas.microsoft.com/office/drawing/2014/main" val="53829933"/>
                    </a:ext>
                  </a:extLst>
                </a:gridCol>
              </a:tblGrid>
              <a:tr h="46579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dirty="0" err="1">
                          <a:effectLst/>
                        </a:rPr>
                        <a:t>S.No</a:t>
                      </a:r>
                      <a:endParaRPr lang="en-IN" sz="28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dirty="0">
                          <a:effectLst/>
                        </a:rPr>
                        <a:t>Tag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00364618"/>
                  </a:ext>
                </a:extLst>
              </a:tr>
              <a:tr h="8057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u="none" strike="noStrike" dirty="0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f:validateLength</a:t>
                      </a:r>
                      <a:r>
                        <a:rPr lang="en-US" sz="2800" b="1" u="none" strike="noStrike" dirty="0">
                          <a:solidFill>
                            <a:srgbClr val="313131"/>
                          </a:solidFill>
                          <a:effectLst/>
                        </a:rPr>
                        <a:t>: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Validates the length of a string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90268730"/>
                  </a:ext>
                </a:extLst>
              </a:tr>
              <a:tr h="8057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dirty="0"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u="none" strike="noStrike" dirty="0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f:validateLongRange</a:t>
                      </a:r>
                      <a:r>
                        <a:rPr lang="en-US" sz="2800" b="1" u="none" strike="noStrike" dirty="0">
                          <a:solidFill>
                            <a:srgbClr val="313131"/>
                          </a:solidFill>
                          <a:effectLst/>
                        </a:rPr>
                        <a:t>: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Validates the range of a numeric value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51681650"/>
                  </a:ext>
                </a:extLst>
              </a:tr>
              <a:tr h="8057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dirty="0">
                          <a:effectLst/>
                        </a:rPr>
                        <a:t>3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b="1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f:validateDoubleRange</a:t>
                      </a:r>
                      <a:r>
                        <a:rPr lang="en-US" sz="2800" b="1" u="none" strike="noStrike" dirty="0">
                          <a:solidFill>
                            <a:srgbClr val="313131"/>
                          </a:solidFill>
                          <a:effectLst/>
                        </a:rPr>
                        <a:t>: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Validates the range of a float value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46750895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664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356-1E6D-493A-9C43-8282BF01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4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JSF - f:validateLength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BB6A-AC6F-4D79-BD35-50D7C291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85"/>
            <a:ext cx="10515600" cy="4351338"/>
          </a:xfrm>
        </p:spPr>
        <p:txBody>
          <a:bodyPr/>
          <a:lstStyle/>
          <a:p>
            <a:r>
              <a:rPr lang="en-US" dirty="0"/>
              <a:t>f:validateLength tag is used to validate the length of a string value in a particular range.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62278C-64A6-4B79-8CAD-EEF5561ADB26}"/>
              </a:ext>
            </a:extLst>
          </p:cNvPr>
          <p:cNvSpPr/>
          <p:nvPr/>
        </p:nvSpPr>
        <p:spPr>
          <a:xfrm>
            <a:off x="838200" y="2286615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400" dirty="0">
                <a:latin typeface="+mj-lt"/>
                <a:ea typeface="+mj-ea"/>
                <a:cs typeface="+mj-cs"/>
              </a:rPr>
              <a:t>JSF Tag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2D16811-0BE3-4CE5-9D95-9139293D9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880" y="2510726"/>
            <a:ext cx="7164608" cy="101698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&lt;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f:validateLength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minimum = "5" maximum = "8" /&gt;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19599-1670-4AF6-A546-9DDAFB57B29F}"/>
              </a:ext>
            </a:extLst>
          </p:cNvPr>
          <p:cNvSpPr/>
          <p:nvPr/>
        </p:nvSpPr>
        <p:spPr>
          <a:xfrm>
            <a:off x="838200" y="3606045"/>
            <a:ext cx="3323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>
                <a:latin typeface="+mj-lt"/>
                <a:ea typeface="+mj-ea"/>
                <a:cs typeface="+mj-cs"/>
              </a:rPr>
              <a:t>Tag Attributes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AEFC55-6C42-4E28-B2ED-2106C4EDF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81041"/>
              </p:ext>
            </p:extLst>
          </p:nvPr>
        </p:nvGraphicFramePr>
        <p:xfrm>
          <a:off x="2032000" y="4572416"/>
          <a:ext cx="8128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1289600422"/>
                    </a:ext>
                  </a:extLst>
                </a:gridCol>
                <a:gridCol w="7183120">
                  <a:extLst>
                    <a:ext uri="{9D8B030D-6E8A-4147-A177-3AD203B41FA5}">
                      <a16:colId xmlns:a16="http://schemas.microsoft.com/office/drawing/2014/main" val="3804896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err="1">
                          <a:effectLst/>
                        </a:rPr>
                        <a:t>S.No</a:t>
                      </a:r>
                      <a:endParaRPr lang="en-IN" sz="2400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effectLst/>
                        </a:rPr>
                        <a:t>Attribute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49820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minimum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A String with a minimum number of characters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9345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</a:rPr>
                        <a:t>maximum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</a:rPr>
                        <a:t>A String with a maximum number of characters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990285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862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F84A-3CEE-442C-85B6-6ADCCC4A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- f:validateLongRange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6C48-5FB9-4431-A3B6-58E28BF4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351338"/>
          </a:xfrm>
        </p:spPr>
        <p:txBody>
          <a:bodyPr/>
          <a:lstStyle/>
          <a:p>
            <a:r>
              <a:rPr lang="en-US" dirty="0"/>
              <a:t>f:validateLongRange tag is used to validate the long value in a particular range.</a:t>
            </a:r>
          </a:p>
          <a:p>
            <a:r>
              <a:rPr lang="en-IN" dirty="0"/>
              <a:t>JSF Tag</a:t>
            </a:r>
          </a:p>
          <a:p>
            <a:endParaRPr lang="en-IN" dirty="0"/>
          </a:p>
          <a:p>
            <a:r>
              <a:rPr lang="en-IN" dirty="0"/>
              <a:t>Tag Attributes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022B03-876D-4610-AB84-7B58CF058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746" y="2831943"/>
            <a:ext cx="6276813" cy="86177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f:validateLongRange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minimum = "5" maximum = "200" /&gt;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41DCE2-4AE3-4BD4-AC0F-C70EBD258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35892"/>
              </p:ext>
            </p:extLst>
          </p:nvPr>
        </p:nvGraphicFramePr>
        <p:xfrm>
          <a:off x="2031999" y="4309426"/>
          <a:ext cx="8128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15">
                  <a:extLst>
                    <a:ext uri="{9D8B030D-6E8A-4147-A177-3AD203B41FA5}">
                      <a16:colId xmlns:a16="http://schemas.microsoft.com/office/drawing/2014/main" val="256392364"/>
                    </a:ext>
                  </a:extLst>
                </a:gridCol>
                <a:gridCol w="6916285">
                  <a:extLst>
                    <a:ext uri="{9D8B030D-6E8A-4147-A177-3AD203B41FA5}">
                      <a16:colId xmlns:a16="http://schemas.microsoft.com/office/drawing/2014/main" val="1900138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S.No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Attribute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0447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minimum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Minimum long value within an optional range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8489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maximum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Maximum long value within an optional range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737032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97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26EF-0A0E-4BF1-BE7D-FDAFFCAA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- f:validateDoubleRange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2B1E-9E4C-453B-9A55-876C4223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f:validateDoubleRange tag is used to validate a value to a range of float values.</a:t>
            </a:r>
          </a:p>
          <a:p>
            <a:r>
              <a:rPr lang="en-IN" dirty="0"/>
              <a:t>JSF Tag</a:t>
            </a:r>
          </a:p>
          <a:p>
            <a:endParaRPr lang="en-IN" dirty="0"/>
          </a:p>
          <a:p>
            <a:r>
              <a:rPr lang="en-IN" dirty="0"/>
              <a:t>Tag Attributes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04A67C-AFF2-4630-BC6D-AF34BB7FD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995" y="2671655"/>
            <a:ext cx="7338005" cy="86177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f:validateDoubleRange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minimum = "1000.50" maximum = "10000.50" /&gt;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7D222D-1C9A-4EB9-80C6-2D39129D6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12115"/>
              </p:ext>
            </p:extLst>
          </p:nvPr>
        </p:nvGraphicFramePr>
        <p:xfrm>
          <a:off x="2032000" y="4248585"/>
          <a:ext cx="8128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341">
                  <a:extLst>
                    <a:ext uri="{9D8B030D-6E8A-4147-A177-3AD203B41FA5}">
                      <a16:colId xmlns:a16="http://schemas.microsoft.com/office/drawing/2014/main" val="373619133"/>
                    </a:ext>
                  </a:extLst>
                </a:gridCol>
                <a:gridCol w="6829659">
                  <a:extLst>
                    <a:ext uri="{9D8B030D-6E8A-4147-A177-3AD203B41FA5}">
                      <a16:colId xmlns:a16="http://schemas.microsoft.com/office/drawing/2014/main" val="3834267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S.No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Attribute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6671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minimum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Minimum long value within an optional range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1958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maximum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Maximum long value within an optional range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8775249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765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D211-F588-4A24-A1EC-B9124715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6: DATABASE ACCESS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81DE-30ED-484D-9DEC-CFDAFA2E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&lt;?xml version='1.0' encoding='UTF-8' ?&gt;</a:t>
            </a:r>
          </a:p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xmlns</a:t>
            </a:r>
            <a:r>
              <a:rPr lang="en-IN" dirty="0"/>
              <a:t>="http://www.w3.org/1999/xhtml"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xmlns:h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/html"&gt;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&lt;title&gt;</a:t>
            </a:r>
            <a:r>
              <a:rPr lang="en-IN" dirty="0" err="1"/>
              <a:t>Facelet</a:t>
            </a:r>
            <a:r>
              <a:rPr lang="en-IN" dirty="0"/>
              <a:t> Title&lt;/title&gt;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&lt;h1&gt;JDBC JSF EXAMPLE&lt;/h1&gt;</a:t>
            </a:r>
          </a:p>
          <a:p>
            <a:pPr marL="0" indent="0">
              <a:buNone/>
            </a:pPr>
            <a:r>
              <a:rPr lang="en-IN" dirty="0"/>
              <a:t>        &lt;</a:t>
            </a:r>
            <a:r>
              <a:rPr lang="en-IN" dirty="0" err="1"/>
              <a:t>h:form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    USER NAME: &lt;</a:t>
            </a:r>
            <a:r>
              <a:rPr lang="en-IN" dirty="0" err="1"/>
              <a:t>h:inputText</a:t>
            </a:r>
            <a:r>
              <a:rPr lang="en-IN" dirty="0"/>
              <a:t> id="</a:t>
            </a:r>
            <a:r>
              <a:rPr lang="en-IN" dirty="0" err="1"/>
              <a:t>uname</a:t>
            </a:r>
            <a:r>
              <a:rPr lang="en-IN" dirty="0"/>
              <a:t>“ value = "#{</a:t>
            </a:r>
            <a:r>
              <a:rPr lang="en-IN" dirty="0" err="1"/>
              <a:t>user.uname</a:t>
            </a:r>
            <a:r>
              <a:rPr lang="en-IN" dirty="0"/>
              <a:t>}"/&gt;</a:t>
            </a:r>
          </a:p>
          <a:p>
            <a:pPr marL="0" indent="0">
              <a:buNone/>
            </a:pPr>
            <a:r>
              <a:rPr lang="en-IN" dirty="0"/>
              <a:t>            EMAIL: &lt;</a:t>
            </a:r>
            <a:r>
              <a:rPr lang="en-IN" dirty="0" err="1"/>
              <a:t>h:inputText</a:t>
            </a:r>
            <a:r>
              <a:rPr lang="en-IN" dirty="0"/>
              <a:t> id="email“ value = "#{</a:t>
            </a:r>
            <a:r>
              <a:rPr lang="en-IN" dirty="0" err="1"/>
              <a:t>user.email</a:t>
            </a:r>
            <a:r>
              <a:rPr lang="en-IN" dirty="0"/>
              <a:t>}"/&gt;</a:t>
            </a:r>
          </a:p>
          <a:p>
            <a:pPr marL="0" indent="0">
              <a:buNone/>
            </a:pPr>
            <a:r>
              <a:rPr lang="en-IN" dirty="0"/>
              <a:t>            &lt;</a:t>
            </a:r>
            <a:r>
              <a:rPr lang="en-IN" dirty="0" err="1"/>
              <a:t>h:commandButton</a:t>
            </a:r>
            <a:r>
              <a:rPr lang="en-IN" dirty="0"/>
              <a:t> action = "#{</a:t>
            </a:r>
            <a:r>
              <a:rPr lang="en-IN" dirty="0" err="1"/>
              <a:t>user.submit</a:t>
            </a:r>
            <a:r>
              <a:rPr lang="en-IN" dirty="0"/>
              <a:t>()}" value = "SUBMIT"/&gt;</a:t>
            </a:r>
          </a:p>
          <a:p>
            <a:pPr marL="0" indent="0">
              <a:buNone/>
            </a:pPr>
            <a:r>
              <a:rPr lang="en-IN" dirty="0"/>
              <a:t>        &lt;/</a:t>
            </a:r>
            <a:r>
              <a:rPr lang="en-IN" dirty="0" err="1"/>
              <a:t>h:form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F37BBF-C6A8-4875-BBD0-779BCF3BE98A}"/>
              </a:ext>
            </a:extLst>
          </p:cNvPr>
          <p:cNvCxnSpPr>
            <a:cxnSpLocks/>
          </p:cNvCxnSpPr>
          <p:nvPr/>
        </p:nvCxnSpPr>
        <p:spPr>
          <a:xfrm>
            <a:off x="6036366" y="1825625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4913A1-44EF-4538-8BB2-2DF82AB8CE5B}"/>
              </a:ext>
            </a:extLst>
          </p:cNvPr>
          <p:cNvSpPr txBox="1"/>
          <p:nvPr/>
        </p:nvSpPr>
        <p:spPr>
          <a:xfrm>
            <a:off x="1003852" y="1347999"/>
            <a:ext cx="12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Index.xhtml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ADF9BA-B8E5-4786-AF44-E5E8066E179E}"/>
              </a:ext>
            </a:extLst>
          </p:cNvPr>
          <p:cNvSpPr/>
          <p:nvPr/>
        </p:nvSpPr>
        <p:spPr>
          <a:xfrm>
            <a:off x="838200" y="1717331"/>
            <a:ext cx="10591800" cy="44596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27B915-38EF-4582-AD09-F319D6ED9218}"/>
              </a:ext>
            </a:extLst>
          </p:cNvPr>
          <p:cNvSpPr/>
          <p:nvPr/>
        </p:nvSpPr>
        <p:spPr>
          <a:xfrm>
            <a:off x="824947" y="1347999"/>
            <a:ext cx="193813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A629AC-5152-4AAD-9901-ADA442667397}"/>
              </a:ext>
            </a:extLst>
          </p:cNvPr>
          <p:cNvSpPr/>
          <p:nvPr/>
        </p:nvSpPr>
        <p:spPr>
          <a:xfrm>
            <a:off x="6075680" y="1825625"/>
            <a:ext cx="5257795" cy="2898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03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F009-1F7E-4214-B862-EA0B234D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6: DATABASE ACCESS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3F52-1E9D-4801-A85D-2386B4F4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&lt;?xml version='1.0' encoding='UTF-8' ?&gt;</a:t>
            </a:r>
          </a:p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 </a:t>
            </a:r>
            <a:r>
              <a:rPr lang="en-IN" dirty="0" err="1"/>
              <a:t>xmlns</a:t>
            </a:r>
            <a:r>
              <a:rPr lang="en-IN" dirty="0"/>
              <a:t>="http://www.w3.org/1999/xhtml"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xmlns:h</a:t>
            </a:r>
            <a:r>
              <a:rPr lang="en-IN" dirty="0"/>
              <a:t>="http://xmlns.jcp.org/</a:t>
            </a:r>
            <a:r>
              <a:rPr lang="en-IN" dirty="0" err="1"/>
              <a:t>jsf</a:t>
            </a:r>
            <a:r>
              <a:rPr lang="en-IN" dirty="0"/>
              <a:t>/html"&gt;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&lt;title&gt;</a:t>
            </a:r>
            <a:r>
              <a:rPr lang="en-IN" dirty="0" err="1"/>
              <a:t>Facelet</a:t>
            </a:r>
            <a:r>
              <a:rPr lang="en-IN" dirty="0"/>
              <a:t> Title&lt;/title&gt;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h:head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&lt;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      Hello &lt;</a:t>
            </a:r>
            <a:r>
              <a:rPr lang="en-IN" dirty="0" err="1"/>
              <a:t>h:outputText</a:t>
            </a:r>
            <a:r>
              <a:rPr lang="en-IN" dirty="0"/>
              <a:t> value="#{</a:t>
            </a:r>
            <a:r>
              <a:rPr lang="en-IN" dirty="0" err="1"/>
              <a:t>user.uname</a:t>
            </a:r>
            <a:r>
              <a:rPr lang="en-IN" dirty="0"/>
              <a:t>}"/&gt;</a:t>
            </a:r>
          </a:p>
          <a:p>
            <a:pPr marL="0" indent="0">
              <a:buNone/>
            </a:pPr>
            <a:r>
              <a:rPr lang="en-IN" dirty="0"/>
              <a:t>        Your Record has been Saved Successfully!</a:t>
            </a:r>
          </a:p>
          <a:p>
            <a:pPr marL="0" indent="0">
              <a:buNone/>
            </a:pPr>
            <a:r>
              <a:rPr lang="en-IN" dirty="0"/>
              <a:t>    &lt;/</a:t>
            </a:r>
            <a:r>
              <a:rPr lang="en-IN" dirty="0" err="1"/>
              <a:t>h:body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32D887-1842-4C64-ADDE-2400208C5C5B}"/>
              </a:ext>
            </a:extLst>
          </p:cNvPr>
          <p:cNvCxnSpPr>
            <a:stCxn id="3" idx="0"/>
            <a:endCxn id="3" idx="0"/>
          </p:cNvCxnSpPr>
          <p:nvPr/>
        </p:nvCxnSpPr>
        <p:spPr>
          <a:xfrm>
            <a:off x="6096000" y="18256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75B0E-A7B6-4139-8BF6-F5E1413AF9DA}"/>
              </a:ext>
            </a:extLst>
          </p:cNvPr>
          <p:cNvCxnSpPr>
            <a:cxnSpLocks/>
          </p:cNvCxnSpPr>
          <p:nvPr/>
        </p:nvCxnSpPr>
        <p:spPr>
          <a:xfrm>
            <a:off x="6076122" y="1845503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683CBFB-A660-4229-9352-33A87E01DD55}"/>
              </a:ext>
            </a:extLst>
          </p:cNvPr>
          <p:cNvSpPr/>
          <p:nvPr/>
        </p:nvSpPr>
        <p:spPr>
          <a:xfrm>
            <a:off x="838200" y="1717331"/>
            <a:ext cx="10591800" cy="44596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274EA-1BF6-4379-A319-ECCC7ADAEAC9}"/>
              </a:ext>
            </a:extLst>
          </p:cNvPr>
          <p:cNvSpPr/>
          <p:nvPr/>
        </p:nvSpPr>
        <p:spPr>
          <a:xfrm>
            <a:off x="824947" y="1357938"/>
            <a:ext cx="193813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8AC32-3820-42AB-B226-529F2C54EF18}"/>
              </a:ext>
            </a:extLst>
          </p:cNvPr>
          <p:cNvSpPr txBox="1"/>
          <p:nvPr/>
        </p:nvSpPr>
        <p:spPr>
          <a:xfrm>
            <a:off x="1003852" y="1347999"/>
            <a:ext cx="162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response.xhtml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1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A250-7F45-476F-9464-57C62F4A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6: DATABASE ACCESS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1FED-D297-406A-9115-1E15F154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javax.inject.Named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javax.annotation.ManagedBean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javax.enterprise.context.ApplicationScoped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@Named(value = "user")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ManagedBean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ApplicationScoped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class User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String </a:t>
            </a:r>
            <a:r>
              <a:rPr lang="en-IN" dirty="0" err="1"/>
              <a:t>uname,email</a:t>
            </a:r>
            <a:r>
              <a:rPr lang="en-IN" dirty="0"/>
              <a:t>;          </a:t>
            </a:r>
          </a:p>
          <a:p>
            <a:pPr marL="0" indent="0">
              <a:buNone/>
            </a:pPr>
            <a:r>
              <a:rPr lang="en-IN" dirty="0"/>
              <a:t>    public User() {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String </a:t>
            </a:r>
            <a:r>
              <a:rPr lang="en-IN" dirty="0" err="1"/>
              <a:t>getUname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uname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void </a:t>
            </a:r>
            <a:r>
              <a:rPr lang="en-IN" dirty="0" err="1"/>
              <a:t>setUname</a:t>
            </a:r>
            <a:r>
              <a:rPr lang="en-IN" dirty="0"/>
              <a:t>(String </a:t>
            </a:r>
            <a:r>
              <a:rPr lang="en-IN" dirty="0" err="1"/>
              <a:t>uname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this.uname</a:t>
            </a:r>
            <a:r>
              <a:rPr lang="en-IN" dirty="0"/>
              <a:t> = </a:t>
            </a:r>
            <a:r>
              <a:rPr lang="en-IN" dirty="0" err="1"/>
              <a:t>uname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String </a:t>
            </a:r>
            <a:r>
              <a:rPr lang="en-IN" dirty="0" err="1"/>
              <a:t>getEmail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      return email;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void </a:t>
            </a:r>
            <a:r>
              <a:rPr lang="en-IN" dirty="0" err="1"/>
              <a:t>setEmail</a:t>
            </a:r>
            <a:r>
              <a:rPr lang="en-IN" dirty="0"/>
              <a:t>(String email)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this.email</a:t>
            </a:r>
            <a:r>
              <a:rPr lang="en-IN" dirty="0"/>
              <a:t> = email;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8163EF-34AE-4A30-A111-CDEC3FFCAFCC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E53DEEA-9CCD-497E-811B-7785FFC96099}"/>
              </a:ext>
            </a:extLst>
          </p:cNvPr>
          <p:cNvSpPr/>
          <p:nvPr/>
        </p:nvSpPr>
        <p:spPr>
          <a:xfrm>
            <a:off x="838200" y="1717331"/>
            <a:ext cx="10591800" cy="44596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90C6F-56FC-4296-A90D-08CB68ACAF7B}"/>
              </a:ext>
            </a:extLst>
          </p:cNvPr>
          <p:cNvSpPr/>
          <p:nvPr/>
        </p:nvSpPr>
        <p:spPr>
          <a:xfrm>
            <a:off x="824947" y="1357938"/>
            <a:ext cx="193813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EEB05-8019-4B00-8CBC-BB53E151A3BD}"/>
              </a:ext>
            </a:extLst>
          </p:cNvPr>
          <p:cNvSpPr txBox="1"/>
          <p:nvPr/>
        </p:nvSpPr>
        <p:spPr>
          <a:xfrm>
            <a:off x="1003852" y="134799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User.java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04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A250-7F45-476F-9464-57C62F4A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6: DATABASE ACCESS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1FED-D297-406A-9115-1E15F154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public </a:t>
            </a:r>
            <a:r>
              <a:rPr lang="en-IN" dirty="0" err="1"/>
              <a:t>boolean</a:t>
            </a:r>
            <a:r>
              <a:rPr lang="en-IN" dirty="0"/>
              <a:t> save(){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result = 0;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try{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Connection con = </a:t>
            </a:r>
            <a:r>
              <a:rPr lang="en-IN" dirty="0" err="1"/>
              <a:t>DriverManager.getConnection</a:t>
            </a:r>
            <a:r>
              <a:rPr lang="en-IN" dirty="0"/>
              <a:t>( "</a:t>
            </a:r>
            <a:r>
              <a:rPr lang="en-IN" dirty="0" err="1"/>
              <a:t>jdbc:mysql</a:t>
            </a:r>
            <a:r>
              <a:rPr lang="en-IN" dirty="0"/>
              <a:t>://localhost:3306/</a:t>
            </a:r>
            <a:r>
              <a:rPr lang="en-IN" dirty="0" err="1"/>
              <a:t>Emp</a:t>
            </a:r>
            <a:r>
              <a:rPr lang="en-IN" dirty="0"/>
              <a:t>","root</a:t>
            </a:r>
            <a:r>
              <a:rPr lang="en-IN" dirty="0" smtClean="0"/>
              <a:t>","");  </a:t>
            </a: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</a:t>
            </a:r>
            <a:r>
              <a:rPr lang="en-IN" dirty="0" err="1"/>
              <a:t>PreparedStatement</a:t>
            </a:r>
            <a:r>
              <a:rPr lang="en-IN" dirty="0"/>
              <a:t> </a:t>
            </a:r>
            <a:r>
              <a:rPr lang="en-IN" dirty="0" err="1"/>
              <a:t>stmt</a:t>
            </a:r>
            <a:r>
              <a:rPr lang="en-IN" dirty="0"/>
              <a:t> = </a:t>
            </a:r>
            <a:r>
              <a:rPr lang="en-IN" dirty="0" err="1"/>
              <a:t>con.prepareStatement</a:t>
            </a:r>
            <a:r>
              <a:rPr lang="en-IN" dirty="0"/>
              <a:t>("insert into user(</a:t>
            </a:r>
            <a:r>
              <a:rPr lang="en-IN" dirty="0" err="1"/>
              <a:t>name,email</a:t>
            </a:r>
            <a:r>
              <a:rPr lang="en-IN" dirty="0"/>
              <a:t>) values(?,?)");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</a:t>
            </a:r>
            <a:r>
              <a:rPr lang="en-IN" dirty="0" err="1"/>
              <a:t>stmt.setString</a:t>
            </a:r>
            <a:r>
              <a:rPr lang="en-IN" dirty="0"/>
              <a:t>(1, </a:t>
            </a:r>
            <a:r>
              <a:rPr lang="en-IN" dirty="0" err="1"/>
              <a:t>this.getUname</a:t>
            </a:r>
            <a:r>
              <a:rPr lang="en-IN" dirty="0"/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</a:t>
            </a:r>
            <a:r>
              <a:rPr lang="en-IN" dirty="0" err="1"/>
              <a:t>stmt.setString</a:t>
            </a:r>
            <a:r>
              <a:rPr lang="en-IN" dirty="0"/>
              <a:t>(2, </a:t>
            </a:r>
            <a:r>
              <a:rPr lang="en-IN" dirty="0" err="1"/>
              <a:t>this.getEmail</a:t>
            </a:r>
            <a:r>
              <a:rPr lang="en-IN" dirty="0"/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result = </a:t>
            </a:r>
            <a:r>
              <a:rPr lang="en-IN" dirty="0" err="1"/>
              <a:t>stmt.executeUpdate</a:t>
            </a:r>
            <a:r>
              <a:rPr lang="en-IN" dirty="0"/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}catch(Exception e){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(e);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if(result == 1){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return true;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}else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return false;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public String submit(){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if(</a:t>
            </a:r>
            <a:r>
              <a:rPr lang="en-IN" dirty="0" err="1"/>
              <a:t>this.save</a:t>
            </a:r>
            <a:r>
              <a:rPr lang="en-IN" dirty="0"/>
              <a:t>()){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return "</a:t>
            </a:r>
            <a:r>
              <a:rPr lang="en-IN" dirty="0" err="1"/>
              <a:t>response.xhtml</a:t>
            </a:r>
            <a:r>
              <a:rPr lang="en-IN" dirty="0"/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}else{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    return "</a:t>
            </a:r>
            <a:r>
              <a:rPr lang="en-IN" dirty="0" err="1"/>
              <a:t>index.xhtml</a:t>
            </a:r>
            <a:r>
              <a:rPr lang="en-IN" dirty="0"/>
              <a:t>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    }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0468DD-A9DC-460D-B167-3E305415F442}"/>
              </a:ext>
            </a:extLst>
          </p:cNvPr>
          <p:cNvCxnSpPr>
            <a:cxnSpLocks/>
          </p:cNvCxnSpPr>
          <p:nvPr/>
        </p:nvCxnSpPr>
        <p:spPr>
          <a:xfrm>
            <a:off x="6056244" y="1825625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3C4E48D-98D0-4BBA-8E80-151AC3939DFB}"/>
              </a:ext>
            </a:extLst>
          </p:cNvPr>
          <p:cNvSpPr/>
          <p:nvPr/>
        </p:nvSpPr>
        <p:spPr>
          <a:xfrm>
            <a:off x="838200" y="1717331"/>
            <a:ext cx="10591800" cy="44596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40BDA8-FDDD-47CD-9E26-74D3942126EA}"/>
              </a:ext>
            </a:extLst>
          </p:cNvPr>
          <p:cNvSpPr/>
          <p:nvPr/>
        </p:nvSpPr>
        <p:spPr>
          <a:xfrm>
            <a:off x="824947" y="1357938"/>
            <a:ext cx="1938130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16C2F-F1E1-4203-B932-0D3FDA9D1005}"/>
              </a:ext>
            </a:extLst>
          </p:cNvPr>
          <p:cNvSpPr txBox="1"/>
          <p:nvPr/>
        </p:nvSpPr>
        <p:spPr>
          <a:xfrm>
            <a:off x="1003852" y="133806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User.java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0A980-6F1A-448F-B987-BFB5239EBC24}"/>
              </a:ext>
            </a:extLst>
          </p:cNvPr>
          <p:cNvSpPr/>
          <p:nvPr/>
        </p:nvSpPr>
        <p:spPr>
          <a:xfrm>
            <a:off x="878840" y="1845945"/>
            <a:ext cx="5146034" cy="4189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04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0A65-B1A6-4D0C-B6D4-F685EA01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9F435-7FDE-47AD-84BE-D5C4F3617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0855"/>
          </a:xfrm>
        </p:spPr>
        <p:txBody>
          <a:bodyPr/>
          <a:lstStyle/>
          <a:p>
            <a:r>
              <a:rPr lang="en-US" b="1" dirty="0"/>
              <a:t>JSF technology </a:t>
            </a:r>
            <a:r>
              <a:rPr lang="en-US" dirty="0"/>
              <a:t>is a framework for </a:t>
            </a:r>
            <a:r>
              <a:rPr lang="en-US" b="1" dirty="0"/>
              <a:t>developing, building server-side User Interface Components</a:t>
            </a:r>
            <a:r>
              <a:rPr lang="en-US" dirty="0"/>
              <a:t> and using them in a web application. </a:t>
            </a:r>
          </a:p>
          <a:p>
            <a:r>
              <a:rPr lang="en-US" dirty="0"/>
              <a:t>JSF technology is based on the </a:t>
            </a:r>
            <a:r>
              <a:rPr lang="en-US" b="1" dirty="0"/>
              <a:t>Model View Controller (MVC) </a:t>
            </a:r>
            <a:r>
              <a:rPr lang="en-US" dirty="0"/>
              <a:t>architecture for separating logic from presentation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2620E5-81E9-4DE2-8F7F-8D6EC70ECC89}"/>
              </a:ext>
            </a:extLst>
          </p:cNvPr>
          <p:cNvSpPr txBox="1">
            <a:spLocks/>
          </p:cNvSpPr>
          <p:nvPr/>
        </p:nvSpPr>
        <p:spPr>
          <a:xfrm>
            <a:off x="838200" y="33013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MVC Design Pattern?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1E3B28-7446-45E1-94B4-59AE4089A2ED}"/>
              </a:ext>
            </a:extLst>
          </p:cNvPr>
          <p:cNvSpPr txBox="1">
            <a:spLocks/>
          </p:cNvSpPr>
          <p:nvPr/>
        </p:nvSpPr>
        <p:spPr>
          <a:xfrm>
            <a:off x="838200" y="4487545"/>
            <a:ext cx="10515600" cy="176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Model : Carries Data and login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View : Shows User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Controller : H</a:t>
            </a:r>
            <a:r>
              <a:rPr lang="en-US" dirty="0" err="1"/>
              <a:t>andles</a:t>
            </a:r>
            <a:r>
              <a:rPr lang="en-US" dirty="0"/>
              <a:t> processing of an application.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37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1C3B-119B-4C25-8014-989C478D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ARCHITECTURE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EF10-194A-4C6C-9BD6-DFDBEBCF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0"/>
            <a:ext cx="5430520" cy="476472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User submit the request to the application server using web browser. This request is received by JSF Faces Servlet. This servlet is a part of JSF Web Application and it need not be written. It basically acts as controller. It routes the request to appropriate page. It can read config.xml file.</a:t>
            </a:r>
          </a:p>
          <a:p>
            <a:pPr algn="just"/>
            <a:r>
              <a:rPr lang="en-IN" dirty="0"/>
              <a:t>The managed beans contains the form data which can access the backend or Db to retrieve desired data for processing the request. The managed bean acts as a Model.</a:t>
            </a:r>
          </a:p>
        </p:txBody>
      </p:sp>
      <p:pic>
        <p:nvPicPr>
          <p:cNvPr id="2050" name="Picture 2" descr="JSF Architecture">
            <a:extLst>
              <a:ext uri="{FF2B5EF4-FFF2-40B4-BE49-F238E27FC236}">
                <a16:creationId xmlns:a16="http://schemas.microsoft.com/office/drawing/2014/main" id="{C922C5C8-3E14-4C92-9118-05E1A46D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20" y="2208054"/>
            <a:ext cx="582168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80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1C3B-119B-4C25-8014-989C478D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ARCHITECTURE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EF10-194A-4C6C-9BD6-DFDBEBCF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0"/>
            <a:ext cx="5430520" cy="476472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Face Servlet will determine and route the request to appropriate page for display information. Typically these web pages are in the </a:t>
            </a:r>
            <a:r>
              <a:rPr lang="en-IN" dirty="0" err="1"/>
              <a:t>xhtml</a:t>
            </a:r>
            <a:r>
              <a:rPr lang="en-IN" dirty="0"/>
              <a:t> file. This part acts as view.</a:t>
            </a:r>
          </a:p>
          <a:p>
            <a:pPr algn="just"/>
            <a:r>
              <a:rPr lang="en-IN" dirty="0"/>
              <a:t>Finally the web page is rendered and sent back to the web browser.</a:t>
            </a:r>
          </a:p>
        </p:txBody>
      </p:sp>
      <p:pic>
        <p:nvPicPr>
          <p:cNvPr id="2050" name="Picture 2" descr="JSF Architecture">
            <a:extLst>
              <a:ext uri="{FF2B5EF4-FFF2-40B4-BE49-F238E27FC236}">
                <a16:creationId xmlns:a16="http://schemas.microsoft.com/office/drawing/2014/main" id="{C922C5C8-3E14-4C92-9118-05E1A46DB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20" y="2208054"/>
            <a:ext cx="582168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7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8501-310B-489C-A20E-31E5E915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LIFE CYCLE: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89A6-8A30-4FB0-B7AC-13A202A1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52440" cy="4962801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b="1" dirty="0"/>
              <a:t>Restore View:</a:t>
            </a:r>
            <a:r>
              <a:rPr lang="en-IN" dirty="0"/>
              <a:t> This is the </a:t>
            </a:r>
            <a:r>
              <a:rPr lang="en-IN" b="1" dirty="0"/>
              <a:t>first phase</a:t>
            </a:r>
            <a:r>
              <a:rPr lang="en-IN" dirty="0"/>
              <a:t> in JSF Request processes life cycle. This phase is </a:t>
            </a:r>
            <a:r>
              <a:rPr lang="en-IN" b="1" dirty="0"/>
              <a:t>used for constructing view to display the front end.</a:t>
            </a:r>
            <a:r>
              <a:rPr lang="en-IN" dirty="0"/>
              <a:t> This view is stored in </a:t>
            </a:r>
            <a:r>
              <a:rPr lang="en-IN" dirty="0" err="1"/>
              <a:t>FacesContext</a:t>
            </a:r>
            <a:r>
              <a:rPr lang="en-IN" dirty="0"/>
              <a:t> instance and using this information request can be processed.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b="1" dirty="0"/>
              <a:t>Apply request Values:</a:t>
            </a:r>
            <a:r>
              <a:rPr lang="en-IN" dirty="0"/>
              <a:t>  </a:t>
            </a:r>
            <a:r>
              <a:rPr lang="en-US" dirty="0"/>
              <a:t>After the </a:t>
            </a:r>
            <a:r>
              <a:rPr lang="en-US" b="1" dirty="0"/>
              <a:t>component tree is created</a:t>
            </a:r>
            <a:r>
              <a:rPr lang="en-US" dirty="0"/>
              <a:t>, each component in the component tree extracts its new value from the request parameters. Component stores this value. If the conversion fails, an error message is generated and queued on </a:t>
            </a:r>
            <a:r>
              <a:rPr lang="en-US" dirty="0" err="1"/>
              <a:t>FacesContext</a:t>
            </a:r>
            <a:r>
              <a:rPr lang="en-US" dirty="0"/>
              <a:t>. This message will be displayed during the render response phase, along with any validation errors.</a:t>
            </a:r>
            <a:endParaRPr lang="en-IN" dirty="0"/>
          </a:p>
        </p:txBody>
      </p:sp>
      <p:pic>
        <p:nvPicPr>
          <p:cNvPr id="3074" name="Picture 2" descr="JSF Life Cycle">
            <a:extLst>
              <a:ext uri="{FF2B5EF4-FFF2-40B4-BE49-F238E27FC236}">
                <a16:creationId xmlns:a16="http://schemas.microsoft.com/office/drawing/2014/main" id="{204B7C05-82BE-4A02-B217-9B292FF1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68" y="2125901"/>
            <a:ext cx="5718352" cy="375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6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8501-310B-489C-A20E-31E5E915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LIFE CYCLE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89A6-8A30-4FB0-B7AC-13A202A1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244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b="1" dirty="0"/>
              <a:t>Process validation :</a:t>
            </a:r>
            <a:r>
              <a:rPr lang="en-US" dirty="0"/>
              <a:t> During this phase, </a:t>
            </a:r>
            <a:r>
              <a:rPr lang="en-US" b="1" dirty="0"/>
              <a:t>JSF processes all validators</a:t>
            </a:r>
            <a:r>
              <a:rPr lang="en-US" dirty="0"/>
              <a:t> registered on the component tree. 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b="1" dirty="0"/>
              <a:t>Update model values:</a:t>
            </a:r>
            <a:r>
              <a:rPr lang="en-US" dirty="0"/>
              <a:t> After the JSF checks that the data is valid, it walks over the component tree and </a:t>
            </a:r>
            <a:r>
              <a:rPr lang="en-US" b="1" dirty="0"/>
              <a:t>sets the corresponding server-side object properties</a:t>
            </a:r>
            <a:r>
              <a:rPr lang="en-US" dirty="0"/>
              <a:t> to the components local values.</a:t>
            </a:r>
          </a:p>
          <a:p>
            <a:pPr marL="514350" indent="-514350" algn="just">
              <a:buFont typeface="+mj-lt"/>
              <a:buAutoNum type="arabicPeriod" startAt="3"/>
            </a:pPr>
            <a:endParaRPr lang="en-US" dirty="0"/>
          </a:p>
          <a:p>
            <a:pPr marL="514350" indent="-514350" algn="just">
              <a:buFont typeface="+mj-lt"/>
              <a:buAutoNum type="arabicPeriod" startAt="3"/>
            </a:pPr>
            <a:endParaRPr lang="en-IN" dirty="0"/>
          </a:p>
        </p:txBody>
      </p:sp>
      <p:pic>
        <p:nvPicPr>
          <p:cNvPr id="3074" name="Picture 2" descr="JSF Life Cycle">
            <a:extLst>
              <a:ext uri="{FF2B5EF4-FFF2-40B4-BE49-F238E27FC236}">
                <a16:creationId xmlns:a16="http://schemas.microsoft.com/office/drawing/2014/main" id="{204B7C05-82BE-4A02-B217-9B292FF1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68" y="2125901"/>
            <a:ext cx="5718352" cy="375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32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8501-310B-489C-A20E-31E5E915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JSF LIFE CYCLE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889A6-8A30-4FB0-B7AC-13A202A1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2440" cy="4351338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b="1" dirty="0"/>
              <a:t>Invoke application:</a:t>
            </a:r>
            <a:r>
              <a:rPr lang="en-US" dirty="0"/>
              <a:t> During this phase, JSF handles any application-level events, such as </a:t>
            </a:r>
            <a:r>
              <a:rPr lang="en-US" b="1" dirty="0"/>
              <a:t>submitting a form/linking to another page.</a:t>
            </a:r>
          </a:p>
          <a:p>
            <a:pPr marL="514350" indent="-514350" algn="just">
              <a:buFont typeface="+mj-lt"/>
              <a:buAutoNum type="arabicPeriod" startAt="5"/>
            </a:pPr>
            <a:r>
              <a:rPr lang="en-US" b="1" dirty="0"/>
              <a:t>Render response:</a:t>
            </a:r>
            <a:r>
              <a:rPr lang="en-US" dirty="0"/>
              <a:t> During this phase, JSF asks container / application server to render the page if the application is using JSP pages. After the content is rendered.</a:t>
            </a:r>
          </a:p>
          <a:p>
            <a:pPr marL="514350" indent="-514350" algn="just">
              <a:buFont typeface="+mj-lt"/>
              <a:buAutoNum type="arabicPeriod" startAt="5"/>
            </a:pPr>
            <a:endParaRPr lang="en-US" dirty="0"/>
          </a:p>
          <a:p>
            <a:pPr marL="514350" indent="-514350" algn="just">
              <a:buFont typeface="+mj-lt"/>
              <a:buAutoNum type="arabicPeriod" startAt="5"/>
            </a:pPr>
            <a:endParaRPr lang="en-IN" dirty="0"/>
          </a:p>
        </p:txBody>
      </p:sp>
      <p:pic>
        <p:nvPicPr>
          <p:cNvPr id="3074" name="Picture 2" descr="JSF Life Cycle">
            <a:extLst>
              <a:ext uri="{FF2B5EF4-FFF2-40B4-BE49-F238E27FC236}">
                <a16:creationId xmlns:a16="http://schemas.microsoft.com/office/drawing/2014/main" id="{204B7C05-82BE-4A02-B217-9B292FF1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68" y="2125901"/>
            <a:ext cx="5718352" cy="375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0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5703</TotalTime>
  <Words>2760</Words>
  <Application>Microsoft Office PowerPoint</Application>
  <PresentationFormat>Widescreen</PresentationFormat>
  <Paragraphs>480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Calibri Light</vt:lpstr>
      <vt:lpstr>CastleT</vt:lpstr>
      <vt:lpstr>Corbel</vt:lpstr>
      <vt:lpstr>Menlo</vt:lpstr>
      <vt:lpstr>times new roman</vt:lpstr>
      <vt:lpstr>verdana</vt:lpstr>
      <vt:lpstr>Wingdings 2</vt:lpstr>
      <vt:lpstr>Office Theme</vt:lpstr>
      <vt:lpstr>Frame</vt:lpstr>
      <vt:lpstr>PowerPoint Presentation</vt:lpstr>
      <vt:lpstr>INDEX</vt:lpstr>
      <vt:lpstr>INTRODUCTION TO JSF</vt:lpstr>
      <vt:lpstr>JSF ARCHITECTURE</vt:lpstr>
      <vt:lpstr>JSF ARCHITECTURE CONTINUED…</vt:lpstr>
      <vt:lpstr>JSF ARCHITECTURE CONTINUED…</vt:lpstr>
      <vt:lpstr>JSF LIFE CYCLE:</vt:lpstr>
      <vt:lpstr>JSF LIFE CYCLE CONTINUED…</vt:lpstr>
      <vt:lpstr>JSF LIFE CYCLE CONTINUED…</vt:lpstr>
      <vt:lpstr>JSF STANDARD COMPONENT:</vt:lpstr>
      <vt:lpstr>1 JSF &lt;h:inputText&gt;Tag</vt:lpstr>
      <vt:lpstr>2 JSF - &lt;h:selectOneMenu&gt;</vt:lpstr>
      <vt:lpstr>3 JSF &lt;h:outputText&gt; Tag</vt:lpstr>
      <vt:lpstr>4 JSF &lt;h:form&gt; Tag</vt:lpstr>
      <vt:lpstr>5 JSF &lt;h:commandButton&gt; Tag</vt:lpstr>
      <vt:lpstr>PROG 0 : JSF FORM HANDLING EXAMPLE:</vt:lpstr>
      <vt:lpstr>PROG 0: FILES NEED TO BE CREATED</vt:lpstr>
      <vt:lpstr>1. Index.xhtml</vt:lpstr>
      <vt:lpstr>1. Index.xhtml</vt:lpstr>
      <vt:lpstr>2. student.java JSF MANAGED BEAN: JAVA CLASS</vt:lpstr>
      <vt:lpstr>3 response.xhtml</vt:lpstr>
      <vt:lpstr>PROG 1: JSF COMPONENTS</vt:lpstr>
      <vt:lpstr>PROG 1: JSF COMPONENTS</vt:lpstr>
      <vt:lpstr>PowerPoint Presentation</vt:lpstr>
      <vt:lpstr>JSF EXPRESSION LANGUAGE:</vt:lpstr>
      <vt:lpstr>PROG 5:Create a JSF application that will calculate the area of rectangle. Make use of expression language.</vt:lpstr>
      <vt:lpstr>Index.xhtml</vt:lpstr>
      <vt:lpstr>calBean.java</vt:lpstr>
      <vt:lpstr>Result.xhtml</vt:lpstr>
      <vt:lpstr>JSF FACELETS TAGS:</vt:lpstr>
      <vt:lpstr>FOUR FACELET TAGS USED TO CREATE THE TEMPLATE:</vt:lpstr>
      <vt:lpstr>JSF - Validation Tags</vt:lpstr>
      <vt:lpstr>JSF - f:validateLength</vt:lpstr>
      <vt:lpstr>JSF - f:validateLongRange</vt:lpstr>
      <vt:lpstr>JSF - f:validateDoubleRange</vt:lpstr>
      <vt:lpstr>Program 6: DATABASE ACCESS</vt:lpstr>
      <vt:lpstr>Program 6: DATABASE ACCESS</vt:lpstr>
      <vt:lpstr>Program 6: DATABASE ACCESS</vt:lpstr>
      <vt:lpstr>Program 6: DATABASE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 JSF</dc:title>
  <dc:creator>Saurabh Shrivastava</dc:creator>
  <cp:lastModifiedBy>ADMIN</cp:lastModifiedBy>
  <cp:revision>152</cp:revision>
  <dcterms:created xsi:type="dcterms:W3CDTF">2017-12-24T03:56:41Z</dcterms:created>
  <dcterms:modified xsi:type="dcterms:W3CDTF">2022-11-06T17:30:10Z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A6B49695-00C8-4C9B-87D6-21452824B6A6</vt:lpwstr>
  </property>
  <property fmtid="{D5CDD505-2E9C-101B-9397-08002B2CF9AE}" pid="3" name="ArticulatePath">
    <vt:lpwstr>AJP (01ce0502) - Unit 8 - JSF</vt:lpwstr>
  </property>
</Properties>
</file>