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259" r:id="rId2"/>
    <p:sldId id="261" r:id="rId3"/>
    <p:sldId id="262" r:id="rId4"/>
    <p:sldId id="263" r:id="rId5"/>
    <p:sldId id="264" r:id="rId6"/>
    <p:sldId id="265" r:id="rId7"/>
    <p:sldId id="266" r:id="rId8"/>
    <p:sldId id="268" r:id="rId9"/>
    <p:sldId id="269" r:id="rId10"/>
    <p:sldId id="270" r:id="rId11"/>
    <p:sldId id="267" r:id="rId12"/>
    <p:sldId id="280" r:id="rId13"/>
    <p:sldId id="271" r:id="rId14"/>
    <p:sldId id="279" r:id="rId15"/>
    <p:sldId id="281" r:id="rId16"/>
    <p:sldId id="273" r:id="rId17"/>
    <p:sldId id="282" r:id="rId18"/>
    <p:sldId id="278" r:id="rId19"/>
    <p:sldId id="274" r:id="rId20"/>
    <p:sldId id="276"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21" r:id="rId38"/>
    <p:sldId id="322" r:id="rId39"/>
    <p:sldId id="323" r:id="rId40"/>
    <p:sldId id="340" r:id="rId41"/>
    <p:sldId id="341" r:id="rId42"/>
    <p:sldId id="342" r:id="rId43"/>
    <p:sldId id="343" r:id="rId44"/>
    <p:sldId id="344" r:id="rId45"/>
    <p:sldId id="308" r:id="rId46"/>
    <p:sldId id="309" r:id="rId47"/>
    <p:sldId id="310" r:id="rId48"/>
    <p:sldId id="311" r:id="rId49"/>
    <p:sldId id="312" r:id="rId50"/>
    <p:sldId id="313" r:id="rId51"/>
    <p:sldId id="334" r:id="rId52"/>
    <p:sldId id="332" r:id="rId53"/>
    <p:sldId id="335" r:id="rId54"/>
    <p:sldId id="336" r:id="rId55"/>
    <p:sldId id="337" r:id="rId56"/>
    <p:sldId id="338" r:id="rId57"/>
    <p:sldId id="333" r:id="rId58"/>
    <p:sldId id="314" r:id="rId59"/>
    <p:sldId id="315" r:id="rId60"/>
    <p:sldId id="316" r:id="rId61"/>
    <p:sldId id="317" r:id="rId62"/>
    <p:sldId id="339" r:id="rId63"/>
    <p:sldId id="318" r:id="rId64"/>
    <p:sldId id="319" r:id="rId65"/>
    <p:sldId id="320" r:id="rId66"/>
    <p:sldId id="304" r:id="rId67"/>
    <p:sldId id="298" r:id="rId68"/>
    <p:sldId id="299" r:id="rId69"/>
    <p:sldId id="300" r:id="rId70"/>
    <p:sldId id="301" r:id="rId71"/>
    <p:sldId id="302" r:id="rId72"/>
    <p:sldId id="305" r:id="rId73"/>
    <p:sldId id="324" r:id="rId74"/>
    <p:sldId id="325" r:id="rId75"/>
    <p:sldId id="326" r:id="rId76"/>
    <p:sldId id="327" r:id="rId77"/>
    <p:sldId id="328" r:id="rId78"/>
    <p:sldId id="329" r:id="rId79"/>
    <p:sldId id="330" r:id="rId80"/>
    <p:sldId id="331" r:id="rId81"/>
    <p:sldId id="306" r:id="rId82"/>
    <p:sldId id="307" r:id="rId83"/>
  </p:sldIdLst>
  <p:sldSz cx="12192000" cy="6858000"/>
  <p:notesSz cx="6858000" cy="9144000"/>
  <p:custDataLst>
    <p:tags r:id="rId8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AFF"/>
    <a:srgbClr val="A3C2FF"/>
    <a:srgbClr val="1160FF"/>
    <a:srgbClr val="FDA403"/>
    <a:srgbClr val="A1293A"/>
    <a:srgbClr val="0039AC"/>
    <a:srgbClr val="002A7E"/>
    <a:srgbClr val="002368"/>
    <a:srgbClr val="001C54"/>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24-08-2022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24-08-2022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chemeClr val="accent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F4A346E-286F-47C4-8703-3811BB62B16D}" type="datetime1">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2539D3-5A69-4DA3-8B8E-760DBC60382D}" type="datetime1">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92BFE3-76DF-4888-A532-4D33BE7B0731}" type="datetime1">
              <a:rPr lang="en-IN" smtClean="0"/>
              <a:t>24-08-2022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89216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9BFDE-5213-40A1-98D9-1BBA85562E79}" type="datetime1">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821CE-2164-47C1-A2BB-20B7B35FE927}" type="datetime1">
              <a:rPr lang="en-IN" smtClean="0"/>
              <a:t>24-08-2022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B9E077-6CA2-48AD-90BF-FCF18A7D0EE9}" type="datetime1">
              <a:rPr lang="en-IN" smtClean="0"/>
              <a:t>24-08-2022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9B393-2C1A-4673-BDDC-1443A58B3762}" type="datetime1">
              <a:rPr lang="en-IN" smtClean="0"/>
              <a:t>24-08-2022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D69F4886-09E8-4D86-B13D-5C706A053556}" type="datetime1">
              <a:rPr lang="en-IN" smtClean="0"/>
              <a:t>24-08-2022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BE83F6-9D0D-4E7C-8482-BE11E2B6F6D7}" type="datetime1">
              <a:rPr lang="en-IN" smtClean="0"/>
              <a:t>24-08-2022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4E2BEBB-839A-48B7-AA15-DB55FE871E52}" type="datetime1">
              <a:rPr lang="en-IN" smtClean="0"/>
              <a:t>24-08-2022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D50CEEC-65F4-4A58-99E9-6603717C20C9}" type="datetime1">
              <a:rPr lang="en-IN" smtClean="0"/>
              <a:t>24-08-2022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013EE8-251F-4EC0-B7F5-0C0F1C8A746F}" type="datetime1">
              <a:rPr lang="en-IN" smtClean="0"/>
              <a:t>24-08-2022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910790"/>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Servlet API</a:t>
            </a: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2"/>
          <p:cNvSpPr txBox="1">
            <a:spLocks/>
          </p:cNvSpPr>
          <p:nvPr/>
        </p:nvSpPr>
        <p:spPr>
          <a:xfrm>
            <a:off x="3123359" y="5213787"/>
            <a:ext cx="4877038"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pic>
        <p:nvPicPr>
          <p:cNvPr id="1026" name="Picture 2" descr="Dev.java: The Destination for Java Developers"/>
          <p:cNvPicPr>
            <a:picLocks noChangeAspect="1" noChangeArrowheads="1"/>
          </p:cNvPicPr>
          <p:nvPr/>
        </p:nvPicPr>
        <p:blipFill rotWithShape="1">
          <a:blip r:embed="rId4">
            <a:extLst>
              <a:ext uri="{28A0092B-C50C-407E-A947-70E740481C1C}">
                <a14:useLocalDpi xmlns:a14="http://schemas.microsoft.com/office/drawing/2010/main" val="0"/>
              </a:ext>
            </a:extLst>
          </a:blip>
          <a:srcRect l="22600" r="20166"/>
          <a:stretch/>
        </p:blipFill>
        <p:spPr bwMode="auto">
          <a:xfrm>
            <a:off x="0" y="705444"/>
            <a:ext cx="3108706" cy="543162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5520467" y="1910790"/>
            <a:ext cx="2301801" cy="1534433"/>
            <a:chOff x="5465290" y="2120496"/>
            <a:chExt cx="2301801" cy="1534433"/>
          </a:xfrm>
        </p:grpSpPr>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465290"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578715"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Hexagon 25"/>
            <p:cNvSpPr/>
            <p:nvPr/>
          </p:nvSpPr>
          <p:spPr>
            <a:xfrm>
              <a:off x="6578715" y="2900012"/>
              <a:ext cx="787172" cy="754917"/>
            </a:xfrm>
            <a:prstGeom prst="hexagon">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799" y="1104186"/>
            <a:ext cx="982100" cy="127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Subtitle 2"/>
          <p:cNvSpPr txBox="1">
            <a:spLocks/>
          </p:cNvSpPr>
          <p:nvPr/>
        </p:nvSpPr>
        <p:spPr>
          <a:xfrm>
            <a:off x="2453034" y="2810461"/>
            <a:ext cx="5780314" cy="15194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Ser</a:t>
            </a:r>
            <a:r>
              <a:rPr lang="en-IN" sz="36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 </a:t>
            </a: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vlets</a:t>
            </a:r>
            <a:endParaRPr lang="en-IN" sz="11500" b="1" spc="100" dirty="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endParaRPr>
          </a:p>
        </p:txBody>
      </p:sp>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Two </a:t>
            </a:r>
            <a:r>
              <a:rPr lang="en-US" dirty="0" smtClean="0"/>
              <a:t>main packages of the </a:t>
            </a:r>
            <a:r>
              <a:rPr lang="en-US" dirty="0"/>
              <a:t>servlet </a:t>
            </a:r>
            <a:r>
              <a:rPr lang="en-US" dirty="0" smtClean="0"/>
              <a:t>architecture:</a:t>
            </a:r>
            <a:endParaRPr lang="en-US" dirty="0"/>
          </a:p>
          <a:p>
            <a:r>
              <a:rPr lang="en-US" b="1" dirty="0" err="1"/>
              <a:t>javax.servlet</a:t>
            </a:r>
            <a:endParaRPr lang="en-US" b="1" dirty="0"/>
          </a:p>
          <a:p>
            <a:pPr lvl="1"/>
            <a:r>
              <a:rPr lang="en-US" dirty="0" smtClean="0"/>
              <a:t>Generic </a:t>
            </a:r>
            <a:r>
              <a:rPr lang="en-US" dirty="0"/>
              <a:t>interfaces and classes that are implemented and extended by all </a:t>
            </a:r>
            <a:r>
              <a:rPr lang="en-US" dirty="0" smtClean="0"/>
              <a:t>servlets</a:t>
            </a:r>
          </a:p>
          <a:p>
            <a:pPr lvl="1"/>
            <a:r>
              <a:rPr lang="en-US" dirty="0"/>
              <a:t> interfaces and classes </a:t>
            </a:r>
            <a:r>
              <a:rPr lang="en-US" dirty="0" smtClean="0"/>
              <a:t>used </a:t>
            </a:r>
            <a:r>
              <a:rPr lang="en-US" dirty="0"/>
              <a:t>by the </a:t>
            </a:r>
            <a:r>
              <a:rPr lang="en-US" dirty="0" smtClean="0"/>
              <a:t>servlet/web </a:t>
            </a:r>
            <a:r>
              <a:rPr lang="en-US" dirty="0"/>
              <a:t>container. </a:t>
            </a:r>
            <a:r>
              <a:rPr lang="en-US" dirty="0" smtClean="0"/>
              <a:t>Not </a:t>
            </a:r>
            <a:r>
              <a:rPr lang="en-US" dirty="0"/>
              <a:t>specific to any protocol.</a:t>
            </a:r>
          </a:p>
          <a:p>
            <a:pPr lvl="1"/>
            <a:endParaRPr lang="en-US" dirty="0" smtClean="0"/>
          </a:p>
          <a:p>
            <a:r>
              <a:rPr lang="en-US" b="1" dirty="0" err="1" smtClean="0"/>
              <a:t>javax.servlet.http</a:t>
            </a:r>
            <a:endParaRPr lang="en-US" b="1" dirty="0"/>
          </a:p>
          <a:p>
            <a:pPr lvl="1"/>
            <a:r>
              <a:rPr lang="en-US" dirty="0"/>
              <a:t>Interfaces and classes </a:t>
            </a:r>
            <a:r>
              <a:rPr lang="en-US" dirty="0" smtClean="0"/>
              <a:t>used for creating </a:t>
            </a:r>
            <a:r>
              <a:rPr lang="en-US" dirty="0"/>
              <a:t>HTTP-specific </a:t>
            </a:r>
            <a:r>
              <a:rPr lang="en-US" dirty="0" smtClean="0"/>
              <a:t>servlets</a:t>
            </a:r>
          </a:p>
          <a:p>
            <a:pPr lvl="1"/>
            <a:r>
              <a:rPr lang="en-US" dirty="0"/>
              <a:t>Interfaces and classes that are responsible for </a:t>
            </a:r>
            <a:r>
              <a:rPr lang="en-US" dirty="0" smtClean="0"/>
              <a:t>HTTP requests only</a:t>
            </a:r>
            <a:endParaRPr lang="en-US" sz="2800" dirty="0" smtClean="0"/>
          </a:p>
          <a:p>
            <a:pPr marL="0" indent="0">
              <a:buNone/>
            </a:pPr>
            <a:endParaRPr lang="en-US" dirty="0" smtClean="0"/>
          </a:p>
          <a:p>
            <a:pPr marL="0" indent="0">
              <a:buNone/>
            </a:pPr>
            <a:r>
              <a:rPr lang="en-US" dirty="0" smtClean="0"/>
              <a:t>Main heart </a:t>
            </a:r>
            <a:r>
              <a:rPr lang="en-US" dirty="0"/>
              <a:t>of servlet architecture </a:t>
            </a:r>
            <a:r>
              <a:rPr lang="en-US" dirty="0" smtClean="0"/>
              <a:t>is the </a:t>
            </a:r>
            <a:r>
              <a:rPr lang="en-US" dirty="0"/>
              <a:t>interface </a:t>
            </a:r>
            <a:endParaRPr lang="en-US" dirty="0" smtClean="0"/>
          </a:p>
          <a:p>
            <a:r>
              <a:rPr lang="en-US" b="1" dirty="0" err="1" smtClean="0"/>
              <a:t>javax.servlet.Servlet</a:t>
            </a:r>
            <a:endParaRPr lang="en-US" b="1" dirty="0"/>
          </a:p>
          <a:p>
            <a:pPr lvl="1"/>
            <a:r>
              <a:rPr lang="en-US" dirty="0"/>
              <a:t>It provides the framework for all servlets</a:t>
            </a:r>
          </a:p>
          <a:p>
            <a:pPr lvl="1"/>
            <a:r>
              <a:rPr lang="en-US" dirty="0"/>
              <a:t>Defines five basic methods – </a:t>
            </a:r>
            <a:r>
              <a:rPr lang="en-US" dirty="0" err="1" smtClean="0"/>
              <a:t>init</a:t>
            </a:r>
            <a:r>
              <a:rPr lang="en-US" dirty="0" smtClean="0"/>
              <a:t>, service, destroy, </a:t>
            </a:r>
            <a:r>
              <a:rPr lang="en-US" dirty="0" err="1" smtClean="0"/>
              <a:t>getServletConfig</a:t>
            </a:r>
            <a:r>
              <a:rPr lang="en-US" dirty="0" smtClean="0"/>
              <a:t>, </a:t>
            </a:r>
            <a:r>
              <a:rPr lang="en-US" dirty="0" err="1" smtClean="0"/>
              <a:t>getServletInfo</a:t>
            </a:r>
            <a:endParaRPr lang="en-IN" dirty="0"/>
          </a:p>
        </p:txBody>
      </p:sp>
    </p:spTree>
    <p:custDataLst>
      <p:tags r:id="rId1"/>
    </p:custDataLst>
    <p:extLst>
      <p:ext uri="{BB962C8B-B14F-4D97-AF65-F5344CB8AC3E}">
        <p14:creationId xmlns:p14="http://schemas.microsoft.com/office/powerpoint/2010/main" val="28149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
        <p:nvSpPr>
          <p:cNvPr id="3" name="Content Placeholder 2"/>
          <p:cNvSpPr>
            <a:spLocks noGrp="1"/>
          </p:cNvSpPr>
          <p:nvPr>
            <p:ph idx="1"/>
          </p:nvPr>
        </p:nvSpPr>
        <p:spPr/>
        <p:txBody>
          <a:bodyPr/>
          <a:lstStyle/>
          <a:p>
            <a:r>
              <a:rPr lang="en-US" dirty="0"/>
              <a:t>The web container </a:t>
            </a:r>
            <a:r>
              <a:rPr lang="en-US" dirty="0" smtClean="0"/>
              <a:t>maintains the </a:t>
            </a:r>
            <a:r>
              <a:rPr lang="en-US" dirty="0"/>
              <a:t>life cycle of a </a:t>
            </a:r>
            <a:r>
              <a:rPr lang="en-US" dirty="0" smtClean="0"/>
              <a:t>servlet instance</a:t>
            </a:r>
          </a:p>
          <a:p>
            <a:pPr marL="0" indent="0">
              <a:buNone/>
            </a:pPr>
            <a:r>
              <a:rPr lang="en-US" dirty="0" smtClean="0"/>
              <a:t>SLC Steps:</a:t>
            </a:r>
          </a:p>
          <a:p>
            <a:pPr marL="514350" indent="-514350">
              <a:buFont typeface="+mj-lt"/>
              <a:buAutoNum type="arabicPeriod"/>
            </a:pPr>
            <a:r>
              <a:rPr lang="en-US" dirty="0" smtClean="0"/>
              <a:t>Servlet </a:t>
            </a:r>
            <a:r>
              <a:rPr lang="en-US" dirty="0"/>
              <a:t>class is </a:t>
            </a:r>
            <a:r>
              <a:rPr lang="en-US" dirty="0" smtClean="0"/>
              <a:t>loaded</a:t>
            </a:r>
            <a:endParaRPr lang="en-US" dirty="0"/>
          </a:p>
          <a:p>
            <a:pPr marL="514350" indent="-514350">
              <a:buFont typeface="+mj-lt"/>
              <a:buAutoNum type="arabicPeriod"/>
            </a:pPr>
            <a:r>
              <a:rPr lang="en-US" dirty="0" smtClean="0"/>
              <a:t>Servlet </a:t>
            </a:r>
            <a:r>
              <a:rPr lang="en-US" dirty="0"/>
              <a:t>instance is </a:t>
            </a:r>
            <a:r>
              <a:rPr lang="en-US" dirty="0" smtClean="0"/>
              <a:t>created</a:t>
            </a:r>
            <a:endParaRPr lang="en-US" dirty="0"/>
          </a:p>
          <a:p>
            <a:pPr marL="514350" indent="-514350">
              <a:buFont typeface="+mj-lt"/>
              <a:buAutoNum type="arabicPeriod"/>
            </a:pPr>
            <a:r>
              <a:rPr lang="en-US" dirty="0" err="1" smtClean="0"/>
              <a:t>init</a:t>
            </a:r>
            <a:r>
              <a:rPr lang="en-US" dirty="0" smtClean="0"/>
              <a:t> </a:t>
            </a:r>
            <a:r>
              <a:rPr lang="en-US" dirty="0"/>
              <a:t>method is </a:t>
            </a:r>
            <a:r>
              <a:rPr lang="en-US" dirty="0" smtClean="0"/>
              <a:t>invoked</a:t>
            </a:r>
            <a:endParaRPr lang="en-US" dirty="0"/>
          </a:p>
          <a:p>
            <a:pPr marL="514350" indent="-514350">
              <a:buFont typeface="+mj-lt"/>
              <a:buAutoNum type="arabicPeriod"/>
            </a:pPr>
            <a:r>
              <a:rPr lang="en-US" dirty="0" smtClean="0"/>
              <a:t>service </a:t>
            </a:r>
            <a:r>
              <a:rPr lang="en-US" dirty="0"/>
              <a:t>method is </a:t>
            </a:r>
            <a:r>
              <a:rPr lang="en-US" dirty="0" smtClean="0"/>
              <a:t>invoked</a:t>
            </a:r>
            <a:endParaRPr lang="en-US" dirty="0"/>
          </a:p>
          <a:p>
            <a:pPr marL="514350" indent="-514350">
              <a:buFont typeface="+mj-lt"/>
              <a:buAutoNum type="arabicPeriod"/>
            </a:pPr>
            <a:r>
              <a:rPr lang="en-US" dirty="0" smtClean="0"/>
              <a:t>destroy </a:t>
            </a:r>
            <a:r>
              <a:rPr lang="en-US" dirty="0"/>
              <a:t>method is </a:t>
            </a:r>
            <a:r>
              <a:rPr lang="en-US" dirty="0" smtClean="0"/>
              <a:t>invoked</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73" y="1444625"/>
            <a:ext cx="5688012" cy="53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47803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640" y="1161414"/>
            <a:ext cx="11671546" cy="48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752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Life </a:t>
            </a:r>
            <a:r>
              <a:rPr lang="en-US" dirty="0" smtClean="0"/>
              <a:t>Cycle (</a:t>
            </a:r>
            <a:r>
              <a:rPr lang="en-US" dirty="0"/>
              <a:t>SLC</a:t>
            </a:r>
            <a:r>
              <a:rPr lang="en-US" dirty="0" smtClean="0"/>
              <a:t>) – Cont.</a:t>
            </a:r>
            <a:endParaRPr lang="en-IN" dirty="0"/>
          </a:p>
        </p:txBody>
      </p:sp>
      <p:sp>
        <p:nvSpPr>
          <p:cNvPr id="3" name="Content Placeholder 2"/>
          <p:cNvSpPr>
            <a:spLocks noGrp="1"/>
          </p:cNvSpPr>
          <p:nvPr>
            <p:ph idx="1"/>
          </p:nvPr>
        </p:nvSpPr>
        <p:spPr>
          <a:xfrm>
            <a:off x="0" y="864107"/>
            <a:ext cx="11800114" cy="5812463"/>
          </a:xfrm>
        </p:spPr>
        <p:txBody>
          <a:bodyPr>
            <a:normAutofit fontScale="92500" lnSpcReduction="10000"/>
          </a:bodyPr>
          <a:lstStyle/>
          <a:p>
            <a:pPr marL="514350" indent="-514350" algn="just">
              <a:lnSpc>
                <a:spcPct val="120000"/>
              </a:lnSpc>
              <a:buFont typeface="+mj-lt"/>
              <a:buAutoNum type="arabicPeriod"/>
            </a:pPr>
            <a:r>
              <a:rPr lang="en-US" b="1" dirty="0" smtClean="0"/>
              <a:t>Servlet </a:t>
            </a:r>
            <a:r>
              <a:rPr lang="en-US" b="1" dirty="0"/>
              <a:t>class is loaded: </a:t>
            </a:r>
            <a:r>
              <a:rPr lang="en-US" dirty="0" smtClean="0"/>
              <a:t>Class loader </a:t>
            </a:r>
            <a:r>
              <a:rPr lang="en-US" dirty="0"/>
              <a:t>is responsible to load the servlet class. </a:t>
            </a:r>
            <a:r>
              <a:rPr lang="en-US" dirty="0" smtClean="0"/>
              <a:t>Servlet class </a:t>
            </a:r>
            <a:r>
              <a:rPr lang="en-US" dirty="0"/>
              <a:t>is loaded when </a:t>
            </a:r>
            <a:r>
              <a:rPr lang="en-US" dirty="0" smtClean="0"/>
              <a:t>a 1</a:t>
            </a:r>
            <a:r>
              <a:rPr lang="en-US" baseline="30000" dirty="0" smtClean="0"/>
              <a:t>st</a:t>
            </a:r>
            <a:r>
              <a:rPr lang="en-US" dirty="0" smtClean="0"/>
              <a:t> request </a:t>
            </a:r>
            <a:r>
              <a:rPr lang="en-US" dirty="0"/>
              <a:t>for </a:t>
            </a:r>
            <a:r>
              <a:rPr lang="en-US" dirty="0" smtClean="0"/>
              <a:t>it is </a:t>
            </a:r>
            <a:r>
              <a:rPr lang="en-US" dirty="0"/>
              <a:t>received by </a:t>
            </a:r>
            <a:r>
              <a:rPr lang="en-US" dirty="0" smtClean="0"/>
              <a:t>web </a:t>
            </a:r>
            <a:r>
              <a:rPr lang="en-US" dirty="0"/>
              <a:t>container.</a:t>
            </a:r>
          </a:p>
          <a:p>
            <a:pPr marL="514350" indent="-514350" algn="just">
              <a:lnSpc>
                <a:spcPct val="120000"/>
              </a:lnSpc>
              <a:buFont typeface="+mj-lt"/>
              <a:buAutoNum type="arabicPeriod"/>
            </a:pPr>
            <a:r>
              <a:rPr lang="en-US" b="1" dirty="0" smtClean="0"/>
              <a:t>Servlet </a:t>
            </a:r>
            <a:r>
              <a:rPr lang="en-US" b="1" dirty="0"/>
              <a:t>instance is created: </a:t>
            </a:r>
            <a:r>
              <a:rPr lang="en-US" dirty="0" smtClean="0"/>
              <a:t>Web </a:t>
            </a:r>
            <a:r>
              <a:rPr lang="en-US" dirty="0"/>
              <a:t>container creates </a:t>
            </a:r>
            <a:r>
              <a:rPr lang="en-US" dirty="0" smtClean="0"/>
              <a:t>an instance </a:t>
            </a:r>
            <a:r>
              <a:rPr lang="en-US" dirty="0"/>
              <a:t>of a </a:t>
            </a:r>
            <a:r>
              <a:rPr lang="en-US" dirty="0" smtClean="0"/>
              <a:t>servlet after </a:t>
            </a:r>
            <a:r>
              <a:rPr lang="en-US" dirty="0"/>
              <a:t>loading the servlet class</a:t>
            </a:r>
            <a:r>
              <a:rPr lang="en-US" dirty="0" smtClean="0"/>
              <a:t>. It is </a:t>
            </a:r>
            <a:r>
              <a:rPr lang="en-US" dirty="0"/>
              <a:t>created only once in the servlet life cycle.</a:t>
            </a:r>
          </a:p>
          <a:p>
            <a:pPr marL="514350" indent="-514350" algn="just">
              <a:lnSpc>
                <a:spcPct val="120000"/>
              </a:lnSpc>
              <a:buFont typeface="+mj-lt"/>
              <a:buAutoNum type="arabicPeriod"/>
            </a:pPr>
            <a:r>
              <a:rPr lang="en-US" b="1" dirty="0" err="1" smtClean="0"/>
              <a:t>init</a:t>
            </a:r>
            <a:r>
              <a:rPr lang="en-US" b="1" dirty="0" smtClean="0"/>
              <a:t> </a:t>
            </a:r>
            <a:r>
              <a:rPr lang="en-US" b="1" dirty="0"/>
              <a:t>method is invoked: </a:t>
            </a:r>
            <a:r>
              <a:rPr lang="en-US" dirty="0" smtClean="0"/>
              <a:t>Web </a:t>
            </a:r>
            <a:r>
              <a:rPr lang="en-US" dirty="0"/>
              <a:t>container calls the </a:t>
            </a:r>
            <a:r>
              <a:rPr lang="en-US" b="1" dirty="0" err="1"/>
              <a:t>init</a:t>
            </a:r>
            <a:r>
              <a:rPr lang="en-US" dirty="0"/>
              <a:t> method only once after </a:t>
            </a:r>
            <a:r>
              <a:rPr lang="en-US" dirty="0" smtClean="0"/>
              <a:t>creating the </a:t>
            </a:r>
            <a:r>
              <a:rPr lang="en-US" dirty="0"/>
              <a:t>servlet instance. </a:t>
            </a:r>
            <a:r>
              <a:rPr lang="en-US" dirty="0" smtClean="0"/>
              <a:t>It is </a:t>
            </a:r>
            <a:r>
              <a:rPr lang="en-US" dirty="0"/>
              <a:t>used to initialize the servlet. It is the life </a:t>
            </a:r>
            <a:r>
              <a:rPr lang="en-US" dirty="0" smtClean="0"/>
              <a:t>cycle method </a:t>
            </a:r>
            <a:r>
              <a:rPr lang="en-US" dirty="0"/>
              <a:t>of the </a:t>
            </a:r>
            <a:r>
              <a:rPr lang="en-US" b="1" dirty="0" err="1"/>
              <a:t>javax.servlet.Servlet</a:t>
            </a:r>
            <a:r>
              <a:rPr lang="en-US" dirty="0"/>
              <a:t> interface.</a:t>
            </a:r>
          </a:p>
          <a:p>
            <a:pPr marL="514350" indent="-514350" algn="just">
              <a:lnSpc>
                <a:spcPct val="120000"/>
              </a:lnSpc>
              <a:buFont typeface="+mj-lt"/>
              <a:buAutoNum type="arabicPeriod"/>
            </a:pPr>
            <a:r>
              <a:rPr lang="en-US" b="1" dirty="0" smtClean="0"/>
              <a:t>service </a:t>
            </a:r>
            <a:r>
              <a:rPr lang="en-US" b="1" dirty="0"/>
              <a:t>method is invoked: </a:t>
            </a:r>
            <a:r>
              <a:rPr lang="en-US" dirty="0" smtClean="0"/>
              <a:t>Web </a:t>
            </a:r>
            <a:r>
              <a:rPr lang="en-US" dirty="0"/>
              <a:t>container calls the service method each time </a:t>
            </a:r>
            <a:r>
              <a:rPr lang="en-US" dirty="0" smtClean="0"/>
              <a:t>when a request </a:t>
            </a:r>
            <a:r>
              <a:rPr lang="en-US" dirty="0"/>
              <a:t>for the servlet is received.</a:t>
            </a:r>
          </a:p>
          <a:p>
            <a:pPr marL="514350" indent="-514350" algn="just">
              <a:lnSpc>
                <a:spcPct val="120000"/>
              </a:lnSpc>
              <a:buFont typeface="+mj-lt"/>
              <a:buAutoNum type="arabicPeriod"/>
            </a:pPr>
            <a:r>
              <a:rPr lang="en-US" b="1" dirty="0" smtClean="0"/>
              <a:t>destroy </a:t>
            </a:r>
            <a:r>
              <a:rPr lang="en-US" b="1" dirty="0"/>
              <a:t>method is invoked: </a:t>
            </a:r>
            <a:r>
              <a:rPr lang="en-US" dirty="0" smtClean="0"/>
              <a:t>Web </a:t>
            </a:r>
            <a:r>
              <a:rPr lang="en-US" dirty="0"/>
              <a:t>container calls the destroy method before </a:t>
            </a:r>
            <a:r>
              <a:rPr lang="en-US" dirty="0" smtClean="0"/>
              <a:t>removing the </a:t>
            </a:r>
            <a:r>
              <a:rPr lang="en-US" dirty="0"/>
              <a:t>servlet instance from </a:t>
            </a:r>
            <a:r>
              <a:rPr lang="en-US" dirty="0" smtClean="0"/>
              <a:t>the service.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custDataLst>
      <p:tags r:id="rId1"/>
    </p:custDataLst>
    <p:extLst>
      <p:ext uri="{BB962C8B-B14F-4D97-AF65-F5344CB8AC3E}">
        <p14:creationId xmlns:p14="http://schemas.microsoft.com/office/powerpoint/2010/main" val="100205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 dirty="0"/>
              <a:t>Types</a:t>
            </a:r>
            <a:r>
              <a:rPr lang="en-IN" spc="-10" dirty="0"/>
              <a:t> of Servlets</a:t>
            </a:r>
            <a:endParaRPr lang="en-IN" dirty="0"/>
          </a:p>
        </p:txBody>
      </p:sp>
      <p:sp>
        <p:nvSpPr>
          <p:cNvPr id="3" name="Content Placeholder 2"/>
          <p:cNvSpPr>
            <a:spLocks noGrp="1"/>
          </p:cNvSpPr>
          <p:nvPr>
            <p:ph idx="1"/>
          </p:nvPr>
        </p:nvSpPr>
        <p:spPr/>
        <p:txBody>
          <a:bodyPr/>
          <a:lstStyle/>
          <a:p>
            <a:pPr marL="12700">
              <a:lnSpc>
                <a:spcPct val="100000"/>
              </a:lnSpc>
              <a:spcBef>
                <a:spcPts val="100"/>
              </a:spcBef>
            </a:pPr>
            <a:r>
              <a:rPr lang="en-US" spc="-5" dirty="0" smtClean="0">
                <a:latin typeface="Cambria"/>
                <a:cs typeface="Cambria"/>
              </a:rPr>
              <a:t>A </a:t>
            </a:r>
            <a:r>
              <a:rPr lang="en-US" spc="-10" dirty="0" smtClean="0">
                <a:latin typeface="Cambria"/>
                <a:cs typeface="Cambria"/>
              </a:rPr>
              <a:t>servlet</a:t>
            </a:r>
            <a:r>
              <a:rPr lang="en-US" spc="25" dirty="0" smtClean="0">
                <a:latin typeface="Cambria"/>
                <a:cs typeface="Cambria"/>
              </a:rPr>
              <a:t> </a:t>
            </a:r>
            <a:r>
              <a:rPr lang="en-US" dirty="0" smtClean="0">
                <a:latin typeface="Cambria"/>
                <a:cs typeface="Cambria"/>
              </a:rPr>
              <a:t>can</a:t>
            </a:r>
            <a:r>
              <a:rPr lang="en-US" spc="-25" dirty="0" smtClean="0">
                <a:latin typeface="Cambria"/>
                <a:cs typeface="Cambria"/>
              </a:rPr>
              <a:t> </a:t>
            </a:r>
            <a:r>
              <a:rPr lang="en-US" dirty="0">
                <a:latin typeface="Cambria"/>
                <a:cs typeface="Cambria"/>
              </a:rPr>
              <a:t>be </a:t>
            </a:r>
            <a:r>
              <a:rPr lang="en-US" spc="-10" dirty="0">
                <a:latin typeface="Cambria"/>
                <a:cs typeface="Cambria"/>
              </a:rPr>
              <a:t>created by</a:t>
            </a:r>
            <a:r>
              <a:rPr lang="en-US" spc="-15" dirty="0">
                <a:latin typeface="Cambria"/>
                <a:cs typeface="Cambria"/>
              </a:rPr>
              <a:t> </a:t>
            </a:r>
            <a:r>
              <a:rPr lang="en-US" spc="-10" dirty="0">
                <a:latin typeface="Cambria"/>
                <a:cs typeface="Cambria"/>
              </a:rPr>
              <a:t>three</a:t>
            </a:r>
            <a:r>
              <a:rPr lang="en-US" spc="10" dirty="0">
                <a:latin typeface="Cambria"/>
                <a:cs typeface="Cambria"/>
              </a:rPr>
              <a:t> </a:t>
            </a:r>
            <a:r>
              <a:rPr lang="en-US" spc="-30" dirty="0">
                <a:latin typeface="Cambria"/>
                <a:cs typeface="Cambria"/>
              </a:rPr>
              <a:t>ways</a:t>
            </a:r>
            <a:r>
              <a:rPr lang="en-US" spc="-30" dirty="0" smtClean="0">
                <a:latin typeface="Cambria"/>
                <a:cs typeface="Cambria"/>
              </a:rPr>
              <a:t>:</a:t>
            </a:r>
            <a:endParaRPr lang="en-US" sz="3200" dirty="0">
              <a:latin typeface="Cambria"/>
              <a:cs typeface="Cambria"/>
            </a:endParaRPr>
          </a:p>
          <a:p>
            <a:pPr marL="344170" marR="2886710" indent="-514350">
              <a:lnSpc>
                <a:spcPct val="100000"/>
              </a:lnSpc>
              <a:buFont typeface="+mj-lt"/>
              <a:buAutoNum type="arabicPeriod"/>
            </a:pPr>
            <a:r>
              <a:rPr lang="en-US" spc="-10" dirty="0" smtClean="0">
                <a:latin typeface="Cambria"/>
                <a:cs typeface="Cambria"/>
              </a:rPr>
              <a:t>By </a:t>
            </a:r>
            <a:r>
              <a:rPr lang="en-US" spc="-5" dirty="0" smtClean="0">
                <a:latin typeface="Cambria"/>
                <a:cs typeface="Cambria"/>
              </a:rPr>
              <a:t>implementing</a:t>
            </a:r>
            <a:r>
              <a:rPr lang="en-US" spc="5" dirty="0" smtClean="0">
                <a:latin typeface="Cambria"/>
                <a:cs typeface="Cambria"/>
              </a:rPr>
              <a:t> </a:t>
            </a:r>
            <a:r>
              <a:rPr lang="en-US" spc="-10" dirty="0">
                <a:latin typeface="Cambria"/>
                <a:cs typeface="Cambria"/>
              </a:rPr>
              <a:t>Servlet</a:t>
            </a:r>
            <a:r>
              <a:rPr lang="en-US" spc="-20" dirty="0">
                <a:latin typeface="Cambria"/>
                <a:cs typeface="Cambria"/>
              </a:rPr>
              <a:t> </a:t>
            </a:r>
            <a:r>
              <a:rPr lang="en-US" spc="-10" dirty="0" smtClean="0">
                <a:latin typeface="Cambria"/>
                <a:cs typeface="Cambria"/>
              </a:rPr>
              <a:t>interface</a:t>
            </a:r>
          </a:p>
          <a:p>
            <a:pPr marL="344170" marR="2886710" indent="-514350">
              <a:lnSpc>
                <a:spcPct val="100000"/>
              </a:lnSpc>
              <a:buFont typeface="+mj-lt"/>
              <a:buAutoNum type="arabicPeriod"/>
            </a:pPr>
            <a:r>
              <a:rPr lang="en-US" spc="-10" dirty="0" smtClean="0">
                <a:latin typeface="Cambria"/>
                <a:cs typeface="Cambria"/>
              </a:rPr>
              <a:t>By</a:t>
            </a:r>
            <a:r>
              <a:rPr lang="en-US" spc="-25" dirty="0" smtClean="0">
                <a:latin typeface="Cambria"/>
                <a:cs typeface="Cambria"/>
              </a:rPr>
              <a:t> </a:t>
            </a:r>
            <a:r>
              <a:rPr lang="en-US" dirty="0">
                <a:latin typeface="Cambria"/>
                <a:cs typeface="Cambria"/>
              </a:rPr>
              <a:t>inheriting</a:t>
            </a:r>
            <a:r>
              <a:rPr lang="en-US" spc="-40" dirty="0">
                <a:latin typeface="Cambria"/>
                <a:cs typeface="Cambria"/>
              </a:rPr>
              <a:t> </a:t>
            </a:r>
            <a:r>
              <a:rPr lang="en-US" spc="-5" dirty="0" err="1">
                <a:latin typeface="Cambria"/>
                <a:cs typeface="Cambria"/>
              </a:rPr>
              <a:t>GenericServlet</a:t>
            </a:r>
            <a:r>
              <a:rPr lang="en-US" spc="-25" dirty="0">
                <a:latin typeface="Cambria"/>
                <a:cs typeface="Cambria"/>
              </a:rPr>
              <a:t> </a:t>
            </a:r>
            <a:r>
              <a:rPr lang="en-US" dirty="0" smtClean="0">
                <a:latin typeface="Cambria"/>
                <a:cs typeface="Cambria"/>
              </a:rPr>
              <a:t>class</a:t>
            </a:r>
          </a:p>
          <a:p>
            <a:pPr marL="344170" marR="2886710" indent="-514350">
              <a:lnSpc>
                <a:spcPct val="100000"/>
              </a:lnSpc>
              <a:buFont typeface="+mj-lt"/>
              <a:buAutoNum type="arabicPeriod"/>
            </a:pPr>
            <a:r>
              <a:rPr lang="en-US" spc="-10" dirty="0" smtClean="0">
                <a:latin typeface="Cambria"/>
                <a:cs typeface="Cambria"/>
              </a:rPr>
              <a:t>By</a:t>
            </a:r>
            <a:r>
              <a:rPr lang="en-US" spc="-15" dirty="0" smtClean="0">
                <a:latin typeface="Cambria"/>
                <a:cs typeface="Cambria"/>
              </a:rPr>
              <a:t> </a:t>
            </a:r>
            <a:r>
              <a:rPr lang="en-US" dirty="0">
                <a:latin typeface="Cambria"/>
                <a:cs typeface="Cambria"/>
              </a:rPr>
              <a:t>inheriting</a:t>
            </a:r>
            <a:r>
              <a:rPr lang="en-US" spc="-30" dirty="0">
                <a:latin typeface="Cambria"/>
                <a:cs typeface="Cambria"/>
              </a:rPr>
              <a:t> </a:t>
            </a:r>
            <a:r>
              <a:rPr lang="en-US" spc="-5" dirty="0" err="1">
                <a:latin typeface="Cambria"/>
                <a:cs typeface="Cambria"/>
              </a:rPr>
              <a:t>HttpServlet</a:t>
            </a:r>
            <a:r>
              <a:rPr lang="en-US" spc="-10" dirty="0">
                <a:latin typeface="Cambria"/>
                <a:cs typeface="Cambria"/>
              </a:rPr>
              <a:t> </a:t>
            </a:r>
            <a:r>
              <a:rPr lang="en-US" dirty="0">
                <a:latin typeface="Cambria"/>
                <a:cs typeface="Cambria"/>
              </a:rPr>
              <a:t>class</a:t>
            </a:r>
          </a:p>
          <a:p>
            <a:pPr>
              <a:lnSpc>
                <a:spcPct val="100000"/>
              </a:lnSpc>
            </a:pPr>
            <a:endParaRPr lang="en-US" sz="3200" dirty="0">
              <a:latin typeface="Cambria"/>
              <a:cs typeface="Cambria"/>
            </a:endParaRPr>
          </a:p>
          <a:p>
            <a:pPr marL="12700" marR="5080" algn="just">
              <a:lnSpc>
                <a:spcPct val="100000"/>
              </a:lnSpc>
              <a:spcBef>
                <a:spcPts val="2485"/>
              </a:spcBef>
            </a:pPr>
            <a:r>
              <a:rPr lang="en-US" spc="-5" dirty="0" smtClean="0">
                <a:latin typeface="Cambria"/>
                <a:cs typeface="Cambria"/>
              </a:rPr>
              <a:t>Most </a:t>
            </a:r>
            <a:r>
              <a:rPr lang="en-US" dirty="0">
                <a:latin typeface="Cambria"/>
                <a:cs typeface="Cambria"/>
              </a:rPr>
              <a:t>used</a:t>
            </a:r>
            <a:r>
              <a:rPr lang="en-US" spc="5" dirty="0">
                <a:latin typeface="Cambria"/>
                <a:cs typeface="Cambria"/>
              </a:rPr>
              <a:t> </a:t>
            </a:r>
            <a:r>
              <a:rPr lang="en-US" dirty="0">
                <a:latin typeface="Cambria"/>
                <a:cs typeface="Cambria"/>
              </a:rPr>
              <a:t>approach</a:t>
            </a:r>
            <a:r>
              <a:rPr lang="en-US" spc="5" dirty="0">
                <a:latin typeface="Cambria"/>
                <a:cs typeface="Cambria"/>
              </a:rPr>
              <a:t> </a:t>
            </a:r>
            <a:r>
              <a:rPr lang="en-US" spc="5" dirty="0" smtClean="0">
                <a:latin typeface="Cambria"/>
                <a:cs typeface="Cambria"/>
                <a:sym typeface="Wingdings" pitchFamily="2" charset="2"/>
              </a:rPr>
              <a:t> E</a:t>
            </a:r>
            <a:r>
              <a:rPr lang="en-US" spc="-5" dirty="0" smtClean="0">
                <a:latin typeface="Cambria"/>
                <a:cs typeface="Cambria"/>
              </a:rPr>
              <a:t>xtending</a:t>
            </a:r>
            <a:r>
              <a:rPr lang="en-US" spc="520" dirty="0" smtClean="0">
                <a:latin typeface="Cambria"/>
                <a:cs typeface="Cambria"/>
              </a:rPr>
              <a:t> </a:t>
            </a:r>
            <a:r>
              <a:rPr lang="en-US" spc="-5" dirty="0" err="1">
                <a:latin typeface="Cambria"/>
                <a:cs typeface="Cambria"/>
              </a:rPr>
              <a:t>HttpServlet</a:t>
            </a:r>
            <a:r>
              <a:rPr lang="en-US" spc="-5" dirty="0">
                <a:latin typeface="Cambria"/>
                <a:cs typeface="Cambria"/>
              </a:rPr>
              <a:t> </a:t>
            </a:r>
            <a:r>
              <a:rPr lang="en-US" dirty="0">
                <a:latin typeface="Cambria"/>
                <a:cs typeface="Cambria"/>
              </a:rPr>
              <a:t> </a:t>
            </a:r>
            <a:endParaRPr lang="en-US" dirty="0" smtClean="0">
              <a:latin typeface="Cambria"/>
              <a:cs typeface="Cambria"/>
            </a:endParaRPr>
          </a:p>
          <a:p>
            <a:pPr marL="515620" marR="5080" lvl="1" algn="just">
              <a:lnSpc>
                <a:spcPct val="100000"/>
              </a:lnSpc>
              <a:spcBef>
                <a:spcPts val="1800"/>
              </a:spcBef>
            </a:pPr>
            <a:r>
              <a:rPr lang="en-US" dirty="0" smtClean="0">
                <a:latin typeface="Cambria"/>
                <a:cs typeface="Cambria"/>
              </a:rPr>
              <a:t>It</a:t>
            </a:r>
            <a:r>
              <a:rPr lang="en-US" spc="5" dirty="0" smtClean="0">
                <a:latin typeface="Cambria"/>
                <a:cs typeface="Cambria"/>
              </a:rPr>
              <a:t> </a:t>
            </a:r>
            <a:r>
              <a:rPr lang="en-US" spc="-10" dirty="0">
                <a:latin typeface="Cambria"/>
                <a:cs typeface="Cambria"/>
              </a:rPr>
              <a:t>provides</a:t>
            </a:r>
            <a:r>
              <a:rPr lang="en-US" spc="-5" dirty="0">
                <a:latin typeface="Cambria"/>
                <a:cs typeface="Cambria"/>
              </a:rPr>
              <a:t> </a:t>
            </a:r>
            <a:r>
              <a:rPr lang="en-US" dirty="0">
                <a:latin typeface="Cambria"/>
                <a:cs typeface="Cambria"/>
              </a:rPr>
              <a:t>http</a:t>
            </a:r>
            <a:r>
              <a:rPr lang="en-US" spc="5" dirty="0">
                <a:latin typeface="Cambria"/>
                <a:cs typeface="Cambria"/>
              </a:rPr>
              <a:t> </a:t>
            </a:r>
            <a:r>
              <a:rPr lang="en-US" spc="-10" dirty="0">
                <a:latin typeface="Cambria"/>
                <a:cs typeface="Cambria"/>
              </a:rPr>
              <a:t>request</a:t>
            </a:r>
            <a:r>
              <a:rPr lang="en-US" spc="-5" dirty="0">
                <a:latin typeface="Cambria"/>
                <a:cs typeface="Cambria"/>
              </a:rPr>
              <a:t> </a:t>
            </a:r>
            <a:r>
              <a:rPr lang="en-US" dirty="0">
                <a:latin typeface="Cambria"/>
                <a:cs typeface="Cambria"/>
              </a:rPr>
              <a:t>specific</a:t>
            </a:r>
            <a:r>
              <a:rPr lang="en-US" spc="5" dirty="0">
                <a:latin typeface="Cambria"/>
                <a:cs typeface="Cambria"/>
              </a:rPr>
              <a:t> </a:t>
            </a:r>
            <a:r>
              <a:rPr lang="en-US" spc="-5" dirty="0">
                <a:latin typeface="Cambria"/>
                <a:cs typeface="Cambria"/>
              </a:rPr>
              <a:t>method</a:t>
            </a:r>
            <a:r>
              <a:rPr lang="en-US" dirty="0">
                <a:latin typeface="Cambria"/>
                <a:cs typeface="Cambria"/>
              </a:rPr>
              <a:t> such</a:t>
            </a:r>
            <a:r>
              <a:rPr lang="en-US" spc="5" dirty="0">
                <a:latin typeface="Cambria"/>
                <a:cs typeface="Cambria"/>
              </a:rPr>
              <a:t> </a:t>
            </a:r>
            <a:r>
              <a:rPr lang="en-US" spc="25" dirty="0">
                <a:latin typeface="Cambria"/>
                <a:cs typeface="Cambria"/>
              </a:rPr>
              <a:t>as </a:t>
            </a:r>
            <a:r>
              <a:rPr lang="en-US" spc="30" dirty="0">
                <a:latin typeface="Cambria"/>
                <a:cs typeface="Cambria"/>
              </a:rPr>
              <a:t> </a:t>
            </a:r>
            <a:r>
              <a:rPr lang="en-US" spc="-5" dirty="0" err="1">
                <a:latin typeface="Cambria"/>
                <a:cs typeface="Cambria"/>
              </a:rPr>
              <a:t>doGet</a:t>
            </a:r>
            <a:r>
              <a:rPr lang="en-US" spc="-5" dirty="0">
                <a:latin typeface="Cambria"/>
                <a:cs typeface="Cambria"/>
              </a:rPr>
              <a:t>(),</a:t>
            </a:r>
            <a:r>
              <a:rPr lang="en-US" dirty="0">
                <a:latin typeface="Cambria"/>
                <a:cs typeface="Cambria"/>
              </a:rPr>
              <a:t> </a:t>
            </a:r>
            <a:r>
              <a:rPr lang="en-US" spc="-10" dirty="0" err="1">
                <a:latin typeface="Cambria"/>
                <a:cs typeface="Cambria"/>
              </a:rPr>
              <a:t>doPost</a:t>
            </a:r>
            <a:r>
              <a:rPr lang="en-US" spc="-10" dirty="0">
                <a:latin typeface="Cambria"/>
                <a:cs typeface="Cambria"/>
              </a:rPr>
              <a:t>(),</a:t>
            </a:r>
            <a:r>
              <a:rPr lang="en-US" spc="10" dirty="0">
                <a:latin typeface="Cambria"/>
                <a:cs typeface="Cambria"/>
              </a:rPr>
              <a:t> </a:t>
            </a:r>
            <a:r>
              <a:rPr lang="en-US" spc="-5" dirty="0" err="1">
                <a:latin typeface="Cambria"/>
                <a:cs typeface="Cambria"/>
              </a:rPr>
              <a:t>doHead</a:t>
            </a:r>
            <a:r>
              <a:rPr lang="en-US" spc="-5" dirty="0">
                <a:latin typeface="Cambria"/>
                <a:cs typeface="Cambria"/>
              </a:rPr>
              <a:t>()</a:t>
            </a:r>
            <a:r>
              <a:rPr lang="en-US" spc="15" dirty="0">
                <a:latin typeface="Cambria"/>
                <a:cs typeface="Cambria"/>
              </a:rPr>
              <a:t> </a:t>
            </a:r>
            <a:r>
              <a:rPr lang="en-US" spc="-5" dirty="0">
                <a:latin typeface="Cambria"/>
                <a:cs typeface="Cambria"/>
              </a:rPr>
              <a:t>etc.</a:t>
            </a:r>
            <a:endParaRPr lang="en-US"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custDataLst>
      <p:tags r:id="rId1"/>
    </p:custDataLst>
    <p:extLst>
      <p:ext uri="{BB962C8B-B14F-4D97-AF65-F5344CB8AC3E}">
        <p14:creationId xmlns:p14="http://schemas.microsoft.com/office/powerpoint/2010/main" val="2211421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different types of Servlets</a:t>
            </a:r>
            <a:endParaRPr lang="en-IN" dirty="0"/>
          </a:p>
        </p:txBody>
      </p:sp>
      <p:sp>
        <p:nvSpPr>
          <p:cNvPr id="3" name="Content Placeholder 2"/>
          <p:cNvSpPr>
            <a:spLocks noGrp="1"/>
          </p:cNvSpPr>
          <p:nvPr>
            <p:ph idx="1"/>
          </p:nvPr>
        </p:nvSpPr>
        <p:spPr>
          <a:xfrm>
            <a:off x="0" y="864107"/>
            <a:ext cx="11756571" cy="5812463"/>
          </a:xfrm>
        </p:spPr>
        <p:txBody>
          <a:bodyPr numCol="2"/>
          <a:lstStyle/>
          <a:p>
            <a:pPr marL="0" indent="0">
              <a:buNone/>
            </a:pPr>
            <a:r>
              <a:rPr lang="en-IN" b="1" dirty="0" smtClean="0">
                <a:solidFill>
                  <a:srgbClr val="FF0000"/>
                </a:solidFill>
              </a:rPr>
              <a:t>1.</a:t>
            </a:r>
            <a:r>
              <a:rPr lang="en-IN" b="1" dirty="0" smtClean="0"/>
              <a:t> Servlet </a:t>
            </a:r>
            <a:r>
              <a:rPr lang="en-IN" b="1" dirty="0"/>
              <a:t>(Interface)</a:t>
            </a:r>
          </a:p>
          <a:p>
            <a:pPr marL="0" indent="0">
              <a:buNone/>
            </a:pPr>
            <a:r>
              <a:rPr lang="en-IN" dirty="0" smtClean="0"/>
              <a:t>a) </a:t>
            </a:r>
            <a:r>
              <a:rPr lang="en-IN" dirty="0" err="1" smtClean="0"/>
              <a:t>init</a:t>
            </a:r>
            <a:r>
              <a:rPr lang="en-IN" dirty="0" smtClean="0"/>
              <a:t> (</a:t>
            </a:r>
            <a:r>
              <a:rPr lang="en-IN" dirty="0" err="1" smtClean="0"/>
              <a:t>ServletConfig</a:t>
            </a:r>
            <a:r>
              <a:rPr lang="en-IN" dirty="0" smtClean="0"/>
              <a:t>) </a:t>
            </a:r>
            <a:r>
              <a:rPr lang="en-IN" dirty="0"/>
              <a:t>: void</a:t>
            </a:r>
          </a:p>
          <a:p>
            <a:pPr marL="0" indent="0">
              <a:buNone/>
            </a:pPr>
            <a:r>
              <a:rPr lang="en-IN" dirty="0" smtClean="0"/>
              <a:t>b) service(</a:t>
            </a:r>
            <a:r>
              <a:rPr lang="en-IN" dirty="0" err="1" smtClean="0"/>
              <a:t>ServletRequest</a:t>
            </a:r>
            <a:r>
              <a:rPr lang="en-IN" dirty="0"/>
              <a:t>, </a:t>
            </a:r>
          </a:p>
          <a:p>
            <a:pPr marL="0" indent="0">
              <a:buNone/>
            </a:pPr>
            <a:r>
              <a:rPr lang="en-IN" dirty="0"/>
              <a:t>	</a:t>
            </a:r>
            <a:r>
              <a:rPr lang="en-IN" dirty="0" err="1" smtClean="0"/>
              <a:t>ServletResponse</a:t>
            </a:r>
            <a:r>
              <a:rPr lang="en-IN" dirty="0"/>
              <a:t>) : void</a:t>
            </a:r>
          </a:p>
          <a:p>
            <a:pPr marL="0" indent="0">
              <a:buNone/>
            </a:pPr>
            <a:r>
              <a:rPr lang="en-IN" dirty="0" smtClean="0"/>
              <a:t>c) destroy</a:t>
            </a:r>
            <a:r>
              <a:rPr lang="en-IN" dirty="0"/>
              <a:t>() : void</a:t>
            </a:r>
          </a:p>
          <a:p>
            <a:pPr marL="0" indent="0">
              <a:buNone/>
            </a:pPr>
            <a:r>
              <a:rPr lang="en-IN" dirty="0" smtClean="0"/>
              <a:t>d) </a:t>
            </a:r>
            <a:r>
              <a:rPr lang="en-IN" dirty="0" err="1" smtClean="0"/>
              <a:t>getServletInfo</a:t>
            </a:r>
            <a:r>
              <a:rPr lang="en-IN" dirty="0"/>
              <a:t>() : String</a:t>
            </a:r>
          </a:p>
          <a:p>
            <a:pPr marL="0" indent="0">
              <a:buNone/>
            </a:pPr>
            <a:r>
              <a:rPr lang="en-IN" dirty="0" smtClean="0"/>
              <a:t>e) </a:t>
            </a:r>
            <a:r>
              <a:rPr lang="en-IN" dirty="0" err="1" smtClean="0"/>
              <a:t>getServletConfig</a:t>
            </a:r>
            <a:r>
              <a:rPr lang="en-IN" dirty="0"/>
              <a:t>() : </a:t>
            </a:r>
            <a:r>
              <a:rPr lang="en-IN" dirty="0" err="1" smtClean="0"/>
              <a:t>ServletConfig</a:t>
            </a:r>
            <a:endParaRPr lang="en-IN" dirty="0" smtClean="0"/>
          </a:p>
          <a:p>
            <a:pPr marL="0" indent="0">
              <a:buNone/>
            </a:pPr>
            <a:endParaRPr lang="en-IN" dirty="0" smtClean="0"/>
          </a:p>
          <a:p>
            <a:pPr marL="0" indent="0">
              <a:buNone/>
            </a:pPr>
            <a:endParaRPr lang="en-IN" b="1" dirty="0" smtClean="0">
              <a:solidFill>
                <a:srgbClr val="FF0000"/>
              </a:solidFill>
            </a:endParaRPr>
          </a:p>
          <a:p>
            <a:pPr marL="0" indent="0">
              <a:buNone/>
            </a:pPr>
            <a:endParaRPr lang="en-IN" b="1" dirty="0">
              <a:solidFill>
                <a:srgbClr val="FF0000"/>
              </a:solidFill>
            </a:endParaRPr>
          </a:p>
          <a:p>
            <a:pPr marL="0" indent="0">
              <a:buNone/>
            </a:pPr>
            <a:r>
              <a:rPr lang="en-IN" b="1" dirty="0" smtClean="0">
                <a:solidFill>
                  <a:srgbClr val="FF0000"/>
                </a:solidFill>
              </a:rPr>
              <a:t>2.</a:t>
            </a:r>
            <a:r>
              <a:rPr lang="en-IN" b="1" dirty="0" smtClean="0"/>
              <a:t> </a:t>
            </a:r>
            <a:r>
              <a:rPr lang="en-IN" b="1" dirty="0" err="1" smtClean="0"/>
              <a:t>GenericServlet</a:t>
            </a:r>
            <a:r>
              <a:rPr lang="en-IN" b="1" dirty="0" smtClean="0"/>
              <a:t> </a:t>
            </a:r>
            <a:r>
              <a:rPr lang="en-IN" b="1" dirty="0"/>
              <a:t>(Abstract Class)</a:t>
            </a:r>
          </a:p>
          <a:p>
            <a:pPr marL="514350" indent="-514350">
              <a:buFont typeface="+mj-lt"/>
              <a:buAutoNum type="alphaLcParenR"/>
            </a:pPr>
            <a:r>
              <a:rPr lang="en-IN" dirty="0" smtClean="0"/>
              <a:t>service(</a:t>
            </a:r>
            <a:r>
              <a:rPr lang="en-IN" dirty="0" err="1" smtClean="0"/>
              <a:t>ServletRequest</a:t>
            </a:r>
            <a:r>
              <a:rPr lang="en-IN" dirty="0" smtClean="0"/>
              <a:t>, </a:t>
            </a:r>
            <a:r>
              <a:rPr lang="en-IN" dirty="0" err="1" smtClean="0"/>
              <a:t>ServletResponse</a:t>
            </a:r>
            <a:r>
              <a:rPr lang="en-IN" dirty="0"/>
              <a:t>) : </a:t>
            </a:r>
            <a:r>
              <a:rPr lang="en-IN" dirty="0" smtClean="0"/>
              <a:t>void</a:t>
            </a:r>
          </a:p>
          <a:p>
            <a:pPr marL="0" indent="0">
              <a:buNone/>
            </a:pPr>
            <a:endParaRPr lang="en-IN" dirty="0" smtClean="0"/>
          </a:p>
          <a:p>
            <a:pPr marL="0" indent="0">
              <a:buNone/>
            </a:pPr>
            <a:r>
              <a:rPr lang="en-IN" b="1" dirty="0" smtClean="0">
                <a:solidFill>
                  <a:srgbClr val="FF0000"/>
                </a:solidFill>
              </a:rPr>
              <a:t>3.</a:t>
            </a:r>
            <a:r>
              <a:rPr lang="en-IN" b="1" dirty="0" smtClean="0"/>
              <a:t> </a:t>
            </a:r>
            <a:r>
              <a:rPr lang="en-IN" b="1" dirty="0" err="1" smtClean="0"/>
              <a:t>HttpServlet</a:t>
            </a:r>
            <a:r>
              <a:rPr lang="en-IN" b="1" dirty="0" smtClean="0"/>
              <a:t> </a:t>
            </a:r>
            <a:r>
              <a:rPr lang="en-IN" b="1" dirty="0"/>
              <a:t>(Abstract Class)</a:t>
            </a:r>
          </a:p>
          <a:p>
            <a:pPr marL="514350" indent="-514350">
              <a:buFont typeface="+mj-lt"/>
              <a:buAutoNum type="alphaLcParenR"/>
            </a:pPr>
            <a:r>
              <a:rPr lang="en-IN" dirty="0" err="1" smtClean="0"/>
              <a:t>doGet</a:t>
            </a:r>
            <a:r>
              <a:rPr lang="en-IN" dirty="0" smtClean="0"/>
              <a:t>(</a:t>
            </a:r>
            <a:r>
              <a:rPr lang="en-IN" dirty="0" err="1" smtClean="0"/>
              <a:t>HttpServletRequest</a:t>
            </a:r>
            <a:r>
              <a:rPr lang="en-IN" dirty="0" smtClean="0"/>
              <a:t>, </a:t>
            </a:r>
            <a:r>
              <a:rPr lang="en-IN" dirty="0" err="1" smtClean="0"/>
              <a:t>HttpServletResponse</a:t>
            </a:r>
            <a:r>
              <a:rPr lang="en-IN" dirty="0"/>
              <a:t>)</a:t>
            </a:r>
          </a:p>
          <a:p>
            <a:pPr marL="514350" indent="-514350">
              <a:buFont typeface="+mj-lt"/>
              <a:buAutoNum type="alphaLcParenR"/>
            </a:pPr>
            <a:r>
              <a:rPr lang="en-IN" dirty="0" err="1" smtClean="0"/>
              <a:t>doPost</a:t>
            </a:r>
            <a:r>
              <a:rPr lang="en-IN" dirty="0" smtClean="0"/>
              <a:t> (</a:t>
            </a:r>
            <a:r>
              <a:rPr lang="en-IN" dirty="0" err="1" smtClean="0"/>
              <a:t>HttpServletRequest</a:t>
            </a:r>
            <a:r>
              <a:rPr lang="en-IN" dirty="0" smtClean="0"/>
              <a:t>, </a:t>
            </a:r>
            <a:r>
              <a:rPr lang="en-IN" dirty="0" err="1" smtClean="0"/>
              <a:t>HttpServletResponse</a:t>
            </a: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custDataLst>
      <p:tags r:id="rId1"/>
    </p:custDataLst>
    <p:extLst>
      <p:ext uri="{BB962C8B-B14F-4D97-AF65-F5344CB8AC3E}">
        <p14:creationId xmlns:p14="http://schemas.microsoft.com/office/powerpoint/2010/main" val="221095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interface</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marL="12700" marR="6350" algn="just">
              <a:lnSpc>
                <a:spcPct val="100000"/>
              </a:lnSpc>
              <a:spcBef>
                <a:spcPts val="100"/>
              </a:spcBef>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a:t>
            </a:r>
            <a:r>
              <a:rPr lang="en-US" spc="-15" dirty="0">
                <a:latin typeface="Cambria"/>
                <a:cs typeface="Cambria"/>
              </a:rPr>
              <a:t>provides</a:t>
            </a:r>
            <a:r>
              <a:rPr lang="en-US" spc="-10" dirty="0">
                <a:latin typeface="Cambria"/>
                <a:cs typeface="Cambria"/>
              </a:rPr>
              <a:t> </a:t>
            </a:r>
            <a:r>
              <a:rPr lang="en-US" spc="-5" dirty="0">
                <a:latin typeface="Cambria"/>
                <a:cs typeface="Cambria"/>
              </a:rPr>
              <a:t>common</a:t>
            </a:r>
            <a:r>
              <a:rPr lang="en-US" dirty="0">
                <a:latin typeface="Cambria"/>
                <a:cs typeface="Cambria"/>
              </a:rPr>
              <a:t> </a:t>
            </a:r>
            <a:r>
              <a:rPr lang="en-US" spc="-10" dirty="0" err="1">
                <a:latin typeface="Cambria"/>
                <a:cs typeface="Cambria"/>
              </a:rPr>
              <a:t>behaviorto</a:t>
            </a:r>
            <a:r>
              <a:rPr lang="en-US" spc="-5" dirty="0">
                <a:latin typeface="Cambria"/>
                <a:cs typeface="Cambria"/>
              </a:rPr>
              <a:t> all</a:t>
            </a:r>
            <a:r>
              <a:rPr lang="en-US" dirty="0">
                <a:latin typeface="Cambria"/>
                <a:cs typeface="Cambria"/>
              </a:rPr>
              <a:t> </a:t>
            </a:r>
            <a:r>
              <a:rPr lang="en-US" spc="-5" dirty="0">
                <a:latin typeface="Cambria"/>
                <a:cs typeface="Cambria"/>
              </a:rPr>
              <a:t>the </a:t>
            </a:r>
            <a:r>
              <a:rPr lang="en-US" dirty="0">
                <a:latin typeface="Cambria"/>
                <a:cs typeface="Cambria"/>
              </a:rPr>
              <a:t> </a:t>
            </a:r>
            <a:r>
              <a:rPr lang="en-US" spc="-5" dirty="0" err="1">
                <a:latin typeface="Cambria"/>
                <a:cs typeface="Cambria"/>
              </a:rPr>
              <a:t>servlets.Servlet</a:t>
            </a:r>
            <a:r>
              <a:rPr lang="en-US" dirty="0">
                <a:latin typeface="Cambria"/>
                <a:cs typeface="Cambria"/>
              </a:rPr>
              <a:t> </a:t>
            </a:r>
            <a:r>
              <a:rPr lang="en-US" spc="-10" dirty="0">
                <a:latin typeface="Cambria"/>
                <a:cs typeface="Cambria"/>
              </a:rPr>
              <a:t>interface</a:t>
            </a:r>
            <a:r>
              <a:rPr lang="en-US" spc="-5" dirty="0">
                <a:latin typeface="Cambria"/>
                <a:cs typeface="Cambria"/>
              </a:rPr>
              <a:t> defines</a:t>
            </a:r>
            <a:r>
              <a:rPr lang="en-US" dirty="0">
                <a:latin typeface="Cambria"/>
                <a:cs typeface="Cambria"/>
              </a:rPr>
              <a:t> methods</a:t>
            </a:r>
            <a:r>
              <a:rPr lang="en-US" spc="5" dirty="0">
                <a:latin typeface="Cambria"/>
                <a:cs typeface="Cambria"/>
              </a:rPr>
              <a:t> that</a:t>
            </a:r>
            <a:r>
              <a:rPr lang="en-US" spc="10" dirty="0">
                <a:latin typeface="Cambria"/>
                <a:cs typeface="Cambria"/>
              </a:rPr>
              <a:t> </a:t>
            </a:r>
            <a:r>
              <a:rPr lang="en-US" spc="-5" dirty="0">
                <a:latin typeface="Cambria"/>
                <a:cs typeface="Cambria"/>
              </a:rPr>
              <a:t>all</a:t>
            </a:r>
            <a:r>
              <a:rPr lang="en-US" spc="515" dirty="0">
                <a:latin typeface="Cambria"/>
                <a:cs typeface="Cambria"/>
              </a:rPr>
              <a:t> </a:t>
            </a:r>
            <a:r>
              <a:rPr lang="en-US" spc="-10" dirty="0">
                <a:latin typeface="Cambria"/>
                <a:cs typeface="Cambria"/>
              </a:rPr>
              <a:t>servlets </a:t>
            </a:r>
            <a:r>
              <a:rPr lang="en-US" spc="-5" dirty="0">
                <a:latin typeface="Cambria"/>
                <a:cs typeface="Cambria"/>
              </a:rPr>
              <a:t> must</a:t>
            </a:r>
            <a:r>
              <a:rPr lang="en-US" spc="20" dirty="0">
                <a:latin typeface="Cambria"/>
                <a:cs typeface="Cambria"/>
              </a:rPr>
              <a:t> </a:t>
            </a:r>
            <a:r>
              <a:rPr lang="en-US" dirty="0">
                <a:latin typeface="Cambria"/>
                <a:cs typeface="Cambria"/>
              </a:rPr>
              <a:t>implement.</a:t>
            </a:r>
          </a:p>
          <a:p>
            <a:pPr>
              <a:lnSpc>
                <a:spcPct val="100000"/>
              </a:lnSpc>
              <a:spcBef>
                <a:spcPts val="10"/>
              </a:spcBef>
            </a:pPr>
            <a:endParaRPr lang="en-US" sz="3200" dirty="0">
              <a:latin typeface="Cambria"/>
              <a:cs typeface="Cambria"/>
            </a:endParaRPr>
          </a:p>
          <a:p>
            <a:pPr marL="12700" marR="6985" algn="just">
              <a:lnSpc>
                <a:spcPct val="100000"/>
              </a:lnSpc>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needs</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be</a:t>
            </a:r>
            <a:r>
              <a:rPr lang="en-US" spc="5" dirty="0">
                <a:latin typeface="Cambria"/>
                <a:cs typeface="Cambria"/>
              </a:rPr>
              <a:t> </a:t>
            </a:r>
            <a:r>
              <a:rPr lang="en-US" spc="-5" dirty="0">
                <a:latin typeface="Cambria"/>
                <a:cs typeface="Cambria"/>
              </a:rPr>
              <a:t>implemented</a:t>
            </a:r>
            <a:r>
              <a:rPr lang="en-US" dirty="0">
                <a:latin typeface="Cambria"/>
                <a:cs typeface="Cambria"/>
              </a:rPr>
              <a:t> </a:t>
            </a:r>
            <a:r>
              <a:rPr lang="en-US" spc="-15" dirty="0">
                <a:latin typeface="Cambria"/>
                <a:cs typeface="Cambria"/>
              </a:rPr>
              <a:t>for</a:t>
            </a:r>
            <a:r>
              <a:rPr lang="en-US" spc="-10" dirty="0">
                <a:latin typeface="Cambria"/>
                <a:cs typeface="Cambria"/>
              </a:rPr>
              <a:t> </a:t>
            </a:r>
            <a:r>
              <a:rPr lang="en-US" spc="-5" dirty="0">
                <a:latin typeface="Cambria"/>
                <a:cs typeface="Cambria"/>
              </a:rPr>
              <a:t>creating</a:t>
            </a:r>
            <a:r>
              <a:rPr lang="en-US" dirty="0">
                <a:latin typeface="Cambria"/>
                <a:cs typeface="Cambria"/>
              </a:rPr>
              <a:t> </a:t>
            </a:r>
            <a:r>
              <a:rPr lang="en-US" spc="-15" dirty="0">
                <a:latin typeface="Cambria"/>
                <a:cs typeface="Cambria"/>
              </a:rPr>
              <a:t>any </a:t>
            </a:r>
            <a:r>
              <a:rPr lang="en-US" spc="-515" dirty="0">
                <a:latin typeface="Cambria"/>
                <a:cs typeface="Cambria"/>
              </a:rPr>
              <a:t> </a:t>
            </a:r>
            <a:r>
              <a:rPr lang="en-US" spc="-10" dirty="0">
                <a:latin typeface="Cambria"/>
                <a:cs typeface="Cambria"/>
              </a:rPr>
              <a:t>servlet</a:t>
            </a:r>
            <a:r>
              <a:rPr lang="en-US" dirty="0">
                <a:latin typeface="Cambria"/>
                <a:cs typeface="Cambria"/>
              </a:rPr>
              <a:t> (either</a:t>
            </a:r>
            <a:r>
              <a:rPr lang="en-US" spc="-10" dirty="0">
                <a:latin typeface="Cambria"/>
                <a:cs typeface="Cambria"/>
              </a:rPr>
              <a:t> </a:t>
            </a:r>
            <a:r>
              <a:rPr lang="en-US" spc="-15" dirty="0">
                <a:latin typeface="Cambria"/>
                <a:cs typeface="Cambria"/>
              </a:rPr>
              <a:t>directly</a:t>
            </a:r>
            <a:r>
              <a:rPr lang="en-US" spc="15" dirty="0">
                <a:latin typeface="Cambria"/>
                <a:cs typeface="Cambria"/>
              </a:rPr>
              <a:t> </a:t>
            </a:r>
            <a:r>
              <a:rPr lang="en-US" spc="-5" dirty="0">
                <a:latin typeface="Cambria"/>
                <a:cs typeface="Cambria"/>
              </a:rPr>
              <a:t>or</a:t>
            </a:r>
            <a:r>
              <a:rPr lang="en-US" spc="-10" dirty="0">
                <a:latin typeface="Cambria"/>
                <a:cs typeface="Cambria"/>
              </a:rPr>
              <a:t> indirectly).</a:t>
            </a:r>
            <a:endParaRPr lang="en-US" dirty="0">
              <a:latin typeface="Cambria"/>
              <a:cs typeface="Cambria"/>
            </a:endParaRPr>
          </a:p>
          <a:p>
            <a:pPr>
              <a:lnSpc>
                <a:spcPct val="100000"/>
              </a:lnSpc>
              <a:spcBef>
                <a:spcPts val="15"/>
              </a:spcBef>
            </a:pPr>
            <a:endParaRPr lang="en-US" sz="3200" dirty="0">
              <a:latin typeface="Cambria"/>
              <a:cs typeface="Cambria"/>
            </a:endParaRPr>
          </a:p>
          <a:p>
            <a:pPr marL="12700" marR="5080" algn="just">
              <a:lnSpc>
                <a:spcPct val="100000"/>
              </a:lnSpc>
            </a:pPr>
            <a:r>
              <a:rPr lang="en-US" spc="-10" dirty="0">
                <a:latin typeface="Cambria"/>
                <a:cs typeface="Cambria"/>
              </a:rPr>
              <a:t>It</a:t>
            </a:r>
            <a:r>
              <a:rPr lang="en-US" spc="380" dirty="0">
                <a:latin typeface="Cambria"/>
                <a:cs typeface="Cambria"/>
              </a:rPr>
              <a:t> </a:t>
            </a:r>
            <a:r>
              <a:rPr lang="en-US" spc="-10" dirty="0">
                <a:latin typeface="Cambria"/>
                <a:cs typeface="Cambria"/>
              </a:rPr>
              <a:t>provides</a:t>
            </a:r>
            <a:r>
              <a:rPr lang="en-US" spc="385" dirty="0">
                <a:latin typeface="Cambria"/>
                <a:cs typeface="Cambria"/>
              </a:rPr>
              <a:t> </a:t>
            </a:r>
            <a:r>
              <a:rPr lang="en-US" b="1" dirty="0">
                <a:latin typeface="Cambria"/>
                <a:cs typeface="Cambria"/>
              </a:rPr>
              <a:t>3</a:t>
            </a:r>
            <a:r>
              <a:rPr lang="en-US" b="1" spc="380" dirty="0">
                <a:latin typeface="Cambria"/>
                <a:cs typeface="Cambria"/>
              </a:rPr>
              <a:t> </a:t>
            </a:r>
            <a:r>
              <a:rPr lang="en-US" b="1" spc="-5" dirty="0">
                <a:latin typeface="Cambria"/>
                <a:cs typeface="Cambria"/>
              </a:rPr>
              <a:t>life</a:t>
            </a:r>
            <a:r>
              <a:rPr lang="en-US" b="1" spc="385" dirty="0">
                <a:latin typeface="Cambria"/>
                <a:cs typeface="Cambria"/>
              </a:rPr>
              <a:t> </a:t>
            </a:r>
            <a:r>
              <a:rPr lang="en-US" b="1" spc="-20" dirty="0">
                <a:latin typeface="Cambria"/>
                <a:cs typeface="Cambria"/>
              </a:rPr>
              <a:t>cycle</a:t>
            </a:r>
            <a:r>
              <a:rPr lang="en-US" b="1" spc="375" dirty="0">
                <a:latin typeface="Cambria"/>
                <a:cs typeface="Cambria"/>
              </a:rPr>
              <a:t> </a:t>
            </a:r>
            <a:r>
              <a:rPr lang="en-US" b="1" dirty="0">
                <a:latin typeface="Cambria"/>
                <a:cs typeface="Cambria"/>
              </a:rPr>
              <a:t>methods</a:t>
            </a:r>
            <a:r>
              <a:rPr lang="en-US" b="1" spc="365" dirty="0">
                <a:latin typeface="Cambria"/>
                <a:cs typeface="Cambria"/>
              </a:rPr>
              <a:t> </a:t>
            </a:r>
            <a:r>
              <a:rPr lang="en-US" spc="-5" dirty="0">
                <a:latin typeface="Cambria"/>
                <a:cs typeface="Cambria"/>
              </a:rPr>
              <a:t>that</a:t>
            </a:r>
            <a:r>
              <a:rPr lang="en-US" spc="395" dirty="0">
                <a:latin typeface="Cambria"/>
                <a:cs typeface="Cambria"/>
              </a:rPr>
              <a:t> </a:t>
            </a:r>
            <a:r>
              <a:rPr lang="en-US" spc="-15" dirty="0">
                <a:latin typeface="Cambria"/>
                <a:cs typeface="Cambria"/>
              </a:rPr>
              <a:t>are</a:t>
            </a:r>
            <a:r>
              <a:rPr lang="en-US" spc="390" dirty="0">
                <a:latin typeface="Cambria"/>
                <a:cs typeface="Cambria"/>
              </a:rPr>
              <a:t> </a:t>
            </a:r>
            <a:r>
              <a:rPr lang="en-US" spc="-10" dirty="0">
                <a:latin typeface="Cambria"/>
                <a:cs typeface="Cambria"/>
              </a:rPr>
              <a:t>used</a:t>
            </a:r>
            <a:r>
              <a:rPr lang="en-US" spc="380" dirty="0">
                <a:latin typeface="Cambria"/>
                <a:cs typeface="Cambria"/>
              </a:rPr>
              <a:t> </a:t>
            </a:r>
            <a:r>
              <a:rPr lang="en-US" b="1" spc="-10" dirty="0">
                <a:latin typeface="Cambria"/>
                <a:cs typeface="Cambria"/>
              </a:rPr>
              <a:t>to</a:t>
            </a:r>
            <a:r>
              <a:rPr lang="en-US" b="1" spc="385" dirty="0">
                <a:latin typeface="Cambria"/>
                <a:cs typeface="Cambria"/>
              </a:rPr>
              <a:t> </a:t>
            </a:r>
            <a:r>
              <a:rPr lang="en-US" b="1" spc="-10" dirty="0">
                <a:latin typeface="Cambria"/>
                <a:cs typeface="Cambria"/>
              </a:rPr>
              <a:t>initialize </a:t>
            </a:r>
            <a:r>
              <a:rPr lang="en-US" b="1" spc="-520" dirty="0">
                <a:latin typeface="Cambria"/>
                <a:cs typeface="Cambria"/>
              </a:rPr>
              <a:t> </a:t>
            </a:r>
            <a:r>
              <a:rPr lang="en-US" spc="-5" dirty="0">
                <a:latin typeface="Cambria"/>
                <a:cs typeface="Cambria"/>
              </a:rPr>
              <a:t>the servlet, </a:t>
            </a:r>
            <a:r>
              <a:rPr lang="en-US" b="1" spc="-10" dirty="0">
                <a:latin typeface="Cambria"/>
                <a:cs typeface="Cambria"/>
              </a:rPr>
              <a:t>to service </a:t>
            </a:r>
            <a:r>
              <a:rPr lang="en-US" spc="-5" dirty="0">
                <a:latin typeface="Cambria"/>
                <a:cs typeface="Cambria"/>
              </a:rPr>
              <a:t>the requests, </a:t>
            </a:r>
            <a:r>
              <a:rPr lang="en-US" dirty="0">
                <a:latin typeface="Cambria"/>
                <a:cs typeface="Cambria"/>
              </a:rPr>
              <a:t>and </a:t>
            </a:r>
            <a:r>
              <a:rPr lang="en-US" b="1" spc="-10" dirty="0">
                <a:latin typeface="Cambria"/>
                <a:cs typeface="Cambria"/>
              </a:rPr>
              <a:t>to </a:t>
            </a:r>
            <a:r>
              <a:rPr lang="en-US" b="1" spc="-15" dirty="0">
                <a:latin typeface="Cambria"/>
                <a:cs typeface="Cambria"/>
              </a:rPr>
              <a:t>destroy </a:t>
            </a:r>
            <a:r>
              <a:rPr lang="en-US" spc="-5" dirty="0">
                <a:latin typeface="Cambria"/>
                <a:cs typeface="Cambria"/>
              </a:rPr>
              <a:t>the </a:t>
            </a:r>
            <a:r>
              <a:rPr lang="en-US" spc="-10" dirty="0">
                <a:latin typeface="Cambria"/>
                <a:cs typeface="Cambria"/>
              </a:rPr>
              <a:t>servlet </a:t>
            </a:r>
            <a:r>
              <a:rPr lang="en-US" spc="-5" dirty="0">
                <a:latin typeface="Cambria"/>
                <a:cs typeface="Cambria"/>
              </a:rPr>
              <a:t> </a:t>
            </a:r>
            <a:r>
              <a:rPr lang="en-US" dirty="0">
                <a:latin typeface="Cambria"/>
                <a:cs typeface="Cambria"/>
              </a:rPr>
              <a:t>and</a:t>
            </a:r>
            <a:r>
              <a:rPr lang="en-US" spc="-20" dirty="0">
                <a:latin typeface="Cambria"/>
                <a:cs typeface="Cambria"/>
              </a:rPr>
              <a:t> </a:t>
            </a:r>
            <a:r>
              <a:rPr lang="en-US" b="1" dirty="0">
                <a:latin typeface="Cambria"/>
                <a:cs typeface="Cambria"/>
              </a:rPr>
              <a:t>2</a:t>
            </a:r>
            <a:r>
              <a:rPr lang="en-US" b="1" spc="15" dirty="0">
                <a:latin typeface="Cambria"/>
                <a:cs typeface="Cambria"/>
              </a:rPr>
              <a:t> </a:t>
            </a:r>
            <a:r>
              <a:rPr lang="en-US" b="1" spc="-5" dirty="0">
                <a:latin typeface="Cambria"/>
                <a:cs typeface="Cambria"/>
              </a:rPr>
              <a:t>non-life</a:t>
            </a:r>
            <a:r>
              <a:rPr lang="en-US" b="1" dirty="0">
                <a:latin typeface="Cambria"/>
                <a:cs typeface="Cambria"/>
              </a:rPr>
              <a:t> </a:t>
            </a:r>
            <a:r>
              <a:rPr lang="en-US" b="1" spc="-15" dirty="0">
                <a:latin typeface="Cambria"/>
                <a:cs typeface="Cambria"/>
              </a:rPr>
              <a:t>cycle</a:t>
            </a:r>
            <a:r>
              <a:rPr lang="en-US" b="1" spc="5" dirty="0">
                <a:latin typeface="Cambria"/>
                <a:cs typeface="Cambria"/>
              </a:rPr>
              <a:t> </a:t>
            </a:r>
            <a:r>
              <a:rPr lang="en-US" b="1" dirty="0">
                <a:latin typeface="Cambria"/>
                <a:cs typeface="Cambria"/>
              </a:rPr>
              <a:t>methods</a:t>
            </a:r>
            <a:r>
              <a:rPr lang="en-US" dirty="0">
                <a:latin typeface="Cambria"/>
                <a:cs typeface="Cambria"/>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3030549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t>
            </a:r>
            <a:r>
              <a:rPr lang="en-IN" dirty="0" smtClean="0"/>
              <a:t>interface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pic>
        <p:nvPicPr>
          <p:cNvPr id="5" name="object 3"/>
          <p:cNvPicPr>
            <a:picLocks noGrp="1"/>
          </p:cNvPicPr>
          <p:nvPr>
            <p:ph idx="1"/>
          </p:nvPr>
        </p:nvPicPr>
        <p:blipFill>
          <a:blip r:embed="rId3" cstate="print"/>
          <a:stretch>
            <a:fillRect/>
          </a:stretch>
        </p:blipFill>
        <p:spPr>
          <a:xfrm>
            <a:off x="0" y="838200"/>
            <a:ext cx="11751946" cy="5547360"/>
          </a:xfrm>
          <a:prstGeom prst="rect">
            <a:avLst/>
          </a:prstGeom>
        </p:spPr>
      </p:pic>
    </p:spTree>
    <p:custDataLst>
      <p:tags r:id="rId1"/>
    </p:custDataLst>
    <p:extLst>
      <p:ext uri="{BB962C8B-B14F-4D97-AF65-F5344CB8AC3E}">
        <p14:creationId xmlns:p14="http://schemas.microsoft.com/office/powerpoint/2010/main" val="1083781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pPr>
              <a:lnSpc>
                <a:spcPct val="110000"/>
              </a:lnSpc>
            </a:pPr>
            <a:r>
              <a:rPr lang="en-US" dirty="0" smtClean="0"/>
              <a:t>Implements </a:t>
            </a:r>
            <a:r>
              <a:rPr lang="en-US" dirty="0"/>
              <a:t>Servlet, </a:t>
            </a:r>
            <a:r>
              <a:rPr lang="en-US" dirty="0" err="1"/>
              <a:t>ServletConfig</a:t>
            </a:r>
            <a:r>
              <a:rPr lang="en-US" dirty="0"/>
              <a:t> and </a:t>
            </a:r>
            <a:r>
              <a:rPr lang="en-US" dirty="0" err="1"/>
              <a:t>Serializable</a:t>
            </a:r>
            <a:r>
              <a:rPr lang="en-US" dirty="0"/>
              <a:t> interfaces. </a:t>
            </a:r>
            <a:endParaRPr lang="en-US" dirty="0" smtClean="0"/>
          </a:p>
          <a:p>
            <a:pPr>
              <a:lnSpc>
                <a:spcPct val="110000"/>
              </a:lnSpc>
            </a:pPr>
            <a:r>
              <a:rPr lang="en-US" dirty="0" smtClean="0"/>
              <a:t>Provides </a:t>
            </a:r>
            <a:r>
              <a:rPr lang="en-US" dirty="0"/>
              <a:t>the implementation of all the methods of these interfaces except the service method.</a:t>
            </a:r>
          </a:p>
          <a:p>
            <a:pPr>
              <a:lnSpc>
                <a:spcPct val="110000"/>
              </a:lnSpc>
            </a:pPr>
            <a:r>
              <a:rPr lang="en-US" dirty="0" smtClean="0"/>
              <a:t>Can </a:t>
            </a:r>
            <a:r>
              <a:rPr lang="en-US" dirty="0"/>
              <a:t>handle any type of request so it is </a:t>
            </a:r>
            <a:r>
              <a:rPr lang="en-US" dirty="0" smtClean="0"/>
              <a:t>protocol-independent.</a:t>
            </a:r>
          </a:p>
          <a:p>
            <a:pPr>
              <a:lnSpc>
                <a:spcPct val="110000"/>
              </a:lnSpc>
            </a:pPr>
            <a:r>
              <a:rPr lang="en-US" spc="-10" dirty="0" smtClean="0">
                <a:latin typeface="Cambria"/>
                <a:cs typeface="Cambria"/>
              </a:rPr>
              <a:t>Create</a:t>
            </a:r>
            <a:r>
              <a:rPr lang="en-US" spc="145" dirty="0" smtClean="0">
                <a:latin typeface="Cambria"/>
                <a:cs typeface="Cambria"/>
              </a:rPr>
              <a:t> </a:t>
            </a:r>
            <a:r>
              <a:rPr lang="en-US" spc="5" dirty="0">
                <a:latin typeface="Cambria"/>
                <a:cs typeface="Cambria"/>
              </a:rPr>
              <a:t>a</a:t>
            </a:r>
            <a:r>
              <a:rPr lang="en-US" spc="140" dirty="0">
                <a:latin typeface="Cambria"/>
                <a:cs typeface="Cambria"/>
              </a:rPr>
              <a:t> </a:t>
            </a:r>
            <a:r>
              <a:rPr lang="en-US" dirty="0">
                <a:latin typeface="Cambria"/>
                <a:cs typeface="Cambria"/>
              </a:rPr>
              <a:t>generic</a:t>
            </a:r>
            <a:r>
              <a:rPr lang="en-US" spc="150" dirty="0">
                <a:latin typeface="Cambria"/>
                <a:cs typeface="Cambria"/>
              </a:rPr>
              <a:t> </a:t>
            </a:r>
            <a:r>
              <a:rPr lang="en-US" spc="-5" dirty="0">
                <a:latin typeface="Cambria"/>
                <a:cs typeface="Cambria"/>
              </a:rPr>
              <a:t>servlet</a:t>
            </a:r>
            <a:r>
              <a:rPr lang="en-US" spc="140" dirty="0">
                <a:latin typeface="Cambria"/>
                <a:cs typeface="Cambria"/>
              </a:rPr>
              <a:t> </a:t>
            </a:r>
            <a:r>
              <a:rPr lang="en-US" spc="-25" dirty="0">
                <a:latin typeface="Cambria"/>
                <a:cs typeface="Cambria"/>
              </a:rPr>
              <a:t>by</a:t>
            </a:r>
            <a:r>
              <a:rPr lang="en-US" spc="145" dirty="0">
                <a:latin typeface="Cambria"/>
                <a:cs typeface="Cambria"/>
              </a:rPr>
              <a:t> </a:t>
            </a:r>
            <a:r>
              <a:rPr lang="en-US" b="1" spc="-5" dirty="0">
                <a:latin typeface="Cambria"/>
                <a:cs typeface="Cambria"/>
              </a:rPr>
              <a:t>inheriting</a:t>
            </a:r>
            <a:r>
              <a:rPr lang="en-US" b="1" spc="150" dirty="0">
                <a:latin typeface="Cambria"/>
                <a:cs typeface="Cambria"/>
              </a:rPr>
              <a:t> </a:t>
            </a:r>
            <a:r>
              <a:rPr lang="en-US" dirty="0">
                <a:latin typeface="Cambria"/>
                <a:cs typeface="Cambria"/>
              </a:rPr>
              <a:t>the</a:t>
            </a:r>
            <a:r>
              <a:rPr lang="en-US" spc="145" dirty="0">
                <a:latin typeface="Cambria"/>
                <a:cs typeface="Cambria"/>
              </a:rPr>
              <a:t> </a:t>
            </a:r>
            <a:r>
              <a:rPr lang="en-US" b="1" spc="-5" dirty="0" err="1" smtClean="0">
                <a:latin typeface="Cambria"/>
                <a:cs typeface="Cambria"/>
              </a:rPr>
              <a:t>GenericServlet</a:t>
            </a:r>
            <a:r>
              <a:rPr lang="en-US" b="1" spc="-5" dirty="0" smtClean="0">
                <a:latin typeface="Cambria"/>
                <a:cs typeface="Cambria"/>
              </a:rPr>
              <a:t> </a:t>
            </a:r>
            <a:r>
              <a:rPr lang="en-US" spc="-5" dirty="0" smtClean="0">
                <a:latin typeface="Cambria"/>
                <a:cs typeface="Cambria"/>
              </a:rPr>
              <a:t>class</a:t>
            </a:r>
            <a:r>
              <a:rPr lang="en-US" spc="10" dirty="0" smtClean="0">
                <a:latin typeface="Cambria"/>
                <a:cs typeface="Cambria"/>
              </a:rPr>
              <a:t> </a:t>
            </a:r>
            <a:r>
              <a:rPr lang="en-US" dirty="0">
                <a:latin typeface="Cambria"/>
                <a:cs typeface="Cambria"/>
              </a:rPr>
              <a:t>and</a:t>
            </a:r>
            <a:r>
              <a:rPr lang="en-US" spc="-5" dirty="0">
                <a:latin typeface="Cambria"/>
                <a:cs typeface="Cambria"/>
              </a:rPr>
              <a:t> providing</a:t>
            </a:r>
            <a:r>
              <a:rPr lang="en-US" spc="-35" dirty="0">
                <a:latin typeface="Cambria"/>
                <a:cs typeface="Cambria"/>
              </a:rPr>
              <a:t> </a:t>
            </a:r>
            <a:r>
              <a:rPr lang="en-US" dirty="0">
                <a:latin typeface="Cambria"/>
                <a:cs typeface="Cambria"/>
              </a:rPr>
              <a:t>the</a:t>
            </a:r>
            <a:r>
              <a:rPr lang="en-US" spc="10" dirty="0">
                <a:latin typeface="Cambria"/>
                <a:cs typeface="Cambria"/>
              </a:rPr>
              <a:t> </a:t>
            </a:r>
            <a:r>
              <a:rPr lang="en-US" dirty="0">
                <a:latin typeface="Cambria"/>
                <a:cs typeface="Cambria"/>
              </a:rPr>
              <a:t>implementation</a:t>
            </a:r>
            <a:r>
              <a:rPr lang="en-US" spc="-70" dirty="0">
                <a:latin typeface="Cambria"/>
                <a:cs typeface="Cambria"/>
              </a:rPr>
              <a:t> </a:t>
            </a:r>
            <a:r>
              <a:rPr lang="en-US" dirty="0">
                <a:latin typeface="Cambria"/>
                <a:cs typeface="Cambria"/>
              </a:rPr>
              <a:t>of</a:t>
            </a:r>
            <a:r>
              <a:rPr lang="en-US" spc="-20" dirty="0">
                <a:latin typeface="Cambria"/>
                <a:cs typeface="Cambria"/>
              </a:rPr>
              <a:t> </a:t>
            </a:r>
            <a:r>
              <a:rPr lang="en-US" dirty="0">
                <a:latin typeface="Cambria"/>
                <a:cs typeface="Cambria"/>
              </a:rPr>
              <a:t>the</a:t>
            </a:r>
            <a:r>
              <a:rPr lang="en-US" spc="5" dirty="0">
                <a:latin typeface="Cambria"/>
                <a:cs typeface="Cambria"/>
              </a:rPr>
              <a:t> </a:t>
            </a:r>
            <a:r>
              <a:rPr lang="en-US" b="1" spc="-5" dirty="0">
                <a:latin typeface="Cambria"/>
                <a:cs typeface="Cambria"/>
              </a:rPr>
              <a:t>service</a:t>
            </a:r>
            <a:r>
              <a:rPr lang="en-US" b="1" spc="-20" dirty="0">
                <a:latin typeface="Cambria"/>
                <a:cs typeface="Cambria"/>
              </a:rPr>
              <a:t> </a:t>
            </a:r>
            <a:r>
              <a:rPr lang="en-US" b="1" dirty="0">
                <a:latin typeface="Cambria"/>
                <a:cs typeface="Cambria"/>
              </a:rPr>
              <a:t>method</a:t>
            </a:r>
            <a:r>
              <a:rPr lang="en-US" b="1" dirty="0" smtClean="0">
                <a:latin typeface="Cambria"/>
                <a:cs typeface="Cambria"/>
              </a:rPr>
              <a:t>.</a:t>
            </a:r>
            <a:endParaRPr lang="en-US" dirty="0" smtClean="0"/>
          </a:p>
          <a:p>
            <a:pPr marL="0" indent="0">
              <a:buNone/>
            </a:pPr>
            <a:r>
              <a:rPr lang="en-US" b="1" dirty="0" smtClean="0"/>
              <a:t>Methods </a:t>
            </a:r>
            <a:r>
              <a:rPr lang="en-US" b="1" dirty="0"/>
              <a:t>of </a:t>
            </a:r>
            <a:r>
              <a:rPr lang="en-IN" b="1" dirty="0" err="1"/>
              <a:t>GenericServlet</a:t>
            </a:r>
            <a:r>
              <a:rPr lang="en-IN" b="1" dirty="0"/>
              <a:t> </a:t>
            </a:r>
            <a:r>
              <a:rPr lang="en-US" b="1" dirty="0" smtClean="0"/>
              <a:t>class:</a:t>
            </a:r>
            <a:endParaRPr lang="en-US" b="1" dirty="0"/>
          </a:p>
          <a:p>
            <a:r>
              <a:rPr lang="en-US" dirty="0" smtClean="0">
                <a:solidFill>
                  <a:srgbClr val="1160FF"/>
                </a:solidFill>
              </a:rPr>
              <a:t>public </a:t>
            </a:r>
            <a:r>
              <a:rPr lang="en-US" dirty="0">
                <a:solidFill>
                  <a:srgbClr val="1160FF"/>
                </a:solidFill>
              </a:rPr>
              <a:t>void </a:t>
            </a:r>
            <a:r>
              <a:rPr lang="en-US" dirty="0" err="1">
                <a:solidFill>
                  <a:srgbClr val="1160FF"/>
                </a:solidFill>
              </a:rPr>
              <a:t>init</a:t>
            </a:r>
            <a:r>
              <a:rPr lang="en-US" dirty="0">
                <a:solidFill>
                  <a:srgbClr val="1160FF"/>
                </a:solidFill>
              </a:rPr>
              <a:t>(</a:t>
            </a:r>
            <a:r>
              <a:rPr lang="en-US" dirty="0" err="1">
                <a:solidFill>
                  <a:srgbClr val="1160FF"/>
                </a:solidFill>
              </a:rPr>
              <a:t>ServletConfig</a:t>
            </a:r>
            <a:r>
              <a:rPr lang="en-US" dirty="0">
                <a:solidFill>
                  <a:srgbClr val="1160FF"/>
                </a:solidFill>
              </a:rPr>
              <a:t> </a:t>
            </a:r>
            <a:r>
              <a:rPr lang="en-US" dirty="0" err="1">
                <a:solidFill>
                  <a:srgbClr val="1160FF"/>
                </a:solidFill>
              </a:rPr>
              <a:t>config</a:t>
            </a:r>
            <a:r>
              <a:rPr lang="en-US" dirty="0">
                <a:solidFill>
                  <a:srgbClr val="1160FF"/>
                </a:solidFill>
              </a:rPr>
              <a:t>) </a:t>
            </a:r>
            <a:endParaRPr lang="en-US" dirty="0" smtClean="0">
              <a:solidFill>
                <a:srgbClr val="1160FF"/>
              </a:solidFill>
            </a:endParaRPr>
          </a:p>
          <a:p>
            <a:pPr lvl="1"/>
            <a:r>
              <a:rPr lang="en-US" dirty="0" smtClean="0"/>
              <a:t>Used </a:t>
            </a:r>
            <a:r>
              <a:rPr lang="en-US" dirty="0"/>
              <a:t>to initialize the servlet.</a:t>
            </a:r>
          </a:p>
          <a:p>
            <a:r>
              <a:rPr lang="en-US" dirty="0">
                <a:solidFill>
                  <a:srgbClr val="1160FF"/>
                </a:solidFill>
              </a:rPr>
              <a:t>public abstract void service(</a:t>
            </a:r>
            <a:r>
              <a:rPr lang="en-US" dirty="0" err="1">
                <a:solidFill>
                  <a:srgbClr val="1160FF"/>
                </a:solidFill>
              </a:rPr>
              <a:t>ServletRequest</a:t>
            </a:r>
            <a:r>
              <a:rPr lang="en-US" dirty="0">
                <a:solidFill>
                  <a:srgbClr val="1160FF"/>
                </a:solidFill>
              </a:rPr>
              <a:t> request, </a:t>
            </a:r>
            <a:endParaRPr lang="en-US" dirty="0" smtClean="0">
              <a:solidFill>
                <a:srgbClr val="1160FF"/>
              </a:solidFill>
            </a:endParaRPr>
          </a:p>
          <a:p>
            <a:pPr marL="0" indent="0">
              <a:buNone/>
            </a:pPr>
            <a:r>
              <a:rPr lang="en-US" dirty="0">
                <a:solidFill>
                  <a:srgbClr val="1160FF"/>
                </a:solidFill>
              </a:rPr>
              <a:t>	</a:t>
            </a:r>
            <a:r>
              <a:rPr lang="en-US" dirty="0" smtClean="0">
                <a:solidFill>
                  <a:srgbClr val="1160FF"/>
                </a:solidFill>
              </a:rPr>
              <a:t>				</a:t>
            </a:r>
            <a:r>
              <a:rPr lang="en-US" dirty="0" err="1" smtClean="0">
                <a:solidFill>
                  <a:srgbClr val="1160FF"/>
                </a:solidFill>
              </a:rPr>
              <a:t>ServletResponse</a:t>
            </a:r>
            <a:r>
              <a:rPr lang="en-US" dirty="0" smtClean="0">
                <a:solidFill>
                  <a:srgbClr val="1160FF"/>
                </a:solidFill>
              </a:rPr>
              <a:t> </a:t>
            </a:r>
            <a:r>
              <a:rPr lang="en-US" dirty="0">
                <a:solidFill>
                  <a:srgbClr val="1160FF"/>
                </a:solidFill>
              </a:rPr>
              <a:t>response) </a:t>
            </a:r>
            <a:endParaRPr lang="en-US" dirty="0" smtClean="0">
              <a:solidFill>
                <a:srgbClr val="1160FF"/>
              </a:solidFill>
            </a:endParaRPr>
          </a:p>
          <a:p>
            <a:pPr lvl="1"/>
            <a:r>
              <a:rPr lang="en-US" dirty="0" smtClean="0"/>
              <a:t>Provides </a:t>
            </a:r>
            <a:r>
              <a:rPr lang="en-US" dirty="0"/>
              <a:t>service for the incoming request. </a:t>
            </a:r>
            <a:endParaRPr lang="en-US" dirty="0" smtClean="0"/>
          </a:p>
          <a:p>
            <a:pPr lvl="1"/>
            <a:r>
              <a:rPr lang="en-US" dirty="0" smtClean="0"/>
              <a:t>Invoked </a:t>
            </a:r>
            <a:r>
              <a:rPr lang="en-US" dirty="0"/>
              <a:t>at each time when user requests for a servlet</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custDataLst>
      <p:tags r:id="rId1"/>
    </p:custDataLst>
    <p:extLst>
      <p:ext uri="{BB962C8B-B14F-4D97-AF65-F5344CB8AC3E}">
        <p14:creationId xmlns:p14="http://schemas.microsoft.com/office/powerpoint/2010/main" val="29469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  (cont.)</a:t>
            </a:r>
            <a:endParaRPr lang="en-IN" dirty="0"/>
          </a:p>
        </p:txBody>
      </p:sp>
      <p:sp>
        <p:nvSpPr>
          <p:cNvPr id="3" name="Content Placeholder 2"/>
          <p:cNvSpPr>
            <a:spLocks noGrp="1"/>
          </p:cNvSpPr>
          <p:nvPr>
            <p:ph idx="1"/>
          </p:nvPr>
        </p:nvSpPr>
        <p:spPr>
          <a:xfrm>
            <a:off x="239151" y="777240"/>
            <a:ext cx="11456320" cy="6080760"/>
          </a:xfrm>
        </p:spPr>
        <p:txBody>
          <a:bodyPr>
            <a:normAutofit fontScale="92500" lnSpcReduction="20000"/>
          </a:bodyPr>
          <a:lstStyle/>
          <a:p>
            <a:pPr marL="0" indent="0">
              <a:buNone/>
            </a:pPr>
            <a:r>
              <a:rPr lang="en-US" b="1" dirty="0"/>
              <a:t>Methods of </a:t>
            </a:r>
            <a:r>
              <a:rPr lang="en-IN" b="1" dirty="0" err="1"/>
              <a:t>GenericServlet</a:t>
            </a:r>
            <a:r>
              <a:rPr lang="en-IN" b="1" dirty="0"/>
              <a:t> </a:t>
            </a:r>
            <a:r>
              <a:rPr lang="en-US" b="1" dirty="0" smtClean="0"/>
              <a:t>class (cont.):</a:t>
            </a:r>
          </a:p>
          <a:p>
            <a:r>
              <a:rPr lang="en-US" dirty="0" smtClean="0">
                <a:solidFill>
                  <a:srgbClr val="1160FF"/>
                </a:solidFill>
              </a:rPr>
              <a:t>public </a:t>
            </a:r>
            <a:r>
              <a:rPr lang="en-US" dirty="0">
                <a:solidFill>
                  <a:srgbClr val="1160FF"/>
                </a:solidFill>
              </a:rPr>
              <a:t>void destroy() </a:t>
            </a:r>
            <a:endParaRPr lang="en-US" dirty="0" smtClean="0">
              <a:solidFill>
                <a:srgbClr val="1160FF"/>
              </a:solidFill>
            </a:endParaRPr>
          </a:p>
          <a:p>
            <a:pPr lvl="1"/>
            <a:r>
              <a:rPr lang="en-US" dirty="0" smtClean="0"/>
              <a:t>Invoked </a:t>
            </a:r>
            <a:r>
              <a:rPr lang="en-US" dirty="0"/>
              <a:t>only once throughout the life cycle </a:t>
            </a:r>
          </a:p>
          <a:p>
            <a:pPr lvl="1"/>
            <a:r>
              <a:rPr lang="en-US" dirty="0" smtClean="0"/>
              <a:t>Indicates </a:t>
            </a:r>
            <a:r>
              <a:rPr lang="en-US" dirty="0"/>
              <a:t>that servlet is being destroyed</a:t>
            </a:r>
            <a:r>
              <a:rPr lang="en-US" dirty="0" smtClean="0"/>
              <a:t>.</a:t>
            </a:r>
            <a:endParaRPr lang="en-US" dirty="0"/>
          </a:p>
          <a:p>
            <a:r>
              <a:rPr lang="en-US" dirty="0">
                <a:solidFill>
                  <a:srgbClr val="1160FF"/>
                </a:solidFill>
              </a:rPr>
              <a:t>public </a:t>
            </a:r>
            <a:r>
              <a:rPr lang="en-US" dirty="0" err="1">
                <a:solidFill>
                  <a:srgbClr val="1160FF"/>
                </a:solidFill>
              </a:rPr>
              <a:t>ServletConfig</a:t>
            </a:r>
            <a:r>
              <a:rPr lang="en-US" dirty="0">
                <a:solidFill>
                  <a:srgbClr val="1160FF"/>
                </a:solidFill>
              </a:rPr>
              <a:t> </a:t>
            </a:r>
            <a:r>
              <a:rPr lang="en-US" dirty="0" err="1">
                <a:solidFill>
                  <a:srgbClr val="1160FF"/>
                </a:solidFill>
              </a:rPr>
              <a:t>getServletConfig</a:t>
            </a:r>
            <a:r>
              <a:rPr lang="en-US" dirty="0">
                <a:solidFill>
                  <a:srgbClr val="1160FF"/>
                </a:solidFill>
              </a:rPr>
              <a:t>() </a:t>
            </a:r>
            <a:endParaRPr lang="en-US" dirty="0" smtClean="0">
              <a:solidFill>
                <a:srgbClr val="1160FF"/>
              </a:solidFill>
            </a:endParaRPr>
          </a:p>
          <a:p>
            <a:pPr lvl="1"/>
            <a:r>
              <a:rPr lang="en-US" dirty="0" smtClean="0"/>
              <a:t>Returns </a:t>
            </a:r>
            <a:r>
              <a:rPr lang="en-US" dirty="0"/>
              <a:t>the object of </a:t>
            </a:r>
            <a:r>
              <a:rPr lang="en-US" dirty="0" err="1" smtClean="0"/>
              <a:t>ServletConfig</a:t>
            </a:r>
            <a:endParaRPr lang="en-US" dirty="0"/>
          </a:p>
          <a:p>
            <a:r>
              <a:rPr lang="en-US" dirty="0">
                <a:solidFill>
                  <a:srgbClr val="1160FF"/>
                </a:solidFill>
              </a:rPr>
              <a:t>public </a:t>
            </a:r>
            <a:r>
              <a:rPr lang="en-US" dirty="0" err="1">
                <a:solidFill>
                  <a:srgbClr val="1160FF"/>
                </a:solidFill>
              </a:rPr>
              <a:t>ServletContext</a:t>
            </a:r>
            <a:r>
              <a:rPr lang="en-US" dirty="0">
                <a:solidFill>
                  <a:srgbClr val="1160FF"/>
                </a:solidFill>
              </a:rPr>
              <a:t> </a:t>
            </a:r>
            <a:r>
              <a:rPr lang="en-US" dirty="0" err="1">
                <a:solidFill>
                  <a:srgbClr val="1160FF"/>
                </a:solidFill>
              </a:rPr>
              <a:t>getServletContext</a:t>
            </a:r>
            <a:r>
              <a:rPr lang="en-US" dirty="0">
                <a:solidFill>
                  <a:srgbClr val="1160FF"/>
                </a:solidFill>
              </a:rPr>
              <a:t>() </a:t>
            </a:r>
            <a:endParaRPr lang="en-US" dirty="0" smtClean="0">
              <a:solidFill>
                <a:srgbClr val="1160FF"/>
              </a:solidFill>
            </a:endParaRPr>
          </a:p>
          <a:p>
            <a:pPr lvl="1"/>
            <a:r>
              <a:rPr lang="en-US" dirty="0"/>
              <a:t>R</a:t>
            </a:r>
            <a:r>
              <a:rPr lang="en-US" dirty="0" smtClean="0"/>
              <a:t>eturns </a:t>
            </a:r>
            <a:r>
              <a:rPr lang="en-US" dirty="0"/>
              <a:t>the object of </a:t>
            </a:r>
            <a:r>
              <a:rPr lang="en-US" dirty="0" err="1"/>
              <a:t>ServletContext</a:t>
            </a:r>
            <a:r>
              <a:rPr lang="en-US" dirty="0"/>
              <a:t>.</a:t>
            </a:r>
          </a:p>
          <a:p>
            <a:r>
              <a:rPr lang="en-US" dirty="0" smtClean="0">
                <a:solidFill>
                  <a:srgbClr val="1160FF"/>
                </a:solidFill>
              </a:rPr>
              <a:t>public </a:t>
            </a:r>
            <a:r>
              <a:rPr lang="en-US" dirty="0">
                <a:solidFill>
                  <a:srgbClr val="1160FF"/>
                </a:solidFill>
              </a:rPr>
              <a:t>String </a:t>
            </a:r>
            <a:r>
              <a:rPr lang="en-US" dirty="0" err="1">
                <a:solidFill>
                  <a:srgbClr val="1160FF"/>
                </a:solidFill>
              </a:rPr>
              <a:t>getServletInfo</a:t>
            </a:r>
            <a:r>
              <a:rPr lang="en-US" dirty="0">
                <a:solidFill>
                  <a:srgbClr val="1160FF"/>
                </a:solidFill>
              </a:rPr>
              <a:t>() </a:t>
            </a:r>
            <a:endParaRPr lang="en-US" dirty="0" smtClean="0">
              <a:solidFill>
                <a:srgbClr val="1160FF"/>
              </a:solidFill>
            </a:endParaRPr>
          </a:p>
          <a:p>
            <a:pPr lvl="1"/>
            <a:r>
              <a:rPr lang="en-US" dirty="0" smtClean="0"/>
              <a:t>Returns </a:t>
            </a:r>
            <a:r>
              <a:rPr lang="en-US" dirty="0"/>
              <a:t>information about servlet such as writer, copyright, version etc.</a:t>
            </a:r>
          </a:p>
          <a:p>
            <a:r>
              <a:rPr lang="en-US" dirty="0">
                <a:solidFill>
                  <a:srgbClr val="1160FF"/>
                </a:solidFill>
              </a:rPr>
              <a:t>public String </a:t>
            </a:r>
            <a:r>
              <a:rPr lang="en-US" dirty="0" err="1">
                <a:solidFill>
                  <a:srgbClr val="1160FF"/>
                </a:solidFill>
              </a:rPr>
              <a:t>getInitParameter</a:t>
            </a:r>
            <a:r>
              <a:rPr lang="en-US" dirty="0">
                <a:solidFill>
                  <a:srgbClr val="1160FF"/>
                </a:solidFill>
              </a:rPr>
              <a:t>(String name) </a:t>
            </a:r>
            <a:endParaRPr lang="en-US" dirty="0" smtClean="0">
              <a:solidFill>
                <a:srgbClr val="1160FF"/>
              </a:solidFill>
            </a:endParaRPr>
          </a:p>
          <a:p>
            <a:pPr lvl="1"/>
            <a:r>
              <a:rPr lang="en-US" dirty="0" smtClean="0"/>
              <a:t>Returns </a:t>
            </a:r>
            <a:r>
              <a:rPr lang="en-US" dirty="0"/>
              <a:t>the parameter value for the </a:t>
            </a:r>
            <a:r>
              <a:rPr lang="en-US" dirty="0" smtClean="0"/>
              <a:t>given parameter name</a:t>
            </a:r>
            <a:endParaRPr lang="en-US" dirty="0"/>
          </a:p>
          <a:p>
            <a:r>
              <a:rPr lang="en-US" dirty="0">
                <a:solidFill>
                  <a:srgbClr val="1160FF"/>
                </a:solidFill>
              </a:rPr>
              <a:t>public Enumeration </a:t>
            </a:r>
            <a:r>
              <a:rPr lang="en-US" dirty="0" err="1">
                <a:solidFill>
                  <a:srgbClr val="1160FF"/>
                </a:solidFill>
              </a:rPr>
              <a:t>getInitParameterNames</a:t>
            </a:r>
            <a:r>
              <a:rPr lang="en-US" dirty="0">
                <a:solidFill>
                  <a:srgbClr val="1160FF"/>
                </a:solidFill>
              </a:rPr>
              <a:t>() </a:t>
            </a:r>
            <a:endParaRPr lang="en-US" dirty="0" smtClean="0">
              <a:solidFill>
                <a:srgbClr val="1160FF"/>
              </a:solidFill>
            </a:endParaRPr>
          </a:p>
          <a:p>
            <a:pPr lvl="1"/>
            <a:r>
              <a:rPr lang="en-US" dirty="0" smtClean="0"/>
              <a:t>Returns all the parameters defined in the web.xml file</a:t>
            </a:r>
            <a:endParaRPr lang="en-US" dirty="0"/>
          </a:p>
          <a:p>
            <a:r>
              <a:rPr lang="en-US" dirty="0">
                <a:solidFill>
                  <a:srgbClr val="1160FF"/>
                </a:solidFill>
              </a:rPr>
              <a:t>public String </a:t>
            </a:r>
            <a:r>
              <a:rPr lang="en-US" dirty="0" err="1">
                <a:solidFill>
                  <a:srgbClr val="1160FF"/>
                </a:solidFill>
              </a:rPr>
              <a:t>getServletName</a:t>
            </a:r>
            <a:r>
              <a:rPr lang="en-US" dirty="0">
                <a:solidFill>
                  <a:srgbClr val="1160FF"/>
                </a:solidFill>
              </a:rPr>
              <a:t>() </a:t>
            </a:r>
            <a:endParaRPr lang="en-US" dirty="0" smtClean="0">
              <a:solidFill>
                <a:srgbClr val="1160FF"/>
              </a:solidFill>
            </a:endParaRPr>
          </a:p>
          <a:p>
            <a:pPr lvl="1"/>
            <a:r>
              <a:rPr lang="en-US" dirty="0" smtClean="0"/>
              <a:t>Returns </a:t>
            </a:r>
            <a:r>
              <a:rPr lang="en-US" dirty="0"/>
              <a:t>the name of the servlet </a:t>
            </a:r>
            <a:r>
              <a:rPr lang="en-US" dirty="0" smtClean="0"/>
              <a:t>object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custDataLst>
      <p:tags r:id="rId1"/>
    </p:custDataLst>
    <p:extLst>
      <p:ext uri="{BB962C8B-B14F-4D97-AF65-F5344CB8AC3E}">
        <p14:creationId xmlns:p14="http://schemas.microsoft.com/office/powerpoint/2010/main" val="133562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a:xfrm>
            <a:off x="239151" y="864107"/>
            <a:ext cx="11456320" cy="5941776"/>
          </a:xfrm>
        </p:spPr>
        <p:txBody>
          <a:bodyPr>
            <a:normAutofit fontScale="92500" lnSpcReduction="20000"/>
          </a:bodyPr>
          <a:lstStyle/>
          <a:p>
            <a:pPr marL="514350" indent="-514350">
              <a:buFont typeface="+mj-lt"/>
              <a:buAutoNum type="arabicPeriod"/>
            </a:pPr>
            <a:r>
              <a:rPr lang="en-US" dirty="0"/>
              <a:t>Servlet </a:t>
            </a:r>
            <a:r>
              <a:rPr lang="en-US" dirty="0" smtClean="0"/>
              <a:t>Introduction, Servlet </a:t>
            </a:r>
            <a:r>
              <a:rPr lang="en-US" dirty="0"/>
              <a:t>Life </a:t>
            </a:r>
            <a:r>
              <a:rPr lang="en-US" dirty="0" smtClean="0"/>
              <a:t>Cycle(SLC)</a:t>
            </a:r>
          </a:p>
          <a:p>
            <a:pPr marL="514350" indent="-514350">
              <a:buFont typeface="+mj-lt"/>
              <a:buAutoNum type="arabicPeriod"/>
            </a:pPr>
            <a:r>
              <a:rPr lang="en-US" dirty="0" smtClean="0"/>
              <a:t>Types </a:t>
            </a:r>
            <a:r>
              <a:rPr lang="en-US" dirty="0"/>
              <a:t>of </a:t>
            </a:r>
            <a:r>
              <a:rPr lang="en-US" dirty="0" smtClean="0"/>
              <a:t>Servlet</a:t>
            </a:r>
          </a:p>
          <a:p>
            <a:pPr marL="514350" indent="-514350">
              <a:buFont typeface="+mj-lt"/>
              <a:buAutoNum type="arabicPeriod"/>
            </a:pPr>
            <a:r>
              <a:rPr lang="en-US" dirty="0" smtClean="0"/>
              <a:t>Servlet </a:t>
            </a:r>
            <a:r>
              <a:rPr lang="en-IN" dirty="0" smtClean="0"/>
              <a:t>Configuration with Deployment Descriptor </a:t>
            </a:r>
          </a:p>
          <a:p>
            <a:pPr marL="514350" indent="-514350">
              <a:buFont typeface="+mj-lt"/>
              <a:buAutoNum type="arabicPeriod"/>
            </a:pPr>
            <a:r>
              <a:rPr lang="en-IN" dirty="0" smtClean="0"/>
              <a:t>Working with </a:t>
            </a:r>
            <a:r>
              <a:rPr lang="en-US" dirty="0" err="1" smtClean="0"/>
              <a:t>ServletContext</a:t>
            </a:r>
            <a:r>
              <a:rPr lang="en-US" dirty="0" smtClean="0"/>
              <a:t> </a:t>
            </a:r>
            <a:r>
              <a:rPr lang="en-US" dirty="0"/>
              <a:t>and </a:t>
            </a:r>
            <a:r>
              <a:rPr lang="en-US" dirty="0" err="1"/>
              <a:t>ServletConfig</a:t>
            </a:r>
            <a:r>
              <a:rPr lang="en-US" dirty="0"/>
              <a:t> </a:t>
            </a:r>
            <a:r>
              <a:rPr lang="en-US" dirty="0" smtClean="0"/>
              <a:t>objects</a:t>
            </a:r>
          </a:p>
          <a:p>
            <a:pPr marL="514350" indent="-514350">
              <a:buFont typeface="+mj-lt"/>
              <a:buAutoNum type="arabicPeriod"/>
            </a:pPr>
            <a:r>
              <a:rPr lang="en-US" dirty="0" smtClean="0"/>
              <a:t>Attributes </a:t>
            </a:r>
            <a:r>
              <a:rPr lang="en-US" dirty="0"/>
              <a:t>in </a:t>
            </a:r>
            <a:r>
              <a:rPr lang="en-US" dirty="0" smtClean="0"/>
              <a:t>Servlet</a:t>
            </a:r>
            <a:endParaRPr lang="en-US" dirty="0"/>
          </a:p>
          <a:p>
            <a:pPr marL="514350" indent="-514350">
              <a:buFont typeface="+mj-lt"/>
              <a:buAutoNum type="arabicPeriod"/>
            </a:pPr>
            <a:r>
              <a:rPr lang="en-US" dirty="0"/>
              <a:t>Response and Redirection </a:t>
            </a:r>
            <a:endParaRPr lang="en-US" dirty="0" smtClean="0"/>
          </a:p>
          <a:p>
            <a:pPr marL="960120" lvl="1" indent="-457200">
              <a:buFont typeface="+mj-lt"/>
              <a:buAutoNum type="arabicPeriod"/>
            </a:pPr>
            <a:r>
              <a:rPr lang="en-US" dirty="0" smtClean="0"/>
              <a:t>Using </a:t>
            </a:r>
            <a:r>
              <a:rPr lang="en-US" dirty="0"/>
              <a:t>Request </a:t>
            </a:r>
            <a:r>
              <a:rPr lang="en-US" dirty="0" err="1" smtClean="0"/>
              <a:t>Dispacher</a:t>
            </a:r>
            <a:endParaRPr lang="en-US" dirty="0" smtClean="0"/>
          </a:p>
          <a:p>
            <a:pPr marL="960120" lvl="1" indent="-457200">
              <a:buFont typeface="+mj-lt"/>
              <a:buAutoNum type="arabicPeriod"/>
            </a:pPr>
            <a:r>
              <a:rPr lang="en-US" dirty="0" smtClean="0"/>
              <a:t>Using </a:t>
            </a:r>
            <a:r>
              <a:rPr lang="en-IN" dirty="0" err="1" smtClean="0"/>
              <a:t>sendRedirect</a:t>
            </a:r>
            <a:r>
              <a:rPr lang="en-IN" dirty="0" smtClean="0"/>
              <a:t> Method </a:t>
            </a:r>
          </a:p>
          <a:p>
            <a:pPr marL="514350" indent="-514350">
              <a:buFont typeface="+mj-lt"/>
              <a:buAutoNum type="arabicPeriod"/>
            </a:pPr>
            <a:r>
              <a:rPr lang="en-US" dirty="0"/>
              <a:t>Session </a:t>
            </a:r>
            <a:r>
              <a:rPr lang="en-US" dirty="0" smtClean="0"/>
              <a:t>Tracking</a:t>
            </a:r>
            <a:endParaRPr lang="en-US" dirty="0"/>
          </a:p>
          <a:p>
            <a:pPr marL="960120" lvl="1" indent="-457200">
              <a:buFont typeface="+mj-lt"/>
              <a:buAutoNum type="arabicPeriod"/>
            </a:pPr>
            <a:r>
              <a:rPr lang="en-US" dirty="0"/>
              <a:t>Using </a:t>
            </a:r>
            <a:r>
              <a:rPr lang="en-US" dirty="0" smtClean="0"/>
              <a:t>Cookies</a:t>
            </a:r>
          </a:p>
          <a:p>
            <a:pPr marL="960120" lvl="1" indent="-457200">
              <a:buFont typeface="+mj-lt"/>
              <a:buAutoNum type="arabicPeriod"/>
            </a:pPr>
            <a:r>
              <a:rPr lang="en-US" dirty="0" err="1" smtClean="0"/>
              <a:t>HTTPSession</a:t>
            </a:r>
            <a:endParaRPr lang="en-US" dirty="0" smtClean="0"/>
          </a:p>
          <a:p>
            <a:pPr marL="960120" lvl="1" indent="-457200">
              <a:buFont typeface="+mj-lt"/>
              <a:buAutoNum type="arabicPeriod"/>
            </a:pPr>
            <a:r>
              <a:rPr lang="en-US" dirty="0" smtClean="0"/>
              <a:t>Hidden </a:t>
            </a:r>
            <a:r>
              <a:rPr lang="en-US" dirty="0"/>
              <a:t>Form </a:t>
            </a:r>
            <a:r>
              <a:rPr lang="en-US" dirty="0" smtClean="0"/>
              <a:t>Field</a:t>
            </a:r>
          </a:p>
          <a:p>
            <a:pPr marL="960120" lvl="1" indent="-457200">
              <a:buFont typeface="+mj-lt"/>
              <a:buAutoNum type="arabicPeriod"/>
            </a:pPr>
            <a:r>
              <a:rPr lang="en-US" dirty="0" smtClean="0"/>
              <a:t>URL </a:t>
            </a:r>
            <a:r>
              <a:rPr lang="en-US" dirty="0"/>
              <a:t>Rewriting</a:t>
            </a:r>
          </a:p>
          <a:p>
            <a:pPr marL="514350" indent="-514350">
              <a:buFont typeface="+mj-lt"/>
              <a:buAutoNum type="arabicPeriod"/>
            </a:pPr>
            <a:r>
              <a:rPr lang="en-IN" dirty="0" smtClean="0"/>
              <a:t>Filter API, Manipulating Responses using Filter </a:t>
            </a:r>
            <a:r>
              <a:rPr lang="en-US" dirty="0" smtClean="0"/>
              <a:t>API</a:t>
            </a:r>
          </a:p>
          <a:p>
            <a:pPr marL="514350" indent="-514350">
              <a:buFont typeface="+mj-lt"/>
              <a:buAutoNum type="arabicPeriod"/>
            </a:pPr>
            <a:r>
              <a:rPr lang="en-US" dirty="0" smtClean="0"/>
              <a:t>Types </a:t>
            </a:r>
            <a:r>
              <a:rPr lang="en-US" dirty="0"/>
              <a:t>of Servlet Event: </a:t>
            </a:r>
            <a:r>
              <a:rPr lang="en-US" dirty="0" err="1"/>
              <a:t>ContextLevel</a:t>
            </a:r>
            <a:r>
              <a:rPr lang="en-US" dirty="0"/>
              <a:t> </a:t>
            </a:r>
            <a:r>
              <a:rPr lang="en-US" dirty="0" smtClean="0"/>
              <a:t>and </a:t>
            </a:r>
            <a:r>
              <a:rPr lang="en-IN" dirty="0" err="1" smtClean="0"/>
              <a:t>SessionLevel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r>
              <a:rPr lang="en-US" dirty="0" smtClean="0"/>
              <a:t>Extends </a:t>
            </a:r>
            <a:r>
              <a:rPr lang="en-US" dirty="0"/>
              <a:t>the </a:t>
            </a:r>
            <a:r>
              <a:rPr lang="en-US" dirty="0" err="1"/>
              <a:t>GenericServlet</a:t>
            </a:r>
            <a:r>
              <a:rPr lang="en-US" dirty="0"/>
              <a:t> class </a:t>
            </a:r>
            <a:endParaRPr lang="en-US" dirty="0" smtClean="0"/>
          </a:p>
          <a:p>
            <a:r>
              <a:rPr lang="en-US" dirty="0" smtClean="0"/>
              <a:t>Implements </a:t>
            </a:r>
            <a:r>
              <a:rPr lang="en-US" dirty="0" err="1"/>
              <a:t>Serializable</a:t>
            </a:r>
            <a:r>
              <a:rPr lang="en-US" dirty="0"/>
              <a:t> </a:t>
            </a:r>
            <a:r>
              <a:rPr lang="en-US" dirty="0" smtClean="0"/>
              <a:t>interface</a:t>
            </a:r>
          </a:p>
          <a:p>
            <a:r>
              <a:rPr lang="en-US" dirty="0" smtClean="0"/>
              <a:t>Provides </a:t>
            </a:r>
            <a:r>
              <a:rPr lang="en-US" dirty="0"/>
              <a:t>http specific methods </a:t>
            </a:r>
            <a:r>
              <a:rPr lang="en-US" dirty="0" smtClean="0">
                <a:sym typeface="Wingdings" pitchFamily="2" charset="2"/>
              </a:rPr>
              <a:t> </a:t>
            </a:r>
            <a:r>
              <a:rPr lang="en-US" dirty="0" err="1" smtClean="0"/>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a:p>
            <a:endParaRPr lang="en-US" dirty="0" smtClean="0"/>
          </a:p>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a:solidFill>
                  <a:srgbClr val="1160FF"/>
                </a:solidFill>
              </a:rPr>
              <a:t>public void service(</a:t>
            </a:r>
            <a:r>
              <a:rPr lang="en-US" dirty="0" err="1">
                <a:solidFill>
                  <a:srgbClr val="1160FF"/>
                </a:solidFill>
              </a:rPr>
              <a:t>ServletRequest</a:t>
            </a:r>
            <a:r>
              <a:rPr lang="en-US" dirty="0">
                <a:solidFill>
                  <a:srgbClr val="1160FF"/>
                </a:solidFill>
              </a:rPr>
              <a:t> </a:t>
            </a:r>
            <a:r>
              <a:rPr lang="en-US" dirty="0" err="1" smtClean="0">
                <a:solidFill>
                  <a:srgbClr val="1160FF"/>
                </a:solidFill>
              </a:rPr>
              <a:t>rq,ServletResponse</a:t>
            </a:r>
            <a:r>
              <a:rPr lang="en-US" dirty="0" smtClean="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Dispatches </a:t>
            </a:r>
            <a:r>
              <a:rPr lang="en-US" dirty="0"/>
              <a:t>the request to the protected service method by converting the request and response object into http type.</a:t>
            </a:r>
          </a:p>
          <a:p>
            <a:r>
              <a:rPr lang="en-US" dirty="0">
                <a:solidFill>
                  <a:srgbClr val="1160FF"/>
                </a:solidFill>
              </a:rPr>
              <a:t>protected void service(</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smtClean="0">
                <a:solidFill>
                  <a:srgbClr val="1160FF"/>
                </a:solidFill>
              </a:rPr>
              <a:t>HttpServletResponse</a:t>
            </a:r>
            <a:r>
              <a:rPr lang="en-US" dirty="0" smtClean="0">
                <a:solidFill>
                  <a:srgbClr val="1160FF"/>
                </a:solidFill>
              </a:rPr>
              <a:t> </a:t>
            </a:r>
            <a:r>
              <a:rPr lang="en-US" dirty="0" err="1" smtClean="0">
                <a:solidFill>
                  <a:srgbClr val="1160FF"/>
                </a:solidFill>
              </a:rPr>
              <a:t>rs</a:t>
            </a:r>
            <a:r>
              <a:rPr lang="en-US" dirty="0" smtClean="0">
                <a:solidFill>
                  <a:srgbClr val="1160FF"/>
                </a:solidFill>
              </a:rPr>
              <a:t>) </a:t>
            </a:r>
          </a:p>
          <a:p>
            <a:pPr lvl="1"/>
            <a:r>
              <a:rPr lang="en-US" dirty="0" smtClean="0"/>
              <a:t>Receives </a:t>
            </a:r>
            <a:r>
              <a:rPr lang="en-US" dirty="0"/>
              <a:t>the request from the service </a:t>
            </a:r>
            <a:r>
              <a:rPr lang="en-US" dirty="0" smtClean="0"/>
              <a:t>method</a:t>
            </a:r>
          </a:p>
          <a:p>
            <a:pPr lvl="1"/>
            <a:r>
              <a:rPr lang="en-US" dirty="0" smtClean="0"/>
              <a:t>Dispatches </a:t>
            </a:r>
            <a:r>
              <a:rPr lang="en-US" dirty="0"/>
              <a:t>the request to the </a:t>
            </a:r>
            <a:r>
              <a:rPr lang="en-US" dirty="0" err="1" smtClean="0"/>
              <a:t>doXxx</a:t>
            </a:r>
            <a:r>
              <a:rPr lang="en-US" dirty="0" smtClean="0"/>
              <a:t>() </a:t>
            </a:r>
            <a:r>
              <a:rPr lang="en-US" dirty="0"/>
              <a:t>method depending on the incoming http request </a:t>
            </a:r>
            <a:r>
              <a:rPr lang="en-US" dirty="0" smtClean="0"/>
              <a:t>type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custDataLst>
      <p:tags r:id="rId1"/>
    </p:custDataLst>
    <p:extLst>
      <p:ext uri="{BB962C8B-B14F-4D97-AF65-F5344CB8AC3E}">
        <p14:creationId xmlns:p14="http://schemas.microsoft.com/office/powerpoint/2010/main" val="154191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smtClean="0">
                <a:solidFill>
                  <a:srgbClr val="1160FF"/>
                </a:solidFill>
              </a:rPr>
              <a:t>protected </a:t>
            </a:r>
            <a:r>
              <a:rPr lang="en-US" dirty="0">
                <a:solidFill>
                  <a:srgbClr val="1160FF"/>
                </a:solidFill>
              </a:rPr>
              <a:t>void </a:t>
            </a:r>
            <a:r>
              <a:rPr lang="en-US" dirty="0" err="1">
                <a:solidFill>
                  <a:srgbClr val="1160FF"/>
                </a:solidFill>
              </a:rPr>
              <a:t>doGet</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a:solidFill>
                  <a:srgbClr val="1160FF"/>
                </a:solidFill>
              </a:rPr>
              <a:t>HttpServletResponse</a:t>
            </a:r>
            <a:r>
              <a:rPr lang="en-US" dirty="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Handles </a:t>
            </a:r>
            <a:r>
              <a:rPr lang="en-US" dirty="0"/>
              <a:t>the GET </a:t>
            </a:r>
            <a:r>
              <a:rPr lang="en-US" dirty="0" smtClean="0"/>
              <a:t>request It is invoked </a:t>
            </a:r>
            <a:r>
              <a:rPr lang="en-US" dirty="0"/>
              <a:t>by the web </a:t>
            </a:r>
            <a:r>
              <a:rPr lang="en-US" dirty="0" smtClean="0"/>
              <a:t>container</a:t>
            </a:r>
          </a:p>
          <a:p>
            <a:r>
              <a:rPr lang="en-IN" dirty="0">
                <a:solidFill>
                  <a:srgbClr val="1160FF"/>
                </a:solidFill>
              </a:rPr>
              <a:t>protected void </a:t>
            </a:r>
            <a:r>
              <a:rPr lang="en-IN" dirty="0" err="1">
                <a:solidFill>
                  <a:srgbClr val="1160FF"/>
                </a:solidFill>
              </a:rPr>
              <a:t>doPost</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a:solidFill>
                  <a:srgbClr val="1160FF"/>
                </a:solidFill>
              </a:rPr>
              <a:t>) </a:t>
            </a:r>
            <a:endParaRPr lang="en-IN" dirty="0" smtClean="0">
              <a:solidFill>
                <a:srgbClr val="1160FF"/>
              </a:solidFill>
            </a:endParaRPr>
          </a:p>
          <a:p>
            <a:pPr lvl="1"/>
            <a:r>
              <a:rPr lang="en-IN" dirty="0" smtClean="0"/>
              <a:t>Handles </a:t>
            </a:r>
            <a:r>
              <a:rPr lang="en-IN" dirty="0"/>
              <a:t>the POST request. It is invoked by the web container.</a:t>
            </a:r>
          </a:p>
          <a:p>
            <a:r>
              <a:rPr lang="en-IN" dirty="0" smtClean="0">
                <a:solidFill>
                  <a:srgbClr val="1160FF"/>
                </a:solidFill>
              </a:rPr>
              <a:t>protected </a:t>
            </a:r>
            <a:r>
              <a:rPr lang="en-IN" dirty="0">
                <a:solidFill>
                  <a:srgbClr val="1160FF"/>
                </a:solidFill>
              </a:rPr>
              <a:t>void </a:t>
            </a:r>
            <a:r>
              <a:rPr lang="en-IN" dirty="0" err="1">
                <a:solidFill>
                  <a:srgbClr val="1160FF"/>
                </a:solidFill>
              </a:rPr>
              <a:t>doHead</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smtClean="0">
                <a:solidFill>
                  <a:srgbClr val="1160FF"/>
                </a:solidFill>
              </a:rPr>
              <a:t>)</a:t>
            </a:r>
            <a:r>
              <a:rPr lang="en-IN" dirty="0">
                <a:solidFill>
                  <a:srgbClr val="1160FF"/>
                </a:solidFill>
              </a:rPr>
              <a:t> </a:t>
            </a:r>
            <a:endParaRPr lang="en-IN" dirty="0" smtClean="0">
              <a:solidFill>
                <a:srgbClr val="1160FF"/>
              </a:solidFill>
            </a:endParaRPr>
          </a:p>
          <a:p>
            <a:pPr lvl="1"/>
            <a:r>
              <a:rPr lang="en-IN" dirty="0" smtClean="0"/>
              <a:t>Handles </a:t>
            </a:r>
            <a:r>
              <a:rPr lang="en-IN" dirty="0"/>
              <a:t>the HEAD request. It is invoked by the web container.</a:t>
            </a:r>
          </a:p>
          <a:p>
            <a:r>
              <a:rPr lang="en-US" dirty="0" smtClean="0"/>
              <a:t>Similarly </a:t>
            </a:r>
            <a:r>
              <a:rPr lang="en-US" dirty="0" smtClean="0">
                <a:sym typeface="Wingdings" pitchFamily="2" charset="2"/>
              </a:rPr>
              <a:t> </a:t>
            </a:r>
            <a:r>
              <a:rPr lang="en-US" dirty="0" err="1" smtClean="0">
                <a:sym typeface="Wingdings" pitchFamily="2" charset="2"/>
              </a:rPr>
              <a:t>doPut</a:t>
            </a:r>
            <a:r>
              <a:rPr lang="en-US" dirty="0" smtClean="0">
                <a:sym typeface="Wingdings" pitchFamily="2" charset="2"/>
              </a:rPr>
              <a:t>, </a:t>
            </a:r>
            <a:r>
              <a:rPr lang="en-US" dirty="0" err="1" smtClean="0">
                <a:sym typeface="Wingdings" pitchFamily="2" charset="2"/>
              </a:rPr>
              <a:t>doOptions</a:t>
            </a:r>
            <a:r>
              <a:rPr lang="en-US" dirty="0" smtClean="0">
                <a:sym typeface="Wingdings" pitchFamily="2" charset="2"/>
              </a:rPr>
              <a:t>, </a:t>
            </a:r>
            <a:r>
              <a:rPr lang="en-US" dirty="0" err="1" smtClean="0">
                <a:sym typeface="Wingdings" pitchFamily="2" charset="2"/>
              </a:rPr>
              <a:t>doTrace</a:t>
            </a:r>
            <a:r>
              <a:rPr lang="en-US" dirty="0" smtClean="0">
                <a:sym typeface="Wingdings" pitchFamily="2" charset="2"/>
              </a:rPr>
              <a:t>, </a:t>
            </a:r>
            <a:r>
              <a:rPr lang="en-US" dirty="0" err="1" smtClean="0">
                <a:sym typeface="Wingdings" pitchFamily="2" charset="2"/>
              </a:rPr>
              <a:t>doDelete</a:t>
            </a:r>
            <a:endParaRPr lang="en-US" dirty="0" smtClean="0">
              <a:sym typeface="Wingdings" pitchFamily="2" charset="2"/>
            </a:endParaRPr>
          </a:p>
          <a:p>
            <a:r>
              <a:rPr lang="en-US" dirty="0">
                <a:solidFill>
                  <a:srgbClr val="1160FF"/>
                </a:solidFill>
              </a:rPr>
              <a:t>protected long </a:t>
            </a:r>
            <a:r>
              <a:rPr lang="en-US" dirty="0" err="1">
                <a:solidFill>
                  <a:srgbClr val="1160FF"/>
                </a:solidFill>
              </a:rPr>
              <a:t>getLastModified</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a:solidFill>
                  <a:srgbClr val="1160FF"/>
                </a:solidFill>
              </a:rPr>
              <a:t>req</a:t>
            </a:r>
            <a:r>
              <a:rPr lang="en-US" dirty="0">
                <a:solidFill>
                  <a:srgbClr val="1160FF"/>
                </a:solidFill>
              </a:rPr>
              <a:t>) </a:t>
            </a:r>
            <a:endParaRPr lang="en-US" dirty="0" smtClean="0">
              <a:solidFill>
                <a:srgbClr val="1160FF"/>
              </a:solidFill>
            </a:endParaRPr>
          </a:p>
          <a:p>
            <a:pPr lvl="1"/>
            <a:r>
              <a:rPr lang="en-US" dirty="0" smtClean="0"/>
              <a:t>Returns </a:t>
            </a:r>
            <a:r>
              <a:rPr lang="en-US" dirty="0"/>
              <a:t>the time when  </a:t>
            </a:r>
            <a:r>
              <a:rPr lang="en-US" dirty="0" err="1"/>
              <a:t>HttpServletRequest</a:t>
            </a:r>
            <a:r>
              <a:rPr lang="en-US" dirty="0"/>
              <a:t> was last modified since midnight January 1, 1970 GMT.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custDataLst>
      <p:tags r:id="rId1"/>
    </p:custDataLst>
    <p:extLst>
      <p:ext uri="{BB962C8B-B14F-4D97-AF65-F5344CB8AC3E}">
        <p14:creationId xmlns:p14="http://schemas.microsoft.com/office/powerpoint/2010/main" val="120687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Vs</a:t>
            </a:r>
            <a:r>
              <a:rPr lang="en-US" dirty="0" smtClean="0"/>
              <a:t> Post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6" name="object 3"/>
          <p:cNvPicPr>
            <a:picLocks noGrp="1"/>
          </p:cNvPicPr>
          <p:nvPr>
            <p:ph idx="1"/>
          </p:nvPr>
        </p:nvPicPr>
        <p:blipFill>
          <a:blip r:embed="rId3" cstate="print"/>
          <a:stretch>
            <a:fillRect/>
          </a:stretch>
        </p:blipFill>
        <p:spPr>
          <a:xfrm>
            <a:off x="167640" y="841374"/>
            <a:ext cx="11599546" cy="5483226"/>
          </a:xfrm>
          <a:prstGeom prst="rect">
            <a:avLst/>
          </a:prstGeom>
        </p:spPr>
      </p:pic>
    </p:spTree>
    <p:custDataLst>
      <p:tags r:id="rId1"/>
    </p:custDataLst>
    <p:extLst>
      <p:ext uri="{BB962C8B-B14F-4D97-AF65-F5344CB8AC3E}">
        <p14:creationId xmlns:p14="http://schemas.microsoft.com/office/powerpoint/2010/main" val="2941442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5715" algn="just">
              <a:lnSpc>
                <a:spcPct val="100000"/>
              </a:lnSpc>
              <a:spcBef>
                <a:spcPts val="105"/>
              </a:spcBef>
            </a:pPr>
            <a:r>
              <a:rPr lang="en-US" spc="5" dirty="0">
                <a:latin typeface="Cambria"/>
                <a:cs typeface="Cambria"/>
              </a:rPr>
              <a:t>A </a:t>
            </a:r>
            <a:r>
              <a:rPr lang="en-US" b="1" spc="-10" dirty="0">
                <a:latin typeface="Cambria"/>
                <a:cs typeface="Cambria"/>
              </a:rPr>
              <a:t>deployment</a:t>
            </a:r>
            <a:r>
              <a:rPr lang="en-US" b="1" spc="-5" dirty="0">
                <a:latin typeface="Cambria"/>
                <a:cs typeface="Cambria"/>
              </a:rPr>
              <a:t> </a:t>
            </a:r>
            <a:r>
              <a:rPr lang="en-US" b="1" spc="-10" dirty="0">
                <a:latin typeface="Cambria"/>
                <a:cs typeface="Cambria"/>
              </a:rPr>
              <a:t>descriptor </a:t>
            </a:r>
            <a:r>
              <a:rPr lang="en-US" b="1" spc="5" dirty="0">
                <a:latin typeface="Cambria"/>
                <a:cs typeface="Cambria"/>
              </a:rPr>
              <a:t>(DD) </a:t>
            </a:r>
            <a:r>
              <a:rPr lang="en-US" spc="-10" dirty="0">
                <a:latin typeface="Cambria"/>
                <a:cs typeface="Cambria"/>
              </a:rPr>
              <a:t>refers</a:t>
            </a:r>
            <a:r>
              <a:rPr lang="en-US" spc="459" dirty="0">
                <a:latin typeface="Cambria"/>
                <a:cs typeface="Cambria"/>
              </a:rPr>
              <a:t> </a:t>
            </a:r>
            <a:r>
              <a:rPr lang="en-US" spc="-15" dirty="0">
                <a:latin typeface="Cambria"/>
                <a:cs typeface="Cambria"/>
              </a:rPr>
              <a:t>to</a:t>
            </a:r>
            <a:r>
              <a:rPr lang="en-US" spc="455" dirty="0">
                <a:latin typeface="Cambria"/>
                <a:cs typeface="Cambria"/>
              </a:rPr>
              <a:t> </a:t>
            </a:r>
            <a:r>
              <a:rPr lang="en-US" dirty="0">
                <a:latin typeface="Cambria"/>
                <a:cs typeface="Cambria"/>
              </a:rPr>
              <a:t>a </a:t>
            </a:r>
            <a:r>
              <a:rPr lang="en-US" spc="-5" dirty="0">
                <a:latin typeface="Cambria"/>
                <a:cs typeface="Cambria"/>
              </a:rPr>
              <a:t>configuration </a:t>
            </a:r>
            <a:r>
              <a:rPr lang="en-US" dirty="0">
                <a:latin typeface="Cambria"/>
                <a:cs typeface="Cambria"/>
              </a:rPr>
              <a:t>file </a:t>
            </a:r>
            <a:r>
              <a:rPr lang="en-US" spc="-15" dirty="0">
                <a:latin typeface="Cambria"/>
                <a:cs typeface="Cambria"/>
              </a:rPr>
              <a:t>for </a:t>
            </a:r>
            <a:r>
              <a:rPr lang="en-US" spc="-10" dirty="0">
                <a:latin typeface="Cambria"/>
                <a:cs typeface="Cambria"/>
              </a:rPr>
              <a:t> </a:t>
            </a:r>
            <a:r>
              <a:rPr lang="en-US" dirty="0">
                <a:latin typeface="Cambria"/>
                <a:cs typeface="Cambria"/>
              </a:rPr>
              <a:t>an</a:t>
            </a:r>
            <a:r>
              <a:rPr lang="en-US" spc="-15" dirty="0">
                <a:latin typeface="Cambria"/>
                <a:cs typeface="Cambria"/>
              </a:rPr>
              <a:t> </a:t>
            </a:r>
            <a:r>
              <a:rPr lang="en-US" spc="-5" dirty="0">
                <a:latin typeface="Cambria"/>
                <a:cs typeface="Cambria"/>
              </a:rPr>
              <a:t>artifact</a:t>
            </a:r>
            <a:r>
              <a:rPr lang="en-US" spc="-25" dirty="0">
                <a:latin typeface="Cambria"/>
                <a:cs typeface="Cambria"/>
              </a:rPr>
              <a:t> </a:t>
            </a:r>
            <a:r>
              <a:rPr lang="en-US" spc="-5" dirty="0">
                <a:latin typeface="Cambria"/>
                <a:cs typeface="Cambria"/>
              </a:rPr>
              <a:t>that</a:t>
            </a:r>
            <a:r>
              <a:rPr lang="en-US" dirty="0">
                <a:latin typeface="Cambria"/>
                <a:cs typeface="Cambria"/>
              </a:rPr>
              <a:t> </a:t>
            </a:r>
            <a:r>
              <a:rPr lang="en-US" spc="5" dirty="0">
                <a:latin typeface="Cambria"/>
                <a:cs typeface="Cambria"/>
              </a:rPr>
              <a:t>is </a:t>
            </a:r>
            <a:r>
              <a:rPr lang="en-US" spc="-10" dirty="0">
                <a:latin typeface="Cambria"/>
                <a:cs typeface="Cambria"/>
              </a:rPr>
              <a:t>deployed</a:t>
            </a:r>
            <a:r>
              <a:rPr lang="en-US" spc="-25" dirty="0">
                <a:latin typeface="Cambria"/>
                <a:cs typeface="Cambria"/>
              </a:rPr>
              <a:t> </a:t>
            </a:r>
            <a:r>
              <a:rPr lang="en-US" spc="-15" dirty="0">
                <a:latin typeface="Cambria"/>
                <a:cs typeface="Cambria"/>
              </a:rPr>
              <a:t>to</a:t>
            </a:r>
            <a:r>
              <a:rPr lang="en-US" spc="25" dirty="0">
                <a:latin typeface="Cambria"/>
                <a:cs typeface="Cambria"/>
              </a:rPr>
              <a:t> </a:t>
            </a:r>
            <a:r>
              <a:rPr lang="en-US" spc="5" dirty="0">
                <a:latin typeface="Cambria"/>
                <a:cs typeface="Cambria"/>
              </a:rPr>
              <a:t>some</a:t>
            </a:r>
            <a:r>
              <a:rPr lang="en-US" spc="-50" dirty="0">
                <a:latin typeface="Cambria"/>
                <a:cs typeface="Cambria"/>
              </a:rPr>
              <a:t> </a:t>
            </a:r>
            <a:r>
              <a:rPr lang="en-US" dirty="0">
                <a:latin typeface="Cambria"/>
                <a:cs typeface="Cambria"/>
              </a:rPr>
              <a:t>container/engine.</a:t>
            </a:r>
          </a:p>
          <a:p>
            <a:pPr>
              <a:lnSpc>
                <a:spcPct val="100000"/>
              </a:lnSpc>
              <a:spcBef>
                <a:spcPts val="10"/>
              </a:spcBef>
            </a:pPr>
            <a:endParaRPr lang="en-US" dirty="0">
              <a:latin typeface="Cambria"/>
              <a:cs typeface="Cambria"/>
            </a:endParaRPr>
          </a:p>
          <a:p>
            <a:pPr marL="12700" marR="5080" algn="just">
              <a:lnSpc>
                <a:spcPct val="100000"/>
              </a:lnSpc>
            </a:pPr>
            <a:r>
              <a:rPr lang="en-US" dirty="0">
                <a:latin typeface="Cambria"/>
                <a:cs typeface="Cambria"/>
              </a:rPr>
              <a:t>In the </a:t>
            </a:r>
            <a:r>
              <a:rPr lang="en-US" spc="-25" dirty="0">
                <a:latin typeface="Cambria"/>
                <a:cs typeface="Cambria"/>
              </a:rPr>
              <a:t>Java </a:t>
            </a:r>
            <a:r>
              <a:rPr lang="en-US" dirty="0">
                <a:latin typeface="Cambria"/>
                <a:cs typeface="Cambria"/>
              </a:rPr>
              <a:t>Platform, </a:t>
            </a:r>
            <a:r>
              <a:rPr lang="en-US" spc="-5" dirty="0">
                <a:latin typeface="Cambria"/>
                <a:cs typeface="Cambria"/>
              </a:rPr>
              <a:t>Enterprise Edition, </a:t>
            </a:r>
            <a:r>
              <a:rPr lang="en-US" dirty="0">
                <a:latin typeface="Cambria"/>
                <a:cs typeface="Cambria"/>
              </a:rPr>
              <a:t>a deployment </a:t>
            </a:r>
            <a:r>
              <a:rPr lang="en-US" spc="-5" dirty="0">
                <a:latin typeface="Cambria"/>
                <a:cs typeface="Cambria"/>
              </a:rPr>
              <a:t>descriptor </a:t>
            </a:r>
            <a:r>
              <a:rPr lang="en-US" dirty="0">
                <a:latin typeface="Cambria"/>
                <a:cs typeface="Cambria"/>
              </a:rPr>
              <a:t> describes </a:t>
            </a:r>
            <a:r>
              <a:rPr lang="en-US" spc="-5" dirty="0">
                <a:latin typeface="Cambria"/>
                <a:cs typeface="Cambria"/>
              </a:rPr>
              <a:t>how </a:t>
            </a:r>
            <a:r>
              <a:rPr lang="en-US" dirty="0">
                <a:latin typeface="Cambria"/>
                <a:cs typeface="Cambria"/>
              </a:rPr>
              <a:t>a </a:t>
            </a:r>
            <a:r>
              <a:rPr lang="en-US" spc="-5" dirty="0">
                <a:latin typeface="Cambria"/>
                <a:cs typeface="Cambria"/>
              </a:rPr>
              <a:t>component, </a:t>
            </a:r>
            <a:r>
              <a:rPr lang="en-US" dirty="0">
                <a:latin typeface="Cambria"/>
                <a:cs typeface="Cambria"/>
              </a:rPr>
              <a:t>module or </a:t>
            </a:r>
            <a:r>
              <a:rPr lang="en-US" spc="-5" dirty="0">
                <a:latin typeface="Cambria"/>
                <a:cs typeface="Cambria"/>
              </a:rPr>
              <a:t>application </a:t>
            </a:r>
            <a:r>
              <a:rPr lang="en-US" dirty="0">
                <a:latin typeface="Cambria"/>
                <a:cs typeface="Cambria"/>
              </a:rPr>
              <a:t>(such as a </a:t>
            </a:r>
            <a:r>
              <a:rPr lang="en-US" spc="-10" dirty="0">
                <a:latin typeface="Cambria"/>
                <a:cs typeface="Cambria"/>
              </a:rPr>
              <a:t>web </a:t>
            </a:r>
            <a:r>
              <a:rPr lang="en-US" spc="-5"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or</a:t>
            </a:r>
            <a:r>
              <a:rPr lang="en-US" spc="-5" dirty="0">
                <a:latin typeface="Cambria"/>
                <a:cs typeface="Cambria"/>
              </a:rPr>
              <a:t> </a:t>
            </a:r>
            <a:r>
              <a:rPr lang="en-US" dirty="0">
                <a:latin typeface="Cambria"/>
                <a:cs typeface="Cambria"/>
              </a:rPr>
              <a:t>enterprise application)</a:t>
            </a:r>
            <a:r>
              <a:rPr lang="en-US" spc="-45" dirty="0">
                <a:latin typeface="Cambria"/>
                <a:cs typeface="Cambria"/>
              </a:rPr>
              <a:t> </a:t>
            </a:r>
            <a:r>
              <a:rPr lang="en-US" dirty="0">
                <a:latin typeface="Cambria"/>
                <a:cs typeface="Cambria"/>
              </a:rPr>
              <a:t>should</a:t>
            </a:r>
            <a:r>
              <a:rPr lang="en-US" spc="-45" dirty="0">
                <a:latin typeface="Cambria"/>
                <a:cs typeface="Cambria"/>
              </a:rPr>
              <a:t> </a:t>
            </a:r>
            <a:r>
              <a:rPr lang="en-US" spc="-5" dirty="0">
                <a:latin typeface="Cambria"/>
                <a:cs typeface="Cambria"/>
              </a:rPr>
              <a:t>be </a:t>
            </a:r>
            <a:r>
              <a:rPr lang="en-US" spc="-10" dirty="0">
                <a:latin typeface="Cambria"/>
                <a:cs typeface="Cambria"/>
              </a:rPr>
              <a:t>deployed.</a:t>
            </a:r>
            <a:endParaRPr lang="en-US" dirty="0">
              <a:latin typeface="Cambria"/>
              <a:cs typeface="Cambria"/>
            </a:endParaRPr>
          </a:p>
          <a:p>
            <a:pPr>
              <a:lnSpc>
                <a:spcPct val="100000"/>
              </a:lnSpc>
              <a:spcBef>
                <a:spcPts val="5"/>
              </a:spcBef>
            </a:pPr>
            <a:endParaRPr lang="en-US" dirty="0">
              <a:latin typeface="Cambria"/>
              <a:cs typeface="Cambria"/>
            </a:endParaRPr>
          </a:p>
          <a:p>
            <a:pPr marL="12700" marR="9525" algn="just">
              <a:lnSpc>
                <a:spcPct val="100000"/>
              </a:lnSpc>
            </a:pPr>
            <a:r>
              <a:rPr lang="en-US" dirty="0">
                <a:latin typeface="Cambria"/>
                <a:cs typeface="Cambria"/>
              </a:rPr>
              <a:t>It </a:t>
            </a:r>
            <a:r>
              <a:rPr lang="en-US" spc="-5" dirty="0">
                <a:latin typeface="Cambria"/>
                <a:cs typeface="Cambria"/>
              </a:rPr>
              <a:t>directs </a:t>
            </a:r>
            <a:r>
              <a:rPr lang="en-US" dirty="0">
                <a:latin typeface="Cambria"/>
                <a:cs typeface="Cambria"/>
              </a:rPr>
              <a:t>a </a:t>
            </a:r>
            <a:r>
              <a:rPr lang="en-US" spc="-5" dirty="0">
                <a:latin typeface="Cambria"/>
                <a:cs typeface="Cambria"/>
              </a:rPr>
              <a:t>deployment </a:t>
            </a:r>
            <a:r>
              <a:rPr lang="en-US" spc="-10" dirty="0">
                <a:latin typeface="Cambria"/>
                <a:cs typeface="Cambria"/>
              </a:rPr>
              <a:t>tool to </a:t>
            </a:r>
            <a:r>
              <a:rPr lang="en-US" spc="-5" dirty="0">
                <a:latin typeface="Cambria"/>
                <a:cs typeface="Cambria"/>
              </a:rPr>
              <a:t>deploy </a:t>
            </a:r>
            <a:r>
              <a:rPr lang="en-US" dirty="0">
                <a:latin typeface="Cambria"/>
                <a:cs typeface="Cambria"/>
              </a:rPr>
              <a:t>a module or </a:t>
            </a:r>
            <a:r>
              <a:rPr lang="en-US" spc="-5" dirty="0">
                <a:latin typeface="Cambria"/>
                <a:cs typeface="Cambria"/>
              </a:rPr>
              <a:t>application with </a:t>
            </a:r>
            <a:r>
              <a:rPr lang="en-US" spc="-470" dirty="0">
                <a:latin typeface="Cambria"/>
                <a:cs typeface="Cambria"/>
              </a:rPr>
              <a:t> </a:t>
            </a:r>
            <a:r>
              <a:rPr lang="en-US" spc="-5" dirty="0">
                <a:latin typeface="Cambria"/>
                <a:cs typeface="Cambria"/>
              </a:rPr>
              <a:t>specific container options, </a:t>
            </a:r>
            <a:r>
              <a:rPr lang="en-US" dirty="0">
                <a:latin typeface="Cambria"/>
                <a:cs typeface="Cambria"/>
              </a:rPr>
              <a:t>security settings and </a:t>
            </a:r>
            <a:r>
              <a:rPr lang="en-US" spc="-5" dirty="0">
                <a:latin typeface="Cambria"/>
                <a:cs typeface="Cambria"/>
              </a:rPr>
              <a:t>describes specific </a:t>
            </a:r>
            <a:r>
              <a:rPr lang="en-US" dirty="0">
                <a:latin typeface="Cambria"/>
                <a:cs typeface="Cambria"/>
              </a:rPr>
              <a:t> </a:t>
            </a:r>
            <a:r>
              <a:rPr lang="en-US" spc="-5" dirty="0">
                <a:latin typeface="Cambria"/>
                <a:cs typeface="Cambria"/>
              </a:rPr>
              <a:t>configuration</a:t>
            </a:r>
            <a:r>
              <a:rPr lang="en-US" spc="-55" dirty="0">
                <a:latin typeface="Cambria"/>
                <a:cs typeface="Cambria"/>
              </a:rPr>
              <a:t> </a:t>
            </a:r>
            <a:r>
              <a:rPr lang="en-US" dirty="0">
                <a:latin typeface="Cambria"/>
                <a:cs typeface="Cambria"/>
              </a:rPr>
              <a:t>requirements.</a:t>
            </a:r>
          </a:p>
          <a:p>
            <a:endParaRPr lang="en-US" dirty="0" smtClean="0"/>
          </a:p>
          <a:p>
            <a:r>
              <a:rPr lang="en-US" spc="5" dirty="0">
                <a:latin typeface="Cambria"/>
                <a:cs typeface="Cambria"/>
              </a:rPr>
              <a:t>XML</a:t>
            </a:r>
            <a:r>
              <a:rPr lang="en-US" spc="-20" dirty="0">
                <a:latin typeface="Cambria"/>
                <a:cs typeface="Cambria"/>
              </a:rPr>
              <a:t> </a:t>
            </a:r>
            <a:r>
              <a:rPr lang="en-US" spc="5" dirty="0">
                <a:latin typeface="Cambria"/>
                <a:cs typeface="Cambria"/>
              </a:rPr>
              <a:t>is</a:t>
            </a:r>
            <a:r>
              <a:rPr lang="en-US" spc="-15" dirty="0">
                <a:latin typeface="Cambria"/>
                <a:cs typeface="Cambria"/>
              </a:rPr>
              <a:t> </a:t>
            </a:r>
            <a:r>
              <a:rPr lang="en-US" spc="5" dirty="0">
                <a:latin typeface="Cambria"/>
                <a:cs typeface="Cambria"/>
              </a:rPr>
              <a:t>used</a:t>
            </a:r>
            <a:r>
              <a:rPr lang="en-US" spc="-5" dirty="0">
                <a:latin typeface="Cambria"/>
                <a:cs typeface="Cambria"/>
              </a:rPr>
              <a:t> for</a:t>
            </a:r>
            <a:r>
              <a:rPr lang="en-US" spc="-25" dirty="0">
                <a:latin typeface="Cambria"/>
                <a:cs typeface="Cambria"/>
              </a:rPr>
              <a:t> </a:t>
            </a:r>
            <a:r>
              <a:rPr lang="en-US" dirty="0">
                <a:latin typeface="Cambria"/>
                <a:cs typeface="Cambria"/>
              </a:rPr>
              <a:t>the</a:t>
            </a:r>
            <a:r>
              <a:rPr lang="en-US" spc="-5" dirty="0">
                <a:latin typeface="Cambria"/>
                <a:cs typeface="Cambria"/>
              </a:rPr>
              <a:t> syntax</a:t>
            </a:r>
            <a:r>
              <a:rPr lang="en-US" spc="10"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these</a:t>
            </a:r>
            <a:r>
              <a:rPr lang="en-US" spc="-20"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a:t>
            </a:r>
            <a:r>
              <a:rPr lang="en-US" spc="-20" dirty="0">
                <a:latin typeface="Cambria"/>
                <a:cs typeface="Cambria"/>
              </a:rPr>
              <a:t> </a:t>
            </a:r>
            <a:r>
              <a:rPr lang="en-US" spc="5" dirty="0">
                <a:latin typeface="Cambria"/>
                <a:cs typeface="Cambria"/>
              </a:rPr>
              <a:t>files</a:t>
            </a:r>
            <a:r>
              <a:rPr lang="en-US" spc="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custDataLst>
      <p:tags r:id="rId1"/>
    </p:custDataLst>
    <p:extLst>
      <p:ext uri="{BB962C8B-B14F-4D97-AF65-F5344CB8AC3E}">
        <p14:creationId xmlns:p14="http://schemas.microsoft.com/office/powerpoint/2010/main" val="2043046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8890" algn="just">
              <a:lnSpc>
                <a:spcPct val="100000"/>
              </a:lnSpc>
            </a:pPr>
            <a:r>
              <a:rPr lang="en-US" spc="-35" dirty="0">
                <a:latin typeface="Cambria"/>
                <a:cs typeface="Cambria"/>
              </a:rPr>
              <a:t>For</a:t>
            </a:r>
            <a:r>
              <a:rPr lang="en-US" spc="-30" dirty="0">
                <a:latin typeface="Cambria"/>
                <a:cs typeface="Cambria"/>
              </a:rPr>
              <a:t> </a:t>
            </a:r>
            <a:r>
              <a:rPr lang="en-US" b="1" spc="-15" dirty="0">
                <a:latin typeface="Cambria"/>
                <a:cs typeface="Cambria"/>
              </a:rPr>
              <a:t>web</a:t>
            </a:r>
            <a:r>
              <a:rPr lang="en-US" b="1" spc="455" dirty="0">
                <a:latin typeface="Cambria"/>
                <a:cs typeface="Cambria"/>
              </a:rPr>
              <a:t> </a:t>
            </a:r>
            <a:r>
              <a:rPr lang="en-US" b="1" spc="-5" dirty="0">
                <a:latin typeface="Cambria"/>
                <a:cs typeface="Cambria"/>
              </a:rPr>
              <a:t>applications</a:t>
            </a:r>
            <a:r>
              <a:rPr lang="en-US" spc="-5" dirty="0">
                <a:latin typeface="Cambria"/>
                <a:cs typeface="Cambria"/>
              </a:rPr>
              <a:t>,</a:t>
            </a:r>
            <a:r>
              <a:rPr lang="en-US" spc="475" dirty="0">
                <a:latin typeface="Cambria"/>
                <a:cs typeface="Cambria"/>
              </a:rPr>
              <a:t> </a:t>
            </a:r>
            <a:r>
              <a:rPr lang="en-US" dirty="0">
                <a:latin typeface="Cambria"/>
                <a:cs typeface="Cambria"/>
              </a:rPr>
              <a:t>the</a:t>
            </a:r>
            <a:r>
              <a:rPr lang="en-US" spc="484" dirty="0">
                <a:latin typeface="Cambria"/>
                <a:cs typeface="Cambria"/>
              </a:rPr>
              <a:t> </a:t>
            </a:r>
            <a:r>
              <a:rPr lang="en-US" spc="-5" dirty="0">
                <a:latin typeface="Cambria"/>
                <a:cs typeface="Cambria"/>
              </a:rPr>
              <a:t>deployment</a:t>
            </a:r>
            <a:r>
              <a:rPr lang="en-US" spc="475" dirty="0">
                <a:latin typeface="Cambria"/>
                <a:cs typeface="Cambria"/>
              </a:rPr>
              <a:t> </a:t>
            </a:r>
            <a:r>
              <a:rPr lang="en-US" spc="-5" dirty="0">
                <a:latin typeface="Cambria"/>
                <a:cs typeface="Cambria"/>
              </a:rPr>
              <a:t>descriptor</a:t>
            </a:r>
            <a:r>
              <a:rPr lang="en-US" spc="475" dirty="0">
                <a:latin typeface="Cambria"/>
                <a:cs typeface="Cambria"/>
              </a:rPr>
              <a:t> </a:t>
            </a:r>
            <a:r>
              <a:rPr lang="en-US" dirty="0">
                <a:latin typeface="Cambria"/>
                <a:cs typeface="Cambria"/>
              </a:rPr>
              <a:t>must</a:t>
            </a:r>
            <a:r>
              <a:rPr lang="en-US" spc="484" dirty="0">
                <a:latin typeface="Cambria"/>
                <a:cs typeface="Cambria"/>
              </a:rPr>
              <a:t> </a:t>
            </a:r>
            <a:r>
              <a:rPr lang="en-US" spc="-10" dirty="0">
                <a:latin typeface="Cambria"/>
                <a:cs typeface="Cambria"/>
              </a:rPr>
              <a:t>be </a:t>
            </a:r>
            <a:r>
              <a:rPr lang="en-US" spc="-5" dirty="0">
                <a:latin typeface="Cambria"/>
                <a:cs typeface="Cambria"/>
              </a:rPr>
              <a:t> </a:t>
            </a:r>
            <a:r>
              <a:rPr lang="en-US" dirty="0">
                <a:latin typeface="Cambria"/>
                <a:cs typeface="Cambria"/>
              </a:rPr>
              <a:t>called </a:t>
            </a:r>
            <a:r>
              <a:rPr lang="en-US" b="1" spc="-15" dirty="0">
                <a:latin typeface="Cambria"/>
                <a:cs typeface="Cambria"/>
              </a:rPr>
              <a:t>web.xml </a:t>
            </a:r>
            <a:r>
              <a:rPr lang="en-US" dirty="0">
                <a:latin typeface="Cambria"/>
                <a:cs typeface="Cambria"/>
              </a:rPr>
              <a:t>and must </a:t>
            </a:r>
            <a:r>
              <a:rPr lang="en-US" spc="-5" dirty="0">
                <a:latin typeface="Cambria"/>
                <a:cs typeface="Cambria"/>
              </a:rPr>
              <a:t>reside </a:t>
            </a:r>
            <a:r>
              <a:rPr lang="en-US" spc="5" dirty="0">
                <a:latin typeface="Cambria"/>
                <a:cs typeface="Cambria"/>
              </a:rPr>
              <a:t>in </a:t>
            </a:r>
            <a:r>
              <a:rPr lang="en-US" spc="-10" dirty="0">
                <a:latin typeface="Cambria"/>
                <a:cs typeface="Cambria"/>
              </a:rPr>
              <a:t>the </a:t>
            </a:r>
            <a:r>
              <a:rPr lang="en-US" b="1" dirty="0">
                <a:latin typeface="Cambria"/>
                <a:cs typeface="Cambria"/>
              </a:rPr>
              <a:t>WEB-INF </a:t>
            </a:r>
            <a:r>
              <a:rPr lang="en-US" spc="-5" dirty="0">
                <a:latin typeface="Cambria"/>
                <a:cs typeface="Cambria"/>
              </a:rPr>
              <a:t>directory </a:t>
            </a:r>
            <a:r>
              <a:rPr lang="en-US" spc="5" dirty="0">
                <a:latin typeface="Cambria"/>
                <a:cs typeface="Cambria"/>
              </a:rPr>
              <a:t>in </a:t>
            </a:r>
            <a:r>
              <a:rPr lang="en-US" spc="-5" dirty="0">
                <a:latin typeface="Cambria"/>
                <a:cs typeface="Cambria"/>
              </a:rPr>
              <a:t>the </a:t>
            </a:r>
            <a:r>
              <a:rPr lang="en-US" dirty="0">
                <a:latin typeface="Cambria"/>
                <a:cs typeface="Cambria"/>
              </a:rPr>
              <a:t> </a:t>
            </a:r>
            <a:r>
              <a:rPr lang="en-US" spc="-10" dirty="0">
                <a:latin typeface="Cambria"/>
                <a:cs typeface="Cambria"/>
              </a:rPr>
              <a:t>web</a:t>
            </a:r>
            <a:r>
              <a:rPr lang="en-US" spc="-20"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root.</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35" dirty="0">
                <a:latin typeface="Cambria"/>
                <a:cs typeface="Cambria"/>
              </a:rPr>
              <a:t>For</a:t>
            </a:r>
            <a:r>
              <a:rPr lang="en-US" spc="-30" dirty="0">
                <a:latin typeface="Cambria"/>
                <a:cs typeface="Cambria"/>
              </a:rPr>
              <a:t> </a:t>
            </a:r>
            <a:r>
              <a:rPr lang="en-US" b="1" spc="-30" dirty="0">
                <a:latin typeface="Cambria"/>
                <a:cs typeface="Cambria"/>
              </a:rPr>
              <a:t>Java</a:t>
            </a:r>
            <a:r>
              <a:rPr lang="en-US" b="1" spc="-25" dirty="0">
                <a:latin typeface="Cambria"/>
                <a:cs typeface="Cambria"/>
              </a:rPr>
              <a:t> </a:t>
            </a:r>
            <a:r>
              <a:rPr lang="en-US" b="1" dirty="0">
                <a:latin typeface="Cambria"/>
                <a:cs typeface="Cambria"/>
              </a:rPr>
              <a:t>EE</a:t>
            </a:r>
            <a:r>
              <a:rPr lang="en-US" b="1" spc="5" dirty="0">
                <a:latin typeface="Cambria"/>
                <a:cs typeface="Cambria"/>
              </a:rPr>
              <a:t> </a:t>
            </a:r>
            <a:r>
              <a:rPr lang="en-US" b="1" dirty="0">
                <a:latin typeface="Cambria"/>
                <a:cs typeface="Cambria"/>
              </a:rPr>
              <a:t>applications</a:t>
            </a:r>
            <a:r>
              <a:rPr lang="en-US" dirty="0">
                <a:latin typeface="Cambria"/>
                <a:cs typeface="Cambria"/>
              </a:rPr>
              <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deployment</a:t>
            </a:r>
            <a:r>
              <a:rPr lang="en-US" dirty="0">
                <a:latin typeface="Cambria"/>
                <a:cs typeface="Cambria"/>
              </a:rPr>
              <a:t> descriptor</a:t>
            </a:r>
            <a:r>
              <a:rPr lang="en-US" spc="5" dirty="0">
                <a:latin typeface="Cambria"/>
                <a:cs typeface="Cambria"/>
              </a:rPr>
              <a:t> </a:t>
            </a:r>
            <a:r>
              <a:rPr lang="en-US" dirty="0">
                <a:latin typeface="Cambria"/>
                <a:cs typeface="Cambria"/>
              </a:rPr>
              <a:t>must</a:t>
            </a:r>
            <a:r>
              <a:rPr lang="en-US" spc="5" dirty="0">
                <a:latin typeface="Cambria"/>
                <a:cs typeface="Cambria"/>
              </a:rPr>
              <a:t> </a:t>
            </a:r>
            <a:r>
              <a:rPr lang="en-US" spc="-5" dirty="0">
                <a:latin typeface="Cambria"/>
                <a:cs typeface="Cambria"/>
              </a:rPr>
              <a:t>be </a:t>
            </a:r>
            <a:r>
              <a:rPr lang="en-US" dirty="0">
                <a:latin typeface="Cambria"/>
                <a:cs typeface="Cambria"/>
              </a:rPr>
              <a:t> named </a:t>
            </a:r>
            <a:r>
              <a:rPr lang="en-US" b="1" spc="-5" dirty="0">
                <a:latin typeface="Cambria"/>
                <a:cs typeface="Cambria"/>
              </a:rPr>
              <a:t>application.xml </a:t>
            </a:r>
            <a:r>
              <a:rPr lang="en-US" dirty="0">
                <a:latin typeface="Cambria"/>
                <a:cs typeface="Cambria"/>
              </a:rPr>
              <a:t>and </a:t>
            </a:r>
            <a:r>
              <a:rPr lang="en-US" spc="5" dirty="0">
                <a:latin typeface="Cambria"/>
                <a:cs typeface="Cambria"/>
              </a:rPr>
              <a:t>must </a:t>
            </a:r>
            <a:r>
              <a:rPr lang="en-US" spc="-5" dirty="0">
                <a:latin typeface="Cambria"/>
                <a:cs typeface="Cambria"/>
              </a:rPr>
              <a:t>be </a:t>
            </a:r>
            <a:r>
              <a:rPr lang="en-US" dirty="0">
                <a:latin typeface="Cambria"/>
                <a:cs typeface="Cambria"/>
              </a:rPr>
              <a:t>placed </a:t>
            </a:r>
            <a:r>
              <a:rPr lang="en-US" spc="-10" dirty="0">
                <a:latin typeface="Cambria"/>
                <a:cs typeface="Cambria"/>
              </a:rPr>
              <a:t>directly </a:t>
            </a:r>
            <a:r>
              <a:rPr lang="en-US" spc="5" dirty="0">
                <a:latin typeface="Cambria"/>
                <a:cs typeface="Cambria"/>
              </a:rPr>
              <a:t>in </a:t>
            </a:r>
            <a:r>
              <a:rPr lang="en-US" dirty="0">
                <a:latin typeface="Cambria"/>
                <a:cs typeface="Cambria"/>
              </a:rPr>
              <a:t>the </a:t>
            </a:r>
            <a:r>
              <a:rPr lang="en-US" b="1" spc="-45" dirty="0">
                <a:latin typeface="Cambria"/>
                <a:cs typeface="Cambria"/>
              </a:rPr>
              <a:t>META- </a:t>
            </a:r>
            <a:r>
              <a:rPr lang="en-US" b="1" spc="-40" dirty="0">
                <a:latin typeface="Cambria"/>
                <a:cs typeface="Cambria"/>
              </a:rPr>
              <a:t> </a:t>
            </a:r>
            <a:r>
              <a:rPr lang="en-US" b="1" spc="-5" dirty="0">
                <a:latin typeface="Cambria"/>
                <a:cs typeface="Cambria"/>
              </a:rPr>
              <a:t>INF</a:t>
            </a:r>
            <a:r>
              <a:rPr lang="en-US" b="1" spc="20" dirty="0">
                <a:latin typeface="Cambria"/>
                <a:cs typeface="Cambria"/>
              </a:rPr>
              <a:t> </a:t>
            </a:r>
            <a:r>
              <a:rPr lang="en-US" spc="-5" dirty="0">
                <a:latin typeface="Cambria"/>
                <a:cs typeface="Cambria"/>
              </a:rPr>
              <a:t>directory</a:t>
            </a:r>
            <a:r>
              <a:rPr lang="en-US" spc="-35" dirty="0">
                <a:latin typeface="Cambria"/>
                <a:cs typeface="Cambria"/>
              </a:rPr>
              <a:t> </a:t>
            </a:r>
            <a:r>
              <a:rPr lang="en-US" dirty="0">
                <a:latin typeface="Cambria"/>
                <a:cs typeface="Cambria"/>
              </a:rPr>
              <a:t>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10" dirty="0">
                <a:latin typeface="Cambria"/>
                <a:cs typeface="Cambria"/>
              </a:rPr>
              <a:t>top </a:t>
            </a:r>
            <a:r>
              <a:rPr lang="en-US" spc="-15" dirty="0">
                <a:latin typeface="Cambria"/>
                <a:cs typeface="Cambria"/>
              </a:rPr>
              <a:t>level</a:t>
            </a:r>
            <a:r>
              <a:rPr lang="en-US" spc="25"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 application</a:t>
            </a:r>
            <a:r>
              <a:rPr lang="en-US" spc="-70" dirty="0">
                <a:latin typeface="Cambria"/>
                <a:cs typeface="Cambria"/>
              </a:rPr>
              <a:t> </a:t>
            </a:r>
            <a:r>
              <a:rPr lang="en-US" dirty="0">
                <a:latin typeface="Cambria"/>
                <a:cs typeface="Cambria"/>
              </a:rPr>
              <a:t>.ear</a:t>
            </a:r>
            <a:r>
              <a:rPr lang="en-US" spc="-10" dirty="0">
                <a:latin typeface="Cambria"/>
                <a:cs typeface="Cambria"/>
              </a:rPr>
              <a:t> </a:t>
            </a:r>
            <a:r>
              <a:rPr lang="en-US" dirty="0">
                <a:latin typeface="Cambria"/>
                <a:cs typeface="Cambria"/>
              </a:rPr>
              <a:t>file</a:t>
            </a:r>
          </a:p>
          <a:p>
            <a:pPr>
              <a:lnSpc>
                <a:spcPct val="100000"/>
              </a:lnSpc>
              <a:spcBef>
                <a:spcPts val="5"/>
              </a:spcBef>
            </a:pPr>
            <a:endParaRPr lang="en-US" dirty="0">
              <a:latin typeface="Cambria"/>
              <a:cs typeface="Cambria"/>
            </a:endParaRPr>
          </a:p>
          <a:p>
            <a:pPr marL="12700">
              <a:lnSpc>
                <a:spcPct val="100000"/>
              </a:lnSpc>
            </a:pPr>
            <a:r>
              <a:rPr lang="en-US" dirty="0">
                <a:latin typeface="Cambria"/>
                <a:cs typeface="Cambria"/>
              </a:rPr>
              <a:t>In</a:t>
            </a:r>
            <a:r>
              <a:rPr lang="en-US" spc="-15" dirty="0">
                <a:latin typeface="Cambria"/>
                <a:cs typeface="Cambria"/>
              </a:rPr>
              <a:t> </a:t>
            </a:r>
            <a:r>
              <a:rPr lang="en-US" spc="-25" dirty="0">
                <a:latin typeface="Cambria"/>
                <a:cs typeface="Cambria"/>
              </a:rPr>
              <a:t>Java</a:t>
            </a:r>
            <a:r>
              <a:rPr lang="en-US" spc="20" dirty="0">
                <a:latin typeface="Cambria"/>
                <a:cs typeface="Cambria"/>
              </a:rPr>
              <a:t> </a:t>
            </a:r>
            <a:r>
              <a:rPr lang="en-US" dirty="0">
                <a:latin typeface="Cambria"/>
                <a:cs typeface="Cambria"/>
              </a:rPr>
              <a:t>EE,</a:t>
            </a:r>
            <a:r>
              <a:rPr lang="en-US" spc="-30" dirty="0">
                <a:latin typeface="Cambria"/>
                <a:cs typeface="Cambria"/>
              </a:rPr>
              <a:t> </a:t>
            </a:r>
            <a:r>
              <a:rPr lang="en-US" spc="-5" dirty="0">
                <a:latin typeface="Cambria"/>
                <a:cs typeface="Cambria"/>
              </a:rPr>
              <a:t>there</a:t>
            </a:r>
            <a:r>
              <a:rPr lang="en-US" spc="-25" dirty="0">
                <a:latin typeface="Cambria"/>
                <a:cs typeface="Cambria"/>
              </a:rPr>
              <a:t> </a:t>
            </a:r>
            <a:r>
              <a:rPr lang="en-US" spc="-10" dirty="0">
                <a:latin typeface="Cambria"/>
                <a:cs typeface="Cambria"/>
              </a:rPr>
              <a:t>are</a:t>
            </a:r>
            <a:r>
              <a:rPr lang="en-US" spc="-5" dirty="0">
                <a:latin typeface="Cambria"/>
                <a:cs typeface="Cambria"/>
              </a:rPr>
              <a:t> </a:t>
            </a:r>
            <a:r>
              <a:rPr lang="en-US" b="1" spc="-15" dirty="0">
                <a:latin typeface="Cambria"/>
                <a:cs typeface="Cambria"/>
              </a:rPr>
              <a:t>two</a:t>
            </a:r>
            <a:r>
              <a:rPr lang="en-US" b="1" spc="-10" dirty="0">
                <a:latin typeface="Cambria"/>
                <a:cs typeface="Cambria"/>
              </a:rPr>
              <a:t> </a:t>
            </a:r>
            <a:r>
              <a:rPr lang="en-US" b="1" spc="5" dirty="0">
                <a:latin typeface="Cambria"/>
                <a:cs typeface="Cambria"/>
              </a:rPr>
              <a:t>types</a:t>
            </a:r>
            <a:r>
              <a:rPr lang="en-US" b="1" spc="-55" dirty="0">
                <a:latin typeface="Cambria"/>
                <a:cs typeface="Cambria"/>
              </a:rPr>
              <a:t> </a:t>
            </a:r>
            <a:r>
              <a:rPr lang="en-US" dirty="0">
                <a:latin typeface="Cambria"/>
                <a:cs typeface="Cambria"/>
              </a:rPr>
              <a:t>of</a:t>
            </a:r>
            <a:r>
              <a:rPr lang="en-US" spc="-5"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descriptors:</a:t>
            </a:r>
          </a:p>
          <a:p>
            <a:pPr marL="469900" indent="-457200">
              <a:lnSpc>
                <a:spcPct val="100000"/>
              </a:lnSpc>
              <a:spcBef>
                <a:spcPts val="5"/>
              </a:spcBef>
              <a:buAutoNum type="arabicPeriod"/>
              <a:tabLst>
                <a:tab pos="469265" algn="l"/>
                <a:tab pos="469900" algn="l"/>
              </a:tabLst>
            </a:pPr>
            <a:r>
              <a:rPr lang="en-US" spc="-25" dirty="0">
                <a:latin typeface="Cambria"/>
                <a:cs typeface="Cambria"/>
              </a:rPr>
              <a:t>Java</a:t>
            </a:r>
            <a:r>
              <a:rPr lang="en-US" spc="5" dirty="0">
                <a:latin typeface="Cambria"/>
                <a:cs typeface="Cambria"/>
              </a:rPr>
              <a:t> </a:t>
            </a:r>
            <a:r>
              <a:rPr lang="en-US" dirty="0">
                <a:latin typeface="Cambria"/>
                <a:cs typeface="Cambria"/>
              </a:rPr>
              <a:t>EE</a:t>
            </a:r>
            <a:r>
              <a:rPr lang="en-US" spc="-45" dirty="0">
                <a:latin typeface="Cambria"/>
                <a:cs typeface="Cambria"/>
              </a:rPr>
              <a:t> </a:t>
            </a:r>
            <a:r>
              <a:rPr lang="en-US" dirty="0">
                <a:latin typeface="Cambria"/>
                <a:cs typeface="Cambria"/>
              </a:rPr>
              <a:t>deployment</a:t>
            </a:r>
            <a:r>
              <a:rPr lang="en-US" spc="-50" dirty="0">
                <a:latin typeface="Cambria"/>
                <a:cs typeface="Cambria"/>
              </a:rPr>
              <a:t> </a:t>
            </a:r>
            <a:r>
              <a:rPr lang="en-US" dirty="0">
                <a:latin typeface="Cambria"/>
                <a:cs typeface="Cambria"/>
              </a:rPr>
              <a:t>descriptors</a:t>
            </a:r>
          </a:p>
          <a:p>
            <a:pPr marL="469900" indent="-457200">
              <a:lnSpc>
                <a:spcPct val="100000"/>
              </a:lnSpc>
              <a:buAutoNum type="arabicPeriod"/>
              <a:tabLst>
                <a:tab pos="469265" algn="l"/>
                <a:tab pos="469900" algn="l"/>
              </a:tabLst>
            </a:pPr>
            <a:r>
              <a:rPr lang="en-US" dirty="0" smtClean="0">
                <a:latin typeface="Cambria"/>
                <a:cs typeface="Cambria"/>
              </a:rPr>
              <a:t>Runtime</a:t>
            </a:r>
            <a:r>
              <a:rPr lang="en-US" spc="-30" dirty="0" smtClean="0">
                <a:latin typeface="Cambria"/>
                <a:cs typeface="Cambria"/>
              </a:rPr>
              <a:t> </a:t>
            </a:r>
            <a:r>
              <a:rPr lang="en-US" dirty="0">
                <a:latin typeface="Cambria"/>
                <a:cs typeface="Cambria"/>
              </a:rPr>
              <a:t>deployment</a:t>
            </a:r>
            <a:r>
              <a:rPr lang="en-US" spc="-80" dirty="0">
                <a:latin typeface="Cambria"/>
                <a:cs typeface="Cambria"/>
              </a:rPr>
              <a:t> </a:t>
            </a:r>
            <a:r>
              <a:rPr lang="en-US" dirty="0">
                <a:latin typeface="Cambria"/>
                <a:cs typeface="Cambria"/>
              </a:rPr>
              <a:t>descriptors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custDataLst>
      <p:tags r:id="rId1"/>
    </p:custDataLst>
    <p:extLst>
      <p:ext uri="{BB962C8B-B14F-4D97-AF65-F5344CB8AC3E}">
        <p14:creationId xmlns:p14="http://schemas.microsoft.com/office/powerpoint/2010/main" val="178953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7620" algn="just">
              <a:lnSpc>
                <a:spcPct val="100000"/>
              </a:lnSpc>
              <a:spcBef>
                <a:spcPts val="105"/>
              </a:spcBef>
            </a:pPr>
            <a:r>
              <a:rPr lang="en-US" spc="-5" dirty="0">
                <a:latin typeface="Cambria"/>
                <a:cs typeface="Cambria"/>
              </a:rPr>
              <a:t>The </a:t>
            </a:r>
            <a:r>
              <a:rPr lang="en-US" spc="-25" dirty="0">
                <a:latin typeface="Cambria"/>
                <a:cs typeface="Cambria"/>
              </a:rPr>
              <a:t>Java </a:t>
            </a:r>
            <a:r>
              <a:rPr lang="en-US" dirty="0">
                <a:latin typeface="Cambria"/>
                <a:cs typeface="Cambria"/>
              </a:rPr>
              <a:t>EE </a:t>
            </a:r>
            <a:r>
              <a:rPr lang="en-US" spc="-5" dirty="0">
                <a:latin typeface="Cambria"/>
                <a:cs typeface="Cambria"/>
              </a:rPr>
              <a:t>deployment descriptors </a:t>
            </a:r>
            <a:r>
              <a:rPr lang="en-US" spc="-15" dirty="0">
                <a:latin typeface="Cambria"/>
                <a:cs typeface="Cambria"/>
              </a:rPr>
              <a:t>are </a:t>
            </a:r>
            <a:r>
              <a:rPr lang="en-US" dirty="0">
                <a:latin typeface="Cambria"/>
                <a:cs typeface="Cambria"/>
              </a:rPr>
              <a:t>defined </a:t>
            </a:r>
            <a:r>
              <a:rPr lang="en-US" spc="-25" dirty="0">
                <a:latin typeface="Cambria"/>
                <a:cs typeface="Cambria"/>
              </a:rPr>
              <a:t>by </a:t>
            </a:r>
            <a:r>
              <a:rPr lang="en-US" dirty="0">
                <a:latin typeface="Cambria"/>
                <a:cs typeface="Cambria"/>
              </a:rPr>
              <a:t>the </a:t>
            </a:r>
            <a:r>
              <a:rPr lang="en-US" spc="-5" dirty="0">
                <a:latin typeface="Cambria"/>
                <a:cs typeface="Cambria"/>
              </a:rPr>
              <a:t>language </a:t>
            </a:r>
            <a:r>
              <a:rPr lang="en-US" dirty="0">
                <a:latin typeface="Cambria"/>
                <a:cs typeface="Cambria"/>
              </a:rPr>
              <a:t> </a:t>
            </a:r>
            <a:r>
              <a:rPr lang="en-US" spc="-5" dirty="0">
                <a:latin typeface="Cambria"/>
                <a:cs typeface="Cambria"/>
              </a:rPr>
              <a:t>specification, </a:t>
            </a:r>
            <a:r>
              <a:rPr lang="en-US" spc="-10" dirty="0">
                <a:latin typeface="Cambria"/>
                <a:cs typeface="Cambria"/>
              </a:rPr>
              <a:t>whereas the </a:t>
            </a:r>
            <a:r>
              <a:rPr lang="en-US" dirty="0">
                <a:latin typeface="Cambria"/>
                <a:cs typeface="Cambria"/>
              </a:rPr>
              <a:t>runtime </a:t>
            </a:r>
            <a:r>
              <a:rPr lang="en-US" spc="-5" dirty="0">
                <a:latin typeface="Cambria"/>
                <a:cs typeface="Cambria"/>
              </a:rPr>
              <a:t>descriptors </a:t>
            </a:r>
            <a:r>
              <a:rPr lang="en-US" spc="-15" dirty="0">
                <a:latin typeface="Cambria"/>
                <a:cs typeface="Cambria"/>
              </a:rPr>
              <a:t>are </a:t>
            </a:r>
            <a:r>
              <a:rPr lang="en-US" dirty="0">
                <a:latin typeface="Cambria"/>
                <a:cs typeface="Cambria"/>
              </a:rPr>
              <a:t>defined </a:t>
            </a:r>
            <a:r>
              <a:rPr lang="en-US" spc="-15" dirty="0">
                <a:latin typeface="Cambria"/>
                <a:cs typeface="Cambria"/>
              </a:rPr>
              <a:t>by </a:t>
            </a:r>
            <a:r>
              <a:rPr lang="en-US" spc="-5" dirty="0">
                <a:latin typeface="Cambria"/>
                <a:cs typeface="Cambria"/>
              </a:rPr>
              <a:t>the </a:t>
            </a:r>
            <a:r>
              <a:rPr lang="en-US" dirty="0">
                <a:latin typeface="Cambria"/>
                <a:cs typeface="Cambria"/>
              </a:rPr>
              <a:t> </a:t>
            </a:r>
            <a:r>
              <a:rPr lang="en-US" spc="-10" dirty="0">
                <a:latin typeface="Cambria"/>
                <a:cs typeface="Cambria"/>
              </a:rPr>
              <a:t>vendor</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each</a:t>
            </a:r>
            <a:r>
              <a:rPr lang="en-US" spc="-25" dirty="0">
                <a:latin typeface="Cambria"/>
                <a:cs typeface="Cambria"/>
              </a:rPr>
              <a:t> </a:t>
            </a:r>
            <a:r>
              <a:rPr lang="en-US" dirty="0">
                <a:latin typeface="Cambria"/>
                <a:cs typeface="Cambria"/>
              </a:rPr>
              <a:t>container</a:t>
            </a:r>
            <a:r>
              <a:rPr lang="en-US" spc="-50" dirty="0">
                <a:latin typeface="Cambria"/>
                <a:cs typeface="Cambria"/>
              </a:rPr>
              <a:t> </a:t>
            </a:r>
            <a:r>
              <a:rPr lang="en-US" dirty="0">
                <a:latin typeface="Cambria"/>
                <a:cs typeface="Cambria"/>
              </a:rPr>
              <a:t>implementation.</a:t>
            </a:r>
          </a:p>
          <a:p>
            <a:pPr>
              <a:lnSpc>
                <a:spcPct val="100000"/>
              </a:lnSpc>
              <a:spcBef>
                <a:spcPts val="10"/>
              </a:spcBef>
            </a:pPr>
            <a:endParaRPr lang="en-US" dirty="0">
              <a:latin typeface="Cambria"/>
              <a:cs typeface="Cambria"/>
            </a:endParaRPr>
          </a:p>
          <a:p>
            <a:pPr marL="12700" marR="6350" algn="just">
              <a:lnSpc>
                <a:spcPct val="100000"/>
              </a:lnSpc>
            </a:pPr>
            <a:r>
              <a:rPr lang="en-US" spc="-35" dirty="0">
                <a:latin typeface="Cambria"/>
                <a:cs typeface="Cambria"/>
              </a:rPr>
              <a:t>For </a:t>
            </a:r>
            <a:r>
              <a:rPr lang="en-US" spc="-10" dirty="0">
                <a:latin typeface="Cambria"/>
                <a:cs typeface="Cambria"/>
              </a:rPr>
              <a:t>example, </a:t>
            </a:r>
            <a:r>
              <a:rPr lang="en-US" b="1"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a:t>
            </a:r>
            <a:r>
              <a:rPr lang="en-US" dirty="0">
                <a:latin typeface="Cambria"/>
                <a:cs typeface="Cambria"/>
              </a:rPr>
              <a:t>a </a:t>
            </a:r>
            <a:r>
              <a:rPr lang="en-US" b="1" spc="-5" dirty="0">
                <a:latin typeface="Cambria"/>
                <a:cs typeface="Cambria"/>
              </a:rPr>
              <a:t>standard </a:t>
            </a:r>
            <a:r>
              <a:rPr lang="en-US" b="1" spc="-40" dirty="0">
                <a:latin typeface="Cambria"/>
                <a:cs typeface="Cambria"/>
              </a:rPr>
              <a:t>Java </a:t>
            </a:r>
            <a:r>
              <a:rPr lang="en-US" b="1" dirty="0">
                <a:latin typeface="Cambria"/>
                <a:cs typeface="Cambria"/>
              </a:rPr>
              <a:t>EE </a:t>
            </a:r>
            <a:r>
              <a:rPr lang="en-US" spc="-5" dirty="0">
                <a:latin typeface="Cambria"/>
                <a:cs typeface="Cambria"/>
              </a:rPr>
              <a:t>deployment </a:t>
            </a:r>
            <a:r>
              <a:rPr lang="en-US" dirty="0">
                <a:latin typeface="Cambria"/>
                <a:cs typeface="Cambria"/>
              </a:rPr>
              <a:t> </a:t>
            </a:r>
            <a:r>
              <a:rPr lang="en-US" spc="-25" dirty="0">
                <a:latin typeface="Cambria"/>
                <a:cs typeface="Cambria"/>
              </a:rPr>
              <a:t>descriptor, </a:t>
            </a:r>
            <a:r>
              <a:rPr lang="en-US" spc="-5" dirty="0">
                <a:latin typeface="Cambria"/>
                <a:cs typeface="Cambria"/>
              </a:rPr>
              <a:t>specified </a:t>
            </a:r>
            <a:r>
              <a:rPr lang="en-US" spc="5" dirty="0">
                <a:latin typeface="Cambria"/>
                <a:cs typeface="Cambria"/>
              </a:rPr>
              <a:t>in </a:t>
            </a:r>
            <a:r>
              <a:rPr lang="en-US" spc="-10" dirty="0">
                <a:latin typeface="Cambria"/>
                <a:cs typeface="Cambria"/>
              </a:rPr>
              <a:t>the </a:t>
            </a:r>
            <a:r>
              <a:rPr lang="en-US" spc="-25" dirty="0">
                <a:latin typeface="Cambria"/>
                <a:cs typeface="Cambria"/>
              </a:rPr>
              <a:t>Java </a:t>
            </a:r>
            <a:r>
              <a:rPr lang="en-US" spc="-5" dirty="0">
                <a:latin typeface="Cambria"/>
                <a:cs typeface="Cambria"/>
              </a:rPr>
              <a:t>Servlet specification, but </a:t>
            </a:r>
            <a:r>
              <a:rPr lang="en-US" dirty="0">
                <a:latin typeface="Cambria"/>
                <a:cs typeface="Cambria"/>
              </a:rPr>
              <a:t>the </a:t>
            </a:r>
            <a:r>
              <a:rPr lang="en-US" b="1" spc="-5" dirty="0">
                <a:latin typeface="Cambria"/>
                <a:cs typeface="Cambria"/>
              </a:rPr>
              <a:t>sun- </a:t>
            </a:r>
            <a:r>
              <a:rPr lang="en-US" b="1" dirty="0">
                <a:latin typeface="Cambria"/>
                <a:cs typeface="Cambria"/>
              </a:rPr>
              <a:t> </a:t>
            </a:r>
            <a:r>
              <a:rPr lang="en-US" b="1" spc="-15" dirty="0">
                <a:latin typeface="Cambria"/>
                <a:cs typeface="Cambria"/>
              </a:rPr>
              <a:t>web.xml</a:t>
            </a:r>
            <a:r>
              <a:rPr lang="en-US" b="1" spc="-10" dirty="0">
                <a:latin typeface="Cambria"/>
                <a:cs typeface="Cambria"/>
              </a:rPr>
              <a:t> </a:t>
            </a:r>
            <a:r>
              <a:rPr lang="en-US" dirty="0">
                <a:latin typeface="Cambria"/>
                <a:cs typeface="Cambria"/>
              </a:rPr>
              <a:t>file</a:t>
            </a:r>
            <a:r>
              <a:rPr lang="en-US" spc="5" dirty="0">
                <a:latin typeface="Cambria"/>
                <a:cs typeface="Cambria"/>
              </a:rPr>
              <a:t> </a:t>
            </a:r>
            <a:r>
              <a:rPr lang="en-US" spc="-5" dirty="0">
                <a:latin typeface="Cambria"/>
                <a:cs typeface="Cambria"/>
              </a:rPr>
              <a:t>contains</a:t>
            </a:r>
            <a:r>
              <a:rPr lang="en-US" dirty="0">
                <a:latin typeface="Cambria"/>
                <a:cs typeface="Cambria"/>
              </a:rPr>
              <a:t> </a:t>
            </a:r>
            <a:r>
              <a:rPr lang="en-US" spc="-10" dirty="0">
                <a:latin typeface="Cambria"/>
                <a:cs typeface="Cambria"/>
              </a:rPr>
              <a:t>configuration</a:t>
            </a:r>
            <a:r>
              <a:rPr lang="en-US" spc="-5" dirty="0">
                <a:latin typeface="Cambria"/>
                <a:cs typeface="Cambria"/>
              </a:rPr>
              <a:t> </a:t>
            </a:r>
            <a:r>
              <a:rPr lang="en-US" dirty="0">
                <a:latin typeface="Cambria"/>
                <a:cs typeface="Cambria"/>
              </a:rPr>
              <a:t>data</a:t>
            </a:r>
            <a:r>
              <a:rPr lang="en-US" spc="5" dirty="0">
                <a:latin typeface="Cambria"/>
                <a:cs typeface="Cambria"/>
              </a:rPr>
              <a:t> </a:t>
            </a:r>
            <a:r>
              <a:rPr lang="en-US" spc="-5" dirty="0">
                <a:latin typeface="Cambria"/>
                <a:cs typeface="Cambria"/>
              </a:rPr>
              <a:t>specific</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the</a:t>
            </a:r>
            <a:r>
              <a:rPr lang="en-US" spc="5" dirty="0">
                <a:latin typeface="Cambria"/>
                <a:cs typeface="Cambria"/>
              </a:rPr>
              <a:t> </a:t>
            </a:r>
            <a:r>
              <a:rPr lang="en-US" b="1" dirty="0">
                <a:latin typeface="Cambria"/>
                <a:cs typeface="Cambria"/>
              </a:rPr>
              <a:t>Sun </a:t>
            </a:r>
            <a:r>
              <a:rPr lang="en-US" b="1" spc="5" dirty="0">
                <a:latin typeface="Cambria"/>
                <a:cs typeface="Cambria"/>
              </a:rPr>
              <a:t> </a:t>
            </a:r>
            <a:r>
              <a:rPr lang="en-US" b="1" spc="-5" dirty="0" err="1">
                <a:latin typeface="Cambria"/>
                <a:cs typeface="Cambria"/>
              </a:rPr>
              <a:t>GlassFish</a:t>
            </a:r>
            <a:r>
              <a:rPr lang="en-US" b="1" spc="-5" dirty="0">
                <a:latin typeface="Cambria"/>
                <a:cs typeface="Cambria"/>
              </a:rPr>
              <a:t> </a:t>
            </a:r>
            <a:r>
              <a:rPr lang="en-US" b="1" dirty="0">
                <a:latin typeface="Cambria"/>
                <a:cs typeface="Cambria"/>
              </a:rPr>
              <a:t>Enterprise</a:t>
            </a:r>
            <a:r>
              <a:rPr lang="en-US" b="1" spc="-50" dirty="0">
                <a:latin typeface="Cambria"/>
                <a:cs typeface="Cambria"/>
              </a:rPr>
              <a:t> </a:t>
            </a:r>
            <a:r>
              <a:rPr lang="en-US" b="1" spc="-10" dirty="0">
                <a:latin typeface="Cambria"/>
                <a:cs typeface="Cambria"/>
              </a:rPr>
              <a:t>Server</a:t>
            </a:r>
            <a:r>
              <a:rPr lang="en-US" b="1" spc="-35" dirty="0">
                <a:latin typeface="Cambria"/>
                <a:cs typeface="Cambria"/>
              </a:rPr>
              <a:t> </a:t>
            </a:r>
            <a:r>
              <a:rPr lang="en-US" dirty="0">
                <a:latin typeface="Cambria"/>
                <a:cs typeface="Cambria"/>
              </a:rPr>
              <a:t>implementation.</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located </a:t>
            </a:r>
            <a:r>
              <a:rPr lang="en-US" spc="5" dirty="0">
                <a:latin typeface="Cambria"/>
                <a:cs typeface="Cambria"/>
              </a:rPr>
              <a:t>in </a:t>
            </a:r>
            <a:r>
              <a:rPr lang="en-US" dirty="0">
                <a:latin typeface="Cambria"/>
                <a:cs typeface="Cambria"/>
              </a:rPr>
              <a:t>the </a:t>
            </a:r>
            <a:r>
              <a:rPr lang="en-US" b="1" dirty="0">
                <a:latin typeface="Cambria"/>
                <a:cs typeface="Cambria"/>
              </a:rPr>
              <a:t>WEB-INF </a:t>
            </a:r>
            <a:r>
              <a:rPr lang="en-US" spc="-5" dirty="0">
                <a:latin typeface="Cambria"/>
                <a:cs typeface="Cambria"/>
              </a:rPr>
              <a:t>directory </a:t>
            </a:r>
            <a:r>
              <a:rPr lang="en-US" dirty="0">
                <a:latin typeface="Cambria"/>
                <a:cs typeface="Cambria"/>
              </a:rPr>
              <a:t>of </a:t>
            </a:r>
            <a:r>
              <a:rPr lang="en-US" spc="-10" dirty="0">
                <a:latin typeface="Cambria"/>
                <a:cs typeface="Cambria"/>
              </a:rPr>
              <a:t>your </a:t>
            </a:r>
            <a:r>
              <a:rPr lang="en-US" spc="-45" dirty="0">
                <a:latin typeface="Cambria"/>
                <a:cs typeface="Cambria"/>
              </a:rPr>
              <a:t>Web </a:t>
            </a:r>
            <a:r>
              <a:rPr lang="en-US" spc="-40" dirty="0">
                <a:latin typeface="Cambria"/>
                <a:cs typeface="Cambria"/>
              </a:rPr>
              <a:t> </a:t>
            </a:r>
            <a:r>
              <a:rPr lang="en-US" dirty="0">
                <a:latin typeface="Cambria"/>
                <a:cs typeface="Cambria"/>
              </a:rPr>
              <a:t>application.</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first</a:t>
            </a:r>
            <a:r>
              <a:rPr lang="en-US" dirty="0">
                <a:latin typeface="Cambria"/>
                <a:cs typeface="Cambria"/>
              </a:rPr>
              <a:t> </a:t>
            </a:r>
            <a:r>
              <a:rPr lang="en-US" spc="-40" dirty="0">
                <a:latin typeface="Cambria"/>
                <a:cs typeface="Cambria"/>
              </a:rPr>
              <a:t>entry,</a:t>
            </a:r>
            <a:r>
              <a:rPr lang="en-US" spc="-35" dirty="0">
                <a:latin typeface="Cambria"/>
                <a:cs typeface="Cambria"/>
              </a:rPr>
              <a:t> </a:t>
            </a:r>
            <a:r>
              <a:rPr lang="en-US" dirty="0">
                <a:latin typeface="Cambria"/>
                <a:cs typeface="Cambria"/>
              </a:rPr>
              <a:t>under</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root</a:t>
            </a:r>
            <a:r>
              <a:rPr lang="en-US" dirty="0">
                <a:latin typeface="Cambria"/>
                <a:cs typeface="Cambria"/>
              </a:rPr>
              <a:t> </a:t>
            </a:r>
            <a:r>
              <a:rPr lang="en-US" spc="-5" dirty="0">
                <a:latin typeface="Cambria"/>
                <a:cs typeface="Cambria"/>
              </a:rPr>
              <a:t>servlet</a:t>
            </a:r>
            <a:r>
              <a:rPr lang="en-US" dirty="0">
                <a:latin typeface="Cambria"/>
                <a:cs typeface="Cambria"/>
              </a:rPr>
              <a:t> </a:t>
            </a:r>
            <a:r>
              <a:rPr lang="en-US" spc="5" dirty="0">
                <a:latin typeface="Cambria"/>
                <a:cs typeface="Cambria"/>
              </a:rPr>
              <a:t>element</a:t>
            </a:r>
            <a:r>
              <a:rPr lang="en-US" spc="10" dirty="0">
                <a:latin typeface="Cambria"/>
                <a:cs typeface="Cambria"/>
              </a:rPr>
              <a:t> </a:t>
            </a:r>
            <a:r>
              <a:rPr lang="en-US" spc="5" dirty="0">
                <a:latin typeface="Cambria"/>
                <a:cs typeface="Cambria"/>
              </a:rPr>
              <a:t>in </a:t>
            </a:r>
            <a:r>
              <a:rPr lang="en-US" spc="10" dirty="0">
                <a:latin typeface="Cambria"/>
                <a:cs typeface="Cambria"/>
              </a:rPr>
              <a:t> </a:t>
            </a:r>
            <a:r>
              <a:rPr lang="en-US" spc="-5" dirty="0">
                <a:latin typeface="Cambria"/>
                <a:cs typeface="Cambria"/>
              </a:rPr>
              <a:t>web.xml,</a:t>
            </a:r>
            <a:r>
              <a:rPr lang="en-US" dirty="0">
                <a:latin typeface="Cambria"/>
                <a:cs typeface="Cambria"/>
              </a:rPr>
              <a:t> defines</a:t>
            </a:r>
            <a:r>
              <a:rPr lang="en-US" spc="5" dirty="0">
                <a:latin typeface="Cambria"/>
                <a:cs typeface="Cambria"/>
              </a:rPr>
              <a:t> </a:t>
            </a:r>
            <a:r>
              <a:rPr lang="en-US" dirty="0">
                <a:latin typeface="Cambria"/>
                <a:cs typeface="Cambria"/>
              </a:rPr>
              <a:t>a</a:t>
            </a:r>
            <a:r>
              <a:rPr lang="en-US" spc="5" dirty="0">
                <a:latin typeface="Cambria"/>
                <a:cs typeface="Cambria"/>
              </a:rPr>
              <a:t> </a:t>
            </a:r>
            <a:r>
              <a:rPr lang="en-US" b="1" spc="-5" dirty="0">
                <a:latin typeface="Cambria"/>
                <a:cs typeface="Cambria"/>
              </a:rPr>
              <a:t>name</a:t>
            </a:r>
            <a:r>
              <a:rPr lang="en-US" b="1" dirty="0">
                <a:latin typeface="Cambria"/>
                <a:cs typeface="Cambria"/>
              </a:rPr>
              <a:t> </a:t>
            </a:r>
            <a:r>
              <a:rPr lang="en-US" spc="-5" dirty="0">
                <a:latin typeface="Cambria"/>
                <a:cs typeface="Cambria"/>
              </a:rPr>
              <a:t>for</a:t>
            </a:r>
            <a:r>
              <a:rPr lang="en-US" dirty="0">
                <a:latin typeface="Cambria"/>
                <a:cs typeface="Cambria"/>
              </a:rPr>
              <a:t> the</a:t>
            </a:r>
            <a:r>
              <a:rPr lang="en-US" spc="5" dirty="0">
                <a:latin typeface="Cambria"/>
                <a:cs typeface="Cambria"/>
              </a:rPr>
              <a:t> </a:t>
            </a:r>
            <a:r>
              <a:rPr lang="en-US" b="1" spc="-10" dirty="0">
                <a:latin typeface="Cambria"/>
                <a:cs typeface="Cambria"/>
              </a:rPr>
              <a:t>servlet</a:t>
            </a:r>
            <a:r>
              <a:rPr lang="en-US" b="1" spc="-5" dirty="0">
                <a:latin typeface="Cambria"/>
                <a:cs typeface="Cambria"/>
              </a:rPr>
              <a:t> </a:t>
            </a:r>
            <a:r>
              <a:rPr lang="en-US" spc="-10" dirty="0">
                <a:latin typeface="Cambria"/>
                <a:cs typeface="Cambria"/>
              </a:rPr>
              <a:t>and</a:t>
            </a:r>
            <a:r>
              <a:rPr lang="en-US" spc="-5" dirty="0">
                <a:latin typeface="Cambria"/>
                <a:cs typeface="Cambria"/>
              </a:rPr>
              <a:t> </a:t>
            </a:r>
            <a:r>
              <a:rPr lang="en-US" dirty="0">
                <a:latin typeface="Cambria"/>
                <a:cs typeface="Cambria"/>
              </a:rPr>
              <a:t>specifies</a:t>
            </a:r>
            <a:r>
              <a:rPr lang="en-US" spc="5" dirty="0">
                <a:latin typeface="Cambria"/>
                <a:cs typeface="Cambria"/>
              </a:rPr>
              <a:t> </a:t>
            </a:r>
            <a:r>
              <a:rPr lang="en-US" spc="-5" dirty="0">
                <a:latin typeface="Cambria"/>
                <a:cs typeface="Cambria"/>
              </a:rPr>
              <a:t>the </a:t>
            </a:r>
            <a:r>
              <a:rPr lang="en-US" dirty="0">
                <a:latin typeface="Cambria"/>
                <a:cs typeface="Cambria"/>
              </a:rPr>
              <a:t> </a:t>
            </a:r>
            <a:r>
              <a:rPr lang="en-US" b="1" spc="-5" dirty="0">
                <a:latin typeface="Cambria"/>
                <a:cs typeface="Cambria"/>
              </a:rPr>
              <a:t>compiled</a:t>
            </a:r>
            <a:r>
              <a:rPr lang="en-US" b="1" spc="-35" dirty="0">
                <a:latin typeface="Cambria"/>
                <a:cs typeface="Cambria"/>
              </a:rPr>
              <a:t> </a:t>
            </a:r>
            <a:r>
              <a:rPr lang="en-US" b="1" spc="-5" dirty="0">
                <a:latin typeface="Cambria"/>
                <a:cs typeface="Cambria"/>
              </a:rPr>
              <a:t>class</a:t>
            </a:r>
            <a:r>
              <a:rPr lang="en-US" b="1" spc="10" dirty="0">
                <a:latin typeface="Cambria"/>
                <a:cs typeface="Cambria"/>
              </a:rPr>
              <a:t> </a:t>
            </a:r>
            <a:r>
              <a:rPr lang="en-US" dirty="0">
                <a:latin typeface="Cambria"/>
                <a:cs typeface="Cambria"/>
              </a:rPr>
              <a:t>that</a:t>
            </a:r>
            <a:r>
              <a:rPr lang="en-US" spc="15" dirty="0">
                <a:latin typeface="Cambria"/>
                <a:cs typeface="Cambria"/>
              </a:rPr>
              <a:t> </a:t>
            </a:r>
            <a:r>
              <a:rPr lang="en-US" spc="-10" dirty="0">
                <a:latin typeface="Cambria"/>
                <a:cs typeface="Cambria"/>
              </a:rPr>
              <a:t>executes</a:t>
            </a:r>
            <a:r>
              <a:rPr lang="en-US" spc="-30" dirty="0">
                <a:latin typeface="Cambria"/>
                <a:cs typeface="Cambria"/>
              </a:rPr>
              <a:t> </a:t>
            </a:r>
            <a:r>
              <a:rPr lang="en-US" dirty="0">
                <a:latin typeface="Cambria"/>
                <a:cs typeface="Cambria"/>
              </a:rPr>
              <a:t>the</a:t>
            </a:r>
            <a:r>
              <a:rPr lang="en-US" spc="-25" dirty="0">
                <a:latin typeface="Cambria"/>
                <a:cs typeface="Cambria"/>
              </a:rPr>
              <a:t> </a:t>
            </a:r>
            <a:r>
              <a:rPr lang="en-US" b="1" spc="-5" dirty="0">
                <a:latin typeface="Cambria"/>
                <a:cs typeface="Cambria"/>
              </a:rPr>
              <a:t>servlet</a:t>
            </a:r>
            <a:r>
              <a:rPr lang="en-US" spc="-5" dirty="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Tree>
    <p:custDataLst>
      <p:tags r:id="rId1"/>
    </p:custDataLst>
    <p:extLst>
      <p:ext uri="{BB962C8B-B14F-4D97-AF65-F5344CB8AC3E}">
        <p14:creationId xmlns:p14="http://schemas.microsoft.com/office/powerpoint/2010/main" val="1221310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 with </a:t>
            </a:r>
            <a:r>
              <a:rPr lang="en-US" dirty="0" err="1"/>
              <a:t>ServletConfig</a:t>
            </a:r>
            <a:r>
              <a:rPr lang="en-US" dirty="0"/>
              <a:t> </a:t>
            </a:r>
            <a:r>
              <a:rPr lang="en-US" dirty="0" smtClean="0"/>
              <a:t>objects</a:t>
            </a:r>
            <a:endParaRPr lang="en-IN" dirty="0"/>
          </a:p>
        </p:txBody>
      </p:sp>
      <p:sp>
        <p:nvSpPr>
          <p:cNvPr id="3" name="Content Placeholder 2"/>
          <p:cNvSpPr>
            <a:spLocks noGrp="1"/>
          </p:cNvSpPr>
          <p:nvPr>
            <p:ph idx="1"/>
          </p:nvPr>
        </p:nvSpPr>
        <p:spPr/>
        <p:txBody>
          <a:bodyPr/>
          <a:lstStyle/>
          <a:p>
            <a:r>
              <a:rPr lang="en-US" dirty="0"/>
              <a:t>An object of </a:t>
            </a:r>
            <a:r>
              <a:rPr lang="en-US" b="1" dirty="0" err="1"/>
              <a:t>ServletConfig</a:t>
            </a:r>
            <a:r>
              <a:rPr lang="en-US" b="1" dirty="0"/>
              <a:t> is created by the web container </a:t>
            </a:r>
            <a:r>
              <a:rPr lang="en-US" dirty="0"/>
              <a:t>for each servlet.</a:t>
            </a:r>
          </a:p>
          <a:p>
            <a:r>
              <a:rPr lang="en-US" dirty="0" smtClean="0"/>
              <a:t>This </a:t>
            </a:r>
            <a:r>
              <a:rPr lang="en-US" dirty="0"/>
              <a:t>object can be used</a:t>
            </a:r>
            <a:r>
              <a:rPr lang="en-US" b="1" dirty="0"/>
              <a:t> to get configuration information from web.xml file.</a:t>
            </a:r>
          </a:p>
          <a:p>
            <a:endParaRPr lang="en-IN" b="1" spc="-25" dirty="0" smtClean="0">
              <a:latin typeface="Cambria"/>
              <a:cs typeface="Cambria"/>
            </a:endParaRPr>
          </a:p>
          <a:p>
            <a:pPr marL="0" indent="0">
              <a:buNone/>
            </a:pPr>
            <a:r>
              <a:rPr lang="en-IN" b="1" spc="-25" dirty="0" smtClean="0">
                <a:latin typeface="Cambria"/>
                <a:cs typeface="Cambria"/>
              </a:rPr>
              <a:t>Advantages</a:t>
            </a:r>
            <a:r>
              <a:rPr lang="en-IN" b="1" spc="-10" dirty="0" smtClean="0">
                <a:latin typeface="Cambria"/>
                <a:cs typeface="Cambria"/>
              </a:rPr>
              <a:t>:</a:t>
            </a:r>
            <a:endParaRPr lang="en-IN" b="1" dirty="0">
              <a:latin typeface="Cambria"/>
              <a:cs typeface="Cambria"/>
            </a:endParaRPr>
          </a:p>
          <a:p>
            <a:r>
              <a:rPr lang="en-US" dirty="0" smtClean="0"/>
              <a:t>If </a:t>
            </a:r>
            <a:r>
              <a:rPr lang="en-US" dirty="0"/>
              <a:t>the configuration information is modified </a:t>
            </a:r>
            <a:r>
              <a:rPr lang="en-US" dirty="0" smtClean="0"/>
              <a:t>in the </a:t>
            </a:r>
            <a:r>
              <a:rPr lang="en-US" dirty="0"/>
              <a:t>web.xml </a:t>
            </a:r>
            <a:r>
              <a:rPr lang="en-US" dirty="0" smtClean="0"/>
              <a:t>file</a:t>
            </a:r>
          </a:p>
          <a:p>
            <a:pPr lvl="1"/>
            <a:r>
              <a:rPr lang="en-US" dirty="0" smtClean="0"/>
              <a:t>No need </a:t>
            </a:r>
            <a:r>
              <a:rPr lang="en-US" dirty="0"/>
              <a:t>to </a:t>
            </a:r>
            <a:r>
              <a:rPr lang="en-IN" dirty="0" smtClean="0"/>
              <a:t>change </a:t>
            </a:r>
            <a:r>
              <a:rPr lang="en-IN" dirty="0"/>
              <a:t>the </a:t>
            </a:r>
            <a:r>
              <a:rPr lang="en-IN" dirty="0" smtClean="0"/>
              <a:t>servlet</a:t>
            </a:r>
            <a:endParaRPr lang="en-IN" dirty="0"/>
          </a:p>
          <a:p>
            <a:r>
              <a:rPr lang="en-US" dirty="0" smtClean="0"/>
              <a:t>Easier </a:t>
            </a:r>
            <a:r>
              <a:rPr lang="en-US" dirty="0"/>
              <a:t>to manage the web application </a:t>
            </a:r>
            <a:endParaRPr lang="en-US" dirty="0" smtClean="0"/>
          </a:p>
          <a:p>
            <a:pPr lvl="1"/>
            <a:r>
              <a:rPr lang="en-US" dirty="0" smtClean="0"/>
              <a:t>If </a:t>
            </a:r>
            <a:r>
              <a:rPr lang="en-US" dirty="0"/>
              <a:t>any specific content is </a:t>
            </a:r>
            <a:r>
              <a:rPr lang="en-US" dirty="0" smtClean="0"/>
              <a:t>modified regularly</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custDataLst>
      <p:tags r:id="rId1"/>
    </p:custDataLst>
    <p:extLst>
      <p:ext uri="{BB962C8B-B14F-4D97-AF65-F5344CB8AC3E}">
        <p14:creationId xmlns:p14="http://schemas.microsoft.com/office/powerpoint/2010/main" val="878656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ServletConfig</a:t>
            </a:r>
            <a:r>
              <a:rPr lang="en-IN" spc="6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765280" cy="5993892"/>
          </a:xfrm>
        </p:spPr>
        <p:txBody>
          <a:bodyPr>
            <a:normAutofit/>
          </a:bodyPr>
          <a:lstStyle/>
          <a:p>
            <a:pPr marL="12700">
              <a:lnSpc>
                <a:spcPct val="110000"/>
              </a:lnSpc>
              <a:spcBef>
                <a:spcPts val="90"/>
              </a:spcBef>
            </a:pPr>
            <a:r>
              <a:rPr lang="en-US" spc="-5" dirty="0">
                <a:solidFill>
                  <a:srgbClr val="1160FF"/>
                </a:solidFill>
                <a:latin typeface="Calibri"/>
                <a:cs typeface="Calibri"/>
              </a:rPr>
              <a:t>public String </a:t>
            </a:r>
            <a:r>
              <a:rPr lang="en-US" spc="-5" dirty="0" err="1">
                <a:solidFill>
                  <a:srgbClr val="1160FF"/>
                </a:solidFill>
                <a:latin typeface="Calibri"/>
                <a:cs typeface="Calibri"/>
              </a:rPr>
              <a:t>getInitParameter</a:t>
            </a:r>
            <a:r>
              <a:rPr lang="en-US" spc="-5" dirty="0">
                <a:solidFill>
                  <a:srgbClr val="1160FF"/>
                </a:solidFill>
                <a:latin typeface="Calibri"/>
                <a:cs typeface="Calibri"/>
              </a:rPr>
              <a:t>(String name)</a:t>
            </a:r>
          </a:p>
          <a:p>
            <a:pPr marL="515620" lvl="1">
              <a:lnSpc>
                <a:spcPct val="100000"/>
              </a:lnSpc>
              <a:spcBef>
                <a:spcPts val="5"/>
              </a:spcBef>
            </a:pPr>
            <a:r>
              <a:rPr lang="en-US" spc="-5" dirty="0" smtClean="0">
                <a:latin typeface="Calibri"/>
                <a:cs typeface="Calibri"/>
              </a:rPr>
              <a:t>Returns</a:t>
            </a:r>
            <a:r>
              <a:rPr lang="en-US" spc="450" dirty="0" smtClean="0">
                <a:latin typeface="Calibri"/>
                <a:cs typeface="Calibri"/>
              </a:rPr>
              <a:t> </a:t>
            </a:r>
            <a:r>
              <a:rPr lang="en-US" spc="-5" dirty="0">
                <a:latin typeface="Calibri"/>
                <a:cs typeface="Calibri"/>
              </a:rPr>
              <a:t>the</a:t>
            </a:r>
            <a:r>
              <a:rPr lang="en-US" spc="480" dirty="0">
                <a:latin typeface="Calibri"/>
                <a:cs typeface="Calibri"/>
              </a:rPr>
              <a:t> </a:t>
            </a:r>
            <a:r>
              <a:rPr lang="en-US" spc="-10" dirty="0">
                <a:latin typeface="Calibri"/>
                <a:cs typeface="Calibri"/>
              </a:rPr>
              <a:t>parameter</a:t>
            </a:r>
            <a:r>
              <a:rPr lang="en-US" spc="459" dirty="0">
                <a:latin typeface="Calibri"/>
                <a:cs typeface="Calibri"/>
              </a:rPr>
              <a:t> </a:t>
            </a:r>
            <a:r>
              <a:rPr lang="en-US" dirty="0" smtClean="0">
                <a:latin typeface="Calibri"/>
                <a:cs typeface="Calibri"/>
              </a:rPr>
              <a:t>value </a:t>
            </a:r>
            <a:r>
              <a:rPr lang="en-US" spc="-25" dirty="0" smtClean="0">
                <a:latin typeface="Calibri"/>
                <a:cs typeface="Calibri"/>
              </a:rPr>
              <a:t>for</a:t>
            </a:r>
            <a:r>
              <a:rPr lang="en-US" spc="-5" dirty="0" smtClean="0">
                <a:latin typeface="Calibri"/>
                <a:cs typeface="Calibri"/>
              </a:rPr>
              <a:t> </a:t>
            </a:r>
            <a:r>
              <a:rPr lang="en-US" dirty="0">
                <a:latin typeface="Calibri"/>
                <a:cs typeface="Calibri"/>
              </a:rPr>
              <a:t>the</a:t>
            </a:r>
            <a:r>
              <a:rPr lang="en-US" spc="10" dirty="0">
                <a:latin typeface="Calibri"/>
                <a:cs typeface="Calibri"/>
              </a:rPr>
              <a:t> </a:t>
            </a:r>
            <a:r>
              <a:rPr lang="en-US" spc="-10" dirty="0">
                <a:latin typeface="Calibri"/>
                <a:cs typeface="Calibri"/>
              </a:rPr>
              <a:t>specified</a:t>
            </a:r>
            <a:r>
              <a:rPr lang="en-US" spc="75" dirty="0">
                <a:latin typeface="Calibri"/>
                <a:cs typeface="Calibri"/>
              </a:rPr>
              <a:t> </a:t>
            </a:r>
            <a:r>
              <a:rPr lang="en-US" spc="-15" dirty="0">
                <a:latin typeface="Calibri"/>
                <a:cs typeface="Calibri"/>
              </a:rPr>
              <a:t>parameter</a:t>
            </a:r>
            <a:r>
              <a:rPr lang="en-US" spc="50" dirty="0">
                <a:latin typeface="Calibri"/>
                <a:cs typeface="Calibri"/>
              </a:rPr>
              <a:t> </a:t>
            </a:r>
            <a:r>
              <a:rPr lang="en-US" spc="-5" dirty="0">
                <a:latin typeface="Calibri"/>
                <a:cs typeface="Calibri"/>
              </a:rPr>
              <a:t>name.</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 Enumeration </a:t>
            </a:r>
            <a:r>
              <a:rPr lang="en-US" spc="-5" dirty="0" err="1">
                <a:solidFill>
                  <a:srgbClr val="1160FF"/>
                </a:solidFill>
                <a:latin typeface="Calibri"/>
                <a:cs typeface="Calibri"/>
              </a:rPr>
              <a:t>getInitParameterNames</a:t>
            </a:r>
            <a:r>
              <a:rPr lang="en-US" spc="-5" dirty="0">
                <a:solidFill>
                  <a:srgbClr val="1160FF"/>
                </a:solidFill>
                <a:latin typeface="Calibri"/>
                <a:cs typeface="Calibri"/>
              </a:rPr>
              <a:t>()</a:t>
            </a:r>
          </a:p>
          <a:p>
            <a:pPr marL="515620" lvl="1">
              <a:lnSpc>
                <a:spcPct val="100000"/>
              </a:lnSpc>
            </a:pPr>
            <a:r>
              <a:rPr lang="en-US" spc="-10" dirty="0" smtClean="0">
                <a:latin typeface="Calibri"/>
                <a:cs typeface="Calibri"/>
              </a:rPr>
              <a:t>Returns</a:t>
            </a:r>
            <a:r>
              <a:rPr lang="en-US" spc="50" dirty="0" smtClean="0">
                <a:latin typeface="Calibri"/>
                <a:cs typeface="Calibri"/>
              </a:rPr>
              <a:t> </a:t>
            </a:r>
            <a:r>
              <a:rPr lang="en-US" spc="-5" dirty="0">
                <a:latin typeface="Calibri"/>
                <a:cs typeface="Calibri"/>
              </a:rPr>
              <a:t>an</a:t>
            </a:r>
            <a:r>
              <a:rPr lang="en-US" spc="70" dirty="0">
                <a:latin typeface="Calibri"/>
                <a:cs typeface="Calibri"/>
              </a:rPr>
              <a:t> </a:t>
            </a:r>
            <a:r>
              <a:rPr lang="en-US" spc="-10" dirty="0">
                <a:latin typeface="Calibri"/>
                <a:cs typeface="Calibri"/>
              </a:rPr>
              <a:t>enumeration</a:t>
            </a:r>
            <a:r>
              <a:rPr lang="en-US" spc="75" dirty="0">
                <a:latin typeface="Calibri"/>
                <a:cs typeface="Calibri"/>
              </a:rPr>
              <a:t> </a:t>
            </a:r>
            <a:r>
              <a:rPr lang="en-US" spc="-5" dirty="0">
                <a:latin typeface="Calibri"/>
                <a:cs typeface="Calibri"/>
              </a:rPr>
              <a:t>of</a:t>
            </a:r>
            <a:r>
              <a:rPr lang="en-US" spc="45" dirty="0">
                <a:latin typeface="Calibri"/>
                <a:cs typeface="Calibri"/>
              </a:rPr>
              <a:t> </a:t>
            </a:r>
            <a:r>
              <a:rPr lang="en-US" spc="-5" dirty="0" smtClean="0">
                <a:latin typeface="Calibri"/>
                <a:cs typeface="Calibri"/>
              </a:rPr>
              <a:t>all the</a:t>
            </a:r>
            <a:r>
              <a:rPr lang="en-US" spc="-15" dirty="0" smtClean="0">
                <a:latin typeface="Calibri"/>
                <a:cs typeface="Calibri"/>
              </a:rPr>
              <a:t> </a:t>
            </a:r>
            <a:r>
              <a:rPr lang="en-US" spc="-5" dirty="0">
                <a:latin typeface="Calibri"/>
                <a:cs typeface="Calibri"/>
              </a:rPr>
              <a:t>initialization</a:t>
            </a:r>
            <a:r>
              <a:rPr lang="en-US" spc="30" dirty="0">
                <a:latin typeface="Calibri"/>
                <a:cs typeface="Calibri"/>
              </a:rPr>
              <a:t> </a:t>
            </a:r>
            <a:r>
              <a:rPr lang="en-US" spc="-15" dirty="0">
                <a:latin typeface="Calibri"/>
                <a:cs typeface="Calibri"/>
              </a:rPr>
              <a:t>parameter</a:t>
            </a:r>
            <a:r>
              <a:rPr lang="en-US" spc="50" dirty="0">
                <a:latin typeface="Calibri"/>
                <a:cs typeface="Calibri"/>
              </a:rPr>
              <a:t> </a:t>
            </a:r>
            <a:r>
              <a:rPr lang="en-US" spc="-10" dirty="0">
                <a:latin typeface="Calibri"/>
                <a:cs typeface="Calibri"/>
              </a:rPr>
              <a:t>names.</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a:t>
            </a:r>
            <a:r>
              <a:rPr lang="en-US" spc="15" dirty="0">
                <a:solidFill>
                  <a:srgbClr val="1160FF"/>
                </a:solidFill>
                <a:latin typeface="Calibri"/>
                <a:cs typeface="Calibri"/>
              </a:rPr>
              <a:t> </a:t>
            </a:r>
            <a:r>
              <a:rPr lang="en-US" spc="-5" dirty="0">
                <a:solidFill>
                  <a:srgbClr val="1160FF"/>
                </a:solidFill>
                <a:latin typeface="Calibri"/>
                <a:cs typeface="Calibri"/>
              </a:rPr>
              <a:t>String</a:t>
            </a:r>
            <a:r>
              <a:rPr lang="en-US" spc="-10" dirty="0">
                <a:solidFill>
                  <a:srgbClr val="1160FF"/>
                </a:solidFill>
                <a:latin typeface="Calibri"/>
                <a:cs typeface="Calibri"/>
              </a:rPr>
              <a:t> </a:t>
            </a:r>
            <a:r>
              <a:rPr lang="en-US" spc="-5" dirty="0" err="1">
                <a:solidFill>
                  <a:srgbClr val="1160FF"/>
                </a:solidFill>
                <a:latin typeface="Calibri"/>
                <a:cs typeface="Calibri"/>
              </a:rPr>
              <a:t>getServletName</a:t>
            </a:r>
            <a:r>
              <a:rPr lang="en-US" spc="-5" dirty="0" smtClean="0">
                <a:solidFill>
                  <a:srgbClr val="1160FF"/>
                </a:solidFill>
                <a:latin typeface="Calibri"/>
                <a:cs typeface="Calibri"/>
              </a:rPr>
              <a:t>()</a:t>
            </a:r>
          </a:p>
          <a:p>
            <a:pPr marL="515620" lvl="1">
              <a:lnSpc>
                <a:spcPct val="100000"/>
              </a:lnSpc>
              <a:spcBef>
                <a:spcPts val="90"/>
              </a:spcBef>
            </a:pPr>
            <a:r>
              <a:rPr lang="en-US" spc="-5" dirty="0" smtClean="0">
                <a:latin typeface="Calibri"/>
                <a:cs typeface="Calibri"/>
              </a:rPr>
              <a:t>Returns</a:t>
            </a:r>
            <a:r>
              <a:rPr lang="en-US" spc="25" dirty="0" smtClean="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name</a:t>
            </a:r>
            <a:r>
              <a:rPr lang="en-US" spc="25" dirty="0">
                <a:latin typeface="Calibri"/>
                <a:cs typeface="Calibri"/>
              </a:rPr>
              <a:t> </a:t>
            </a:r>
            <a:r>
              <a:rPr lang="en-US" spc="-5" dirty="0">
                <a:latin typeface="Calibri"/>
                <a:cs typeface="Calibri"/>
              </a:rPr>
              <a:t>of the </a:t>
            </a:r>
            <a:r>
              <a:rPr lang="en-US" spc="-10" dirty="0">
                <a:latin typeface="Calibri"/>
                <a:cs typeface="Calibri"/>
              </a:rPr>
              <a:t>servlet.</a:t>
            </a:r>
            <a:endParaRPr lang="en-US" dirty="0">
              <a:latin typeface="Calibri"/>
              <a:cs typeface="Calibri"/>
            </a:endParaRPr>
          </a:p>
          <a:p>
            <a:pPr marL="12700" marR="221615">
              <a:lnSpc>
                <a:spcPct val="110000"/>
              </a:lnSpc>
              <a:spcBef>
                <a:spcPts val="90"/>
              </a:spcBef>
              <a:tabLst>
                <a:tab pos="1000125" algn="l"/>
                <a:tab pos="2905760" algn="l"/>
                <a:tab pos="6174740" algn="l"/>
              </a:tabLst>
            </a:pPr>
            <a:r>
              <a:rPr lang="en-US" spc="-5" dirty="0">
                <a:solidFill>
                  <a:srgbClr val="1160FF"/>
                </a:solidFill>
                <a:latin typeface="Calibri"/>
                <a:cs typeface="Calibri"/>
              </a:rPr>
              <a:t>public </a:t>
            </a:r>
            <a:r>
              <a:rPr lang="en-US" spc="-5" dirty="0" err="1">
                <a:solidFill>
                  <a:srgbClr val="1160FF"/>
                </a:solidFill>
                <a:latin typeface="Calibri"/>
                <a:cs typeface="Calibri"/>
              </a:rPr>
              <a:t>ServletContext</a:t>
            </a:r>
            <a:r>
              <a:rPr lang="en-US" spc="-5" dirty="0">
                <a:solidFill>
                  <a:srgbClr val="1160FF"/>
                </a:solidFill>
                <a:latin typeface="Calibri"/>
                <a:cs typeface="Calibri"/>
              </a:rPr>
              <a:t> </a:t>
            </a:r>
            <a:r>
              <a:rPr lang="en-US" spc="-5" dirty="0" err="1">
                <a:solidFill>
                  <a:srgbClr val="1160FF"/>
                </a:solidFill>
                <a:latin typeface="Calibri"/>
                <a:cs typeface="Calibri"/>
              </a:rPr>
              <a:t>getServletContext</a:t>
            </a:r>
            <a:r>
              <a:rPr lang="en-US" spc="-5" dirty="0" smtClean="0">
                <a:solidFill>
                  <a:srgbClr val="1160FF"/>
                </a:solidFill>
                <a:latin typeface="Calibri"/>
                <a:cs typeface="Calibri"/>
              </a:rPr>
              <a:t>()</a:t>
            </a:r>
            <a:endParaRPr lang="en-US" spc="-5" dirty="0">
              <a:solidFill>
                <a:srgbClr val="1160FF"/>
              </a:solidFill>
              <a:latin typeface="Calibri"/>
              <a:cs typeface="Calibri"/>
            </a:endParaRPr>
          </a:p>
          <a:p>
            <a:pPr marL="515620" marR="221615" lvl="1">
              <a:lnSpc>
                <a:spcPct val="100000"/>
              </a:lnSpc>
              <a:tabLst>
                <a:tab pos="1000125" algn="l"/>
                <a:tab pos="2905760" algn="l"/>
                <a:tab pos="6174740" algn="l"/>
              </a:tabLst>
            </a:pPr>
            <a:r>
              <a:rPr lang="en-US" spc="-35" dirty="0" smtClean="0">
                <a:latin typeface="Calibri"/>
                <a:cs typeface="Calibri"/>
              </a:rPr>
              <a:t>R</a:t>
            </a:r>
            <a:r>
              <a:rPr lang="en-US" spc="-15" dirty="0" smtClean="0">
                <a:latin typeface="Calibri"/>
                <a:cs typeface="Calibri"/>
              </a:rPr>
              <a:t>e</a:t>
            </a:r>
            <a:r>
              <a:rPr lang="en-US" spc="-5" dirty="0" smtClean="0">
                <a:latin typeface="Calibri"/>
                <a:cs typeface="Calibri"/>
              </a:rPr>
              <a:t>t</a:t>
            </a:r>
            <a:r>
              <a:rPr lang="en-US" spc="5" dirty="0" smtClean="0">
                <a:latin typeface="Calibri"/>
                <a:cs typeface="Calibri"/>
              </a:rPr>
              <a:t>u</a:t>
            </a:r>
            <a:r>
              <a:rPr lang="en-US" spc="-5" dirty="0" smtClean="0">
                <a:latin typeface="Calibri"/>
                <a:cs typeface="Calibri"/>
              </a:rPr>
              <a:t>r</a:t>
            </a:r>
            <a:r>
              <a:rPr lang="en-US" spc="5" dirty="0" smtClean="0">
                <a:latin typeface="Calibri"/>
                <a:cs typeface="Calibri"/>
              </a:rPr>
              <a:t>n</a:t>
            </a:r>
            <a:r>
              <a:rPr lang="en-US" spc="-5" dirty="0" smtClean="0">
                <a:latin typeface="Calibri"/>
                <a:cs typeface="Calibri"/>
              </a:rPr>
              <a:t>s</a:t>
            </a:r>
            <a:r>
              <a:rPr lang="en-US" dirty="0" smtClean="0">
                <a:latin typeface="Calibri"/>
                <a:cs typeface="Calibri"/>
              </a:rPr>
              <a:t> an </a:t>
            </a:r>
            <a:r>
              <a:rPr lang="en-IN" spc="-5" dirty="0">
                <a:latin typeface="Calibri"/>
                <a:cs typeface="Calibri"/>
              </a:rPr>
              <a:t>o</a:t>
            </a:r>
            <a:r>
              <a:rPr lang="en-IN" dirty="0">
                <a:latin typeface="Calibri"/>
                <a:cs typeface="Calibri"/>
              </a:rPr>
              <a:t>b</a:t>
            </a:r>
            <a:r>
              <a:rPr lang="en-IN" spc="-10" dirty="0">
                <a:latin typeface="Calibri"/>
                <a:cs typeface="Calibri"/>
              </a:rPr>
              <a:t>je</a:t>
            </a:r>
            <a:r>
              <a:rPr lang="en-IN" spc="-15" dirty="0">
                <a:latin typeface="Calibri"/>
                <a:cs typeface="Calibri"/>
              </a:rPr>
              <a:t>c</a:t>
            </a:r>
            <a:r>
              <a:rPr lang="en-IN" spc="-5" dirty="0">
                <a:latin typeface="Calibri"/>
                <a:cs typeface="Calibri"/>
              </a:rPr>
              <a:t>t</a:t>
            </a:r>
            <a:r>
              <a:rPr lang="en-IN" dirty="0">
                <a:latin typeface="Calibri"/>
                <a:cs typeface="Calibri"/>
              </a:rPr>
              <a:t>	</a:t>
            </a:r>
            <a:r>
              <a:rPr lang="en-IN" dirty="0" smtClean="0">
                <a:latin typeface="Calibri"/>
                <a:cs typeface="Calibri"/>
              </a:rPr>
              <a:t>of </a:t>
            </a:r>
            <a:r>
              <a:rPr lang="en-US" spc="-10" dirty="0" err="1" smtClean="0">
                <a:latin typeface="Calibri"/>
                <a:cs typeface="Calibri"/>
              </a:rPr>
              <a:t>ServletContext</a:t>
            </a:r>
            <a:r>
              <a:rPr lang="en-US" spc="-10" dirty="0" smtClean="0">
                <a:latin typeface="Calibri"/>
                <a:cs typeface="Calibri"/>
              </a:rPr>
              <a:t>.</a:t>
            </a:r>
          </a:p>
          <a:p>
            <a:pPr marL="12700">
              <a:lnSpc>
                <a:spcPct val="120000"/>
              </a:lnSpc>
              <a:spcBef>
                <a:spcPts val="90"/>
              </a:spcBef>
            </a:pPr>
            <a:r>
              <a:rPr lang="en-US" b="1" dirty="0" smtClean="0">
                <a:latin typeface="Calibri"/>
                <a:cs typeface="Calibri"/>
              </a:rPr>
              <a:t>How to get the object of </a:t>
            </a:r>
            <a:r>
              <a:rPr lang="en-US" b="1" dirty="0" err="1" smtClean="0">
                <a:latin typeface="Calibri"/>
                <a:cs typeface="Calibri"/>
              </a:rPr>
              <a:t>ServletConfig</a:t>
            </a:r>
            <a:r>
              <a:rPr lang="en-US" b="1" dirty="0" smtClean="0">
                <a:latin typeface="Calibri"/>
                <a:cs typeface="Calibri"/>
              </a:rPr>
              <a:t>?</a:t>
            </a:r>
          </a:p>
          <a:p>
            <a:pPr marL="12700">
              <a:lnSpc>
                <a:spcPct val="100000"/>
              </a:lnSpc>
              <a:spcBef>
                <a:spcPts val="5"/>
              </a:spcBef>
            </a:pPr>
            <a:r>
              <a:rPr lang="en-US" dirty="0" err="1" smtClean="0">
                <a:latin typeface="Calibri"/>
                <a:cs typeface="Calibri"/>
              </a:rPr>
              <a:t>getServletConfig</a:t>
            </a:r>
            <a:r>
              <a:rPr lang="en-US" dirty="0" smtClean="0">
                <a:latin typeface="Calibri"/>
                <a:cs typeface="Calibri"/>
              </a:rPr>
              <a:t>() </a:t>
            </a:r>
            <a:r>
              <a:rPr lang="en-US" spc="-15" dirty="0" smtClean="0">
                <a:latin typeface="Calibri"/>
                <a:cs typeface="Calibri"/>
              </a:rPr>
              <a:t>method </a:t>
            </a:r>
            <a:r>
              <a:rPr lang="en-US" spc="-5" dirty="0" smtClean="0">
                <a:latin typeface="Calibri"/>
                <a:cs typeface="Calibri"/>
              </a:rPr>
              <a:t>of</a:t>
            </a:r>
            <a:r>
              <a:rPr lang="en-US" dirty="0" smtClean="0">
                <a:latin typeface="Calibri"/>
                <a:cs typeface="Calibri"/>
              </a:rPr>
              <a:t> </a:t>
            </a:r>
            <a:r>
              <a:rPr lang="en-US" spc="-10" dirty="0" smtClean="0">
                <a:latin typeface="Calibri"/>
                <a:cs typeface="Calibri"/>
              </a:rPr>
              <a:t>Servlet</a:t>
            </a:r>
            <a:r>
              <a:rPr lang="en-US" spc="70" dirty="0" smtClean="0">
                <a:latin typeface="Calibri"/>
                <a:cs typeface="Calibri"/>
              </a:rPr>
              <a:t> </a:t>
            </a:r>
            <a:r>
              <a:rPr lang="en-US" spc="-15" dirty="0" smtClean="0">
                <a:latin typeface="Calibri"/>
                <a:cs typeface="Calibri"/>
              </a:rPr>
              <a:t>interface</a:t>
            </a:r>
            <a:r>
              <a:rPr lang="en-US" spc="75" dirty="0" smtClean="0">
                <a:latin typeface="Calibri"/>
                <a:cs typeface="Calibri"/>
              </a:rPr>
              <a:t> </a:t>
            </a:r>
            <a:r>
              <a:rPr lang="en-US" spc="-10" dirty="0" smtClean="0">
                <a:latin typeface="Calibri"/>
                <a:cs typeface="Calibri"/>
              </a:rPr>
              <a:t>returns</a:t>
            </a:r>
            <a:r>
              <a:rPr lang="en-US" spc="20" dirty="0" smtClean="0">
                <a:latin typeface="Calibri"/>
                <a:cs typeface="Calibri"/>
              </a:rPr>
              <a:t> </a:t>
            </a:r>
            <a:r>
              <a:rPr lang="en-US" spc="-5" dirty="0" smtClean="0">
                <a:latin typeface="Calibri"/>
                <a:cs typeface="Calibri"/>
              </a:rPr>
              <a:t>the</a:t>
            </a:r>
            <a:r>
              <a:rPr lang="en-US" dirty="0" smtClean="0">
                <a:latin typeface="Calibri"/>
                <a:cs typeface="Calibri"/>
              </a:rPr>
              <a:t> </a:t>
            </a:r>
            <a:r>
              <a:rPr lang="en-US" spc="-5" dirty="0" err="1" smtClean="0">
                <a:latin typeface="Calibri"/>
                <a:cs typeface="Calibri"/>
              </a:rPr>
              <a:t>ServletConfig</a:t>
            </a:r>
            <a:r>
              <a:rPr lang="en-US" spc="-5" dirty="0" smtClean="0">
                <a:latin typeface="Calibri"/>
                <a:cs typeface="Calibri"/>
              </a:rPr>
              <a:t> </a:t>
            </a:r>
            <a:r>
              <a:rPr lang="en-US" spc="-10" dirty="0" smtClean="0">
                <a:latin typeface="Calibri"/>
                <a:cs typeface="Calibri"/>
              </a:rPr>
              <a:t>object</a:t>
            </a:r>
            <a:endParaRPr lang="en-US" dirty="0" smtClean="0">
              <a:latin typeface="Calibri"/>
              <a:cs typeface="Calibri"/>
            </a:endParaRPr>
          </a:p>
          <a:p>
            <a:pPr marL="12700">
              <a:lnSpc>
                <a:spcPct val="100000"/>
              </a:lnSpc>
            </a:pPr>
            <a:r>
              <a:rPr lang="en-US" b="1" spc="-25" dirty="0" smtClean="0">
                <a:latin typeface="Calibri"/>
                <a:cs typeface="Calibri"/>
              </a:rPr>
              <a:t>Syntax</a:t>
            </a:r>
            <a:r>
              <a:rPr lang="en-US" b="1" spc="35" dirty="0" smtClean="0">
                <a:latin typeface="Calibri"/>
                <a:cs typeface="Calibri"/>
              </a:rPr>
              <a:t> </a:t>
            </a:r>
            <a:r>
              <a:rPr lang="en-US" b="1" dirty="0" smtClean="0">
                <a:latin typeface="Calibri"/>
                <a:cs typeface="Calibri"/>
              </a:rPr>
              <a:t>of </a:t>
            </a:r>
            <a:r>
              <a:rPr lang="en-US" b="1" spc="-10" dirty="0" err="1" smtClean="0">
                <a:latin typeface="Calibri"/>
                <a:cs typeface="Calibri"/>
              </a:rPr>
              <a:t>getServletConfig</a:t>
            </a:r>
            <a:r>
              <a:rPr lang="en-US" b="1" spc="-10" dirty="0" smtClean="0">
                <a:latin typeface="Calibri"/>
                <a:cs typeface="Calibri"/>
              </a:rPr>
              <a:t>()</a:t>
            </a:r>
            <a:r>
              <a:rPr lang="en-US" b="1" spc="70" dirty="0" smtClean="0">
                <a:latin typeface="Calibri"/>
                <a:cs typeface="Calibri"/>
              </a:rPr>
              <a:t> </a:t>
            </a:r>
            <a:r>
              <a:rPr lang="en-US" b="1" spc="-5" dirty="0" smtClean="0">
                <a:latin typeface="Calibri"/>
                <a:cs typeface="Calibri"/>
              </a:rPr>
              <a:t>method</a:t>
            </a:r>
            <a:endParaRPr lang="en-US" dirty="0" smtClean="0">
              <a:latin typeface="Calibri"/>
              <a:cs typeface="Calibri"/>
            </a:endParaRPr>
          </a:p>
          <a:p>
            <a:pPr marL="515620" lvl="1">
              <a:lnSpc>
                <a:spcPct val="120000"/>
              </a:lnSpc>
              <a:spcBef>
                <a:spcPts val="90"/>
              </a:spcBef>
            </a:pPr>
            <a:r>
              <a:rPr lang="en-US" sz="2200" spc="-5" dirty="0" smtClean="0">
                <a:solidFill>
                  <a:srgbClr val="1160FF"/>
                </a:solidFill>
                <a:latin typeface="Calibri"/>
                <a:cs typeface="Calibri"/>
              </a:rPr>
              <a:t>public </a:t>
            </a:r>
            <a:r>
              <a:rPr lang="en-US" sz="2200" spc="-5" dirty="0" err="1" smtClean="0">
                <a:solidFill>
                  <a:srgbClr val="1160FF"/>
                </a:solidFill>
                <a:latin typeface="Calibri"/>
                <a:cs typeface="Calibri"/>
              </a:rPr>
              <a:t>ServletConfig</a:t>
            </a:r>
            <a:r>
              <a:rPr lang="en-US" sz="2200" spc="-5" dirty="0" smtClean="0">
                <a:solidFill>
                  <a:srgbClr val="1160FF"/>
                </a:solidFill>
                <a:latin typeface="Calibri"/>
                <a:cs typeface="Calibri"/>
              </a:rPr>
              <a:t> </a:t>
            </a:r>
            <a:r>
              <a:rPr lang="en-US" sz="2200" spc="-5" dirty="0" err="1" smtClean="0">
                <a:solidFill>
                  <a:srgbClr val="1160FF"/>
                </a:solidFill>
                <a:latin typeface="Calibri"/>
                <a:cs typeface="Calibri"/>
              </a:rPr>
              <a:t>getServletConfig</a:t>
            </a:r>
            <a:r>
              <a:rPr lang="en-US" sz="2200" spc="-5" dirty="0" smtClean="0">
                <a:solidFill>
                  <a:srgbClr val="1160FF"/>
                </a:solidFill>
                <a:latin typeface="Calibri"/>
                <a:cs typeface="Calibri"/>
              </a:rPr>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1375732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init</a:t>
            </a:r>
            <a:r>
              <a:rPr lang="en-US" dirty="0" smtClean="0"/>
              <a:t> parameter in web.xml</a:t>
            </a:r>
            <a:endParaRPr lang="en-IN" dirty="0"/>
          </a:p>
        </p:txBody>
      </p:sp>
      <p:sp>
        <p:nvSpPr>
          <p:cNvPr id="3" name="Content Placeholder 2"/>
          <p:cNvSpPr>
            <a:spLocks noGrp="1"/>
          </p:cNvSpPr>
          <p:nvPr>
            <p:ph idx="1"/>
          </p:nvPr>
        </p:nvSpPr>
        <p:spPr/>
        <p:txBody>
          <a:bodyPr/>
          <a:lstStyle/>
          <a:p>
            <a:pPr marL="0" indent="0">
              <a:buNone/>
            </a:pPr>
            <a:r>
              <a:rPr lang="en-IN" dirty="0">
                <a:latin typeface="Courier New" pitchFamily="49" charset="0"/>
                <a:cs typeface="Courier New" pitchFamily="49" charset="0"/>
              </a:rPr>
              <a:t>&lt;web-app&gt;</a:t>
            </a:r>
          </a:p>
          <a:p>
            <a:pPr marL="0" indent="0">
              <a:buNone/>
            </a:pPr>
            <a:r>
              <a:rPr lang="en-IN" dirty="0">
                <a:latin typeface="Courier New" pitchFamily="49" charset="0"/>
                <a:cs typeface="Courier New" pitchFamily="49" charset="0"/>
              </a:rPr>
              <a: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r>
              <a:rPr lang="en-IN" dirty="0" err="1">
                <a:latin typeface="Courier New" pitchFamily="49" charset="0"/>
                <a:cs typeface="Courier New" pitchFamily="49" charset="0"/>
              </a:rPr>
              <a:t>parametername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r>
              <a:rPr lang="en-IN" dirty="0" err="1">
                <a:latin typeface="Courier New" pitchFamily="49" charset="0"/>
                <a:cs typeface="Courier New" pitchFamily="49" charset="0"/>
              </a:rPr>
              <a:t>parametervalue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a:latin typeface="Courier New" pitchFamily="49" charset="0"/>
                <a:cs typeface="Courier New" pitchFamily="49" charset="0"/>
              </a:rPr>
              <a:t>......</a:t>
            </a:r>
          </a:p>
          <a:p>
            <a:pPr marL="0" indent="0">
              <a:buNone/>
            </a:pPr>
            <a:r>
              <a:rPr lang="en-IN" dirty="0">
                <a:latin typeface="Courier New" pitchFamily="49" charset="0"/>
                <a:cs typeface="Courier New"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326886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a:t>
            </a:r>
            <a:r>
              <a:rPr lang="en-IN" dirty="0" err="1"/>
              <a:t>ServletContext</a:t>
            </a:r>
            <a:r>
              <a:rPr lang="en-IN" dirty="0"/>
              <a:t> </a:t>
            </a:r>
            <a:r>
              <a:rPr lang="en-US" dirty="0" smtClean="0"/>
              <a:t>objects</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a:lnSpc>
                <a:spcPct val="100000"/>
              </a:lnSpc>
            </a:pPr>
            <a:r>
              <a:rPr lang="en-US" dirty="0"/>
              <a:t>An object of </a:t>
            </a:r>
            <a:r>
              <a:rPr lang="en-US" dirty="0" err="1"/>
              <a:t>ServletContext</a:t>
            </a:r>
            <a:r>
              <a:rPr lang="en-US" dirty="0"/>
              <a:t> is created by the web container </a:t>
            </a:r>
            <a:r>
              <a:rPr lang="en-US" b="1" dirty="0" smtClean="0"/>
              <a:t>at the </a:t>
            </a:r>
            <a:r>
              <a:rPr lang="en-US" b="1" dirty="0"/>
              <a:t>time </a:t>
            </a:r>
            <a:r>
              <a:rPr lang="en-US" b="1" dirty="0" smtClean="0"/>
              <a:t>of </a:t>
            </a:r>
            <a:r>
              <a:rPr lang="en-IN" b="1" dirty="0" smtClean="0"/>
              <a:t>deploying </a:t>
            </a:r>
            <a:r>
              <a:rPr lang="en-IN" b="1" dirty="0"/>
              <a:t>the project.</a:t>
            </a:r>
          </a:p>
          <a:p>
            <a:pPr>
              <a:lnSpc>
                <a:spcPct val="100000"/>
              </a:lnSpc>
            </a:pPr>
            <a:r>
              <a:rPr lang="en-US" dirty="0" smtClean="0"/>
              <a:t>This </a:t>
            </a:r>
            <a:r>
              <a:rPr lang="en-US" dirty="0"/>
              <a:t>object can be </a:t>
            </a:r>
            <a:r>
              <a:rPr lang="en-US" b="1" dirty="0"/>
              <a:t>used to get configuration information </a:t>
            </a:r>
            <a:r>
              <a:rPr lang="en-US" b="1" dirty="0" smtClean="0"/>
              <a:t>from web.xml</a:t>
            </a:r>
            <a:r>
              <a:rPr lang="en-US" dirty="0" smtClean="0"/>
              <a:t> </a:t>
            </a:r>
            <a:r>
              <a:rPr lang="en-US" dirty="0"/>
              <a:t>file.</a:t>
            </a:r>
          </a:p>
          <a:p>
            <a:pPr>
              <a:lnSpc>
                <a:spcPct val="100000"/>
              </a:lnSpc>
            </a:pPr>
            <a:r>
              <a:rPr lang="en-US" dirty="0" smtClean="0"/>
              <a:t>There </a:t>
            </a:r>
            <a:r>
              <a:rPr lang="en-US" dirty="0"/>
              <a:t>is </a:t>
            </a:r>
            <a:r>
              <a:rPr lang="en-US" b="1" dirty="0"/>
              <a:t>only one </a:t>
            </a:r>
            <a:r>
              <a:rPr lang="en-US" b="1" dirty="0" err="1"/>
              <a:t>ServletContext</a:t>
            </a:r>
            <a:r>
              <a:rPr lang="en-US" b="1" dirty="0"/>
              <a:t> object </a:t>
            </a:r>
            <a:r>
              <a:rPr lang="en-US" dirty="0"/>
              <a:t>per web application.</a:t>
            </a:r>
          </a:p>
          <a:p>
            <a:pPr>
              <a:lnSpc>
                <a:spcPct val="100000"/>
              </a:lnSpc>
            </a:pPr>
            <a:r>
              <a:rPr lang="en-US" dirty="0" smtClean="0"/>
              <a:t>If </a:t>
            </a:r>
            <a:r>
              <a:rPr lang="en-US" dirty="0"/>
              <a:t>any information is shared to many servlet, it is better to provide it from the web.xml </a:t>
            </a:r>
            <a:r>
              <a:rPr lang="en-US" dirty="0" smtClean="0"/>
              <a:t>file </a:t>
            </a:r>
            <a:r>
              <a:rPr lang="en-US" dirty="0"/>
              <a:t>using the </a:t>
            </a:r>
            <a:r>
              <a:rPr lang="en-US" b="1" dirty="0"/>
              <a:t>&lt;context-</a:t>
            </a:r>
            <a:r>
              <a:rPr lang="en-US" b="1" dirty="0" err="1"/>
              <a:t>param</a:t>
            </a:r>
            <a:r>
              <a:rPr lang="en-US" b="1" dirty="0"/>
              <a:t>&gt;</a:t>
            </a:r>
            <a:r>
              <a:rPr lang="en-US" dirty="0"/>
              <a:t> element</a:t>
            </a:r>
            <a:r>
              <a:rPr lang="en-US" dirty="0" smtClean="0"/>
              <a:t>.</a:t>
            </a:r>
          </a:p>
          <a:p>
            <a:pPr marL="0" marR="5715" indent="0" algn="just">
              <a:lnSpc>
                <a:spcPct val="100000"/>
              </a:lnSpc>
              <a:spcBef>
                <a:spcPts val="600"/>
              </a:spcBef>
              <a:buNone/>
            </a:pPr>
            <a:endParaRPr lang="en-US" b="1" spc="-25" dirty="0" smtClean="0">
              <a:latin typeface="Cambria"/>
              <a:cs typeface="Cambria"/>
            </a:endParaRPr>
          </a:p>
          <a:p>
            <a:pPr marL="0" marR="5715" indent="0" algn="just">
              <a:lnSpc>
                <a:spcPct val="100000"/>
              </a:lnSpc>
              <a:spcBef>
                <a:spcPts val="600"/>
              </a:spcBef>
              <a:buNone/>
            </a:pPr>
            <a:r>
              <a:rPr lang="en-US" b="1" spc="-25" dirty="0" smtClean="0">
                <a:latin typeface="Cambria"/>
                <a:cs typeface="Cambria"/>
              </a:rPr>
              <a:t>Advantage:</a:t>
            </a:r>
            <a:endParaRPr lang="en-US" dirty="0">
              <a:latin typeface="Cambria"/>
              <a:cs typeface="Cambria"/>
            </a:endParaRPr>
          </a:p>
          <a:p>
            <a:pPr marL="12700" marR="5715" algn="just">
              <a:lnSpc>
                <a:spcPct val="100000"/>
              </a:lnSpc>
            </a:pPr>
            <a:r>
              <a:rPr lang="en-US" b="1" spc="-15" dirty="0" smtClean="0">
                <a:latin typeface="Cambria"/>
                <a:cs typeface="Cambria"/>
              </a:rPr>
              <a:t>Easy </a:t>
            </a:r>
            <a:r>
              <a:rPr lang="en-US" b="1" spc="-25" dirty="0">
                <a:latin typeface="Cambria"/>
                <a:cs typeface="Cambria"/>
              </a:rPr>
              <a:t>to </a:t>
            </a:r>
            <a:r>
              <a:rPr lang="en-US" b="1" spc="-5" dirty="0" smtClean="0">
                <a:latin typeface="Cambria"/>
                <a:cs typeface="Cambria"/>
              </a:rPr>
              <a:t>maintain</a:t>
            </a:r>
            <a:r>
              <a:rPr lang="en-US" spc="10" dirty="0" smtClean="0">
                <a:latin typeface="Cambria"/>
                <a:cs typeface="Cambria"/>
              </a:rPr>
              <a:t> </a:t>
            </a:r>
            <a:r>
              <a:rPr lang="en-US" spc="10" dirty="0" smtClean="0">
                <a:latin typeface="Cambria"/>
                <a:cs typeface="Cambria"/>
                <a:sym typeface="Wingdings" pitchFamily="2" charset="2"/>
              </a:rPr>
              <a:t></a:t>
            </a:r>
            <a:r>
              <a:rPr lang="en-US" spc="10" dirty="0" smtClean="0">
                <a:latin typeface="Cambria"/>
                <a:cs typeface="Cambria"/>
              </a:rPr>
              <a:t>I</a:t>
            </a:r>
            <a:r>
              <a:rPr lang="en-US" spc="-5" dirty="0" smtClean="0">
                <a:latin typeface="Cambria"/>
                <a:cs typeface="Cambria"/>
              </a:rPr>
              <a:t>f </a:t>
            </a:r>
            <a:r>
              <a:rPr lang="en-US" spc="-10" dirty="0" smtClean="0">
                <a:latin typeface="Cambria"/>
                <a:cs typeface="Cambria"/>
              </a:rPr>
              <a:t>information </a:t>
            </a:r>
            <a:r>
              <a:rPr lang="en-US" spc="-10" dirty="0">
                <a:latin typeface="Cambria"/>
                <a:cs typeface="Cambria"/>
              </a:rPr>
              <a:t>is </a:t>
            </a:r>
            <a:r>
              <a:rPr lang="en-US" spc="-5" dirty="0">
                <a:latin typeface="Cambria"/>
                <a:cs typeface="Cambria"/>
              </a:rPr>
              <a:t>changed, </a:t>
            </a:r>
            <a:r>
              <a:rPr lang="en-US" spc="-25" dirty="0" smtClean="0">
                <a:latin typeface="Cambria"/>
                <a:cs typeface="Cambria"/>
              </a:rPr>
              <a:t>no</a:t>
            </a:r>
            <a:r>
              <a:rPr lang="en-US" spc="-10" dirty="0" smtClean="0">
                <a:latin typeface="Cambria"/>
                <a:cs typeface="Cambria"/>
              </a:rPr>
              <a:t> </a:t>
            </a:r>
            <a:r>
              <a:rPr lang="en-US" spc="-10" dirty="0">
                <a:latin typeface="Cambria"/>
                <a:cs typeface="Cambria"/>
              </a:rPr>
              <a:t>need </a:t>
            </a:r>
            <a:r>
              <a:rPr lang="en-US" spc="-20" dirty="0">
                <a:latin typeface="Cambria"/>
                <a:cs typeface="Cambria"/>
              </a:rPr>
              <a:t>to </a:t>
            </a:r>
            <a:r>
              <a:rPr lang="en-US" spc="-10" dirty="0">
                <a:latin typeface="Cambria"/>
                <a:cs typeface="Cambria"/>
              </a:rPr>
              <a:t>modify </a:t>
            </a:r>
            <a:r>
              <a:rPr lang="en-US" spc="-10" dirty="0" smtClean="0">
                <a:latin typeface="Cambria"/>
                <a:cs typeface="Cambria"/>
              </a:rPr>
              <a:t>servlet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custDataLst>
      <p:tags r:id="rId1"/>
    </p:custDataLst>
    <p:extLst>
      <p:ext uri="{BB962C8B-B14F-4D97-AF65-F5344CB8AC3E}">
        <p14:creationId xmlns:p14="http://schemas.microsoft.com/office/powerpoint/2010/main" val="172864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Used</a:t>
            </a:r>
            <a:r>
              <a:rPr lang="en-US" spc="260" dirty="0" smtClean="0">
                <a:latin typeface="Cambria"/>
                <a:cs typeface="Cambria"/>
              </a:rPr>
              <a:t> </a:t>
            </a:r>
            <a:r>
              <a:rPr lang="en-US" spc="-20" dirty="0">
                <a:latin typeface="Cambria"/>
                <a:cs typeface="Cambria"/>
              </a:rPr>
              <a:t>to</a:t>
            </a:r>
            <a:r>
              <a:rPr lang="en-US" spc="229" dirty="0">
                <a:latin typeface="Cambria"/>
                <a:cs typeface="Cambria"/>
              </a:rPr>
              <a:t> </a:t>
            </a:r>
            <a:r>
              <a:rPr lang="en-US" spc="-15" dirty="0">
                <a:latin typeface="Cambria"/>
                <a:cs typeface="Cambria"/>
              </a:rPr>
              <a:t>create</a:t>
            </a:r>
            <a:r>
              <a:rPr lang="en-US" spc="254" dirty="0">
                <a:latin typeface="Cambria"/>
                <a:cs typeface="Cambria"/>
              </a:rPr>
              <a:t> </a:t>
            </a:r>
            <a:r>
              <a:rPr lang="en-US" spc="-15" dirty="0">
                <a:latin typeface="Cambria"/>
                <a:cs typeface="Cambria"/>
              </a:rPr>
              <a:t>web</a:t>
            </a:r>
            <a:r>
              <a:rPr lang="en-US" spc="225" dirty="0">
                <a:latin typeface="Cambria"/>
                <a:cs typeface="Cambria"/>
              </a:rPr>
              <a:t> </a:t>
            </a:r>
            <a:r>
              <a:rPr lang="en-US" spc="-5" dirty="0">
                <a:latin typeface="Cambria"/>
                <a:cs typeface="Cambria"/>
              </a:rPr>
              <a:t>application</a:t>
            </a:r>
            <a:r>
              <a:rPr lang="en-US" spc="235" dirty="0">
                <a:latin typeface="Cambria"/>
                <a:cs typeface="Cambria"/>
              </a:rPr>
              <a:t> </a:t>
            </a:r>
            <a:endParaRPr lang="en-US" spc="235" dirty="0" smtClean="0">
              <a:latin typeface="Cambria"/>
              <a:cs typeface="Cambria"/>
            </a:endParaRPr>
          </a:p>
          <a:p>
            <a:pPr lvl="1" algn="just">
              <a:lnSpc>
                <a:spcPct val="100000"/>
              </a:lnSpc>
              <a:spcBef>
                <a:spcPts val="90"/>
              </a:spcBef>
            </a:pPr>
            <a:r>
              <a:rPr lang="en-US" spc="-10" dirty="0" smtClean="0">
                <a:latin typeface="Cambria"/>
                <a:cs typeface="Cambria"/>
              </a:rPr>
              <a:t>Resides</a:t>
            </a:r>
            <a:r>
              <a:rPr lang="en-US" spc="245" dirty="0" smtClean="0">
                <a:latin typeface="Cambria"/>
                <a:cs typeface="Cambria"/>
              </a:rPr>
              <a:t> </a:t>
            </a:r>
            <a:r>
              <a:rPr lang="en-US" dirty="0">
                <a:latin typeface="Cambria"/>
                <a:cs typeface="Cambria"/>
              </a:rPr>
              <a:t>at</a:t>
            </a:r>
            <a:r>
              <a:rPr lang="en-US" spc="229" dirty="0">
                <a:latin typeface="Cambria"/>
                <a:cs typeface="Cambria"/>
              </a:rPr>
              <a:t> </a:t>
            </a:r>
            <a:r>
              <a:rPr lang="en-US" spc="-10" dirty="0" smtClean="0">
                <a:latin typeface="Cambria"/>
                <a:cs typeface="Cambria"/>
              </a:rPr>
              <a:t>server </a:t>
            </a:r>
            <a:r>
              <a:rPr lang="en-US" spc="-5" dirty="0" smtClean="0">
                <a:latin typeface="Cambria"/>
                <a:cs typeface="Cambria"/>
              </a:rPr>
              <a:t>side </a:t>
            </a:r>
            <a:r>
              <a:rPr lang="en-US" spc="-5" dirty="0">
                <a:latin typeface="Cambria"/>
                <a:cs typeface="Cambria"/>
              </a:rPr>
              <a:t>and</a:t>
            </a:r>
            <a:r>
              <a:rPr lang="en-US" spc="15" dirty="0">
                <a:latin typeface="Cambria"/>
                <a:cs typeface="Cambria"/>
              </a:rPr>
              <a:t> </a:t>
            </a:r>
            <a:r>
              <a:rPr lang="en-US" spc="-20" dirty="0">
                <a:latin typeface="Cambria"/>
                <a:cs typeface="Cambria"/>
              </a:rPr>
              <a:t>generates</a:t>
            </a:r>
            <a:r>
              <a:rPr lang="en-US" spc="45" dirty="0">
                <a:latin typeface="Cambria"/>
                <a:cs typeface="Cambria"/>
              </a:rPr>
              <a:t> </a:t>
            </a:r>
            <a:r>
              <a:rPr lang="en-US" spc="-15" dirty="0">
                <a:latin typeface="Cambria"/>
                <a:cs typeface="Cambria"/>
              </a:rPr>
              <a:t>dynamic</a:t>
            </a:r>
            <a:r>
              <a:rPr lang="en-US" spc="25" dirty="0">
                <a:latin typeface="Cambria"/>
                <a:cs typeface="Cambria"/>
              </a:rPr>
              <a:t> </a:t>
            </a:r>
            <a:r>
              <a:rPr lang="en-US" spc="-20" dirty="0">
                <a:latin typeface="Cambria"/>
                <a:cs typeface="Cambria"/>
              </a:rPr>
              <a:t>web</a:t>
            </a:r>
            <a:r>
              <a:rPr lang="en-US" spc="50" dirty="0">
                <a:latin typeface="Cambria"/>
                <a:cs typeface="Cambria"/>
              </a:rPr>
              <a:t> </a:t>
            </a:r>
            <a:r>
              <a:rPr lang="en-US" spc="-10" dirty="0" smtClean="0">
                <a:latin typeface="Cambria"/>
                <a:cs typeface="Cambria"/>
              </a:rPr>
              <a:t>pages.</a:t>
            </a:r>
            <a:endParaRPr lang="en-US" dirty="0">
              <a:latin typeface="Cambria"/>
              <a:cs typeface="Cambria"/>
            </a:endParaRPr>
          </a:p>
          <a:p>
            <a:pPr marR="5080" algn="just">
              <a:lnSpc>
                <a:spcPct val="100000"/>
              </a:lnSpc>
            </a:pPr>
            <a:r>
              <a:rPr lang="en-US" b="1" spc="-5" dirty="0" smtClean="0">
                <a:latin typeface="Cambria"/>
                <a:cs typeface="Cambria"/>
              </a:rPr>
              <a:t>Servlet</a:t>
            </a:r>
            <a:r>
              <a:rPr lang="en-US" b="1" dirty="0" smtClean="0">
                <a:latin typeface="Cambria"/>
                <a:cs typeface="Cambria"/>
              </a:rPr>
              <a:t> </a:t>
            </a:r>
            <a:r>
              <a:rPr lang="en-US" spc="-5" dirty="0">
                <a:latin typeface="Cambria"/>
                <a:cs typeface="Cambria"/>
              </a:rPr>
              <a:t>technology</a:t>
            </a:r>
            <a:r>
              <a:rPr lang="en-US" dirty="0">
                <a:latin typeface="Cambria"/>
                <a:cs typeface="Cambria"/>
              </a:rPr>
              <a:t> </a:t>
            </a:r>
            <a:r>
              <a:rPr lang="en-US" spc="-5" dirty="0">
                <a:latin typeface="Cambria"/>
                <a:cs typeface="Cambria"/>
              </a:rPr>
              <a:t>is</a:t>
            </a:r>
            <a:r>
              <a:rPr lang="en-US" dirty="0">
                <a:latin typeface="Cambria"/>
                <a:cs typeface="Cambria"/>
              </a:rPr>
              <a:t> </a:t>
            </a:r>
            <a:r>
              <a:rPr lang="en-US" spc="-5" dirty="0">
                <a:latin typeface="Cambria"/>
                <a:cs typeface="Cambria"/>
              </a:rPr>
              <a:t>robust</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scalable</a:t>
            </a:r>
            <a:r>
              <a:rPr lang="en-US" dirty="0">
                <a:latin typeface="Cambria"/>
                <a:cs typeface="Cambria"/>
              </a:rPr>
              <a:t> </a:t>
            </a:r>
            <a:r>
              <a:rPr lang="en-US" spc="-10" dirty="0">
                <a:latin typeface="Cambria"/>
                <a:cs typeface="Cambria"/>
              </a:rPr>
              <a:t>because</a:t>
            </a:r>
            <a:r>
              <a:rPr lang="en-US" spc="-5" dirty="0">
                <a:latin typeface="Cambria"/>
                <a:cs typeface="Cambria"/>
              </a:rPr>
              <a:t> of</a:t>
            </a:r>
            <a:r>
              <a:rPr lang="en-US" dirty="0">
                <a:latin typeface="Cambria"/>
                <a:cs typeface="Cambria"/>
              </a:rPr>
              <a:t> </a:t>
            </a:r>
            <a:r>
              <a:rPr lang="en-US" spc="-30" dirty="0">
                <a:latin typeface="Cambria"/>
                <a:cs typeface="Cambria"/>
              </a:rPr>
              <a:t>java</a:t>
            </a:r>
            <a:r>
              <a:rPr lang="en-US" spc="380" dirty="0">
                <a:latin typeface="Cambria"/>
                <a:cs typeface="Cambria"/>
              </a:rPr>
              <a:t> </a:t>
            </a:r>
            <a:r>
              <a:rPr lang="en-US" spc="-5" dirty="0">
                <a:latin typeface="Cambria"/>
                <a:cs typeface="Cambria"/>
              </a:rPr>
              <a:t>language</a:t>
            </a:r>
            <a:r>
              <a:rPr lang="en-US" spc="-5" dirty="0" smtClean="0">
                <a:latin typeface="Cambria"/>
                <a:cs typeface="Cambria"/>
              </a:rPr>
              <a:t>.</a:t>
            </a:r>
          </a:p>
          <a:p>
            <a:pPr marR="5080" lvl="1" algn="just">
              <a:lnSpc>
                <a:spcPct val="100000"/>
              </a:lnSpc>
            </a:pPr>
            <a:r>
              <a:rPr lang="en-US" spc="-15" dirty="0" smtClean="0">
                <a:latin typeface="Cambria"/>
                <a:cs typeface="Cambria"/>
              </a:rPr>
              <a:t>Before </a:t>
            </a:r>
            <a:r>
              <a:rPr lang="en-US" spc="-5" dirty="0">
                <a:latin typeface="Cambria"/>
                <a:cs typeface="Cambria"/>
              </a:rPr>
              <a:t>Servlet, CGI (Common </a:t>
            </a:r>
            <a:r>
              <a:rPr lang="en-US" spc="-20" dirty="0">
                <a:latin typeface="Cambria"/>
                <a:cs typeface="Cambria"/>
              </a:rPr>
              <a:t>Gateway </a:t>
            </a:r>
            <a:r>
              <a:rPr lang="en-US" spc="-10" dirty="0">
                <a:latin typeface="Cambria"/>
                <a:cs typeface="Cambria"/>
              </a:rPr>
              <a:t>Interface) </a:t>
            </a:r>
            <a:r>
              <a:rPr lang="en-US" spc="-5" dirty="0">
                <a:latin typeface="Cambria"/>
                <a:cs typeface="Cambria"/>
              </a:rPr>
              <a:t>scripting language </a:t>
            </a:r>
            <a:r>
              <a:rPr lang="en-US" spc="-25" dirty="0">
                <a:latin typeface="Cambria"/>
                <a:cs typeface="Cambria"/>
              </a:rPr>
              <a:t>was </a:t>
            </a:r>
            <a:r>
              <a:rPr lang="en-US" spc="-20" dirty="0">
                <a:latin typeface="Cambria"/>
                <a:cs typeface="Cambria"/>
              </a:rPr>
              <a:t> </a:t>
            </a:r>
            <a:r>
              <a:rPr lang="en-US" spc="-10" dirty="0">
                <a:latin typeface="Cambria"/>
                <a:cs typeface="Cambria"/>
              </a:rPr>
              <a:t>popular</a:t>
            </a:r>
            <a:r>
              <a:rPr lang="en-US" spc="-5" dirty="0">
                <a:latin typeface="Cambria"/>
                <a:cs typeface="Cambria"/>
              </a:rPr>
              <a:t> </a:t>
            </a:r>
            <a:r>
              <a:rPr lang="en-US" dirty="0">
                <a:latin typeface="Cambria"/>
                <a:cs typeface="Cambria"/>
              </a:rPr>
              <a:t>as </a:t>
            </a:r>
            <a:r>
              <a:rPr lang="en-US" spc="-5" dirty="0">
                <a:latin typeface="Cambria"/>
                <a:cs typeface="Cambria"/>
              </a:rPr>
              <a:t>a</a:t>
            </a:r>
            <a:r>
              <a:rPr lang="en-US" dirty="0">
                <a:latin typeface="Cambria"/>
                <a:cs typeface="Cambria"/>
              </a:rPr>
              <a:t> </a:t>
            </a:r>
            <a:r>
              <a:rPr lang="en-US" spc="-5" dirty="0">
                <a:latin typeface="Cambria"/>
                <a:cs typeface="Cambria"/>
              </a:rPr>
              <a:t>server-side </a:t>
            </a:r>
            <a:r>
              <a:rPr lang="en-US" spc="-10" dirty="0">
                <a:latin typeface="Cambria"/>
                <a:cs typeface="Cambria"/>
              </a:rPr>
              <a:t>programming</a:t>
            </a:r>
            <a:r>
              <a:rPr lang="en-US" spc="-5" dirty="0">
                <a:latin typeface="Cambria"/>
                <a:cs typeface="Cambria"/>
              </a:rPr>
              <a:t> language.</a:t>
            </a:r>
            <a:r>
              <a:rPr lang="en-US" dirty="0">
                <a:latin typeface="Cambria"/>
                <a:cs typeface="Cambria"/>
              </a:rPr>
              <a:t> </a:t>
            </a:r>
            <a:r>
              <a:rPr lang="en-US" spc="-10" dirty="0">
                <a:latin typeface="Cambria"/>
                <a:cs typeface="Cambria"/>
              </a:rPr>
              <a:t>But</a:t>
            </a:r>
            <a:r>
              <a:rPr lang="en-US" spc="-5" dirty="0">
                <a:latin typeface="Cambria"/>
                <a:cs typeface="Cambria"/>
              </a:rPr>
              <a:t> </a:t>
            </a:r>
            <a:r>
              <a:rPr lang="en-US" spc="-5" dirty="0" smtClean="0">
                <a:latin typeface="Cambria"/>
                <a:cs typeface="Cambria"/>
              </a:rPr>
              <a:t>had </a:t>
            </a:r>
            <a:r>
              <a:rPr lang="en-US" spc="-15" dirty="0" smtClean="0">
                <a:latin typeface="Cambria"/>
                <a:cs typeface="Cambria"/>
              </a:rPr>
              <a:t>many disadvantages</a:t>
            </a:r>
            <a:r>
              <a:rPr lang="en-US" spc="-25" dirty="0" smtClean="0">
                <a:latin typeface="Cambria"/>
                <a:cs typeface="Cambria"/>
              </a:rPr>
              <a:t>.</a:t>
            </a:r>
            <a:endParaRPr lang="en-US" dirty="0">
              <a:latin typeface="Cambria"/>
              <a:cs typeface="Cambria"/>
            </a:endParaRPr>
          </a:p>
          <a:p>
            <a:pPr algn="just">
              <a:lnSpc>
                <a:spcPct val="100000"/>
              </a:lnSpc>
            </a:pPr>
            <a:r>
              <a:rPr lang="en-US" spc="-10" dirty="0" smtClean="0">
                <a:latin typeface="Cambria"/>
                <a:cs typeface="Cambria"/>
              </a:rPr>
              <a:t>There</a:t>
            </a:r>
            <a:r>
              <a:rPr lang="en-US" spc="90" dirty="0" smtClean="0">
                <a:latin typeface="Cambria"/>
                <a:cs typeface="Cambria"/>
              </a:rPr>
              <a:t> </a:t>
            </a:r>
            <a:r>
              <a:rPr lang="en-US" spc="-15" dirty="0">
                <a:latin typeface="Cambria"/>
                <a:cs typeface="Cambria"/>
              </a:rPr>
              <a:t>are</a:t>
            </a:r>
            <a:r>
              <a:rPr lang="en-US" spc="100" dirty="0">
                <a:latin typeface="Cambria"/>
                <a:cs typeface="Cambria"/>
              </a:rPr>
              <a:t> </a:t>
            </a:r>
            <a:r>
              <a:rPr lang="en-US" spc="-15" dirty="0">
                <a:latin typeface="Cambria"/>
                <a:cs typeface="Cambria"/>
              </a:rPr>
              <a:t>many</a:t>
            </a:r>
            <a:r>
              <a:rPr lang="en-US" spc="114" dirty="0">
                <a:latin typeface="Cambria"/>
                <a:cs typeface="Cambria"/>
              </a:rPr>
              <a:t> </a:t>
            </a:r>
            <a:r>
              <a:rPr lang="en-US" spc="-10" dirty="0">
                <a:latin typeface="Cambria"/>
                <a:cs typeface="Cambria"/>
              </a:rPr>
              <a:t>interfaces</a:t>
            </a:r>
            <a:r>
              <a:rPr lang="en-US" spc="125" dirty="0">
                <a:latin typeface="Cambria"/>
                <a:cs typeface="Cambria"/>
              </a:rPr>
              <a:t> </a:t>
            </a:r>
            <a:r>
              <a:rPr lang="en-US" spc="-5" dirty="0">
                <a:latin typeface="Cambria"/>
                <a:cs typeface="Cambria"/>
              </a:rPr>
              <a:t>and</a:t>
            </a:r>
            <a:r>
              <a:rPr lang="en-US" spc="110" dirty="0">
                <a:latin typeface="Cambria"/>
                <a:cs typeface="Cambria"/>
              </a:rPr>
              <a:t> </a:t>
            </a:r>
            <a:r>
              <a:rPr lang="en-US" dirty="0">
                <a:latin typeface="Cambria"/>
                <a:cs typeface="Cambria"/>
              </a:rPr>
              <a:t>classes</a:t>
            </a:r>
            <a:r>
              <a:rPr lang="en-US" spc="114" dirty="0">
                <a:latin typeface="Cambria"/>
                <a:cs typeface="Cambria"/>
              </a:rPr>
              <a:t> </a:t>
            </a:r>
            <a:r>
              <a:rPr lang="en-US" spc="-5" dirty="0">
                <a:latin typeface="Cambria"/>
                <a:cs typeface="Cambria"/>
              </a:rPr>
              <a:t>in</a:t>
            </a:r>
            <a:r>
              <a:rPr lang="en-US" spc="100" dirty="0">
                <a:latin typeface="Cambria"/>
                <a:cs typeface="Cambria"/>
              </a:rPr>
              <a:t> </a:t>
            </a:r>
            <a:r>
              <a:rPr lang="en-US" spc="-10" dirty="0">
                <a:latin typeface="Cambria"/>
                <a:cs typeface="Cambria"/>
              </a:rPr>
              <a:t>the</a:t>
            </a:r>
            <a:r>
              <a:rPr lang="en-US" spc="100" dirty="0">
                <a:latin typeface="Cambria"/>
                <a:cs typeface="Cambria"/>
              </a:rPr>
              <a:t> </a:t>
            </a:r>
            <a:r>
              <a:rPr lang="en-US" spc="-10" dirty="0">
                <a:latin typeface="Cambria"/>
                <a:cs typeface="Cambria"/>
              </a:rPr>
              <a:t>servlet</a:t>
            </a:r>
            <a:r>
              <a:rPr lang="en-US" spc="120" dirty="0">
                <a:latin typeface="Cambria"/>
                <a:cs typeface="Cambria"/>
              </a:rPr>
              <a:t> </a:t>
            </a:r>
            <a:r>
              <a:rPr lang="en-US" dirty="0" smtClean="0">
                <a:latin typeface="Cambria"/>
                <a:cs typeface="Cambria"/>
              </a:rPr>
              <a:t>API</a:t>
            </a:r>
            <a:r>
              <a:rPr lang="en-US" spc="140" dirty="0" smtClean="0">
                <a:latin typeface="Cambria"/>
                <a:cs typeface="Cambria"/>
              </a:rPr>
              <a:t>:</a:t>
            </a:r>
          </a:p>
          <a:p>
            <a:pPr lvl="1" algn="just">
              <a:lnSpc>
                <a:spcPct val="100000"/>
              </a:lnSpc>
            </a:pPr>
            <a:r>
              <a:rPr lang="en-US" spc="-10" dirty="0" smtClean="0">
                <a:latin typeface="Cambria"/>
                <a:cs typeface="Cambria"/>
              </a:rPr>
              <a:t>Servlet,</a:t>
            </a:r>
            <a:r>
              <a:rPr lang="en-US" dirty="0" smtClean="0">
                <a:latin typeface="Cambria"/>
                <a:cs typeface="Cambria"/>
              </a:rPr>
              <a:t> </a:t>
            </a:r>
            <a:r>
              <a:rPr lang="en-US" spc="-10" dirty="0" err="1" smtClean="0">
                <a:latin typeface="Cambria"/>
                <a:cs typeface="Cambria"/>
              </a:rPr>
              <a:t>GenericServlet</a:t>
            </a:r>
            <a:r>
              <a:rPr lang="en-US" spc="-10" dirty="0">
                <a:latin typeface="Cambria"/>
                <a:cs typeface="Cambria"/>
              </a:rPr>
              <a:t>,</a:t>
            </a:r>
            <a:r>
              <a:rPr lang="en-US" spc="90" dirty="0">
                <a:latin typeface="Cambria"/>
                <a:cs typeface="Cambria"/>
              </a:rPr>
              <a:t> </a:t>
            </a:r>
            <a:r>
              <a:rPr lang="en-US" spc="-10" dirty="0" err="1" smtClean="0">
                <a:latin typeface="Cambria"/>
                <a:cs typeface="Cambria"/>
              </a:rPr>
              <a:t>HttpServlet</a:t>
            </a:r>
            <a:endParaRPr lang="en-US" spc="70" dirty="0" smtClean="0">
              <a:latin typeface="Cambria"/>
              <a:cs typeface="Cambria"/>
            </a:endParaRPr>
          </a:p>
          <a:p>
            <a:pPr lvl="1" algn="just">
              <a:lnSpc>
                <a:spcPct val="100000"/>
              </a:lnSpc>
            </a:pPr>
            <a:r>
              <a:rPr lang="en-US" spc="-15" dirty="0" err="1" smtClean="0">
                <a:latin typeface="Cambria"/>
                <a:cs typeface="Cambria"/>
              </a:rPr>
              <a:t>ServletRequest</a:t>
            </a:r>
            <a:r>
              <a:rPr lang="en-US" spc="-15" dirty="0">
                <a:latin typeface="Cambria"/>
                <a:cs typeface="Cambria"/>
              </a:rPr>
              <a:t>,</a:t>
            </a:r>
            <a:r>
              <a:rPr lang="en-US" spc="95" dirty="0">
                <a:latin typeface="Cambria"/>
                <a:cs typeface="Cambria"/>
              </a:rPr>
              <a:t> </a:t>
            </a:r>
            <a:r>
              <a:rPr lang="en-US" spc="-15" dirty="0" err="1" smtClean="0">
                <a:latin typeface="Cambria"/>
                <a:cs typeface="Cambria"/>
              </a:rPr>
              <a:t>ServletResponse</a:t>
            </a:r>
            <a:r>
              <a:rPr lang="en-US" spc="-15" dirty="0" smtClean="0">
                <a:latin typeface="Cambria"/>
                <a:cs typeface="Cambria"/>
              </a:rPr>
              <a:t>, </a:t>
            </a:r>
            <a:r>
              <a:rPr lang="en-US" spc="-10" dirty="0" err="1" smtClean="0">
                <a:latin typeface="Cambria"/>
                <a:cs typeface="Cambria"/>
              </a:rPr>
              <a:t>HttpServletRequest</a:t>
            </a:r>
            <a:r>
              <a:rPr lang="en-US" spc="-10" dirty="0" smtClean="0">
                <a:latin typeface="Cambria"/>
                <a:cs typeface="Cambria"/>
              </a:rPr>
              <a:t>, </a:t>
            </a:r>
            <a:r>
              <a:rPr lang="en-US" spc="-10" dirty="0" err="1" smtClean="0">
                <a:latin typeface="Cambria"/>
                <a:cs typeface="Cambria"/>
              </a:rPr>
              <a:t>HttpServletResponse</a:t>
            </a:r>
            <a:endParaRPr lang="en-US" spc="-10" dirty="0" smtClean="0">
              <a:latin typeface="Cambria"/>
              <a:cs typeface="Cambria"/>
            </a:endParaRPr>
          </a:p>
          <a:p>
            <a:pPr lvl="1" algn="just">
              <a:lnSpc>
                <a:spcPct val="100000"/>
              </a:lnSpc>
            </a:pPr>
            <a:r>
              <a:rPr lang="en-IN" dirty="0" err="1" smtClean="0"/>
              <a:t>ServletInputStream</a:t>
            </a:r>
            <a:r>
              <a:rPr lang="en-IN" dirty="0" smtClean="0"/>
              <a:t>, </a:t>
            </a:r>
            <a:r>
              <a:rPr lang="en-IN" dirty="0" err="1" smtClean="0"/>
              <a:t>ServletOutputStream</a:t>
            </a:r>
            <a:endParaRPr lang="en-IN" dirty="0" smtClean="0"/>
          </a:p>
          <a:p>
            <a:pPr lvl="1" algn="just">
              <a:lnSpc>
                <a:spcPct val="100000"/>
              </a:lnSpc>
            </a:pPr>
            <a:r>
              <a:rPr lang="en-IN" dirty="0" err="1" smtClean="0"/>
              <a:t>RequestDispatcher</a:t>
            </a:r>
            <a:r>
              <a:rPr lang="en-IN" dirty="0" smtClean="0"/>
              <a:t>, </a:t>
            </a:r>
            <a:r>
              <a:rPr lang="en-IN" dirty="0" err="1" smtClean="0"/>
              <a:t>ServletConfig</a:t>
            </a:r>
            <a:r>
              <a:rPr lang="en-IN" dirty="0" smtClean="0"/>
              <a:t>, </a:t>
            </a:r>
            <a:r>
              <a:rPr lang="en-IN" dirty="0" err="1" smtClean="0"/>
              <a:t>ServletContext</a:t>
            </a:r>
            <a:r>
              <a:rPr lang="en-IN" dirty="0" smtClean="0"/>
              <a:t>, </a:t>
            </a:r>
            <a:r>
              <a:rPr lang="en-IN" dirty="0" err="1" smtClean="0"/>
              <a:t>SingleThreadModel</a:t>
            </a:r>
            <a:endParaRPr lang="en-IN" dirty="0"/>
          </a:p>
          <a:p>
            <a:pPr lvl="1" algn="just">
              <a:lnSpc>
                <a:spcPct val="100000"/>
              </a:lnSpc>
            </a:pPr>
            <a:r>
              <a:rPr lang="en-IN" dirty="0" smtClean="0"/>
              <a:t>Filter, </a:t>
            </a:r>
            <a:r>
              <a:rPr lang="en-IN" dirty="0" err="1" smtClean="0"/>
              <a:t>FilterConfig</a:t>
            </a:r>
            <a:r>
              <a:rPr lang="en-IN" dirty="0" smtClean="0"/>
              <a:t>, </a:t>
            </a:r>
            <a:r>
              <a:rPr lang="en-IN" dirty="0" err="1" smtClean="0"/>
              <a:t>FilterChain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custDataLst>
      <p:tags r:id="rId1"/>
    </p:custDataLst>
    <p:extLst>
      <p:ext uri="{BB962C8B-B14F-4D97-AF65-F5344CB8AC3E}">
        <p14:creationId xmlns:p14="http://schemas.microsoft.com/office/powerpoint/2010/main" val="989653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context parameter in web.xml</a:t>
            </a:r>
            <a:endParaRPr lang="en-IN" dirty="0"/>
          </a:p>
        </p:txBody>
      </p:sp>
      <p:sp>
        <p:nvSpPr>
          <p:cNvPr id="3" name="Content Placeholder 2"/>
          <p:cNvSpPr>
            <a:spLocks noGrp="1"/>
          </p:cNvSpPr>
          <p:nvPr>
            <p:ph idx="1"/>
          </p:nvPr>
        </p:nvSpPr>
        <p:spPr/>
        <p:txBody>
          <a:bodyPr/>
          <a:lstStyle/>
          <a:p>
            <a:pPr marL="0" indent="0">
              <a:buNone/>
            </a:pPr>
            <a:r>
              <a:rPr lang="pt-BR" dirty="0">
                <a:latin typeface="Courier New" pitchFamily="49" charset="0"/>
                <a:cs typeface="Courier New" pitchFamily="49" charset="0"/>
              </a:rPr>
              <a:t>&lt;web-app&gt;</a:t>
            </a:r>
          </a:p>
          <a:p>
            <a:pPr marL="0" indent="0">
              <a:buNone/>
            </a:pPr>
            <a:r>
              <a:rPr lang="pt-BR" dirty="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param-name&gt;parametername&lt;/param-name&gt;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param-value&gt;parametervalue&lt;/param-value&gt;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a:latin typeface="Courier New" pitchFamily="49" charset="0"/>
                <a:cs typeface="Courier New" pitchFamily="49" charset="0"/>
              </a:rPr>
              <a:t>......</a:t>
            </a:r>
          </a:p>
          <a:p>
            <a:pPr marL="0" indent="0">
              <a:buNone/>
            </a:pPr>
            <a:r>
              <a:rPr lang="pt-BR" dirty="0">
                <a:latin typeface="Courier New" pitchFamily="49" charset="0"/>
                <a:cs typeface="Courier New" pitchFamily="49" charset="0"/>
              </a:rPr>
              <a:t>&lt;/web-app&gt;</a:t>
            </a:r>
            <a:endParaRPr lang="en-IN"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4149702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r>
              <a:rPr lang="en-US" spc="-50" dirty="0"/>
              <a:t> </a:t>
            </a:r>
            <a:r>
              <a:rPr lang="en-US" spc="-5" dirty="0"/>
              <a:t>of</a:t>
            </a:r>
            <a:r>
              <a:rPr lang="en-US" spc="-15" dirty="0"/>
              <a:t> </a:t>
            </a:r>
            <a:r>
              <a:rPr lang="en-US" spc="-5" dirty="0" err="1" smtClean="0"/>
              <a:t>Servlet</a:t>
            </a:r>
            <a:r>
              <a:rPr lang="en-US" spc="-20" dirty="0" err="1" smtClean="0"/>
              <a:t>Context</a:t>
            </a:r>
            <a:r>
              <a:rPr lang="en-US" spc="-20" dirty="0" smtClean="0"/>
              <a:t> </a:t>
            </a:r>
            <a:r>
              <a:rPr lang="en-US" spc="-645" dirty="0" smtClean="0"/>
              <a:t> </a:t>
            </a:r>
            <a:r>
              <a:rPr lang="en-US" spc="-10" dirty="0" smtClean="0"/>
              <a:t>object</a:t>
            </a:r>
            <a:endParaRPr lang="en-IN" dirty="0"/>
          </a:p>
        </p:txBody>
      </p:sp>
      <p:sp>
        <p:nvSpPr>
          <p:cNvPr id="3" name="Content Placeholder 2"/>
          <p:cNvSpPr>
            <a:spLocks noGrp="1"/>
          </p:cNvSpPr>
          <p:nvPr>
            <p:ph idx="1"/>
          </p:nvPr>
        </p:nvSpPr>
        <p:spPr/>
        <p:txBody>
          <a:bodyPr/>
          <a:lstStyle/>
          <a:p>
            <a:pPr marL="0" indent="0">
              <a:buNone/>
            </a:pPr>
            <a:r>
              <a:rPr lang="en-US" b="1" dirty="0" err="1" smtClean="0"/>
              <a:t>ServletContext</a:t>
            </a:r>
            <a:r>
              <a:rPr lang="en-US" b="1" dirty="0" smtClean="0"/>
              <a:t> object:</a:t>
            </a:r>
          </a:p>
          <a:p>
            <a:r>
              <a:rPr lang="en-US" dirty="0" smtClean="0"/>
              <a:t>Provides an interface between the container and servlet</a:t>
            </a:r>
            <a:r>
              <a:rPr lang="en-US" dirty="0"/>
              <a:t>.</a:t>
            </a:r>
          </a:p>
          <a:p>
            <a:r>
              <a:rPr lang="en-US" dirty="0" smtClean="0"/>
              <a:t>Can be used to get configuration information </a:t>
            </a:r>
            <a:r>
              <a:rPr lang="en-US" dirty="0"/>
              <a:t>from the web.xml file.</a:t>
            </a:r>
          </a:p>
          <a:p>
            <a:r>
              <a:rPr lang="en-US" dirty="0" smtClean="0"/>
              <a:t>Can be </a:t>
            </a:r>
            <a:r>
              <a:rPr lang="en-US" dirty="0"/>
              <a:t>used to set, get or remove </a:t>
            </a:r>
            <a:r>
              <a:rPr lang="en-US" dirty="0" smtClean="0"/>
              <a:t>attribute from </a:t>
            </a:r>
            <a:r>
              <a:rPr lang="en-US" dirty="0"/>
              <a:t>the web.xml file.</a:t>
            </a:r>
          </a:p>
          <a:p>
            <a:r>
              <a:rPr lang="en-US" dirty="0" smtClean="0"/>
              <a:t>Can </a:t>
            </a:r>
            <a:r>
              <a:rPr lang="en-US" dirty="0"/>
              <a:t>be used to provide </a:t>
            </a:r>
            <a:r>
              <a:rPr lang="en-US" dirty="0" smtClean="0"/>
              <a:t>inter-application communication</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1488102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ServletContext</a:t>
            </a:r>
            <a:r>
              <a:rPr lang="en-IN" spc="-1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811000" cy="5438218"/>
          </a:xfrm>
        </p:spPr>
        <p:txBody>
          <a:bodyPr>
            <a:normAutofit lnSpcReduction="10000"/>
          </a:bodyPr>
          <a:lstStyle/>
          <a:p>
            <a:r>
              <a:rPr lang="en-US" dirty="0">
                <a:solidFill>
                  <a:srgbClr val="1160FF"/>
                </a:solidFill>
              </a:rPr>
              <a:t>public String </a:t>
            </a:r>
            <a:r>
              <a:rPr lang="en-US" dirty="0" err="1">
                <a:solidFill>
                  <a:srgbClr val="1160FF"/>
                </a:solidFill>
              </a:rPr>
              <a:t>getInitParameter</a:t>
            </a:r>
            <a:r>
              <a:rPr lang="en-US" dirty="0">
                <a:solidFill>
                  <a:srgbClr val="1160FF"/>
                </a:solidFill>
              </a:rPr>
              <a:t>(String name</a:t>
            </a:r>
            <a:r>
              <a:rPr lang="en-US" dirty="0" smtClean="0">
                <a:solidFill>
                  <a:srgbClr val="1160FF"/>
                </a:solidFill>
              </a:rPr>
              <a:t>)</a:t>
            </a:r>
          </a:p>
          <a:p>
            <a:pPr lvl="1"/>
            <a:r>
              <a:rPr lang="en-US" dirty="0" smtClean="0"/>
              <a:t>Returns </a:t>
            </a:r>
            <a:r>
              <a:rPr lang="en-US" dirty="0"/>
              <a:t>the parameter value for the  specified parameter name.</a:t>
            </a:r>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a:t>
            </a:r>
            <a:r>
              <a:rPr lang="en-US" dirty="0"/>
              <a:t>the names of the context's  initialization parameters.</a:t>
            </a:r>
          </a:p>
          <a:p>
            <a:r>
              <a:rPr lang="en-US" dirty="0" smtClean="0">
                <a:solidFill>
                  <a:srgbClr val="1160FF"/>
                </a:solidFill>
              </a:rPr>
              <a:t>public void </a:t>
            </a:r>
            <a:r>
              <a:rPr lang="en-US" dirty="0" err="1" smtClean="0">
                <a:solidFill>
                  <a:srgbClr val="1160FF"/>
                </a:solidFill>
              </a:rPr>
              <a:t>setAttribute</a:t>
            </a:r>
            <a:r>
              <a:rPr lang="en-US" dirty="0" smtClean="0">
                <a:solidFill>
                  <a:srgbClr val="1160FF"/>
                </a:solidFill>
              </a:rPr>
              <a:t>(String name, Object object)</a:t>
            </a:r>
          </a:p>
          <a:p>
            <a:pPr lvl="1"/>
            <a:r>
              <a:rPr lang="en-US" dirty="0" smtClean="0"/>
              <a:t>Sets the given object in the application </a:t>
            </a:r>
            <a:r>
              <a:rPr lang="en-US" dirty="0"/>
              <a:t>scope.</a:t>
            </a:r>
          </a:p>
          <a:p>
            <a:r>
              <a:rPr lang="en-US" dirty="0" smtClean="0">
                <a:solidFill>
                  <a:srgbClr val="1160FF"/>
                </a:solidFill>
              </a:rPr>
              <a:t>public </a:t>
            </a:r>
            <a:r>
              <a:rPr lang="en-US" dirty="0">
                <a:solidFill>
                  <a:srgbClr val="1160FF"/>
                </a:solidFill>
              </a:rPr>
              <a:t>Object </a:t>
            </a:r>
            <a:r>
              <a:rPr lang="en-US" dirty="0" err="1">
                <a:solidFill>
                  <a:srgbClr val="1160FF"/>
                </a:solidFill>
              </a:rPr>
              <a:t>getAttribute</a:t>
            </a:r>
            <a:r>
              <a:rPr lang="en-US" dirty="0">
                <a:solidFill>
                  <a:srgbClr val="1160FF"/>
                </a:solidFill>
              </a:rPr>
              <a:t>(String </a:t>
            </a:r>
            <a:r>
              <a:rPr lang="en-US" dirty="0" smtClean="0">
                <a:solidFill>
                  <a:srgbClr val="1160FF"/>
                </a:solidFill>
              </a:rPr>
              <a:t>name)</a:t>
            </a:r>
          </a:p>
          <a:p>
            <a:pPr lvl="1"/>
            <a:r>
              <a:rPr lang="en-US" dirty="0" smtClean="0"/>
              <a:t>Returns </a:t>
            </a:r>
            <a:r>
              <a:rPr lang="en-US" dirty="0"/>
              <a:t>the attribute for the specified </a:t>
            </a:r>
            <a:r>
              <a:rPr lang="en-US" dirty="0" smtClean="0"/>
              <a:t>name</a:t>
            </a:r>
            <a:endParaRPr lang="en-US" dirty="0"/>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names </a:t>
            </a:r>
            <a:r>
              <a:rPr lang="en-US" dirty="0"/>
              <a:t>of </a:t>
            </a:r>
            <a:r>
              <a:rPr lang="en-US" dirty="0" smtClean="0"/>
              <a:t>context's  </a:t>
            </a:r>
            <a:r>
              <a:rPr lang="en-US" dirty="0"/>
              <a:t>initialization parameters as an Enumeration of String </a:t>
            </a:r>
            <a:r>
              <a:rPr lang="en-US" dirty="0" smtClean="0"/>
              <a:t>objects</a:t>
            </a:r>
            <a:endParaRPr lang="en-US" dirty="0"/>
          </a:p>
          <a:p>
            <a:r>
              <a:rPr lang="en-US" dirty="0" smtClean="0">
                <a:solidFill>
                  <a:srgbClr val="1160FF"/>
                </a:solidFill>
              </a:rPr>
              <a:t>public </a:t>
            </a:r>
            <a:r>
              <a:rPr lang="en-US" dirty="0">
                <a:solidFill>
                  <a:srgbClr val="1160FF"/>
                </a:solidFill>
              </a:rPr>
              <a:t>void </a:t>
            </a:r>
            <a:r>
              <a:rPr lang="en-US" dirty="0" err="1">
                <a:solidFill>
                  <a:srgbClr val="1160FF"/>
                </a:solidFill>
              </a:rPr>
              <a:t>removeAttribute</a:t>
            </a:r>
            <a:r>
              <a:rPr lang="en-US" dirty="0">
                <a:solidFill>
                  <a:srgbClr val="1160FF"/>
                </a:solidFill>
              </a:rPr>
              <a:t>(String </a:t>
            </a:r>
            <a:r>
              <a:rPr lang="en-US" dirty="0" smtClean="0">
                <a:solidFill>
                  <a:srgbClr val="1160FF"/>
                </a:solidFill>
              </a:rPr>
              <a:t>name)</a:t>
            </a:r>
          </a:p>
          <a:p>
            <a:pPr lvl="1"/>
            <a:r>
              <a:rPr lang="en-US" dirty="0" smtClean="0"/>
              <a:t>Removes </a:t>
            </a:r>
            <a:r>
              <a:rPr lang="en-US" dirty="0"/>
              <a:t>the attribute with the given name  from the servlet </a:t>
            </a:r>
            <a:r>
              <a:rPr lang="en-US" dirty="0" smtClean="0"/>
              <a:t>context</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custDataLst>
      <p:tags r:id="rId1"/>
    </p:custDataLst>
    <p:extLst>
      <p:ext uri="{BB962C8B-B14F-4D97-AF65-F5344CB8AC3E}">
        <p14:creationId xmlns:p14="http://schemas.microsoft.com/office/powerpoint/2010/main" val="4269789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the </a:t>
            </a:r>
            <a:r>
              <a:rPr lang="en-US" dirty="0" err="1" smtClean="0"/>
              <a:t>ServletContext</a:t>
            </a:r>
            <a:r>
              <a:rPr lang="en-US" dirty="0"/>
              <a:t> </a:t>
            </a:r>
            <a:r>
              <a:rPr lang="en-US" dirty="0" smtClean="0"/>
              <a:t>object?</a:t>
            </a:r>
            <a:endParaRPr lang="en-IN" dirty="0"/>
          </a:p>
        </p:txBody>
      </p:sp>
      <p:sp>
        <p:nvSpPr>
          <p:cNvPr id="3" name="Content Placeholder 2"/>
          <p:cNvSpPr>
            <a:spLocks noGrp="1"/>
          </p:cNvSpPr>
          <p:nvPr>
            <p:ph idx="1"/>
          </p:nvPr>
        </p:nvSpPr>
        <p:spPr/>
        <p:txBody>
          <a:bodyPr/>
          <a:lstStyle/>
          <a:p>
            <a:pPr marL="469900" indent="-457200">
              <a:lnSpc>
                <a:spcPct val="100000"/>
              </a:lnSpc>
              <a:spcBef>
                <a:spcPts val="90"/>
              </a:spcBef>
              <a:buAutoNum type="arabicPeriod"/>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80" dirty="0">
                <a:latin typeface="Cambria"/>
                <a:cs typeface="Cambria"/>
              </a:rPr>
              <a:t> </a:t>
            </a:r>
            <a:r>
              <a:rPr lang="en-IN" b="1" spc="-10" dirty="0">
                <a:latin typeface="Cambria"/>
                <a:cs typeface="Cambria"/>
              </a:rPr>
              <a:t>method</a:t>
            </a:r>
            <a:r>
              <a:rPr lang="en-IN" b="1" spc="45" dirty="0">
                <a:latin typeface="Cambria"/>
                <a:cs typeface="Cambria"/>
              </a:rPr>
              <a:t> </a:t>
            </a:r>
            <a:r>
              <a:rPr lang="en-IN" spc="-5" dirty="0">
                <a:latin typeface="Cambria"/>
                <a:cs typeface="Cambria"/>
              </a:rPr>
              <a:t>of </a:t>
            </a:r>
            <a:r>
              <a:rPr lang="en-IN" spc="-15" dirty="0" err="1">
                <a:latin typeface="Cambria"/>
                <a:cs typeface="Cambria"/>
              </a:rPr>
              <a:t>ServletConfig</a:t>
            </a:r>
            <a:r>
              <a:rPr lang="en-IN" spc="60" dirty="0">
                <a:latin typeface="Cambria"/>
                <a:cs typeface="Cambria"/>
              </a:rPr>
              <a:t> </a:t>
            </a:r>
            <a:r>
              <a:rPr lang="en-IN" spc="-15" dirty="0">
                <a:latin typeface="Cambria"/>
                <a:cs typeface="Cambria"/>
              </a:rPr>
              <a:t>interface</a:t>
            </a:r>
            <a:r>
              <a:rPr lang="en-IN" spc="40" dirty="0">
                <a:latin typeface="Cambria"/>
                <a:cs typeface="Cambria"/>
              </a:rPr>
              <a:t> </a:t>
            </a:r>
            <a:r>
              <a:rPr lang="en-IN" spc="-20" dirty="0">
                <a:latin typeface="Cambria"/>
                <a:cs typeface="Cambria"/>
              </a:rPr>
              <a:t>returns</a:t>
            </a:r>
            <a:r>
              <a:rPr lang="en-IN" spc="55"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spc="5"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469900" indent="-457200">
              <a:lnSpc>
                <a:spcPct val="100000"/>
              </a:lnSpc>
              <a:buAutoNum type="arabicPeriod" startAt="2"/>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70" dirty="0">
                <a:latin typeface="Cambria"/>
                <a:cs typeface="Cambria"/>
              </a:rPr>
              <a:t> </a:t>
            </a:r>
            <a:r>
              <a:rPr lang="en-IN" b="1" spc="-10" dirty="0">
                <a:latin typeface="Cambria"/>
                <a:cs typeface="Cambria"/>
              </a:rPr>
              <a:t>method</a:t>
            </a:r>
            <a:r>
              <a:rPr lang="en-IN" b="1" spc="40" dirty="0">
                <a:latin typeface="Cambria"/>
                <a:cs typeface="Cambria"/>
              </a:rPr>
              <a:t> </a:t>
            </a:r>
            <a:r>
              <a:rPr lang="en-IN" spc="-5" dirty="0">
                <a:latin typeface="Cambria"/>
                <a:cs typeface="Cambria"/>
              </a:rPr>
              <a:t>of</a:t>
            </a:r>
            <a:r>
              <a:rPr lang="en-IN" spc="-10" dirty="0">
                <a:latin typeface="Cambria"/>
                <a:cs typeface="Cambria"/>
              </a:rPr>
              <a:t> </a:t>
            </a:r>
            <a:r>
              <a:rPr lang="en-IN" spc="-15" dirty="0" err="1">
                <a:latin typeface="Cambria"/>
                <a:cs typeface="Cambria"/>
              </a:rPr>
              <a:t>GenericServlet</a:t>
            </a:r>
            <a:r>
              <a:rPr lang="en-IN" spc="105" dirty="0">
                <a:latin typeface="Cambria"/>
                <a:cs typeface="Cambria"/>
              </a:rPr>
              <a:t> </a:t>
            </a:r>
            <a:r>
              <a:rPr lang="en-IN" dirty="0">
                <a:latin typeface="Cambria"/>
                <a:cs typeface="Cambria"/>
              </a:rPr>
              <a:t>class</a:t>
            </a:r>
            <a:r>
              <a:rPr lang="en-IN" spc="-20" dirty="0">
                <a:latin typeface="Cambria"/>
                <a:cs typeface="Cambria"/>
              </a:rPr>
              <a:t> </a:t>
            </a:r>
            <a:r>
              <a:rPr lang="en-IN" spc="-15" dirty="0">
                <a:latin typeface="Cambria"/>
                <a:cs typeface="Cambria"/>
              </a:rPr>
              <a:t>returns</a:t>
            </a:r>
            <a:r>
              <a:rPr lang="en-IN" spc="20"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12700">
              <a:lnSpc>
                <a:spcPct val="100000"/>
              </a:lnSpc>
            </a:pPr>
            <a:r>
              <a:rPr lang="en-IN" b="1" spc="-20" dirty="0">
                <a:latin typeface="Cambria"/>
                <a:cs typeface="Cambria"/>
              </a:rPr>
              <a:t>Syntax</a:t>
            </a:r>
            <a:r>
              <a:rPr lang="en-IN" b="1" spc="50" dirty="0">
                <a:latin typeface="Cambria"/>
                <a:cs typeface="Cambria"/>
              </a:rPr>
              <a:t> </a:t>
            </a:r>
            <a:r>
              <a:rPr lang="en-IN" b="1" spc="-10" dirty="0">
                <a:latin typeface="Cambria"/>
                <a:cs typeface="Cambria"/>
              </a:rPr>
              <a:t>of</a:t>
            </a:r>
            <a:r>
              <a:rPr lang="en-IN" b="1" spc="20" dirty="0">
                <a:latin typeface="Cambria"/>
                <a:cs typeface="Cambria"/>
              </a:rPr>
              <a:t> </a:t>
            </a:r>
            <a:r>
              <a:rPr lang="en-IN" b="1" spc="-15" dirty="0" err="1">
                <a:latin typeface="Cambria"/>
                <a:cs typeface="Cambria"/>
              </a:rPr>
              <a:t>getServletContext</a:t>
            </a:r>
            <a:r>
              <a:rPr lang="en-IN" b="1" spc="-15" dirty="0">
                <a:latin typeface="Cambria"/>
                <a:cs typeface="Cambria"/>
              </a:rPr>
              <a:t>()</a:t>
            </a:r>
            <a:r>
              <a:rPr lang="en-IN" b="1" spc="75" dirty="0">
                <a:latin typeface="Cambria"/>
                <a:cs typeface="Cambria"/>
              </a:rPr>
              <a:t> </a:t>
            </a:r>
            <a:r>
              <a:rPr lang="en-IN" b="1" spc="-10" dirty="0">
                <a:latin typeface="Cambria"/>
                <a:cs typeface="Cambria"/>
              </a:rPr>
              <a:t>method:-</a:t>
            </a:r>
            <a:endParaRPr lang="en-IN" dirty="0">
              <a:latin typeface="Cambria"/>
              <a:cs typeface="Cambria"/>
            </a:endParaRPr>
          </a:p>
          <a:p>
            <a:pPr marL="515620" lvl="1">
              <a:lnSpc>
                <a:spcPct val="100000"/>
              </a:lnSpc>
            </a:pPr>
            <a:r>
              <a:rPr lang="en-IN" spc="-10" dirty="0" smtClean="0">
                <a:latin typeface="Cambria"/>
                <a:cs typeface="Cambria"/>
              </a:rPr>
              <a:t>public</a:t>
            </a:r>
            <a:r>
              <a:rPr lang="en-IN" spc="25" dirty="0" smtClean="0">
                <a:latin typeface="Cambria"/>
                <a:cs typeface="Cambria"/>
              </a:rPr>
              <a:t> </a:t>
            </a:r>
            <a:r>
              <a:rPr lang="en-IN" spc="-15" dirty="0" err="1">
                <a:latin typeface="Cambria"/>
                <a:cs typeface="Cambria"/>
              </a:rPr>
              <a:t>ServletContext</a:t>
            </a:r>
            <a:r>
              <a:rPr lang="en-IN" spc="50" dirty="0">
                <a:latin typeface="Cambria"/>
                <a:cs typeface="Cambria"/>
              </a:rPr>
              <a:t> </a:t>
            </a:r>
            <a:r>
              <a:rPr lang="en-IN" spc="-15" dirty="0" err="1">
                <a:latin typeface="Cambria"/>
                <a:cs typeface="Cambria"/>
              </a:rPr>
              <a:t>getServletContext</a:t>
            </a:r>
            <a:r>
              <a:rPr lang="en-IN" spc="-15" dirty="0">
                <a:latin typeface="Cambria"/>
                <a:cs typeface="Cambria"/>
              </a:rPr>
              <a:t>()</a:t>
            </a:r>
            <a:endParaRPr lang="en-IN"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custDataLst>
      <p:tags r:id="rId1"/>
    </p:custDataLst>
    <p:extLst>
      <p:ext uri="{BB962C8B-B14F-4D97-AF65-F5344CB8AC3E}">
        <p14:creationId xmlns:p14="http://schemas.microsoft.com/office/powerpoint/2010/main" val="3917196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5" dirty="0">
                <a:latin typeface="Cambria"/>
                <a:cs typeface="Cambria"/>
              </a:rPr>
              <a:t>Difference</a:t>
            </a:r>
            <a:r>
              <a:rPr lang="en-US" spc="60" dirty="0">
                <a:latin typeface="Cambria"/>
                <a:cs typeface="Cambria"/>
              </a:rPr>
              <a:t> </a:t>
            </a:r>
            <a:r>
              <a:rPr lang="en-US" spc="-20" dirty="0">
                <a:latin typeface="Cambria"/>
                <a:cs typeface="Cambria"/>
              </a:rPr>
              <a:t>between</a:t>
            </a:r>
            <a:r>
              <a:rPr lang="en-US" spc="60" dirty="0">
                <a:latin typeface="Cambria"/>
                <a:cs typeface="Cambria"/>
              </a:rPr>
              <a:t> </a:t>
            </a:r>
            <a:r>
              <a:rPr lang="en-US" spc="-10" dirty="0" err="1">
                <a:latin typeface="Cambria"/>
                <a:cs typeface="Cambria"/>
              </a:rPr>
              <a:t>ServletConfig</a:t>
            </a:r>
            <a:r>
              <a:rPr lang="en-US" spc="60" dirty="0">
                <a:latin typeface="Cambria"/>
                <a:cs typeface="Cambria"/>
              </a:rPr>
              <a:t> </a:t>
            </a:r>
            <a:r>
              <a:rPr lang="en-US" spc="-10" dirty="0">
                <a:latin typeface="Cambria"/>
                <a:cs typeface="Cambria"/>
              </a:rPr>
              <a:t>and</a:t>
            </a:r>
            <a:r>
              <a:rPr lang="en-US" spc="20" dirty="0">
                <a:latin typeface="Cambria"/>
                <a:cs typeface="Cambria"/>
              </a:rPr>
              <a:t> </a:t>
            </a:r>
            <a:r>
              <a:rPr lang="en-US" spc="-15" dirty="0" err="1" smtClean="0">
                <a:latin typeface="Cambria"/>
                <a:cs typeface="Cambria"/>
              </a:rPr>
              <a:t>ServletContext</a:t>
            </a:r>
            <a:endParaRPr lang="en-IN" dirty="0"/>
          </a:p>
        </p:txBody>
      </p:sp>
      <p:sp>
        <p:nvSpPr>
          <p:cNvPr id="3" name="Content Placeholder 2"/>
          <p:cNvSpPr>
            <a:spLocks noGrp="1"/>
          </p:cNvSpPr>
          <p:nvPr>
            <p:ph idx="1"/>
          </p:nvPr>
        </p:nvSpPr>
        <p:spPr/>
        <p:txBody>
          <a:bodyPr>
            <a:normAutofit/>
          </a:bodyPr>
          <a:lstStyle/>
          <a:p>
            <a:pPr>
              <a:lnSpc>
                <a:spcPct val="100000"/>
              </a:lnSpc>
              <a:tabLst>
                <a:tab pos="643255" algn="l"/>
                <a:tab pos="2378075" algn="l"/>
                <a:tab pos="3262629" algn="l"/>
                <a:tab pos="4119245" algn="l"/>
                <a:tab pos="4555490" algn="l"/>
                <a:tab pos="5125085" algn="l"/>
                <a:tab pos="6036945" algn="l"/>
              </a:tabLst>
            </a:pPr>
            <a:r>
              <a:rPr lang="en-US" sz="3600" spc="-5" dirty="0" smtClean="0">
                <a:latin typeface="Cambria"/>
                <a:cs typeface="Cambria"/>
              </a:rPr>
              <a:t>The </a:t>
            </a:r>
            <a:r>
              <a:rPr lang="en-US" sz="3600" b="1" spc="15" dirty="0" err="1" smtClean="0">
                <a:latin typeface="Cambria"/>
                <a:cs typeface="Cambria"/>
              </a:rPr>
              <a:t>S</a:t>
            </a:r>
            <a:r>
              <a:rPr lang="en-US" sz="3600" b="1" spc="-5" dirty="0" err="1" smtClean="0">
                <a:latin typeface="Cambria"/>
                <a:cs typeface="Cambria"/>
              </a:rPr>
              <a:t>e</a:t>
            </a:r>
            <a:r>
              <a:rPr lang="en-US" sz="3600" b="1" spc="-15" dirty="0" err="1" smtClean="0">
                <a:latin typeface="Cambria"/>
                <a:cs typeface="Cambria"/>
              </a:rPr>
              <a:t>r</a:t>
            </a:r>
            <a:r>
              <a:rPr lang="en-US" sz="3600" b="1" spc="-35" dirty="0" err="1" smtClean="0">
                <a:latin typeface="Cambria"/>
                <a:cs typeface="Cambria"/>
              </a:rPr>
              <a:t>v</a:t>
            </a:r>
            <a:r>
              <a:rPr lang="en-US" sz="3600" b="1" dirty="0" err="1" smtClean="0">
                <a:latin typeface="Cambria"/>
                <a:cs typeface="Cambria"/>
              </a:rPr>
              <a:t>l</a:t>
            </a:r>
            <a:r>
              <a:rPr lang="en-US" sz="3600" b="1" spc="-5" dirty="0" err="1" smtClean="0">
                <a:latin typeface="Cambria"/>
                <a:cs typeface="Cambria"/>
              </a:rPr>
              <a:t>e</a:t>
            </a:r>
            <a:r>
              <a:rPr lang="en-US" sz="3600" b="1" spc="-15" dirty="0" err="1" smtClean="0">
                <a:latin typeface="Cambria"/>
                <a:cs typeface="Cambria"/>
              </a:rPr>
              <a:t>t</a:t>
            </a:r>
            <a:r>
              <a:rPr lang="en-US" sz="3600" b="1" spc="-30" dirty="0" err="1" smtClean="0">
                <a:latin typeface="Cambria"/>
                <a:cs typeface="Cambria"/>
              </a:rPr>
              <a:t>C</a:t>
            </a:r>
            <a:r>
              <a:rPr lang="en-US" sz="3600" b="1" spc="10" dirty="0" err="1" smtClean="0">
                <a:latin typeface="Cambria"/>
                <a:cs typeface="Cambria"/>
              </a:rPr>
              <a:t>o</a:t>
            </a:r>
            <a:r>
              <a:rPr lang="en-US" sz="3600" b="1" spc="-5" dirty="0" err="1" smtClean="0">
                <a:latin typeface="Cambria"/>
                <a:cs typeface="Cambria"/>
              </a:rPr>
              <a:t>nfig</a:t>
            </a:r>
            <a:r>
              <a:rPr lang="en-US" sz="3600" b="1" spc="-5" dirty="0" smtClean="0">
                <a:latin typeface="Cambria"/>
                <a:cs typeface="Cambria"/>
              </a:rPr>
              <a:t> </a:t>
            </a:r>
            <a:r>
              <a:rPr lang="en-US" sz="3600" spc="-5" dirty="0" smtClean="0">
                <a:latin typeface="Cambria"/>
                <a:cs typeface="Cambria"/>
              </a:rPr>
              <a:t>o</a:t>
            </a:r>
            <a:r>
              <a:rPr lang="en-US" sz="3600" spc="5" dirty="0" smtClean="0">
                <a:latin typeface="Cambria"/>
                <a:cs typeface="Cambria"/>
              </a:rPr>
              <a:t>b</a:t>
            </a:r>
            <a:r>
              <a:rPr lang="en-US" sz="3600" spc="-10" dirty="0" smtClean="0">
                <a:latin typeface="Cambria"/>
                <a:cs typeface="Cambria"/>
              </a:rPr>
              <a:t>j</a:t>
            </a:r>
            <a:r>
              <a:rPr lang="en-US" sz="3600" spc="-20" dirty="0" smtClean="0">
                <a:latin typeface="Cambria"/>
                <a:cs typeface="Cambria"/>
              </a:rPr>
              <a:t>e</a:t>
            </a:r>
            <a:r>
              <a:rPr lang="en-US" sz="3600" dirty="0" smtClean="0">
                <a:latin typeface="Cambria"/>
                <a:cs typeface="Cambria"/>
              </a:rPr>
              <a:t>c</a:t>
            </a:r>
            <a:r>
              <a:rPr lang="en-US" sz="3600" spc="-5" dirty="0" smtClean="0">
                <a:latin typeface="Cambria"/>
                <a:cs typeface="Cambria"/>
              </a:rPr>
              <a:t>t </a:t>
            </a:r>
            <a:r>
              <a:rPr lang="en-US" sz="3600" spc="-40" dirty="0" smtClean="0">
                <a:latin typeface="Cambria"/>
                <a:cs typeface="Cambria"/>
              </a:rPr>
              <a:t>r</a:t>
            </a:r>
            <a:r>
              <a:rPr lang="en-US" sz="3600" spc="-20" dirty="0" smtClean="0">
                <a:latin typeface="Cambria"/>
                <a:cs typeface="Cambria"/>
              </a:rPr>
              <a:t>e</a:t>
            </a:r>
            <a:r>
              <a:rPr lang="en-US" sz="3600" spc="-5" dirty="0" smtClean="0">
                <a:latin typeface="Cambria"/>
                <a:cs typeface="Cambria"/>
              </a:rPr>
              <a:t>f</a:t>
            </a:r>
            <a:r>
              <a:rPr lang="en-US" sz="3600" spc="-25" dirty="0" smtClean="0">
                <a:latin typeface="Cambria"/>
                <a:cs typeface="Cambria"/>
              </a:rPr>
              <a:t>e</a:t>
            </a:r>
            <a:r>
              <a:rPr lang="en-US" sz="3600" spc="-15" dirty="0" smtClean="0">
                <a:latin typeface="Cambria"/>
                <a:cs typeface="Cambria"/>
              </a:rPr>
              <a:t>r</a:t>
            </a:r>
            <a:r>
              <a:rPr lang="en-US" sz="3600" spc="-5" dirty="0" smtClean="0">
                <a:latin typeface="Cambria"/>
                <a:cs typeface="Cambria"/>
              </a:rPr>
              <a:t>s </a:t>
            </a:r>
            <a:r>
              <a:rPr lang="en-US" sz="3600" spc="-35" dirty="0" smtClean="0">
                <a:latin typeface="Cambria"/>
                <a:cs typeface="Cambria"/>
              </a:rPr>
              <a:t>t</a:t>
            </a:r>
            <a:r>
              <a:rPr lang="en-US" sz="3600" spc="-5" dirty="0" smtClean="0">
                <a:latin typeface="Cambria"/>
                <a:cs typeface="Cambria"/>
              </a:rPr>
              <a:t>o </a:t>
            </a:r>
            <a:r>
              <a:rPr lang="en-US" sz="3600" spc="-10" dirty="0" smtClean="0">
                <a:latin typeface="Cambria"/>
                <a:cs typeface="Cambria"/>
              </a:rPr>
              <a:t>t</a:t>
            </a:r>
            <a:r>
              <a:rPr lang="en-US" sz="3600" spc="20" dirty="0" smtClean="0">
                <a:latin typeface="Cambria"/>
                <a:cs typeface="Cambria"/>
              </a:rPr>
              <a:t>h</a:t>
            </a:r>
            <a:r>
              <a:rPr lang="en-US" sz="3600" spc="-5" dirty="0" smtClean="0">
                <a:latin typeface="Cambria"/>
                <a:cs typeface="Cambria"/>
              </a:rPr>
              <a:t>e </a:t>
            </a:r>
            <a:r>
              <a:rPr lang="en-US" sz="3600" b="1" spc="-5" dirty="0" smtClean="0">
                <a:latin typeface="Cambria"/>
                <a:cs typeface="Cambria"/>
              </a:rPr>
              <a:t>s</a:t>
            </a:r>
            <a:r>
              <a:rPr lang="en-US" sz="3600" b="1" spc="15" dirty="0" smtClean="0">
                <a:latin typeface="Cambria"/>
                <a:cs typeface="Cambria"/>
              </a:rPr>
              <a:t>i</a:t>
            </a:r>
            <a:r>
              <a:rPr lang="en-US" sz="3600" b="1" spc="-5" dirty="0" smtClean="0">
                <a:latin typeface="Cambria"/>
                <a:cs typeface="Cambria"/>
              </a:rPr>
              <a:t>n</a:t>
            </a:r>
            <a:r>
              <a:rPr lang="en-US" sz="3600" b="1" spc="-30" dirty="0" smtClean="0">
                <a:latin typeface="Cambria"/>
                <a:cs typeface="Cambria"/>
              </a:rPr>
              <a:t>g</a:t>
            </a:r>
            <a:r>
              <a:rPr lang="en-US" sz="3600" b="1" dirty="0" smtClean="0">
                <a:latin typeface="Cambria"/>
                <a:cs typeface="Cambria"/>
              </a:rPr>
              <a:t>l</a:t>
            </a:r>
            <a:r>
              <a:rPr lang="en-US" sz="3600" b="1" spc="-5" dirty="0" smtClean="0">
                <a:latin typeface="Cambria"/>
                <a:cs typeface="Cambria"/>
              </a:rPr>
              <a:t>e </a:t>
            </a:r>
            <a:r>
              <a:rPr lang="en-US" sz="3600" b="1" spc="15" dirty="0" smtClean="0">
                <a:latin typeface="Cambria"/>
                <a:cs typeface="Cambria"/>
              </a:rPr>
              <a:t>s</a:t>
            </a:r>
            <a:r>
              <a:rPr lang="en-US" sz="3600" b="1" spc="-5" dirty="0" smtClean="0">
                <a:latin typeface="Cambria"/>
                <a:cs typeface="Cambria"/>
              </a:rPr>
              <a:t>er</a:t>
            </a:r>
            <a:r>
              <a:rPr lang="en-US" sz="3600" b="1" spc="-35" dirty="0" smtClean="0">
                <a:latin typeface="Cambria"/>
                <a:cs typeface="Cambria"/>
              </a:rPr>
              <a:t>v</a:t>
            </a:r>
            <a:r>
              <a:rPr lang="en-US" sz="3600" b="1" dirty="0" smtClean="0">
                <a:latin typeface="Cambria"/>
                <a:cs typeface="Cambria"/>
              </a:rPr>
              <a:t>l</a:t>
            </a:r>
            <a:r>
              <a:rPr lang="en-US" sz="3600" b="1" spc="-5" dirty="0" smtClean="0">
                <a:latin typeface="Cambria"/>
                <a:cs typeface="Cambria"/>
              </a:rPr>
              <a:t>et.</a:t>
            </a:r>
            <a:endParaRPr lang="en-IN" sz="3600" spc="-15" dirty="0" smtClean="0">
              <a:latin typeface="Cambria"/>
              <a:cs typeface="Cambria"/>
            </a:endParaRPr>
          </a:p>
          <a:p>
            <a:pPr>
              <a:lnSpc>
                <a:spcPct val="100000"/>
              </a:lnSpc>
              <a:tabLst>
                <a:tab pos="643255" algn="l"/>
                <a:tab pos="2378075" algn="l"/>
                <a:tab pos="3262629" algn="l"/>
                <a:tab pos="4119245" algn="l"/>
                <a:tab pos="4555490" algn="l"/>
                <a:tab pos="5125085" algn="l"/>
                <a:tab pos="6036945" algn="l"/>
              </a:tabLst>
            </a:pPr>
            <a:r>
              <a:rPr lang="en-US" sz="3600" spc="-5" dirty="0">
                <a:latin typeface="Cambria"/>
                <a:cs typeface="Cambria"/>
              </a:rPr>
              <a:t>The </a:t>
            </a:r>
            <a:r>
              <a:rPr lang="en-US" sz="3600" b="1" spc="-20" dirty="0" err="1" smtClean="0">
                <a:latin typeface="Cambria"/>
                <a:cs typeface="Cambria"/>
              </a:rPr>
              <a:t>ServletContext</a:t>
            </a:r>
            <a:r>
              <a:rPr lang="en-US" sz="3600" b="1" spc="65" dirty="0" smtClean="0">
                <a:latin typeface="Cambria"/>
                <a:cs typeface="Cambria"/>
              </a:rPr>
              <a:t> </a:t>
            </a:r>
            <a:r>
              <a:rPr lang="en-US" sz="3600" spc="-10" dirty="0">
                <a:latin typeface="Cambria"/>
                <a:cs typeface="Cambria"/>
              </a:rPr>
              <a:t>object</a:t>
            </a:r>
            <a:r>
              <a:rPr lang="en-US" sz="3600" spc="65" dirty="0">
                <a:latin typeface="Cambria"/>
                <a:cs typeface="Cambria"/>
              </a:rPr>
              <a:t> </a:t>
            </a:r>
            <a:r>
              <a:rPr lang="en-US" sz="3600" spc="-20" dirty="0">
                <a:latin typeface="Cambria"/>
                <a:cs typeface="Cambria"/>
              </a:rPr>
              <a:t>refers</a:t>
            </a:r>
            <a:r>
              <a:rPr lang="en-US" sz="3600" spc="35" dirty="0">
                <a:latin typeface="Cambria"/>
                <a:cs typeface="Cambria"/>
              </a:rPr>
              <a:t> </a:t>
            </a:r>
            <a:r>
              <a:rPr lang="en-US" sz="3600" spc="-20" dirty="0">
                <a:latin typeface="Cambria"/>
                <a:cs typeface="Cambria"/>
              </a:rPr>
              <a:t>to</a:t>
            </a:r>
            <a:r>
              <a:rPr lang="en-US" sz="3600" spc="20" dirty="0">
                <a:latin typeface="Cambria"/>
                <a:cs typeface="Cambria"/>
              </a:rPr>
              <a:t> </a:t>
            </a:r>
            <a:r>
              <a:rPr lang="en-US" sz="3600" spc="-10" dirty="0">
                <a:latin typeface="Cambria"/>
                <a:cs typeface="Cambria"/>
              </a:rPr>
              <a:t>the</a:t>
            </a:r>
            <a:r>
              <a:rPr lang="en-US" sz="3600" spc="-15" dirty="0">
                <a:latin typeface="Cambria"/>
                <a:cs typeface="Cambria"/>
              </a:rPr>
              <a:t> </a:t>
            </a:r>
            <a:r>
              <a:rPr lang="en-US" sz="3600" b="1" spc="-15" dirty="0">
                <a:latin typeface="Cambria"/>
                <a:cs typeface="Cambria"/>
              </a:rPr>
              <a:t>whole</a:t>
            </a:r>
            <a:r>
              <a:rPr lang="en-US" sz="3600" b="1" spc="20" dirty="0">
                <a:latin typeface="Cambria"/>
                <a:cs typeface="Cambria"/>
              </a:rPr>
              <a:t> </a:t>
            </a:r>
            <a:r>
              <a:rPr lang="en-US" sz="3600" b="1" spc="-25" dirty="0">
                <a:latin typeface="Cambria"/>
                <a:cs typeface="Cambria"/>
              </a:rPr>
              <a:t>web</a:t>
            </a:r>
            <a:r>
              <a:rPr lang="en-US" sz="3600" b="1" spc="35" dirty="0">
                <a:latin typeface="Cambria"/>
                <a:cs typeface="Cambria"/>
              </a:rPr>
              <a:t> </a:t>
            </a:r>
            <a:r>
              <a:rPr lang="en-US" sz="3600" b="1" spc="-10" dirty="0" smtClean="0">
                <a:latin typeface="Cambria"/>
                <a:cs typeface="Cambria"/>
              </a:rPr>
              <a:t>application.</a:t>
            </a:r>
            <a:endParaRPr lang="en-US" sz="3600" dirty="0">
              <a:latin typeface="Cambria"/>
              <a:cs typeface="Cambria"/>
            </a:endParaRPr>
          </a:p>
          <a:p>
            <a:endParaRPr lang="en-IN" sz="3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403121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 in </a:t>
            </a:r>
            <a:r>
              <a:rPr lang="en-US" dirty="0" smtClean="0"/>
              <a:t>Servlet</a:t>
            </a:r>
            <a:endParaRPr lang="en-IN" dirty="0"/>
          </a:p>
        </p:txBody>
      </p:sp>
      <p:sp>
        <p:nvSpPr>
          <p:cNvPr id="3" name="Content Placeholder 2"/>
          <p:cNvSpPr>
            <a:spLocks noGrp="1"/>
          </p:cNvSpPr>
          <p:nvPr>
            <p:ph idx="1"/>
          </p:nvPr>
        </p:nvSpPr>
        <p:spPr/>
        <p:txBody>
          <a:bodyPr>
            <a:normAutofit/>
          </a:bodyPr>
          <a:lstStyle/>
          <a:p>
            <a:pPr>
              <a:lnSpc>
                <a:spcPct val="100000"/>
              </a:lnSpc>
            </a:pPr>
            <a:r>
              <a:rPr lang="en-US" spc="-15" dirty="0" smtClean="0">
                <a:latin typeface="Cambria"/>
                <a:cs typeface="Cambria"/>
              </a:rPr>
              <a:t>Attribute</a:t>
            </a:r>
            <a:r>
              <a:rPr lang="en-US" spc="459" dirty="0" smtClean="0">
                <a:latin typeface="Cambria"/>
                <a:cs typeface="Cambria"/>
              </a:rPr>
              <a:t> </a:t>
            </a:r>
            <a:r>
              <a:rPr lang="en-US" spc="-5" dirty="0">
                <a:latin typeface="Cambria"/>
                <a:cs typeface="Cambria"/>
              </a:rPr>
              <a:t>is</a:t>
            </a:r>
            <a:r>
              <a:rPr lang="en-US" spc="434" dirty="0">
                <a:latin typeface="Cambria"/>
                <a:cs typeface="Cambria"/>
              </a:rPr>
              <a:t> </a:t>
            </a:r>
            <a:r>
              <a:rPr lang="en-US" spc="-5" dirty="0">
                <a:latin typeface="Cambria"/>
                <a:cs typeface="Cambria"/>
              </a:rPr>
              <a:t>a</a:t>
            </a:r>
            <a:r>
              <a:rPr lang="en-US" spc="440" dirty="0">
                <a:latin typeface="Cambria"/>
                <a:cs typeface="Cambria"/>
              </a:rPr>
              <a:t> </a:t>
            </a:r>
            <a:r>
              <a:rPr lang="en-US" spc="-10" dirty="0">
                <a:latin typeface="Cambria"/>
                <a:cs typeface="Cambria"/>
              </a:rPr>
              <a:t>variable</a:t>
            </a:r>
            <a:r>
              <a:rPr lang="en-US" spc="445" dirty="0">
                <a:latin typeface="Cambria"/>
                <a:cs typeface="Cambria"/>
              </a:rPr>
              <a:t> </a:t>
            </a:r>
            <a:r>
              <a:rPr lang="en-US" spc="-5" dirty="0">
                <a:latin typeface="Cambria"/>
                <a:cs typeface="Cambria"/>
              </a:rPr>
              <a:t>that  </a:t>
            </a:r>
            <a:r>
              <a:rPr lang="en-US" spc="-10" dirty="0">
                <a:latin typeface="Cambria"/>
                <a:cs typeface="Cambria"/>
              </a:rPr>
              <a:t>the</a:t>
            </a:r>
            <a:r>
              <a:rPr lang="en-US" spc="440" dirty="0">
                <a:latin typeface="Cambria"/>
                <a:cs typeface="Cambria"/>
              </a:rPr>
              <a:t> </a:t>
            </a:r>
            <a:r>
              <a:rPr lang="en-US" spc="-10" dirty="0">
                <a:latin typeface="Cambria"/>
                <a:cs typeface="Cambria"/>
              </a:rPr>
              <a:t>servlet</a:t>
            </a:r>
            <a:r>
              <a:rPr lang="en-US" spc="455" dirty="0">
                <a:latin typeface="Cambria"/>
                <a:cs typeface="Cambria"/>
              </a:rPr>
              <a:t> </a:t>
            </a:r>
            <a:r>
              <a:rPr lang="en-US" spc="-15" dirty="0">
                <a:latin typeface="Cambria"/>
                <a:cs typeface="Cambria"/>
              </a:rPr>
              <a:t>programmers</a:t>
            </a:r>
            <a:r>
              <a:rPr lang="en-US" spc="470" dirty="0">
                <a:latin typeface="Cambria"/>
                <a:cs typeface="Cambria"/>
              </a:rPr>
              <a:t> </a:t>
            </a:r>
            <a:r>
              <a:rPr lang="en-US" dirty="0">
                <a:latin typeface="Cambria"/>
                <a:cs typeface="Cambria"/>
              </a:rPr>
              <a:t>can</a:t>
            </a:r>
            <a:r>
              <a:rPr lang="en-US" spc="425" dirty="0">
                <a:latin typeface="Cambria"/>
                <a:cs typeface="Cambria"/>
              </a:rPr>
              <a:t> </a:t>
            </a:r>
            <a:r>
              <a:rPr lang="en-US" spc="-5" dirty="0">
                <a:latin typeface="Cambria"/>
                <a:cs typeface="Cambria"/>
              </a:rPr>
              <a:t>use</a:t>
            </a:r>
            <a:r>
              <a:rPr lang="en-US" spc="440" dirty="0">
                <a:latin typeface="Cambria"/>
                <a:cs typeface="Cambria"/>
              </a:rPr>
              <a:t> </a:t>
            </a:r>
            <a:r>
              <a:rPr lang="en-US" spc="-20" dirty="0">
                <a:latin typeface="Cambria"/>
                <a:cs typeface="Cambria"/>
              </a:rPr>
              <a:t>to</a:t>
            </a:r>
            <a:r>
              <a:rPr lang="en-US" spc="445" dirty="0">
                <a:latin typeface="Cambria"/>
                <a:cs typeface="Cambria"/>
              </a:rPr>
              <a:t> </a:t>
            </a:r>
            <a:r>
              <a:rPr lang="en-US" spc="-5" dirty="0" smtClean="0">
                <a:latin typeface="Cambria"/>
                <a:cs typeface="Cambria"/>
              </a:rPr>
              <a:t>pass any kind of text based </a:t>
            </a:r>
            <a:r>
              <a:rPr lang="en-US" spc="-10" dirty="0" smtClean="0">
                <a:latin typeface="Cambria"/>
                <a:cs typeface="Cambria"/>
              </a:rPr>
              <a:t>information</a:t>
            </a:r>
            <a:r>
              <a:rPr lang="en-US" spc="25" dirty="0" smtClean="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one</a:t>
            </a:r>
            <a:r>
              <a:rPr lang="en-US" spc="-5" dirty="0">
                <a:latin typeface="Cambria"/>
                <a:cs typeface="Cambria"/>
              </a:rPr>
              <a:t> </a:t>
            </a:r>
            <a:r>
              <a:rPr lang="en-US" spc="-15" dirty="0">
                <a:latin typeface="Cambria"/>
                <a:cs typeface="Cambria"/>
              </a:rPr>
              <a:t>servlet</a:t>
            </a:r>
            <a:r>
              <a:rPr lang="en-US" spc="40" dirty="0">
                <a:latin typeface="Cambria"/>
                <a:cs typeface="Cambria"/>
              </a:rPr>
              <a:t> </a:t>
            </a:r>
            <a:r>
              <a:rPr lang="en-US" spc="-20" dirty="0">
                <a:latin typeface="Cambria"/>
                <a:cs typeface="Cambria"/>
              </a:rPr>
              <a:t>to</a:t>
            </a:r>
            <a:r>
              <a:rPr lang="en-US" spc="-15" dirty="0">
                <a:latin typeface="Cambria"/>
                <a:cs typeface="Cambria"/>
              </a:rPr>
              <a:t> </a:t>
            </a:r>
            <a:r>
              <a:rPr lang="en-US" spc="-35" dirty="0" smtClean="0">
                <a:latin typeface="Cambria"/>
                <a:cs typeface="Cambria"/>
              </a:rPr>
              <a:t>another.</a:t>
            </a:r>
          </a:p>
          <a:p>
            <a:pPr>
              <a:lnSpc>
                <a:spcPct val="100000"/>
              </a:lnSpc>
            </a:pPr>
            <a:r>
              <a:rPr lang="en-US" spc="-5" dirty="0" smtClean="0">
                <a:latin typeface="Cambria"/>
                <a:cs typeface="Cambria"/>
              </a:rPr>
              <a:t>It</a:t>
            </a:r>
            <a:r>
              <a:rPr lang="en-US" spc="-15" dirty="0" smtClean="0">
                <a:latin typeface="Cambria"/>
                <a:cs typeface="Cambria"/>
              </a:rPr>
              <a:t> </a:t>
            </a:r>
            <a:r>
              <a:rPr lang="en-US" spc="-10" dirty="0">
                <a:latin typeface="Cambria"/>
                <a:cs typeface="Cambria"/>
              </a:rPr>
              <a:t>is</a:t>
            </a:r>
            <a:r>
              <a:rPr lang="en-US" spc="20" dirty="0">
                <a:latin typeface="Cambria"/>
                <a:cs typeface="Cambria"/>
              </a:rPr>
              <a:t> </a:t>
            </a:r>
            <a:r>
              <a:rPr lang="en-US" spc="-5" dirty="0">
                <a:latin typeface="Cambria"/>
                <a:cs typeface="Cambria"/>
              </a:rPr>
              <a:t>just </a:t>
            </a:r>
            <a:r>
              <a:rPr lang="en-US" spc="-10" dirty="0">
                <a:latin typeface="Cambria"/>
                <a:cs typeface="Cambria"/>
              </a:rPr>
              <a:t>like</a:t>
            </a:r>
            <a:r>
              <a:rPr lang="en-US" spc="-20" dirty="0">
                <a:latin typeface="Cambria"/>
                <a:cs typeface="Cambria"/>
              </a:rPr>
              <a:t> </a:t>
            </a:r>
            <a:r>
              <a:rPr lang="en-US" spc="-5" dirty="0">
                <a:latin typeface="Cambria"/>
                <a:cs typeface="Cambria"/>
              </a:rPr>
              <a:t>passing</a:t>
            </a:r>
            <a:r>
              <a:rPr lang="en-US" spc="25" dirty="0">
                <a:latin typeface="Cambria"/>
                <a:cs typeface="Cambria"/>
              </a:rPr>
              <a:t> </a:t>
            </a:r>
            <a:r>
              <a:rPr lang="en-US" spc="-5" dirty="0">
                <a:latin typeface="Cambria"/>
                <a:cs typeface="Cambria"/>
              </a:rPr>
              <a:t>object</a:t>
            </a:r>
            <a:r>
              <a:rPr lang="en-US" spc="20" dirty="0">
                <a:latin typeface="Cambria"/>
                <a:cs typeface="Cambria"/>
              </a:rPr>
              <a:t> </a:t>
            </a:r>
            <a:r>
              <a:rPr lang="en-US" spc="-10" dirty="0">
                <a:latin typeface="Cambria"/>
                <a:cs typeface="Cambria"/>
              </a:rPr>
              <a:t>from</a:t>
            </a:r>
            <a:r>
              <a:rPr lang="en-US" spc="20" dirty="0">
                <a:latin typeface="Cambria"/>
                <a:cs typeface="Cambria"/>
              </a:rPr>
              <a:t> </a:t>
            </a:r>
            <a:r>
              <a:rPr lang="en-US" spc="-5" dirty="0">
                <a:latin typeface="Cambria"/>
                <a:cs typeface="Cambria"/>
              </a:rPr>
              <a:t>one</a:t>
            </a:r>
            <a:r>
              <a:rPr lang="en-US" spc="-20" dirty="0">
                <a:latin typeface="Cambria"/>
                <a:cs typeface="Cambria"/>
              </a:rPr>
              <a:t> </a:t>
            </a:r>
            <a:r>
              <a:rPr lang="en-US" dirty="0">
                <a:latin typeface="Cambria"/>
                <a:cs typeface="Cambria"/>
              </a:rPr>
              <a:t>class</a:t>
            </a:r>
            <a:r>
              <a:rPr lang="en-US" spc="10" dirty="0">
                <a:latin typeface="Cambria"/>
                <a:cs typeface="Cambria"/>
              </a:rPr>
              <a:t> </a:t>
            </a:r>
            <a:r>
              <a:rPr lang="en-US" spc="-20" dirty="0">
                <a:latin typeface="Cambria"/>
                <a:cs typeface="Cambria"/>
              </a:rPr>
              <a:t>to</a:t>
            </a:r>
            <a:r>
              <a:rPr lang="en-US" spc="10" dirty="0">
                <a:latin typeface="Cambria"/>
                <a:cs typeface="Cambria"/>
              </a:rPr>
              <a:t> </a:t>
            </a:r>
            <a:r>
              <a:rPr lang="en-US" spc="-5" dirty="0">
                <a:latin typeface="Cambria"/>
                <a:cs typeface="Cambria"/>
              </a:rPr>
              <a:t>another</a:t>
            </a:r>
            <a:r>
              <a:rPr lang="en-US" spc="10" dirty="0">
                <a:latin typeface="Cambria"/>
                <a:cs typeface="Cambria"/>
              </a:rPr>
              <a:t> </a:t>
            </a:r>
            <a:r>
              <a:rPr lang="en-US" spc="-5" dirty="0">
                <a:latin typeface="Cambria"/>
                <a:cs typeface="Cambria"/>
              </a:rPr>
              <a:t>so </a:t>
            </a:r>
            <a:r>
              <a:rPr lang="en-US" dirty="0">
                <a:latin typeface="Cambria"/>
                <a:cs typeface="Cambria"/>
              </a:rPr>
              <a:t>that</a:t>
            </a:r>
            <a:r>
              <a:rPr lang="en-US" spc="-10" dirty="0">
                <a:latin typeface="Cambria"/>
                <a:cs typeface="Cambria"/>
              </a:rPr>
              <a:t> </a:t>
            </a:r>
            <a:r>
              <a:rPr lang="en-US" spc="-25" dirty="0">
                <a:latin typeface="Cambria"/>
                <a:cs typeface="Cambria"/>
              </a:rPr>
              <a:t>we</a:t>
            </a:r>
            <a:r>
              <a:rPr lang="en-US" spc="10" dirty="0">
                <a:latin typeface="Cambria"/>
                <a:cs typeface="Cambria"/>
              </a:rPr>
              <a:t> </a:t>
            </a:r>
            <a:r>
              <a:rPr lang="en-US" spc="-5" dirty="0">
                <a:latin typeface="Cambria"/>
                <a:cs typeface="Cambria"/>
              </a:rPr>
              <a:t>can</a:t>
            </a:r>
            <a:r>
              <a:rPr lang="en-US" spc="10" dirty="0">
                <a:latin typeface="Cambria"/>
                <a:cs typeface="Cambria"/>
              </a:rPr>
              <a:t> </a:t>
            </a:r>
            <a:r>
              <a:rPr lang="en-US" spc="-10" dirty="0" smtClean="0">
                <a:latin typeface="Cambria"/>
                <a:cs typeface="Cambria"/>
              </a:rPr>
              <a:t>reuse the</a:t>
            </a:r>
            <a:r>
              <a:rPr lang="en-US" spc="-5" dirty="0" smtClean="0">
                <a:latin typeface="Cambria"/>
                <a:cs typeface="Cambria"/>
              </a:rPr>
              <a:t> </a:t>
            </a:r>
            <a:r>
              <a:rPr lang="en-US" spc="-5" dirty="0">
                <a:latin typeface="Cambria"/>
                <a:cs typeface="Cambria"/>
              </a:rPr>
              <a:t>same</a:t>
            </a:r>
            <a:r>
              <a:rPr lang="en-US" dirty="0">
                <a:latin typeface="Cambria"/>
                <a:cs typeface="Cambria"/>
              </a:rPr>
              <a:t> </a:t>
            </a:r>
            <a:r>
              <a:rPr lang="en-US" spc="-10" dirty="0">
                <a:latin typeface="Cambria"/>
                <a:cs typeface="Cambria"/>
              </a:rPr>
              <a:t>object</a:t>
            </a:r>
            <a:r>
              <a:rPr lang="en-US" spc="35" dirty="0">
                <a:latin typeface="Cambria"/>
                <a:cs typeface="Cambria"/>
              </a:rPr>
              <a:t> </a:t>
            </a:r>
            <a:r>
              <a:rPr lang="en-US" spc="-10" dirty="0">
                <a:latin typeface="Cambria"/>
                <a:cs typeface="Cambria"/>
              </a:rPr>
              <a:t>again</a:t>
            </a:r>
            <a:r>
              <a:rPr lang="en-US" spc="-20" dirty="0">
                <a:latin typeface="Cambria"/>
                <a:cs typeface="Cambria"/>
              </a:rPr>
              <a:t> </a:t>
            </a:r>
            <a:r>
              <a:rPr lang="en-US" spc="-5" dirty="0">
                <a:latin typeface="Cambria"/>
                <a:cs typeface="Cambria"/>
              </a:rPr>
              <a:t>and</a:t>
            </a:r>
            <a:r>
              <a:rPr lang="en-US" spc="10" dirty="0">
                <a:latin typeface="Cambria"/>
                <a:cs typeface="Cambria"/>
              </a:rPr>
              <a:t> </a:t>
            </a:r>
            <a:r>
              <a:rPr lang="en-US" spc="-10" dirty="0">
                <a:latin typeface="Cambria"/>
                <a:cs typeface="Cambria"/>
              </a:rPr>
              <a:t>again.</a:t>
            </a:r>
            <a:endParaRPr lang="en-US" dirty="0">
              <a:latin typeface="Cambria"/>
              <a:cs typeface="Cambria"/>
            </a:endParaRPr>
          </a:p>
          <a:p>
            <a:pPr marL="12700">
              <a:lnSpc>
                <a:spcPct val="100000"/>
              </a:lnSpc>
            </a:pPr>
            <a:r>
              <a:rPr lang="en-US" spc="-5" dirty="0" smtClean="0">
                <a:latin typeface="Cambria"/>
                <a:cs typeface="Cambria"/>
              </a:rPr>
              <a:t>An</a:t>
            </a:r>
            <a:r>
              <a:rPr lang="en-US" spc="100" dirty="0" smtClean="0">
                <a:latin typeface="Cambria"/>
                <a:cs typeface="Cambria"/>
              </a:rPr>
              <a:t> </a:t>
            </a:r>
            <a:r>
              <a:rPr lang="en-US" b="1" spc="-10" dirty="0">
                <a:latin typeface="Cambria"/>
                <a:cs typeface="Cambria"/>
              </a:rPr>
              <a:t>attribute</a:t>
            </a:r>
            <a:r>
              <a:rPr lang="en-US" b="1" spc="125" dirty="0">
                <a:latin typeface="Cambria"/>
                <a:cs typeface="Cambria"/>
              </a:rPr>
              <a:t> </a:t>
            </a:r>
            <a:r>
              <a:rPr lang="en-US" b="1" spc="-10" dirty="0">
                <a:latin typeface="Cambria"/>
                <a:cs typeface="Cambria"/>
              </a:rPr>
              <a:t>in</a:t>
            </a:r>
            <a:r>
              <a:rPr lang="en-US" b="1" spc="110" dirty="0">
                <a:latin typeface="Cambria"/>
                <a:cs typeface="Cambria"/>
              </a:rPr>
              <a:t> </a:t>
            </a:r>
            <a:r>
              <a:rPr lang="en-US" b="1" spc="-10" dirty="0">
                <a:latin typeface="Cambria"/>
                <a:cs typeface="Cambria"/>
              </a:rPr>
              <a:t>servlet</a:t>
            </a:r>
            <a:r>
              <a:rPr lang="en-US" b="1" spc="114" dirty="0">
                <a:latin typeface="Cambria"/>
                <a:cs typeface="Cambria"/>
              </a:rPr>
              <a:t> </a:t>
            </a:r>
            <a:r>
              <a:rPr lang="en-US" spc="-10" dirty="0">
                <a:latin typeface="Cambria"/>
                <a:cs typeface="Cambria"/>
              </a:rPr>
              <a:t>is</a:t>
            </a:r>
            <a:r>
              <a:rPr lang="en-US" spc="114" dirty="0">
                <a:latin typeface="Cambria"/>
                <a:cs typeface="Cambria"/>
              </a:rPr>
              <a:t> </a:t>
            </a:r>
            <a:r>
              <a:rPr lang="en-US" dirty="0">
                <a:latin typeface="Cambria"/>
                <a:cs typeface="Cambria"/>
              </a:rPr>
              <a:t>an</a:t>
            </a:r>
            <a:r>
              <a:rPr lang="en-US" spc="105" dirty="0">
                <a:latin typeface="Cambria"/>
                <a:cs typeface="Cambria"/>
              </a:rPr>
              <a:t> </a:t>
            </a:r>
            <a:r>
              <a:rPr lang="en-US" spc="-5" dirty="0">
                <a:latin typeface="Cambria"/>
                <a:cs typeface="Cambria"/>
              </a:rPr>
              <a:t>object</a:t>
            </a:r>
            <a:r>
              <a:rPr lang="en-US" spc="110" dirty="0">
                <a:latin typeface="Cambria"/>
                <a:cs typeface="Cambria"/>
              </a:rPr>
              <a:t> </a:t>
            </a:r>
            <a:r>
              <a:rPr lang="en-US" spc="-5" dirty="0">
                <a:latin typeface="Cambria"/>
                <a:cs typeface="Cambria"/>
              </a:rPr>
              <a:t>that</a:t>
            </a:r>
            <a:r>
              <a:rPr lang="en-US" spc="114" dirty="0">
                <a:latin typeface="Cambria"/>
                <a:cs typeface="Cambria"/>
              </a:rPr>
              <a:t> </a:t>
            </a:r>
            <a:r>
              <a:rPr lang="en-US" spc="-5" dirty="0">
                <a:latin typeface="Cambria"/>
                <a:cs typeface="Cambria"/>
              </a:rPr>
              <a:t>can</a:t>
            </a:r>
            <a:r>
              <a:rPr lang="en-US" spc="105" dirty="0">
                <a:latin typeface="Cambria"/>
                <a:cs typeface="Cambria"/>
              </a:rPr>
              <a:t> </a:t>
            </a:r>
            <a:r>
              <a:rPr lang="en-US" dirty="0">
                <a:latin typeface="Cambria"/>
                <a:cs typeface="Cambria"/>
              </a:rPr>
              <a:t>be</a:t>
            </a:r>
            <a:r>
              <a:rPr lang="en-US" spc="105" dirty="0">
                <a:latin typeface="Cambria"/>
                <a:cs typeface="Cambria"/>
              </a:rPr>
              <a:t> </a:t>
            </a:r>
            <a:r>
              <a:rPr lang="en-US" dirty="0">
                <a:latin typeface="Cambria"/>
                <a:cs typeface="Cambria"/>
              </a:rPr>
              <a:t>set,</a:t>
            </a:r>
            <a:r>
              <a:rPr lang="en-US" spc="114" dirty="0">
                <a:latin typeface="Cambria"/>
                <a:cs typeface="Cambria"/>
              </a:rPr>
              <a:t> </a:t>
            </a:r>
            <a:r>
              <a:rPr lang="en-US" spc="-15" dirty="0">
                <a:latin typeface="Cambria"/>
                <a:cs typeface="Cambria"/>
              </a:rPr>
              <a:t>get</a:t>
            </a:r>
            <a:r>
              <a:rPr lang="en-US" spc="140" dirty="0">
                <a:latin typeface="Cambria"/>
                <a:cs typeface="Cambria"/>
              </a:rPr>
              <a:t> </a:t>
            </a:r>
            <a:r>
              <a:rPr lang="en-US" spc="-10" dirty="0">
                <a:latin typeface="Cambria"/>
                <a:cs typeface="Cambria"/>
              </a:rPr>
              <a:t>or</a:t>
            </a:r>
            <a:r>
              <a:rPr lang="en-US" spc="100" dirty="0">
                <a:latin typeface="Cambria"/>
                <a:cs typeface="Cambria"/>
              </a:rPr>
              <a:t> </a:t>
            </a:r>
            <a:r>
              <a:rPr lang="en-US" spc="-20" dirty="0">
                <a:latin typeface="Cambria"/>
                <a:cs typeface="Cambria"/>
              </a:rPr>
              <a:t>removed</a:t>
            </a:r>
            <a:r>
              <a:rPr lang="en-US" spc="120" dirty="0">
                <a:latin typeface="Cambria"/>
                <a:cs typeface="Cambria"/>
              </a:rPr>
              <a:t> </a:t>
            </a:r>
            <a:r>
              <a:rPr lang="en-US" spc="-10" dirty="0" smtClean="0">
                <a:latin typeface="Cambria"/>
                <a:cs typeface="Cambria"/>
              </a:rPr>
              <a:t>from one </a:t>
            </a:r>
            <a:r>
              <a:rPr lang="en-US" spc="-5" dirty="0">
                <a:latin typeface="Cambria"/>
                <a:cs typeface="Cambria"/>
              </a:rPr>
              <a:t>of</a:t>
            </a:r>
            <a:r>
              <a:rPr lang="en-US" dirty="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following</a:t>
            </a:r>
            <a:r>
              <a:rPr lang="en-US" spc="-20" dirty="0">
                <a:latin typeface="Cambria"/>
                <a:cs typeface="Cambria"/>
              </a:rPr>
              <a:t> </a:t>
            </a:r>
            <a:r>
              <a:rPr lang="en-US" spc="-5" dirty="0">
                <a:latin typeface="Cambria"/>
                <a:cs typeface="Cambria"/>
              </a:rPr>
              <a:t>scopes</a:t>
            </a:r>
            <a:r>
              <a:rPr lang="en-US" spc="-5" dirty="0" smtClean="0">
                <a:latin typeface="Cambria"/>
                <a:cs typeface="Cambria"/>
              </a:rPr>
              <a:t>:</a:t>
            </a:r>
            <a:endParaRPr lang="en-US" dirty="0">
              <a:latin typeface="Cambria"/>
              <a:cs typeface="Cambria"/>
            </a:endParaRPr>
          </a:p>
          <a:p>
            <a:pPr marL="514350" marR="5892165" indent="-514350">
              <a:lnSpc>
                <a:spcPct val="100000"/>
              </a:lnSpc>
              <a:buFont typeface="+mj-lt"/>
              <a:buAutoNum type="arabicPeriod"/>
            </a:pPr>
            <a:r>
              <a:rPr lang="en-US" spc="-10" dirty="0" smtClean="0">
                <a:latin typeface="Cambria"/>
                <a:cs typeface="Cambria"/>
              </a:rPr>
              <a:t>request</a:t>
            </a:r>
            <a:r>
              <a:rPr lang="en-US" spc="25" dirty="0" smtClean="0">
                <a:latin typeface="Cambria"/>
                <a:cs typeface="Cambria"/>
              </a:rPr>
              <a:t> </a:t>
            </a:r>
            <a:r>
              <a:rPr lang="en-US" spc="-5" dirty="0" smtClean="0">
                <a:latin typeface="Cambria"/>
                <a:cs typeface="Cambria"/>
              </a:rPr>
              <a:t>scope </a:t>
            </a:r>
            <a:r>
              <a:rPr lang="en-US" dirty="0" smtClean="0">
                <a:latin typeface="Cambria"/>
                <a:cs typeface="Cambria"/>
              </a:rPr>
              <a:t> </a:t>
            </a:r>
          </a:p>
          <a:p>
            <a:pPr marL="514350" marR="5892165" indent="-514350">
              <a:lnSpc>
                <a:spcPct val="100000"/>
              </a:lnSpc>
              <a:buFont typeface="+mj-lt"/>
              <a:buAutoNum type="arabicPeriod"/>
            </a:pPr>
            <a:r>
              <a:rPr lang="en-US" spc="-5" dirty="0" smtClean="0">
                <a:latin typeface="Cambria"/>
                <a:cs typeface="Cambria"/>
              </a:rPr>
              <a:t>session</a:t>
            </a:r>
            <a:r>
              <a:rPr lang="en-US" dirty="0" smtClean="0">
                <a:latin typeface="Cambria"/>
                <a:cs typeface="Cambria"/>
              </a:rPr>
              <a:t> </a:t>
            </a:r>
            <a:r>
              <a:rPr lang="en-US" spc="-5" dirty="0">
                <a:latin typeface="Cambria"/>
                <a:cs typeface="Cambria"/>
              </a:rPr>
              <a:t>scope </a:t>
            </a:r>
            <a:r>
              <a:rPr lang="en-US" dirty="0">
                <a:latin typeface="Cambria"/>
                <a:cs typeface="Cambria"/>
              </a:rPr>
              <a:t> </a:t>
            </a:r>
            <a:endParaRPr lang="en-US" dirty="0" smtClean="0">
              <a:latin typeface="Cambria"/>
              <a:cs typeface="Cambria"/>
            </a:endParaRPr>
          </a:p>
          <a:p>
            <a:pPr marL="514350" marR="5892165" indent="-514350">
              <a:lnSpc>
                <a:spcPct val="100000"/>
              </a:lnSpc>
              <a:buFont typeface="+mj-lt"/>
              <a:buAutoNum type="arabicPeriod"/>
            </a:pPr>
            <a:r>
              <a:rPr lang="en-US" spc="-5" dirty="0" smtClean="0">
                <a:latin typeface="Cambria"/>
                <a:cs typeface="Cambria"/>
              </a:rPr>
              <a:t>application</a:t>
            </a:r>
            <a:r>
              <a:rPr lang="en-US" spc="-60" dirty="0" smtClean="0">
                <a:latin typeface="Cambria"/>
                <a:cs typeface="Cambria"/>
              </a:rPr>
              <a:t> </a:t>
            </a:r>
            <a:r>
              <a:rPr lang="en-US" spc="-5" dirty="0" smtClean="0">
                <a:latin typeface="Cambria"/>
                <a:cs typeface="Cambria"/>
              </a:rPr>
              <a:t>scope</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779409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t>Attributes </a:t>
            </a:r>
            <a:r>
              <a:rPr lang="en-US" spc="-5" dirty="0"/>
              <a:t>Specific </a:t>
            </a:r>
            <a:r>
              <a:rPr lang="en-US" dirty="0"/>
              <a:t> </a:t>
            </a:r>
            <a:r>
              <a:rPr lang="en-US" spc="-5" dirty="0"/>
              <a:t>Methods</a:t>
            </a:r>
            <a:r>
              <a:rPr lang="en-US" spc="-50" dirty="0"/>
              <a:t> </a:t>
            </a:r>
            <a:r>
              <a:rPr lang="en-US" spc="-5" dirty="0"/>
              <a:t>in</a:t>
            </a:r>
            <a:r>
              <a:rPr lang="en-US" spc="-20" dirty="0"/>
              <a:t> </a:t>
            </a:r>
            <a:r>
              <a:rPr lang="en-US" spc="-10" dirty="0"/>
              <a:t>Servlets</a:t>
            </a:r>
            <a:endParaRPr lang="en-IN" dirty="0"/>
          </a:p>
        </p:txBody>
      </p:sp>
      <p:sp>
        <p:nvSpPr>
          <p:cNvPr id="3" name="Content Placeholder 2"/>
          <p:cNvSpPr>
            <a:spLocks noGrp="1"/>
          </p:cNvSpPr>
          <p:nvPr>
            <p:ph idx="1"/>
          </p:nvPr>
        </p:nvSpPr>
        <p:spPr>
          <a:xfrm>
            <a:off x="239151" y="864108"/>
            <a:ext cx="11456320" cy="5993892"/>
          </a:xfrm>
        </p:spPr>
        <p:txBody>
          <a:bodyPr>
            <a:normAutofit lnSpcReduction="10000"/>
          </a:bodyPr>
          <a:lstStyle/>
          <a:p>
            <a:pPr marL="12700">
              <a:lnSpc>
                <a:spcPct val="120000"/>
              </a:lnSpc>
              <a:spcBef>
                <a:spcPts val="90"/>
              </a:spcBef>
            </a:pPr>
            <a:r>
              <a:rPr lang="en-US" spc="-15" dirty="0">
                <a:latin typeface="Cambria"/>
                <a:cs typeface="Cambria"/>
              </a:rPr>
              <a:t>There</a:t>
            </a:r>
            <a:r>
              <a:rPr lang="en-US" spc="30" dirty="0">
                <a:latin typeface="Cambria"/>
                <a:cs typeface="Cambria"/>
              </a:rPr>
              <a:t> </a:t>
            </a:r>
            <a:r>
              <a:rPr lang="en-US" spc="-15" dirty="0">
                <a:latin typeface="Cambria"/>
                <a:cs typeface="Cambria"/>
              </a:rPr>
              <a:t>are</a:t>
            </a:r>
            <a:r>
              <a:rPr lang="en-US" spc="5" dirty="0">
                <a:latin typeface="Cambria"/>
                <a:cs typeface="Cambria"/>
              </a:rPr>
              <a:t> </a:t>
            </a:r>
            <a:r>
              <a:rPr lang="en-US" spc="-5" dirty="0">
                <a:latin typeface="Cambria"/>
                <a:cs typeface="Cambria"/>
              </a:rPr>
              <a:t>4</a:t>
            </a:r>
            <a:r>
              <a:rPr lang="en-US" dirty="0">
                <a:latin typeface="Cambria"/>
                <a:cs typeface="Cambria"/>
              </a:rPr>
              <a:t> </a:t>
            </a:r>
            <a:r>
              <a:rPr lang="en-US" spc="-15" dirty="0">
                <a:latin typeface="Cambria"/>
                <a:cs typeface="Cambria"/>
              </a:rPr>
              <a:t>Attribute</a:t>
            </a:r>
            <a:r>
              <a:rPr lang="en-US" spc="30" dirty="0">
                <a:latin typeface="Cambria"/>
                <a:cs typeface="Cambria"/>
              </a:rPr>
              <a:t> </a:t>
            </a:r>
            <a:r>
              <a:rPr lang="en-US" spc="-10" dirty="0">
                <a:latin typeface="Cambria"/>
                <a:cs typeface="Cambria"/>
              </a:rPr>
              <a:t>specific</a:t>
            </a:r>
            <a:r>
              <a:rPr lang="en-US" spc="25" dirty="0">
                <a:latin typeface="Cambria"/>
                <a:cs typeface="Cambria"/>
              </a:rPr>
              <a:t> </a:t>
            </a:r>
            <a:r>
              <a:rPr lang="en-US" spc="-10" dirty="0">
                <a:latin typeface="Cambria"/>
                <a:cs typeface="Cambria"/>
              </a:rPr>
              <a:t>methods</a:t>
            </a:r>
            <a:r>
              <a:rPr lang="en-US" spc="50" dirty="0">
                <a:latin typeface="Cambria"/>
                <a:cs typeface="Cambria"/>
              </a:rPr>
              <a:t> </a:t>
            </a:r>
            <a:r>
              <a:rPr lang="en-US" spc="-5" dirty="0">
                <a:latin typeface="Cambria"/>
                <a:cs typeface="Cambria"/>
              </a:rPr>
              <a:t>of</a:t>
            </a:r>
            <a:r>
              <a:rPr lang="en-US" spc="45" dirty="0">
                <a:latin typeface="Cambria"/>
                <a:cs typeface="Cambria"/>
              </a:rPr>
              <a:t> </a:t>
            </a:r>
            <a:r>
              <a:rPr lang="en-US" spc="-15" dirty="0" err="1">
                <a:latin typeface="Cambria"/>
                <a:cs typeface="Cambria"/>
              </a:rPr>
              <a:t>ServletRequest</a:t>
            </a:r>
            <a:r>
              <a:rPr lang="en-US" spc="-15" dirty="0">
                <a:latin typeface="Cambria"/>
                <a:cs typeface="Cambria"/>
              </a:rPr>
              <a:t>,</a:t>
            </a:r>
            <a:r>
              <a:rPr lang="en-US" spc="90" dirty="0">
                <a:latin typeface="Cambria"/>
                <a:cs typeface="Cambria"/>
              </a:rPr>
              <a:t> </a:t>
            </a:r>
            <a:r>
              <a:rPr lang="en-US" spc="-10" dirty="0" err="1" smtClean="0">
                <a:latin typeface="Cambria"/>
                <a:cs typeface="Cambria"/>
              </a:rPr>
              <a:t>HttpSession</a:t>
            </a:r>
            <a:r>
              <a:rPr lang="en-US" spc="-10" dirty="0" smtClean="0">
                <a:latin typeface="Cambria"/>
                <a:cs typeface="Cambria"/>
              </a:rPr>
              <a:t> </a:t>
            </a:r>
            <a:r>
              <a:rPr lang="en-US" spc="-5" dirty="0" smtClean="0">
                <a:latin typeface="Cambria"/>
                <a:cs typeface="Cambria"/>
              </a:rPr>
              <a:t>and </a:t>
            </a:r>
            <a:r>
              <a:rPr lang="en-US" spc="-15" dirty="0" err="1">
                <a:latin typeface="Cambria"/>
                <a:cs typeface="Cambria"/>
              </a:rPr>
              <a:t>ServletContext</a:t>
            </a:r>
            <a:r>
              <a:rPr lang="en-US" spc="40" dirty="0">
                <a:latin typeface="Cambria"/>
                <a:cs typeface="Cambria"/>
              </a:rPr>
              <a:t> </a:t>
            </a:r>
            <a:r>
              <a:rPr lang="en-US" spc="-15" dirty="0">
                <a:latin typeface="Cambria"/>
                <a:cs typeface="Cambria"/>
              </a:rPr>
              <a:t>interface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25" dirty="0">
                <a:solidFill>
                  <a:srgbClr val="1160FF"/>
                </a:solidFill>
                <a:latin typeface="Cambria"/>
                <a:cs typeface="Cambria"/>
              </a:rPr>
              <a:t>void</a:t>
            </a:r>
            <a:r>
              <a:rPr lang="en-US" spc="45" dirty="0">
                <a:solidFill>
                  <a:srgbClr val="1160FF"/>
                </a:solidFill>
                <a:latin typeface="Cambria"/>
                <a:cs typeface="Cambria"/>
              </a:rPr>
              <a:t> </a:t>
            </a:r>
            <a:r>
              <a:rPr lang="en-US" spc="-15" dirty="0" err="1">
                <a:solidFill>
                  <a:srgbClr val="1160FF"/>
                </a:solidFill>
                <a:latin typeface="Cambria"/>
                <a:cs typeface="Cambria"/>
              </a:rPr>
              <a:t>setAttribute</a:t>
            </a:r>
            <a:r>
              <a:rPr lang="en-US" spc="-15" dirty="0">
                <a:solidFill>
                  <a:srgbClr val="1160FF"/>
                </a:solidFill>
                <a:latin typeface="Cambria"/>
                <a:cs typeface="Cambria"/>
              </a:rPr>
              <a:t>(String</a:t>
            </a:r>
            <a:r>
              <a:rPr lang="en-US" spc="95"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Object</a:t>
            </a:r>
            <a:r>
              <a:rPr lang="en-US" spc="70" dirty="0" smtClean="0">
                <a:solidFill>
                  <a:srgbClr val="1160FF"/>
                </a:solidFill>
                <a:latin typeface="Cambria"/>
                <a:cs typeface="Cambria"/>
              </a:rPr>
              <a:t> </a:t>
            </a:r>
            <a:r>
              <a:rPr lang="en-US" spc="-10" dirty="0">
                <a:solidFill>
                  <a:srgbClr val="1160FF"/>
                </a:solidFill>
                <a:latin typeface="Cambria"/>
                <a:cs typeface="Cambria"/>
              </a:rPr>
              <a:t>object</a:t>
            </a:r>
            <a:r>
              <a:rPr lang="en-US" spc="-10" dirty="0" smtClean="0">
                <a:solidFill>
                  <a:srgbClr val="1160FF"/>
                </a:solidFill>
                <a:latin typeface="Cambria"/>
                <a:cs typeface="Cambria"/>
              </a:rPr>
              <a:t>): </a:t>
            </a:r>
            <a:r>
              <a:rPr lang="en-US" spc="-10" dirty="0" smtClean="0">
                <a:latin typeface="Cambria"/>
                <a:cs typeface="Cambria"/>
              </a:rPr>
              <a:t>sets</a:t>
            </a:r>
            <a:r>
              <a:rPr lang="en-US" spc="75" dirty="0" smtClean="0">
                <a:latin typeface="Cambria"/>
                <a:cs typeface="Cambria"/>
              </a:rPr>
              <a:t> </a:t>
            </a:r>
            <a:r>
              <a:rPr lang="en-US" spc="-10" dirty="0">
                <a:latin typeface="Cambria"/>
                <a:cs typeface="Cambria"/>
              </a:rPr>
              <a:t>the</a:t>
            </a:r>
            <a:r>
              <a:rPr lang="en-US" spc="-15" dirty="0">
                <a:latin typeface="Cambria"/>
                <a:cs typeface="Cambria"/>
              </a:rPr>
              <a:t> </a:t>
            </a:r>
            <a:r>
              <a:rPr lang="en-US" spc="-30" dirty="0" smtClean="0">
                <a:latin typeface="Cambria"/>
                <a:cs typeface="Cambria"/>
              </a:rPr>
              <a:t>given </a:t>
            </a:r>
            <a:r>
              <a:rPr lang="en-US" spc="-10" dirty="0" smtClean="0">
                <a:latin typeface="Cambria"/>
                <a:cs typeface="Cambria"/>
              </a:rPr>
              <a:t>object</a:t>
            </a:r>
            <a:r>
              <a:rPr lang="en-US" spc="20" dirty="0" smtClean="0">
                <a:latin typeface="Cambria"/>
                <a:cs typeface="Cambria"/>
              </a:rPr>
              <a:t> </a:t>
            </a:r>
            <a:r>
              <a:rPr lang="en-US" spc="-5" dirty="0">
                <a:latin typeface="Cambria"/>
                <a:cs typeface="Cambria"/>
              </a:rPr>
              <a:t>in</a:t>
            </a:r>
            <a:r>
              <a:rPr lang="en-US" spc="-10" dirty="0">
                <a:latin typeface="Cambria"/>
                <a:cs typeface="Cambria"/>
              </a:rPr>
              <a:t> the</a:t>
            </a:r>
            <a:r>
              <a:rPr lang="en-US" spc="-5" dirty="0">
                <a:latin typeface="Cambria"/>
                <a:cs typeface="Cambria"/>
              </a:rPr>
              <a:t> application</a:t>
            </a:r>
            <a:r>
              <a:rPr lang="en-US" spc="-35" dirty="0">
                <a:latin typeface="Cambria"/>
                <a:cs typeface="Cambria"/>
              </a:rPr>
              <a:t> </a:t>
            </a:r>
            <a:r>
              <a:rPr lang="en-US" spc="-10" dirty="0">
                <a:latin typeface="Cambria"/>
                <a:cs typeface="Cambria"/>
              </a:rPr>
              <a:t>scope.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dirty="0" smtClean="0">
                <a:solidFill>
                  <a:srgbClr val="1160FF"/>
                </a:solidFill>
                <a:latin typeface="Cambria"/>
                <a:cs typeface="Cambria"/>
              </a:rPr>
              <a:t> </a:t>
            </a:r>
            <a:r>
              <a:rPr lang="en-US" spc="-10" dirty="0">
                <a:solidFill>
                  <a:srgbClr val="1160FF"/>
                </a:solidFill>
                <a:latin typeface="Cambria"/>
                <a:cs typeface="Cambria"/>
              </a:rPr>
              <a:t>Object</a:t>
            </a:r>
            <a:r>
              <a:rPr lang="en-US" spc="30" dirty="0">
                <a:solidFill>
                  <a:srgbClr val="1160FF"/>
                </a:solidFill>
                <a:latin typeface="Cambria"/>
                <a:cs typeface="Cambria"/>
              </a:rPr>
              <a:t> </a:t>
            </a:r>
            <a:r>
              <a:rPr lang="en-US" spc="-15" dirty="0" err="1">
                <a:solidFill>
                  <a:srgbClr val="1160FF"/>
                </a:solidFill>
                <a:latin typeface="Cambria"/>
                <a:cs typeface="Cambria"/>
              </a:rPr>
              <a:t>getAttribute</a:t>
            </a:r>
            <a:r>
              <a:rPr lang="en-US" spc="-15" dirty="0">
                <a:solidFill>
                  <a:srgbClr val="1160FF"/>
                </a:solidFill>
                <a:latin typeface="Cambria"/>
                <a:cs typeface="Cambria"/>
              </a:rPr>
              <a:t>(String</a:t>
            </a:r>
            <a:r>
              <a:rPr lang="en-US" spc="114"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a:t>
            </a:r>
            <a:r>
              <a:rPr lang="en-US" spc="-15" dirty="0" smtClean="0">
                <a:latin typeface="Cambria"/>
                <a:cs typeface="Cambria"/>
              </a:rPr>
              <a:t>Returns</a:t>
            </a:r>
            <a:r>
              <a:rPr lang="en-US" spc="75"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a:latin typeface="Cambria"/>
                <a:cs typeface="Cambria"/>
              </a:rPr>
              <a:t>attribute</a:t>
            </a:r>
            <a:r>
              <a:rPr lang="en-US" spc="35" dirty="0">
                <a:latin typeface="Cambria"/>
                <a:cs typeface="Cambria"/>
              </a:rPr>
              <a:t> </a:t>
            </a:r>
            <a:r>
              <a:rPr lang="en-US" spc="-15" dirty="0">
                <a:latin typeface="Cambria"/>
                <a:cs typeface="Cambria"/>
              </a:rPr>
              <a:t>for</a:t>
            </a:r>
            <a:r>
              <a:rPr lang="en-US" spc="15" dirty="0">
                <a:latin typeface="Cambria"/>
                <a:cs typeface="Cambria"/>
              </a:rPr>
              <a:t> </a:t>
            </a:r>
            <a:r>
              <a:rPr lang="en-US" spc="-10" dirty="0" smtClean="0">
                <a:latin typeface="Cambria"/>
                <a:cs typeface="Cambria"/>
              </a:rPr>
              <a:t>the specified</a:t>
            </a:r>
            <a:r>
              <a:rPr lang="en-US" dirty="0" smtClean="0">
                <a:latin typeface="Cambria"/>
                <a:cs typeface="Cambria"/>
              </a:rPr>
              <a:t> </a:t>
            </a:r>
            <a:r>
              <a:rPr lang="en-US" spc="-10" dirty="0">
                <a:latin typeface="Cambria"/>
                <a:cs typeface="Cambria"/>
              </a:rPr>
              <a:t>name.</a:t>
            </a:r>
            <a:endParaRPr lang="en-US" dirty="0">
              <a:latin typeface="Cambria"/>
              <a:cs typeface="Cambria"/>
            </a:endParaRPr>
          </a:p>
          <a:p>
            <a:pPr marL="514350" marR="1587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10" dirty="0">
                <a:solidFill>
                  <a:srgbClr val="1160FF"/>
                </a:solidFill>
                <a:latin typeface="Cambria"/>
                <a:cs typeface="Cambria"/>
              </a:rPr>
              <a:t>Enumeration</a:t>
            </a:r>
            <a:r>
              <a:rPr lang="en-US" spc="75" dirty="0">
                <a:solidFill>
                  <a:srgbClr val="1160FF"/>
                </a:solidFill>
                <a:latin typeface="Cambria"/>
                <a:cs typeface="Cambria"/>
              </a:rPr>
              <a:t> </a:t>
            </a:r>
            <a:r>
              <a:rPr lang="en-US" spc="-15" dirty="0" err="1">
                <a:solidFill>
                  <a:srgbClr val="1160FF"/>
                </a:solidFill>
                <a:latin typeface="Cambria"/>
                <a:cs typeface="Cambria"/>
              </a:rPr>
              <a:t>getInitParameterNames</a:t>
            </a:r>
            <a:r>
              <a:rPr lang="en-US" spc="-15" dirty="0" smtClean="0">
                <a:solidFill>
                  <a:srgbClr val="1160FF"/>
                </a:solidFill>
                <a:latin typeface="Cambria"/>
                <a:cs typeface="Cambria"/>
              </a:rPr>
              <a:t>(): </a:t>
            </a:r>
            <a:r>
              <a:rPr lang="en-US" spc="-15" dirty="0" smtClean="0">
                <a:latin typeface="Cambria"/>
                <a:cs typeface="Cambria"/>
              </a:rPr>
              <a:t>Returns</a:t>
            </a:r>
            <a:r>
              <a:rPr lang="en-US" spc="120" dirty="0" smtClean="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names</a:t>
            </a:r>
            <a:r>
              <a:rPr lang="en-US" spc="20" dirty="0">
                <a:latin typeface="Cambria"/>
                <a:cs typeface="Cambria"/>
              </a:rPr>
              <a:t> </a:t>
            </a:r>
            <a:r>
              <a:rPr lang="en-US" spc="-5" dirty="0">
                <a:latin typeface="Cambria"/>
                <a:cs typeface="Cambria"/>
              </a:rPr>
              <a:t>of </a:t>
            </a:r>
            <a:r>
              <a:rPr lang="en-US" spc="-425" dirty="0">
                <a:latin typeface="Cambria"/>
                <a:cs typeface="Cambria"/>
              </a:rPr>
              <a:t> </a:t>
            </a:r>
            <a:r>
              <a:rPr lang="en-US" spc="-10" dirty="0">
                <a:latin typeface="Cambria"/>
                <a:cs typeface="Cambria"/>
              </a:rPr>
              <a:t>the</a:t>
            </a:r>
            <a:r>
              <a:rPr lang="en-US" spc="20" dirty="0">
                <a:latin typeface="Cambria"/>
                <a:cs typeface="Cambria"/>
              </a:rPr>
              <a:t> </a:t>
            </a:r>
            <a:r>
              <a:rPr lang="en-US" spc="-15" dirty="0" smtClean="0">
                <a:latin typeface="Cambria"/>
                <a:cs typeface="Cambria"/>
              </a:rPr>
              <a:t>context's </a:t>
            </a:r>
            <a:r>
              <a:rPr lang="en-US" spc="-5" dirty="0" smtClean="0">
                <a:latin typeface="Cambria"/>
                <a:cs typeface="Cambria"/>
              </a:rPr>
              <a:t>initialization</a:t>
            </a:r>
            <a:r>
              <a:rPr lang="en-US" spc="-20" dirty="0" smtClean="0">
                <a:latin typeface="Cambria"/>
                <a:cs typeface="Cambria"/>
              </a:rPr>
              <a:t> </a:t>
            </a:r>
            <a:r>
              <a:rPr lang="en-US" spc="-15" dirty="0">
                <a:latin typeface="Cambria"/>
                <a:cs typeface="Cambria"/>
              </a:rPr>
              <a:t>parameters</a:t>
            </a:r>
            <a:r>
              <a:rPr lang="en-US" spc="60" dirty="0">
                <a:latin typeface="Cambria"/>
                <a:cs typeface="Cambria"/>
              </a:rPr>
              <a:t> </a:t>
            </a:r>
            <a:r>
              <a:rPr lang="en-US" spc="-5" dirty="0">
                <a:latin typeface="Cambria"/>
                <a:cs typeface="Cambria"/>
              </a:rPr>
              <a:t>as</a:t>
            </a:r>
            <a:r>
              <a:rPr lang="en-US" spc="20" dirty="0">
                <a:latin typeface="Cambria"/>
                <a:cs typeface="Cambria"/>
              </a:rPr>
              <a:t> </a:t>
            </a:r>
            <a:r>
              <a:rPr lang="en-US" spc="-5" dirty="0">
                <a:latin typeface="Cambria"/>
                <a:cs typeface="Cambria"/>
              </a:rPr>
              <a:t>an</a:t>
            </a:r>
            <a:r>
              <a:rPr lang="en-US" spc="5" dirty="0">
                <a:latin typeface="Cambria"/>
                <a:cs typeface="Cambria"/>
              </a:rPr>
              <a:t> </a:t>
            </a:r>
            <a:r>
              <a:rPr lang="en-US" spc="-15" dirty="0">
                <a:latin typeface="Cambria"/>
                <a:cs typeface="Cambria"/>
              </a:rPr>
              <a:t>Enumeration</a:t>
            </a:r>
            <a:r>
              <a:rPr lang="en-US" spc="40" dirty="0">
                <a:latin typeface="Cambria"/>
                <a:cs typeface="Cambria"/>
              </a:rPr>
              <a:t> </a:t>
            </a:r>
            <a:r>
              <a:rPr lang="en-US" spc="-5" dirty="0">
                <a:latin typeface="Cambria"/>
                <a:cs typeface="Cambria"/>
              </a:rPr>
              <a:t>of</a:t>
            </a:r>
            <a:r>
              <a:rPr lang="en-US" spc="10" dirty="0">
                <a:latin typeface="Cambria"/>
                <a:cs typeface="Cambria"/>
              </a:rPr>
              <a:t> </a:t>
            </a:r>
            <a:r>
              <a:rPr lang="en-US" spc="-10" dirty="0">
                <a:latin typeface="Cambria"/>
                <a:cs typeface="Cambria"/>
              </a:rPr>
              <a:t>String </a:t>
            </a:r>
            <a:r>
              <a:rPr lang="en-US" spc="-5" dirty="0">
                <a:latin typeface="Cambria"/>
                <a:cs typeface="Cambria"/>
              </a:rPr>
              <a:t> </a:t>
            </a:r>
            <a:r>
              <a:rPr lang="en-US" spc="-10" dirty="0">
                <a:latin typeface="Cambria"/>
                <a:cs typeface="Cambria"/>
              </a:rPr>
              <a:t>objects.</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 </a:t>
            </a:r>
            <a:r>
              <a:rPr lang="en-US" spc="-25" dirty="0">
                <a:solidFill>
                  <a:srgbClr val="1160FF"/>
                </a:solidFill>
                <a:latin typeface="Cambria"/>
                <a:cs typeface="Cambria"/>
              </a:rPr>
              <a:t>void</a:t>
            </a:r>
            <a:r>
              <a:rPr lang="en-US" spc="50" dirty="0">
                <a:solidFill>
                  <a:srgbClr val="1160FF"/>
                </a:solidFill>
                <a:latin typeface="Cambria"/>
                <a:cs typeface="Cambria"/>
              </a:rPr>
              <a:t> </a:t>
            </a:r>
            <a:r>
              <a:rPr lang="en-US" spc="-20" dirty="0" err="1">
                <a:solidFill>
                  <a:srgbClr val="1160FF"/>
                </a:solidFill>
                <a:latin typeface="Cambria"/>
                <a:cs typeface="Cambria"/>
              </a:rPr>
              <a:t>removeAttribute</a:t>
            </a:r>
            <a:r>
              <a:rPr lang="en-US" spc="-20" dirty="0">
                <a:solidFill>
                  <a:srgbClr val="1160FF"/>
                </a:solidFill>
                <a:latin typeface="Cambria"/>
                <a:cs typeface="Cambria"/>
              </a:rPr>
              <a:t>(String</a:t>
            </a:r>
            <a:r>
              <a:rPr lang="en-US" spc="110" dirty="0">
                <a:solidFill>
                  <a:srgbClr val="1160FF"/>
                </a:solidFill>
                <a:latin typeface="Cambria"/>
                <a:cs typeface="Cambria"/>
              </a:rPr>
              <a:t> </a:t>
            </a:r>
            <a:r>
              <a:rPr lang="en-US" spc="-20" dirty="0">
                <a:solidFill>
                  <a:srgbClr val="1160FF"/>
                </a:solidFill>
                <a:latin typeface="Cambria"/>
                <a:cs typeface="Cambria"/>
              </a:rPr>
              <a:t>name</a:t>
            </a:r>
            <a:r>
              <a:rPr lang="en-US" spc="-20" dirty="0" smtClean="0">
                <a:solidFill>
                  <a:srgbClr val="1160FF"/>
                </a:solidFill>
                <a:latin typeface="Cambria"/>
                <a:cs typeface="Cambria"/>
              </a:rPr>
              <a:t>): </a:t>
            </a:r>
            <a:r>
              <a:rPr lang="en-US" spc="-20" dirty="0" smtClean="0">
                <a:latin typeface="Cambria"/>
                <a:cs typeface="Cambria"/>
              </a:rPr>
              <a:t>Removes</a:t>
            </a:r>
            <a:r>
              <a:rPr lang="en-US" spc="100"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smtClean="0">
                <a:latin typeface="Cambria"/>
                <a:cs typeface="Cambria"/>
              </a:rPr>
              <a:t>attribute </a:t>
            </a:r>
            <a:r>
              <a:rPr lang="en-US" spc="-10" dirty="0" smtClean="0">
                <a:latin typeface="Cambria"/>
                <a:cs typeface="Cambria"/>
              </a:rPr>
              <a:t>with</a:t>
            </a:r>
            <a:r>
              <a:rPr lang="en-US" spc="10" dirty="0" smtClean="0">
                <a:latin typeface="Cambria"/>
                <a:cs typeface="Cambria"/>
              </a:rPr>
              <a:t> </a:t>
            </a:r>
            <a:r>
              <a:rPr lang="en-US" spc="-10" dirty="0">
                <a:latin typeface="Cambria"/>
                <a:cs typeface="Cambria"/>
              </a:rPr>
              <a:t>the</a:t>
            </a:r>
            <a:r>
              <a:rPr lang="en-US" spc="5" dirty="0">
                <a:latin typeface="Cambria"/>
                <a:cs typeface="Cambria"/>
              </a:rPr>
              <a:t> </a:t>
            </a:r>
            <a:r>
              <a:rPr lang="en-US" spc="-30" dirty="0">
                <a:latin typeface="Cambria"/>
                <a:cs typeface="Cambria"/>
              </a:rPr>
              <a:t>given</a:t>
            </a:r>
            <a:r>
              <a:rPr lang="en-US" spc="35" dirty="0">
                <a:latin typeface="Cambria"/>
                <a:cs typeface="Cambria"/>
              </a:rPr>
              <a:t> </a:t>
            </a:r>
            <a:r>
              <a:rPr lang="en-US" spc="-10" dirty="0">
                <a:latin typeface="Cambria"/>
                <a:cs typeface="Cambria"/>
              </a:rPr>
              <a:t>name</a:t>
            </a:r>
            <a:r>
              <a:rPr lang="en-US" dirty="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the</a:t>
            </a:r>
            <a:r>
              <a:rPr lang="en-US" spc="25" dirty="0">
                <a:latin typeface="Cambria"/>
                <a:cs typeface="Cambria"/>
              </a:rPr>
              <a:t> </a:t>
            </a:r>
            <a:r>
              <a:rPr lang="en-US" spc="-15" dirty="0">
                <a:latin typeface="Cambria"/>
                <a:cs typeface="Cambria"/>
              </a:rPr>
              <a:t>servlet</a:t>
            </a:r>
            <a:r>
              <a:rPr lang="en-US" spc="25" dirty="0">
                <a:latin typeface="Cambria"/>
                <a:cs typeface="Cambria"/>
              </a:rPr>
              <a:t> </a:t>
            </a:r>
            <a:r>
              <a:rPr lang="en-US" spc="-15" dirty="0">
                <a:latin typeface="Cambria"/>
                <a:cs typeface="Cambria"/>
              </a:rPr>
              <a:t>context</a:t>
            </a:r>
            <a:r>
              <a:rPr lang="en-US" spc="-1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3668560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RequestDispatcher</a:t>
            </a:r>
            <a:r>
              <a:rPr lang="en-IN" dirty="0"/>
              <a:t> </a:t>
            </a:r>
            <a:r>
              <a:rPr lang="en-IN" dirty="0" smtClean="0"/>
              <a:t>Interface</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err="1"/>
              <a:t>RequestDispatcher</a:t>
            </a:r>
            <a:r>
              <a:rPr lang="en-US" dirty="0"/>
              <a:t> interface provides the facility of </a:t>
            </a:r>
            <a:r>
              <a:rPr lang="en-US" b="1" u="sng" dirty="0"/>
              <a:t>dispatching the request to another resource it may be html, servlet or </a:t>
            </a:r>
            <a:r>
              <a:rPr lang="en-US" b="1" u="sng" dirty="0" err="1"/>
              <a:t>jsp</a:t>
            </a:r>
            <a:r>
              <a:rPr lang="en-US" b="1" u="sng" dirty="0"/>
              <a:t>.</a:t>
            </a:r>
            <a:r>
              <a:rPr lang="en-US" dirty="0"/>
              <a:t> </a:t>
            </a:r>
          </a:p>
          <a:p>
            <a:r>
              <a:rPr lang="en-US" dirty="0"/>
              <a:t>This interface can also be used to include the content of another resource also. </a:t>
            </a:r>
          </a:p>
          <a:p>
            <a:r>
              <a:rPr lang="en-US" dirty="0"/>
              <a:t>It is one of the way of servlet collaboration.</a:t>
            </a:r>
          </a:p>
          <a:p>
            <a:r>
              <a:rPr lang="en-US" dirty="0"/>
              <a:t>There are two methods defined in the </a:t>
            </a:r>
            <a:r>
              <a:rPr lang="en-US" dirty="0" err="1"/>
              <a:t>RequestDispatcher</a:t>
            </a:r>
            <a:r>
              <a:rPr lang="en-US" dirty="0"/>
              <a:t> interface:</a:t>
            </a:r>
          </a:p>
          <a:p>
            <a:pPr marL="297180" indent="-342900">
              <a:buFont typeface="+mj-lt"/>
              <a:buAutoNum type="arabicPeriod"/>
            </a:pPr>
            <a:r>
              <a:rPr lang="en-IN" dirty="0">
                <a:solidFill>
                  <a:srgbClr val="4F8AFF"/>
                </a:solidFill>
              </a:rPr>
              <a:t>public void forward(</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Forwards a request from a servlet to another resource (servlet, JSP file, or HTML file) on the server.</a:t>
            </a:r>
          </a:p>
          <a:p>
            <a:pPr marL="297180" indent="-342900">
              <a:buFont typeface="+mj-lt"/>
              <a:buAutoNum type="arabicPeriod"/>
            </a:pPr>
            <a:r>
              <a:rPr lang="en-IN" dirty="0">
                <a:solidFill>
                  <a:srgbClr val="4F8AFF"/>
                </a:solidFill>
              </a:rPr>
              <a:t>public void include(</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Includes the content of a resource (servlet, JSP page, or HTML file) in the response</a:t>
            </a: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585713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vs </a:t>
            </a:r>
            <a:r>
              <a:rPr lang="en-IN" dirty="0" smtClean="0"/>
              <a:t>Include </a:t>
            </a:r>
            <a:r>
              <a:rPr lang="en-IN" dirty="0"/>
              <a:t>() method: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Picture 2" descr="forward() method of RequestDispatcher interface">
            <a:extLst>
              <a:ext uri="{FF2B5EF4-FFF2-40B4-BE49-F238E27FC236}">
                <a16:creationId xmlns:a16="http://schemas.microsoft.com/office/drawing/2014/main" id="{3CF5C5E4-06C8-4FF6-B504-06994D536A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9002"/>
            <a:ext cx="5923128" cy="3369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clude() method of RequestDispatcher interface">
            <a:extLst>
              <a:ext uri="{FF2B5EF4-FFF2-40B4-BE49-F238E27FC236}">
                <a16:creationId xmlns:a16="http://schemas.microsoft.com/office/drawing/2014/main" id="{29AAF4E8-17F5-4078-945C-EE9FDE6C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14" y="1805873"/>
            <a:ext cx="6503186" cy="35879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79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a:t>of Request Dispatcher interface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pic>
        <p:nvPicPr>
          <p:cNvPr id="5" name="Content Placeholder 4">
            <a:extLst>
              <a:ext uri="{FF2B5EF4-FFF2-40B4-BE49-F238E27FC236}">
                <a16:creationId xmlns:a16="http://schemas.microsoft.com/office/drawing/2014/main" id="{A8EA06AF-41DD-4B3B-9114-8AEE85926399}"/>
              </a:ext>
            </a:extLst>
          </p:cNvPr>
          <p:cNvPicPr>
            <a:picLocks noGrp="1" noChangeAspect="1"/>
          </p:cNvPicPr>
          <p:nvPr>
            <p:ph idx="1"/>
          </p:nvPr>
        </p:nvPicPr>
        <p:blipFill>
          <a:blip r:embed="rId3"/>
          <a:stretch>
            <a:fillRect/>
          </a:stretch>
        </p:blipFill>
        <p:spPr>
          <a:xfrm>
            <a:off x="811901" y="777993"/>
            <a:ext cx="10311024" cy="5609990"/>
          </a:xfrm>
          <a:prstGeom prst="rect">
            <a:avLst/>
          </a:prstGeom>
        </p:spPr>
      </p:pic>
    </p:spTree>
    <p:custDataLst>
      <p:tags r:id="rId1"/>
    </p:custDataLst>
    <p:extLst>
      <p:ext uri="{BB962C8B-B14F-4D97-AF65-F5344CB8AC3E}">
        <p14:creationId xmlns:p14="http://schemas.microsoft.com/office/powerpoint/2010/main" val="176671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Servlets run </a:t>
            </a:r>
            <a:r>
              <a:rPr lang="en-US" spc="-10" dirty="0">
                <a:latin typeface="Cambria"/>
                <a:cs typeface="Cambria"/>
              </a:rPr>
              <a:t>on the HTTP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HTTP </a:t>
            </a:r>
            <a:r>
              <a:rPr lang="en-US" spc="-10" dirty="0">
                <a:latin typeface="Cambria"/>
                <a:cs typeface="Cambria"/>
              </a:rPr>
              <a:t>is an request-response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Client </a:t>
            </a:r>
            <a:r>
              <a:rPr lang="en-US" spc="-10" dirty="0">
                <a:latin typeface="Cambria"/>
                <a:cs typeface="Cambria"/>
              </a:rPr>
              <a:t>sends a request message to the </a:t>
            </a:r>
            <a:r>
              <a:rPr lang="en-US" spc="-10" dirty="0" smtClean="0">
                <a:latin typeface="Cambria"/>
                <a:cs typeface="Cambria"/>
              </a:rPr>
              <a:t>server</a:t>
            </a:r>
          </a:p>
          <a:p>
            <a:pPr lvl="1" algn="just">
              <a:lnSpc>
                <a:spcPct val="100000"/>
              </a:lnSpc>
              <a:spcBef>
                <a:spcPts val="90"/>
              </a:spcBef>
            </a:pPr>
            <a:r>
              <a:rPr lang="en-US" spc="-10" dirty="0" smtClean="0">
                <a:latin typeface="Cambria"/>
                <a:cs typeface="Cambria"/>
              </a:rPr>
              <a:t>Server </a:t>
            </a:r>
            <a:r>
              <a:rPr lang="en-US" spc="-10" dirty="0">
                <a:latin typeface="Cambria"/>
                <a:cs typeface="Cambria"/>
              </a:rPr>
              <a:t>returns a response </a:t>
            </a:r>
            <a:r>
              <a:rPr lang="en-US" spc="-10" dirty="0" smtClean="0">
                <a:latin typeface="Cambria"/>
                <a:cs typeface="Cambria"/>
              </a:rPr>
              <a:t>message</a:t>
            </a:r>
            <a:endParaRPr lang="en-US" spc="-10" dirty="0">
              <a:latin typeface="Cambria"/>
              <a:cs typeface="Cambria"/>
            </a:endParaRPr>
          </a:p>
          <a:p>
            <a:pPr algn="just">
              <a:lnSpc>
                <a:spcPct val="100000"/>
              </a:lnSpc>
              <a:spcBef>
                <a:spcPts val="90"/>
              </a:spcBef>
            </a:pPr>
            <a:endParaRPr lang="en-US" spc="-10" dirty="0">
              <a:latin typeface="Cambria"/>
              <a:cs typeface="Cambria"/>
            </a:endParaRPr>
          </a:p>
          <a:p>
            <a:pPr algn="just">
              <a:lnSpc>
                <a:spcPct val="100000"/>
              </a:lnSpc>
              <a:spcBef>
                <a:spcPts val="90"/>
              </a:spcBef>
            </a:pPr>
            <a:r>
              <a:rPr lang="en-US" spc="-10" dirty="0" smtClean="0">
                <a:latin typeface="Cambria"/>
                <a:cs typeface="Cambria"/>
              </a:rPr>
              <a:t>Servlets </a:t>
            </a:r>
            <a:r>
              <a:rPr lang="en-US" spc="-10" dirty="0">
                <a:latin typeface="Cambria"/>
                <a:cs typeface="Cambria"/>
              </a:rPr>
              <a:t>are server-side programs (running inside a web server)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Handle </a:t>
            </a:r>
            <a:r>
              <a:rPr lang="en-US" spc="-10" dirty="0">
                <a:latin typeface="Cambria"/>
                <a:cs typeface="Cambria"/>
              </a:rPr>
              <a:t>clients' </a:t>
            </a:r>
            <a:r>
              <a:rPr lang="en-US" spc="-10" dirty="0" smtClean="0">
                <a:latin typeface="Cambria"/>
                <a:cs typeface="Cambria"/>
              </a:rPr>
              <a:t>requests</a:t>
            </a:r>
          </a:p>
          <a:p>
            <a:pPr lvl="1" algn="just">
              <a:lnSpc>
                <a:spcPct val="100000"/>
              </a:lnSpc>
              <a:spcBef>
                <a:spcPts val="90"/>
              </a:spcBef>
            </a:pPr>
            <a:r>
              <a:rPr lang="en-US" spc="-10" dirty="0" smtClean="0">
                <a:latin typeface="Cambria"/>
                <a:cs typeface="Cambria"/>
              </a:rPr>
              <a:t>Return </a:t>
            </a:r>
            <a:r>
              <a:rPr lang="en-US" spc="-10" dirty="0">
                <a:latin typeface="Cambria"/>
                <a:cs typeface="Cambria"/>
              </a:rPr>
              <a:t>a customized or </a:t>
            </a:r>
            <a:r>
              <a:rPr lang="en-US" spc="-10" dirty="0" smtClean="0">
                <a:latin typeface="Cambria"/>
                <a:cs typeface="Cambria"/>
              </a:rPr>
              <a:t>dynamic </a:t>
            </a:r>
            <a:r>
              <a:rPr lang="en-US" spc="-10" dirty="0">
                <a:latin typeface="Cambria"/>
                <a:cs typeface="Cambria"/>
              </a:rPr>
              <a:t>response for each request. </a:t>
            </a:r>
            <a:endParaRPr lang="en-US" spc="-10" dirty="0" smtClean="0">
              <a:latin typeface="Cambria"/>
              <a:cs typeface="Cambria"/>
            </a:endParaRPr>
          </a:p>
          <a:p>
            <a:pPr marL="502920" lvl="1" indent="0" algn="just">
              <a:lnSpc>
                <a:spcPct val="100000"/>
              </a:lnSpc>
              <a:spcBef>
                <a:spcPts val="90"/>
              </a:spcBef>
              <a:buNone/>
            </a:pPr>
            <a:endParaRPr lang="en-US" spc="-10" dirty="0" smtClean="0">
              <a:latin typeface="Cambria"/>
              <a:cs typeface="Cambria"/>
            </a:endParaRPr>
          </a:p>
          <a:p>
            <a:pPr algn="just">
              <a:lnSpc>
                <a:spcPct val="100000"/>
              </a:lnSpc>
              <a:spcBef>
                <a:spcPts val="90"/>
              </a:spcBef>
            </a:pPr>
            <a:r>
              <a:rPr lang="en-US" spc="-10" dirty="0" smtClean="0">
                <a:latin typeface="Cambria"/>
                <a:cs typeface="Cambria"/>
              </a:rPr>
              <a:t>Servlets </a:t>
            </a:r>
            <a:r>
              <a:rPr lang="en-US" spc="-10" dirty="0" smtClean="0">
                <a:latin typeface="Cambria"/>
                <a:cs typeface="Cambria"/>
                <a:sym typeface="Wingdings" pitchFamily="2" charset="2"/>
              </a:rPr>
              <a:t> </a:t>
            </a:r>
            <a:r>
              <a:rPr lang="en-US" spc="-10" dirty="0">
                <a:latin typeface="Cambria"/>
                <a:cs typeface="Cambria"/>
              </a:rPr>
              <a:t> </a:t>
            </a:r>
            <a:r>
              <a:rPr lang="en-US" spc="-10" dirty="0" smtClean="0">
                <a:latin typeface="Cambria"/>
                <a:cs typeface="Cambria"/>
              </a:rPr>
              <a:t>Foundation</a:t>
            </a:r>
            <a:r>
              <a:rPr lang="en-US" spc="-10" dirty="0">
                <a:latin typeface="Cambria"/>
                <a:cs typeface="Cambria"/>
              </a:rPr>
              <a:t> of the Java server-side </a:t>
            </a:r>
            <a:r>
              <a:rPr lang="en-US" spc="-10" dirty="0" smtClean="0">
                <a:latin typeface="Cambria"/>
                <a:cs typeface="Cambria"/>
              </a:rPr>
              <a:t>technology</a:t>
            </a:r>
          </a:p>
          <a:p>
            <a:pPr lvl="1" algn="just">
              <a:lnSpc>
                <a:spcPct val="100000"/>
              </a:lnSpc>
              <a:spcBef>
                <a:spcPts val="90"/>
              </a:spcBef>
            </a:pPr>
            <a:r>
              <a:rPr lang="en-US" spc="-10" dirty="0" smtClean="0">
                <a:latin typeface="Cambria"/>
                <a:cs typeface="Cambria"/>
              </a:rPr>
              <a:t>Extensions </a:t>
            </a:r>
            <a:r>
              <a:rPr lang="en-US" spc="-10" dirty="0">
                <a:latin typeface="Cambria"/>
                <a:cs typeface="Cambria"/>
              </a:rPr>
              <a:t>of the servlet technology </a:t>
            </a:r>
            <a:endParaRPr lang="en-US" spc="-10" dirty="0" smtClean="0">
              <a:latin typeface="Cambria"/>
              <a:cs typeface="Cambria"/>
            </a:endParaRPr>
          </a:p>
          <a:p>
            <a:pPr lvl="2" algn="just">
              <a:lnSpc>
                <a:spcPct val="100000"/>
              </a:lnSpc>
              <a:spcBef>
                <a:spcPts val="90"/>
              </a:spcBef>
            </a:pPr>
            <a:r>
              <a:rPr lang="en-US" spc="-10" dirty="0" smtClean="0">
                <a:latin typeface="Cambria"/>
                <a:cs typeface="Cambria"/>
              </a:rPr>
              <a:t>JSP </a:t>
            </a:r>
            <a:r>
              <a:rPr lang="en-US" spc="-10" dirty="0">
                <a:latin typeface="Cambria"/>
                <a:cs typeface="Cambria"/>
              </a:rPr>
              <a:t>(</a:t>
            </a:r>
            <a:r>
              <a:rPr lang="en-US" spc="-10" dirty="0" err="1">
                <a:latin typeface="Cambria"/>
                <a:cs typeface="Cambria"/>
              </a:rPr>
              <a:t>JavaServer</a:t>
            </a:r>
            <a:r>
              <a:rPr lang="en-US" spc="-10" dirty="0">
                <a:latin typeface="Cambria"/>
                <a:cs typeface="Cambria"/>
              </a:rPr>
              <a:t> Pages), JSF (</a:t>
            </a:r>
            <a:r>
              <a:rPr lang="en-US" spc="-10" dirty="0" err="1">
                <a:latin typeface="Cambria"/>
                <a:cs typeface="Cambria"/>
              </a:rPr>
              <a:t>JavaServer</a:t>
            </a:r>
            <a:r>
              <a:rPr lang="en-US" spc="-10" dirty="0">
                <a:latin typeface="Cambria"/>
                <a:cs typeface="Cambria"/>
              </a:rPr>
              <a:t> Faces</a:t>
            </a:r>
            <a:r>
              <a:rPr lang="en-US" spc="-10" dirty="0" smtClean="0">
                <a:latin typeface="Cambria"/>
                <a:cs typeface="Cambria"/>
              </a:rPr>
              <a:t>)</a:t>
            </a:r>
          </a:p>
          <a:p>
            <a:pPr lvl="2" algn="just">
              <a:lnSpc>
                <a:spcPct val="100000"/>
              </a:lnSpc>
              <a:spcBef>
                <a:spcPts val="90"/>
              </a:spcBef>
            </a:pPr>
            <a:r>
              <a:rPr lang="en-US" spc="-10" dirty="0" smtClean="0">
                <a:latin typeface="Cambria"/>
                <a:cs typeface="Cambria"/>
              </a:rPr>
              <a:t>Struts</a:t>
            </a:r>
            <a:r>
              <a:rPr lang="en-US" spc="-10" dirty="0">
                <a:latin typeface="Cambria"/>
                <a:cs typeface="Cambria"/>
              </a:rPr>
              <a:t>, Spring, </a:t>
            </a:r>
            <a:r>
              <a:rPr lang="en-US" spc="-10" dirty="0" smtClean="0">
                <a:latin typeface="Cambria"/>
                <a:cs typeface="Cambria"/>
              </a:rPr>
              <a:t>Hibernate</a:t>
            </a: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custDataLst>
      <p:tags r:id="rId1"/>
    </p:custDataLst>
    <p:extLst>
      <p:ext uri="{BB962C8B-B14F-4D97-AF65-F5344CB8AC3E}">
        <p14:creationId xmlns:p14="http://schemas.microsoft.com/office/powerpoint/2010/main" val="417648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SendRedirect</a:t>
            </a:r>
            <a:r>
              <a:rPr lang="en-IN" b="0" dirty="0">
                <a:effectLst/>
              </a:rPr>
              <a:t> in </a:t>
            </a:r>
            <a:r>
              <a:rPr lang="en-IN" b="0" dirty="0" smtClean="0">
                <a:effectLst/>
              </a:rPr>
              <a:t>servlet</a:t>
            </a:r>
            <a:endParaRPr lang="en-IN" dirty="0"/>
          </a:p>
        </p:txBody>
      </p:sp>
      <p:sp>
        <p:nvSpPr>
          <p:cNvPr id="3" name="Content Placeholder 2"/>
          <p:cNvSpPr>
            <a:spLocks noGrp="1"/>
          </p:cNvSpPr>
          <p:nvPr>
            <p:ph idx="1"/>
          </p:nvPr>
        </p:nvSpPr>
        <p:spPr/>
        <p:txBody>
          <a:bodyPr>
            <a:normAutofit/>
          </a:bodyPr>
          <a:lstStyle/>
          <a:p>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r>
              <a:rPr lang="en-IN" dirty="0"/>
              <a:t>Syntax of </a:t>
            </a:r>
            <a:r>
              <a:rPr lang="en-IN" dirty="0" err="1"/>
              <a:t>sendRedirect</a:t>
            </a:r>
            <a:r>
              <a:rPr lang="en-IN" dirty="0"/>
              <a:t>() method</a:t>
            </a:r>
          </a:p>
          <a:p>
            <a:r>
              <a:rPr lang="en-US" b="1" dirty="0"/>
              <a:t>public</a:t>
            </a:r>
            <a:r>
              <a:rPr lang="en-US" dirty="0"/>
              <a:t> </a:t>
            </a:r>
            <a:r>
              <a:rPr lang="en-US" b="1" dirty="0"/>
              <a:t>void</a:t>
            </a:r>
            <a:r>
              <a:rPr lang="en-US" dirty="0"/>
              <a:t> </a:t>
            </a:r>
            <a:r>
              <a:rPr lang="en-US" dirty="0" err="1"/>
              <a:t>sendRedirect</a:t>
            </a:r>
            <a:r>
              <a:rPr lang="en-US" dirty="0"/>
              <a:t>(String URL)</a:t>
            </a:r>
            <a:r>
              <a:rPr lang="en-US" b="1" dirty="0"/>
              <a:t>throws</a:t>
            </a:r>
            <a:r>
              <a:rPr lang="en-US" dirty="0"/>
              <a:t> </a:t>
            </a:r>
            <a:r>
              <a:rPr lang="en-US" dirty="0" err="1"/>
              <a:t>IOException</a:t>
            </a:r>
            <a:r>
              <a:rPr lang="en-US" dirty="0"/>
              <a:t>;  </a:t>
            </a:r>
          </a:p>
          <a:p>
            <a:r>
              <a:rPr lang="en-IN" dirty="0"/>
              <a:t>Example of </a:t>
            </a:r>
            <a:r>
              <a:rPr lang="en-IN" dirty="0" err="1"/>
              <a:t>sendRedirect</a:t>
            </a:r>
            <a:r>
              <a:rPr lang="en-IN" dirty="0"/>
              <a:t>() </a:t>
            </a:r>
            <a:r>
              <a:rPr lang="en-IN" dirty="0" smtClean="0"/>
              <a:t>method</a:t>
            </a:r>
          </a:p>
          <a:p>
            <a:r>
              <a:rPr lang="en-IN" dirty="0" err="1" smtClean="0"/>
              <a:t>response.sendRedirect</a:t>
            </a:r>
            <a:r>
              <a:rPr lang="en-IN" dirty="0"/>
              <a:t>("http://</a:t>
            </a:r>
            <a:r>
              <a:rPr lang="en-IN" dirty="0" smtClean="0"/>
              <a:t>www.marwadiuniversity.ac.in");</a:t>
            </a:r>
            <a:r>
              <a:rPr lang="en-IN" dirty="0"/>
              <a:t>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spTree>
    <p:custDataLst>
      <p:tags r:id="rId1"/>
    </p:custDataLst>
    <p:extLst>
      <p:ext uri="{BB962C8B-B14F-4D97-AF65-F5344CB8AC3E}">
        <p14:creationId xmlns:p14="http://schemas.microsoft.com/office/powerpoint/2010/main" val="2360496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Example </a:t>
            </a:r>
            <a:r>
              <a:rPr lang="en-US" b="0" dirty="0">
                <a:effectLst/>
              </a:rPr>
              <a:t>of </a:t>
            </a:r>
            <a:r>
              <a:rPr lang="en-US" b="0" dirty="0" err="1">
                <a:effectLst/>
              </a:rPr>
              <a:t>sendRedirect</a:t>
            </a:r>
            <a:r>
              <a:rPr lang="en-US" b="0" dirty="0">
                <a:effectLst/>
              </a:rPr>
              <a:t> method in </a:t>
            </a:r>
            <a:r>
              <a:rPr lang="en-US" b="0" dirty="0" smtClean="0">
                <a:effectLst/>
              </a:rPr>
              <a:t>servlet</a:t>
            </a:r>
            <a:endParaRPr lang="en-IN" dirty="0"/>
          </a:p>
        </p:txBody>
      </p:sp>
      <p:sp>
        <p:nvSpPr>
          <p:cNvPr id="3" name="Content Placeholder 2"/>
          <p:cNvSpPr>
            <a:spLocks noGrp="1"/>
          </p:cNvSpPr>
          <p:nvPr>
            <p:ph idx="1"/>
          </p:nvPr>
        </p:nvSpPr>
        <p:spPr>
          <a:xfrm>
            <a:off x="239151" y="864107"/>
            <a:ext cx="11456320" cy="5941775"/>
          </a:xfrm>
        </p:spPr>
        <p:txBody>
          <a:bodyPr>
            <a:normAutofit/>
          </a:bodyPr>
          <a:lstStyle/>
          <a:p>
            <a:pPr marL="0" indent="0">
              <a:buNone/>
            </a:pPr>
            <a:r>
              <a:rPr lang="en-IN" b="1" dirty="0"/>
              <a:t>import</a:t>
            </a:r>
            <a:r>
              <a:rPr lang="en-IN" dirty="0"/>
              <a:t> java.io.*;  </a:t>
            </a:r>
          </a:p>
          <a:p>
            <a:pPr marL="0" indent="0">
              <a:buNone/>
            </a:pPr>
            <a:r>
              <a:rPr lang="en-IN" b="1" dirty="0"/>
              <a:t>import</a:t>
            </a:r>
            <a:r>
              <a:rPr lang="en-IN" dirty="0"/>
              <a:t> </a:t>
            </a:r>
            <a:r>
              <a:rPr lang="en-IN" dirty="0" err="1"/>
              <a:t>javax.servlet</a:t>
            </a:r>
            <a:r>
              <a:rPr lang="en-IN" dirty="0"/>
              <a:t>.*;  </a:t>
            </a:r>
          </a:p>
          <a:p>
            <a:pPr marL="0" indent="0">
              <a:buNone/>
            </a:pPr>
            <a:r>
              <a:rPr lang="en-IN" b="1" dirty="0"/>
              <a:t>import</a:t>
            </a:r>
            <a:r>
              <a:rPr lang="en-IN" dirty="0"/>
              <a:t> </a:t>
            </a:r>
            <a:r>
              <a:rPr lang="en-IN" dirty="0" err="1"/>
              <a:t>javax.servlet.http</a:t>
            </a:r>
            <a:r>
              <a:rPr lang="en-IN" dirty="0"/>
              <a:t>.*;  </a:t>
            </a:r>
          </a:p>
          <a:p>
            <a:pPr marL="0" indent="0">
              <a:buNone/>
            </a:pPr>
            <a:r>
              <a:rPr lang="en-IN" b="1" dirty="0" smtClean="0"/>
              <a:t>public</a:t>
            </a:r>
            <a:r>
              <a:rPr lang="en-IN" dirty="0"/>
              <a:t> </a:t>
            </a:r>
            <a:r>
              <a:rPr lang="en-IN" b="1" dirty="0"/>
              <a:t>class</a:t>
            </a:r>
            <a:r>
              <a:rPr lang="en-IN" dirty="0"/>
              <a:t> </a:t>
            </a:r>
            <a:r>
              <a:rPr lang="en-IN" dirty="0" err="1" smtClean="0"/>
              <a:t>SendRedirectServlet</a:t>
            </a:r>
            <a:r>
              <a:rPr lang="en-IN" dirty="0"/>
              <a:t> </a:t>
            </a:r>
            <a:r>
              <a:rPr lang="en-IN" b="1" dirty="0"/>
              <a:t>extends</a:t>
            </a:r>
            <a:r>
              <a:rPr lang="en-IN" dirty="0"/>
              <a:t> </a:t>
            </a:r>
            <a:r>
              <a:rPr lang="en-IN" dirty="0" err="1"/>
              <a:t>HttpServlet</a:t>
            </a:r>
            <a:r>
              <a:rPr lang="en-IN" dirty="0"/>
              <a:t>{  </a:t>
            </a:r>
          </a:p>
          <a:p>
            <a:pPr marL="0" indent="0">
              <a:buNone/>
            </a:pPr>
            <a:r>
              <a:rPr lang="en-IN" b="1" dirty="0"/>
              <a:t>public</a:t>
            </a:r>
            <a:r>
              <a:rPr lang="en-IN" dirty="0"/>
              <a:t> </a:t>
            </a:r>
            <a:r>
              <a:rPr lang="en-IN" b="1" dirty="0"/>
              <a:t>void</a:t>
            </a:r>
            <a:r>
              <a:rPr lang="en-IN" dirty="0"/>
              <a:t> </a:t>
            </a:r>
            <a:r>
              <a:rPr lang="en-IN" dirty="0" err="1"/>
              <a:t>doGet</a:t>
            </a:r>
            <a:r>
              <a:rPr lang="en-IN" dirty="0"/>
              <a:t>(</a:t>
            </a:r>
            <a:r>
              <a:rPr lang="en-IN" dirty="0" err="1"/>
              <a:t>HttpServletRequest</a:t>
            </a:r>
            <a:r>
              <a:rPr lang="en-IN" dirty="0"/>
              <a:t> </a:t>
            </a:r>
            <a:r>
              <a:rPr lang="en-IN" dirty="0" err="1"/>
              <a:t>req,HttpServletResponse</a:t>
            </a:r>
            <a:r>
              <a:rPr lang="en-IN" dirty="0"/>
              <a:t> res)  </a:t>
            </a:r>
          </a:p>
          <a:p>
            <a:pPr marL="0" indent="0">
              <a:buNone/>
            </a:pPr>
            <a:r>
              <a:rPr lang="en-IN" b="1" dirty="0" smtClean="0"/>
              <a:t>	throws</a:t>
            </a:r>
            <a:r>
              <a:rPr lang="en-IN" dirty="0"/>
              <a:t> </a:t>
            </a:r>
            <a:r>
              <a:rPr lang="en-IN" dirty="0" err="1"/>
              <a:t>ServletException,IOException</a:t>
            </a:r>
            <a:r>
              <a:rPr lang="en-IN" dirty="0"/>
              <a:t>  </a:t>
            </a:r>
          </a:p>
          <a:p>
            <a:pPr marL="502920" lvl="1" indent="0">
              <a:buNone/>
            </a:pPr>
            <a:r>
              <a:rPr lang="en-IN" dirty="0"/>
              <a:t>{  </a:t>
            </a:r>
          </a:p>
          <a:p>
            <a:pPr marL="960120" lvl="2" indent="0">
              <a:buNone/>
            </a:pPr>
            <a:r>
              <a:rPr lang="en-IN" dirty="0" err="1"/>
              <a:t>res.setContentType</a:t>
            </a:r>
            <a:r>
              <a:rPr lang="en-IN" dirty="0"/>
              <a:t>("text/html");  </a:t>
            </a:r>
          </a:p>
          <a:p>
            <a:pPr marL="960120" lvl="2" indent="0">
              <a:buNone/>
            </a:pPr>
            <a:r>
              <a:rPr lang="en-IN" dirty="0" err="1"/>
              <a:t>PrintWriter</a:t>
            </a:r>
            <a:r>
              <a:rPr lang="en-IN" dirty="0"/>
              <a:t> </a:t>
            </a:r>
            <a:r>
              <a:rPr lang="en-IN" dirty="0" err="1"/>
              <a:t>pw</a:t>
            </a:r>
            <a:r>
              <a:rPr lang="en-IN" dirty="0"/>
              <a:t>=</a:t>
            </a:r>
            <a:r>
              <a:rPr lang="en-IN" dirty="0" err="1"/>
              <a:t>res.getWriter</a:t>
            </a:r>
            <a:r>
              <a:rPr lang="en-IN" dirty="0"/>
              <a:t>();  </a:t>
            </a:r>
          </a:p>
          <a:p>
            <a:pPr marL="960120" lvl="2" indent="0">
              <a:buNone/>
            </a:pPr>
            <a:r>
              <a:rPr lang="en-IN" dirty="0" err="1"/>
              <a:t>response.sendRedirect</a:t>
            </a:r>
            <a:r>
              <a:rPr lang="en-IN" dirty="0"/>
              <a:t>("http://www.google.com");  </a:t>
            </a:r>
          </a:p>
          <a:p>
            <a:pPr marL="960120" lvl="2" indent="0">
              <a:buNone/>
            </a:pPr>
            <a:r>
              <a:rPr lang="en-IN" dirty="0" err="1"/>
              <a:t>pw.close</a:t>
            </a:r>
            <a:r>
              <a:rPr lang="en-IN" dirty="0"/>
              <a:t>();  </a:t>
            </a:r>
          </a:p>
          <a:p>
            <a:pPr marL="502920" lvl="1" indent="0">
              <a:buNone/>
            </a:pPr>
            <a:r>
              <a:rPr lang="en-IN" dirty="0" smtClean="0"/>
              <a:t>}</a:t>
            </a:r>
          </a:p>
          <a:p>
            <a:pPr marL="502920" lvl="1" indent="0">
              <a:buNone/>
            </a:pPr>
            <a:r>
              <a:rPr lang="en-IN" dirty="0" smtClean="0"/>
              <a: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custDataLst>
      <p:tags r:id="rId1"/>
    </p:custDataLst>
    <p:extLst>
      <p:ext uri="{BB962C8B-B14F-4D97-AF65-F5344CB8AC3E}">
        <p14:creationId xmlns:p14="http://schemas.microsoft.com/office/powerpoint/2010/main" val="589709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Difference between forward() and </a:t>
            </a:r>
            <a:r>
              <a:rPr lang="en-US" b="0" dirty="0" err="1">
                <a:effectLst/>
              </a:rPr>
              <a:t>sendRedirect</a:t>
            </a:r>
            <a:r>
              <a:rPr lang="en-US" b="0" dirty="0">
                <a:effectLst/>
              </a:rPr>
              <a:t>() </a:t>
            </a:r>
            <a:r>
              <a:rPr lang="en-US" b="0" dirty="0" smtClean="0">
                <a:effectLst/>
              </a:rPr>
              <a:t>method</a:t>
            </a:r>
            <a:endParaRPr lang="en-IN" dirty="0"/>
          </a:p>
        </p:txBody>
      </p:sp>
      <p:sp>
        <p:nvSpPr>
          <p:cNvPr id="3" name="Content Placeholder 2"/>
          <p:cNvSpPr>
            <a:spLocks noGrp="1"/>
          </p:cNvSpPr>
          <p:nvPr>
            <p:ph idx="1"/>
          </p:nvPr>
        </p:nvSpPr>
        <p:spPr/>
        <p:txBody>
          <a:bodyPr/>
          <a:lstStyle/>
          <a:p>
            <a:r>
              <a:rPr lang="en-US" dirty="0" smtClean="0"/>
              <a:t>Many </a:t>
            </a:r>
            <a:r>
              <a:rPr lang="en-US" dirty="0"/>
              <a:t>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a:t>
            </a:r>
            <a:r>
              <a:rPr lang="en-US" dirty="0" smtClean="0"/>
              <a:t>interface.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39581177"/>
              </p:ext>
            </p:extLst>
          </p:nvPr>
        </p:nvGraphicFramePr>
        <p:xfrm>
          <a:off x="239151" y="2083475"/>
          <a:ext cx="11355388" cy="4130040"/>
        </p:xfrm>
        <a:graphic>
          <a:graphicData uri="http://schemas.openxmlformats.org/drawingml/2006/table">
            <a:tbl>
              <a:tblPr>
                <a:tableStyleId>{3C2FFA5D-87B4-456A-9821-1D502468CF0F}</a:tableStyleId>
              </a:tblPr>
              <a:tblGrid>
                <a:gridCol w="5677694">
                  <a:extLst>
                    <a:ext uri="{9D8B030D-6E8A-4147-A177-3AD203B41FA5}">
                      <a16:colId xmlns:a16="http://schemas.microsoft.com/office/drawing/2014/main" val="637312052"/>
                    </a:ext>
                  </a:extLst>
                </a:gridCol>
                <a:gridCol w="5677694">
                  <a:extLst>
                    <a:ext uri="{9D8B030D-6E8A-4147-A177-3AD203B41FA5}">
                      <a16:colId xmlns:a16="http://schemas.microsoft.com/office/drawing/2014/main" val="3704632042"/>
                    </a:ext>
                  </a:extLst>
                </a:gridCol>
              </a:tblGrid>
              <a:tr h="0">
                <a:tc>
                  <a:txBody>
                    <a:bodyPr/>
                    <a:lstStyle/>
                    <a:p>
                      <a:pPr algn="l" fontAlgn="t"/>
                      <a:r>
                        <a:rPr lang="en-IN" sz="2400" b="1">
                          <a:effectLst/>
                        </a:rPr>
                        <a:t>forward() method</a:t>
                      </a:r>
                      <a:endParaRPr lang="en-IN" sz="2400" b="1">
                        <a:solidFill>
                          <a:srgbClr val="000000"/>
                        </a:solidFill>
                        <a:effectLst/>
                        <a:latin typeface="Cambria" panose="02040503050406030204" pitchFamily="18" charset="0"/>
                        <a:ea typeface="Cambria" panose="02040503050406030204" pitchFamily="18" charset="0"/>
                      </a:endParaRPr>
                    </a:p>
                  </a:txBody>
                  <a:tcPr marL="114300" marR="114300" marT="114300" marB="114300"/>
                </a:tc>
                <a:tc>
                  <a:txBody>
                    <a:bodyPr/>
                    <a:lstStyle/>
                    <a:p>
                      <a:pPr algn="l" fontAlgn="t"/>
                      <a:r>
                        <a:rPr lang="en-IN" sz="2400" b="1" dirty="0" err="1">
                          <a:effectLst/>
                        </a:rPr>
                        <a:t>sendRedirect</a:t>
                      </a:r>
                      <a:r>
                        <a:rPr lang="en-IN" sz="2400" b="1" dirty="0">
                          <a:effectLst/>
                        </a:rPr>
                        <a:t>() method</a:t>
                      </a:r>
                      <a:endParaRPr lang="en-IN" sz="2400" b="1" dirty="0">
                        <a:solidFill>
                          <a:srgbClr val="000000"/>
                        </a:solidFill>
                        <a:effectLst/>
                        <a:latin typeface="Cambria" panose="02040503050406030204" pitchFamily="18" charset="0"/>
                        <a:ea typeface="Cambria" panose="02040503050406030204" pitchFamily="18" charset="0"/>
                      </a:endParaRPr>
                    </a:p>
                  </a:txBody>
                  <a:tcPr marL="114300" marR="114300" marT="114300" marB="114300"/>
                </a:tc>
                <a:extLst>
                  <a:ext uri="{0D108BD9-81ED-4DB2-BD59-A6C34878D82A}">
                    <a16:rowId xmlns:a16="http://schemas.microsoft.com/office/drawing/2014/main" val="960444141"/>
                  </a:ext>
                </a:extLst>
              </a:tr>
              <a:tr h="0">
                <a:tc>
                  <a:txBody>
                    <a:bodyPr/>
                    <a:lstStyle/>
                    <a:p>
                      <a:pPr algn="just" fontAlgn="t"/>
                      <a:r>
                        <a:rPr lang="en-US" sz="2400">
                          <a:effectLst/>
                        </a:rPr>
                        <a:t>The forward() method works at server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The sendRedirect() method works at client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125818311"/>
                  </a:ext>
                </a:extLst>
              </a:tr>
              <a:tr h="0">
                <a:tc>
                  <a:txBody>
                    <a:bodyPr/>
                    <a:lstStyle/>
                    <a:p>
                      <a:pPr algn="just" fontAlgn="t"/>
                      <a:r>
                        <a:rPr lang="en-US" sz="2400">
                          <a:effectLst/>
                        </a:rPr>
                        <a:t>It sends the same request and response objects to another servlet.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always sends a new request.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3156227829"/>
                  </a:ext>
                </a:extLst>
              </a:tr>
              <a:tr h="0">
                <a:tc>
                  <a:txBody>
                    <a:bodyPr/>
                    <a:lstStyle/>
                    <a:p>
                      <a:pPr algn="just" fontAlgn="t"/>
                      <a:r>
                        <a:rPr lang="en-US" sz="2400">
                          <a:effectLst/>
                        </a:rPr>
                        <a:t>It can work within the server only.</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can be used within and outside the server.</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2583988303"/>
                  </a:ext>
                </a:extLst>
              </a:tr>
              <a:tr h="0">
                <a:tc>
                  <a:txBody>
                    <a:bodyPr/>
                    <a:lstStyle/>
                    <a:p>
                      <a:pPr algn="just" fontAlgn="t"/>
                      <a:r>
                        <a:rPr lang="en-IN" sz="2400">
                          <a:effectLst/>
                        </a:rPr>
                        <a:t>Example: request.getRequestDispacher("servlet2").forward(request,response);</a:t>
                      </a:r>
                      <a:endParaRPr lang="en-IN"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IN" sz="2400" dirty="0">
                          <a:effectLst/>
                        </a:rPr>
                        <a:t>Example: </a:t>
                      </a:r>
                      <a:r>
                        <a:rPr lang="en-IN" sz="2400" dirty="0" err="1">
                          <a:effectLst/>
                        </a:rPr>
                        <a:t>response.sendRedirect</a:t>
                      </a:r>
                      <a:r>
                        <a:rPr lang="en-IN" sz="2400" dirty="0">
                          <a:effectLst/>
                        </a:rPr>
                        <a:t>("servlet2");</a:t>
                      </a:r>
                      <a:endParaRPr lang="en-IN" sz="2400" dirty="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518934147"/>
                  </a:ext>
                </a:extLst>
              </a:tr>
            </a:tbl>
          </a:graphicData>
        </a:graphic>
      </p:graphicFrame>
    </p:spTree>
    <p:custDataLst>
      <p:tags r:id="rId1"/>
    </p:custDataLst>
    <p:extLst>
      <p:ext uri="{BB962C8B-B14F-4D97-AF65-F5344CB8AC3E}">
        <p14:creationId xmlns:p14="http://schemas.microsoft.com/office/powerpoint/2010/main" val="3522715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85000" lnSpcReduction="20000"/>
          </a:bodyPr>
          <a:lstStyle/>
          <a:p>
            <a:r>
              <a:rPr lang="en-IN" i="1" dirty="0"/>
              <a:t>index.html</a:t>
            </a:r>
          </a:p>
          <a:p>
            <a:pPr marL="0" indent="0">
              <a:buNone/>
            </a:pPr>
            <a:r>
              <a:rPr lang="en-IN" dirty="0" smtClean="0"/>
              <a:t>&lt;!</a:t>
            </a:r>
            <a:r>
              <a:rPr lang="en-IN" dirty="0"/>
              <a:t>DOCTYPE html</a:t>
            </a:r>
            <a:r>
              <a:rPr lang="en-IN" b="1" dirty="0"/>
              <a:t>&gt;</a:t>
            </a:r>
            <a:r>
              <a:rPr lang="en-IN" dirty="0"/>
              <a:t>  </a:t>
            </a:r>
          </a:p>
          <a:p>
            <a:pPr marL="0" indent="0">
              <a:buNone/>
            </a:pPr>
            <a:r>
              <a:rPr lang="en-IN" b="1" dirty="0"/>
              <a:t>&lt;html&gt;</a:t>
            </a:r>
            <a:r>
              <a:rPr lang="en-IN" dirty="0"/>
              <a:t>  </a:t>
            </a:r>
          </a:p>
          <a:p>
            <a:pPr marL="0" indent="0">
              <a:buNone/>
            </a:pPr>
            <a:r>
              <a:rPr lang="en-IN" b="1" dirty="0"/>
              <a:t>&lt;head&gt;</a:t>
            </a:r>
            <a:r>
              <a:rPr lang="en-IN" dirty="0"/>
              <a:t>  </a:t>
            </a:r>
          </a:p>
          <a:p>
            <a:pPr marL="0" indent="0">
              <a:buNone/>
            </a:pPr>
            <a:r>
              <a:rPr lang="en-IN" b="1" dirty="0"/>
              <a:t>&lt;meta</a:t>
            </a:r>
            <a:r>
              <a:rPr lang="en-IN" dirty="0"/>
              <a:t> charset="ISO-8859-1"</a:t>
            </a:r>
            <a:r>
              <a:rPr lang="en-IN" b="1" dirty="0"/>
              <a:t>&gt;</a:t>
            </a:r>
            <a:r>
              <a:rPr lang="en-IN" dirty="0"/>
              <a:t>  </a:t>
            </a:r>
          </a:p>
          <a:p>
            <a:pPr marL="0" indent="0">
              <a:buNone/>
            </a:pPr>
            <a:r>
              <a:rPr lang="en-IN" b="1" dirty="0"/>
              <a:t>&lt;title&gt;</a:t>
            </a:r>
            <a:r>
              <a:rPr lang="en-IN" dirty="0" err="1"/>
              <a:t>sendRedirect</a:t>
            </a:r>
            <a:r>
              <a:rPr lang="en-IN" dirty="0"/>
              <a:t> example</a:t>
            </a:r>
            <a:r>
              <a:rPr lang="en-IN" b="1" dirty="0"/>
              <a:t>&lt;/title&gt;</a:t>
            </a:r>
            <a:r>
              <a:rPr lang="en-IN" dirty="0"/>
              <a:t>  </a:t>
            </a:r>
          </a:p>
          <a:p>
            <a:pPr marL="0" indent="0">
              <a:buNone/>
            </a:pPr>
            <a:r>
              <a:rPr lang="en-IN" b="1" dirty="0"/>
              <a:t>&lt;/head&gt;</a:t>
            </a:r>
            <a:r>
              <a:rPr lang="en-IN" dirty="0"/>
              <a:t>  </a:t>
            </a:r>
          </a:p>
          <a:p>
            <a:pPr marL="0" indent="0">
              <a:buNone/>
            </a:pPr>
            <a:r>
              <a:rPr lang="en-IN" b="1" dirty="0"/>
              <a:t>&lt;body&gt;</a:t>
            </a:r>
            <a:r>
              <a:rPr lang="en-IN" dirty="0"/>
              <a:t>   </a:t>
            </a:r>
          </a:p>
          <a:p>
            <a:pPr marL="0" indent="0">
              <a:buNone/>
            </a:pPr>
            <a:r>
              <a:rPr lang="en-IN" b="1" dirty="0"/>
              <a:t>&lt;form</a:t>
            </a:r>
            <a:r>
              <a:rPr lang="en-IN" dirty="0"/>
              <a:t> action</a:t>
            </a:r>
            <a:r>
              <a:rPr lang="en-IN" dirty="0" smtClean="0"/>
              <a:t>="</a:t>
            </a:r>
            <a:r>
              <a:rPr lang="en-IN" dirty="0" err="1" smtClean="0"/>
              <a:t>GoogleSearchServlet</a:t>
            </a:r>
            <a:r>
              <a:rPr lang="en-IN" dirty="0" smtClean="0"/>
              <a:t>"</a:t>
            </a:r>
            <a:r>
              <a:rPr lang="en-IN" b="1" dirty="0" smtClean="0"/>
              <a:t>&gt;</a:t>
            </a:r>
            <a:r>
              <a:rPr lang="en-IN" dirty="0"/>
              <a:t>  </a:t>
            </a:r>
          </a:p>
          <a:p>
            <a:pPr marL="0" indent="0">
              <a:buNone/>
            </a:pPr>
            <a:r>
              <a:rPr lang="en-IN" b="1" dirty="0"/>
              <a:t>&lt;input</a:t>
            </a:r>
            <a:r>
              <a:rPr lang="en-IN" dirty="0"/>
              <a:t> type="text" </a:t>
            </a:r>
            <a:r>
              <a:rPr lang="en-IN" dirty="0" smtClean="0"/>
              <a:t>name="query"</a:t>
            </a:r>
            <a:r>
              <a:rPr lang="en-IN" b="1" dirty="0" smtClean="0"/>
              <a:t>&gt;</a:t>
            </a:r>
            <a:r>
              <a:rPr lang="en-IN" dirty="0"/>
              <a:t>  </a:t>
            </a:r>
          </a:p>
          <a:p>
            <a:pPr marL="0" indent="0">
              <a:buNone/>
            </a:pPr>
            <a:r>
              <a:rPr lang="en-IN" b="1" dirty="0"/>
              <a:t>&lt;input</a:t>
            </a:r>
            <a:r>
              <a:rPr lang="en-IN" dirty="0"/>
              <a:t> type="submit" value="Google Search"</a:t>
            </a:r>
            <a:r>
              <a:rPr lang="en-IN" b="1" dirty="0"/>
              <a:t>&gt;</a:t>
            </a:r>
            <a:r>
              <a:rPr lang="en-IN" dirty="0"/>
              <a:t>  </a:t>
            </a:r>
          </a:p>
          <a:p>
            <a:pPr marL="0" indent="0">
              <a:buNone/>
            </a:pPr>
            <a:r>
              <a:rPr lang="en-IN" b="1" dirty="0"/>
              <a:t>&lt;/form&gt;</a:t>
            </a:r>
            <a:r>
              <a:rPr lang="en-IN" dirty="0"/>
              <a:t>    </a:t>
            </a:r>
          </a:p>
          <a:p>
            <a:pPr marL="0" indent="0">
              <a:buNone/>
            </a:pPr>
            <a:r>
              <a:rPr lang="en-IN" b="1" dirty="0"/>
              <a:t>&lt;/body&gt;</a:t>
            </a:r>
            <a:r>
              <a:rPr lang="en-IN" dirty="0"/>
              <a:t>  </a:t>
            </a:r>
          </a:p>
          <a:p>
            <a:pPr marL="0" indent="0">
              <a:buNone/>
            </a:pPr>
            <a:r>
              <a:rPr lang="en-IN" b="1" dirty="0"/>
              <a:t>&lt;/html&gt;</a:t>
            </a:r>
            <a:r>
              <a:rPr lang="en-IN" dirty="0"/>
              <a:t>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918381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r>
              <a:rPr lang="en-IN" i="1" dirty="0" smtClean="0"/>
              <a:t>GoogleSearch.java</a:t>
            </a:r>
            <a:endParaRPr lang="en-IN" dirty="0" smtClean="0"/>
          </a:p>
          <a:p>
            <a:pPr marL="0" indent="0">
              <a:buNone/>
            </a:pPr>
            <a:r>
              <a:rPr lang="en-IN" b="1" dirty="0" smtClean="0"/>
              <a:t>import</a:t>
            </a:r>
            <a:r>
              <a:rPr lang="en-IN" dirty="0"/>
              <a:t> java.io</a:t>
            </a:r>
            <a:r>
              <a:rPr lang="en-IN" dirty="0" smtClean="0"/>
              <a:t>.*;</a:t>
            </a:r>
            <a:r>
              <a:rPr lang="en-IN" dirty="0"/>
              <a:t>  </a:t>
            </a:r>
          </a:p>
          <a:p>
            <a:pPr marL="0" indent="0">
              <a:buNone/>
            </a:pPr>
            <a:r>
              <a:rPr lang="en-IN" b="1" dirty="0"/>
              <a:t>import</a:t>
            </a:r>
            <a:r>
              <a:rPr lang="en-IN" dirty="0"/>
              <a:t> </a:t>
            </a:r>
            <a:r>
              <a:rPr lang="en-IN" dirty="0" err="1"/>
              <a:t>javax.servlet</a:t>
            </a:r>
            <a:r>
              <a:rPr lang="en-IN" dirty="0" smtClean="0"/>
              <a:t>.*;</a:t>
            </a:r>
            <a:r>
              <a:rPr lang="en-IN" dirty="0"/>
              <a:t>  </a:t>
            </a:r>
          </a:p>
          <a:p>
            <a:pPr marL="0" indent="0">
              <a:buNone/>
            </a:pPr>
            <a:r>
              <a:rPr lang="en-IN" b="1" dirty="0"/>
              <a:t>import</a:t>
            </a:r>
            <a:r>
              <a:rPr lang="en-IN" dirty="0"/>
              <a:t> </a:t>
            </a:r>
            <a:r>
              <a:rPr lang="en-IN" dirty="0" err="1"/>
              <a:t>javax.servlet.http</a:t>
            </a:r>
            <a:r>
              <a:rPr lang="en-IN" dirty="0" smtClean="0"/>
              <a:t>.*;</a:t>
            </a:r>
            <a:endParaRPr lang="en-IN" dirty="0"/>
          </a:p>
          <a:p>
            <a:pPr marL="0" indent="0">
              <a:buNone/>
            </a:pPr>
            <a:r>
              <a:rPr lang="en-IN" b="1" dirty="0"/>
              <a:t>public</a:t>
            </a:r>
            <a:r>
              <a:rPr lang="en-IN" dirty="0"/>
              <a:t> </a:t>
            </a:r>
            <a:r>
              <a:rPr lang="en-IN" b="1" dirty="0"/>
              <a:t>class</a:t>
            </a:r>
            <a:r>
              <a:rPr lang="en-IN" dirty="0"/>
              <a:t> </a:t>
            </a:r>
            <a:r>
              <a:rPr lang="en-IN" dirty="0" err="1" smtClean="0"/>
              <a:t>GoogleSearchServlet</a:t>
            </a:r>
            <a:r>
              <a:rPr lang="en-IN" dirty="0"/>
              <a:t> </a:t>
            </a:r>
            <a:r>
              <a:rPr lang="en-IN" b="1" dirty="0"/>
              <a:t>extends</a:t>
            </a:r>
            <a:r>
              <a:rPr lang="en-IN" dirty="0"/>
              <a:t> </a:t>
            </a:r>
            <a:r>
              <a:rPr lang="en-IN" dirty="0" err="1"/>
              <a:t>HttpServlet</a:t>
            </a:r>
            <a:r>
              <a:rPr lang="en-IN" dirty="0"/>
              <a:t> </a:t>
            </a:r>
            <a:endParaRPr lang="en-IN" dirty="0" smtClean="0"/>
          </a:p>
          <a:p>
            <a:pPr marL="0" indent="0">
              <a:buNone/>
            </a:pPr>
            <a:r>
              <a:rPr lang="en-IN" dirty="0" smtClean="0"/>
              <a:t>{</a:t>
            </a:r>
            <a:r>
              <a:rPr lang="en-IN" dirty="0"/>
              <a:t>  </a:t>
            </a:r>
          </a:p>
          <a:p>
            <a:pPr marL="0" indent="0">
              <a:buNone/>
            </a:pPr>
            <a:r>
              <a:rPr lang="en-IN" b="1" dirty="0" smtClean="0"/>
              <a:t>protected</a:t>
            </a:r>
            <a:r>
              <a:rPr lang="en-IN" dirty="0"/>
              <a:t> </a:t>
            </a:r>
            <a:r>
              <a:rPr lang="en-IN" b="1" dirty="0"/>
              <a:t>void</a:t>
            </a:r>
            <a:r>
              <a:rPr lang="en-IN" dirty="0"/>
              <a:t> </a:t>
            </a:r>
            <a:r>
              <a:rPr lang="en-IN" dirty="0" err="1"/>
              <a:t>doGet</a:t>
            </a:r>
            <a:r>
              <a:rPr lang="en-IN" dirty="0"/>
              <a:t>(</a:t>
            </a:r>
            <a:r>
              <a:rPr lang="en-IN" dirty="0" err="1"/>
              <a:t>HttpServletRequest</a:t>
            </a:r>
            <a:r>
              <a:rPr lang="en-IN" dirty="0"/>
              <a:t> request, </a:t>
            </a:r>
            <a:r>
              <a:rPr lang="en-IN" dirty="0" err="1"/>
              <a:t>HttpServletResponse</a:t>
            </a:r>
            <a:r>
              <a:rPr lang="en-IN" dirty="0"/>
              <a:t> response)  </a:t>
            </a:r>
            <a:r>
              <a:rPr lang="en-IN" b="1" dirty="0" smtClean="0"/>
              <a:t>throws</a:t>
            </a:r>
            <a:r>
              <a:rPr lang="en-IN" dirty="0"/>
              <a:t> </a:t>
            </a:r>
            <a:r>
              <a:rPr lang="en-IN" dirty="0" err="1"/>
              <a:t>ServletException</a:t>
            </a:r>
            <a:r>
              <a:rPr lang="en-IN" dirty="0"/>
              <a:t>, </a:t>
            </a:r>
            <a:r>
              <a:rPr lang="en-IN" dirty="0" err="1"/>
              <a:t>IOException</a:t>
            </a:r>
            <a:r>
              <a:rPr lang="en-IN" dirty="0"/>
              <a:t> </a:t>
            </a:r>
            <a:endParaRPr lang="en-IN" dirty="0" smtClean="0"/>
          </a:p>
          <a:p>
            <a:pPr marL="0" indent="0">
              <a:buNone/>
            </a:pPr>
            <a:r>
              <a:rPr lang="en-IN" dirty="0" smtClean="0"/>
              <a:t>{</a:t>
            </a:r>
            <a:r>
              <a:rPr lang="en-IN" dirty="0"/>
              <a:t>  </a:t>
            </a:r>
          </a:p>
          <a:p>
            <a:pPr marL="0" indent="0">
              <a:buNone/>
            </a:pPr>
            <a:r>
              <a:rPr lang="en-IN" dirty="0"/>
              <a:t>       </a:t>
            </a:r>
            <a:r>
              <a:rPr lang="en-IN" dirty="0" smtClean="0"/>
              <a:t>String</a:t>
            </a:r>
            <a:r>
              <a:rPr lang="en-IN" dirty="0"/>
              <a:t> </a:t>
            </a:r>
            <a:r>
              <a:rPr lang="en-IN" dirty="0" smtClean="0"/>
              <a:t>name = </a:t>
            </a:r>
            <a:r>
              <a:rPr lang="en-IN" dirty="0" err="1" smtClean="0"/>
              <a:t>request.getParameter</a:t>
            </a:r>
            <a:r>
              <a:rPr lang="en-IN" dirty="0" smtClean="0"/>
              <a:t>("query");</a:t>
            </a:r>
            <a:r>
              <a:rPr lang="en-IN" dirty="0"/>
              <a:t>  </a:t>
            </a:r>
          </a:p>
          <a:p>
            <a:pPr marL="0" indent="0">
              <a:buNone/>
            </a:pPr>
            <a:r>
              <a:rPr lang="en-IN" dirty="0"/>
              <a:t>        </a:t>
            </a:r>
            <a:r>
              <a:rPr lang="en-IN" dirty="0" err="1"/>
              <a:t>response.sendRedirect</a:t>
            </a:r>
            <a:r>
              <a:rPr lang="en-IN" dirty="0"/>
              <a:t>("https://www.google.co.in/#q="+name);  </a:t>
            </a:r>
          </a:p>
          <a:p>
            <a:pPr marL="0" indent="0">
              <a:buNone/>
            </a:pPr>
            <a:r>
              <a:rPr lang="en-IN" dirty="0"/>
              <a:t>    }  </a:t>
            </a:r>
          </a:p>
          <a:p>
            <a:pPr marL="0" indent="0">
              <a:buNone/>
            </a:pPr>
            <a:r>
              <a:rPr lang="en-IN" dirty="0"/>
              <a: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2018163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in </a:t>
            </a:r>
            <a:r>
              <a:rPr lang="en-US" dirty="0" smtClean="0"/>
              <a:t>Servlets</a:t>
            </a:r>
            <a:endParaRPr lang="en-US" dirty="0"/>
          </a:p>
        </p:txBody>
      </p:sp>
      <p:sp>
        <p:nvSpPr>
          <p:cNvPr id="3" name="Content Placeholder 2"/>
          <p:cNvSpPr>
            <a:spLocks noGrp="1"/>
          </p:cNvSpPr>
          <p:nvPr>
            <p:ph idx="1"/>
          </p:nvPr>
        </p:nvSpPr>
        <p:spPr/>
        <p:txBody>
          <a:bodyPr>
            <a:normAutofit/>
          </a:bodyPr>
          <a:lstStyle/>
          <a:p>
            <a:r>
              <a:rPr lang="en-US" b="1" dirty="0"/>
              <a:t>Session</a:t>
            </a:r>
            <a:r>
              <a:rPr lang="en-US" dirty="0"/>
              <a:t> simply means a </a:t>
            </a:r>
            <a:r>
              <a:rPr lang="en-US" dirty="0">
                <a:solidFill>
                  <a:schemeClr val="accent1"/>
                </a:solidFill>
              </a:rPr>
              <a:t>particular interval of time</a:t>
            </a:r>
            <a:r>
              <a:rPr lang="en-US" dirty="0" smtClean="0"/>
              <a:t>.</a:t>
            </a:r>
          </a:p>
          <a:p>
            <a:pPr marL="0" indent="0">
              <a:buNone/>
            </a:pPr>
            <a:endParaRPr lang="en-US" dirty="0"/>
          </a:p>
          <a:p>
            <a:r>
              <a:rPr lang="en-US" b="1" dirty="0"/>
              <a:t>Session Tracking</a:t>
            </a:r>
            <a:r>
              <a:rPr lang="en-US" dirty="0"/>
              <a:t> is </a:t>
            </a:r>
            <a:r>
              <a:rPr lang="en-US" dirty="0" smtClean="0"/>
              <a:t>a </a:t>
            </a:r>
            <a:r>
              <a:rPr lang="en-US" dirty="0" smtClean="0">
                <a:solidFill>
                  <a:schemeClr val="accent1"/>
                </a:solidFill>
              </a:rPr>
              <a:t>way to maintain state (data) of an user</a:t>
            </a:r>
            <a:r>
              <a:rPr lang="en-US" dirty="0" smtClean="0"/>
              <a:t>. </a:t>
            </a:r>
            <a:r>
              <a:rPr lang="en-US" dirty="0"/>
              <a:t>It is also known as </a:t>
            </a:r>
            <a:r>
              <a:rPr lang="en-US" b="1" dirty="0"/>
              <a:t>session management</a:t>
            </a:r>
            <a:r>
              <a:rPr lang="en-US" dirty="0"/>
              <a:t> in servlet</a:t>
            </a:r>
            <a:r>
              <a:rPr lang="en-US" dirty="0" smtClean="0"/>
              <a:t>.</a:t>
            </a:r>
          </a:p>
          <a:p>
            <a:endParaRPr lang="en-US" dirty="0"/>
          </a:p>
          <a:p>
            <a:r>
              <a:rPr lang="en-US" dirty="0"/>
              <a:t>Http protocol is a </a:t>
            </a:r>
            <a:r>
              <a:rPr lang="en-US" dirty="0">
                <a:solidFill>
                  <a:schemeClr val="accent1"/>
                </a:solidFill>
              </a:rPr>
              <a:t>stateless so we need to maintain state using session tracking techniques</a:t>
            </a:r>
            <a:r>
              <a:rPr lang="en-US" dirty="0"/>
              <a:t>. </a:t>
            </a:r>
          </a:p>
        </p:txBody>
      </p:sp>
    </p:spTree>
    <p:custDataLst>
      <p:tags r:id="rId1"/>
    </p:custDataLst>
    <p:extLst>
      <p:ext uri="{BB962C8B-B14F-4D97-AF65-F5344CB8AC3E}">
        <p14:creationId xmlns:p14="http://schemas.microsoft.com/office/powerpoint/2010/main" val="1809730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a:t>
            </a:r>
            <a:r>
              <a:rPr lang="en-US" dirty="0" smtClean="0"/>
              <a:t>(Cont.)</a:t>
            </a:r>
            <a:endParaRPr lang="en-US" dirty="0"/>
          </a:p>
        </p:txBody>
      </p:sp>
      <p:pic>
        <p:nvPicPr>
          <p:cNvPr id="3074" name="Picture 2" descr="session track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6772" y="3601087"/>
            <a:ext cx="7710035" cy="29304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67840" y="926125"/>
            <a:ext cx="11456320" cy="5438218"/>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defTabSz="398428">
              <a:spcBef>
                <a:spcPts val="2812"/>
              </a:spcBef>
              <a:defRPr sz="4171"/>
            </a:pPr>
            <a:r>
              <a:rPr lang="en-US" sz="3200" b="1" dirty="0"/>
              <a:t>Http</a:t>
            </a:r>
            <a:r>
              <a:rPr lang="en-US" sz="3200" dirty="0"/>
              <a:t> protocol is a </a:t>
            </a:r>
            <a:r>
              <a:rPr lang="en-US" sz="3200" b="1" dirty="0"/>
              <a:t>stateless </a:t>
            </a:r>
            <a:r>
              <a:rPr lang="en-US" sz="3200" b="1" dirty="0" smtClean="0"/>
              <a:t>protocol</a:t>
            </a:r>
            <a:r>
              <a:rPr lang="en-US" sz="3200" dirty="0" smtClean="0"/>
              <a:t> so </a:t>
            </a:r>
            <a:r>
              <a:rPr lang="en-US" sz="3200" dirty="0"/>
              <a:t>we need to maintain state using session tracking techniques.</a:t>
            </a:r>
          </a:p>
          <a:p>
            <a:pPr algn="just" defTabSz="398428">
              <a:spcBef>
                <a:spcPts val="2812"/>
              </a:spcBef>
              <a:defRPr sz="4171"/>
            </a:pPr>
            <a:r>
              <a:rPr lang="en-US" sz="3200" b="1" dirty="0"/>
              <a:t>Each time user requests</a:t>
            </a:r>
            <a:r>
              <a:rPr lang="en-US" sz="3200" dirty="0"/>
              <a:t> to the server, </a:t>
            </a:r>
            <a:r>
              <a:rPr lang="en-US" sz="3200" b="1" dirty="0"/>
              <a:t>server treats </a:t>
            </a:r>
            <a:r>
              <a:rPr lang="en-US" sz="3200" dirty="0"/>
              <a:t>the request</a:t>
            </a:r>
            <a:r>
              <a:rPr lang="en-US" sz="3200" b="1" dirty="0"/>
              <a:t> as the new request</a:t>
            </a:r>
            <a:r>
              <a:rPr lang="en-US" sz="3200" dirty="0"/>
              <a:t>. </a:t>
            </a:r>
          </a:p>
        </p:txBody>
      </p:sp>
    </p:spTree>
    <p:custDataLst>
      <p:tags r:id="rId1"/>
    </p:custDataLst>
    <p:extLst>
      <p:ext uri="{BB962C8B-B14F-4D97-AF65-F5344CB8AC3E}">
        <p14:creationId xmlns:p14="http://schemas.microsoft.com/office/powerpoint/2010/main" val="1821468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(Cont.)</a:t>
            </a:r>
          </a:p>
        </p:txBody>
      </p:sp>
      <p:sp>
        <p:nvSpPr>
          <p:cNvPr id="3" name="Content Placeholder 2"/>
          <p:cNvSpPr>
            <a:spLocks noGrp="1"/>
          </p:cNvSpPr>
          <p:nvPr>
            <p:ph idx="1"/>
          </p:nvPr>
        </p:nvSpPr>
        <p:spPr/>
        <p:txBody>
          <a:bodyPr>
            <a:normAutofit/>
          </a:bodyPr>
          <a:lstStyle/>
          <a:p>
            <a:pPr marL="0" indent="0">
              <a:buNone/>
            </a:pPr>
            <a:r>
              <a:rPr lang="en-US" dirty="0"/>
              <a:t>Why use Session Tracking?</a:t>
            </a:r>
          </a:p>
          <a:p>
            <a:r>
              <a:rPr lang="en-US" dirty="0" smtClean="0">
                <a:solidFill>
                  <a:srgbClr val="4F8AFF"/>
                </a:solidFill>
              </a:rPr>
              <a:t>To </a:t>
            </a:r>
            <a:r>
              <a:rPr lang="en-US" dirty="0">
                <a:solidFill>
                  <a:srgbClr val="4F8AFF"/>
                </a:solidFill>
              </a:rPr>
              <a:t>recognize </a:t>
            </a:r>
            <a:r>
              <a:rPr lang="en-US" dirty="0" smtClean="0">
                <a:solidFill>
                  <a:srgbClr val="4F8AFF"/>
                </a:solidFill>
              </a:rPr>
              <a:t>a particular </a:t>
            </a:r>
            <a:r>
              <a:rPr lang="en-US" dirty="0">
                <a:solidFill>
                  <a:srgbClr val="4F8AFF"/>
                </a:solidFill>
              </a:rPr>
              <a:t>user</a:t>
            </a:r>
            <a:r>
              <a:rPr lang="en-US" dirty="0" smtClean="0">
                <a:solidFill>
                  <a:srgbClr val="4F8AFF"/>
                </a:solidFill>
              </a:rPr>
              <a:t>.</a:t>
            </a:r>
          </a:p>
          <a:p>
            <a:pPr marL="0" indent="0">
              <a:buNone/>
            </a:pPr>
            <a:endParaRPr lang="en-US" dirty="0"/>
          </a:p>
          <a:p>
            <a:pPr marL="0" indent="0">
              <a:buNone/>
            </a:pPr>
            <a:r>
              <a:rPr lang="en-US" b="1" dirty="0"/>
              <a:t>Session Tracking Techniques</a:t>
            </a:r>
          </a:p>
          <a:p>
            <a:r>
              <a:rPr lang="en-US" b="1" dirty="0" smtClean="0">
                <a:solidFill>
                  <a:srgbClr val="4F8AFF"/>
                </a:solidFill>
              </a:rPr>
              <a:t>Cookies</a:t>
            </a:r>
            <a:endParaRPr lang="en-US" b="1" dirty="0">
              <a:solidFill>
                <a:srgbClr val="4F8AFF"/>
              </a:solidFill>
            </a:endParaRPr>
          </a:p>
          <a:p>
            <a:r>
              <a:rPr lang="en-US" b="1" dirty="0">
                <a:solidFill>
                  <a:srgbClr val="4F8AFF"/>
                </a:solidFill>
              </a:rPr>
              <a:t>Hidden Form Field</a:t>
            </a:r>
          </a:p>
          <a:p>
            <a:r>
              <a:rPr lang="en-US" b="1" dirty="0">
                <a:solidFill>
                  <a:srgbClr val="4F8AFF"/>
                </a:solidFill>
              </a:rPr>
              <a:t>URL Rewriting</a:t>
            </a:r>
          </a:p>
          <a:p>
            <a:r>
              <a:rPr lang="en-US" b="1" dirty="0" err="1" smtClean="0">
                <a:solidFill>
                  <a:srgbClr val="4F8AFF"/>
                </a:solidFill>
              </a:rPr>
              <a:t>HttpSession</a:t>
            </a:r>
            <a:r>
              <a:rPr lang="en-US" b="1" dirty="0" smtClean="0">
                <a:solidFill>
                  <a:srgbClr val="4F8AFF"/>
                </a:solidFill>
              </a:rPr>
              <a:t> object</a:t>
            </a:r>
            <a:endParaRPr lang="en-US" b="1" dirty="0">
              <a:solidFill>
                <a:srgbClr val="4F8AFF"/>
              </a:solidFill>
            </a:endParaRPr>
          </a:p>
          <a:p>
            <a:endParaRPr lang="en-US" dirty="0"/>
          </a:p>
        </p:txBody>
      </p:sp>
    </p:spTree>
    <p:custDataLst>
      <p:tags r:id="rId1"/>
    </p:custDataLst>
    <p:extLst>
      <p:ext uri="{BB962C8B-B14F-4D97-AF65-F5344CB8AC3E}">
        <p14:creationId xmlns:p14="http://schemas.microsoft.com/office/powerpoint/2010/main" val="2776127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Servlet</a:t>
            </a: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cookie</a:t>
            </a:r>
            <a:r>
              <a:rPr lang="en-US" dirty="0"/>
              <a:t> is a </a:t>
            </a:r>
            <a:r>
              <a:rPr lang="en-US" dirty="0">
                <a:solidFill>
                  <a:schemeClr val="accent1"/>
                </a:solidFill>
              </a:rPr>
              <a:t>small piece of information </a:t>
            </a:r>
            <a:r>
              <a:rPr lang="en-US" dirty="0"/>
              <a:t>that is persisted between the multiple client requests</a:t>
            </a:r>
            <a:r>
              <a:rPr lang="en-US" dirty="0" smtClean="0"/>
              <a:t>.</a:t>
            </a:r>
          </a:p>
          <a:p>
            <a:endParaRPr lang="en-US" dirty="0"/>
          </a:p>
          <a:p>
            <a:r>
              <a:rPr lang="en-US" dirty="0"/>
              <a:t>A cookie </a:t>
            </a:r>
            <a:r>
              <a:rPr lang="en-US" dirty="0">
                <a:solidFill>
                  <a:schemeClr val="accent1"/>
                </a:solidFill>
              </a:rPr>
              <a:t>has a name, a single value, and optional attributes such as a comment, path and domain qualifiers, a maximum age, and a version number</a:t>
            </a:r>
            <a:r>
              <a:rPr lang="en-US" dirty="0" smtClean="0"/>
              <a:t>. </a:t>
            </a:r>
            <a:endParaRPr lang="en-US" dirty="0"/>
          </a:p>
          <a:p>
            <a:endParaRPr lang="en-US" dirty="0"/>
          </a:p>
          <a:p>
            <a:endParaRPr lang="en-US" dirty="0"/>
          </a:p>
          <a:p>
            <a:endParaRPr lang="en-US" dirty="0"/>
          </a:p>
        </p:txBody>
      </p:sp>
      <p:pic>
        <p:nvPicPr>
          <p:cNvPr id="4" name="Picture 2" descr="cookies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75" y="3780431"/>
            <a:ext cx="8521788" cy="2722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5052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t>
            </a:r>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b="1" dirty="0"/>
              <a:t>How Cookie </a:t>
            </a:r>
            <a:r>
              <a:rPr lang="en-US" b="1" dirty="0" smtClean="0"/>
              <a:t>works??</a:t>
            </a:r>
          </a:p>
          <a:p>
            <a:pPr algn="just"/>
            <a:endParaRPr lang="en-US" dirty="0"/>
          </a:p>
          <a:p>
            <a:pPr algn="just"/>
            <a:r>
              <a:rPr lang="en-US" dirty="0">
                <a:solidFill>
                  <a:schemeClr val="accent1"/>
                </a:solidFill>
              </a:rPr>
              <a:t>By default, each request is considered as a new request</a:t>
            </a:r>
            <a:r>
              <a:rPr lang="en-US" dirty="0"/>
              <a:t>. </a:t>
            </a:r>
            <a:endParaRPr lang="en-US" dirty="0" smtClean="0"/>
          </a:p>
          <a:p>
            <a:pPr algn="just"/>
            <a:r>
              <a:rPr lang="en-US" dirty="0" smtClean="0"/>
              <a:t>In </a:t>
            </a:r>
            <a:r>
              <a:rPr lang="en-US" dirty="0"/>
              <a:t>cookies technique, we </a:t>
            </a:r>
            <a:r>
              <a:rPr lang="en-US" dirty="0">
                <a:solidFill>
                  <a:schemeClr val="accent1"/>
                </a:solidFill>
              </a:rPr>
              <a:t>add cookie with response from the servlet</a:t>
            </a:r>
            <a:r>
              <a:rPr lang="en-US" dirty="0"/>
              <a:t>. </a:t>
            </a:r>
            <a:endParaRPr lang="en-US" dirty="0" smtClean="0"/>
          </a:p>
          <a:p>
            <a:pPr algn="just"/>
            <a:r>
              <a:rPr lang="en-US" dirty="0" smtClean="0"/>
              <a:t>So </a:t>
            </a:r>
            <a:r>
              <a:rPr lang="en-US" dirty="0"/>
              <a:t>cookie is </a:t>
            </a:r>
            <a:r>
              <a:rPr lang="en-US" dirty="0">
                <a:solidFill>
                  <a:schemeClr val="accent1"/>
                </a:solidFill>
              </a:rPr>
              <a:t>stored in the cache of the browser</a:t>
            </a:r>
            <a:r>
              <a:rPr lang="en-US" dirty="0"/>
              <a:t>. </a:t>
            </a:r>
            <a:endParaRPr lang="en-US" dirty="0" smtClean="0"/>
          </a:p>
          <a:p>
            <a:pPr algn="just"/>
            <a:r>
              <a:rPr lang="en-US" dirty="0" smtClean="0"/>
              <a:t>After </a:t>
            </a:r>
            <a:r>
              <a:rPr lang="en-US" dirty="0"/>
              <a:t>that if </a:t>
            </a:r>
            <a:r>
              <a:rPr lang="en-US" dirty="0">
                <a:solidFill>
                  <a:schemeClr val="accent1"/>
                </a:solidFill>
              </a:rPr>
              <a:t>request is sent by the user</a:t>
            </a:r>
            <a:r>
              <a:rPr lang="en-US" dirty="0"/>
              <a:t>, cookie is added with request by default. Thus, we </a:t>
            </a:r>
            <a:r>
              <a:rPr lang="en-US" dirty="0">
                <a:solidFill>
                  <a:schemeClr val="accent1"/>
                </a:solidFill>
              </a:rPr>
              <a:t>recognize the user as the old user.</a:t>
            </a:r>
          </a:p>
          <a:p>
            <a:pPr algn="just"/>
            <a:endParaRPr lang="en-US" dirty="0">
              <a:solidFill>
                <a:schemeClr val="accent1"/>
              </a:solidFill>
            </a:endParaRPr>
          </a:p>
        </p:txBody>
      </p:sp>
    </p:spTree>
    <p:custDataLst>
      <p:tags r:id="rId1"/>
    </p:custDataLst>
    <p:extLst>
      <p:ext uri="{BB962C8B-B14F-4D97-AF65-F5344CB8AC3E}">
        <p14:creationId xmlns:p14="http://schemas.microsoft.com/office/powerpoint/2010/main" val="2536829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Why </a:t>
            </a:r>
            <a:r>
              <a:rPr lang="en-US" spc="-10" dirty="0">
                <a:latin typeface="Cambria"/>
                <a:cs typeface="Cambria"/>
              </a:rPr>
              <a:t>Build Web Pages Dynamically?</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based on data submitted by the user</a:t>
            </a:r>
          </a:p>
          <a:p>
            <a:pPr lvl="2" algn="just">
              <a:lnSpc>
                <a:spcPct val="100000"/>
              </a:lnSpc>
              <a:spcBef>
                <a:spcPts val="90"/>
              </a:spcBef>
            </a:pPr>
            <a:r>
              <a:rPr lang="en-US" spc="-10" dirty="0" smtClean="0">
                <a:latin typeface="Cambria"/>
                <a:cs typeface="Cambria"/>
              </a:rPr>
              <a:t>Ex: Results returned from search engine OR </a:t>
            </a:r>
            <a:r>
              <a:rPr lang="en-US" spc="-10" dirty="0">
                <a:latin typeface="Cambria"/>
                <a:cs typeface="Cambria"/>
              </a:rPr>
              <a:t>order-confirmation pages at </a:t>
            </a:r>
            <a:r>
              <a:rPr lang="en-US" spc="-10" dirty="0" smtClean="0">
                <a:latin typeface="Cambria"/>
                <a:cs typeface="Cambria"/>
              </a:rPr>
              <a:t>online </a:t>
            </a:r>
            <a:r>
              <a:rPr lang="en-US" spc="-10" dirty="0">
                <a:latin typeface="Cambria"/>
                <a:cs typeface="Cambria"/>
              </a:rPr>
              <a:t>stores</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derived from data that changes frequently</a:t>
            </a:r>
          </a:p>
          <a:p>
            <a:pPr lvl="2" algn="just">
              <a:lnSpc>
                <a:spcPct val="100000"/>
              </a:lnSpc>
              <a:spcBef>
                <a:spcPts val="90"/>
              </a:spcBef>
            </a:pPr>
            <a:r>
              <a:rPr lang="en-US" spc="-10" dirty="0">
                <a:latin typeface="Cambria"/>
                <a:cs typeface="Cambria"/>
              </a:rPr>
              <a:t>Ex:</a:t>
            </a:r>
            <a:r>
              <a:rPr lang="en-US" spc="-10" dirty="0" smtClean="0">
                <a:latin typeface="Cambria"/>
                <a:cs typeface="Cambria"/>
              </a:rPr>
              <a:t> A </a:t>
            </a:r>
            <a:r>
              <a:rPr lang="en-US" spc="-10" dirty="0">
                <a:latin typeface="Cambria"/>
                <a:cs typeface="Cambria"/>
              </a:rPr>
              <a:t>weather report or news headlines page </a:t>
            </a:r>
            <a:endParaRPr lang="en-US" spc="-10" dirty="0" smtClean="0">
              <a:latin typeface="Cambria"/>
              <a:cs typeface="Cambria"/>
            </a:endParaRPr>
          </a:p>
          <a:p>
            <a:pPr lvl="1" algn="just">
              <a:lnSpc>
                <a:spcPct val="100000"/>
              </a:lnSpc>
              <a:spcBef>
                <a:spcPts val="90"/>
              </a:spcBef>
            </a:pPr>
            <a:r>
              <a:rPr lang="en-US" spc="-10" dirty="0">
                <a:latin typeface="Cambria"/>
                <a:cs typeface="Cambria"/>
              </a:rPr>
              <a:t>The Web page uses information from databases or other server-side sources </a:t>
            </a:r>
          </a:p>
          <a:p>
            <a:pPr lvl="2" algn="just">
              <a:lnSpc>
                <a:spcPct val="100000"/>
              </a:lnSpc>
              <a:spcBef>
                <a:spcPts val="90"/>
              </a:spcBef>
            </a:pPr>
            <a:r>
              <a:rPr lang="en-US" spc="-10" dirty="0" smtClean="0">
                <a:latin typeface="Cambria"/>
                <a:cs typeface="Cambria"/>
              </a:rPr>
              <a:t>Ex: </a:t>
            </a:r>
            <a:r>
              <a:rPr lang="en-US" spc="-10" dirty="0">
                <a:latin typeface="Cambria"/>
                <a:cs typeface="Cambria"/>
              </a:rPr>
              <a:t>an e-commerce site could use a servlet to build a Web page that lists the current price and availability of each item that is for sale. </a:t>
            </a:r>
          </a:p>
          <a:p>
            <a:pPr algn="just">
              <a:lnSpc>
                <a:spcPct val="100000"/>
              </a:lnSpc>
              <a:spcBef>
                <a:spcPts val="90"/>
              </a:spcBef>
            </a:pPr>
            <a:r>
              <a:rPr lang="en-US" spc="-10" dirty="0" smtClean="0">
                <a:latin typeface="Cambria"/>
                <a:cs typeface="Cambria"/>
              </a:rPr>
              <a:t>Comparison with applets</a:t>
            </a:r>
          </a:p>
          <a:p>
            <a:pPr lvl="1" algn="just">
              <a:lnSpc>
                <a:spcPct val="100000"/>
              </a:lnSpc>
              <a:spcBef>
                <a:spcPts val="90"/>
              </a:spcBef>
            </a:pPr>
            <a:r>
              <a:rPr lang="en-US" spc="-10" dirty="0" smtClean="0">
                <a:latin typeface="Cambria"/>
                <a:cs typeface="Cambria"/>
              </a:rPr>
              <a:t>Big </a:t>
            </a:r>
            <a:r>
              <a:rPr lang="en-US" spc="-10" dirty="0">
                <a:latin typeface="Cambria"/>
                <a:cs typeface="Cambria"/>
              </a:rPr>
              <a:t>applets require long download time</a:t>
            </a:r>
          </a:p>
          <a:p>
            <a:pPr lvl="1" algn="just">
              <a:lnSpc>
                <a:spcPct val="100000"/>
              </a:lnSpc>
              <a:spcBef>
                <a:spcPts val="90"/>
              </a:spcBef>
            </a:pPr>
            <a:r>
              <a:rPr lang="en-US" spc="-10" dirty="0" smtClean="0">
                <a:latin typeface="Cambria"/>
                <a:cs typeface="Cambria"/>
              </a:rPr>
              <a:t>Applets </a:t>
            </a:r>
            <a:r>
              <a:rPr lang="en-US" spc="-10" dirty="0">
                <a:latin typeface="Cambria"/>
                <a:cs typeface="Cambria"/>
              </a:rPr>
              <a:t>do not have access to all the system resources</a:t>
            </a:r>
          </a:p>
          <a:p>
            <a:pPr lvl="1" algn="just">
              <a:lnSpc>
                <a:spcPct val="100000"/>
              </a:lnSpc>
              <a:spcBef>
                <a:spcPts val="90"/>
              </a:spcBef>
            </a:pPr>
            <a:r>
              <a:rPr lang="en-US" spc="-10" dirty="0" smtClean="0">
                <a:latin typeface="Cambria"/>
                <a:cs typeface="Cambria"/>
              </a:rPr>
              <a:t>Server-side </a:t>
            </a:r>
            <a:r>
              <a:rPr lang="en-US" spc="-10" dirty="0">
                <a:latin typeface="Cambria"/>
                <a:cs typeface="Cambria"/>
              </a:rPr>
              <a:t>Java solves problems that applets face</a:t>
            </a:r>
          </a:p>
          <a:p>
            <a:pPr lvl="2" algn="just">
              <a:lnSpc>
                <a:spcPct val="100000"/>
              </a:lnSpc>
              <a:spcBef>
                <a:spcPts val="90"/>
              </a:spcBef>
            </a:pPr>
            <a:r>
              <a:rPr lang="en-US" spc="-10" dirty="0" smtClean="0">
                <a:latin typeface="Cambria"/>
                <a:cs typeface="Cambria"/>
              </a:rPr>
              <a:t>Code </a:t>
            </a:r>
            <a:r>
              <a:rPr lang="en-US" spc="-10" dirty="0">
                <a:latin typeface="Cambria"/>
                <a:cs typeface="Cambria"/>
              </a:rPr>
              <a:t>executed on the server side and only the results sent to client</a:t>
            </a:r>
          </a:p>
          <a:p>
            <a:pPr lvl="2" algn="just">
              <a:lnSpc>
                <a:spcPct val="100000"/>
              </a:lnSpc>
              <a:spcBef>
                <a:spcPts val="90"/>
              </a:spcBef>
            </a:pPr>
            <a:r>
              <a:rPr lang="en-US" spc="-10" dirty="0">
                <a:latin typeface="Cambria"/>
                <a:cs typeface="Cambria"/>
              </a:rPr>
              <a:t>Servlets can access applications and data sources</a:t>
            </a: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custDataLst>
      <p:tags r:id="rId1"/>
    </p:custDataLst>
    <p:extLst>
      <p:ext uri="{BB962C8B-B14F-4D97-AF65-F5344CB8AC3E}">
        <p14:creationId xmlns:p14="http://schemas.microsoft.com/office/powerpoint/2010/main" val="2150139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(Cont.)</a:t>
            </a:r>
          </a:p>
        </p:txBody>
      </p:sp>
      <p:sp>
        <p:nvSpPr>
          <p:cNvPr id="4" name="Content Placeholder 3"/>
          <p:cNvSpPr>
            <a:spLocks noGrp="1"/>
          </p:cNvSpPr>
          <p:nvPr>
            <p:ph idx="1"/>
          </p:nvPr>
        </p:nvSpPr>
        <p:spPr>
          <a:xfrm>
            <a:off x="239151" y="864108"/>
            <a:ext cx="11456320" cy="5993892"/>
          </a:xfrm>
        </p:spPr>
        <p:txBody>
          <a:bodyPr>
            <a:normAutofit/>
          </a:bodyPr>
          <a:lstStyle/>
          <a:p>
            <a:pPr marL="0" indent="0">
              <a:buNone/>
            </a:pPr>
            <a:r>
              <a:rPr lang="en-US" b="1" dirty="0"/>
              <a:t>Types of Cookie</a:t>
            </a:r>
          </a:p>
          <a:p>
            <a:r>
              <a:rPr lang="en-US" dirty="0"/>
              <a:t>There are 2 types of cookies in servlets.</a:t>
            </a:r>
          </a:p>
          <a:p>
            <a:pPr lvl="1"/>
            <a:r>
              <a:rPr lang="en-US" sz="2800" dirty="0">
                <a:solidFill>
                  <a:schemeClr val="accent1"/>
                </a:solidFill>
              </a:rPr>
              <a:t>Non-persistent cookie</a:t>
            </a:r>
          </a:p>
          <a:p>
            <a:pPr lvl="1"/>
            <a:r>
              <a:rPr lang="en-US" sz="2800" dirty="0">
                <a:solidFill>
                  <a:schemeClr val="accent1"/>
                </a:solidFill>
              </a:rPr>
              <a:t>Persistent cookie</a:t>
            </a:r>
          </a:p>
          <a:p>
            <a:r>
              <a:rPr lang="en-US" b="1" dirty="0"/>
              <a:t>Non-persistent cookie</a:t>
            </a:r>
          </a:p>
          <a:p>
            <a:pPr lvl="1"/>
            <a:r>
              <a:rPr lang="en-US" dirty="0"/>
              <a:t>It is valid for </a:t>
            </a:r>
            <a:r>
              <a:rPr lang="en-US" dirty="0">
                <a:solidFill>
                  <a:schemeClr val="accent1"/>
                </a:solidFill>
              </a:rPr>
              <a:t>single session only.</a:t>
            </a:r>
            <a:r>
              <a:rPr lang="en-US" dirty="0"/>
              <a:t> </a:t>
            </a:r>
            <a:endParaRPr lang="en-US" dirty="0" smtClean="0"/>
          </a:p>
          <a:p>
            <a:pPr lvl="1"/>
            <a:r>
              <a:rPr lang="en-US" dirty="0" smtClean="0"/>
              <a:t>It </a:t>
            </a:r>
            <a:r>
              <a:rPr lang="en-US" dirty="0"/>
              <a:t>is removed each time when user closes the browser.</a:t>
            </a:r>
          </a:p>
          <a:p>
            <a:r>
              <a:rPr lang="en-US" b="1" dirty="0"/>
              <a:t>Persistent cookie</a:t>
            </a:r>
          </a:p>
          <a:p>
            <a:pPr lvl="1"/>
            <a:r>
              <a:rPr lang="en-US" dirty="0"/>
              <a:t>It is </a:t>
            </a:r>
            <a:r>
              <a:rPr lang="en-US" dirty="0">
                <a:solidFill>
                  <a:schemeClr val="accent1"/>
                </a:solidFill>
              </a:rPr>
              <a:t>valid for multiple </a:t>
            </a:r>
            <a:r>
              <a:rPr lang="en-US" dirty="0" smtClean="0">
                <a:solidFill>
                  <a:schemeClr val="accent1"/>
                </a:solidFill>
              </a:rPr>
              <a:t>session</a:t>
            </a:r>
            <a:r>
              <a:rPr lang="en-US" dirty="0" smtClean="0"/>
              <a:t>. </a:t>
            </a:r>
          </a:p>
          <a:p>
            <a:pPr lvl="1"/>
            <a:r>
              <a:rPr lang="en-US" dirty="0" smtClean="0"/>
              <a:t>It </a:t>
            </a:r>
            <a:r>
              <a:rPr lang="en-US" dirty="0"/>
              <a:t>is not removed each time when user closes the browser. </a:t>
            </a:r>
            <a:endParaRPr lang="en-US" dirty="0" smtClean="0"/>
          </a:p>
          <a:p>
            <a:pPr lvl="1"/>
            <a:r>
              <a:rPr lang="en-US" dirty="0" smtClean="0"/>
              <a:t>It </a:t>
            </a:r>
            <a:r>
              <a:rPr lang="en-US" dirty="0"/>
              <a:t>is removed only if user logout or </a:t>
            </a:r>
            <a:r>
              <a:rPr lang="en-US" dirty="0" smtClean="0"/>
              <a:t>signs out</a:t>
            </a:r>
            <a:r>
              <a:rPr lang="en-US" dirty="0"/>
              <a:t>.</a:t>
            </a:r>
          </a:p>
          <a:p>
            <a:endParaRPr lang="en-US" dirty="0"/>
          </a:p>
        </p:txBody>
      </p:sp>
    </p:spTree>
    <p:custDataLst>
      <p:tags r:id="rId1"/>
    </p:custDataLst>
    <p:extLst>
      <p:ext uri="{BB962C8B-B14F-4D97-AF65-F5344CB8AC3E}">
        <p14:creationId xmlns:p14="http://schemas.microsoft.com/office/powerpoint/2010/main" val="1107118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 class &amp;  its constructor</a:t>
            </a:r>
            <a:endParaRPr lang="en-IN" dirty="0"/>
          </a:p>
        </p:txBody>
      </p:sp>
      <p:sp>
        <p:nvSpPr>
          <p:cNvPr id="3" name="Content Placeholder 2"/>
          <p:cNvSpPr>
            <a:spLocks noGrp="1"/>
          </p:cNvSpPr>
          <p:nvPr>
            <p:ph idx="1"/>
          </p:nvPr>
        </p:nvSpPr>
        <p:spPr/>
        <p:txBody>
          <a:bodyPr/>
          <a:lstStyle/>
          <a:p>
            <a:r>
              <a:rPr lang="en-US" b="1" dirty="0" err="1"/>
              <a:t>javax.servlet.http.Cookie</a:t>
            </a:r>
            <a:r>
              <a:rPr lang="en-US" dirty="0"/>
              <a:t> class provides the functionality of using cookies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graphicFrame>
        <p:nvGraphicFramePr>
          <p:cNvPr id="6" name="Table 5">
            <a:extLst>
              <a:ext uri="{FF2B5EF4-FFF2-40B4-BE49-F238E27FC236}">
                <a16:creationId xmlns:a16="http://schemas.microsoft.com/office/drawing/2014/main" id="{AD09B757-B913-4485-974B-1C8AD16B69EA}"/>
              </a:ext>
            </a:extLst>
          </p:cNvPr>
          <p:cNvGraphicFramePr>
            <a:graphicFrameLocks noGrp="1"/>
          </p:cNvGraphicFramePr>
          <p:nvPr>
            <p:extLst>
              <p:ext uri="{D42A27DB-BD31-4B8C-83A1-F6EECF244321}">
                <p14:modId xmlns:p14="http://schemas.microsoft.com/office/powerpoint/2010/main" val="457401284"/>
              </p:ext>
            </p:extLst>
          </p:nvPr>
        </p:nvGraphicFramePr>
        <p:xfrm>
          <a:off x="955342" y="2033517"/>
          <a:ext cx="10126640" cy="3071884"/>
        </p:xfrm>
        <a:graphic>
          <a:graphicData uri="http://schemas.openxmlformats.org/drawingml/2006/table">
            <a:tbl>
              <a:tblPr firstRow="1" bandRow="1">
                <a:tableStyleId>{69012ECD-51FC-41F1-AA8D-1B2483CD663E}</a:tableStyleId>
              </a:tblPr>
              <a:tblGrid>
                <a:gridCol w="4428793">
                  <a:extLst>
                    <a:ext uri="{9D8B030D-6E8A-4147-A177-3AD203B41FA5}">
                      <a16:colId xmlns:a16="http://schemas.microsoft.com/office/drawing/2014/main" val="493665293"/>
                    </a:ext>
                  </a:extLst>
                </a:gridCol>
                <a:gridCol w="5697847">
                  <a:extLst>
                    <a:ext uri="{9D8B030D-6E8A-4147-A177-3AD203B41FA5}">
                      <a16:colId xmlns:a16="http://schemas.microsoft.com/office/drawing/2014/main" val="3463487452"/>
                    </a:ext>
                  </a:extLst>
                </a:gridCol>
              </a:tblGrid>
              <a:tr h="902231">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algn="l" fontAlgn="t"/>
                      <a:r>
                        <a:rPr lang="en-IN" sz="2800" dirty="0">
                          <a:effectLst/>
                          <a:latin typeface="Cambria" panose="02040503050406030204" pitchFamily="18" charset="0"/>
                          <a:ea typeface="Cambria" panose="02040503050406030204" pitchFamily="18" charset="0"/>
                        </a:rPr>
                        <a:t>Constructor</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marL="185738" indent="0" algn="l" fontAlgn="t"/>
                      <a:r>
                        <a:rPr lang="en-IN" sz="2800" dirty="0">
                          <a:effectLst/>
                          <a:latin typeface="Cambria" panose="02040503050406030204" pitchFamily="18" charset="0"/>
                          <a:ea typeface="Cambria" panose="02040503050406030204" pitchFamily="18" charset="0"/>
                        </a:rPr>
                        <a:t>Description</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extLst>
                  <a:ext uri="{0D108BD9-81ED-4DB2-BD59-A6C34878D82A}">
                    <a16:rowId xmlns:a16="http://schemas.microsoft.com/office/drawing/2014/main" val="140823280"/>
                  </a:ext>
                </a:extLst>
              </a:tr>
              <a:tr h="794823">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just" fontAlgn="t"/>
                      <a:r>
                        <a:rPr lang="en-IN" sz="2800" dirty="0" smtClean="0">
                          <a:effectLst/>
                          <a:latin typeface="Cambria" panose="02040503050406030204" pitchFamily="18" charset="0"/>
                          <a:ea typeface="Cambria" panose="02040503050406030204" pitchFamily="18" charset="0"/>
                        </a:rPr>
                        <a:t>Cookie ( )</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IN" sz="2800" dirty="0">
                          <a:effectLst/>
                          <a:latin typeface="Cambria" panose="02040503050406030204" pitchFamily="18" charset="0"/>
                          <a:ea typeface="Cambria" panose="02040503050406030204" pitchFamily="18" charset="0"/>
                        </a:rPr>
                        <a:t>constructs a cookie.</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3966097564"/>
                  </a:ext>
                </a:extLst>
              </a:tr>
              <a:tr h="137483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l" fontAlgn="t"/>
                      <a:r>
                        <a:rPr lang="en-US" sz="2800" dirty="0" smtClean="0">
                          <a:effectLst/>
                          <a:latin typeface="Cambria" panose="02040503050406030204" pitchFamily="18" charset="0"/>
                          <a:ea typeface="Cambria" panose="02040503050406030204" pitchFamily="18" charset="0"/>
                        </a:rPr>
                        <a:t>Cookie (</a:t>
                      </a:r>
                      <a:r>
                        <a:rPr lang="en-US" sz="2800" dirty="0">
                          <a:effectLst/>
                          <a:latin typeface="Cambria" panose="02040503050406030204" pitchFamily="18" charset="0"/>
                          <a:ea typeface="Cambria" panose="02040503050406030204" pitchFamily="18" charset="0"/>
                        </a:rPr>
                        <a:t>String name, String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US" sz="2800" dirty="0">
                          <a:effectLst/>
                          <a:latin typeface="Cambria" panose="02040503050406030204" pitchFamily="18" charset="0"/>
                          <a:ea typeface="Cambria" panose="02040503050406030204" pitchFamily="18" charset="0"/>
                        </a:rPr>
                        <a:t>constructs a cookie with a specified name and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2591058883"/>
                  </a:ext>
                </a:extLst>
              </a:tr>
            </a:tbl>
          </a:graphicData>
        </a:graphic>
      </p:graphicFrame>
    </p:spTree>
    <p:custDataLst>
      <p:tags r:id="rId1"/>
    </p:custDataLst>
    <p:extLst>
      <p:ext uri="{BB962C8B-B14F-4D97-AF65-F5344CB8AC3E}">
        <p14:creationId xmlns:p14="http://schemas.microsoft.com/office/powerpoint/2010/main" val="2638960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Methods of Cookie class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graphicFrame>
        <p:nvGraphicFramePr>
          <p:cNvPr id="5" name="Content Placeholder 3">
            <a:extLst>
              <a:ext uri="{FF2B5EF4-FFF2-40B4-BE49-F238E27FC236}">
                <a16:creationId xmlns:a16="http://schemas.microsoft.com/office/drawing/2014/main" id="{7A6C878E-B1E1-4D43-9650-A740ADE6F597}"/>
              </a:ext>
            </a:extLst>
          </p:cNvPr>
          <p:cNvGraphicFramePr>
            <a:graphicFrameLocks noGrp="1"/>
          </p:cNvGraphicFramePr>
          <p:nvPr>
            <p:ph idx="1"/>
            <p:extLst>
              <p:ext uri="{D42A27DB-BD31-4B8C-83A1-F6EECF244321}">
                <p14:modId xmlns:p14="http://schemas.microsoft.com/office/powerpoint/2010/main" val="1211521696"/>
              </p:ext>
            </p:extLst>
          </p:nvPr>
        </p:nvGraphicFramePr>
        <p:xfrm>
          <a:off x="239713" y="863599"/>
          <a:ext cx="11470066" cy="4907427"/>
        </p:xfrm>
        <a:graphic>
          <a:graphicData uri="http://schemas.openxmlformats.org/drawingml/2006/table">
            <a:tbl>
              <a:tblPr>
                <a:tableStyleId>{BC89EF96-8CEA-46FF-86C4-4CE0E7609802}</a:tableStyleId>
              </a:tblPr>
              <a:tblGrid>
                <a:gridCol w="5389562">
                  <a:extLst>
                    <a:ext uri="{9D8B030D-6E8A-4147-A177-3AD203B41FA5}">
                      <a16:colId xmlns:a16="http://schemas.microsoft.com/office/drawing/2014/main" val="53111922"/>
                    </a:ext>
                  </a:extLst>
                </a:gridCol>
                <a:gridCol w="6080504">
                  <a:extLst>
                    <a:ext uri="{9D8B030D-6E8A-4147-A177-3AD203B41FA5}">
                      <a16:colId xmlns:a16="http://schemas.microsoft.com/office/drawing/2014/main" val="540032362"/>
                    </a:ext>
                  </a:extLst>
                </a:gridCol>
              </a:tblGrid>
              <a:tr h="740967">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Method</a:t>
                      </a:r>
                    </a:p>
                  </a:txBody>
                  <a:tcPr marL="49375" marR="49375" marT="49375" marB="49375">
                    <a:solidFill>
                      <a:schemeClr val="accent1"/>
                    </a:solidFill>
                  </a:tcPr>
                </a:tc>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Description</a:t>
                      </a:r>
                    </a:p>
                  </a:txBody>
                  <a:tcPr marL="49375" marR="49375" marT="49375" marB="49375">
                    <a:solidFill>
                      <a:schemeClr val="accent1"/>
                    </a:solidFill>
                  </a:tcPr>
                </a:tc>
                <a:extLst>
                  <a:ext uri="{0D108BD9-81ED-4DB2-BD59-A6C34878D82A}">
                    <a16:rowId xmlns:a16="http://schemas.microsoft.com/office/drawing/2014/main" val="2460023544"/>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void </a:t>
                      </a:r>
                      <a:r>
                        <a:rPr lang="en-IN" sz="2800" dirty="0" err="1">
                          <a:effectLst/>
                          <a:latin typeface="Cambria" panose="02040503050406030204" pitchFamily="18" charset="0"/>
                          <a:ea typeface="Cambria" panose="02040503050406030204" pitchFamily="18" charset="0"/>
                        </a:rPr>
                        <a:t>setMaxAge</a:t>
                      </a:r>
                      <a:r>
                        <a:rPr lang="en-IN" sz="2800" dirty="0">
                          <a:effectLst/>
                          <a:latin typeface="Cambria" panose="02040503050406030204" pitchFamily="18" charset="0"/>
                          <a:ea typeface="Cambria" panose="02040503050406030204" pitchFamily="18" charset="0"/>
                        </a:rPr>
                        <a:t>(</a:t>
                      </a:r>
                      <a:r>
                        <a:rPr lang="en-IN" sz="2800" dirty="0" err="1">
                          <a:effectLst/>
                          <a:latin typeface="Cambria" panose="02040503050406030204" pitchFamily="18" charset="0"/>
                          <a:ea typeface="Cambria" panose="02040503050406030204" pitchFamily="18" charset="0"/>
                        </a:rPr>
                        <a:t>int</a:t>
                      </a:r>
                      <a:r>
                        <a:rPr lang="en-IN" sz="2800" dirty="0">
                          <a:effectLst/>
                          <a:latin typeface="Cambria" panose="02040503050406030204" pitchFamily="18" charset="0"/>
                          <a:ea typeface="Cambria" panose="02040503050406030204" pitchFamily="18" charset="0"/>
                        </a:rPr>
                        <a:t> expiry)</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Sets the maximum age of the cookie in seconds.</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82009312"/>
                  </a:ext>
                </a:extLst>
              </a:tr>
              <a:tr h="1220424">
                <a:tc>
                  <a:txBody>
                    <a:bodyPr/>
                    <a:lstStyle/>
                    <a:p>
                      <a:pPr algn="just" fontAlgn="t"/>
                      <a:r>
                        <a:rPr lang="en-IN" sz="2800">
                          <a:effectLst/>
                          <a:latin typeface="Cambria" panose="02040503050406030204" pitchFamily="18" charset="0"/>
                          <a:ea typeface="Cambria" panose="02040503050406030204" pitchFamily="18" charset="0"/>
                        </a:rPr>
                        <a:t>public String getName()</a:t>
                      </a:r>
                      <a:endParaRPr lang="en-IN"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Returns the name of the cookie. The name cannot be changed after creation.</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301696031"/>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String </a:t>
                      </a:r>
                      <a:r>
                        <a:rPr lang="en-IN" sz="2800" dirty="0" err="1">
                          <a:effectLst/>
                          <a:latin typeface="Cambria" panose="02040503050406030204" pitchFamily="18" charset="0"/>
                          <a:ea typeface="Cambria" panose="02040503050406030204" pitchFamily="18" charset="0"/>
                        </a:rPr>
                        <a:t>getValue</a:t>
                      </a:r>
                      <a:r>
                        <a:rPr lang="en-IN" sz="2800" dirty="0">
                          <a:effectLst/>
                          <a:latin typeface="Cambria" panose="02040503050406030204" pitchFamily="18" charset="0"/>
                          <a:ea typeface="Cambria" panose="02040503050406030204" pitchFamily="18" charset="0"/>
                        </a:rPr>
                        <a:t>()</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Returns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085108658"/>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setName(String name)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changes the name of the cookie.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1394740779"/>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setValue(String value)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changes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453380825"/>
                  </a:ext>
                </a:extLst>
              </a:tr>
            </a:tbl>
          </a:graphicData>
        </a:graphic>
      </p:graphicFrame>
    </p:spTree>
    <p:custDataLst>
      <p:tags r:id="rId1"/>
    </p:custDataLst>
    <p:extLst>
      <p:ext uri="{BB962C8B-B14F-4D97-AF65-F5344CB8AC3E}">
        <p14:creationId xmlns:p14="http://schemas.microsoft.com/office/powerpoint/2010/main" val="3009564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//creating cookie object</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a:t>
            </a:r>
            <a:r>
              <a:rPr lang="en-US" sz="3200" dirty="0" err="1" smtClean="0"/>
              <a:t>MarwadiUniv</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  </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12437822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to delete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//deleting value of cookie </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changing the maximum age to 0 seconds  </a:t>
            </a:r>
            <a:endParaRPr lang="en-US" sz="3200" dirty="0" smtClean="0">
              <a:solidFill>
                <a:srgbClr val="4F8AFF"/>
              </a:solidFill>
            </a:endParaRPr>
          </a:p>
          <a:p>
            <a:pPr marL="0" indent="0">
              <a:buNone/>
            </a:pPr>
            <a:r>
              <a:rPr lang="en-US" sz="3200" dirty="0" err="1" smtClean="0"/>
              <a:t>ck.setMaxAge</a:t>
            </a:r>
            <a:r>
              <a:rPr lang="en-US" sz="3200" dirty="0" smtClean="0"/>
              <a:t>(0);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281838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get Cookies?</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IN" sz="3200" dirty="0"/>
              <a:t>Cookie </a:t>
            </a:r>
            <a:r>
              <a:rPr lang="en-IN" sz="3200" dirty="0" err="1"/>
              <a:t>ck</a:t>
            </a:r>
            <a:r>
              <a:rPr lang="en-IN" sz="3200" dirty="0" smtClean="0"/>
              <a:t>[ ]=</a:t>
            </a:r>
            <a:r>
              <a:rPr lang="en-IN" sz="3200" dirty="0" err="1"/>
              <a:t>request.getCookies</a:t>
            </a:r>
            <a:r>
              <a:rPr lang="en-IN" sz="3200" dirty="0"/>
              <a:t>();  </a:t>
            </a:r>
          </a:p>
          <a:p>
            <a:pPr marL="0" indent="0">
              <a:buNone/>
            </a:pPr>
            <a:r>
              <a:rPr lang="en-IN" sz="3200" b="1" dirty="0" smtClean="0"/>
              <a:t>for</a:t>
            </a:r>
            <a:r>
              <a:rPr lang="en-IN" sz="3200" dirty="0" smtClean="0"/>
              <a:t>( </a:t>
            </a:r>
            <a:r>
              <a:rPr lang="en-IN" sz="3200" b="1" dirty="0" err="1" smtClean="0"/>
              <a:t>int</a:t>
            </a:r>
            <a:r>
              <a:rPr lang="en-IN" sz="3200" dirty="0"/>
              <a:t> </a:t>
            </a:r>
            <a:r>
              <a:rPr lang="en-IN" sz="3200" dirty="0" err="1" smtClean="0"/>
              <a:t>i</a:t>
            </a:r>
            <a:r>
              <a:rPr lang="en-IN" sz="3200" dirty="0" smtClean="0"/>
              <a:t> = 0 ; </a:t>
            </a:r>
            <a:r>
              <a:rPr lang="en-IN" sz="3200" dirty="0" err="1" smtClean="0"/>
              <a:t>i</a:t>
            </a:r>
            <a:r>
              <a:rPr lang="en-IN" sz="3200" dirty="0" smtClean="0"/>
              <a:t> &lt; </a:t>
            </a:r>
            <a:r>
              <a:rPr lang="en-IN" sz="3200" dirty="0" err="1" smtClean="0"/>
              <a:t>ck.length</a:t>
            </a:r>
            <a:r>
              <a:rPr lang="en-IN" sz="3200" dirty="0" smtClean="0"/>
              <a:t> ; </a:t>
            </a:r>
            <a:r>
              <a:rPr lang="en-IN" sz="3200" dirty="0" err="1" smtClean="0"/>
              <a:t>i</a:t>
            </a:r>
            <a:r>
              <a:rPr lang="en-IN" sz="3200" dirty="0" smtClean="0"/>
              <a:t>++ )</a:t>
            </a:r>
          </a:p>
          <a:p>
            <a:pPr marL="0" indent="0">
              <a:buNone/>
            </a:pPr>
            <a:r>
              <a:rPr lang="en-IN" sz="3200" dirty="0" smtClean="0"/>
              <a:t>{</a:t>
            </a:r>
            <a:r>
              <a:rPr lang="en-IN" sz="3200" dirty="0"/>
              <a:t>  </a:t>
            </a:r>
          </a:p>
          <a:p>
            <a:pPr marL="0" indent="0">
              <a:buNone/>
            </a:pPr>
            <a:r>
              <a:rPr lang="en-IN" sz="3200" dirty="0" smtClean="0">
                <a:solidFill>
                  <a:srgbClr val="4F8AFF"/>
                </a:solidFill>
              </a:rPr>
              <a:t>	//</a:t>
            </a:r>
            <a:r>
              <a:rPr lang="en-IN" sz="3200" dirty="0">
                <a:solidFill>
                  <a:srgbClr val="4F8AFF"/>
                </a:solidFill>
              </a:rPr>
              <a:t>printing name and value of cookie  </a:t>
            </a:r>
          </a:p>
          <a:p>
            <a:pPr marL="0" indent="0">
              <a:buNone/>
            </a:pPr>
            <a:r>
              <a:rPr lang="en-IN" sz="3200" dirty="0"/>
              <a:t> </a:t>
            </a:r>
            <a:r>
              <a:rPr lang="en-IN" sz="3200" dirty="0" smtClean="0"/>
              <a:t>	</a:t>
            </a:r>
            <a:r>
              <a:rPr lang="en-IN" sz="3200" dirty="0" err="1" smtClean="0"/>
              <a:t>out.print</a:t>
            </a:r>
            <a:r>
              <a:rPr lang="en-IN" sz="3200" dirty="0"/>
              <a:t>("&lt;</a:t>
            </a:r>
            <a:r>
              <a:rPr lang="en-IN" sz="3200" dirty="0" err="1"/>
              <a:t>br</a:t>
            </a:r>
            <a:r>
              <a:rPr lang="en-IN" sz="3200" dirty="0"/>
              <a:t>&gt;"+</a:t>
            </a:r>
            <a:r>
              <a:rPr lang="en-IN" sz="3200" dirty="0" err="1"/>
              <a:t>ck</a:t>
            </a:r>
            <a:r>
              <a:rPr lang="en-IN" sz="3200" dirty="0"/>
              <a:t>[</a:t>
            </a:r>
            <a:r>
              <a:rPr lang="en-IN" sz="3200" dirty="0" err="1"/>
              <a:t>i</a:t>
            </a:r>
            <a:r>
              <a:rPr lang="en-IN" sz="3200" dirty="0"/>
              <a:t>].</a:t>
            </a:r>
            <a:r>
              <a:rPr lang="en-IN" sz="3200" dirty="0" err="1"/>
              <a:t>getName</a:t>
            </a:r>
            <a:r>
              <a:rPr lang="en-IN" sz="3200" dirty="0"/>
              <a:t>()+" </a:t>
            </a:r>
            <a:r>
              <a:rPr lang="en-IN" sz="3200" dirty="0" smtClean="0"/>
              <a:t>: "+</a:t>
            </a:r>
            <a:r>
              <a:rPr lang="en-IN" sz="3200" dirty="0" err="1"/>
              <a:t>ck</a:t>
            </a:r>
            <a:r>
              <a:rPr lang="en-IN" sz="3200" dirty="0"/>
              <a:t>[</a:t>
            </a:r>
            <a:r>
              <a:rPr lang="en-IN" sz="3200" dirty="0" err="1"/>
              <a:t>i</a:t>
            </a:r>
            <a:r>
              <a:rPr lang="en-IN" sz="3200" dirty="0"/>
              <a:t>].</a:t>
            </a:r>
            <a:r>
              <a:rPr lang="en-IN" sz="3200" dirty="0" err="1"/>
              <a:t>getValue</a:t>
            </a:r>
            <a:r>
              <a:rPr lang="en-IN" sz="3200" dirty="0" smtClean="0"/>
              <a:t>());</a:t>
            </a:r>
          </a:p>
          <a:p>
            <a:pPr marL="0" indent="0">
              <a:buNone/>
            </a:pPr>
            <a:r>
              <a:rPr lang="en-IN" sz="3200" dirty="0" smtClean="0"/>
              <a:t>}</a:t>
            </a:r>
            <a:r>
              <a:rPr lang="en-IN" sz="3200" dirty="0"/>
              <a:t>  </a:t>
            </a:r>
          </a:p>
          <a:p>
            <a:pPr marL="0" indent="0">
              <a:buNone/>
            </a:pP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609123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Servlet Cookies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pic>
        <p:nvPicPr>
          <p:cNvPr id="5" name="Picture 2" descr="cookies in session tracking">
            <a:extLst>
              <a:ext uri="{FF2B5EF4-FFF2-40B4-BE49-F238E27FC236}">
                <a16:creationId xmlns:a16="http://schemas.microsoft.com/office/drawing/2014/main" id="{6E847D8E-B014-4850-A1FB-F2A152D0E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52" y="1002706"/>
            <a:ext cx="10782646" cy="5194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00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Cookies</a:t>
            </a:r>
            <a:endParaRPr lang="en-IN" dirty="0"/>
          </a:p>
        </p:txBody>
      </p:sp>
      <p:sp>
        <p:nvSpPr>
          <p:cNvPr id="3" name="Content Placeholder 2"/>
          <p:cNvSpPr>
            <a:spLocks noGrp="1"/>
          </p:cNvSpPr>
          <p:nvPr>
            <p:ph idx="1"/>
          </p:nvPr>
        </p:nvSpPr>
        <p:spPr/>
        <p:txBody>
          <a:bodyPr/>
          <a:lstStyle/>
          <a:p>
            <a:pPr marL="0" indent="0">
              <a:buNone/>
            </a:pPr>
            <a:r>
              <a:rPr lang="en-US" b="1" dirty="0"/>
              <a:t>Advantage of </a:t>
            </a:r>
            <a:r>
              <a:rPr lang="en-US" b="1" dirty="0" smtClean="0"/>
              <a:t>Cookies</a:t>
            </a:r>
          </a:p>
          <a:p>
            <a:r>
              <a:rPr lang="en-US" b="1" dirty="0" smtClean="0"/>
              <a:t>Simplest </a:t>
            </a:r>
            <a:r>
              <a:rPr lang="en-US" b="1" dirty="0"/>
              <a:t>technique</a:t>
            </a:r>
            <a:r>
              <a:rPr lang="en-US" dirty="0"/>
              <a:t> of maintaining the state.</a:t>
            </a:r>
          </a:p>
          <a:p>
            <a:r>
              <a:rPr lang="en-US" dirty="0"/>
              <a:t>Cookies are </a:t>
            </a:r>
            <a:r>
              <a:rPr lang="en-US" b="1" dirty="0"/>
              <a:t>maintained at client side</a:t>
            </a:r>
            <a:r>
              <a:rPr lang="en-US" dirty="0"/>
              <a:t>.</a:t>
            </a:r>
          </a:p>
          <a:p>
            <a:endParaRPr lang="en-US" dirty="0" smtClean="0"/>
          </a:p>
          <a:p>
            <a:pPr marL="0" indent="0">
              <a:buNone/>
            </a:pPr>
            <a:r>
              <a:rPr lang="en-US" b="1" dirty="0" smtClean="0"/>
              <a:t>Disadvantage </a:t>
            </a:r>
            <a:r>
              <a:rPr lang="en-US" b="1" dirty="0"/>
              <a:t>of </a:t>
            </a:r>
            <a:r>
              <a:rPr lang="en-US" b="1" dirty="0" smtClean="0"/>
              <a:t>Cookies</a:t>
            </a:r>
          </a:p>
          <a:p>
            <a:r>
              <a:rPr lang="en-US" dirty="0"/>
              <a:t>It will not work if cookie is disabled from the browser.</a:t>
            </a:r>
          </a:p>
          <a:p>
            <a:r>
              <a:rPr lang="en-US" dirty="0"/>
              <a:t>Only textual information can be set in Cookie object.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1586603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a:t>
            </a:r>
            <a:endParaRPr lang="en-US" dirty="0"/>
          </a:p>
        </p:txBody>
      </p:sp>
      <p:sp>
        <p:nvSpPr>
          <p:cNvPr id="3" name="Content Placeholder 2"/>
          <p:cNvSpPr>
            <a:spLocks noGrp="1"/>
          </p:cNvSpPr>
          <p:nvPr>
            <p:ph idx="1"/>
          </p:nvPr>
        </p:nvSpPr>
        <p:spPr/>
        <p:txBody>
          <a:bodyPr/>
          <a:lstStyle/>
          <a:p>
            <a:pPr algn="just"/>
            <a:r>
              <a:rPr lang="en-US" dirty="0"/>
              <a:t>In case of Hidden Form Field </a:t>
            </a:r>
            <a:r>
              <a:rPr lang="en-US" dirty="0">
                <a:solidFill>
                  <a:schemeClr val="accent1"/>
                </a:solidFill>
              </a:rPr>
              <a:t>a hidden (invisible) </a:t>
            </a:r>
            <a:r>
              <a:rPr lang="en-US" dirty="0" err="1">
                <a:solidFill>
                  <a:schemeClr val="accent1"/>
                </a:solidFill>
              </a:rPr>
              <a:t>textfield</a:t>
            </a:r>
            <a:r>
              <a:rPr lang="en-US" dirty="0">
                <a:solidFill>
                  <a:schemeClr val="accent1"/>
                </a:solidFill>
              </a:rPr>
              <a:t> is used for maintaining the state of an user</a:t>
            </a:r>
            <a:r>
              <a:rPr lang="en-US" dirty="0" smtClean="0">
                <a:solidFill>
                  <a:schemeClr val="accent1"/>
                </a:solidFill>
              </a:rPr>
              <a:t>.</a:t>
            </a:r>
          </a:p>
          <a:p>
            <a:pPr algn="just"/>
            <a:endParaRPr lang="en-US" dirty="0">
              <a:solidFill>
                <a:schemeClr val="accent1"/>
              </a:solidFill>
            </a:endParaRPr>
          </a:p>
          <a:p>
            <a:pPr algn="just"/>
            <a:r>
              <a:rPr lang="en-US" dirty="0"/>
              <a:t>In such case, we </a:t>
            </a:r>
            <a:r>
              <a:rPr lang="en-US" dirty="0">
                <a:solidFill>
                  <a:schemeClr val="accent1"/>
                </a:solidFill>
              </a:rPr>
              <a:t>store the information in the hidden field</a:t>
            </a:r>
            <a:r>
              <a:rPr lang="en-US" dirty="0"/>
              <a:t> and get it from another servlet. This approach is better if we have to </a:t>
            </a:r>
            <a:r>
              <a:rPr lang="en-US" dirty="0">
                <a:solidFill>
                  <a:schemeClr val="accent1"/>
                </a:solidFill>
              </a:rPr>
              <a:t>submit form in all the pages and we don't want to depend on the browser</a:t>
            </a:r>
            <a:r>
              <a:rPr lang="en-US" dirty="0" smtClean="0"/>
              <a:t>.</a:t>
            </a:r>
          </a:p>
          <a:p>
            <a:pPr marL="0" indent="0" algn="just">
              <a:buNone/>
            </a:pPr>
            <a:endParaRPr lang="en-US" dirty="0"/>
          </a:p>
          <a:p>
            <a:pPr algn="just"/>
            <a:r>
              <a:rPr lang="en-US" dirty="0" smtClean="0"/>
              <a:t>&lt;input type="hidden" name="</a:t>
            </a:r>
            <a:r>
              <a:rPr lang="en-US" dirty="0" err="1" smtClean="0"/>
              <a:t>uname</a:t>
            </a:r>
            <a:r>
              <a:rPr lang="en-US" dirty="0" smtClean="0"/>
              <a:t>" value="</a:t>
            </a:r>
            <a:r>
              <a:rPr lang="en-US" dirty="0" err="1" smtClean="0"/>
              <a:t>Vimal</a:t>
            </a:r>
            <a:r>
              <a:rPr lang="en-US" dirty="0" smtClean="0"/>
              <a:t> </a:t>
            </a:r>
            <a:r>
              <a:rPr lang="en-US" dirty="0" err="1" smtClean="0"/>
              <a:t>Jaiswal</a:t>
            </a:r>
            <a:r>
              <a:rPr lang="en-US" dirty="0" smtClean="0"/>
              <a:t>"&gt;  </a:t>
            </a:r>
          </a:p>
          <a:p>
            <a:pPr algn="just"/>
            <a:endParaRPr lang="en-US" dirty="0"/>
          </a:p>
        </p:txBody>
      </p:sp>
    </p:spTree>
    <p:custDataLst>
      <p:tags r:id="rId1"/>
    </p:custDataLst>
    <p:extLst>
      <p:ext uri="{BB962C8B-B14F-4D97-AF65-F5344CB8AC3E}">
        <p14:creationId xmlns:p14="http://schemas.microsoft.com/office/powerpoint/2010/main" val="2173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 (Cont.)</a:t>
            </a:r>
            <a:endParaRPr lang="en-US" dirty="0"/>
          </a:p>
        </p:txBody>
      </p:sp>
      <p:sp>
        <p:nvSpPr>
          <p:cNvPr id="3" name="Content Placeholder 2"/>
          <p:cNvSpPr>
            <a:spLocks noGrp="1"/>
          </p:cNvSpPr>
          <p:nvPr>
            <p:ph idx="1"/>
          </p:nvPr>
        </p:nvSpPr>
        <p:spPr/>
        <p:txBody>
          <a:bodyPr/>
          <a:lstStyle/>
          <a:p>
            <a:r>
              <a:rPr lang="en-US" b="1" dirty="0" smtClean="0"/>
              <a:t>Real </a:t>
            </a:r>
            <a:r>
              <a:rPr lang="en-US" b="1" dirty="0"/>
              <a:t>application of hidden form </a:t>
            </a:r>
            <a:r>
              <a:rPr lang="en-US" b="1" dirty="0" smtClean="0"/>
              <a:t>field</a:t>
            </a:r>
          </a:p>
          <a:p>
            <a:pPr marL="0" indent="0">
              <a:buNone/>
            </a:pPr>
            <a:endParaRPr lang="en-US" b="1" dirty="0"/>
          </a:p>
          <a:p>
            <a:r>
              <a:rPr lang="en-US" dirty="0"/>
              <a:t>It is widely used in </a:t>
            </a:r>
            <a:r>
              <a:rPr lang="en-US" dirty="0">
                <a:solidFill>
                  <a:schemeClr val="accent1"/>
                </a:solidFill>
              </a:rPr>
              <a:t>comment form of a website</a:t>
            </a:r>
            <a:r>
              <a:rPr lang="en-US" dirty="0"/>
              <a:t>. In such case, we store </a:t>
            </a:r>
            <a:r>
              <a:rPr lang="en-US" dirty="0">
                <a:solidFill>
                  <a:schemeClr val="accent1"/>
                </a:solidFill>
              </a:rPr>
              <a:t>page id or page name in the hidden field so </a:t>
            </a:r>
            <a:r>
              <a:rPr lang="en-US" dirty="0"/>
              <a:t>that each page can be uniquely identified.</a:t>
            </a:r>
          </a:p>
          <a:p>
            <a:pPr marL="0" indent="0">
              <a:buNone/>
            </a:pPr>
            <a:r>
              <a:rPr lang="en-US" dirty="0" smtClean="0"/>
              <a:t/>
            </a:r>
            <a:br>
              <a:rPr lang="en-US" dirty="0" smtClean="0"/>
            </a:br>
            <a:endParaRPr lang="en-US" dirty="0"/>
          </a:p>
        </p:txBody>
      </p:sp>
    </p:spTree>
    <p:custDataLst>
      <p:tags r:id="rId1"/>
    </p:custDataLst>
    <p:extLst>
      <p:ext uri="{BB962C8B-B14F-4D97-AF65-F5344CB8AC3E}">
        <p14:creationId xmlns:p14="http://schemas.microsoft.com/office/powerpoint/2010/main" val="1688198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Features</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marL="0" indent="0" algn="just">
              <a:lnSpc>
                <a:spcPct val="100000"/>
              </a:lnSpc>
              <a:spcBef>
                <a:spcPts val="90"/>
              </a:spcBef>
              <a:buNone/>
            </a:pPr>
            <a:r>
              <a:rPr lang="en-US" b="1" spc="-10" dirty="0" smtClean="0">
                <a:latin typeface="Cambria"/>
                <a:cs typeface="Cambria"/>
              </a:rPr>
              <a:t>Servlets: </a:t>
            </a:r>
          </a:p>
          <a:p>
            <a:pPr algn="just">
              <a:lnSpc>
                <a:spcPct val="100000"/>
              </a:lnSpc>
              <a:spcBef>
                <a:spcPts val="90"/>
              </a:spcBef>
            </a:pPr>
            <a:r>
              <a:rPr lang="en-US" spc="-10" dirty="0" smtClean="0">
                <a:latin typeface="Cambria"/>
                <a:cs typeface="Cambria"/>
              </a:rPr>
              <a:t>Extensions </a:t>
            </a:r>
            <a:r>
              <a:rPr lang="en-US" spc="-10" dirty="0">
                <a:latin typeface="Cambria"/>
                <a:cs typeface="Cambria"/>
              </a:rPr>
              <a:t>to Java-enabled servers</a:t>
            </a:r>
          </a:p>
          <a:p>
            <a:pPr algn="just">
              <a:lnSpc>
                <a:spcPct val="100000"/>
              </a:lnSpc>
              <a:spcBef>
                <a:spcPts val="90"/>
              </a:spcBef>
            </a:pPr>
            <a:r>
              <a:rPr lang="en-US" spc="-10" dirty="0" smtClean="0">
                <a:latin typeface="Cambria"/>
                <a:cs typeface="Cambria"/>
              </a:rPr>
              <a:t>A </a:t>
            </a:r>
            <a:r>
              <a:rPr lang="en-US" spc="-10" dirty="0">
                <a:latin typeface="Cambria"/>
                <a:cs typeface="Cambria"/>
              </a:rPr>
              <a:t>dynamically loaded module that services requests from a Web server</a:t>
            </a:r>
          </a:p>
          <a:p>
            <a:pPr algn="just">
              <a:lnSpc>
                <a:spcPct val="100000"/>
              </a:lnSpc>
              <a:spcBef>
                <a:spcPts val="90"/>
              </a:spcBef>
            </a:pPr>
            <a:r>
              <a:rPr lang="en-US" spc="-10" dirty="0" smtClean="0">
                <a:latin typeface="Cambria"/>
                <a:cs typeface="Cambria"/>
              </a:rPr>
              <a:t>Executed </a:t>
            </a:r>
            <a:r>
              <a:rPr lang="en-US" spc="-10" dirty="0">
                <a:latin typeface="Cambria"/>
                <a:cs typeface="Cambria"/>
              </a:rPr>
              <a:t>within the Java Virtual Machine</a:t>
            </a:r>
          </a:p>
          <a:p>
            <a:pPr algn="just">
              <a:lnSpc>
                <a:spcPct val="100000"/>
              </a:lnSpc>
              <a:spcBef>
                <a:spcPts val="90"/>
              </a:spcBef>
            </a:pPr>
            <a:r>
              <a:rPr lang="en-US" spc="-10" dirty="0" smtClean="0">
                <a:latin typeface="Cambria"/>
                <a:cs typeface="Cambria"/>
              </a:rPr>
              <a:t>Runs </a:t>
            </a:r>
            <a:r>
              <a:rPr lang="en-US" spc="-10" dirty="0">
                <a:latin typeface="Cambria"/>
                <a:cs typeface="Cambria"/>
              </a:rPr>
              <a:t>on the server </a:t>
            </a:r>
            <a:r>
              <a:rPr lang="en-US" spc="-10" dirty="0" smtClean="0">
                <a:latin typeface="Cambria"/>
                <a:cs typeface="Cambria"/>
              </a:rPr>
              <a:t>side</a:t>
            </a:r>
          </a:p>
          <a:p>
            <a:pPr lvl="1" algn="just">
              <a:lnSpc>
                <a:spcPct val="100000"/>
              </a:lnSpc>
              <a:spcBef>
                <a:spcPts val="90"/>
              </a:spcBef>
            </a:pPr>
            <a:r>
              <a:rPr lang="en-US" spc="-10" dirty="0" smtClean="0">
                <a:latin typeface="Cambria"/>
                <a:cs typeface="Cambria"/>
              </a:rPr>
              <a:t>So independent of the browser and not affected by its compatibility issues</a:t>
            </a:r>
            <a:endParaRPr lang="en-US" spc="-10" dirty="0">
              <a:latin typeface="Cambria"/>
              <a:cs typeface="Cambria"/>
            </a:endParaRP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custDataLst>
      <p:tags r:id="rId1"/>
    </p:custDataLst>
    <p:extLst>
      <p:ext uri="{BB962C8B-B14F-4D97-AF65-F5344CB8AC3E}">
        <p14:creationId xmlns:p14="http://schemas.microsoft.com/office/powerpoint/2010/main" val="3385654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Field (Cont.)</a:t>
            </a:r>
          </a:p>
        </p:txBody>
      </p:sp>
      <p:sp>
        <p:nvSpPr>
          <p:cNvPr id="3" name="Content Placeholder 2"/>
          <p:cNvSpPr>
            <a:spLocks noGrp="1"/>
          </p:cNvSpPr>
          <p:nvPr>
            <p:ph idx="1"/>
          </p:nvPr>
        </p:nvSpPr>
        <p:spPr/>
        <p:txBody>
          <a:bodyPr/>
          <a:lstStyle/>
          <a:p>
            <a:r>
              <a:rPr lang="en-US" b="1" dirty="0"/>
              <a:t>Advantage of Hidden Form Field</a:t>
            </a:r>
          </a:p>
          <a:p>
            <a:r>
              <a:rPr lang="en-US" dirty="0"/>
              <a:t>It will always work whether cookie is disabled or not</a:t>
            </a:r>
            <a:r>
              <a:rPr lang="en-US" dirty="0" smtClean="0"/>
              <a:t>.</a:t>
            </a:r>
          </a:p>
          <a:p>
            <a:endParaRPr lang="en-US" dirty="0"/>
          </a:p>
          <a:p>
            <a:r>
              <a:rPr lang="en-US" b="1" dirty="0"/>
              <a:t>Disadvantage of Hidden Form Field:</a:t>
            </a:r>
          </a:p>
          <a:p>
            <a:r>
              <a:rPr lang="en-US" dirty="0"/>
              <a:t>It is </a:t>
            </a:r>
            <a:r>
              <a:rPr lang="en-US" dirty="0">
                <a:solidFill>
                  <a:schemeClr val="accent1"/>
                </a:solidFill>
              </a:rPr>
              <a:t>maintained at server side</a:t>
            </a:r>
            <a:r>
              <a:rPr lang="en-US" dirty="0"/>
              <a:t>.</a:t>
            </a:r>
          </a:p>
          <a:p>
            <a:r>
              <a:rPr lang="en-US" dirty="0">
                <a:solidFill>
                  <a:schemeClr val="accent1"/>
                </a:solidFill>
              </a:rPr>
              <a:t>Extra form submission </a:t>
            </a:r>
            <a:r>
              <a:rPr lang="en-US" dirty="0"/>
              <a:t>is required on each pages.</a:t>
            </a:r>
          </a:p>
          <a:p>
            <a:r>
              <a:rPr lang="en-US" dirty="0">
                <a:solidFill>
                  <a:schemeClr val="accent1"/>
                </a:solidFill>
              </a:rPr>
              <a:t>Only textual information </a:t>
            </a:r>
            <a:r>
              <a:rPr lang="en-US" dirty="0"/>
              <a:t>can be used.</a:t>
            </a:r>
          </a:p>
          <a:p>
            <a:endParaRPr lang="en-US" dirty="0"/>
          </a:p>
        </p:txBody>
      </p:sp>
    </p:spTree>
    <p:custDataLst>
      <p:tags r:id="rId1"/>
    </p:custDataLst>
    <p:extLst>
      <p:ext uri="{BB962C8B-B14F-4D97-AF65-F5344CB8AC3E}">
        <p14:creationId xmlns:p14="http://schemas.microsoft.com/office/powerpoint/2010/main" val="121474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URL rewriting, we append a </a:t>
            </a:r>
            <a:r>
              <a:rPr lang="en-US" dirty="0">
                <a:solidFill>
                  <a:schemeClr val="accent1"/>
                </a:solidFill>
              </a:rPr>
              <a:t>token or identifier to the URL</a:t>
            </a:r>
            <a:r>
              <a:rPr lang="en-US" dirty="0"/>
              <a:t> of the next Servlet or the next resource. </a:t>
            </a:r>
            <a:endParaRPr lang="en-US" dirty="0" smtClean="0"/>
          </a:p>
          <a:p>
            <a:pPr algn="just"/>
            <a:r>
              <a:rPr lang="en-US" dirty="0" smtClean="0"/>
              <a:t>We </a:t>
            </a:r>
            <a:r>
              <a:rPr lang="en-US" dirty="0"/>
              <a:t>can send parameter name/value pairs using the following format</a:t>
            </a:r>
            <a:r>
              <a:rPr lang="en-US" dirty="0" smtClean="0"/>
              <a:t>:</a:t>
            </a:r>
            <a:endParaRPr lang="en-US" dirty="0"/>
          </a:p>
          <a:p>
            <a:pPr lvl="1" algn="just"/>
            <a:r>
              <a:rPr lang="en-US" dirty="0"/>
              <a:t>url?name1=value1&amp;name2=value2</a:t>
            </a:r>
            <a:r>
              <a:rPr lang="en-US" dirty="0" smtClean="0"/>
              <a:t>&amp;…</a:t>
            </a:r>
          </a:p>
          <a:p>
            <a:pPr algn="just"/>
            <a:endParaRPr lang="en-US" dirty="0"/>
          </a:p>
          <a:p>
            <a:pPr algn="just"/>
            <a:r>
              <a:rPr lang="en-US" dirty="0"/>
              <a:t>A name and a value is </a:t>
            </a:r>
            <a:r>
              <a:rPr lang="en-US" dirty="0">
                <a:solidFill>
                  <a:schemeClr val="accent1"/>
                </a:solidFill>
              </a:rPr>
              <a:t>separated using an equal = sign</a:t>
            </a:r>
            <a:r>
              <a:rPr lang="en-US" dirty="0"/>
              <a:t>, a parameter name/value pair is separated from another parameter using the ampersand(&amp;). </a:t>
            </a:r>
            <a:endParaRPr lang="en-US" dirty="0" smtClean="0"/>
          </a:p>
          <a:p>
            <a:pPr algn="just"/>
            <a:endParaRPr lang="en-US" dirty="0"/>
          </a:p>
          <a:p>
            <a:pPr algn="just"/>
            <a:r>
              <a:rPr lang="en-US" dirty="0" smtClean="0"/>
              <a:t>When </a:t>
            </a:r>
            <a:r>
              <a:rPr lang="en-US" dirty="0"/>
              <a:t>the </a:t>
            </a:r>
            <a:r>
              <a:rPr lang="en-US" dirty="0">
                <a:solidFill>
                  <a:schemeClr val="accent1"/>
                </a:solidFill>
              </a:rPr>
              <a:t>user clicks the hyperlink, the parameter name/value pairs will be passed to the server</a:t>
            </a:r>
            <a:r>
              <a:rPr lang="en-US" dirty="0"/>
              <a:t>. From a Servlet, we can use </a:t>
            </a:r>
            <a:r>
              <a:rPr lang="en-US" dirty="0" err="1"/>
              <a:t>getParameter</a:t>
            </a:r>
            <a:r>
              <a:rPr lang="en-US" dirty="0"/>
              <a:t>() method to obtain a parameter value.</a:t>
            </a:r>
          </a:p>
          <a:p>
            <a:pPr algn="just"/>
            <a:endParaRPr lang="en-US" dirty="0"/>
          </a:p>
        </p:txBody>
      </p:sp>
    </p:spTree>
    <p:custDataLst>
      <p:tags r:id="rId1"/>
    </p:custDataLst>
    <p:extLst>
      <p:ext uri="{BB962C8B-B14F-4D97-AF65-F5344CB8AC3E}">
        <p14:creationId xmlns:p14="http://schemas.microsoft.com/office/powerpoint/2010/main" val="151238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Rewriting (Cont.)</a:t>
            </a:r>
            <a:endParaRPr lang="en-IN" dirty="0"/>
          </a:p>
        </p:txBody>
      </p:sp>
      <p:sp>
        <p:nvSpPr>
          <p:cNvPr id="3" name="Content Placeholder 2"/>
          <p:cNvSpPr>
            <a:spLocks noGrp="1"/>
          </p:cNvSpPr>
          <p:nvPr>
            <p:ph idx="1"/>
          </p:nvPr>
        </p:nvSpPr>
        <p:spPr>
          <a:xfrm>
            <a:off x="239151" y="864107"/>
            <a:ext cx="11456320" cy="5793867"/>
          </a:xfrm>
        </p:spPr>
        <p:txBody>
          <a:bodyPr>
            <a:normAutofit fontScale="92500" lnSpcReduction="10000"/>
          </a:bodyPr>
          <a:lstStyle/>
          <a:p>
            <a:pPr marL="0" indent="0" defTabSz="377890">
              <a:spcBef>
                <a:spcPts val="2672"/>
              </a:spcBef>
              <a:buNone/>
              <a:defRPr sz="3956"/>
            </a:pPr>
            <a:r>
              <a:rPr lang="en-IN" dirty="0" smtClean="0"/>
              <a:t>url?name1=value1&amp;name2=value2&amp;…</a:t>
            </a:r>
            <a:endParaRPr lang="en-US" dirty="0" smtClean="0"/>
          </a:p>
          <a:p>
            <a:pPr defTabSz="377890">
              <a:spcBef>
                <a:spcPts val="2672"/>
              </a:spcBef>
              <a:defRPr sz="3956"/>
            </a:pPr>
            <a:r>
              <a:rPr lang="en-US" dirty="0" smtClean="0"/>
              <a:t>A </a:t>
            </a:r>
            <a:r>
              <a:rPr lang="en-US" b="1" dirty="0"/>
              <a:t>name and a value is separated</a:t>
            </a:r>
            <a:r>
              <a:rPr lang="en-US" dirty="0"/>
              <a:t> using an equal </a:t>
            </a:r>
            <a:r>
              <a:rPr lang="en-US" b="1" dirty="0"/>
              <a:t>= sign.</a:t>
            </a:r>
          </a:p>
          <a:p>
            <a:pPr defTabSz="377890">
              <a:spcBef>
                <a:spcPts val="2672"/>
              </a:spcBef>
              <a:defRPr sz="3956"/>
            </a:pPr>
            <a:r>
              <a:rPr lang="en-US" dirty="0"/>
              <a:t>A </a:t>
            </a:r>
            <a:r>
              <a:rPr lang="en-US" b="1" dirty="0"/>
              <a:t>parameter name/value pair</a:t>
            </a:r>
            <a:r>
              <a:rPr lang="en-US" dirty="0"/>
              <a:t> is separated from another parameter using the </a:t>
            </a:r>
            <a:r>
              <a:rPr lang="en-US" b="1" dirty="0"/>
              <a:t>ampersand(&amp;).</a:t>
            </a:r>
          </a:p>
          <a:p>
            <a:pPr defTabSz="377890">
              <a:spcBef>
                <a:spcPts val="2672"/>
              </a:spcBef>
              <a:defRPr sz="3956"/>
            </a:pPr>
            <a:r>
              <a:rPr lang="en-US" dirty="0"/>
              <a:t>When the user clicks the hyperlink, the parameter name/value pairs will be passed to the server.</a:t>
            </a:r>
          </a:p>
          <a:p>
            <a:pPr defTabSz="377890">
              <a:spcBef>
                <a:spcPts val="2672"/>
              </a:spcBef>
              <a:defRPr sz="3956"/>
            </a:pPr>
            <a:r>
              <a:rPr lang="en-US" dirty="0"/>
              <a:t>From a Servlet, we can use </a:t>
            </a:r>
            <a:r>
              <a:rPr lang="en-US" dirty="0" err="1"/>
              <a:t>getParameter</a:t>
            </a:r>
            <a:r>
              <a:rPr lang="en-US" dirty="0"/>
              <a:t>() method to obtain a parameter value.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117692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 (Cont.)</a:t>
            </a:r>
            <a:endParaRPr lang="en-US" dirty="0"/>
          </a:p>
        </p:txBody>
      </p:sp>
      <p:sp>
        <p:nvSpPr>
          <p:cNvPr id="3" name="Content Placeholder 2"/>
          <p:cNvSpPr>
            <a:spLocks noGrp="1"/>
          </p:cNvSpPr>
          <p:nvPr>
            <p:ph idx="1"/>
          </p:nvPr>
        </p:nvSpPr>
        <p:spPr/>
        <p:txBody>
          <a:bodyPr/>
          <a:lstStyle/>
          <a:p>
            <a:pPr algn="just"/>
            <a:r>
              <a:rPr lang="en-US" b="1" dirty="0"/>
              <a:t>Advantage of URL Rewriting</a:t>
            </a:r>
          </a:p>
          <a:p>
            <a:pPr algn="just"/>
            <a:r>
              <a:rPr lang="en-US" dirty="0"/>
              <a:t>It will always work whether cookie is disabled or not (browser independent).</a:t>
            </a:r>
          </a:p>
          <a:p>
            <a:pPr algn="just"/>
            <a:r>
              <a:rPr lang="en-US" dirty="0">
                <a:solidFill>
                  <a:schemeClr val="accent1"/>
                </a:solidFill>
              </a:rPr>
              <a:t>Extra form submission is not required </a:t>
            </a:r>
            <a:r>
              <a:rPr lang="en-US" dirty="0"/>
              <a:t>on each pages</a:t>
            </a:r>
            <a:r>
              <a:rPr lang="en-US" dirty="0" smtClean="0"/>
              <a:t>.</a:t>
            </a:r>
          </a:p>
          <a:p>
            <a:pPr algn="just"/>
            <a:endParaRPr lang="en-US" dirty="0"/>
          </a:p>
          <a:p>
            <a:pPr algn="just"/>
            <a:r>
              <a:rPr lang="en-US" b="1" dirty="0"/>
              <a:t>Disadvantage of URL Rewriting</a:t>
            </a:r>
          </a:p>
          <a:p>
            <a:pPr algn="just"/>
            <a:r>
              <a:rPr lang="en-US" dirty="0"/>
              <a:t>It will work </a:t>
            </a:r>
            <a:r>
              <a:rPr lang="en-US" dirty="0">
                <a:solidFill>
                  <a:schemeClr val="accent1"/>
                </a:solidFill>
              </a:rPr>
              <a:t>only with links</a:t>
            </a:r>
            <a:r>
              <a:rPr lang="en-US" dirty="0"/>
              <a:t>.</a:t>
            </a:r>
          </a:p>
          <a:p>
            <a:pPr algn="just"/>
            <a:r>
              <a:rPr lang="en-US" dirty="0"/>
              <a:t>It can send </a:t>
            </a:r>
            <a:r>
              <a:rPr lang="en-US" dirty="0">
                <a:solidFill>
                  <a:schemeClr val="accent1"/>
                </a:solidFill>
              </a:rPr>
              <a:t>Only textual information</a:t>
            </a:r>
          </a:p>
          <a:p>
            <a:pPr algn="just"/>
            <a:endParaRPr lang="en-US" dirty="0"/>
          </a:p>
        </p:txBody>
      </p:sp>
    </p:spTree>
    <p:custDataLst>
      <p:tags r:id="rId1"/>
    </p:custDataLst>
    <p:extLst>
      <p:ext uri="{BB962C8B-B14F-4D97-AF65-F5344CB8AC3E}">
        <p14:creationId xmlns:p14="http://schemas.microsoft.com/office/powerpoint/2010/main" val="3905773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pPr algn="just"/>
            <a:r>
              <a:rPr lang="en-US" dirty="0"/>
              <a:t>In such case, </a:t>
            </a:r>
            <a:r>
              <a:rPr lang="en-US" dirty="0">
                <a:solidFill>
                  <a:schemeClr val="accent1"/>
                </a:solidFill>
              </a:rPr>
              <a:t>container creates a session id</a:t>
            </a:r>
            <a:r>
              <a:rPr lang="en-US" dirty="0"/>
              <a:t> for each user</a:t>
            </a:r>
            <a:r>
              <a:rPr lang="en-US" dirty="0" smtClean="0"/>
              <a:t>. </a:t>
            </a:r>
          </a:p>
          <a:p>
            <a:pPr algn="just"/>
            <a:r>
              <a:rPr lang="en-US" dirty="0" smtClean="0"/>
              <a:t>The </a:t>
            </a:r>
            <a:r>
              <a:rPr lang="en-US" dirty="0"/>
              <a:t>container uses this id to identify the particular user</a:t>
            </a:r>
            <a:r>
              <a:rPr lang="en-US" dirty="0" smtClean="0"/>
              <a:t>. </a:t>
            </a:r>
          </a:p>
          <a:p>
            <a:pPr algn="just"/>
            <a:r>
              <a:rPr lang="en-US" dirty="0" smtClean="0"/>
              <a:t>An </a:t>
            </a:r>
            <a:r>
              <a:rPr lang="en-US" dirty="0"/>
              <a:t>object of </a:t>
            </a:r>
            <a:r>
              <a:rPr lang="en-US" dirty="0" err="1"/>
              <a:t>HttpSession</a:t>
            </a:r>
            <a:r>
              <a:rPr lang="en-US" dirty="0"/>
              <a:t> can be used to perform two tasks</a:t>
            </a:r>
            <a:r>
              <a:rPr lang="en-US" dirty="0" smtClean="0"/>
              <a:t>:</a:t>
            </a:r>
          </a:p>
          <a:p>
            <a:pPr lvl="1" algn="just"/>
            <a:r>
              <a:rPr lang="en-US" dirty="0" smtClean="0"/>
              <a:t>bind objects</a:t>
            </a:r>
          </a:p>
          <a:p>
            <a:pPr lvl="1" algn="just"/>
            <a:r>
              <a:rPr lang="en-US" dirty="0" smtClean="0"/>
              <a:t>view and manipulate information about a session, such as the session identifier, creation time, and last accessed time.</a:t>
            </a:r>
          </a:p>
          <a:p>
            <a:pPr algn="just"/>
            <a:endParaRPr lang="en-US" dirty="0"/>
          </a:p>
        </p:txBody>
      </p:sp>
    </p:spTree>
    <p:custDataLst>
      <p:tags r:id="rId1"/>
    </p:custDataLst>
    <p:extLst>
      <p:ext uri="{BB962C8B-B14F-4D97-AF65-F5344CB8AC3E}">
        <p14:creationId xmlns:p14="http://schemas.microsoft.com/office/powerpoint/2010/main" val="3503358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 (Cont.)</a:t>
            </a:r>
            <a:endParaRPr lang="en-US" dirty="0"/>
          </a:p>
        </p:txBody>
      </p:sp>
      <p:sp>
        <p:nvSpPr>
          <p:cNvPr id="3" name="Content Placeholder 2"/>
          <p:cNvSpPr>
            <a:spLocks noGrp="1"/>
          </p:cNvSpPr>
          <p:nvPr>
            <p:ph idx="1"/>
          </p:nvPr>
        </p:nvSpPr>
        <p:spPr/>
        <p:txBody>
          <a:bodyPr/>
          <a:lstStyle/>
          <a:p>
            <a:pPr algn="just"/>
            <a:r>
              <a:rPr lang="en-US" b="1" dirty="0"/>
              <a:t>How to get the </a:t>
            </a:r>
            <a:r>
              <a:rPr lang="en-US" b="1" dirty="0" err="1"/>
              <a:t>HttpSession</a:t>
            </a:r>
            <a:r>
              <a:rPr lang="en-US" b="1" dirty="0"/>
              <a:t> object ?</a:t>
            </a:r>
          </a:p>
          <a:p>
            <a:pPr algn="just"/>
            <a:r>
              <a:rPr lang="en-US" dirty="0"/>
              <a:t>The </a:t>
            </a:r>
            <a:r>
              <a:rPr lang="en-US" dirty="0" err="1"/>
              <a:t>HttpServletRequest</a:t>
            </a:r>
            <a:r>
              <a:rPr lang="en-US" dirty="0"/>
              <a:t> interface provides two methods to get the object of </a:t>
            </a:r>
            <a:r>
              <a:rPr lang="en-US" dirty="0" err="1"/>
              <a:t>HttpSession</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dirty="0"/>
              <a:t>Returns the </a:t>
            </a:r>
            <a:r>
              <a:rPr lang="en-US" dirty="0">
                <a:solidFill>
                  <a:schemeClr val="accent1"/>
                </a:solidFill>
              </a:rPr>
              <a:t>current session associated with this request</a:t>
            </a:r>
            <a:r>
              <a:rPr lang="en-US" dirty="0"/>
              <a:t>, or if the request does not have a session, creates one</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b="1" dirty="0" err="1"/>
              <a:t>boolean</a:t>
            </a:r>
            <a:r>
              <a:rPr lang="en-US" b="1" dirty="0"/>
              <a:t> create):</a:t>
            </a:r>
            <a:r>
              <a:rPr lang="en-US" dirty="0"/>
              <a:t>Returns the current </a:t>
            </a:r>
            <a:r>
              <a:rPr lang="en-US" dirty="0" err="1"/>
              <a:t>HttpSession</a:t>
            </a:r>
            <a:r>
              <a:rPr lang="en-US" dirty="0"/>
              <a:t> associated with this request or, if there is no current session and create is true, </a:t>
            </a:r>
            <a:r>
              <a:rPr lang="en-US" dirty="0">
                <a:solidFill>
                  <a:schemeClr val="accent1"/>
                </a:solidFill>
              </a:rPr>
              <a:t>returns a new session.</a:t>
            </a:r>
          </a:p>
          <a:p>
            <a:pPr algn="just"/>
            <a:endParaRPr lang="en-US" dirty="0"/>
          </a:p>
        </p:txBody>
      </p:sp>
    </p:spTree>
    <p:custDataLst>
      <p:tags r:id="rId1"/>
    </p:custDataLst>
    <p:extLst>
      <p:ext uri="{BB962C8B-B14F-4D97-AF65-F5344CB8AC3E}">
        <p14:creationId xmlns:p14="http://schemas.microsoft.com/office/powerpoint/2010/main" val="3322979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a:t>servlet </a:t>
            </a:r>
            <a:r>
              <a:rPr lang="en-US" dirty="0">
                <a:solidFill>
                  <a:schemeClr val="accent1"/>
                </a:solidFill>
              </a:rPr>
              <a:t>filter have its own API</a:t>
            </a:r>
            <a:r>
              <a:rPr lang="en-US" dirty="0"/>
              <a:t>. </a:t>
            </a:r>
            <a:endParaRPr lang="en-US" dirty="0" smtClean="0"/>
          </a:p>
          <a:p>
            <a:r>
              <a:rPr lang="en-US" dirty="0" smtClean="0"/>
              <a:t>The </a:t>
            </a:r>
            <a:r>
              <a:rPr lang="en-US" dirty="0" err="1">
                <a:solidFill>
                  <a:schemeClr val="accent1"/>
                </a:solidFill>
              </a:rPr>
              <a:t>javax.servlet</a:t>
            </a:r>
            <a:r>
              <a:rPr lang="en-US" dirty="0"/>
              <a:t> package contains the three interfaces of Filter </a:t>
            </a:r>
            <a:r>
              <a:rPr lang="en-US" dirty="0" smtClean="0"/>
              <a:t>API:</a:t>
            </a:r>
            <a:endParaRPr lang="en-US" dirty="0"/>
          </a:p>
          <a:p>
            <a:pPr lvl="1"/>
            <a:r>
              <a:rPr lang="en-US" dirty="0"/>
              <a:t>Filter</a:t>
            </a:r>
          </a:p>
          <a:p>
            <a:pPr lvl="1"/>
            <a:r>
              <a:rPr lang="en-US" dirty="0" err="1"/>
              <a:t>FilterChain</a:t>
            </a:r>
            <a:endParaRPr lang="en-US" dirty="0"/>
          </a:p>
          <a:p>
            <a:pPr lvl="1"/>
            <a:r>
              <a:rPr lang="en-US" dirty="0" err="1"/>
              <a:t>FilterConfig</a:t>
            </a:r>
            <a:endParaRPr lang="en-US" dirty="0"/>
          </a:p>
          <a:p>
            <a:endParaRPr lang="en-US" dirty="0"/>
          </a:p>
        </p:txBody>
      </p:sp>
    </p:spTree>
    <p:custDataLst>
      <p:tags r:id="rId1"/>
    </p:custDataLst>
    <p:extLst>
      <p:ext uri="{BB962C8B-B14F-4D97-AF65-F5344CB8AC3E}">
        <p14:creationId xmlns:p14="http://schemas.microsoft.com/office/powerpoint/2010/main" val="2595656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filter</a:t>
            </a:r>
            <a:r>
              <a:rPr lang="en-US" dirty="0"/>
              <a:t> is an object that is invoked at the </a:t>
            </a:r>
            <a:r>
              <a:rPr lang="en-US" dirty="0" smtClean="0"/>
              <a:t>pre-processing </a:t>
            </a:r>
            <a:r>
              <a:rPr lang="en-US" dirty="0"/>
              <a:t>and </a:t>
            </a:r>
            <a:r>
              <a:rPr lang="en-US" dirty="0" smtClean="0"/>
              <a:t>post-processing </a:t>
            </a:r>
            <a:r>
              <a:rPr lang="en-US" dirty="0"/>
              <a:t>of a request</a:t>
            </a:r>
            <a:r>
              <a:rPr lang="en-US" dirty="0" smtClean="0"/>
              <a:t>.</a:t>
            </a:r>
          </a:p>
          <a:p>
            <a:pPr algn="just"/>
            <a:endParaRPr lang="en-US" dirty="0"/>
          </a:p>
          <a:p>
            <a:pPr algn="just"/>
            <a:r>
              <a:rPr lang="en-US" dirty="0"/>
              <a:t>It is mainly used to perform filtering tasks such as </a:t>
            </a:r>
            <a:r>
              <a:rPr lang="en-US" b="1" dirty="0">
                <a:solidFill>
                  <a:schemeClr val="accent1"/>
                </a:solidFill>
              </a:rPr>
              <a:t>conversion</a:t>
            </a:r>
            <a:r>
              <a:rPr lang="en-US" dirty="0">
                <a:solidFill>
                  <a:schemeClr val="accent1"/>
                </a:solidFill>
              </a:rPr>
              <a:t>, </a:t>
            </a:r>
            <a:r>
              <a:rPr lang="en-US" b="1" dirty="0">
                <a:solidFill>
                  <a:schemeClr val="accent1"/>
                </a:solidFill>
              </a:rPr>
              <a:t>logging</a:t>
            </a:r>
            <a:r>
              <a:rPr lang="en-US" dirty="0">
                <a:solidFill>
                  <a:schemeClr val="accent1"/>
                </a:solidFill>
              </a:rPr>
              <a:t>, </a:t>
            </a:r>
            <a:r>
              <a:rPr lang="en-US" b="1" dirty="0">
                <a:solidFill>
                  <a:schemeClr val="accent1"/>
                </a:solidFill>
              </a:rPr>
              <a:t>compression</a:t>
            </a:r>
            <a:r>
              <a:rPr lang="en-US" dirty="0">
                <a:solidFill>
                  <a:schemeClr val="accent1"/>
                </a:solidFill>
              </a:rPr>
              <a:t>, </a:t>
            </a:r>
            <a:r>
              <a:rPr lang="en-US" b="1" dirty="0">
                <a:solidFill>
                  <a:schemeClr val="accent1"/>
                </a:solidFill>
              </a:rPr>
              <a:t>encryption</a:t>
            </a:r>
            <a:r>
              <a:rPr lang="en-US" dirty="0">
                <a:solidFill>
                  <a:schemeClr val="accent1"/>
                </a:solidFill>
              </a:rPr>
              <a:t> and </a:t>
            </a:r>
            <a:r>
              <a:rPr lang="en-US" b="1" dirty="0">
                <a:solidFill>
                  <a:schemeClr val="accent1"/>
                </a:solidFill>
              </a:rPr>
              <a:t>decryption</a:t>
            </a:r>
            <a:r>
              <a:rPr lang="en-US" dirty="0">
                <a:solidFill>
                  <a:schemeClr val="accent1"/>
                </a:solidFill>
              </a:rPr>
              <a:t>, </a:t>
            </a:r>
            <a:r>
              <a:rPr lang="en-US" b="1" dirty="0">
                <a:solidFill>
                  <a:schemeClr val="accent1"/>
                </a:solidFill>
              </a:rPr>
              <a:t>input validation </a:t>
            </a:r>
            <a:r>
              <a:rPr lang="en-US" dirty="0"/>
              <a:t>etc</a:t>
            </a:r>
            <a:r>
              <a:rPr lang="en-US" dirty="0" smtClean="0"/>
              <a:t>.</a:t>
            </a:r>
          </a:p>
          <a:p>
            <a:pPr marL="0" indent="0" algn="just">
              <a:buNone/>
            </a:pPr>
            <a:endParaRPr lang="en-US" dirty="0"/>
          </a:p>
          <a:p>
            <a:pPr algn="just"/>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just"/>
            <a:endParaRPr lang="en-US" dirty="0" smtClean="0"/>
          </a:p>
          <a:p>
            <a:pPr algn="just"/>
            <a:r>
              <a:rPr lang="en-US" dirty="0" smtClean="0"/>
              <a:t>So </a:t>
            </a:r>
            <a:r>
              <a:rPr lang="en-US" dirty="0"/>
              <a:t>maintenance cost will be less.</a:t>
            </a:r>
          </a:p>
          <a:p>
            <a:pPr algn="just"/>
            <a:endParaRPr lang="en-US" dirty="0"/>
          </a:p>
        </p:txBody>
      </p:sp>
    </p:spTree>
    <p:custDataLst>
      <p:tags r:id="rId1"/>
    </p:custDataLst>
    <p:extLst>
      <p:ext uri="{BB962C8B-B14F-4D97-AF65-F5344CB8AC3E}">
        <p14:creationId xmlns:p14="http://schemas.microsoft.com/office/powerpoint/2010/main" val="20783491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 (Cont.)</a:t>
            </a:r>
            <a:endParaRPr lang="en-US" dirty="0"/>
          </a:p>
        </p:txBody>
      </p:sp>
      <p:sp>
        <p:nvSpPr>
          <p:cNvPr id="6" name="Rectangle 5"/>
          <p:cNvSpPr>
            <a:spLocks noChangeArrowheads="1"/>
          </p:cNvSpPr>
          <p:nvPr/>
        </p:nvSpPr>
        <p:spPr bwMode="auto">
          <a:xfrm>
            <a:off x="100589" y="1870981"/>
            <a:ext cx="154788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45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4" name="Picture 6" descr="fil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4" y="1802641"/>
            <a:ext cx="11097636" cy="49550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6164" y="1003051"/>
            <a:ext cx="11559699" cy="867930"/>
          </a:xfrm>
          <a:prstGeom prst="rect">
            <a:avLst/>
          </a:prstGeom>
        </p:spPr>
        <p:txBody>
          <a:bodyPr vert="horz" lIns="91440" tIns="45720" rIns="91440" bIns="45720" rtlCol="0" anchor="t">
            <a:normAutofit/>
          </a:bodyPr>
          <a:lstStyle/>
          <a:p>
            <a:pPr marL="182880" indent="-182880" algn="just"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A </a:t>
            </a:r>
            <a:r>
              <a:rPr lang="en-US" sz="2800" b="1" dirty="0">
                <a:solidFill>
                  <a:schemeClr val="tx1">
                    <a:lumMod val="65000"/>
                    <a:lumOff val="35000"/>
                  </a:schemeClr>
                </a:solidFill>
                <a:latin typeface="Cambria" pitchFamily="18" charset="0"/>
                <a:ea typeface="Cambria" pitchFamily="18" charset="0"/>
                <a:cs typeface="Roboto" pitchFamily="2" charset="0"/>
              </a:rPr>
              <a:t>filter</a:t>
            </a:r>
            <a:r>
              <a:rPr lang="en-US" sz="2800" dirty="0">
                <a:solidFill>
                  <a:schemeClr val="tx1">
                    <a:lumMod val="65000"/>
                    <a:lumOff val="35000"/>
                  </a:schemeClr>
                </a:solidFill>
                <a:latin typeface="Cambria" pitchFamily="18" charset="0"/>
                <a:ea typeface="Cambria" pitchFamily="18" charset="0"/>
                <a:cs typeface="Roboto" pitchFamily="2" charset="0"/>
              </a:rPr>
              <a:t> is an object that is invoked at the </a:t>
            </a:r>
            <a:r>
              <a:rPr lang="en-US" sz="2800" b="1" dirty="0">
                <a:solidFill>
                  <a:schemeClr val="tx1">
                    <a:lumMod val="65000"/>
                    <a:lumOff val="35000"/>
                  </a:schemeClr>
                </a:solidFill>
                <a:latin typeface="Cambria" pitchFamily="18" charset="0"/>
                <a:ea typeface="Cambria" pitchFamily="18" charset="0"/>
                <a:cs typeface="Roboto" pitchFamily="2" charset="0"/>
              </a:rPr>
              <a:t>pre-processing</a:t>
            </a:r>
            <a:r>
              <a:rPr lang="en-US" sz="2800" dirty="0">
                <a:solidFill>
                  <a:schemeClr val="tx1">
                    <a:lumMod val="65000"/>
                    <a:lumOff val="35000"/>
                  </a:schemeClr>
                </a:solidFill>
                <a:latin typeface="Cambria" pitchFamily="18" charset="0"/>
                <a:ea typeface="Cambria" pitchFamily="18" charset="0"/>
                <a:cs typeface="Roboto" pitchFamily="2" charset="0"/>
              </a:rPr>
              <a:t> and </a:t>
            </a:r>
            <a:r>
              <a:rPr lang="en-US" sz="2800" b="1" dirty="0">
                <a:solidFill>
                  <a:schemeClr val="tx1">
                    <a:lumMod val="65000"/>
                    <a:lumOff val="35000"/>
                  </a:schemeClr>
                </a:solidFill>
                <a:latin typeface="Cambria" pitchFamily="18" charset="0"/>
                <a:ea typeface="Cambria" pitchFamily="18" charset="0"/>
                <a:cs typeface="Roboto" pitchFamily="2" charset="0"/>
              </a:rPr>
              <a:t>post-processing</a:t>
            </a:r>
            <a:r>
              <a:rPr lang="en-US" sz="2800" dirty="0">
                <a:solidFill>
                  <a:schemeClr val="tx1">
                    <a:lumMod val="65000"/>
                    <a:lumOff val="35000"/>
                  </a:schemeClr>
                </a:solidFill>
                <a:latin typeface="Cambria" pitchFamily="18" charset="0"/>
                <a:ea typeface="Cambria" pitchFamily="18" charset="0"/>
                <a:cs typeface="Roboto" pitchFamily="2" charset="0"/>
              </a:rPr>
              <a:t> of a request.</a:t>
            </a:r>
          </a:p>
        </p:txBody>
      </p:sp>
    </p:spTree>
    <p:custDataLst>
      <p:tags r:id="rId1"/>
    </p:custDataLst>
    <p:extLst>
      <p:ext uri="{BB962C8B-B14F-4D97-AF65-F5344CB8AC3E}">
        <p14:creationId xmlns:p14="http://schemas.microsoft.com/office/powerpoint/2010/main" val="2943500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Exploring the Need of Filters</a:t>
            </a:r>
          </a:p>
        </p:txBody>
      </p:sp>
      <p:sp>
        <p:nvSpPr>
          <p:cNvPr id="17411" name="Content Placeholder 2"/>
          <p:cNvSpPr>
            <a:spLocks noGrp="1"/>
          </p:cNvSpPr>
          <p:nvPr>
            <p:ph sz="quarter" idx="1"/>
          </p:nvPr>
        </p:nvSpPr>
        <p:spPr/>
        <p:txBody>
          <a:bodyPr>
            <a:normAutofit/>
          </a:bodyPr>
          <a:lstStyle/>
          <a:p>
            <a:pPr algn="just" eaLnBrk="1" hangingPunct="1"/>
            <a:r>
              <a:rPr lang="en-US" dirty="0" smtClean="0"/>
              <a:t>Let’s take an example of a web application that </a:t>
            </a:r>
            <a:r>
              <a:rPr lang="en-US" dirty="0" smtClean="0">
                <a:solidFill>
                  <a:schemeClr val="accent1"/>
                </a:solidFill>
              </a:rPr>
              <a:t>formats the data to be presented to clients in a specific format, say Excel.</a:t>
            </a:r>
          </a:p>
          <a:p>
            <a:pPr algn="just" eaLnBrk="1" hangingPunct="1"/>
            <a:endParaRPr lang="en-US" dirty="0" smtClean="0"/>
          </a:p>
          <a:p>
            <a:pPr algn="just" eaLnBrk="1" hangingPunct="1"/>
            <a:r>
              <a:rPr lang="en-US" dirty="0" smtClean="0"/>
              <a:t>However at later point of time, the clients may </a:t>
            </a:r>
            <a:r>
              <a:rPr lang="en-US" dirty="0" smtClean="0">
                <a:solidFill>
                  <a:schemeClr val="accent1"/>
                </a:solidFill>
              </a:rPr>
              <a:t>require data in some other format, such as HTML, PDF, or word.</a:t>
            </a:r>
          </a:p>
          <a:p>
            <a:pPr algn="just" eaLnBrk="1" hangingPunct="1"/>
            <a:endParaRPr lang="en-US" dirty="0" smtClean="0">
              <a:solidFill>
                <a:schemeClr val="accent1"/>
              </a:solidFill>
            </a:endParaRPr>
          </a:p>
          <a:p>
            <a:pPr algn="just" eaLnBrk="1" hangingPunct="1"/>
            <a:r>
              <a:rPr lang="en-US" dirty="0" smtClean="0"/>
              <a:t>In such a situation, </a:t>
            </a:r>
            <a:r>
              <a:rPr lang="en-US" dirty="0" smtClean="0">
                <a:solidFill>
                  <a:schemeClr val="accent1"/>
                </a:solidFill>
              </a:rPr>
              <a:t>instead of modifying the code</a:t>
            </a:r>
            <a:r>
              <a:rPr lang="en-US" dirty="0" smtClean="0"/>
              <a:t> every time to change the format of data, a </a:t>
            </a:r>
            <a:r>
              <a:rPr lang="en-US" dirty="0" smtClean="0">
                <a:solidFill>
                  <a:schemeClr val="accent1"/>
                </a:solidFill>
              </a:rPr>
              <a:t>filter can be created to transform data dynamically in the required formats.</a:t>
            </a:r>
          </a:p>
        </p:txBody>
      </p:sp>
    </p:spTree>
    <p:custDataLst>
      <p:tags r:id="rId1"/>
    </p:custDataLst>
    <p:extLst>
      <p:ext uri="{BB962C8B-B14F-4D97-AF65-F5344CB8AC3E}">
        <p14:creationId xmlns:p14="http://schemas.microsoft.com/office/powerpoint/2010/main" val="324786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does a Servlet work? (Execution)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3127206"/>
            <a:ext cx="7438343" cy="373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4"/>
          <p:cNvSpPr>
            <a:spLocks noGrp="1"/>
          </p:cNvSpPr>
          <p:nvPr>
            <p:ph idx="1"/>
          </p:nvPr>
        </p:nvSpPr>
        <p:spPr>
          <a:xfrm>
            <a:off x="0" y="754743"/>
            <a:ext cx="12192000" cy="5547583"/>
          </a:xfrm>
        </p:spPr>
        <p:txBody>
          <a:bodyPr>
            <a:normAutofit/>
          </a:bodyPr>
          <a:lstStyle/>
          <a:p>
            <a:pPr marL="514350" indent="-514350">
              <a:lnSpc>
                <a:spcPct val="150000"/>
              </a:lnSpc>
              <a:buFont typeface="+mj-lt"/>
              <a:buAutoNum type="arabicPeriod"/>
            </a:pPr>
            <a:r>
              <a:rPr lang="en-US" sz="2100" dirty="0" smtClean="0"/>
              <a:t>A </a:t>
            </a:r>
            <a:r>
              <a:rPr lang="en-US" sz="2100" dirty="0"/>
              <a:t>client </a:t>
            </a:r>
            <a:r>
              <a:rPr lang="en-US" sz="2100" dirty="0" smtClean="0"/>
              <a:t>makes </a:t>
            </a:r>
            <a:r>
              <a:rPr lang="en-US" sz="2100" dirty="0"/>
              <a:t>a request for some servlet, </a:t>
            </a:r>
            <a:r>
              <a:rPr lang="en-US" sz="2100" dirty="0" smtClean="0"/>
              <a:t>using a </a:t>
            </a:r>
            <a:r>
              <a:rPr lang="en-US" sz="2100" dirty="0"/>
              <a:t>Web browser </a:t>
            </a:r>
            <a:r>
              <a:rPr lang="en-US" sz="2100" dirty="0" smtClean="0"/>
              <a:t>through an URL</a:t>
            </a:r>
            <a:r>
              <a:rPr lang="en-US" sz="2100" dirty="0"/>
              <a:t>.</a:t>
            </a:r>
          </a:p>
          <a:p>
            <a:pPr marL="514350" indent="-514350">
              <a:lnSpc>
                <a:spcPct val="150000"/>
              </a:lnSpc>
              <a:buFont typeface="+mj-lt"/>
              <a:buAutoNum type="arabicPeriod"/>
            </a:pPr>
            <a:r>
              <a:rPr lang="en-US" sz="2100" dirty="0" smtClean="0"/>
              <a:t>Web </a:t>
            </a:r>
            <a:r>
              <a:rPr lang="en-US" sz="2100" dirty="0"/>
              <a:t>browser </a:t>
            </a:r>
            <a:r>
              <a:rPr lang="en-US" sz="2100" dirty="0" smtClean="0"/>
              <a:t>sends </a:t>
            </a:r>
            <a:r>
              <a:rPr lang="en-US" sz="2100" dirty="0"/>
              <a:t>this request to Web server. </a:t>
            </a:r>
            <a:r>
              <a:rPr lang="en-US" sz="2100" dirty="0" smtClean="0"/>
              <a:t>Web </a:t>
            </a:r>
            <a:r>
              <a:rPr lang="en-US" sz="2100" dirty="0"/>
              <a:t>server </a:t>
            </a:r>
            <a:r>
              <a:rPr lang="en-US" sz="2100" dirty="0" smtClean="0"/>
              <a:t>searches for the requested </a:t>
            </a:r>
            <a:r>
              <a:rPr lang="en-US" sz="2100" dirty="0"/>
              <a:t>servlet.</a:t>
            </a:r>
          </a:p>
          <a:p>
            <a:pPr marL="514350" indent="-514350">
              <a:lnSpc>
                <a:spcPct val="150000"/>
              </a:lnSpc>
              <a:buFont typeface="+mj-lt"/>
              <a:buAutoNum type="arabicPeriod"/>
            </a:pPr>
            <a:r>
              <a:rPr lang="en-US" sz="2100" dirty="0" smtClean="0"/>
              <a:t>Servlet is executed because of the request </a:t>
            </a:r>
            <a:r>
              <a:rPr lang="en-US" sz="2100" dirty="0"/>
              <a:t>and </a:t>
            </a:r>
            <a:r>
              <a:rPr lang="en-US" sz="2100" dirty="0" smtClean="0"/>
              <a:t>it builds </a:t>
            </a:r>
            <a:r>
              <a:rPr lang="en-US" sz="2100" dirty="0"/>
              <a:t>a web page </a:t>
            </a:r>
            <a:r>
              <a:rPr lang="en-US" sz="2100" dirty="0" smtClean="0"/>
              <a:t>accordingly as a response.</a:t>
            </a:r>
            <a:endParaRPr lang="en-US" sz="2100" dirty="0"/>
          </a:p>
          <a:p>
            <a:pPr marL="514350" indent="-514350">
              <a:lnSpc>
                <a:spcPct val="150000"/>
              </a:lnSpc>
              <a:buFont typeface="+mj-lt"/>
              <a:buAutoNum type="arabicPeriod"/>
            </a:pPr>
            <a:r>
              <a:rPr lang="en-US" sz="2100" dirty="0" smtClean="0"/>
              <a:t>This </a:t>
            </a:r>
            <a:r>
              <a:rPr lang="en-US" sz="2100" dirty="0"/>
              <a:t>web page is then displayed to the client. </a:t>
            </a:r>
            <a:r>
              <a:rPr lang="en-US" sz="2100" dirty="0" smtClean="0"/>
              <a:t>Request </a:t>
            </a:r>
            <a:r>
              <a:rPr lang="en-US" sz="2100" dirty="0"/>
              <a:t>made by client </a:t>
            </a:r>
            <a:r>
              <a:rPr lang="en-US" sz="2100" dirty="0" smtClean="0"/>
              <a:t>is satisfied by the </a:t>
            </a:r>
            <a:r>
              <a:rPr lang="en-US" sz="2100" dirty="0"/>
              <a:t>servlet.</a:t>
            </a:r>
            <a:endParaRPr lang="en-IN" sz="2100" dirty="0"/>
          </a:p>
        </p:txBody>
      </p:sp>
    </p:spTree>
    <p:custDataLst>
      <p:tags r:id="rId1"/>
    </p:custDataLst>
    <p:extLst>
      <p:ext uri="{BB962C8B-B14F-4D97-AF65-F5344CB8AC3E}">
        <p14:creationId xmlns:p14="http://schemas.microsoft.com/office/powerpoint/2010/main" val="764477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smtClean="0"/>
              <a:t>Filters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r>
              <a:rPr lang="en-US" dirty="0" smtClean="0"/>
              <a:t>.</a:t>
            </a:r>
          </a:p>
          <a:p>
            <a:pPr marL="0" indent="0">
              <a:buNone/>
            </a:pPr>
            <a:endParaRPr lang="en-US" dirty="0"/>
          </a:p>
          <a:p>
            <a:pPr marL="0" indent="0">
              <a:buNone/>
            </a:pPr>
            <a:r>
              <a:rPr lang="en-US" b="1" dirty="0" smtClean="0"/>
              <a:t>Advantages </a:t>
            </a:r>
            <a:r>
              <a:rPr lang="en-US" b="1" dirty="0"/>
              <a:t>of Filter</a:t>
            </a:r>
          </a:p>
          <a:p>
            <a:r>
              <a:rPr lang="en-US" dirty="0"/>
              <a:t>Filter is pluggable.</a:t>
            </a:r>
          </a:p>
          <a:p>
            <a:r>
              <a:rPr lang="en-US" dirty="0"/>
              <a:t>One filter don't have dependency onto another resource.</a:t>
            </a:r>
          </a:p>
          <a:p>
            <a:r>
              <a:rPr lang="en-US" dirty="0"/>
              <a:t>Less </a:t>
            </a:r>
            <a:r>
              <a:rPr lang="en-US" dirty="0" smtClean="0"/>
              <a:t>Maintenance</a:t>
            </a:r>
            <a:endParaRPr lang="en-US" dirty="0"/>
          </a:p>
        </p:txBody>
      </p:sp>
    </p:spTree>
    <p:custDataLst>
      <p:tags r:id="rId1"/>
    </p:custDataLst>
    <p:extLst>
      <p:ext uri="{BB962C8B-B14F-4D97-AF65-F5344CB8AC3E}">
        <p14:creationId xmlns:p14="http://schemas.microsoft.com/office/powerpoint/2010/main" val="14051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4552" y="0"/>
            <a:ext cx="7772400" cy="668337"/>
          </a:xfrm>
        </p:spPr>
        <p:txBody>
          <a:bodyPr>
            <a:normAutofit/>
          </a:bodyPr>
          <a:lstStyle/>
          <a:p>
            <a:r>
              <a:rPr lang="en-US" dirty="0" smtClean="0"/>
              <a:t>Filter Life Cycle</a:t>
            </a:r>
          </a:p>
        </p:txBody>
      </p:sp>
      <p:sp>
        <p:nvSpPr>
          <p:cNvPr id="19459" name="Content Placeholder 2"/>
          <p:cNvSpPr>
            <a:spLocks noGrp="1"/>
          </p:cNvSpPr>
          <p:nvPr>
            <p:ph sz="quarter" idx="1"/>
          </p:nvPr>
        </p:nvSpPr>
        <p:spPr>
          <a:xfrm>
            <a:off x="479017" y="921705"/>
            <a:ext cx="11094284" cy="5834175"/>
          </a:xfrm>
        </p:spPr>
        <p:txBody>
          <a:bodyPr>
            <a:normAutofit/>
          </a:bodyPr>
          <a:lstStyle/>
          <a:p>
            <a:pPr algn="just"/>
            <a:r>
              <a:rPr lang="en-US" dirty="0" smtClean="0"/>
              <a:t>The filter interface calls the following methods during the life cycle of a filter :</a:t>
            </a:r>
          </a:p>
          <a:p>
            <a:pPr algn="just"/>
            <a:r>
              <a:rPr lang="en-US" b="1" dirty="0" smtClean="0"/>
              <a:t>The </a:t>
            </a:r>
            <a:r>
              <a:rPr lang="en-US" b="1" dirty="0" err="1" smtClean="0"/>
              <a:t>init</a:t>
            </a:r>
            <a:r>
              <a:rPr lang="en-US" b="1" dirty="0" smtClean="0"/>
              <a:t>( ) method :</a:t>
            </a:r>
          </a:p>
          <a:p>
            <a:pPr lvl="1" algn="just"/>
            <a:r>
              <a:rPr lang="en-US" dirty="0" smtClean="0"/>
              <a:t>Refers to the method that is </a:t>
            </a:r>
            <a:r>
              <a:rPr lang="en-US" dirty="0" smtClean="0">
                <a:solidFill>
                  <a:schemeClr val="accent1"/>
                </a:solidFill>
              </a:rPr>
              <a:t>invoked by the web containe</a:t>
            </a:r>
            <a:r>
              <a:rPr lang="en-US" dirty="0" smtClean="0"/>
              <a:t>r only once when filter is initialized</a:t>
            </a:r>
            <a:endParaRPr lang="en-US" b="1" i="1" dirty="0" smtClean="0"/>
          </a:p>
          <a:p>
            <a:pPr algn="just"/>
            <a:r>
              <a:rPr lang="en-US" b="1" dirty="0" smtClean="0"/>
              <a:t>The </a:t>
            </a:r>
            <a:r>
              <a:rPr lang="en-US" b="1" dirty="0" err="1" smtClean="0"/>
              <a:t>doFilter</a:t>
            </a:r>
            <a:r>
              <a:rPr lang="en-US" b="1" dirty="0" smtClean="0"/>
              <a:t>( ) method :</a:t>
            </a:r>
          </a:p>
          <a:p>
            <a:pPr lvl="1" algn="just"/>
            <a:r>
              <a:rPr lang="en-US" dirty="0" smtClean="0"/>
              <a:t>Refers to the method that is invoked </a:t>
            </a:r>
            <a:r>
              <a:rPr lang="en-US" dirty="0" smtClean="0">
                <a:solidFill>
                  <a:schemeClr val="accent1"/>
                </a:solidFill>
              </a:rPr>
              <a:t>each time a user requests a resource, </a:t>
            </a:r>
            <a:r>
              <a:rPr lang="en-US" dirty="0" smtClean="0"/>
              <a:t>such as a servlet to which the filter is mapped.</a:t>
            </a:r>
          </a:p>
          <a:p>
            <a:pPr lvl="1" algn="just"/>
            <a:r>
              <a:rPr lang="en-US" dirty="0" smtClean="0"/>
              <a:t>When the </a:t>
            </a:r>
            <a:r>
              <a:rPr lang="en-US" dirty="0" err="1" smtClean="0"/>
              <a:t>doFilter</a:t>
            </a:r>
            <a:r>
              <a:rPr lang="en-US" dirty="0" smtClean="0"/>
              <a:t>( ) method is invoked, </a:t>
            </a:r>
            <a:r>
              <a:rPr lang="en-US" dirty="0"/>
              <a:t>the servlet </a:t>
            </a:r>
            <a:r>
              <a:rPr lang="en-US" dirty="0" smtClean="0">
                <a:solidFill>
                  <a:schemeClr val="accent1"/>
                </a:solidFill>
              </a:rPr>
              <a:t>container passes </a:t>
            </a:r>
            <a:r>
              <a:rPr lang="en-US" dirty="0"/>
              <a:t>the</a:t>
            </a:r>
            <a:r>
              <a:rPr lang="en-US" dirty="0" smtClean="0">
                <a:solidFill>
                  <a:schemeClr val="accent1"/>
                </a:solidFill>
              </a:rPr>
              <a:t> </a:t>
            </a:r>
            <a:r>
              <a:rPr lang="en-US" dirty="0" err="1" smtClean="0">
                <a:solidFill>
                  <a:schemeClr val="accent1"/>
                </a:solidFill>
              </a:rPr>
              <a:t>ServletRequest</a:t>
            </a:r>
            <a:r>
              <a:rPr lang="en-US" dirty="0" smtClean="0">
                <a:solidFill>
                  <a:schemeClr val="accent1"/>
                </a:solidFill>
              </a:rPr>
              <a:t>, </a:t>
            </a:r>
            <a:r>
              <a:rPr lang="en-US" dirty="0" err="1" smtClean="0">
                <a:solidFill>
                  <a:schemeClr val="accent1"/>
                </a:solidFill>
              </a:rPr>
              <a:t>ServletResponse</a:t>
            </a:r>
            <a:r>
              <a:rPr lang="en-US" dirty="0" smtClean="0">
                <a:solidFill>
                  <a:schemeClr val="accent1"/>
                </a:solidFill>
              </a:rPr>
              <a:t>, </a:t>
            </a:r>
            <a:r>
              <a:rPr lang="en-US" dirty="0"/>
              <a:t>and</a:t>
            </a:r>
            <a:r>
              <a:rPr lang="en-US" dirty="0" smtClean="0">
                <a:solidFill>
                  <a:schemeClr val="accent1"/>
                </a:solidFill>
              </a:rPr>
              <a:t> </a:t>
            </a:r>
            <a:r>
              <a:rPr lang="en-US" dirty="0" err="1" smtClean="0">
                <a:solidFill>
                  <a:schemeClr val="accent1"/>
                </a:solidFill>
              </a:rPr>
              <a:t>FilterChain</a:t>
            </a:r>
            <a:r>
              <a:rPr lang="en-US" dirty="0" smtClean="0">
                <a:solidFill>
                  <a:schemeClr val="accent1"/>
                </a:solidFill>
              </a:rPr>
              <a:t> </a:t>
            </a:r>
            <a:r>
              <a:rPr lang="en-US" dirty="0" smtClean="0"/>
              <a:t>objects</a:t>
            </a:r>
          </a:p>
          <a:p>
            <a:r>
              <a:rPr lang="en-US" b="1" dirty="0"/>
              <a:t>The destroy</a:t>
            </a:r>
            <a:r>
              <a:rPr lang="en-US" b="1" dirty="0" smtClean="0"/>
              <a:t>( ) </a:t>
            </a:r>
            <a:r>
              <a:rPr lang="en-US" b="1" dirty="0"/>
              <a:t>method :</a:t>
            </a:r>
          </a:p>
          <a:p>
            <a:pPr lvl="1"/>
            <a:r>
              <a:rPr lang="en-US" dirty="0"/>
              <a:t>Refers to the method that is invoked </a:t>
            </a:r>
            <a:r>
              <a:rPr lang="en-US" dirty="0">
                <a:solidFill>
                  <a:schemeClr val="accent1"/>
                </a:solidFill>
              </a:rPr>
              <a:t>when the filter instance is </a:t>
            </a:r>
            <a:r>
              <a:rPr lang="en-US" dirty="0" smtClean="0">
                <a:solidFill>
                  <a:schemeClr val="accent1"/>
                </a:solidFill>
              </a:rPr>
              <a:t>destroyed.</a:t>
            </a:r>
          </a:p>
        </p:txBody>
      </p:sp>
    </p:spTree>
    <p:custDataLst>
      <p:tags r:id="rId1"/>
    </p:custDataLst>
    <p:extLst>
      <p:ext uri="{BB962C8B-B14F-4D97-AF65-F5344CB8AC3E}">
        <p14:creationId xmlns:p14="http://schemas.microsoft.com/office/powerpoint/2010/main" val="3864447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Interface</a:t>
            </a:r>
            <a:endParaRPr lang="en-US" dirty="0"/>
          </a:p>
        </p:txBody>
      </p:sp>
      <p:sp>
        <p:nvSpPr>
          <p:cNvPr id="3" name="Content Placeholder 2"/>
          <p:cNvSpPr>
            <a:spLocks noGrp="1"/>
          </p:cNvSpPr>
          <p:nvPr>
            <p:ph idx="1"/>
          </p:nvPr>
        </p:nvSpPr>
        <p:spPr/>
        <p:txBody>
          <a:bodyPr/>
          <a:lstStyle/>
          <a:p>
            <a:r>
              <a:rPr lang="en-US" dirty="0" smtClean="0"/>
              <a:t>For </a:t>
            </a:r>
            <a:r>
              <a:rPr lang="en-US" dirty="0">
                <a:solidFill>
                  <a:schemeClr val="accent1"/>
                </a:solidFill>
              </a:rPr>
              <a:t>creating any filte</a:t>
            </a:r>
            <a:r>
              <a:rPr lang="en-US" dirty="0"/>
              <a:t>r, you must implement the Filter interface. Filter interface </a:t>
            </a:r>
            <a:r>
              <a:rPr lang="en-US" dirty="0">
                <a:solidFill>
                  <a:schemeClr val="accent1"/>
                </a:solidFill>
              </a:rPr>
              <a:t>provides the life cycle methods </a:t>
            </a:r>
            <a:r>
              <a:rPr lang="en-US" dirty="0"/>
              <a:t>for a filter.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92532363"/>
              </p:ext>
            </p:extLst>
          </p:nvPr>
        </p:nvGraphicFramePr>
        <p:xfrm>
          <a:off x="566457" y="1774209"/>
          <a:ext cx="11115365" cy="4633272"/>
        </p:xfrm>
        <a:graphic>
          <a:graphicData uri="http://schemas.openxmlformats.org/drawingml/2006/table">
            <a:tbl>
              <a:tblPr/>
              <a:tblGrid>
                <a:gridCol w="4060134">
                  <a:extLst>
                    <a:ext uri="{9D8B030D-6E8A-4147-A177-3AD203B41FA5}">
                      <a16:colId xmlns:a16="http://schemas.microsoft.com/office/drawing/2014/main" val="20000"/>
                    </a:ext>
                  </a:extLst>
                </a:gridCol>
                <a:gridCol w="7055231">
                  <a:extLst>
                    <a:ext uri="{9D8B030D-6E8A-4147-A177-3AD203B41FA5}">
                      <a16:colId xmlns:a16="http://schemas.microsoft.com/office/drawing/2014/main" val="20001"/>
                    </a:ext>
                  </a:extLst>
                </a:gridCol>
              </a:tblGrid>
              <a:tr h="550892">
                <a:tc>
                  <a:txBody>
                    <a:bodyPr/>
                    <a:lstStyle/>
                    <a:p>
                      <a:pPr algn="l" fontAlgn="t"/>
                      <a:r>
                        <a:rPr lang="en-US" sz="2400" b="1" dirty="0" smtClean="0">
                          <a:solidFill>
                            <a:srgbClr val="000000"/>
                          </a:solidFill>
                          <a:effectLst/>
                          <a:latin typeface="Cambria" panose="02040503050406030204" pitchFamily="18" charset="0"/>
                          <a:ea typeface="Cambria" panose="02040503050406030204" pitchFamily="18" charset="0"/>
                        </a:rPr>
                        <a:t>Method </a:t>
                      </a:r>
                      <a:endParaRPr lang="en-US" sz="2400" b="1"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b="1" dirty="0">
                          <a:solidFill>
                            <a:srgbClr val="000000"/>
                          </a:solidFill>
                          <a:effectLst/>
                          <a:latin typeface="Cambria" panose="02040503050406030204" pitchFamily="18" charset="0"/>
                          <a:ea typeface="Cambria" panose="02040503050406030204" pitchFamily="18" charset="0"/>
                        </a:rPr>
                        <a:t>Description</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91301">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init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FilterConfig</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config</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init</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0" i="0" dirty="0">
                          <a:solidFill>
                            <a:srgbClr val="000000"/>
                          </a:solidFill>
                          <a:effectLst/>
                          <a:latin typeface="Cambria" panose="02040503050406030204" pitchFamily="18" charset="0"/>
                          <a:ea typeface="Cambria" panose="02040503050406030204" pitchFamily="18" charset="0"/>
                        </a:rPr>
                        <a:t>. It is used </a:t>
                      </a:r>
                      <a:r>
                        <a:rPr lang="en-US" sz="2400" b="1" i="0" dirty="0">
                          <a:solidFill>
                            <a:srgbClr val="000000"/>
                          </a:solidFill>
                          <a:effectLst/>
                          <a:latin typeface="Cambria" panose="02040503050406030204" pitchFamily="18" charset="0"/>
                          <a:ea typeface="Cambria" panose="02040503050406030204" pitchFamily="18" charset="0"/>
                        </a:rPr>
                        <a:t>to initialize the filter</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3116">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doFilter</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HttpServletRequest</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req</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HttpServletResponse</a:t>
                      </a:r>
                      <a:r>
                        <a:rPr lang="en-US" sz="2400" b="0" i="0" dirty="0" smtClean="0">
                          <a:solidFill>
                            <a:srgbClr val="000000"/>
                          </a:solidFill>
                          <a:effectLst/>
                          <a:latin typeface="Cambria" panose="02040503050406030204" pitchFamily="18" charset="0"/>
                          <a:ea typeface="Cambria" panose="02040503050406030204" pitchFamily="18" charset="0"/>
                        </a:rPr>
                        <a:t> res, </a:t>
                      </a:r>
                      <a:r>
                        <a:rPr lang="en-US" sz="2400" b="0" i="0" dirty="0" err="1">
                          <a:solidFill>
                            <a:srgbClr val="000000"/>
                          </a:solidFill>
                          <a:effectLst/>
                          <a:latin typeface="Cambria" panose="02040503050406030204" pitchFamily="18" charset="0"/>
                          <a:ea typeface="Cambria" panose="02040503050406030204" pitchFamily="18" charset="0"/>
                        </a:rPr>
                        <a:t>FilterChain</a:t>
                      </a:r>
                      <a:r>
                        <a:rPr lang="en-US" sz="2400" b="0" i="0" dirty="0">
                          <a:solidFill>
                            <a:srgbClr val="000000"/>
                          </a:solidFill>
                          <a:effectLst/>
                          <a:latin typeface="Cambria" panose="02040503050406030204" pitchFamily="18" charset="0"/>
                          <a:ea typeface="Cambria" panose="02040503050406030204" pitchFamily="18" charset="0"/>
                        </a:rPr>
                        <a:t> chain)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doFilter</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dirty="0">
                          <a:solidFill>
                            <a:srgbClr val="000000"/>
                          </a:solidFill>
                          <a:effectLst/>
                          <a:latin typeface="Cambria" panose="02040503050406030204" pitchFamily="18" charset="0"/>
                          <a:ea typeface="Cambria" panose="02040503050406030204" pitchFamily="18" charset="0"/>
                        </a:rPr>
                        <a:t>every time when user request to any resource</a:t>
                      </a:r>
                      <a:r>
                        <a:rPr lang="en-US" sz="2400" b="0" i="0" dirty="0">
                          <a:solidFill>
                            <a:srgbClr val="000000"/>
                          </a:solidFill>
                          <a:effectLst/>
                          <a:latin typeface="Cambria" panose="02040503050406030204" pitchFamily="18" charset="0"/>
                          <a:ea typeface="Cambria" panose="02040503050406030204" pitchFamily="18" charset="0"/>
                        </a:rPr>
                        <a:t>, to which the filter is mapped</a:t>
                      </a:r>
                      <a:r>
                        <a:rPr lang="en-US" sz="2400" b="0" i="0" dirty="0" smtClean="0">
                          <a:solidFill>
                            <a:srgbClr val="000000"/>
                          </a:solidFill>
                          <a:effectLst/>
                          <a:latin typeface="Cambria" panose="02040503050406030204" pitchFamily="18" charset="0"/>
                          <a:ea typeface="Cambria" panose="02040503050406030204" pitchFamily="18" charset="0"/>
                        </a:rPr>
                        <a:t>. </a:t>
                      </a:r>
                    </a:p>
                    <a:p>
                      <a:pPr fontAlgn="t"/>
                      <a:r>
                        <a:rPr lang="en-US" sz="2400" b="0" i="0" dirty="0" smtClean="0">
                          <a:solidFill>
                            <a:srgbClr val="000000"/>
                          </a:solidFill>
                          <a:effectLst/>
                          <a:latin typeface="Cambria" panose="02040503050406030204" pitchFamily="18" charset="0"/>
                          <a:ea typeface="Cambria" panose="02040503050406030204" pitchFamily="18" charset="0"/>
                        </a:rPr>
                        <a:t>It </a:t>
                      </a:r>
                      <a:r>
                        <a:rPr lang="en-US" sz="2400" b="0" i="0" dirty="0">
                          <a:solidFill>
                            <a:srgbClr val="000000"/>
                          </a:solidFill>
                          <a:effectLst/>
                          <a:latin typeface="Cambria" panose="02040503050406030204" pitchFamily="18" charset="0"/>
                          <a:ea typeface="Cambria" panose="02040503050406030204" pitchFamily="18" charset="0"/>
                        </a:rPr>
                        <a:t>is used to perform filtering tasks.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987963">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a:solidFill>
                            <a:srgbClr val="000000"/>
                          </a:solidFill>
                          <a:effectLst/>
                          <a:latin typeface="Cambria" panose="02040503050406030204" pitchFamily="18" charset="0"/>
                          <a:ea typeface="Cambria" panose="02040503050406030204" pitchFamily="18" charset="0"/>
                        </a:rPr>
                        <a:t>destroy</a:t>
                      </a:r>
                      <a:r>
                        <a:rPr lang="en-US" sz="2400" b="0" i="0" dirty="0" smtClean="0">
                          <a:solidFill>
                            <a:srgbClr val="000000"/>
                          </a:solidFill>
                          <a:effectLst/>
                          <a:latin typeface="Cambria" panose="02040503050406030204" pitchFamily="18" charset="0"/>
                          <a:ea typeface="Cambria" panose="02040503050406030204" pitchFamily="18" charset="0"/>
                        </a:rPr>
                        <a:t>( )</a:t>
                      </a:r>
                      <a:endParaRPr lang="en-US" sz="2400" b="0" i="0"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This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1" i="0" dirty="0">
                          <a:solidFill>
                            <a:srgbClr val="000000"/>
                          </a:solidFill>
                          <a:effectLst/>
                          <a:latin typeface="Cambria" panose="02040503050406030204" pitchFamily="18" charset="0"/>
                          <a:ea typeface="Cambria" panose="02040503050406030204" pitchFamily="18" charset="0"/>
                        </a:rPr>
                        <a:t> when filter is taken out of the service</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144791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define </a:t>
            </a:r>
            <a:r>
              <a:rPr lang="en-IN" dirty="0" smtClean="0"/>
              <a:t>a Filter?</a:t>
            </a:r>
            <a:endParaRPr lang="en-IN" dirty="0"/>
          </a:p>
        </p:txBody>
      </p:sp>
      <p:sp>
        <p:nvSpPr>
          <p:cNvPr id="3" name="Content Placeholder 2"/>
          <p:cNvSpPr>
            <a:spLocks noGrp="1"/>
          </p:cNvSpPr>
          <p:nvPr>
            <p:ph idx="1"/>
          </p:nvPr>
        </p:nvSpPr>
        <p:spPr>
          <a:xfrm>
            <a:off x="239151" y="864108"/>
            <a:ext cx="3368636" cy="5438218"/>
          </a:xfrm>
        </p:spPr>
        <p:txBody>
          <a:bodyPr/>
          <a:lstStyle/>
          <a:p>
            <a:r>
              <a:rPr lang="en-US" dirty="0"/>
              <a:t>We can define filter </a:t>
            </a:r>
            <a:r>
              <a:rPr lang="en-US" dirty="0" smtClean="0"/>
              <a:t>in the same was as we define a servlet</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
        <p:nvSpPr>
          <p:cNvPr id="5" name="1 &lt;web-app&gt;…"/>
          <p:cNvSpPr txBox="1"/>
          <p:nvPr/>
        </p:nvSpPr>
        <p:spPr>
          <a:xfrm>
            <a:off x="3875972" y="1502489"/>
            <a:ext cx="7001294" cy="4873450"/>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&lt;filter-name</a:t>
            </a:r>
            <a:r>
              <a:rPr dirty="0"/>
              <a:t>&gt;...&lt;/filter-name&gt;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a:t>
            </a:r>
            <a:r>
              <a:rPr b="1" dirty="0" smtClean="0">
                <a:solidFill>
                  <a:srgbClr val="006699"/>
                </a:solidFill>
              </a:rPr>
              <a:t>class</a:t>
            </a:r>
            <a:r>
              <a:rPr dirty="0"/>
              <a:t>&gt;...&lt;/filter-</a:t>
            </a:r>
            <a:r>
              <a:rPr b="1" dirty="0">
                <a:solidFill>
                  <a:srgbClr val="006699"/>
                </a:solidFill>
              </a:rPr>
              <a:t>class</a:t>
            </a:r>
            <a:r>
              <a:rPr dirty="0"/>
              <a:t>&gt;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filter-name&gt;...&lt;/filter-name&gt;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err="1"/>
              <a:t>url</a:t>
            </a:r>
            <a:r>
              <a:rPr dirty="0"/>
              <a:t>-pattern&gt;...&lt;/</a:t>
            </a:r>
            <a:r>
              <a:rPr dirty="0" err="1"/>
              <a:t>url</a:t>
            </a:r>
            <a:r>
              <a:rPr dirty="0"/>
              <a:t>-pattern&gt;  </a:t>
            </a:r>
          </a:p>
          <a:p>
            <a:pPr marL="321457" indent="-321457" algn="just" defTabSz="321457">
              <a:tabLst>
                <a:tab pos="98223" algn="l"/>
                <a:tab pos="321457" algn="l"/>
              </a:tabLst>
              <a:defRPr sz="2600">
                <a:latin typeface="Verdana"/>
                <a:ea typeface="Verdana"/>
                <a:cs typeface="Verdana"/>
                <a:sym typeface="Verdana"/>
              </a:defRPr>
            </a:pP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p:txBody>
      </p:sp>
      <p:sp>
        <p:nvSpPr>
          <p:cNvPr id="7" name="web.xml"/>
          <p:cNvSpPr txBox="1"/>
          <p:nvPr/>
        </p:nvSpPr>
        <p:spPr>
          <a:xfrm>
            <a:off x="3875972" y="854555"/>
            <a:ext cx="1774209" cy="441468"/>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r>
              <a:rPr sz="2400" b="1" dirty="0">
                <a:latin typeface="+mj-lt"/>
              </a:rPr>
              <a:t>web.xml</a:t>
            </a:r>
          </a:p>
        </p:txBody>
      </p:sp>
      <p:sp>
        <p:nvSpPr>
          <p:cNvPr id="8" name="Rectangle"/>
          <p:cNvSpPr/>
          <p:nvPr/>
        </p:nvSpPr>
        <p:spPr>
          <a:xfrm>
            <a:off x="3875972" y="892987"/>
            <a:ext cx="1506024" cy="403064"/>
          </a:xfrm>
          <a:prstGeom prst="rect">
            <a:avLst/>
          </a:prstGeom>
          <a:ln w="25400">
            <a:solidFill>
              <a:srgbClr val="85888D"/>
            </a:solidFill>
            <a:miter lim="400000"/>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777214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Example of Filter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pic>
        <p:nvPicPr>
          <p:cNvPr id="5" name="Screen Shot 2017-01-23 at 11.01.27 PM.png" descr="Screen Shot 2017-01-23 at 11.01.27 PM.png"/>
          <p:cNvPicPr>
            <a:picLocks noGrp="1" noChangeAspect="1"/>
          </p:cNvPicPr>
          <p:nvPr>
            <p:ph idx="1"/>
          </p:nvPr>
        </p:nvPicPr>
        <p:blipFill>
          <a:blip r:embed="rId3">
            <a:extLst/>
          </a:blip>
          <a:stretch>
            <a:fillRect/>
          </a:stretch>
        </p:blipFill>
        <p:spPr>
          <a:xfrm>
            <a:off x="534572" y="892175"/>
            <a:ext cx="10683888" cy="5928740"/>
          </a:xfrm>
          <a:prstGeom prst="rect">
            <a:avLst/>
          </a:prstGeom>
          <a:ln w="12700">
            <a:miter lim="400000"/>
          </a:ln>
        </p:spPr>
      </p:pic>
    </p:spTree>
    <p:custDataLst>
      <p:tags r:id="rId1"/>
    </p:custDataLst>
    <p:extLst>
      <p:ext uri="{BB962C8B-B14F-4D97-AF65-F5344CB8AC3E}">
        <p14:creationId xmlns:p14="http://schemas.microsoft.com/office/powerpoint/2010/main" val="1667892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NEEDED TO BE CREATED:</a:t>
            </a:r>
            <a:endParaRPr lang="en-IN" dirty="0"/>
          </a:p>
        </p:txBody>
      </p:sp>
      <p:sp>
        <p:nvSpPr>
          <p:cNvPr id="3" name="Content Placeholder 2"/>
          <p:cNvSpPr>
            <a:spLocks noGrp="1"/>
          </p:cNvSpPr>
          <p:nvPr>
            <p:ph idx="1"/>
          </p:nvPr>
        </p:nvSpPr>
        <p:spPr/>
        <p:txBody>
          <a:bodyPr/>
          <a:lstStyle/>
          <a:p>
            <a:r>
              <a:rPr lang="en-IN" dirty="0"/>
              <a:t>index.html / </a:t>
            </a:r>
            <a:r>
              <a:rPr lang="en-IN" dirty="0" err="1"/>
              <a:t>index.jsp</a:t>
            </a:r>
            <a:endParaRPr lang="en-IN" dirty="0"/>
          </a:p>
          <a:p>
            <a:r>
              <a:rPr lang="en-IN" dirty="0"/>
              <a:t>MyFilter.java</a:t>
            </a:r>
          </a:p>
          <a:p>
            <a:r>
              <a:rPr lang="en-IN" dirty="0"/>
              <a:t>HelloServlet.java</a:t>
            </a:r>
          </a:p>
          <a:p>
            <a:r>
              <a:rPr lang="en-IN" dirty="0" smtClean="0"/>
              <a:t>web.xml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custDataLst>
      <p:tags r:id="rId1"/>
    </p:custDataLst>
    <p:extLst>
      <p:ext uri="{BB962C8B-B14F-4D97-AF65-F5344CB8AC3E}">
        <p14:creationId xmlns:p14="http://schemas.microsoft.com/office/powerpoint/2010/main" val="3501245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index.html</a:t>
            </a:r>
          </a:p>
        </p:txBody>
      </p:sp>
      <p:sp>
        <p:nvSpPr>
          <p:cNvPr id="3" name="Content Placeholder 2"/>
          <p:cNvSpPr>
            <a:spLocks noGrp="1"/>
          </p:cNvSpPr>
          <p:nvPr>
            <p:ph idx="1"/>
          </p:nvPr>
        </p:nvSpPr>
        <p:spPr/>
        <p:txBody>
          <a:bodyPr/>
          <a:lstStyle/>
          <a:p>
            <a:r>
              <a:rPr lang="en-US" dirty="0"/>
              <a:t>&lt;a </a:t>
            </a:r>
            <a:r>
              <a:rPr lang="en-US" dirty="0" err="1"/>
              <a:t>href</a:t>
            </a:r>
            <a:r>
              <a:rPr lang="en-US" dirty="0"/>
              <a:t>="servlet1"&gt;click here&lt;/a&gt;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2619742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Filter (</a:t>
            </a:r>
            <a:r>
              <a:rPr lang="en-IN" dirty="0" err="1"/>
              <a:t>MyFilter</a:t>
            </a:r>
            <a:r>
              <a:rPr lang="en-IN" dirty="0"/>
              <a:t>)</a:t>
            </a:r>
          </a:p>
        </p:txBody>
      </p:sp>
      <p:sp>
        <p:nvSpPr>
          <p:cNvPr id="3" name="Content Placeholder 2"/>
          <p:cNvSpPr>
            <a:spLocks noGrp="1"/>
          </p:cNvSpPr>
          <p:nvPr>
            <p:ph idx="1"/>
          </p:nvPr>
        </p:nvSpPr>
        <p:spPr>
          <a:xfrm>
            <a:off x="239151" y="864107"/>
            <a:ext cx="11456320" cy="5941775"/>
          </a:xfrm>
        </p:spPr>
        <p:txBody>
          <a:bodyPr>
            <a:normAutofit fontScale="85000" lnSpcReduction="20000"/>
          </a:bodyPr>
          <a:lstStyle/>
          <a:p>
            <a:pPr marL="0" indent="0" defTabSz="271096">
              <a:spcBef>
                <a:spcPts val="1898"/>
              </a:spcBef>
              <a:buSzTx/>
              <a:buNone/>
              <a:defRPr sz="2376"/>
            </a:pPr>
            <a:r>
              <a:rPr lang="en-IN" dirty="0"/>
              <a:t>import java.io.*;</a:t>
            </a:r>
          </a:p>
          <a:p>
            <a:pPr marL="0" indent="0" defTabSz="271096">
              <a:spcBef>
                <a:spcPts val="1898"/>
              </a:spcBef>
              <a:buSzTx/>
              <a:buNone/>
              <a:defRPr sz="2376"/>
            </a:pPr>
            <a:r>
              <a:rPr lang="en-IN" dirty="0"/>
              <a:t>import </a:t>
            </a:r>
            <a:r>
              <a:rPr lang="en-IN" dirty="0" err="1"/>
              <a:t>javax.servlet</a:t>
            </a:r>
            <a:r>
              <a:rPr lang="en-IN" dirty="0"/>
              <a:t>.*;</a:t>
            </a:r>
          </a:p>
          <a:p>
            <a:pPr marL="0" indent="0" defTabSz="271096">
              <a:spcBef>
                <a:spcPts val="1898"/>
              </a:spcBef>
              <a:buSzTx/>
              <a:buNone/>
              <a:defRPr sz="2376"/>
            </a:pPr>
            <a:r>
              <a:rPr lang="en-IN" dirty="0"/>
              <a:t>public class </a:t>
            </a:r>
            <a:r>
              <a:rPr lang="en-IN" dirty="0" err="1"/>
              <a:t>MyFilter</a:t>
            </a:r>
            <a:r>
              <a:rPr lang="en-IN" dirty="0"/>
              <a:t> </a:t>
            </a:r>
            <a:r>
              <a:rPr lang="en-IN" b="1" dirty="0">
                <a:latin typeface="Helvetica"/>
                <a:ea typeface="Helvetica"/>
                <a:cs typeface="Helvetica"/>
                <a:sym typeface="Helvetica"/>
              </a:rPr>
              <a:t>implements Filter</a:t>
            </a:r>
            <a:r>
              <a:rPr lang="en-IN" dirty="0"/>
              <a:t>{</a:t>
            </a:r>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init</a:t>
            </a:r>
            <a:r>
              <a:rPr lang="en-IN" b="1" dirty="0" smtClean="0">
                <a:latin typeface="Helvetica"/>
                <a:ea typeface="Helvetica"/>
                <a:cs typeface="Helvetica"/>
                <a:sym typeface="Helvetica"/>
              </a:rPr>
              <a:t> </a:t>
            </a:r>
            <a:r>
              <a:rPr lang="en-IN" dirty="0" smtClean="0"/>
              <a:t>(</a:t>
            </a:r>
            <a:r>
              <a:rPr lang="en-IN" dirty="0" err="1"/>
              <a:t>FilterConfig</a:t>
            </a:r>
            <a:r>
              <a:rPr lang="en-IN" dirty="0"/>
              <a:t> arg0) throws </a:t>
            </a:r>
            <a:r>
              <a:rPr lang="en-IN" dirty="0" err="1"/>
              <a:t>ServletException</a:t>
            </a:r>
            <a:r>
              <a:rPr lang="en-IN" dirty="0"/>
              <a:t> </a:t>
            </a:r>
            <a:r>
              <a:rPr lang="en-IN" dirty="0" smtClean="0"/>
              <a:t>{ }</a:t>
            </a:r>
            <a:endParaRPr lang="en-IN" dirty="0"/>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doFilter</a:t>
            </a:r>
            <a:r>
              <a:rPr lang="en-IN" b="1" dirty="0" smtClean="0">
                <a:latin typeface="Helvetica"/>
                <a:ea typeface="Helvetica"/>
                <a:cs typeface="Helvetica"/>
                <a:sym typeface="Helvetica"/>
              </a:rPr>
              <a:t> </a:t>
            </a:r>
            <a:r>
              <a:rPr lang="en-IN" dirty="0" smtClean="0"/>
              <a:t>(</a:t>
            </a:r>
            <a:r>
              <a:rPr lang="en-IN" dirty="0" err="1"/>
              <a:t>ServletRequest</a:t>
            </a:r>
            <a:r>
              <a:rPr lang="en-IN" dirty="0"/>
              <a:t> </a:t>
            </a:r>
            <a:r>
              <a:rPr lang="en-IN" dirty="0" err="1"/>
              <a:t>req</a:t>
            </a:r>
            <a:r>
              <a:rPr lang="en-IN" dirty="0"/>
              <a:t>, </a:t>
            </a:r>
            <a:r>
              <a:rPr lang="en-IN" dirty="0" err="1"/>
              <a:t>ServletResponse</a:t>
            </a:r>
            <a:r>
              <a:rPr lang="en-IN" dirty="0"/>
              <a:t> </a:t>
            </a:r>
            <a:r>
              <a:rPr lang="en-IN" dirty="0" err="1"/>
              <a:t>resp</a:t>
            </a:r>
            <a:r>
              <a:rPr lang="en-IN" dirty="0"/>
              <a:t>, </a:t>
            </a:r>
            <a:r>
              <a:rPr lang="en-IN" dirty="0" err="1"/>
              <a:t>FilterChain</a:t>
            </a:r>
            <a:r>
              <a:rPr lang="en-IN" dirty="0"/>
              <a:t> chain) </a:t>
            </a:r>
            <a:endParaRPr lang="en-IN" dirty="0" smtClean="0"/>
          </a:p>
          <a:p>
            <a:pPr marL="0" indent="0" defTabSz="271096">
              <a:spcBef>
                <a:spcPts val="1898"/>
              </a:spcBef>
              <a:buSzTx/>
              <a:buNone/>
              <a:defRPr sz="2376"/>
            </a:pPr>
            <a:r>
              <a:rPr lang="en-IN" dirty="0"/>
              <a:t> </a:t>
            </a:r>
            <a:r>
              <a:rPr lang="en-IN" dirty="0" smtClean="0"/>
              <a:t>		throws </a:t>
            </a:r>
            <a:r>
              <a:rPr lang="en-IN" dirty="0" err="1"/>
              <a:t>IOException</a:t>
            </a:r>
            <a:r>
              <a:rPr lang="en-IN" dirty="0"/>
              <a:t>, </a:t>
            </a:r>
            <a:r>
              <a:rPr lang="en-IN" dirty="0" err="1"/>
              <a:t>ServletException</a:t>
            </a:r>
            <a:r>
              <a:rPr lang="en-IN" dirty="0"/>
              <a:t> {</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PrintWriter</a:t>
            </a:r>
            <a:r>
              <a:rPr lang="en-IN" dirty="0">
                <a:latin typeface="Cambria" panose="02040503050406030204" pitchFamily="18" charset="0"/>
                <a:ea typeface="Cambria" panose="02040503050406030204" pitchFamily="18" charset="0"/>
              </a:rPr>
              <a:t> out=</a:t>
            </a:r>
            <a:r>
              <a:rPr lang="en-IN" dirty="0" err="1">
                <a:latin typeface="Cambria" panose="02040503050406030204" pitchFamily="18" charset="0"/>
                <a:ea typeface="Cambria" panose="02040503050406030204" pitchFamily="18" charset="0"/>
              </a:rPr>
              <a:t>resp.getWriter</a:t>
            </a:r>
            <a:r>
              <a:rPr lang="en-IN" dirty="0">
                <a:latin typeface="Cambria" panose="02040503050406030204" pitchFamily="18" charset="0"/>
                <a:ea typeface="Cambria" panose="02040503050406030204" pitchFamily="18" charset="0"/>
              </a:rPr>
              <a:t>();</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before");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chain.doFilter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req</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resp</a:t>
            </a:r>
            <a:r>
              <a:rPr lang="en-IN" dirty="0">
                <a:latin typeface="Cambria" panose="02040503050406030204" pitchFamily="18" charset="0"/>
                <a:ea typeface="Cambria" panose="02040503050406030204" pitchFamily="18" charset="0"/>
              </a:rPr>
              <a:t>);//sends request to next resource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after");</a:t>
            </a:r>
          </a:p>
          <a:p>
            <a:pPr marL="0" indent="0" defTabSz="271096">
              <a:spcBef>
                <a:spcPts val="1898"/>
              </a:spcBef>
              <a:buSzTx/>
              <a:buNone/>
              <a:defRPr sz="2376"/>
            </a:pPr>
            <a:r>
              <a:rPr lang="en-IN" dirty="0"/>
              <a:t>	}</a:t>
            </a:r>
          </a:p>
          <a:p>
            <a:pPr marL="0" indent="0" defTabSz="271096">
              <a:spcBef>
                <a:spcPts val="1898"/>
              </a:spcBef>
              <a:buSzTx/>
              <a:buNone/>
              <a:defRPr sz="2376"/>
            </a:pPr>
            <a:r>
              <a:rPr lang="en-IN" dirty="0"/>
              <a:t>	public void </a:t>
            </a:r>
            <a:r>
              <a:rPr lang="en-IN" b="1" dirty="0">
                <a:latin typeface="Helvetica"/>
                <a:ea typeface="Helvetica"/>
                <a:cs typeface="Helvetica"/>
                <a:sym typeface="Helvetica"/>
              </a:rPr>
              <a:t>destroy</a:t>
            </a:r>
            <a:r>
              <a:rPr lang="en-IN" dirty="0" smtClean="0"/>
              <a:t>( ) { }</a:t>
            </a:r>
            <a:endParaRPr lang="en-IN" dirty="0"/>
          </a:p>
          <a:p>
            <a:pPr marL="0" indent="0" defTabSz="271096">
              <a:spcBef>
                <a:spcPts val="1898"/>
              </a:spcBef>
              <a:buSzTx/>
              <a:buNone/>
              <a:defRPr sz="2376"/>
            </a:pP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custDataLst>
      <p:tags r:id="rId1"/>
    </p:custDataLst>
    <p:extLst>
      <p:ext uri="{BB962C8B-B14F-4D97-AF65-F5344CB8AC3E}">
        <p14:creationId xmlns:p14="http://schemas.microsoft.com/office/powerpoint/2010/main" val="6265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Servlet : </a:t>
            </a:r>
            <a:r>
              <a:rPr lang="en-IN" dirty="0" err="1"/>
              <a:t>HelloServlet</a:t>
            </a:r>
            <a:endParaRPr lang="en-IN" dirty="0"/>
          </a:p>
        </p:txBody>
      </p:sp>
      <p:sp>
        <p:nvSpPr>
          <p:cNvPr id="3" name="Content Placeholder 2"/>
          <p:cNvSpPr>
            <a:spLocks noGrp="1"/>
          </p:cNvSpPr>
          <p:nvPr>
            <p:ph idx="1"/>
          </p:nvPr>
        </p:nvSpPr>
        <p:spPr/>
        <p:txBody>
          <a:bodyPr>
            <a:normAutofit fontScale="92500" lnSpcReduction="20000"/>
          </a:bodyPr>
          <a:lstStyle/>
          <a:p>
            <a:pPr marL="0" indent="0" defTabSz="287526">
              <a:spcBef>
                <a:spcPts val="2039"/>
              </a:spcBef>
              <a:buSzTx/>
              <a:buNone/>
              <a:defRPr sz="2520" b="1">
                <a:latin typeface="Helvetica"/>
                <a:ea typeface="Helvetica"/>
                <a:cs typeface="Helvetica"/>
                <a:sym typeface="Helvetica"/>
              </a:defRPr>
            </a:pPr>
            <a:r>
              <a:rPr lang="en-IN" dirty="0"/>
              <a:t>import java.io.*;</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a:t>
            </a:r>
            <a:r>
              <a:rPr lang="en-IN" dirty="0"/>
              <a:t>.*;</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javax.servlet.http</a:t>
            </a:r>
            <a:r>
              <a:rPr lang="en-IN" dirty="0"/>
              <a:t>.*;</a:t>
            </a:r>
          </a:p>
          <a:p>
            <a:pPr marL="0" indent="0" defTabSz="287526">
              <a:spcBef>
                <a:spcPts val="2039"/>
              </a:spcBef>
              <a:buSzTx/>
              <a:buNone/>
              <a:defRPr sz="2520"/>
            </a:pPr>
            <a:r>
              <a:rPr lang="en-IN" dirty="0"/>
              <a:t>public class </a:t>
            </a:r>
            <a:r>
              <a:rPr lang="en-IN" b="1" dirty="0" err="1">
                <a:latin typeface="Helvetica"/>
                <a:ea typeface="Helvetica"/>
                <a:cs typeface="Helvetica"/>
                <a:sym typeface="Helvetica"/>
              </a:rPr>
              <a:t>HelloServlet</a:t>
            </a:r>
            <a:r>
              <a:rPr lang="en-IN" dirty="0"/>
              <a:t> extends </a:t>
            </a:r>
            <a:r>
              <a:rPr lang="en-IN" b="1" dirty="0" err="1">
                <a:latin typeface="Helvetica"/>
                <a:ea typeface="Helvetica"/>
                <a:cs typeface="Helvetica"/>
                <a:sym typeface="Helvetica"/>
              </a:rPr>
              <a:t>HttpServlet</a:t>
            </a:r>
            <a:r>
              <a:rPr lang="en-IN" dirty="0"/>
              <a:t> {</a:t>
            </a:r>
          </a:p>
          <a:p>
            <a:pPr marL="0" indent="0" defTabSz="287526">
              <a:spcBef>
                <a:spcPts val="2039"/>
              </a:spcBef>
              <a:buSzTx/>
              <a:buNone/>
              <a:defRPr sz="2520"/>
            </a:pPr>
            <a:r>
              <a:rPr lang="en-IN" dirty="0"/>
              <a:t>	public void </a:t>
            </a:r>
            <a:r>
              <a:rPr lang="en-IN" b="1" dirty="0" err="1">
                <a:latin typeface="Helvetica"/>
                <a:ea typeface="Helvetica"/>
                <a:cs typeface="Helvetica"/>
                <a:sym typeface="Helvetica"/>
              </a:rPr>
              <a:t>doGet</a:t>
            </a:r>
            <a:r>
              <a:rPr lang="en-IN" dirty="0"/>
              <a:t>(</a:t>
            </a:r>
            <a:r>
              <a:rPr lang="en-IN" dirty="0" err="1"/>
              <a:t>HttpServletRequest</a:t>
            </a:r>
            <a:r>
              <a:rPr lang="en-IN" dirty="0"/>
              <a:t> </a:t>
            </a:r>
            <a:r>
              <a:rPr lang="en-IN" b="1" dirty="0">
                <a:latin typeface="Helvetica"/>
                <a:ea typeface="Helvetica"/>
                <a:cs typeface="Helvetica"/>
                <a:sym typeface="Helvetica"/>
              </a:rPr>
              <a:t>request</a:t>
            </a:r>
            <a:r>
              <a:rPr lang="en-IN" dirty="0"/>
              <a:t>, </a:t>
            </a:r>
            <a:r>
              <a:rPr lang="en-IN" dirty="0" err="1"/>
              <a:t>HttpServletResponse</a:t>
            </a:r>
            <a:r>
              <a:rPr lang="en-IN" dirty="0"/>
              <a:t> </a:t>
            </a:r>
            <a:r>
              <a:rPr lang="en-IN" b="1" dirty="0">
                <a:latin typeface="Helvetica"/>
                <a:ea typeface="Helvetica"/>
                <a:cs typeface="Helvetica"/>
                <a:sym typeface="Helvetica"/>
              </a:rPr>
              <a:t>response</a:t>
            </a:r>
            <a:r>
              <a:rPr lang="en-IN" dirty="0"/>
              <a:t>)</a:t>
            </a:r>
          </a:p>
          <a:p>
            <a:pPr marL="0" indent="0" defTabSz="287526">
              <a:spcBef>
                <a:spcPts val="2039"/>
              </a:spcBef>
              <a:buSzTx/>
              <a:buNone/>
              <a:defRPr sz="2520"/>
            </a:pPr>
            <a:r>
              <a:rPr lang="en-IN" dirty="0"/>
              <a:t>			throws </a:t>
            </a:r>
            <a:r>
              <a:rPr lang="en-IN" b="1" dirty="0" err="1">
                <a:latin typeface="Helvetica"/>
                <a:ea typeface="Helvetica"/>
                <a:cs typeface="Helvetica"/>
                <a:sym typeface="Helvetica"/>
              </a:rPr>
              <a:t>ServletException</a:t>
            </a:r>
            <a:r>
              <a:rPr lang="en-IN" b="1" dirty="0">
                <a:latin typeface="Helvetica"/>
                <a:ea typeface="Helvetica"/>
                <a:cs typeface="Helvetica"/>
                <a:sym typeface="Helvetica"/>
              </a:rPr>
              <a:t>, </a:t>
            </a:r>
            <a:r>
              <a:rPr lang="en-IN" b="1" dirty="0" err="1">
                <a:latin typeface="Helvetica"/>
                <a:ea typeface="Helvetica"/>
                <a:cs typeface="Helvetica"/>
                <a:sym typeface="Helvetica"/>
              </a:rPr>
              <a:t>IOException</a:t>
            </a:r>
            <a:r>
              <a:rPr lang="en-IN" dirty="0"/>
              <a:t> {</a:t>
            </a:r>
          </a:p>
          <a:p>
            <a:pPr marL="0" indent="0" defTabSz="287526">
              <a:spcBef>
                <a:spcPts val="2039"/>
              </a:spcBef>
              <a:buSzTx/>
              <a:buNone/>
              <a:defRPr sz="2520"/>
            </a:pPr>
            <a:r>
              <a:rPr lang="en-IN" dirty="0"/>
              <a:t>		</a:t>
            </a:r>
            <a:r>
              <a:rPr lang="en-IN" dirty="0" err="1"/>
              <a:t>response.setContentType</a:t>
            </a:r>
            <a:r>
              <a:rPr lang="en-IN" dirty="0"/>
              <a:t>(“text/html"); // For setting MIME TYPE</a:t>
            </a:r>
          </a:p>
          <a:p>
            <a:pPr marL="0" indent="0" defTabSz="287526">
              <a:spcBef>
                <a:spcPts val="2039"/>
              </a:spcBef>
              <a:buSzTx/>
              <a:buNone/>
              <a:defRPr sz="2520"/>
            </a:pPr>
            <a:r>
              <a:rPr lang="en-IN" dirty="0"/>
              <a:t>		</a:t>
            </a:r>
            <a:r>
              <a:rPr lang="en-IN" dirty="0" err="1"/>
              <a:t>PrintWriter</a:t>
            </a:r>
            <a:r>
              <a:rPr lang="en-IN" dirty="0"/>
              <a:t> out = </a:t>
            </a:r>
            <a:r>
              <a:rPr lang="en-IN" dirty="0" err="1"/>
              <a:t>response.getWriter</a:t>
            </a:r>
            <a:r>
              <a:rPr lang="en-IN" dirty="0"/>
              <a:t>(); // creating a writer object</a:t>
            </a:r>
          </a:p>
          <a:p>
            <a:pPr marL="0" indent="0" defTabSz="287526">
              <a:spcBef>
                <a:spcPts val="2039"/>
              </a:spcBef>
              <a:buSzTx/>
              <a:buNone/>
              <a:defRPr sz="2520"/>
            </a:pPr>
            <a:r>
              <a:rPr lang="en-IN" dirty="0"/>
              <a:t>		</a:t>
            </a:r>
            <a:r>
              <a:rPr lang="en-IN" dirty="0" err="1"/>
              <a:t>out.print</a:t>
            </a:r>
            <a:r>
              <a:rPr lang="en-IN" dirty="0"/>
              <a:t>("&lt;</a:t>
            </a:r>
            <a:r>
              <a:rPr lang="en-IN" dirty="0" err="1"/>
              <a:t>br</a:t>
            </a:r>
            <a:r>
              <a:rPr lang="en-IN" dirty="0"/>
              <a:t>&gt;welcome to servlet&lt;</a:t>
            </a:r>
            <a:r>
              <a:rPr lang="en-IN" dirty="0" err="1"/>
              <a:t>br</a:t>
            </a:r>
            <a:r>
              <a:rPr lang="en-IN" dirty="0"/>
              <a:t>&gt;");</a:t>
            </a:r>
          </a:p>
          <a:p>
            <a:pPr marL="0" indent="0" defTabSz="287526">
              <a:spcBef>
                <a:spcPts val="2039"/>
              </a:spcBef>
              <a:buSzTx/>
              <a:buNone/>
              <a:defRPr sz="2520"/>
            </a:pPr>
            <a:r>
              <a:rPr lang="en-IN" dirty="0"/>
              <a:t>	}</a:t>
            </a:r>
          </a:p>
          <a:p>
            <a:pPr marL="0" indent="0" defTabSz="287526">
              <a:spcBef>
                <a:spcPts val="2039"/>
              </a:spcBef>
              <a:buSzTx/>
              <a:buNone/>
              <a:defRPr sz="2520"/>
            </a:pP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custDataLst>
      <p:tags r:id="rId1"/>
    </p:custDataLst>
    <p:extLst>
      <p:ext uri="{BB962C8B-B14F-4D97-AF65-F5344CB8AC3E}">
        <p14:creationId xmlns:p14="http://schemas.microsoft.com/office/powerpoint/2010/main" val="685833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web.xml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
        <p:nvSpPr>
          <p:cNvPr id="5" name="&lt;servlet&gt;…"/>
          <p:cNvSpPr txBox="1">
            <a:spLocks/>
          </p:cNvSpPr>
          <p:nvPr/>
        </p:nvSpPr>
        <p:spPr>
          <a:xfrm>
            <a:off x="1378424" y="758953"/>
            <a:ext cx="10263116" cy="6046930"/>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&lt;servlet&gt;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&lt;servlet-class&gt;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&lt;filter-class&gt;</a:t>
            </a:r>
            <a:r>
              <a:rPr lang="en-IN" sz="2000" dirty="0" err="1" smtClean="0">
                <a:latin typeface="Cambria" panose="02040503050406030204" pitchFamily="18" charset="0"/>
                <a:ea typeface="Cambria" panose="02040503050406030204" pitchFamily="18" charset="0"/>
              </a:rPr>
              <a:t>MyFilter</a:t>
            </a:r>
            <a:r>
              <a:rPr lang="en-IN" sz="2000" dirty="0" smtClean="0">
                <a:latin typeface="Cambria" panose="02040503050406030204" pitchFamily="18" charset="0"/>
                <a:ea typeface="Cambria" panose="02040503050406030204" pitchFamily="18" charset="0"/>
              </a:rPr>
              <a:t>&lt;/filter-class&gt;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&lt;filter-mapping&gt;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&lt;/filter-mapping&gt;</a:t>
            </a:r>
            <a:endParaRPr lang="en-IN" sz="2000" dirty="0">
              <a:latin typeface="Cambria" panose="02040503050406030204" pitchFamily="18" charset="0"/>
              <a:ea typeface="Cambria" panose="02040503050406030204" pitchFamily="18" charset="0"/>
            </a:endParaRPr>
          </a:p>
        </p:txBody>
      </p:sp>
      <p:sp>
        <p:nvSpPr>
          <p:cNvPr id="29" name="Same in both filter…"/>
          <p:cNvSpPr txBox="1"/>
          <p:nvPr/>
        </p:nvSpPr>
        <p:spPr>
          <a:xfrm>
            <a:off x="8547948" y="3438573"/>
            <a:ext cx="2851650" cy="687689"/>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in both </a:t>
            </a:r>
            <a:r>
              <a:rPr lang="en-IN" sz="2000" dirty="0" smtClean="0">
                <a:solidFill>
                  <a:prstClr val="black"/>
                </a:solidFill>
                <a:latin typeface="Cambria" panose="02040503050406030204" pitchFamily="18" charset="0"/>
                <a:ea typeface="Cambria" panose="02040503050406030204" pitchFamily="18" charset="0"/>
              </a:rPr>
              <a:t>the </a:t>
            </a:r>
            <a:r>
              <a:rPr sz="2000" dirty="0" smtClean="0">
                <a:solidFill>
                  <a:prstClr val="black"/>
                </a:solidFill>
                <a:latin typeface="Cambria" panose="02040503050406030204" pitchFamily="18" charset="0"/>
                <a:ea typeface="Cambria" panose="02040503050406030204" pitchFamily="18" charset="0"/>
              </a:rPr>
              <a:t>filter </a:t>
            </a:r>
            <a:endParaRPr sz="2000" dirty="0">
              <a:solidFill>
                <a:prstClr val="black"/>
              </a:solidFill>
              <a:latin typeface="Cambria" panose="02040503050406030204" pitchFamily="18" charset="0"/>
              <a:ea typeface="Cambria" panose="02040503050406030204" pitchFamily="18" charset="0"/>
            </a:endParaRPr>
          </a:p>
          <a:p>
            <a:r>
              <a:rPr sz="2000" dirty="0">
                <a:solidFill>
                  <a:prstClr val="black"/>
                </a:solidFill>
                <a:latin typeface="Cambria" panose="02040503050406030204" pitchFamily="18" charset="0"/>
                <a:ea typeface="Cambria" panose="02040503050406030204" pitchFamily="18" charset="0"/>
              </a:rPr>
              <a:t>and filter mapping </a:t>
            </a:r>
            <a:r>
              <a:rPr sz="2000" dirty="0" smtClean="0">
                <a:solidFill>
                  <a:prstClr val="black"/>
                </a:solidFill>
                <a:latin typeface="Cambria" panose="02040503050406030204" pitchFamily="18" charset="0"/>
                <a:ea typeface="Cambria" panose="02040503050406030204" pitchFamily="18" charset="0"/>
              </a:rPr>
              <a:t>tag</a:t>
            </a:r>
            <a:r>
              <a:rPr lang="en-IN" sz="2000" dirty="0" smtClean="0">
                <a:solidFill>
                  <a:prstClr val="black"/>
                </a:solidFill>
                <a:latin typeface="Cambria" panose="02040503050406030204" pitchFamily="18" charset="0"/>
                <a:ea typeface="Cambria" panose="02040503050406030204" pitchFamily="18" charset="0"/>
              </a:rPr>
              <a:t>s</a:t>
            </a:r>
            <a:endParaRPr sz="2000" dirty="0">
              <a:solidFill>
                <a:prstClr val="black"/>
              </a:solidFill>
              <a:latin typeface="Cambria" panose="02040503050406030204" pitchFamily="18" charset="0"/>
              <a:ea typeface="Cambria" panose="02040503050406030204" pitchFamily="18" charset="0"/>
            </a:endParaRPr>
          </a:p>
        </p:txBody>
      </p:sp>
      <p:sp>
        <p:nvSpPr>
          <p:cNvPr id="31" name="Line"/>
          <p:cNvSpPr/>
          <p:nvPr/>
        </p:nvSpPr>
        <p:spPr>
          <a:xfrm flipH="1">
            <a:off x="5454355" y="3780432"/>
            <a:ext cx="3093591" cy="68768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2" name="Line"/>
          <p:cNvSpPr/>
          <p:nvPr/>
        </p:nvSpPr>
        <p:spPr>
          <a:xfrm flipH="1">
            <a:off x="5454354" y="3780430"/>
            <a:ext cx="3093593" cy="2169993"/>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3" name="Same as given…"/>
          <p:cNvSpPr txBox="1"/>
          <p:nvPr/>
        </p:nvSpPr>
        <p:spPr>
          <a:xfrm>
            <a:off x="1" y="2106658"/>
            <a:ext cx="1378423" cy="995465"/>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as given </a:t>
            </a:r>
          </a:p>
          <a:p>
            <a:r>
              <a:rPr sz="2000" dirty="0">
                <a:solidFill>
                  <a:prstClr val="black"/>
                </a:solidFill>
                <a:latin typeface="Cambria" panose="02040503050406030204" pitchFamily="18" charset="0"/>
                <a:ea typeface="Cambria" panose="02040503050406030204" pitchFamily="18" charset="0"/>
              </a:rPr>
              <a:t>in html file</a:t>
            </a:r>
          </a:p>
        </p:txBody>
      </p:sp>
      <p:sp>
        <p:nvSpPr>
          <p:cNvPr id="34" name="Line"/>
          <p:cNvSpPr/>
          <p:nvPr/>
        </p:nvSpPr>
        <p:spPr>
          <a:xfrm>
            <a:off x="854903" y="3102123"/>
            <a:ext cx="1192262" cy="20063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5" name="Line"/>
          <p:cNvSpPr/>
          <p:nvPr/>
        </p:nvSpPr>
        <p:spPr>
          <a:xfrm>
            <a:off x="854902" y="3102123"/>
            <a:ext cx="1192262" cy="31954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826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Servlet’s Job</a:t>
            </a:r>
          </a:p>
        </p:txBody>
      </p:sp>
      <p:sp>
        <p:nvSpPr>
          <p:cNvPr id="3" name="Content Placeholder 2"/>
          <p:cNvSpPr>
            <a:spLocks noGrp="1"/>
          </p:cNvSpPr>
          <p:nvPr>
            <p:ph idx="1"/>
          </p:nvPr>
        </p:nvSpPr>
        <p:spPr/>
        <p:txBody>
          <a:bodyPr/>
          <a:lstStyle/>
          <a:p>
            <a:r>
              <a:rPr lang="en-US" dirty="0"/>
              <a:t>Read data sent by client (form data)</a:t>
            </a:r>
          </a:p>
          <a:p>
            <a:endParaRPr lang="en-US" dirty="0"/>
          </a:p>
          <a:p>
            <a:r>
              <a:rPr lang="en-US" dirty="0"/>
              <a:t>Read data sent by client (request headers)</a:t>
            </a:r>
          </a:p>
          <a:p>
            <a:endParaRPr lang="en-US" dirty="0"/>
          </a:p>
          <a:p>
            <a:r>
              <a:rPr lang="en-US" dirty="0"/>
              <a:t>Generate the results</a:t>
            </a:r>
          </a:p>
          <a:p>
            <a:endParaRPr lang="en-US" dirty="0"/>
          </a:p>
          <a:p>
            <a:r>
              <a:rPr lang="en-US" dirty="0"/>
              <a:t>Send the explicit data back to client (HTML)</a:t>
            </a:r>
          </a:p>
          <a:p>
            <a:endParaRPr lang="en-US" dirty="0"/>
          </a:p>
          <a:p>
            <a:r>
              <a:rPr lang="en-US" dirty="0"/>
              <a:t>Send the implicit data to client (status codes and response headers)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custDataLst>
      <p:tags r:id="rId1"/>
    </p:custDataLst>
    <p:extLst>
      <p:ext uri="{BB962C8B-B14F-4D97-AF65-F5344CB8AC3E}">
        <p14:creationId xmlns:p14="http://schemas.microsoft.com/office/powerpoint/2010/main" val="3161821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4. web.xml"/>
          <p:cNvSpPr txBox="1">
            <a:spLocks noGrp="1"/>
          </p:cNvSpPr>
          <p:nvPr>
            <p:ph type="title"/>
          </p:nvPr>
        </p:nvSpPr>
        <p:spPr>
          <a:xfrm>
            <a:off x="1924848" y="421321"/>
            <a:ext cx="7804547" cy="768383"/>
          </a:xfrm>
          <a:prstGeom prst="rect">
            <a:avLst/>
          </a:prstGeom>
        </p:spPr>
        <p:txBody>
          <a:bodyPr/>
          <a:lstStyle/>
          <a:p>
            <a:r>
              <a:rPr dirty="0"/>
              <a:t>4. web.xml</a:t>
            </a:r>
          </a:p>
        </p:txBody>
      </p:sp>
      <p:sp>
        <p:nvSpPr>
          <p:cNvPr id="162" name="&lt;servlet&gt;…"/>
          <p:cNvSpPr txBox="1">
            <a:spLocks noGrp="1"/>
          </p:cNvSpPr>
          <p:nvPr>
            <p:ph type="body" idx="1"/>
          </p:nvPr>
        </p:nvSpPr>
        <p:spPr>
          <a:xfrm>
            <a:off x="1735210" y="1377601"/>
            <a:ext cx="8263064" cy="4855321"/>
          </a:xfrm>
          <a:prstGeom prst="rect">
            <a:avLst/>
          </a:prstGeom>
        </p:spPr>
        <p:txBody>
          <a:bodyPr>
            <a:normAutofit fontScale="77500" lnSpcReduction="20000"/>
          </a:bodyPr>
          <a:lstStyle/>
          <a:p>
            <a:pPr marL="0" lvl="5" indent="329494" defTabSz="168408">
              <a:spcBef>
                <a:spcPts val="1195"/>
              </a:spcBef>
              <a:buSzTx/>
              <a:buNone/>
              <a:defRPr sz="1476"/>
            </a:pPr>
            <a:r>
              <a:rPr dirty="0"/>
              <a:t>&lt;servlet&gt;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&lt;servlet-class&gt;</a:t>
            </a:r>
            <a:r>
              <a:rPr dirty="0" err="1"/>
              <a:t>HelloServlet</a:t>
            </a:r>
            <a:r>
              <a:rPr dirty="0"/>
              <a:t>&lt;/servlet-class&gt;</a:t>
            </a:r>
          </a:p>
          <a:p>
            <a:pPr marL="0" lvl="5" indent="329494" defTabSz="168408">
              <a:spcBef>
                <a:spcPts val="1195"/>
              </a:spcBef>
              <a:buSzTx/>
              <a:buNone/>
              <a:defRPr sz="1476"/>
            </a:pPr>
            <a:r>
              <a:rPr dirty="0"/>
              <a:t>  &lt;/servlet&gt;</a:t>
            </a:r>
          </a:p>
          <a:p>
            <a:pPr marL="0" lvl="5" indent="329494" defTabSz="168408">
              <a:spcBef>
                <a:spcPts val="1195"/>
              </a:spcBef>
              <a:buSzTx/>
              <a:buNone/>
              <a:defRPr sz="1476"/>
            </a:pPr>
            <a:r>
              <a:rPr dirty="0"/>
              <a:t>  &lt;servlet-mapping&gt;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&lt;/servlet-mapping&gt;</a:t>
            </a:r>
          </a:p>
          <a:p>
            <a:pPr marL="0" lvl="5" indent="329494" defTabSz="168408">
              <a:spcBef>
                <a:spcPts val="1195"/>
              </a:spcBef>
              <a:buSzTx/>
              <a:buNone/>
              <a:defRPr sz="1476"/>
            </a:pPr>
            <a:r>
              <a:rPr dirty="0"/>
              <a:t>  &lt;filter&gt;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&lt;filter-class&gt;</a:t>
            </a:r>
            <a:r>
              <a:rPr dirty="0" err="1"/>
              <a:t>MyFilter</a:t>
            </a:r>
            <a:r>
              <a:rPr dirty="0"/>
              <a:t>&lt;/filter-class&gt;</a:t>
            </a:r>
          </a:p>
          <a:p>
            <a:pPr marL="0" lvl="5" indent="329494" defTabSz="168408">
              <a:spcBef>
                <a:spcPts val="1195"/>
              </a:spcBef>
              <a:buSzTx/>
              <a:buNone/>
              <a:defRPr sz="1476"/>
            </a:pPr>
            <a:r>
              <a:rPr dirty="0"/>
              <a:t>  &lt;/filter&gt;</a:t>
            </a:r>
          </a:p>
          <a:p>
            <a:pPr marL="0" lvl="5" indent="329494" defTabSz="168408">
              <a:spcBef>
                <a:spcPts val="1195"/>
              </a:spcBef>
              <a:buSzTx/>
              <a:buNone/>
              <a:defRPr sz="1476"/>
            </a:pPr>
            <a:r>
              <a:rPr dirty="0"/>
              <a:t>&lt;filter-mapping&gt;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&lt;/filter-mapping&gt;</a:t>
            </a:r>
          </a:p>
        </p:txBody>
      </p:sp>
      <p:sp>
        <p:nvSpPr>
          <p:cNvPr id="163" name="Line"/>
          <p:cNvSpPr/>
          <p:nvPr/>
        </p:nvSpPr>
        <p:spPr>
          <a:xfrm flipV="1">
            <a:off x="2050716" y="15772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4" name="Line"/>
          <p:cNvSpPr/>
          <p:nvPr/>
        </p:nvSpPr>
        <p:spPr>
          <a:xfrm flipV="1">
            <a:off x="2096113" y="27568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5" name="Line"/>
          <p:cNvSpPr/>
          <p:nvPr/>
        </p:nvSpPr>
        <p:spPr>
          <a:xfrm flipV="1">
            <a:off x="2105043" y="3929695"/>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6" name="Line"/>
          <p:cNvSpPr/>
          <p:nvPr/>
        </p:nvSpPr>
        <p:spPr>
          <a:xfrm flipV="1">
            <a:off x="2067092" y="5111440"/>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7" name="Line"/>
          <p:cNvSpPr/>
          <p:nvPr/>
        </p:nvSpPr>
        <p:spPr>
          <a:xfrm>
            <a:off x="1992136" y="1588201"/>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8" name="Line"/>
          <p:cNvSpPr/>
          <p:nvPr/>
        </p:nvSpPr>
        <p:spPr>
          <a:xfrm>
            <a:off x="1992136" y="2480193"/>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9" name="Line"/>
          <p:cNvSpPr/>
          <p:nvPr/>
        </p:nvSpPr>
        <p:spPr>
          <a:xfrm>
            <a:off x="2037533" y="273885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0" name="Line"/>
          <p:cNvSpPr/>
          <p:nvPr/>
        </p:nvSpPr>
        <p:spPr>
          <a:xfrm>
            <a:off x="2037533" y="367771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1" name="Line"/>
          <p:cNvSpPr/>
          <p:nvPr/>
        </p:nvSpPr>
        <p:spPr>
          <a:xfrm>
            <a:off x="2046463" y="393862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2" name="Line"/>
          <p:cNvSpPr/>
          <p:nvPr/>
        </p:nvSpPr>
        <p:spPr>
          <a:xfrm>
            <a:off x="2046463" y="4823680"/>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3" name="Line"/>
          <p:cNvSpPr/>
          <p:nvPr/>
        </p:nvSpPr>
        <p:spPr>
          <a:xfrm>
            <a:off x="2008511" y="510267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4" name="Line"/>
          <p:cNvSpPr/>
          <p:nvPr/>
        </p:nvSpPr>
        <p:spPr>
          <a:xfrm>
            <a:off x="2008511" y="6005589"/>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5" name="Rectangle"/>
          <p:cNvSpPr/>
          <p:nvPr/>
        </p:nvSpPr>
        <p:spPr>
          <a:xfrm>
            <a:off x="3087160" y="3231245"/>
            <a:ext cx="504885"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6" name="Rectangle"/>
          <p:cNvSpPr/>
          <p:nvPr/>
        </p:nvSpPr>
        <p:spPr>
          <a:xfrm>
            <a:off x="3018626" y="5594655"/>
            <a:ext cx="572537"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7" name="Rectangle"/>
          <p:cNvSpPr/>
          <p:nvPr/>
        </p:nvSpPr>
        <p:spPr>
          <a:xfrm>
            <a:off x="3002435" y="4132719"/>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8" name="Rectangle"/>
          <p:cNvSpPr/>
          <p:nvPr/>
        </p:nvSpPr>
        <p:spPr>
          <a:xfrm>
            <a:off x="3035921" y="5290148"/>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9" name="Same as given…"/>
          <p:cNvSpPr txBox="1"/>
          <p:nvPr/>
        </p:nvSpPr>
        <p:spPr>
          <a:xfrm>
            <a:off x="5395611" y="3855232"/>
            <a:ext cx="1016240"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Same as given </a:t>
            </a:r>
          </a:p>
          <a:p>
            <a:r>
              <a:rPr sz="1266" dirty="0"/>
              <a:t>in html file</a:t>
            </a:r>
          </a:p>
        </p:txBody>
      </p:sp>
      <p:sp>
        <p:nvSpPr>
          <p:cNvPr id="180" name="Line"/>
          <p:cNvSpPr/>
          <p:nvPr/>
        </p:nvSpPr>
        <p:spPr>
          <a:xfrm flipH="1" flipV="1">
            <a:off x="4321554" y="3534670"/>
            <a:ext cx="884268" cy="38911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1" name="Line"/>
          <p:cNvSpPr/>
          <p:nvPr/>
        </p:nvSpPr>
        <p:spPr>
          <a:xfrm flipH="1">
            <a:off x="4445030" y="4364231"/>
            <a:ext cx="1443677" cy="144367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2" name="Same in both filter…"/>
          <p:cNvSpPr txBox="1"/>
          <p:nvPr/>
        </p:nvSpPr>
        <p:spPr>
          <a:xfrm>
            <a:off x="6360589" y="4880575"/>
            <a:ext cx="1482778"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Same in both filter </a:t>
            </a:r>
          </a:p>
          <a:p>
            <a:r>
              <a:rPr sz="1266" dirty="0"/>
              <a:t>and filter mapping tag</a:t>
            </a:r>
          </a:p>
        </p:txBody>
      </p:sp>
      <p:sp>
        <p:nvSpPr>
          <p:cNvPr id="183" name="Line"/>
          <p:cNvSpPr/>
          <p:nvPr/>
        </p:nvSpPr>
        <p:spPr>
          <a:xfrm flipH="1" flipV="1">
            <a:off x="4249660" y="4427826"/>
            <a:ext cx="1837727" cy="6389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4" name="Line"/>
          <p:cNvSpPr/>
          <p:nvPr/>
        </p:nvSpPr>
        <p:spPr>
          <a:xfrm flipH="1">
            <a:off x="4162118" y="5156070"/>
            <a:ext cx="2014566" cy="2887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5555322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7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8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7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7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7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8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8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dvAuto="0"/>
      <p:bldP spid="176" grpId="0" animBg="1" advAuto="0"/>
      <p:bldP spid="177" grpId="0" animBg="1" advAuto="0"/>
      <p:bldP spid="178" grpId="0" animBg="1" advAuto="0"/>
      <p:bldP spid="179" grpId="0" animBg="1" advAuto="0"/>
      <p:bldP spid="180" grpId="0" animBg="1" advAuto="0"/>
      <p:bldP spid="181" grpId="0" animBg="1" advAuto="0"/>
      <p:bldP spid="182" grpId="0" animBg="1" advAuto="0"/>
      <p:bldP spid="183" grpId="0" animBg="1" advAuto="0"/>
      <p:bldP spid="184"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FilterChain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r>
              <a:rPr lang="en-US" dirty="0" smtClean="0"/>
              <a:t>The </a:t>
            </a:r>
            <a:r>
              <a:rPr lang="en-US" dirty="0"/>
              <a:t>object of </a:t>
            </a:r>
            <a:r>
              <a:rPr lang="en-US" dirty="0" err="1"/>
              <a:t>FilterChain</a:t>
            </a:r>
            <a:r>
              <a:rPr lang="en-US" dirty="0"/>
              <a:t> is </a:t>
            </a:r>
            <a:r>
              <a:rPr lang="en-US" dirty="0">
                <a:solidFill>
                  <a:schemeClr val="accent1"/>
                </a:solidFill>
              </a:rPr>
              <a:t>responsible to invoke the next filter or resource in the chain</a:t>
            </a:r>
            <a:r>
              <a:rPr lang="en-US" dirty="0" smtClean="0"/>
              <a:t>. This </a:t>
            </a:r>
            <a:r>
              <a:rPr lang="en-US" dirty="0"/>
              <a:t>object is </a:t>
            </a:r>
            <a:r>
              <a:rPr lang="en-US" dirty="0">
                <a:solidFill>
                  <a:schemeClr val="accent1"/>
                </a:solidFill>
              </a:rPr>
              <a:t>passed in the </a:t>
            </a:r>
            <a:r>
              <a:rPr lang="en-US" dirty="0" err="1">
                <a:solidFill>
                  <a:schemeClr val="accent1"/>
                </a:solidFill>
              </a:rPr>
              <a:t>doFilter</a:t>
            </a:r>
            <a:r>
              <a:rPr lang="en-US" dirty="0">
                <a:solidFill>
                  <a:schemeClr val="accent1"/>
                </a:solidFill>
              </a:rPr>
              <a:t> method of Filter interface</a:t>
            </a:r>
            <a:r>
              <a:rPr lang="en-US" dirty="0" smtClean="0"/>
              <a:t>. The </a:t>
            </a:r>
            <a:r>
              <a:rPr lang="en-US" dirty="0" err="1"/>
              <a:t>FilterChain</a:t>
            </a:r>
            <a:r>
              <a:rPr lang="en-US" dirty="0"/>
              <a:t> interface contains only one method</a:t>
            </a:r>
            <a:r>
              <a:rPr lang="en-US" dirty="0" smtClean="0"/>
              <a:t>:</a:t>
            </a:r>
          </a:p>
          <a:p>
            <a:endParaRPr lang="en-US" dirty="0"/>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a:t>
            </a:r>
            <a:r>
              <a:rPr lang="en-US" dirty="0">
                <a:solidFill>
                  <a:schemeClr val="accent1"/>
                </a:solidFill>
              </a:rPr>
              <a:t>next filter or resource.</a:t>
            </a:r>
          </a:p>
          <a:p>
            <a:endParaRPr lang="en-US" dirty="0"/>
          </a:p>
        </p:txBody>
      </p:sp>
    </p:spTree>
    <p:custDataLst>
      <p:tags r:id="rId1"/>
    </p:custDataLst>
    <p:extLst>
      <p:ext uri="{BB962C8B-B14F-4D97-AF65-F5344CB8AC3E}">
        <p14:creationId xmlns:p14="http://schemas.microsoft.com/office/powerpoint/2010/main" val="3414009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FilterConfig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a:t>object of </a:t>
            </a:r>
            <a:r>
              <a:rPr lang="en-US" dirty="0" err="1"/>
              <a:t>FilterConfig</a:t>
            </a:r>
            <a:r>
              <a:rPr lang="en-US" dirty="0"/>
              <a:t> is </a:t>
            </a:r>
            <a:r>
              <a:rPr lang="en-US" dirty="0">
                <a:solidFill>
                  <a:schemeClr val="accent1"/>
                </a:solidFill>
              </a:rPr>
              <a:t>created by the web container</a:t>
            </a:r>
            <a:r>
              <a:rPr lang="en-US" dirty="0"/>
              <a:t>. This object can be used to </a:t>
            </a:r>
            <a:r>
              <a:rPr lang="en-US" dirty="0">
                <a:solidFill>
                  <a:schemeClr val="accent1"/>
                </a:solidFill>
              </a:rPr>
              <a:t>get the configuration information</a:t>
            </a:r>
            <a:r>
              <a:rPr lang="en-US" dirty="0"/>
              <a:t> from the web.xml file</a:t>
            </a:r>
            <a:r>
              <a:rPr lang="en-US" dirty="0" smtClean="0"/>
              <a:t>.</a:t>
            </a:r>
          </a:p>
          <a:p>
            <a:pPr algn="just"/>
            <a:endParaRPr lang="en-US" dirty="0"/>
          </a:p>
          <a:p>
            <a:pPr marL="0" indent="0" algn="just">
              <a:buNone/>
            </a:pPr>
            <a:r>
              <a:rPr lang="en-US" dirty="0"/>
              <a:t>Methods of </a:t>
            </a:r>
            <a:r>
              <a:rPr lang="en-US" dirty="0" err="1"/>
              <a:t>FilterConfig</a:t>
            </a:r>
            <a:r>
              <a:rPr lang="en-US" dirty="0"/>
              <a:t> interface</a:t>
            </a:r>
          </a:p>
          <a:p>
            <a:pPr algn="just"/>
            <a:r>
              <a:rPr lang="en-US" b="1" dirty="0" smtClean="0"/>
              <a:t>public </a:t>
            </a:r>
            <a:r>
              <a:rPr lang="en-US" b="1" dirty="0"/>
              <a:t>void </a:t>
            </a:r>
            <a:r>
              <a:rPr lang="en-US" b="1" dirty="0" err="1"/>
              <a:t>init</a:t>
            </a:r>
            <a:r>
              <a:rPr lang="en-US" b="1" dirty="0"/>
              <a:t>(</a:t>
            </a:r>
            <a:r>
              <a:rPr lang="en-US" b="1" dirty="0" err="1"/>
              <a:t>FilterConfig</a:t>
            </a:r>
            <a:r>
              <a:rPr lang="en-US" b="1" dirty="0"/>
              <a:t> </a:t>
            </a:r>
            <a:r>
              <a:rPr lang="en-US" b="1" dirty="0" err="1"/>
              <a:t>config</a:t>
            </a:r>
            <a:r>
              <a:rPr lang="en-US" b="1" dirty="0"/>
              <a:t>):</a:t>
            </a:r>
            <a:r>
              <a:rPr lang="en-US" dirty="0"/>
              <a:t> </a:t>
            </a:r>
            <a:endParaRPr lang="en-US" dirty="0" smtClean="0"/>
          </a:p>
          <a:p>
            <a:pPr lvl="1" algn="just"/>
            <a:r>
              <a:rPr lang="en-US" dirty="0" err="1" smtClean="0"/>
              <a:t>init</a:t>
            </a:r>
            <a:r>
              <a:rPr lang="en-US" dirty="0"/>
              <a:t>() method is invoked only once it is used to initialize the filter.</a:t>
            </a:r>
          </a:p>
          <a:p>
            <a:pPr algn="just"/>
            <a:r>
              <a:rPr lang="en-US" b="1" dirty="0"/>
              <a:t>public String </a:t>
            </a:r>
            <a:r>
              <a:rPr lang="en-US" b="1" dirty="0" err="1"/>
              <a:t>getInitParameter</a:t>
            </a:r>
            <a:r>
              <a:rPr lang="en-US" b="1" dirty="0"/>
              <a:t>(String </a:t>
            </a:r>
            <a:r>
              <a:rPr lang="en-US" b="1" dirty="0" err="1"/>
              <a:t>parameterName</a:t>
            </a:r>
            <a:r>
              <a:rPr lang="en-US" b="1" dirty="0"/>
              <a:t>):</a:t>
            </a:r>
            <a:r>
              <a:rPr lang="en-US" dirty="0"/>
              <a:t> </a:t>
            </a:r>
            <a:endParaRPr lang="en-US" dirty="0" smtClean="0"/>
          </a:p>
          <a:p>
            <a:pPr lvl="1" algn="just"/>
            <a:r>
              <a:rPr lang="en-US" dirty="0" smtClean="0"/>
              <a:t>Returns </a:t>
            </a:r>
            <a:r>
              <a:rPr lang="en-US" dirty="0"/>
              <a:t>the parameter value for the specified parameter name.</a:t>
            </a:r>
          </a:p>
          <a:p>
            <a:pPr algn="just"/>
            <a:r>
              <a:rPr lang="en-US" b="1" dirty="0"/>
              <a:t>public </a:t>
            </a:r>
            <a:r>
              <a:rPr lang="en-US" b="1" dirty="0" err="1"/>
              <a:t>java.util.Enumeration</a:t>
            </a:r>
            <a:r>
              <a:rPr lang="en-US" b="1" dirty="0"/>
              <a:t> </a:t>
            </a:r>
            <a:r>
              <a:rPr lang="en-US" b="1" dirty="0" err="1"/>
              <a:t>getInitParameterNames</a:t>
            </a:r>
            <a:r>
              <a:rPr lang="en-US" b="1" dirty="0"/>
              <a:t>():</a:t>
            </a:r>
            <a:r>
              <a:rPr lang="en-US" dirty="0"/>
              <a:t> </a:t>
            </a:r>
            <a:endParaRPr lang="en-US" dirty="0" smtClean="0"/>
          </a:p>
          <a:p>
            <a:pPr lvl="1" algn="just"/>
            <a:r>
              <a:rPr lang="en-US" dirty="0" smtClean="0"/>
              <a:t>Returns </a:t>
            </a:r>
            <a:r>
              <a:rPr lang="en-US" dirty="0"/>
              <a:t>an enumeration containing all the parameter names.</a:t>
            </a:r>
          </a:p>
          <a:p>
            <a:pPr algn="just"/>
            <a:r>
              <a:rPr lang="en-US" b="1" dirty="0"/>
              <a:t>public </a:t>
            </a:r>
            <a:r>
              <a:rPr lang="en-US" b="1" dirty="0" err="1"/>
              <a:t>ServletContext</a:t>
            </a:r>
            <a:r>
              <a:rPr lang="en-US" b="1" dirty="0"/>
              <a:t> </a:t>
            </a:r>
            <a:r>
              <a:rPr lang="en-US" b="1" dirty="0" err="1"/>
              <a:t>getServletContext</a:t>
            </a:r>
            <a:r>
              <a:rPr lang="en-US" b="1" dirty="0"/>
              <a:t>():</a:t>
            </a:r>
            <a:r>
              <a:rPr lang="en-US" dirty="0"/>
              <a:t> </a:t>
            </a:r>
            <a:endParaRPr lang="en-US" dirty="0" smtClean="0"/>
          </a:p>
          <a:p>
            <a:pPr lvl="1" algn="just"/>
            <a:r>
              <a:rPr lang="en-US" dirty="0" smtClean="0"/>
              <a:t>Returns </a:t>
            </a:r>
            <a:r>
              <a:rPr lang="en-US" dirty="0"/>
              <a:t>the </a:t>
            </a:r>
            <a:r>
              <a:rPr lang="en-US" dirty="0" err="1"/>
              <a:t>ServletContext</a:t>
            </a:r>
            <a:r>
              <a:rPr lang="en-US" dirty="0"/>
              <a:t> object</a:t>
            </a:r>
          </a:p>
          <a:p>
            <a:pPr algn="just"/>
            <a:endParaRPr lang="en-US" dirty="0"/>
          </a:p>
        </p:txBody>
      </p:sp>
    </p:spTree>
    <p:custDataLst>
      <p:tags r:id="rId1"/>
    </p:custDataLst>
    <p:extLst>
      <p:ext uri="{BB962C8B-B14F-4D97-AF65-F5344CB8AC3E}">
        <p14:creationId xmlns:p14="http://schemas.microsoft.com/office/powerpoint/2010/main" val="6397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pic>
        <p:nvPicPr>
          <p:cNvPr id="5" name="Content Placeholder 3"/>
          <p:cNvPicPr>
            <a:picLocks noGrp="1" noChangeAspect="1"/>
          </p:cNvPicPr>
          <p:nvPr>
            <p:ph idx="1"/>
          </p:nvPr>
        </p:nvPicPr>
        <p:blipFill>
          <a:blip r:embed="rId3"/>
          <a:stretch>
            <a:fillRect/>
          </a:stretch>
        </p:blipFill>
        <p:spPr>
          <a:xfrm>
            <a:off x="2235200" y="1325101"/>
            <a:ext cx="7464426" cy="4515774"/>
          </a:xfrm>
          <a:prstGeom prst="rect">
            <a:avLst/>
          </a:prstGeom>
          <a:ln>
            <a:solidFill>
              <a:schemeClr val="tx1"/>
            </a:solidFill>
          </a:ln>
        </p:spPr>
      </p:pic>
    </p:spTree>
    <p:custDataLst>
      <p:tags r:id="rId1"/>
    </p:custDataLst>
    <p:extLst>
      <p:ext uri="{BB962C8B-B14F-4D97-AF65-F5344CB8AC3E}">
        <p14:creationId xmlns:p14="http://schemas.microsoft.com/office/powerpoint/2010/main" val="12300972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PROJECT_OPEN" val="0"/>
  <p:tag name="ARTICULATE_SLIDE_COUNT" val="8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1283</TotalTime>
  <Words>3865</Words>
  <Application>Microsoft Office PowerPoint</Application>
  <PresentationFormat>Widescreen</PresentationFormat>
  <Paragraphs>756</Paragraphs>
  <Slides>82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82</vt:i4>
      </vt:variant>
    </vt:vector>
  </HeadingPairs>
  <TitlesOfParts>
    <vt:vector size="96" baseType="lpstr">
      <vt:lpstr>Arial</vt:lpstr>
      <vt:lpstr>Calibri</vt:lpstr>
      <vt:lpstr>Cambria</vt:lpstr>
      <vt:lpstr>Cascadia Code PL SemiBold</vt:lpstr>
      <vt:lpstr>Corbel</vt:lpstr>
      <vt:lpstr>Courier New</vt:lpstr>
      <vt:lpstr>Helvetica</vt:lpstr>
      <vt:lpstr>Raleway</vt:lpstr>
      <vt:lpstr>Roboto</vt:lpstr>
      <vt:lpstr>Roboto Medium</vt:lpstr>
      <vt:lpstr>Verdana</vt:lpstr>
      <vt:lpstr>Wingdings</vt:lpstr>
      <vt:lpstr>Wingdings 2</vt:lpstr>
      <vt:lpstr>Frame</vt:lpstr>
      <vt:lpstr>PowerPoint Presentation</vt:lpstr>
      <vt:lpstr>Outline</vt:lpstr>
      <vt:lpstr>Servlets - Introduction</vt:lpstr>
      <vt:lpstr>Servlets - Introduction</vt:lpstr>
      <vt:lpstr>Servlets - Introduction</vt:lpstr>
      <vt:lpstr>Servlets - Features</vt:lpstr>
      <vt:lpstr>How does a Servlet work? (Execution)</vt:lpstr>
      <vt:lpstr>A Servlet’s Job</vt:lpstr>
      <vt:lpstr>Java Servlet Architecture</vt:lpstr>
      <vt:lpstr>Java Servlet Architecture</vt:lpstr>
      <vt:lpstr>Servlet Life Cycle (SLC)</vt:lpstr>
      <vt:lpstr>Servlet Life Cycle (SLC)</vt:lpstr>
      <vt:lpstr>Servlet Life Cycle (SLC) – Cont.</vt:lpstr>
      <vt:lpstr>Types of Servlets</vt:lpstr>
      <vt:lpstr>Methods of different types of Servlets</vt:lpstr>
      <vt:lpstr>Servlet interface</vt:lpstr>
      <vt:lpstr>Servlet interface – Methods</vt:lpstr>
      <vt:lpstr>GenericServlet class</vt:lpstr>
      <vt:lpstr>GenericServlet class  (cont.)</vt:lpstr>
      <vt:lpstr>HttpServlet class</vt:lpstr>
      <vt:lpstr>HttpServlet class</vt:lpstr>
      <vt:lpstr>Get Vs Post – methods</vt:lpstr>
      <vt:lpstr>Servlet Configuration with Deployment Descriptor </vt:lpstr>
      <vt:lpstr>Servlet Configuration with Deployment Descriptor </vt:lpstr>
      <vt:lpstr>Servlet Configuration with Deployment Descriptor </vt:lpstr>
      <vt:lpstr>Working with ServletConfig objects</vt:lpstr>
      <vt:lpstr>Methods of ServletConfig interface</vt:lpstr>
      <vt:lpstr>Defining init parameter in web.xml</vt:lpstr>
      <vt:lpstr>Working with ServletContext objects</vt:lpstr>
      <vt:lpstr>Defining context parameter in web.xml</vt:lpstr>
      <vt:lpstr>Usage of ServletContext  object</vt:lpstr>
      <vt:lpstr>Methods of ServletContext interface</vt:lpstr>
      <vt:lpstr>How to get the ServletContext object?</vt:lpstr>
      <vt:lpstr>Difference between ServletConfig and ServletContext</vt:lpstr>
      <vt:lpstr>Attributes in Servlet</vt:lpstr>
      <vt:lpstr>Attributes Specific  Methods in Servlets</vt:lpstr>
      <vt:lpstr>RequestDispatcher Interface</vt:lpstr>
      <vt:lpstr>Forward() vs Include () method:</vt:lpstr>
      <vt:lpstr>Example of Request Dispatcher interface</vt:lpstr>
      <vt:lpstr>SendRedirect in servlet</vt:lpstr>
      <vt:lpstr>Example of sendRedirect method in servlet</vt:lpstr>
      <vt:lpstr>Difference between forward() and sendRedirect() method</vt:lpstr>
      <vt:lpstr>Custom google search ex. using sendRedirect</vt:lpstr>
      <vt:lpstr>Custom google search ex. using sendRedirect</vt:lpstr>
      <vt:lpstr>Session Tracking in Servlets</vt:lpstr>
      <vt:lpstr>Session Tracking (Cont.)</vt:lpstr>
      <vt:lpstr>Session Tracking (Cont.)</vt:lpstr>
      <vt:lpstr>Cookies in Servlet</vt:lpstr>
      <vt:lpstr>Cookies (Cont.)</vt:lpstr>
      <vt:lpstr>Cookies (Cont.)</vt:lpstr>
      <vt:lpstr>Cookie class &amp;  its constructor</vt:lpstr>
      <vt:lpstr>Useful Methods of Cookie class</vt:lpstr>
      <vt:lpstr>How to create Cookie?</vt:lpstr>
      <vt:lpstr>How to delete Cookie?</vt:lpstr>
      <vt:lpstr>How to get Cookies?</vt:lpstr>
      <vt:lpstr>Simple example of Servlet Cookies</vt:lpstr>
      <vt:lpstr>Advantage of Cookies</vt:lpstr>
      <vt:lpstr>Hidden Form Field</vt:lpstr>
      <vt:lpstr>Hidden Form Field (Cont.)</vt:lpstr>
      <vt:lpstr>Hidden Form Field (Cont.)</vt:lpstr>
      <vt:lpstr>URL Rewriting</vt:lpstr>
      <vt:lpstr>URL Rewriting (Cont.)</vt:lpstr>
      <vt:lpstr>URL Rewriting (Cont.)</vt:lpstr>
      <vt:lpstr>HttpSession interface</vt:lpstr>
      <vt:lpstr>HttpSession interface (Cont.)</vt:lpstr>
      <vt:lpstr>Filter API</vt:lpstr>
      <vt:lpstr>Servlet Filter</vt:lpstr>
      <vt:lpstr>Servlet Filter (Cont.)</vt:lpstr>
      <vt:lpstr>Exploring the Need of Filters</vt:lpstr>
      <vt:lpstr>Need of Filters (Cont.)</vt:lpstr>
      <vt:lpstr>Filter Life Cycle</vt:lpstr>
      <vt:lpstr>Filter Interface</vt:lpstr>
      <vt:lpstr>How to define a Filter?</vt:lpstr>
      <vt:lpstr>Simple Example of Filter</vt:lpstr>
      <vt:lpstr>FILES NEEDED TO BE CREATED:</vt:lpstr>
      <vt:lpstr>1. index.html</vt:lpstr>
      <vt:lpstr>2. Filter (MyFilter)</vt:lpstr>
      <vt:lpstr>3. Servlet : HelloServlet</vt:lpstr>
      <vt:lpstr>4. web.xml</vt:lpstr>
      <vt:lpstr>4. web.xml</vt:lpstr>
      <vt:lpstr>FilterChain interface</vt:lpstr>
      <vt:lpstr>FilterConfig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280</cp:revision>
  <dcterms:created xsi:type="dcterms:W3CDTF">2019-05-12T04:30:40Z</dcterms:created>
  <dcterms:modified xsi:type="dcterms:W3CDTF">2022-08-24T03:47:36Z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