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80" r:id="rId13"/>
    <p:sldId id="271" r:id="rId14"/>
    <p:sldId id="279" r:id="rId15"/>
    <p:sldId id="281" r:id="rId16"/>
    <p:sldId id="273" r:id="rId17"/>
    <p:sldId id="282" r:id="rId18"/>
    <p:sldId id="278" r:id="rId19"/>
    <p:sldId id="274" r:id="rId20"/>
    <p:sldId id="276" r:id="rId21"/>
    <p:sldId id="275" r:id="rId22"/>
    <p:sldId id="27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0FF"/>
    <a:srgbClr val="FDA403"/>
    <a:srgbClr val="A1293A"/>
    <a:srgbClr val="0039AC"/>
    <a:srgbClr val="002A7E"/>
    <a:srgbClr val="002368"/>
    <a:srgbClr val="4F8AFF"/>
    <a:srgbClr val="001C54"/>
    <a:srgbClr val="0D5EFF"/>
    <a:srgbClr val="A3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5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346E-286F-47C4-8703-3811BB62B16D}" type="datetime1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39D3-5A69-4DA3-8B8E-760DBC60382D}" type="datetime1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horz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BFE3-76DF-4888-A532-4D33BE7B0731}" type="datetime1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438218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FDE-5213-40A1-98D9-1BBA85562E79}" type="datetime1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 sz="3600" b="1" kern="1200" cap="none" spc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1298448"/>
            <a:ext cx="10676675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4672584"/>
            <a:ext cx="1065276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21CE-2164-47C1-A2BB-20B7B35FE927}" type="datetime1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505" y="868680"/>
            <a:ext cx="535979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7243" y="868680"/>
            <a:ext cx="555673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E077-6CA2-48AD-90BF-FCF18A7D0EE9}" type="datetime1">
              <a:rPr lang="en-IN" smtClean="0"/>
              <a:t>22-08-2022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908" y="1023586"/>
            <a:ext cx="5409714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08" y="1930936"/>
            <a:ext cx="5409714" cy="43713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8" y="1023586"/>
            <a:ext cx="5409714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8" y="1930936"/>
            <a:ext cx="5409714" cy="43713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B393-2C1A-4673-BDDC-1443A58B3762}" type="datetime1">
              <a:rPr lang="en-IN" smtClean="0"/>
              <a:t>22-08-2022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4886-09E8-4D86-B13D-5C706A053556}" type="datetime1">
              <a:rPr lang="en-IN" smtClean="0"/>
              <a:t>22-08-2022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83F6-9D0D-4E7C-8482-BE11E2B6F6D7}" type="datetime1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BEBB-839A-48B7-AA15-DB55FE871E52}" type="datetime1">
              <a:rPr lang="en-IN" smtClean="0"/>
              <a:t>22-08-2022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CEEC-65F4-4A58-99E9-6603717C20C9}" type="datetime1">
              <a:rPr lang="en-IN" smtClean="0"/>
              <a:t>22-08-2022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4572" y="0"/>
            <a:ext cx="11281292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2" y="1"/>
            <a:ext cx="11281291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55744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213" y="864108"/>
            <a:ext cx="11356258" cy="5452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440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013EE8-251F-4EC0-B7F5-0C0F1C8A746F}" type="datetime1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440758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440758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IN" sz="3600" b="1" kern="1200" cap="none" spc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39213" cy="758952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bg1"/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Roboto Medium" pitchFamily="2" charset="0"/>
          <a:ea typeface="Roboto Medium" pitchFamily="2" charset="0"/>
          <a:cs typeface="Roboto Medium" pitchFamily="2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910790"/>
            <a:ext cx="403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28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Servlet API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3123359" y="5213787"/>
            <a:ext cx="4877038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Dev.java: The Destination for Java Developer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0" r="20166"/>
          <a:stretch/>
        </p:blipFill>
        <p:spPr bwMode="auto">
          <a:xfrm>
            <a:off x="0" y="705444"/>
            <a:ext cx="3108706" cy="54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520467" y="1910790"/>
            <a:ext cx="2301801" cy="1534433"/>
            <a:chOff x="5465290" y="2120496"/>
            <a:chExt cx="2301801" cy="1534433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5290" y="2120496"/>
              <a:ext cx="1188376" cy="839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78715" y="2120496"/>
              <a:ext cx="1188376" cy="839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Hexagon 25"/>
            <p:cNvSpPr/>
            <p:nvPr/>
          </p:nvSpPr>
          <p:spPr>
            <a:xfrm>
              <a:off x="6578715" y="2900012"/>
              <a:ext cx="787172" cy="75491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99" y="1104186"/>
            <a:ext cx="982100" cy="12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Subtitle 2"/>
          <p:cNvSpPr txBox="1">
            <a:spLocks/>
          </p:cNvSpPr>
          <p:nvPr/>
        </p:nvSpPr>
        <p:spPr>
          <a:xfrm>
            <a:off x="2453034" y="2810461"/>
            <a:ext cx="5780314" cy="1519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5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Ser</a:t>
            </a:r>
            <a:r>
              <a:rPr lang="en-IN" sz="36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IN" sz="115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vlets</a:t>
            </a:r>
            <a:endParaRPr lang="en-IN" sz="11500" b="1" spc="100" dirty="0">
              <a:ln w="57150" cmpd="sng">
                <a:solidFill>
                  <a:schemeClr val="tx2"/>
                </a:solidFill>
                <a:prstDash val="solid"/>
              </a:ln>
              <a:solidFill>
                <a:schemeClr val="accent2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</a:t>
            </a:r>
            <a:r>
              <a:rPr lang="en-US" dirty="0" smtClean="0"/>
              <a:t>main packages of the </a:t>
            </a:r>
            <a:r>
              <a:rPr lang="en-US" dirty="0"/>
              <a:t>servlet </a:t>
            </a:r>
            <a:r>
              <a:rPr lang="en-US" dirty="0" smtClean="0"/>
              <a:t>architecture:</a:t>
            </a:r>
            <a:endParaRPr lang="en-US" dirty="0"/>
          </a:p>
          <a:p>
            <a:r>
              <a:rPr lang="en-US" b="1" dirty="0" err="1"/>
              <a:t>javax.servlet</a:t>
            </a:r>
            <a:endParaRPr lang="en-US" b="1" dirty="0"/>
          </a:p>
          <a:p>
            <a:pPr lvl="1"/>
            <a:r>
              <a:rPr lang="en-US" dirty="0" smtClean="0"/>
              <a:t>Generic </a:t>
            </a:r>
            <a:r>
              <a:rPr lang="en-US" dirty="0"/>
              <a:t>interfaces and classes that are implemented and extended by all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 interfaces and classes </a:t>
            </a:r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servlet/web </a:t>
            </a:r>
            <a:r>
              <a:rPr lang="en-US" dirty="0"/>
              <a:t>container. </a:t>
            </a:r>
            <a:r>
              <a:rPr lang="en-US" dirty="0" smtClean="0"/>
              <a:t>Not </a:t>
            </a:r>
            <a:r>
              <a:rPr lang="en-US" dirty="0"/>
              <a:t>specific to any protocol.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javax.servlet.http</a:t>
            </a:r>
            <a:endParaRPr lang="en-US" b="1" dirty="0"/>
          </a:p>
          <a:p>
            <a:pPr lvl="1"/>
            <a:r>
              <a:rPr lang="en-US" dirty="0"/>
              <a:t>Interfaces and classes </a:t>
            </a:r>
            <a:r>
              <a:rPr lang="en-US" dirty="0" smtClean="0"/>
              <a:t>used for creating </a:t>
            </a:r>
            <a:r>
              <a:rPr lang="en-US" dirty="0"/>
              <a:t>HTTP-specific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Interfaces and classes that are responsible for </a:t>
            </a:r>
            <a:r>
              <a:rPr lang="en-US" dirty="0" smtClean="0"/>
              <a:t>HTTP requests only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heart </a:t>
            </a:r>
            <a:r>
              <a:rPr lang="en-US" dirty="0"/>
              <a:t>of servlet architecture </a:t>
            </a:r>
            <a:r>
              <a:rPr lang="en-US" dirty="0" smtClean="0"/>
              <a:t>is the </a:t>
            </a:r>
            <a:r>
              <a:rPr lang="en-US" dirty="0"/>
              <a:t>interface </a:t>
            </a:r>
            <a:endParaRPr lang="en-US" dirty="0" smtClean="0"/>
          </a:p>
          <a:p>
            <a:r>
              <a:rPr lang="en-US" b="1" dirty="0" err="1" smtClean="0"/>
              <a:t>javax.servlet.Servlet</a:t>
            </a:r>
            <a:endParaRPr lang="en-US" b="1" dirty="0"/>
          </a:p>
          <a:p>
            <a:pPr lvl="1"/>
            <a:r>
              <a:rPr lang="en-US" dirty="0"/>
              <a:t>It provides the framework for all servlets</a:t>
            </a:r>
          </a:p>
          <a:p>
            <a:pPr lvl="1"/>
            <a:r>
              <a:rPr lang="en-US" dirty="0"/>
              <a:t>Defines five basic methods – </a:t>
            </a:r>
            <a:r>
              <a:rPr lang="en-US" dirty="0" err="1" smtClean="0"/>
              <a:t>init</a:t>
            </a:r>
            <a:r>
              <a:rPr lang="en-US" dirty="0" smtClean="0"/>
              <a:t>, service, destroy, </a:t>
            </a:r>
            <a:r>
              <a:rPr lang="en-US" dirty="0" err="1" smtClean="0"/>
              <a:t>getServletConfig</a:t>
            </a:r>
            <a:r>
              <a:rPr lang="en-US" dirty="0" smtClean="0"/>
              <a:t>, </a:t>
            </a:r>
            <a:r>
              <a:rPr lang="en-US" dirty="0" err="1" smtClean="0"/>
              <a:t>getServletInfo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Servlet </a:t>
            </a:r>
            <a:r>
              <a:rPr lang="en-US" dirty="0"/>
              <a:t>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container </a:t>
            </a:r>
            <a:r>
              <a:rPr lang="en-US" dirty="0" smtClean="0"/>
              <a:t>maintains the </a:t>
            </a:r>
            <a:r>
              <a:rPr lang="en-US" dirty="0"/>
              <a:t>life cycle of a </a:t>
            </a:r>
            <a:r>
              <a:rPr lang="en-US" dirty="0" smtClean="0"/>
              <a:t>servlet instance</a:t>
            </a:r>
          </a:p>
          <a:p>
            <a:pPr marL="0" indent="0">
              <a:buNone/>
            </a:pPr>
            <a:r>
              <a:rPr lang="en-US" dirty="0" smtClean="0"/>
              <a:t>SLC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Servlet </a:t>
            </a:r>
            <a:r>
              <a:rPr lang="en-US" dirty="0"/>
              <a:t>class is </a:t>
            </a:r>
            <a:r>
              <a:rPr lang="en-US" dirty="0" smtClean="0"/>
              <a:t>loaded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Servlet </a:t>
            </a:r>
            <a:r>
              <a:rPr lang="en-US" dirty="0"/>
              <a:t>instance is </a:t>
            </a:r>
            <a:r>
              <a:rPr lang="en-US" dirty="0" smtClean="0"/>
              <a:t>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destroy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73" y="1444625"/>
            <a:ext cx="5688012" cy="536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78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Servlet </a:t>
            </a:r>
            <a:r>
              <a:rPr lang="en-US" dirty="0"/>
              <a:t>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0" y="1161414"/>
            <a:ext cx="11671546" cy="484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5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 –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7"/>
            <a:ext cx="11800114" cy="58124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Servlet </a:t>
            </a:r>
            <a:r>
              <a:rPr lang="en-US" b="1" dirty="0"/>
              <a:t>class is loaded: </a:t>
            </a:r>
            <a:r>
              <a:rPr lang="en-US" dirty="0" smtClean="0"/>
              <a:t>Class loader </a:t>
            </a:r>
            <a:r>
              <a:rPr lang="en-US" dirty="0"/>
              <a:t>is responsible to load the servlet class. </a:t>
            </a:r>
            <a:r>
              <a:rPr lang="en-US" dirty="0" smtClean="0"/>
              <a:t>Servlet class </a:t>
            </a:r>
            <a:r>
              <a:rPr lang="en-US" dirty="0"/>
              <a:t>is loaded when </a:t>
            </a:r>
            <a:r>
              <a:rPr lang="en-US" dirty="0" smtClean="0"/>
              <a:t>a 1</a:t>
            </a:r>
            <a:r>
              <a:rPr lang="en-US" baseline="30000" dirty="0" smtClean="0"/>
              <a:t>st</a:t>
            </a:r>
            <a:r>
              <a:rPr lang="en-US" dirty="0" smtClean="0"/>
              <a:t> request </a:t>
            </a:r>
            <a:r>
              <a:rPr lang="en-US" dirty="0"/>
              <a:t>for </a:t>
            </a:r>
            <a:r>
              <a:rPr lang="en-US" dirty="0" smtClean="0"/>
              <a:t>it is </a:t>
            </a:r>
            <a:r>
              <a:rPr lang="en-US" dirty="0"/>
              <a:t>received by </a:t>
            </a:r>
            <a:r>
              <a:rPr lang="en-US" dirty="0" smtClean="0"/>
              <a:t>web </a:t>
            </a:r>
            <a:r>
              <a:rPr lang="en-US" dirty="0"/>
              <a:t>container.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Servlet </a:t>
            </a:r>
            <a:r>
              <a:rPr lang="en-US" b="1" dirty="0"/>
              <a:t>instance is created: </a:t>
            </a:r>
            <a:r>
              <a:rPr lang="en-US" dirty="0" smtClean="0"/>
              <a:t>Web </a:t>
            </a:r>
            <a:r>
              <a:rPr lang="en-US" dirty="0"/>
              <a:t>container creates </a:t>
            </a:r>
            <a:r>
              <a:rPr lang="en-US" dirty="0" smtClean="0"/>
              <a:t>an instance </a:t>
            </a:r>
            <a:r>
              <a:rPr lang="en-US" dirty="0"/>
              <a:t>of a </a:t>
            </a:r>
            <a:r>
              <a:rPr lang="en-US" dirty="0" smtClean="0"/>
              <a:t>servlet after </a:t>
            </a:r>
            <a:r>
              <a:rPr lang="en-US" dirty="0"/>
              <a:t>loading the servlet class</a:t>
            </a:r>
            <a:r>
              <a:rPr lang="en-US" dirty="0" smtClean="0"/>
              <a:t>. It is </a:t>
            </a:r>
            <a:r>
              <a:rPr lang="en-US" dirty="0"/>
              <a:t>created only once in the servlet life cycle.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</a:t>
            </a:r>
            <a:r>
              <a:rPr lang="en-US" b="1" dirty="0" err="1"/>
              <a:t>init</a:t>
            </a:r>
            <a:r>
              <a:rPr lang="en-US" dirty="0"/>
              <a:t> method only once after </a:t>
            </a:r>
            <a:r>
              <a:rPr lang="en-US" dirty="0" smtClean="0"/>
              <a:t>creating the </a:t>
            </a:r>
            <a:r>
              <a:rPr lang="en-US" dirty="0"/>
              <a:t>servlet instance. </a:t>
            </a:r>
            <a:r>
              <a:rPr lang="en-US" dirty="0" smtClean="0"/>
              <a:t>It is </a:t>
            </a:r>
            <a:r>
              <a:rPr lang="en-US" dirty="0"/>
              <a:t>used to initialize the servlet. It is the life </a:t>
            </a:r>
            <a:r>
              <a:rPr lang="en-US" dirty="0" smtClean="0"/>
              <a:t>cycle method </a:t>
            </a:r>
            <a:r>
              <a:rPr lang="en-US" dirty="0"/>
              <a:t>of the </a:t>
            </a:r>
            <a:r>
              <a:rPr lang="en-US" b="1" dirty="0" err="1"/>
              <a:t>javax.servlet.Servlet</a:t>
            </a:r>
            <a:r>
              <a:rPr lang="en-US" dirty="0"/>
              <a:t> interface.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service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service method each time </a:t>
            </a:r>
            <a:r>
              <a:rPr lang="en-US" dirty="0" smtClean="0"/>
              <a:t>when a request </a:t>
            </a:r>
            <a:r>
              <a:rPr lang="en-US" dirty="0"/>
              <a:t>for the servlet is received.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destroy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destroy method before </a:t>
            </a:r>
            <a:r>
              <a:rPr lang="en-US" dirty="0" smtClean="0"/>
              <a:t>removing the </a:t>
            </a:r>
            <a:r>
              <a:rPr lang="en-US" dirty="0"/>
              <a:t>servlet instance from </a:t>
            </a:r>
            <a:r>
              <a:rPr lang="en-US" dirty="0" smtClean="0"/>
              <a:t>the service.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0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Types</a:t>
            </a:r>
            <a:r>
              <a:rPr lang="en-IN" spc="-10" dirty="0"/>
              <a:t> of 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mbria"/>
                <a:cs typeface="Cambria"/>
              </a:rPr>
              <a:t>A </a:t>
            </a:r>
            <a:r>
              <a:rPr lang="en-US" spc="-10" dirty="0" smtClean="0">
                <a:latin typeface="Cambria"/>
                <a:cs typeface="Cambria"/>
              </a:rPr>
              <a:t>servlet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can</a:t>
            </a:r>
            <a:r>
              <a:rPr lang="en-US" spc="-2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 </a:t>
            </a:r>
            <a:r>
              <a:rPr lang="en-US" spc="-10" dirty="0">
                <a:latin typeface="Cambria"/>
                <a:cs typeface="Cambria"/>
              </a:rPr>
              <a:t>created by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three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ways</a:t>
            </a:r>
            <a:r>
              <a:rPr lang="en-US" spc="-30" dirty="0" smtClean="0">
                <a:latin typeface="Cambria"/>
                <a:cs typeface="Cambria"/>
              </a:rPr>
              <a:t>:</a:t>
            </a:r>
            <a:endParaRPr lang="en-US" sz="3200" dirty="0">
              <a:latin typeface="Cambria"/>
              <a:cs typeface="Cambria"/>
            </a:endParaRP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 </a:t>
            </a:r>
            <a:r>
              <a:rPr lang="en-US" spc="-5" dirty="0" smtClean="0">
                <a:latin typeface="Cambria"/>
                <a:cs typeface="Cambria"/>
              </a:rPr>
              <a:t>implementing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interface</a:t>
            </a: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</a:t>
            </a:r>
            <a:r>
              <a:rPr lang="en-US" spc="-2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inheriting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GenericServlet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class</a:t>
            </a: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</a:t>
            </a:r>
            <a:r>
              <a:rPr lang="en-US" spc="-1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inheriting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HttpServlet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2485"/>
              </a:spcBef>
            </a:pPr>
            <a:r>
              <a:rPr lang="en-US" spc="-5" dirty="0" smtClean="0">
                <a:latin typeface="Cambria"/>
                <a:cs typeface="Cambria"/>
              </a:rPr>
              <a:t>Most </a:t>
            </a:r>
            <a:r>
              <a:rPr lang="en-US" dirty="0">
                <a:latin typeface="Cambria"/>
                <a:cs typeface="Cambria"/>
              </a:rPr>
              <a:t>used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approach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5" dirty="0" smtClean="0">
                <a:latin typeface="Cambria"/>
                <a:cs typeface="Cambria"/>
                <a:sym typeface="Wingdings" pitchFamily="2" charset="2"/>
              </a:rPr>
              <a:t> E</a:t>
            </a:r>
            <a:r>
              <a:rPr lang="en-US" spc="-5" dirty="0" smtClean="0">
                <a:latin typeface="Cambria"/>
                <a:cs typeface="Cambria"/>
              </a:rPr>
              <a:t>xtending</a:t>
            </a:r>
            <a:r>
              <a:rPr lang="en-US" spc="520" dirty="0" smtClean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HttpServlet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 </a:t>
            </a:r>
            <a:endParaRPr lang="en-US" dirty="0" smtClean="0">
              <a:latin typeface="Cambria"/>
              <a:cs typeface="Cambria"/>
            </a:endParaRPr>
          </a:p>
          <a:p>
            <a:pPr marL="515620" marR="5080" lvl="1" algn="just"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latin typeface="Cambria"/>
                <a:cs typeface="Cambria"/>
              </a:rPr>
              <a:t>It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provides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http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request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specific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method</a:t>
            </a:r>
            <a:r>
              <a:rPr lang="en-US" dirty="0">
                <a:latin typeface="Cambria"/>
                <a:cs typeface="Cambria"/>
              </a:rPr>
              <a:t> such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25" dirty="0">
                <a:latin typeface="Cambria"/>
                <a:cs typeface="Cambria"/>
              </a:rPr>
              <a:t>as 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doGet</a:t>
            </a:r>
            <a:r>
              <a:rPr lang="en-US" spc="-5" dirty="0">
                <a:latin typeface="Cambria"/>
                <a:cs typeface="Cambria"/>
              </a:rPr>
              <a:t>(),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doPost</a:t>
            </a:r>
            <a:r>
              <a:rPr lang="en-US" spc="-10" dirty="0">
                <a:latin typeface="Cambria"/>
                <a:cs typeface="Cambria"/>
              </a:rPr>
              <a:t>(),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doHead</a:t>
            </a:r>
            <a:r>
              <a:rPr lang="en-US" spc="-5" dirty="0">
                <a:latin typeface="Cambria"/>
                <a:cs typeface="Cambria"/>
              </a:rPr>
              <a:t>()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etc.</a:t>
            </a:r>
            <a:endParaRPr lang="en-US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different types of 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7"/>
            <a:ext cx="11756571" cy="5812463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1.</a:t>
            </a:r>
            <a:r>
              <a:rPr lang="en-IN" b="1" dirty="0" smtClean="0"/>
              <a:t> Servlet </a:t>
            </a:r>
            <a:r>
              <a:rPr lang="en-IN" b="1" dirty="0"/>
              <a:t>(Interface)</a:t>
            </a:r>
          </a:p>
          <a:p>
            <a:pPr marL="0" indent="0">
              <a:buNone/>
            </a:pPr>
            <a:r>
              <a:rPr lang="en-IN" dirty="0" smtClean="0"/>
              <a:t>a) </a:t>
            </a:r>
            <a:r>
              <a:rPr lang="en-IN" dirty="0" err="1" smtClean="0"/>
              <a:t>init</a:t>
            </a:r>
            <a:r>
              <a:rPr lang="en-IN" dirty="0" smtClean="0"/>
              <a:t> </a:t>
            </a:r>
            <a:r>
              <a:rPr lang="en-IN" dirty="0"/>
              <a:t>() : void</a:t>
            </a:r>
          </a:p>
          <a:p>
            <a:pPr marL="0" indent="0">
              <a:buNone/>
            </a:pPr>
            <a:r>
              <a:rPr lang="en-IN" dirty="0" smtClean="0"/>
              <a:t>b) </a:t>
            </a:r>
            <a:r>
              <a:rPr lang="en-IN" dirty="0" smtClean="0"/>
              <a:t>service(</a:t>
            </a:r>
            <a:r>
              <a:rPr lang="en-IN" dirty="0" err="1" smtClean="0"/>
              <a:t>ServletRequest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ServletResponse</a:t>
            </a:r>
            <a:r>
              <a:rPr lang="en-IN" dirty="0"/>
              <a:t>) : void</a:t>
            </a:r>
          </a:p>
          <a:p>
            <a:pPr marL="0" indent="0">
              <a:buNone/>
            </a:pPr>
            <a:r>
              <a:rPr lang="en-IN" dirty="0" smtClean="0"/>
              <a:t>c) destroy</a:t>
            </a:r>
            <a:r>
              <a:rPr lang="en-IN" dirty="0"/>
              <a:t>() : void</a:t>
            </a:r>
          </a:p>
          <a:p>
            <a:pPr marL="0" indent="0">
              <a:buNone/>
            </a:pPr>
            <a:r>
              <a:rPr lang="en-IN" dirty="0" smtClean="0"/>
              <a:t>d) </a:t>
            </a:r>
            <a:r>
              <a:rPr lang="en-IN" dirty="0" err="1" smtClean="0"/>
              <a:t>getServletInfo</a:t>
            </a:r>
            <a:r>
              <a:rPr lang="en-IN" dirty="0"/>
              <a:t>() : String</a:t>
            </a:r>
          </a:p>
          <a:p>
            <a:pPr marL="0" indent="0">
              <a:buNone/>
            </a:pPr>
            <a:r>
              <a:rPr lang="en-IN" dirty="0" smtClean="0"/>
              <a:t>e) </a:t>
            </a:r>
            <a:r>
              <a:rPr lang="en-IN" dirty="0" err="1" smtClean="0"/>
              <a:t>getServletConfig</a:t>
            </a:r>
            <a:r>
              <a:rPr lang="en-IN" dirty="0"/>
              <a:t>() : </a:t>
            </a:r>
            <a:r>
              <a:rPr lang="en-IN" dirty="0" err="1" smtClean="0"/>
              <a:t>ServletConfig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2.</a:t>
            </a:r>
            <a:r>
              <a:rPr lang="en-IN" b="1" dirty="0" smtClean="0"/>
              <a:t> </a:t>
            </a:r>
            <a:r>
              <a:rPr lang="en-IN" b="1" dirty="0" err="1" smtClean="0"/>
              <a:t>GenericServlet</a:t>
            </a:r>
            <a:r>
              <a:rPr lang="en-IN" b="1" dirty="0" smtClean="0"/>
              <a:t> </a:t>
            </a:r>
            <a:r>
              <a:rPr lang="en-IN" b="1" dirty="0"/>
              <a:t>(Abstract Class)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service(</a:t>
            </a:r>
            <a:r>
              <a:rPr lang="en-IN" dirty="0" err="1" smtClean="0"/>
              <a:t>ServletRequest</a:t>
            </a:r>
            <a:r>
              <a:rPr lang="en-IN" dirty="0" smtClean="0"/>
              <a:t>, </a:t>
            </a:r>
            <a:r>
              <a:rPr lang="en-IN" dirty="0" err="1" smtClean="0"/>
              <a:t>ServletResponse</a:t>
            </a:r>
            <a:r>
              <a:rPr lang="en-IN" dirty="0"/>
              <a:t>) : </a:t>
            </a:r>
            <a:r>
              <a:rPr lang="en-IN" dirty="0" smtClean="0"/>
              <a:t>void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3.</a:t>
            </a:r>
            <a:r>
              <a:rPr lang="en-IN" b="1" dirty="0" smtClean="0"/>
              <a:t> </a:t>
            </a:r>
            <a:r>
              <a:rPr lang="en-IN" b="1" dirty="0" err="1" smtClean="0"/>
              <a:t>HttpServlet</a:t>
            </a:r>
            <a:r>
              <a:rPr lang="en-IN" b="1" dirty="0" smtClean="0"/>
              <a:t> </a:t>
            </a:r>
            <a:r>
              <a:rPr lang="en-IN" b="1" dirty="0"/>
              <a:t>(Abstract Class)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, </a:t>
            </a:r>
            <a:r>
              <a:rPr lang="en-IN" dirty="0" err="1" smtClean="0"/>
              <a:t>HttpServletResponse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doPost</a:t>
            </a:r>
            <a:r>
              <a:rPr lang="en-IN" dirty="0" smtClean="0"/>
              <a:t> (</a:t>
            </a:r>
            <a:r>
              <a:rPr lang="en-IN" dirty="0" err="1" smtClean="0"/>
              <a:t>HttpServletRequest</a:t>
            </a:r>
            <a:r>
              <a:rPr lang="en-IN" dirty="0" smtClean="0"/>
              <a:t>, </a:t>
            </a:r>
            <a:r>
              <a:rPr lang="en-IN" dirty="0" err="1" smtClean="0"/>
              <a:t>HttpServletResponse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9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provides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common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behaviorto</a:t>
            </a:r>
            <a:r>
              <a:rPr lang="en-US" spc="-5" dirty="0">
                <a:latin typeface="Cambria"/>
                <a:cs typeface="Cambria"/>
              </a:rPr>
              <a:t> all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servlets.Servlet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defines</a:t>
            </a:r>
            <a:r>
              <a:rPr lang="en-US" dirty="0">
                <a:latin typeface="Cambria"/>
                <a:cs typeface="Cambria"/>
              </a:rPr>
              <a:t> methods</a:t>
            </a:r>
            <a:r>
              <a:rPr lang="en-US" spc="5" dirty="0">
                <a:latin typeface="Cambria"/>
                <a:cs typeface="Cambria"/>
              </a:rPr>
              <a:t> that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all</a:t>
            </a:r>
            <a:r>
              <a:rPr lang="en-US" spc="5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servlets </a:t>
            </a:r>
            <a:r>
              <a:rPr lang="en-US" spc="-5" dirty="0">
                <a:latin typeface="Cambria"/>
                <a:cs typeface="Cambria"/>
              </a:rPr>
              <a:t> must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needs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implemented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for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creating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any </a:t>
            </a:r>
            <a:r>
              <a:rPr lang="en-US" spc="-5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dirty="0">
                <a:latin typeface="Cambria"/>
                <a:cs typeface="Cambria"/>
              </a:rPr>
              <a:t> (either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directly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or</a:t>
            </a:r>
            <a:r>
              <a:rPr lang="en-US" spc="-10" dirty="0">
                <a:latin typeface="Cambria"/>
                <a:cs typeface="Cambria"/>
              </a:rPr>
              <a:t> indirectly).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pc="-10" dirty="0">
                <a:latin typeface="Cambria"/>
                <a:cs typeface="Cambria"/>
              </a:rPr>
              <a:t>It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provides</a:t>
            </a:r>
            <a:r>
              <a:rPr lang="en-US" spc="38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3</a:t>
            </a:r>
            <a:r>
              <a:rPr lang="en-US" b="1" spc="380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life</a:t>
            </a:r>
            <a:r>
              <a:rPr lang="en-US" b="1" spc="385" dirty="0">
                <a:latin typeface="Cambria"/>
                <a:cs typeface="Cambria"/>
              </a:rPr>
              <a:t> </a:t>
            </a:r>
            <a:r>
              <a:rPr lang="en-US" b="1" spc="-20" dirty="0">
                <a:latin typeface="Cambria"/>
                <a:cs typeface="Cambria"/>
              </a:rPr>
              <a:t>cycle</a:t>
            </a:r>
            <a:r>
              <a:rPr lang="en-US" b="1" spc="37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methods</a:t>
            </a:r>
            <a:r>
              <a:rPr lang="en-US" b="1" spc="36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spc="39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39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used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to</a:t>
            </a:r>
            <a:r>
              <a:rPr lang="en-US" b="1" spc="38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initialize </a:t>
            </a:r>
            <a:r>
              <a:rPr lang="en-US" b="1" spc="-5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servlet, </a:t>
            </a:r>
            <a:r>
              <a:rPr lang="en-US" b="1" spc="-10" dirty="0">
                <a:latin typeface="Cambria"/>
                <a:cs typeface="Cambria"/>
              </a:rPr>
              <a:t>to service </a:t>
            </a:r>
            <a:r>
              <a:rPr lang="en-US" spc="-5" dirty="0">
                <a:latin typeface="Cambria"/>
                <a:cs typeface="Cambria"/>
              </a:rPr>
              <a:t>the requests, </a:t>
            </a:r>
            <a:r>
              <a:rPr lang="en-US" dirty="0">
                <a:latin typeface="Cambria"/>
                <a:cs typeface="Cambria"/>
              </a:rPr>
              <a:t>and </a:t>
            </a:r>
            <a:r>
              <a:rPr lang="en-US" b="1" spc="-10" dirty="0">
                <a:latin typeface="Cambria"/>
                <a:cs typeface="Cambria"/>
              </a:rPr>
              <a:t>to </a:t>
            </a:r>
            <a:r>
              <a:rPr lang="en-US" b="1" spc="-15" dirty="0">
                <a:latin typeface="Cambria"/>
                <a:cs typeface="Cambria"/>
              </a:rPr>
              <a:t>destroy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servlet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2</a:t>
            </a:r>
            <a:r>
              <a:rPr lang="en-US" b="1" spc="1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non-life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cycle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methods</a:t>
            </a:r>
            <a:r>
              <a:rPr lang="en-US" dirty="0">
                <a:latin typeface="Cambria"/>
                <a:cs typeface="Cambria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</a:t>
            </a:r>
            <a:r>
              <a:rPr lang="en-IN" dirty="0" smtClean="0"/>
              <a:t>interface –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5" name="object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11751946" cy="5547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7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Implements </a:t>
            </a:r>
            <a:r>
              <a:rPr lang="en-US" dirty="0"/>
              <a:t>Servlet, </a:t>
            </a:r>
            <a:r>
              <a:rPr lang="en-US" dirty="0" err="1"/>
              <a:t>ServletConfig</a:t>
            </a:r>
            <a:r>
              <a:rPr lang="en-US" dirty="0"/>
              <a:t> and </a:t>
            </a:r>
            <a:r>
              <a:rPr lang="en-US" dirty="0" err="1"/>
              <a:t>Serializable</a:t>
            </a:r>
            <a:r>
              <a:rPr lang="en-US" dirty="0"/>
              <a:t> interfaces.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Provides </a:t>
            </a:r>
            <a:r>
              <a:rPr lang="en-US" dirty="0"/>
              <a:t>the implementation of all the methods of these interfaces except the service method.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</a:t>
            </a:r>
            <a:r>
              <a:rPr lang="en-US" dirty="0"/>
              <a:t>handle any type of request so it is </a:t>
            </a:r>
            <a:r>
              <a:rPr lang="en-US" dirty="0" smtClean="0"/>
              <a:t>protocol-independent.</a:t>
            </a:r>
          </a:p>
          <a:p>
            <a:pPr>
              <a:lnSpc>
                <a:spcPct val="110000"/>
              </a:lnSpc>
            </a:pPr>
            <a:r>
              <a:rPr lang="en-US" spc="-10" dirty="0" smtClean="0">
                <a:latin typeface="Cambria"/>
                <a:cs typeface="Cambria"/>
              </a:rPr>
              <a:t>Create</a:t>
            </a:r>
            <a:r>
              <a:rPr lang="en-US" spc="145" dirty="0" smtClean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a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generic</a:t>
            </a:r>
            <a:r>
              <a:rPr lang="en-US" spc="1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servlet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by</a:t>
            </a:r>
            <a:r>
              <a:rPr lang="en-US" spc="14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inheriting</a:t>
            </a:r>
            <a:r>
              <a:rPr lang="en-US" b="1" spc="1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145" dirty="0">
                <a:latin typeface="Cambria"/>
                <a:cs typeface="Cambria"/>
              </a:rPr>
              <a:t> </a:t>
            </a:r>
            <a:r>
              <a:rPr lang="en-US" b="1" spc="-5" dirty="0" err="1" smtClean="0">
                <a:latin typeface="Cambria"/>
                <a:cs typeface="Cambria"/>
              </a:rPr>
              <a:t>GenericServlet</a:t>
            </a:r>
            <a:r>
              <a:rPr lang="en-US" b="1" spc="-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class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5" dirty="0">
                <a:latin typeface="Cambria"/>
                <a:cs typeface="Cambria"/>
              </a:rPr>
              <a:t> providing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</a:t>
            </a:r>
            <a:r>
              <a:rPr lang="en-US" spc="-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service</a:t>
            </a:r>
            <a:r>
              <a:rPr lang="en-US" b="1" spc="-20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</a:t>
            </a:r>
            <a:r>
              <a:rPr lang="en-US" b="1" dirty="0" smtClean="0">
                <a:latin typeface="Cambria"/>
                <a:cs typeface="Cambria"/>
              </a:rPr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IN" b="1" dirty="0" err="1"/>
              <a:t>GenericServlet</a:t>
            </a:r>
            <a:r>
              <a:rPr lang="en-IN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init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ServletConfig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config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initialize the servlet.</a:t>
            </a:r>
          </a:p>
          <a:p>
            <a:r>
              <a:rPr lang="en-US" dirty="0">
                <a:solidFill>
                  <a:srgbClr val="1160FF"/>
                </a:solidFill>
              </a:rPr>
              <a:t>public abstract void service(</a:t>
            </a:r>
            <a:r>
              <a:rPr lang="en-US" dirty="0" err="1">
                <a:solidFill>
                  <a:srgbClr val="1160FF"/>
                </a:solidFill>
              </a:rPr>
              <a:t>ServletRequest</a:t>
            </a:r>
            <a:r>
              <a:rPr lang="en-US" dirty="0">
                <a:solidFill>
                  <a:srgbClr val="1160FF"/>
                </a:solidFill>
              </a:rPr>
              <a:t> request, </a:t>
            </a:r>
            <a:endParaRPr lang="en-US" dirty="0" smtClean="0">
              <a:solidFill>
                <a:srgbClr val="116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160FF"/>
                </a:solidFill>
              </a:rPr>
              <a:t>	</a:t>
            </a:r>
            <a:r>
              <a:rPr lang="en-US" dirty="0" smtClean="0">
                <a:solidFill>
                  <a:srgbClr val="1160FF"/>
                </a:solidFill>
              </a:rPr>
              <a:t>				</a:t>
            </a:r>
            <a:r>
              <a:rPr lang="en-US" dirty="0" err="1" smtClean="0">
                <a:solidFill>
                  <a:srgbClr val="1160FF"/>
                </a:solidFill>
              </a:rPr>
              <a:t>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>
                <a:solidFill>
                  <a:srgbClr val="1160FF"/>
                </a:solidFill>
              </a:rPr>
              <a:t>response)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Provides </a:t>
            </a:r>
            <a:r>
              <a:rPr lang="en-US" dirty="0"/>
              <a:t>service for the incoming request. </a:t>
            </a:r>
            <a:endParaRPr lang="en-US" dirty="0" smtClean="0"/>
          </a:p>
          <a:p>
            <a:pPr lvl="1"/>
            <a:r>
              <a:rPr lang="en-US" dirty="0" smtClean="0"/>
              <a:t>Invoked </a:t>
            </a:r>
            <a:r>
              <a:rPr lang="en-US" dirty="0"/>
              <a:t>at each time when user requests for a servlet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</a:t>
            </a:r>
            <a:r>
              <a:rPr lang="en-IN" dirty="0" smtClean="0"/>
              <a:t>class 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777240"/>
            <a:ext cx="11456320" cy="6080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Methods of </a:t>
            </a:r>
            <a:r>
              <a:rPr lang="en-IN" b="1" dirty="0" err="1"/>
              <a:t>GenericServlet</a:t>
            </a:r>
            <a:r>
              <a:rPr lang="en-IN" b="1" dirty="0"/>
              <a:t> </a:t>
            </a:r>
            <a:r>
              <a:rPr lang="en-US" b="1" dirty="0" smtClean="0"/>
              <a:t>class (cont.):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destroy()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Invoked </a:t>
            </a:r>
            <a:r>
              <a:rPr lang="en-US" dirty="0"/>
              <a:t>only once throughout the life cycle 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that servlet is being destroyed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</a:t>
            </a:r>
            <a:r>
              <a:rPr lang="en-US" dirty="0" err="1">
                <a:solidFill>
                  <a:srgbClr val="1160FF"/>
                </a:solidFill>
              </a:rPr>
              <a:t>ServletConfig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getServletConfig</a:t>
            </a:r>
            <a:r>
              <a:rPr lang="en-US" dirty="0">
                <a:solidFill>
                  <a:srgbClr val="1160FF"/>
                </a:solidFill>
              </a:rPr>
              <a:t>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object of </a:t>
            </a:r>
            <a:r>
              <a:rPr lang="en-US" dirty="0" err="1" smtClean="0"/>
              <a:t>ServletConfig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</a:t>
            </a:r>
            <a:r>
              <a:rPr lang="en-US" dirty="0" err="1">
                <a:solidFill>
                  <a:srgbClr val="1160FF"/>
                </a:solidFill>
              </a:rPr>
              <a:t>ServletContext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getServletContext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the object of </a:t>
            </a:r>
            <a:r>
              <a:rPr lang="en-US" dirty="0" err="1"/>
              <a:t>ServletContext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String </a:t>
            </a:r>
            <a:r>
              <a:rPr lang="en-US" dirty="0" err="1">
                <a:solidFill>
                  <a:srgbClr val="1160FF"/>
                </a:solidFill>
              </a:rPr>
              <a:t>getServletInfo</a:t>
            </a:r>
            <a:r>
              <a:rPr lang="en-US" dirty="0">
                <a:solidFill>
                  <a:srgbClr val="1160FF"/>
                </a:solidFill>
              </a:rPr>
              <a:t>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information about servlet such as writer, copyright, version etc.</a:t>
            </a:r>
          </a:p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getInitParameter</a:t>
            </a:r>
            <a:r>
              <a:rPr lang="en-US" dirty="0">
                <a:solidFill>
                  <a:srgbClr val="1160FF"/>
                </a:solidFill>
              </a:rPr>
              <a:t>(String name)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parameter value for the </a:t>
            </a:r>
            <a:r>
              <a:rPr lang="en-US" dirty="0" smtClean="0"/>
              <a:t>given parameter name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all the parameters defined in the web.xml file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getServletName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name of the servlet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6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69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Servlet </a:t>
            </a:r>
            <a:r>
              <a:rPr lang="en-US" dirty="0" smtClean="0"/>
              <a:t>Introduction, Servlet </a:t>
            </a:r>
            <a:r>
              <a:rPr lang="en-US" dirty="0"/>
              <a:t>Life </a:t>
            </a:r>
            <a:r>
              <a:rPr lang="en-US" dirty="0" smtClean="0"/>
              <a:t>Cycle(SLC)</a:t>
            </a:r>
          </a:p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Servlet </a:t>
            </a:r>
            <a:r>
              <a:rPr lang="en-IN" dirty="0" smtClean="0"/>
              <a:t>Configuration with Deployment Descriptor </a:t>
            </a:r>
          </a:p>
          <a:p>
            <a:r>
              <a:rPr lang="en-IN" dirty="0" smtClean="0"/>
              <a:t>Working with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Attributes </a:t>
            </a:r>
            <a:r>
              <a:rPr lang="en-US" dirty="0"/>
              <a:t>in </a:t>
            </a:r>
            <a:r>
              <a:rPr lang="en-US" dirty="0" smtClean="0"/>
              <a:t>Servlet</a:t>
            </a:r>
            <a:endParaRPr lang="en-US" dirty="0"/>
          </a:p>
          <a:p>
            <a:r>
              <a:rPr lang="en-US" dirty="0"/>
              <a:t>Response and Redirection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Request </a:t>
            </a:r>
            <a:r>
              <a:rPr lang="en-US" dirty="0" err="1" smtClean="0"/>
              <a:t>Dispacher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IN" dirty="0" err="1" smtClean="0"/>
              <a:t>sendRedirect</a:t>
            </a:r>
            <a:r>
              <a:rPr lang="en-IN" dirty="0" smtClean="0"/>
              <a:t> Method </a:t>
            </a:r>
          </a:p>
          <a:p>
            <a:r>
              <a:rPr lang="en-IN" dirty="0" smtClean="0"/>
              <a:t>Filter API, Manipulating Responses using Filter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Session </a:t>
            </a:r>
            <a:r>
              <a:rPr lang="en-US" dirty="0"/>
              <a:t>Tracking: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Cookies, </a:t>
            </a:r>
            <a:r>
              <a:rPr lang="en-US" dirty="0" err="1"/>
              <a:t>HTTPSession</a:t>
            </a:r>
            <a:r>
              <a:rPr lang="en-US" dirty="0"/>
              <a:t>, Hidden </a:t>
            </a:r>
            <a:r>
              <a:rPr lang="en-US" dirty="0" smtClean="0"/>
              <a:t>Form Fields </a:t>
            </a:r>
            <a:r>
              <a:rPr lang="en-US" dirty="0"/>
              <a:t>and URL </a:t>
            </a:r>
            <a:r>
              <a:rPr lang="en-US" dirty="0" smtClean="0"/>
              <a:t>Rewriting</a:t>
            </a:r>
          </a:p>
          <a:p>
            <a:r>
              <a:rPr lang="en-US" dirty="0" smtClean="0"/>
              <a:t>Types </a:t>
            </a:r>
            <a:r>
              <a:rPr lang="en-US" dirty="0"/>
              <a:t>of Servlet Event: </a:t>
            </a:r>
            <a:r>
              <a:rPr lang="en-US" dirty="0" err="1"/>
              <a:t>ContextLevel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IN" dirty="0" err="1" smtClean="0"/>
              <a:t>SessionLevel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0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0999" cy="5993892"/>
          </a:xfrm>
        </p:spPr>
        <p:txBody>
          <a:bodyPr>
            <a:normAutofit/>
          </a:bodyPr>
          <a:lstStyle/>
          <a:p>
            <a:r>
              <a:rPr lang="en-US" dirty="0" smtClean="0"/>
              <a:t>Extends </a:t>
            </a:r>
            <a:r>
              <a:rPr lang="en-US" dirty="0"/>
              <a:t>the </a:t>
            </a:r>
            <a:r>
              <a:rPr lang="en-US" dirty="0" err="1"/>
              <a:t>GenericServlet</a:t>
            </a:r>
            <a:r>
              <a:rPr lang="en-US" dirty="0"/>
              <a:t> class 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/>
              <a:t>Serializable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Provides </a:t>
            </a:r>
            <a:r>
              <a:rPr lang="en-US" dirty="0"/>
              <a:t>http specific methods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doHead</a:t>
            </a:r>
            <a:r>
              <a:rPr lang="en-US" dirty="0"/>
              <a:t>, </a:t>
            </a:r>
            <a:r>
              <a:rPr lang="en-US" dirty="0" err="1"/>
              <a:t>doTrace</a:t>
            </a:r>
            <a:r>
              <a:rPr lang="en-US" dirty="0"/>
              <a:t> 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US" b="1" dirty="0" err="1"/>
              <a:t>HttpServlet</a:t>
            </a:r>
            <a:r>
              <a:rPr lang="en-US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>
                <a:solidFill>
                  <a:srgbClr val="1160FF"/>
                </a:solidFill>
              </a:rPr>
              <a:t>public void service(</a:t>
            </a:r>
            <a:r>
              <a:rPr lang="en-US" dirty="0" err="1">
                <a:solidFill>
                  <a:srgbClr val="1160FF"/>
                </a:solidFill>
              </a:rPr>
              <a:t>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rq,ServletResponse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Dispatches </a:t>
            </a:r>
            <a:r>
              <a:rPr lang="en-US" dirty="0"/>
              <a:t>the request to the protected service method by converting the request and response object into http type.</a:t>
            </a:r>
          </a:p>
          <a:p>
            <a:r>
              <a:rPr lang="en-US" dirty="0">
                <a:solidFill>
                  <a:srgbClr val="1160FF"/>
                </a:solidFill>
              </a:rPr>
              <a:t>protected void service(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</a:t>
            </a:r>
            <a:r>
              <a:rPr lang="en-US" dirty="0">
                <a:solidFill>
                  <a:srgbClr val="1160FF"/>
                </a:solidFill>
              </a:rPr>
              <a:t>, </a:t>
            </a:r>
            <a:r>
              <a:rPr lang="en-US" dirty="0" err="1" smtClean="0">
                <a:solidFill>
                  <a:srgbClr val="1160FF"/>
                </a:solidFill>
              </a:rPr>
              <a:t>HttpServletResponse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 smtClean="0">
                <a:solidFill>
                  <a:srgbClr val="1160FF"/>
                </a:solidFill>
              </a:rPr>
              <a:t>) 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request from the service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Dispatches </a:t>
            </a:r>
            <a:r>
              <a:rPr lang="en-US" dirty="0"/>
              <a:t>the request to the </a:t>
            </a:r>
            <a:r>
              <a:rPr lang="en-US" dirty="0" err="1" smtClean="0"/>
              <a:t>doXxx</a:t>
            </a:r>
            <a:r>
              <a:rPr lang="en-US" dirty="0" smtClean="0"/>
              <a:t>() </a:t>
            </a:r>
            <a:r>
              <a:rPr lang="en-US" dirty="0"/>
              <a:t>method depending on the incoming http request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9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0999" cy="599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US" b="1" dirty="0" err="1"/>
              <a:t>HttpServlet</a:t>
            </a:r>
            <a:r>
              <a:rPr lang="en-US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 smtClean="0">
                <a:solidFill>
                  <a:srgbClr val="1160FF"/>
                </a:solidFill>
              </a:rPr>
              <a:t>protected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doGet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</a:t>
            </a:r>
            <a:r>
              <a:rPr lang="en-US" dirty="0">
                <a:solidFill>
                  <a:srgbClr val="1160FF"/>
                </a:solidFill>
              </a:rPr>
              <a:t>, </a:t>
            </a:r>
            <a:r>
              <a:rPr lang="en-US" dirty="0" err="1">
                <a:solidFill>
                  <a:srgbClr val="1160FF"/>
                </a:solidFill>
              </a:rPr>
              <a:t>HttpServletResponse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Handles </a:t>
            </a:r>
            <a:r>
              <a:rPr lang="en-US" dirty="0"/>
              <a:t>the GET </a:t>
            </a:r>
            <a:r>
              <a:rPr lang="en-US" dirty="0" smtClean="0"/>
              <a:t>request It is invoked </a:t>
            </a:r>
            <a:r>
              <a:rPr lang="en-US" dirty="0"/>
              <a:t>by the web </a:t>
            </a:r>
            <a:r>
              <a:rPr lang="en-US" dirty="0" smtClean="0"/>
              <a:t>container</a:t>
            </a:r>
          </a:p>
          <a:p>
            <a:r>
              <a:rPr lang="en-IN" dirty="0">
                <a:solidFill>
                  <a:srgbClr val="1160FF"/>
                </a:solidFill>
              </a:rPr>
              <a:t>protected void </a:t>
            </a:r>
            <a:r>
              <a:rPr lang="en-IN" dirty="0" err="1">
                <a:solidFill>
                  <a:srgbClr val="1160FF"/>
                </a:solidFill>
              </a:rPr>
              <a:t>doPost</a:t>
            </a:r>
            <a:r>
              <a:rPr lang="en-IN" dirty="0">
                <a:solidFill>
                  <a:srgbClr val="1160FF"/>
                </a:solidFill>
              </a:rPr>
              <a:t>(</a:t>
            </a:r>
            <a:r>
              <a:rPr lang="en-IN" dirty="0" err="1">
                <a:solidFill>
                  <a:srgbClr val="1160FF"/>
                </a:solidFill>
              </a:rPr>
              <a:t>HttpServletRequest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rq</a:t>
            </a:r>
            <a:r>
              <a:rPr lang="en-IN" dirty="0">
                <a:solidFill>
                  <a:srgbClr val="1160FF"/>
                </a:solidFill>
              </a:rPr>
              <a:t>, </a:t>
            </a:r>
            <a:r>
              <a:rPr lang="en-IN" dirty="0" err="1">
                <a:solidFill>
                  <a:srgbClr val="1160FF"/>
                </a:solidFill>
              </a:rPr>
              <a:t>HttpServletResponse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rs</a:t>
            </a:r>
            <a:r>
              <a:rPr lang="en-IN" dirty="0">
                <a:solidFill>
                  <a:srgbClr val="1160FF"/>
                </a:solidFill>
              </a:rPr>
              <a:t>) </a:t>
            </a:r>
            <a:endParaRPr lang="en-IN" dirty="0" smtClean="0">
              <a:solidFill>
                <a:srgbClr val="1160FF"/>
              </a:solidFill>
            </a:endParaRPr>
          </a:p>
          <a:p>
            <a:pPr lvl="1"/>
            <a:r>
              <a:rPr lang="en-IN" dirty="0" smtClean="0"/>
              <a:t>Handles </a:t>
            </a:r>
            <a:r>
              <a:rPr lang="en-IN" dirty="0"/>
              <a:t>the POST request. It is invoked by the web container.</a:t>
            </a:r>
          </a:p>
          <a:p>
            <a:r>
              <a:rPr lang="en-IN" dirty="0" smtClean="0">
                <a:solidFill>
                  <a:srgbClr val="1160FF"/>
                </a:solidFill>
              </a:rPr>
              <a:t>protected </a:t>
            </a:r>
            <a:r>
              <a:rPr lang="en-IN" dirty="0">
                <a:solidFill>
                  <a:srgbClr val="1160FF"/>
                </a:solidFill>
              </a:rPr>
              <a:t>void </a:t>
            </a:r>
            <a:r>
              <a:rPr lang="en-IN" dirty="0" err="1">
                <a:solidFill>
                  <a:srgbClr val="1160FF"/>
                </a:solidFill>
              </a:rPr>
              <a:t>doHead</a:t>
            </a:r>
            <a:r>
              <a:rPr lang="en-IN" dirty="0">
                <a:solidFill>
                  <a:srgbClr val="1160FF"/>
                </a:solidFill>
              </a:rPr>
              <a:t>(</a:t>
            </a:r>
            <a:r>
              <a:rPr lang="en-IN" dirty="0" err="1">
                <a:solidFill>
                  <a:srgbClr val="1160FF"/>
                </a:solidFill>
              </a:rPr>
              <a:t>HttpServletRequest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rq</a:t>
            </a:r>
            <a:r>
              <a:rPr lang="en-IN" dirty="0">
                <a:solidFill>
                  <a:srgbClr val="1160FF"/>
                </a:solidFill>
              </a:rPr>
              <a:t>, </a:t>
            </a:r>
            <a:r>
              <a:rPr lang="en-IN" dirty="0" err="1">
                <a:solidFill>
                  <a:srgbClr val="1160FF"/>
                </a:solidFill>
              </a:rPr>
              <a:t>HttpServletResponse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rs</a:t>
            </a:r>
            <a:r>
              <a:rPr lang="en-IN" dirty="0" smtClean="0">
                <a:solidFill>
                  <a:srgbClr val="1160FF"/>
                </a:solidFill>
              </a:rPr>
              <a:t>)</a:t>
            </a:r>
            <a:r>
              <a:rPr lang="en-IN" dirty="0">
                <a:solidFill>
                  <a:srgbClr val="1160FF"/>
                </a:solidFill>
              </a:rPr>
              <a:t> </a:t>
            </a:r>
            <a:endParaRPr lang="en-IN" dirty="0" smtClean="0">
              <a:solidFill>
                <a:srgbClr val="1160FF"/>
              </a:solidFill>
            </a:endParaRPr>
          </a:p>
          <a:p>
            <a:pPr lvl="1"/>
            <a:r>
              <a:rPr lang="en-IN" dirty="0" smtClean="0"/>
              <a:t>Handles </a:t>
            </a:r>
            <a:r>
              <a:rPr lang="en-IN" dirty="0"/>
              <a:t>the HEAD request. It is invoked by the web container.</a:t>
            </a:r>
          </a:p>
          <a:p>
            <a:r>
              <a:rPr lang="en-US" dirty="0" smtClean="0"/>
              <a:t>Similarly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doPut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doOptions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doTrace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doDelete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>
                <a:solidFill>
                  <a:srgbClr val="1160FF"/>
                </a:solidFill>
              </a:rPr>
              <a:t>protected long </a:t>
            </a:r>
            <a:r>
              <a:rPr lang="en-US" dirty="0" err="1">
                <a:solidFill>
                  <a:srgbClr val="1160FF"/>
                </a:solidFill>
              </a:rPr>
              <a:t>getLastModified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req</a:t>
            </a:r>
            <a:r>
              <a:rPr lang="en-US" dirty="0">
                <a:solidFill>
                  <a:srgbClr val="1160FF"/>
                </a:solidFill>
              </a:rPr>
              <a:t>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time when  </a:t>
            </a:r>
            <a:r>
              <a:rPr lang="en-US" dirty="0" err="1"/>
              <a:t>HttpServletRequest</a:t>
            </a:r>
            <a:r>
              <a:rPr lang="en-US" dirty="0"/>
              <a:t> was last modified since midnight January 1, 1970 GMT.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8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 –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6" name="object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7640" y="841374"/>
            <a:ext cx="11599546" cy="5483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14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lang="en-US" spc="5" dirty="0">
                <a:latin typeface="Cambria"/>
                <a:cs typeface="Cambria"/>
              </a:rPr>
              <a:t>A </a:t>
            </a:r>
            <a:r>
              <a:rPr lang="en-US" b="1" spc="-10" dirty="0">
                <a:latin typeface="Cambria"/>
                <a:cs typeface="Cambria"/>
              </a:rPr>
              <a:t>deployment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descriptor </a:t>
            </a:r>
            <a:r>
              <a:rPr lang="en-US" b="1" spc="5" dirty="0">
                <a:latin typeface="Cambria"/>
                <a:cs typeface="Cambria"/>
              </a:rPr>
              <a:t>(DD) </a:t>
            </a:r>
            <a:r>
              <a:rPr lang="en-US" spc="-10" dirty="0">
                <a:latin typeface="Cambria"/>
                <a:cs typeface="Cambria"/>
              </a:rPr>
              <a:t>refers</a:t>
            </a:r>
            <a:r>
              <a:rPr lang="en-US" spc="459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4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configuration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-15" dirty="0">
                <a:latin typeface="Cambria"/>
                <a:cs typeface="Cambria"/>
              </a:rPr>
              <a:t>for 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artifact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is </a:t>
            </a:r>
            <a:r>
              <a:rPr lang="en-US" spc="-10" dirty="0">
                <a:latin typeface="Cambria"/>
                <a:cs typeface="Cambria"/>
              </a:rPr>
              <a:t>deployed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some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container/engine.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In 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dirty="0">
                <a:latin typeface="Cambria"/>
                <a:cs typeface="Cambria"/>
              </a:rPr>
              <a:t>Platform, </a:t>
            </a:r>
            <a:r>
              <a:rPr lang="en-US" spc="-5" dirty="0">
                <a:latin typeface="Cambria"/>
                <a:cs typeface="Cambria"/>
              </a:rPr>
              <a:t>Enterprise Edition, </a:t>
            </a:r>
            <a:r>
              <a:rPr lang="en-US" dirty="0">
                <a:latin typeface="Cambria"/>
                <a:cs typeface="Cambria"/>
              </a:rPr>
              <a:t>a deployment </a:t>
            </a:r>
            <a:r>
              <a:rPr lang="en-US" spc="-5" dirty="0">
                <a:latin typeface="Cambria"/>
                <a:cs typeface="Cambria"/>
              </a:rPr>
              <a:t>descriptor </a:t>
            </a:r>
            <a:r>
              <a:rPr lang="en-US" dirty="0">
                <a:latin typeface="Cambria"/>
                <a:cs typeface="Cambria"/>
              </a:rPr>
              <a:t> describes </a:t>
            </a:r>
            <a:r>
              <a:rPr lang="en-US" spc="-5" dirty="0">
                <a:latin typeface="Cambria"/>
                <a:cs typeface="Cambria"/>
              </a:rPr>
              <a:t>how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component, </a:t>
            </a:r>
            <a:r>
              <a:rPr lang="en-US" dirty="0">
                <a:latin typeface="Cambria"/>
                <a:cs typeface="Cambria"/>
              </a:rPr>
              <a:t>module or </a:t>
            </a:r>
            <a:r>
              <a:rPr lang="en-US" spc="-5" dirty="0">
                <a:latin typeface="Cambria"/>
                <a:cs typeface="Cambria"/>
              </a:rPr>
              <a:t>application </a:t>
            </a:r>
            <a:r>
              <a:rPr lang="en-US" dirty="0">
                <a:latin typeface="Cambria"/>
                <a:cs typeface="Cambria"/>
              </a:rPr>
              <a:t>(such as a </a:t>
            </a:r>
            <a:r>
              <a:rPr lang="en-US" spc="-10" dirty="0">
                <a:latin typeface="Cambria"/>
                <a:cs typeface="Cambria"/>
              </a:rPr>
              <a:t>web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enterprise application)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should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spc="-10" dirty="0">
                <a:latin typeface="Cambria"/>
                <a:cs typeface="Cambria"/>
              </a:rPr>
              <a:t>deployed.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9525" algn="just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It </a:t>
            </a:r>
            <a:r>
              <a:rPr lang="en-US" spc="-5" dirty="0">
                <a:latin typeface="Cambria"/>
                <a:cs typeface="Cambria"/>
              </a:rPr>
              <a:t>directs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deployment </a:t>
            </a:r>
            <a:r>
              <a:rPr lang="en-US" spc="-10" dirty="0">
                <a:latin typeface="Cambria"/>
                <a:cs typeface="Cambria"/>
              </a:rPr>
              <a:t>tool to </a:t>
            </a:r>
            <a:r>
              <a:rPr lang="en-US" spc="-5" dirty="0">
                <a:latin typeface="Cambria"/>
                <a:cs typeface="Cambria"/>
              </a:rPr>
              <a:t>deploy </a:t>
            </a:r>
            <a:r>
              <a:rPr lang="en-US" dirty="0">
                <a:latin typeface="Cambria"/>
                <a:cs typeface="Cambria"/>
              </a:rPr>
              <a:t>a module or </a:t>
            </a:r>
            <a:r>
              <a:rPr lang="en-US" spc="-5" dirty="0">
                <a:latin typeface="Cambria"/>
                <a:cs typeface="Cambria"/>
              </a:rPr>
              <a:t>application with </a:t>
            </a:r>
            <a:r>
              <a:rPr lang="en-US" spc="-47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 container options, </a:t>
            </a:r>
            <a:r>
              <a:rPr lang="en-US" dirty="0">
                <a:latin typeface="Cambria"/>
                <a:cs typeface="Cambria"/>
              </a:rPr>
              <a:t>security settings and </a:t>
            </a:r>
            <a:r>
              <a:rPr lang="en-US" spc="-5" dirty="0">
                <a:latin typeface="Cambria"/>
                <a:cs typeface="Cambria"/>
              </a:rPr>
              <a:t>describes specific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configuration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requirements.</a:t>
            </a:r>
          </a:p>
          <a:p>
            <a:endParaRPr lang="en-US" dirty="0" smtClean="0"/>
          </a:p>
          <a:p>
            <a:r>
              <a:rPr lang="en-US" spc="5" dirty="0">
                <a:latin typeface="Cambria"/>
                <a:cs typeface="Cambria"/>
              </a:rPr>
              <a:t>XML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is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used</a:t>
            </a:r>
            <a:r>
              <a:rPr lang="en-US" spc="-5" dirty="0">
                <a:latin typeface="Cambria"/>
                <a:cs typeface="Cambria"/>
              </a:rPr>
              <a:t> for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syntax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these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files</a:t>
            </a:r>
            <a:r>
              <a:rPr lang="en-US" spc="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8890" algn="just">
              <a:lnSpc>
                <a:spcPct val="100000"/>
              </a:lnSpc>
            </a:pPr>
            <a:r>
              <a:rPr lang="en-US" spc="-35" dirty="0">
                <a:latin typeface="Cambria"/>
                <a:cs typeface="Cambria"/>
              </a:rPr>
              <a:t>For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web</a:t>
            </a:r>
            <a:r>
              <a:rPr lang="en-US" b="1" spc="45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applications</a:t>
            </a:r>
            <a:r>
              <a:rPr lang="en-US" spc="-5" dirty="0">
                <a:latin typeface="Cambria"/>
                <a:cs typeface="Cambria"/>
              </a:rPr>
              <a:t>,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48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deployment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descriptor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must</a:t>
            </a:r>
            <a:r>
              <a:rPr lang="en-US" spc="48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be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called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and must </a:t>
            </a:r>
            <a:r>
              <a:rPr lang="en-US" spc="-5" dirty="0">
                <a:latin typeface="Cambria"/>
                <a:cs typeface="Cambria"/>
              </a:rPr>
              <a:t>reside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10" dirty="0">
                <a:latin typeface="Cambria"/>
                <a:cs typeface="Cambria"/>
              </a:rPr>
              <a:t>the </a:t>
            </a:r>
            <a:r>
              <a:rPr lang="en-US" b="1" dirty="0">
                <a:latin typeface="Cambria"/>
                <a:cs typeface="Cambria"/>
              </a:rPr>
              <a:t>WEB-INF </a:t>
            </a:r>
            <a:r>
              <a:rPr lang="en-US" spc="-5" dirty="0">
                <a:latin typeface="Cambria"/>
                <a:cs typeface="Cambria"/>
              </a:rPr>
              <a:t>directory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web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root.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pc="-35" dirty="0">
                <a:latin typeface="Cambria"/>
                <a:cs typeface="Cambria"/>
              </a:rPr>
              <a:t>For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b="1" spc="-30" dirty="0">
                <a:latin typeface="Cambria"/>
                <a:cs typeface="Cambria"/>
              </a:rPr>
              <a:t>Java</a:t>
            </a:r>
            <a:r>
              <a:rPr lang="en-US" b="1" spc="-2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EE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applications</a:t>
            </a:r>
            <a:r>
              <a:rPr lang="en-US" dirty="0">
                <a:latin typeface="Cambria"/>
                <a:cs typeface="Cambria"/>
              </a:rPr>
              <a:t>,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deployment</a:t>
            </a:r>
            <a:r>
              <a:rPr lang="en-US" dirty="0">
                <a:latin typeface="Cambria"/>
                <a:cs typeface="Cambria"/>
              </a:rPr>
              <a:t> descriptor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must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dirty="0">
                <a:latin typeface="Cambria"/>
                <a:cs typeface="Cambria"/>
              </a:rPr>
              <a:t> named </a:t>
            </a:r>
            <a:r>
              <a:rPr lang="en-US" b="1" spc="-5" dirty="0">
                <a:latin typeface="Cambria"/>
                <a:cs typeface="Cambria"/>
              </a:rPr>
              <a:t>application.xml </a:t>
            </a:r>
            <a:r>
              <a:rPr lang="en-US" dirty="0">
                <a:latin typeface="Cambria"/>
                <a:cs typeface="Cambria"/>
              </a:rPr>
              <a:t>and </a:t>
            </a:r>
            <a:r>
              <a:rPr lang="en-US" spc="5" dirty="0">
                <a:latin typeface="Cambria"/>
                <a:cs typeface="Cambria"/>
              </a:rPr>
              <a:t>must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dirty="0">
                <a:latin typeface="Cambria"/>
                <a:cs typeface="Cambria"/>
              </a:rPr>
              <a:t>placed </a:t>
            </a:r>
            <a:r>
              <a:rPr lang="en-US" spc="-10" dirty="0">
                <a:latin typeface="Cambria"/>
                <a:cs typeface="Cambria"/>
              </a:rPr>
              <a:t>directly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spc="-45" dirty="0">
                <a:latin typeface="Cambria"/>
                <a:cs typeface="Cambria"/>
              </a:rPr>
              <a:t>META- </a:t>
            </a:r>
            <a:r>
              <a:rPr lang="en-US" b="1" spc="-40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INF</a:t>
            </a:r>
            <a:r>
              <a:rPr lang="en-US" b="1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directory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top </a:t>
            </a:r>
            <a:r>
              <a:rPr lang="en-US" spc="-15" dirty="0">
                <a:latin typeface="Cambria"/>
                <a:cs typeface="Cambria"/>
              </a:rPr>
              <a:t>level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 application</a:t>
            </a:r>
            <a:r>
              <a:rPr lang="en-US" spc="-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.ear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file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In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Java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EE,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there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are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two</a:t>
            </a:r>
            <a:r>
              <a:rPr lang="en-US" b="1" spc="-10" dirty="0">
                <a:latin typeface="Cambria"/>
                <a:cs typeface="Cambria"/>
              </a:rPr>
              <a:t> </a:t>
            </a:r>
            <a:r>
              <a:rPr lang="en-US" b="1" spc="5" dirty="0">
                <a:latin typeface="Cambria"/>
                <a:cs typeface="Cambria"/>
              </a:rPr>
              <a:t>types</a:t>
            </a:r>
            <a:r>
              <a:rPr lang="en-US" b="1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descriptors: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pc="-25" dirty="0">
                <a:latin typeface="Cambria"/>
                <a:cs typeface="Cambria"/>
              </a:rPr>
              <a:t>Java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EE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Cambria"/>
                <a:cs typeface="Cambria"/>
              </a:rPr>
              <a:t>Runtime</a:t>
            </a:r>
            <a:r>
              <a:rPr lang="en-US" spc="-30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8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53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7620" algn="just">
              <a:lnSpc>
                <a:spcPct val="100000"/>
              </a:lnSpc>
              <a:spcBef>
                <a:spcPts val="105"/>
              </a:spcBef>
            </a:pP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dirty="0">
                <a:latin typeface="Cambria"/>
                <a:cs typeface="Cambria"/>
              </a:rPr>
              <a:t>EE </a:t>
            </a:r>
            <a:r>
              <a:rPr lang="en-US" spc="-5" dirty="0">
                <a:latin typeface="Cambria"/>
                <a:cs typeface="Cambria"/>
              </a:rPr>
              <a:t>deployment descriptors </a:t>
            </a:r>
            <a:r>
              <a:rPr lang="en-US" spc="-15" dirty="0">
                <a:latin typeface="Cambria"/>
                <a:cs typeface="Cambria"/>
              </a:rPr>
              <a:t>are </a:t>
            </a:r>
            <a:r>
              <a:rPr lang="en-US" dirty="0">
                <a:latin typeface="Cambria"/>
                <a:cs typeface="Cambria"/>
              </a:rPr>
              <a:t>defined </a:t>
            </a:r>
            <a:r>
              <a:rPr lang="en-US" spc="-25" dirty="0">
                <a:latin typeface="Cambria"/>
                <a:cs typeface="Cambria"/>
              </a:rPr>
              <a:t>by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spc="-5" dirty="0">
                <a:latin typeface="Cambria"/>
                <a:cs typeface="Cambria"/>
              </a:rPr>
              <a:t>language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specification, </a:t>
            </a:r>
            <a:r>
              <a:rPr lang="en-US" spc="-10" dirty="0">
                <a:latin typeface="Cambria"/>
                <a:cs typeface="Cambria"/>
              </a:rPr>
              <a:t>whereas the </a:t>
            </a:r>
            <a:r>
              <a:rPr lang="en-US" dirty="0">
                <a:latin typeface="Cambria"/>
                <a:cs typeface="Cambria"/>
              </a:rPr>
              <a:t>runtime </a:t>
            </a:r>
            <a:r>
              <a:rPr lang="en-US" spc="-5" dirty="0">
                <a:latin typeface="Cambria"/>
                <a:cs typeface="Cambria"/>
              </a:rPr>
              <a:t>descriptors </a:t>
            </a:r>
            <a:r>
              <a:rPr lang="en-US" spc="-15" dirty="0">
                <a:latin typeface="Cambria"/>
                <a:cs typeface="Cambria"/>
              </a:rPr>
              <a:t>are </a:t>
            </a:r>
            <a:r>
              <a:rPr lang="en-US" dirty="0">
                <a:latin typeface="Cambria"/>
                <a:cs typeface="Cambria"/>
              </a:rPr>
              <a:t>defined </a:t>
            </a:r>
            <a:r>
              <a:rPr lang="en-US" spc="-15" dirty="0">
                <a:latin typeface="Cambria"/>
                <a:cs typeface="Cambria"/>
              </a:rPr>
              <a:t>by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vendor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each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container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</a:pPr>
            <a:r>
              <a:rPr lang="en-US" spc="-35" dirty="0">
                <a:latin typeface="Cambria"/>
                <a:cs typeface="Cambria"/>
              </a:rPr>
              <a:t>For </a:t>
            </a:r>
            <a:r>
              <a:rPr lang="en-US" spc="-10" dirty="0">
                <a:latin typeface="Cambria"/>
                <a:cs typeface="Cambria"/>
              </a:rPr>
              <a:t>example, </a:t>
            </a:r>
            <a:r>
              <a:rPr lang="en-US" b="1" spc="-5" dirty="0">
                <a:latin typeface="Cambria"/>
                <a:cs typeface="Cambria"/>
              </a:rPr>
              <a:t>the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5" dirty="0">
                <a:latin typeface="Cambria"/>
                <a:cs typeface="Cambria"/>
              </a:rPr>
              <a:t>is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b="1" spc="-5" dirty="0">
                <a:latin typeface="Cambria"/>
                <a:cs typeface="Cambria"/>
              </a:rPr>
              <a:t>standard </a:t>
            </a:r>
            <a:r>
              <a:rPr lang="en-US" b="1" spc="-40" dirty="0">
                <a:latin typeface="Cambria"/>
                <a:cs typeface="Cambria"/>
              </a:rPr>
              <a:t>Java </a:t>
            </a:r>
            <a:r>
              <a:rPr lang="en-US" b="1" dirty="0">
                <a:latin typeface="Cambria"/>
                <a:cs typeface="Cambria"/>
              </a:rPr>
              <a:t>EE </a:t>
            </a:r>
            <a:r>
              <a:rPr lang="en-US" spc="-5" dirty="0">
                <a:latin typeface="Cambria"/>
                <a:cs typeface="Cambria"/>
              </a:rPr>
              <a:t>deployment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descriptor, </a:t>
            </a:r>
            <a:r>
              <a:rPr lang="en-US" spc="-5" dirty="0">
                <a:latin typeface="Cambria"/>
                <a:cs typeface="Cambria"/>
              </a:rPr>
              <a:t>specified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10" dirty="0">
                <a:latin typeface="Cambria"/>
                <a:cs typeface="Cambria"/>
              </a:rPr>
              <a:t>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spc="-5" dirty="0">
                <a:latin typeface="Cambria"/>
                <a:cs typeface="Cambria"/>
              </a:rPr>
              <a:t>Servlet specification, but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spc="-5" dirty="0">
                <a:latin typeface="Cambria"/>
                <a:cs typeface="Cambria"/>
              </a:rPr>
              <a:t>sun- 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web.xml</a:t>
            </a:r>
            <a:r>
              <a:rPr lang="en-US" b="1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file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contains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configuration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data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Sun 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spc="-5" dirty="0" err="1">
                <a:latin typeface="Cambria"/>
                <a:cs typeface="Cambria"/>
              </a:rPr>
              <a:t>GlassFish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Enterprise</a:t>
            </a:r>
            <a:r>
              <a:rPr lang="en-US" b="1" spc="-5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Server</a:t>
            </a:r>
            <a:r>
              <a:rPr lang="en-US" b="1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-5" dirty="0">
                <a:latin typeface="Cambria"/>
                <a:cs typeface="Cambria"/>
              </a:rPr>
              <a:t>is located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dirty="0">
                <a:latin typeface="Cambria"/>
                <a:cs typeface="Cambria"/>
              </a:rPr>
              <a:t>WEB-INF </a:t>
            </a:r>
            <a:r>
              <a:rPr lang="en-US" spc="-5" dirty="0">
                <a:latin typeface="Cambria"/>
                <a:cs typeface="Cambria"/>
              </a:rPr>
              <a:t>directory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10" dirty="0">
                <a:latin typeface="Cambria"/>
                <a:cs typeface="Cambria"/>
              </a:rPr>
              <a:t>your </a:t>
            </a:r>
            <a:r>
              <a:rPr lang="en-US" spc="-45" dirty="0">
                <a:latin typeface="Cambria"/>
                <a:cs typeface="Cambria"/>
              </a:rPr>
              <a:t>Web 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application.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first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40" dirty="0">
                <a:latin typeface="Cambria"/>
                <a:cs typeface="Cambria"/>
              </a:rPr>
              <a:t>entry,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under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root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servlet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element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web.xml,</a:t>
            </a:r>
            <a:r>
              <a:rPr lang="en-US" dirty="0">
                <a:latin typeface="Cambria"/>
                <a:cs typeface="Cambria"/>
              </a:rPr>
              <a:t> defines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name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for</a:t>
            </a:r>
            <a:r>
              <a:rPr lang="en-US" dirty="0">
                <a:latin typeface="Cambria"/>
                <a:cs typeface="Cambria"/>
              </a:rPr>
              <a:t> 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servlet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and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specifies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compiled</a:t>
            </a:r>
            <a:r>
              <a:rPr lang="en-US" b="1" spc="-3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class</a:t>
            </a:r>
            <a:r>
              <a:rPr lang="en-US" b="1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that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executes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1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Working with 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b="1" dirty="0" err="1"/>
              <a:t>ServletConfig</a:t>
            </a:r>
            <a:r>
              <a:rPr lang="en-US" b="1" dirty="0"/>
              <a:t> is created by the web container </a:t>
            </a:r>
            <a:r>
              <a:rPr lang="en-US" dirty="0"/>
              <a:t>for each servlet.</a:t>
            </a:r>
          </a:p>
          <a:p>
            <a:r>
              <a:rPr lang="en-US" dirty="0" smtClean="0"/>
              <a:t>This </a:t>
            </a:r>
            <a:r>
              <a:rPr lang="en-US" dirty="0"/>
              <a:t>object can be used</a:t>
            </a:r>
            <a:r>
              <a:rPr lang="en-US" b="1" dirty="0"/>
              <a:t> to get configuration information from web.xml file.</a:t>
            </a:r>
          </a:p>
          <a:p>
            <a:endParaRPr lang="en-IN" b="1" spc="-25" dirty="0" smtClean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IN" b="1" spc="-25" dirty="0" smtClean="0">
                <a:latin typeface="Cambria"/>
                <a:cs typeface="Cambria"/>
              </a:rPr>
              <a:t>Advantages</a:t>
            </a:r>
            <a:r>
              <a:rPr lang="en-IN" b="1" spc="-10" dirty="0" smtClean="0">
                <a:latin typeface="Cambria"/>
                <a:cs typeface="Cambria"/>
              </a:rPr>
              <a:t>:</a:t>
            </a:r>
            <a:endParaRPr lang="en-IN" b="1" dirty="0">
              <a:latin typeface="Cambria"/>
              <a:cs typeface="Cambria"/>
            </a:endParaRPr>
          </a:p>
          <a:p>
            <a:r>
              <a:rPr lang="en-US" dirty="0" smtClean="0"/>
              <a:t>If </a:t>
            </a:r>
            <a:r>
              <a:rPr lang="en-US" dirty="0"/>
              <a:t>the configuration information is modified </a:t>
            </a:r>
            <a:r>
              <a:rPr lang="en-US" dirty="0" smtClean="0"/>
              <a:t>in the </a:t>
            </a:r>
            <a:r>
              <a:rPr lang="en-US" dirty="0"/>
              <a:t>web.xml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No need </a:t>
            </a:r>
            <a:r>
              <a:rPr lang="en-US" dirty="0"/>
              <a:t>to </a:t>
            </a:r>
            <a:r>
              <a:rPr lang="en-IN" dirty="0" smtClean="0"/>
              <a:t>change </a:t>
            </a:r>
            <a:r>
              <a:rPr lang="en-IN" dirty="0"/>
              <a:t>the </a:t>
            </a:r>
            <a:r>
              <a:rPr lang="en-IN" dirty="0" smtClean="0"/>
              <a:t>servlet</a:t>
            </a:r>
            <a:endParaRPr lang="en-IN" dirty="0"/>
          </a:p>
          <a:p>
            <a:r>
              <a:rPr lang="en-US" dirty="0" smtClean="0"/>
              <a:t>Easier </a:t>
            </a:r>
            <a:r>
              <a:rPr lang="en-US" dirty="0"/>
              <a:t>to manage the web application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any specific content is </a:t>
            </a:r>
            <a:r>
              <a:rPr lang="en-US" dirty="0" smtClean="0"/>
              <a:t>modified regularly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65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5" dirty="0">
                <a:latin typeface="Calibri"/>
                <a:cs typeface="Calibri"/>
              </a:rPr>
              <a:t>Methods</a:t>
            </a:r>
            <a:r>
              <a:rPr lang="en-IN" spc="10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of </a:t>
            </a:r>
            <a:r>
              <a:rPr lang="en-IN" spc="-10" dirty="0" err="1">
                <a:latin typeface="Calibri"/>
                <a:cs typeface="Calibri"/>
              </a:rPr>
              <a:t>ServletConfig</a:t>
            </a:r>
            <a:r>
              <a:rPr lang="en-IN" spc="60" dirty="0">
                <a:latin typeface="Calibri"/>
                <a:cs typeface="Calibri"/>
              </a:rPr>
              <a:t> </a:t>
            </a:r>
            <a:r>
              <a:rPr lang="en-IN" spc="-15" dirty="0" smtClean="0">
                <a:latin typeface="Calibri"/>
                <a:cs typeface="Calibri"/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765280" cy="5993892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String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getInitParameter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(String name)</a:t>
            </a:r>
          </a:p>
          <a:p>
            <a:pPr marL="515620" lvl="1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latin typeface="Calibri"/>
                <a:cs typeface="Calibri"/>
              </a:rPr>
              <a:t>Returns</a:t>
            </a:r>
            <a:r>
              <a:rPr lang="en-US" spc="45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48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parameter</a:t>
            </a:r>
            <a:r>
              <a:rPr lang="en-US" spc="459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 </a:t>
            </a:r>
            <a:r>
              <a:rPr lang="en-US" spc="-25" dirty="0" smtClean="0">
                <a:latin typeface="Calibri"/>
                <a:cs typeface="Calibri"/>
              </a:rPr>
              <a:t>for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specified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parameter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name.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Enumeration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getInitParameterNames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</a:p>
          <a:p>
            <a:pPr marL="515620" lvl="1">
              <a:lnSpc>
                <a:spcPct val="100000"/>
              </a:lnSpc>
            </a:pPr>
            <a:r>
              <a:rPr lang="en-US" spc="-10" dirty="0" smtClean="0">
                <a:latin typeface="Calibri"/>
                <a:cs typeface="Calibri"/>
              </a:rPr>
              <a:t>Returns</a:t>
            </a:r>
            <a:r>
              <a:rPr lang="en-US" spc="5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</a:t>
            </a:r>
            <a:r>
              <a:rPr lang="en-US" spc="7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enumeration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all the</a:t>
            </a:r>
            <a:r>
              <a:rPr lang="en-US" spc="-15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initialization</a:t>
            </a:r>
            <a:r>
              <a:rPr lang="en-US" spc="3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parameter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names.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</a:t>
            </a:r>
            <a:r>
              <a:rPr lang="en-US" spc="15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String</a:t>
            </a:r>
            <a:r>
              <a:rPr lang="en-US" spc="-10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getServletName</a:t>
            </a:r>
            <a:r>
              <a:rPr lang="en-US" spc="-5" dirty="0" smtClean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</a:p>
          <a:p>
            <a:pPr marL="515620" lvl="1">
              <a:lnSpc>
                <a:spcPct val="100000"/>
              </a:lnSpc>
              <a:spcBef>
                <a:spcPts val="90"/>
              </a:spcBef>
            </a:pPr>
            <a:r>
              <a:rPr lang="en-US" spc="-5" dirty="0" smtClean="0">
                <a:latin typeface="Calibri"/>
                <a:cs typeface="Calibri"/>
              </a:rPr>
              <a:t>Returns</a:t>
            </a:r>
            <a:r>
              <a:rPr lang="en-US" spc="25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name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 the </a:t>
            </a:r>
            <a:r>
              <a:rPr lang="en-US" spc="-10" dirty="0">
                <a:latin typeface="Calibri"/>
                <a:cs typeface="Calibri"/>
              </a:rPr>
              <a:t>servlet.</a:t>
            </a:r>
            <a:endParaRPr lang="en-US" dirty="0">
              <a:latin typeface="Calibri"/>
              <a:cs typeface="Calibri"/>
            </a:endParaRPr>
          </a:p>
          <a:p>
            <a:pPr marL="12700" marR="221615">
              <a:lnSpc>
                <a:spcPct val="110000"/>
              </a:lnSpc>
              <a:spcBef>
                <a:spcPts val="90"/>
              </a:spcBef>
              <a:tabLst>
                <a:tab pos="1000125" algn="l"/>
                <a:tab pos="2905760" algn="l"/>
                <a:tab pos="6174740" algn="l"/>
              </a:tabLst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ServletContext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getServletContext</a:t>
            </a:r>
            <a:r>
              <a:rPr lang="en-US" spc="-5" dirty="0" smtClean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  <a:endParaRPr lang="en-US" spc="-5" dirty="0">
              <a:solidFill>
                <a:srgbClr val="1160FF"/>
              </a:solidFill>
              <a:latin typeface="Calibri"/>
              <a:cs typeface="Calibri"/>
            </a:endParaRPr>
          </a:p>
          <a:p>
            <a:pPr marL="515620" marR="221615" lvl="1">
              <a:lnSpc>
                <a:spcPct val="100000"/>
              </a:lnSpc>
              <a:tabLst>
                <a:tab pos="1000125" algn="l"/>
                <a:tab pos="2905760" algn="l"/>
                <a:tab pos="6174740" algn="l"/>
              </a:tabLst>
            </a:pPr>
            <a:r>
              <a:rPr lang="en-US" spc="-35" dirty="0" smtClean="0">
                <a:latin typeface="Calibri"/>
                <a:cs typeface="Calibri"/>
              </a:rPr>
              <a:t>R</a:t>
            </a:r>
            <a:r>
              <a:rPr lang="en-US" spc="-15" dirty="0" smtClean="0">
                <a:latin typeface="Calibri"/>
                <a:cs typeface="Calibri"/>
              </a:rPr>
              <a:t>e</a:t>
            </a:r>
            <a:r>
              <a:rPr lang="en-US" spc="-5" dirty="0" smtClean="0">
                <a:latin typeface="Calibri"/>
                <a:cs typeface="Calibri"/>
              </a:rPr>
              <a:t>t</a:t>
            </a:r>
            <a:r>
              <a:rPr lang="en-US" spc="5" dirty="0" smtClean="0">
                <a:latin typeface="Calibri"/>
                <a:cs typeface="Calibri"/>
              </a:rPr>
              <a:t>u</a:t>
            </a:r>
            <a:r>
              <a:rPr lang="en-US" spc="-5" dirty="0" smtClean="0">
                <a:latin typeface="Calibri"/>
                <a:cs typeface="Calibri"/>
              </a:rPr>
              <a:t>r</a:t>
            </a:r>
            <a:r>
              <a:rPr lang="en-US" spc="5" dirty="0" smtClean="0">
                <a:latin typeface="Calibri"/>
                <a:cs typeface="Calibri"/>
              </a:rPr>
              <a:t>n</a:t>
            </a:r>
            <a:r>
              <a:rPr lang="en-US" spc="-5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 an </a:t>
            </a:r>
            <a:r>
              <a:rPr lang="en-IN" spc="-5" dirty="0">
                <a:latin typeface="Calibri"/>
                <a:cs typeface="Calibri"/>
              </a:rPr>
              <a:t>o</a:t>
            </a:r>
            <a:r>
              <a:rPr lang="en-IN" dirty="0">
                <a:latin typeface="Calibri"/>
                <a:cs typeface="Calibri"/>
              </a:rPr>
              <a:t>b</a:t>
            </a:r>
            <a:r>
              <a:rPr lang="en-IN" spc="-10" dirty="0">
                <a:latin typeface="Calibri"/>
                <a:cs typeface="Calibri"/>
              </a:rPr>
              <a:t>je</a:t>
            </a:r>
            <a:r>
              <a:rPr lang="en-IN" spc="-15" dirty="0">
                <a:latin typeface="Calibri"/>
                <a:cs typeface="Calibri"/>
              </a:rPr>
              <a:t>c</a:t>
            </a:r>
            <a:r>
              <a:rPr lang="en-IN" spc="-5" dirty="0">
                <a:latin typeface="Calibri"/>
                <a:cs typeface="Calibri"/>
              </a:rPr>
              <a:t>t</a:t>
            </a:r>
            <a:r>
              <a:rPr lang="en-IN" dirty="0">
                <a:latin typeface="Calibri"/>
                <a:cs typeface="Calibri"/>
              </a:rPr>
              <a:t>	</a:t>
            </a:r>
            <a:r>
              <a:rPr lang="en-IN" dirty="0" smtClean="0">
                <a:latin typeface="Calibri"/>
                <a:cs typeface="Calibri"/>
              </a:rPr>
              <a:t>of </a:t>
            </a:r>
            <a:r>
              <a:rPr lang="en-US" spc="-10" dirty="0" err="1" smtClean="0">
                <a:latin typeface="Calibri"/>
                <a:cs typeface="Calibri"/>
              </a:rPr>
              <a:t>ServletContext</a:t>
            </a:r>
            <a:r>
              <a:rPr lang="en-US" spc="-10" dirty="0" smtClean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20000"/>
              </a:lnSpc>
              <a:spcBef>
                <a:spcPts val="90"/>
              </a:spcBef>
            </a:pPr>
            <a:r>
              <a:rPr lang="en-US" b="1" dirty="0" smtClean="0">
                <a:latin typeface="Calibri"/>
                <a:cs typeface="Calibri"/>
              </a:rPr>
              <a:t>How to get the object of </a:t>
            </a:r>
            <a:r>
              <a:rPr lang="en-US" b="1" dirty="0" err="1" smtClean="0">
                <a:latin typeface="Calibri"/>
                <a:cs typeface="Calibri"/>
              </a:rPr>
              <a:t>ServletConfig</a:t>
            </a:r>
            <a:r>
              <a:rPr lang="en-US" b="1" dirty="0" smtClean="0">
                <a:latin typeface="Calibri"/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 err="1" smtClean="0">
                <a:latin typeface="Calibri"/>
                <a:cs typeface="Calibri"/>
              </a:rPr>
              <a:t>getServletConfig</a:t>
            </a:r>
            <a:r>
              <a:rPr lang="en-US" dirty="0" smtClean="0">
                <a:latin typeface="Calibri"/>
                <a:cs typeface="Calibri"/>
              </a:rPr>
              <a:t>() </a:t>
            </a:r>
            <a:r>
              <a:rPr lang="en-US" spc="-15" dirty="0" smtClean="0">
                <a:latin typeface="Calibri"/>
                <a:cs typeface="Calibri"/>
              </a:rPr>
              <a:t>method </a:t>
            </a:r>
            <a:r>
              <a:rPr lang="en-US" spc="-5" dirty="0" smtClean="0">
                <a:latin typeface="Calibri"/>
                <a:cs typeface="Calibri"/>
              </a:rPr>
              <a:t>of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Servlet</a:t>
            </a:r>
            <a:r>
              <a:rPr lang="en-US" spc="70" dirty="0" smtClean="0">
                <a:latin typeface="Calibri"/>
                <a:cs typeface="Calibri"/>
              </a:rPr>
              <a:t> </a:t>
            </a:r>
            <a:r>
              <a:rPr lang="en-US" spc="-15" dirty="0" smtClean="0">
                <a:latin typeface="Calibri"/>
                <a:cs typeface="Calibri"/>
              </a:rPr>
              <a:t>interface</a:t>
            </a:r>
            <a:r>
              <a:rPr lang="en-US" spc="75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returns</a:t>
            </a:r>
            <a:r>
              <a:rPr lang="en-US" spc="20" dirty="0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the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spc="-5" dirty="0" err="1" smtClean="0">
                <a:latin typeface="Calibri"/>
                <a:cs typeface="Calibri"/>
              </a:rPr>
              <a:t>ServletConfig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object</a:t>
            </a:r>
            <a:endParaRPr lang="en-US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25" dirty="0" smtClean="0">
                <a:latin typeface="Calibri"/>
                <a:cs typeface="Calibri"/>
              </a:rPr>
              <a:t>Syntax</a:t>
            </a:r>
            <a:r>
              <a:rPr lang="en-US" b="1" spc="35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latin typeface="Calibri"/>
                <a:cs typeface="Calibri"/>
              </a:rPr>
              <a:t>of </a:t>
            </a:r>
            <a:r>
              <a:rPr lang="en-US" b="1" spc="-10" dirty="0" err="1" smtClean="0">
                <a:latin typeface="Calibri"/>
                <a:cs typeface="Calibri"/>
              </a:rPr>
              <a:t>getServletConfig</a:t>
            </a:r>
            <a:r>
              <a:rPr lang="en-US" b="1" spc="-10" dirty="0" smtClean="0">
                <a:latin typeface="Calibri"/>
                <a:cs typeface="Calibri"/>
              </a:rPr>
              <a:t>()</a:t>
            </a:r>
            <a:r>
              <a:rPr lang="en-US" b="1" spc="70" dirty="0" smtClean="0">
                <a:latin typeface="Calibri"/>
                <a:cs typeface="Calibri"/>
              </a:rPr>
              <a:t> </a:t>
            </a:r>
            <a:r>
              <a:rPr lang="en-US" b="1" spc="-5" dirty="0" smtClean="0">
                <a:latin typeface="Calibri"/>
                <a:cs typeface="Calibri"/>
              </a:rPr>
              <a:t>method</a:t>
            </a:r>
            <a:endParaRPr lang="en-US" dirty="0" smtClean="0">
              <a:latin typeface="Calibri"/>
              <a:cs typeface="Calibri"/>
            </a:endParaRPr>
          </a:p>
          <a:p>
            <a:pPr marL="515620" lvl="1">
              <a:lnSpc>
                <a:spcPct val="120000"/>
              </a:lnSpc>
              <a:spcBef>
                <a:spcPts val="90"/>
              </a:spcBef>
            </a:pP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public </a:t>
            </a:r>
            <a:r>
              <a:rPr lang="en-US" sz="2200" spc="-5" dirty="0" err="1" smtClean="0">
                <a:solidFill>
                  <a:srgbClr val="1160FF"/>
                </a:solidFill>
                <a:latin typeface="Calibri"/>
                <a:cs typeface="Calibri"/>
              </a:rPr>
              <a:t>ServletConfig</a:t>
            </a: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z="2200" spc="-5" dirty="0" err="1" smtClean="0">
                <a:solidFill>
                  <a:srgbClr val="1160FF"/>
                </a:solidFill>
                <a:latin typeface="Calibri"/>
                <a:cs typeface="Calibri"/>
              </a:rPr>
              <a:t>getServletConfig</a:t>
            </a: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();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73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init</a:t>
            </a:r>
            <a:r>
              <a:rPr lang="en-US" dirty="0" smtClean="0"/>
              <a:t> parameter in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parametername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parametervalue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&lt;/web-app&gt;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6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 dirty="0" err="1"/>
              <a:t>ServletContext</a:t>
            </a:r>
            <a:r>
              <a:rPr lang="en-IN" dirty="0"/>
              <a:t>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object of </a:t>
            </a:r>
            <a:r>
              <a:rPr lang="en-US" dirty="0" err="1"/>
              <a:t>ServletContext</a:t>
            </a:r>
            <a:r>
              <a:rPr lang="en-US" dirty="0"/>
              <a:t> is created by the web container </a:t>
            </a:r>
            <a:r>
              <a:rPr lang="en-US" b="1" dirty="0" smtClean="0"/>
              <a:t>at the </a:t>
            </a:r>
            <a:r>
              <a:rPr lang="en-US" b="1" dirty="0"/>
              <a:t>time </a:t>
            </a:r>
            <a:r>
              <a:rPr lang="en-US" b="1" dirty="0" smtClean="0"/>
              <a:t>of </a:t>
            </a:r>
            <a:r>
              <a:rPr lang="en-IN" b="1" dirty="0" smtClean="0"/>
              <a:t>deploying </a:t>
            </a:r>
            <a:r>
              <a:rPr lang="en-IN" b="1" dirty="0"/>
              <a:t>the project.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object can be </a:t>
            </a:r>
            <a:r>
              <a:rPr lang="en-US" b="1" dirty="0"/>
              <a:t>used to get configuration information </a:t>
            </a:r>
            <a:r>
              <a:rPr lang="en-US" b="1" dirty="0" smtClean="0"/>
              <a:t>from web.xml</a:t>
            </a:r>
            <a:r>
              <a:rPr lang="en-US" dirty="0" smtClean="0"/>
              <a:t> </a:t>
            </a:r>
            <a:r>
              <a:rPr lang="en-US" dirty="0"/>
              <a:t>file.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/>
              <a:t>only one </a:t>
            </a:r>
            <a:r>
              <a:rPr lang="en-US" b="1" dirty="0" err="1"/>
              <a:t>ServletContext</a:t>
            </a:r>
            <a:r>
              <a:rPr lang="en-US" b="1" dirty="0"/>
              <a:t> object </a:t>
            </a:r>
            <a:r>
              <a:rPr lang="en-US" dirty="0"/>
              <a:t>per web application.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any information is shared to many servlet, it is better to provide it from the web.xml </a:t>
            </a:r>
            <a:r>
              <a:rPr lang="en-US" dirty="0" smtClean="0"/>
              <a:t>file </a:t>
            </a:r>
            <a:r>
              <a:rPr lang="en-US" dirty="0"/>
              <a:t>using the </a:t>
            </a: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element</a:t>
            </a:r>
            <a:r>
              <a:rPr lang="en-US" dirty="0" smtClean="0"/>
              <a:t>.</a:t>
            </a:r>
          </a:p>
          <a:p>
            <a:pPr marL="0" marR="5715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b="1" spc="-25" dirty="0" smtClean="0">
              <a:latin typeface="Cambria"/>
              <a:cs typeface="Cambria"/>
            </a:endParaRPr>
          </a:p>
          <a:p>
            <a:pPr marL="0" marR="5715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spc="-25" dirty="0" smtClean="0">
                <a:latin typeface="Cambria"/>
                <a:cs typeface="Cambria"/>
              </a:rPr>
              <a:t>Advantage:</a:t>
            </a:r>
            <a:endParaRPr lang="en-US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lang="en-US" b="1" spc="-15" dirty="0" smtClean="0">
                <a:latin typeface="Cambria"/>
                <a:cs typeface="Cambria"/>
              </a:rPr>
              <a:t>Easy </a:t>
            </a:r>
            <a:r>
              <a:rPr lang="en-US" b="1" spc="-25" dirty="0">
                <a:latin typeface="Cambria"/>
                <a:cs typeface="Cambria"/>
              </a:rPr>
              <a:t>to </a:t>
            </a:r>
            <a:r>
              <a:rPr lang="en-US" b="1" spc="-5" dirty="0" smtClean="0">
                <a:latin typeface="Cambria"/>
                <a:cs typeface="Cambria"/>
              </a:rPr>
              <a:t>maintain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spc="10" dirty="0" smtClean="0">
                <a:latin typeface="Cambria"/>
                <a:cs typeface="Cambria"/>
                <a:sym typeface="Wingdings" pitchFamily="2" charset="2"/>
              </a:rPr>
              <a:t></a:t>
            </a:r>
            <a:r>
              <a:rPr lang="en-US" spc="10" dirty="0" smtClean="0">
                <a:latin typeface="Cambria"/>
                <a:cs typeface="Cambria"/>
              </a:rPr>
              <a:t>I</a:t>
            </a:r>
            <a:r>
              <a:rPr lang="en-US" spc="-5" dirty="0" smtClean="0">
                <a:latin typeface="Cambria"/>
                <a:cs typeface="Cambria"/>
              </a:rPr>
              <a:t>f </a:t>
            </a:r>
            <a:r>
              <a:rPr lang="en-US" spc="-10" dirty="0" smtClean="0">
                <a:latin typeface="Cambria"/>
                <a:cs typeface="Cambria"/>
              </a:rPr>
              <a:t>information </a:t>
            </a:r>
            <a:r>
              <a:rPr lang="en-US" spc="-10" dirty="0">
                <a:latin typeface="Cambria"/>
                <a:cs typeface="Cambria"/>
              </a:rPr>
              <a:t>is </a:t>
            </a:r>
            <a:r>
              <a:rPr lang="en-US" spc="-5" dirty="0">
                <a:latin typeface="Cambria"/>
                <a:cs typeface="Cambria"/>
              </a:rPr>
              <a:t>changed, </a:t>
            </a:r>
            <a:r>
              <a:rPr lang="en-US" spc="-25" dirty="0" smtClean="0">
                <a:latin typeface="Cambria"/>
                <a:cs typeface="Cambria"/>
              </a:rPr>
              <a:t>no</a:t>
            </a:r>
            <a:r>
              <a:rPr lang="en-US" spc="-1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need </a:t>
            </a:r>
            <a:r>
              <a:rPr lang="en-US" spc="-20" dirty="0">
                <a:latin typeface="Cambria"/>
                <a:cs typeface="Cambria"/>
              </a:rPr>
              <a:t>to </a:t>
            </a:r>
            <a:r>
              <a:rPr lang="en-US" spc="-10" dirty="0">
                <a:latin typeface="Cambria"/>
                <a:cs typeface="Cambria"/>
              </a:rPr>
              <a:t>modify </a:t>
            </a:r>
            <a:r>
              <a:rPr lang="en-US" spc="-10" dirty="0" smtClean="0">
                <a:latin typeface="Cambria"/>
                <a:cs typeface="Cambria"/>
              </a:rPr>
              <a:t>servlet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6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Used</a:t>
            </a:r>
            <a:r>
              <a:rPr lang="en-US" spc="260" dirty="0" smtClean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229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create</a:t>
            </a:r>
            <a:r>
              <a:rPr lang="en-US" spc="254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web</a:t>
            </a:r>
            <a:r>
              <a:rPr lang="en-US" spc="2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application</a:t>
            </a:r>
            <a:r>
              <a:rPr lang="en-US" spc="235" dirty="0">
                <a:latin typeface="Cambria"/>
                <a:cs typeface="Cambria"/>
              </a:rPr>
              <a:t> </a:t>
            </a:r>
            <a:endParaRPr lang="en-US" spc="235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Resides</a:t>
            </a:r>
            <a:r>
              <a:rPr lang="en-US" spc="24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at</a:t>
            </a:r>
            <a:r>
              <a:rPr lang="en-US" spc="229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server </a:t>
            </a:r>
            <a:r>
              <a:rPr lang="en-US" spc="-5" dirty="0" smtClean="0">
                <a:latin typeface="Cambria"/>
                <a:cs typeface="Cambria"/>
              </a:rPr>
              <a:t>side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generates</a:t>
            </a:r>
            <a:r>
              <a:rPr lang="en-US" spc="4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dynamic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web</a:t>
            </a:r>
            <a:r>
              <a:rPr lang="en-US" spc="5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pages.</a:t>
            </a:r>
            <a:endParaRPr lang="en-US" dirty="0">
              <a:latin typeface="Cambria"/>
              <a:cs typeface="Cambria"/>
            </a:endParaRPr>
          </a:p>
          <a:p>
            <a:pPr marR="5080" algn="just">
              <a:lnSpc>
                <a:spcPct val="100000"/>
              </a:lnSpc>
            </a:pPr>
            <a:r>
              <a:rPr lang="en-US" b="1" spc="-5" dirty="0" smtClean="0">
                <a:latin typeface="Cambria"/>
                <a:cs typeface="Cambria"/>
              </a:rPr>
              <a:t>Servlet</a:t>
            </a:r>
            <a:r>
              <a:rPr lang="en-US" b="1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technology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robust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scalable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because</a:t>
            </a:r>
            <a:r>
              <a:rPr lang="en-US" spc="-5" dirty="0">
                <a:latin typeface="Cambria"/>
                <a:cs typeface="Cambria"/>
              </a:rPr>
              <a:t> of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java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language</a:t>
            </a:r>
            <a:r>
              <a:rPr lang="en-US" spc="-5" dirty="0" smtClean="0">
                <a:latin typeface="Cambria"/>
                <a:cs typeface="Cambria"/>
              </a:rPr>
              <a:t>.</a:t>
            </a:r>
          </a:p>
          <a:p>
            <a:pPr marR="5080" lvl="1" algn="just">
              <a:lnSpc>
                <a:spcPct val="100000"/>
              </a:lnSpc>
            </a:pPr>
            <a:r>
              <a:rPr lang="en-US" spc="-15" dirty="0" smtClean="0">
                <a:latin typeface="Cambria"/>
                <a:cs typeface="Cambria"/>
              </a:rPr>
              <a:t>Before </a:t>
            </a:r>
            <a:r>
              <a:rPr lang="en-US" spc="-5" dirty="0">
                <a:latin typeface="Cambria"/>
                <a:cs typeface="Cambria"/>
              </a:rPr>
              <a:t>Servlet, CGI (Common </a:t>
            </a:r>
            <a:r>
              <a:rPr lang="en-US" spc="-20" dirty="0">
                <a:latin typeface="Cambria"/>
                <a:cs typeface="Cambria"/>
              </a:rPr>
              <a:t>Gateway </a:t>
            </a:r>
            <a:r>
              <a:rPr lang="en-US" spc="-10" dirty="0">
                <a:latin typeface="Cambria"/>
                <a:cs typeface="Cambria"/>
              </a:rPr>
              <a:t>Interface) </a:t>
            </a:r>
            <a:r>
              <a:rPr lang="en-US" spc="-5" dirty="0">
                <a:latin typeface="Cambria"/>
                <a:cs typeface="Cambria"/>
              </a:rPr>
              <a:t>scripting language </a:t>
            </a:r>
            <a:r>
              <a:rPr lang="en-US" spc="-25" dirty="0">
                <a:latin typeface="Cambria"/>
                <a:cs typeface="Cambria"/>
              </a:rPr>
              <a:t>was 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popular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as </a:t>
            </a:r>
            <a:r>
              <a:rPr lang="en-US" spc="-5" dirty="0">
                <a:latin typeface="Cambria"/>
                <a:cs typeface="Cambria"/>
              </a:rPr>
              <a:t>a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server-side </a:t>
            </a:r>
            <a:r>
              <a:rPr lang="en-US" spc="-10" dirty="0">
                <a:latin typeface="Cambria"/>
                <a:cs typeface="Cambria"/>
              </a:rPr>
              <a:t>programming</a:t>
            </a:r>
            <a:r>
              <a:rPr lang="en-US" spc="-5" dirty="0">
                <a:latin typeface="Cambria"/>
                <a:cs typeface="Cambria"/>
              </a:rPr>
              <a:t> language.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But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had </a:t>
            </a:r>
            <a:r>
              <a:rPr lang="en-US" spc="-15" dirty="0" smtClean="0">
                <a:latin typeface="Cambria"/>
                <a:cs typeface="Cambria"/>
              </a:rPr>
              <a:t>many disadvantages</a:t>
            </a:r>
            <a:r>
              <a:rPr lang="en-US" spc="-2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</a:pPr>
            <a:r>
              <a:rPr lang="en-US" spc="-10" dirty="0" smtClean="0">
                <a:latin typeface="Cambria"/>
                <a:cs typeface="Cambria"/>
              </a:rPr>
              <a:t>There</a:t>
            </a:r>
            <a:r>
              <a:rPr lang="en-US" spc="90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many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interfaces</a:t>
            </a:r>
            <a:r>
              <a:rPr lang="en-US" spc="1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classes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120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API</a:t>
            </a:r>
            <a:r>
              <a:rPr lang="en-US" spc="140" dirty="0" smtClean="0">
                <a:latin typeface="Cambria"/>
                <a:cs typeface="Cambria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pc="-10" dirty="0" smtClean="0">
                <a:latin typeface="Cambria"/>
                <a:cs typeface="Cambria"/>
              </a:rPr>
              <a:t>Servlet,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GenericServlet</a:t>
            </a:r>
            <a:r>
              <a:rPr lang="en-US" spc="-10" dirty="0">
                <a:latin typeface="Cambria"/>
                <a:cs typeface="Cambria"/>
              </a:rPr>
              <a:t>,</a:t>
            </a:r>
            <a:r>
              <a:rPr lang="en-US" spc="90" dirty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HttpServlet</a:t>
            </a:r>
            <a:endParaRPr lang="en-US" spc="7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</a:pPr>
            <a:r>
              <a:rPr lang="en-US" spc="-15" dirty="0" err="1" smtClean="0">
                <a:latin typeface="Cambria"/>
                <a:cs typeface="Cambria"/>
              </a:rPr>
              <a:t>ServletRequest</a:t>
            </a:r>
            <a:r>
              <a:rPr lang="en-US" spc="-15" dirty="0">
                <a:latin typeface="Cambria"/>
                <a:cs typeface="Cambria"/>
              </a:rPr>
              <a:t>,</a:t>
            </a:r>
            <a:r>
              <a:rPr lang="en-US" spc="95" dirty="0">
                <a:latin typeface="Cambria"/>
                <a:cs typeface="Cambria"/>
              </a:rPr>
              <a:t> </a:t>
            </a:r>
            <a:r>
              <a:rPr lang="en-US" spc="-15" dirty="0" err="1" smtClean="0">
                <a:latin typeface="Cambria"/>
                <a:cs typeface="Cambria"/>
              </a:rPr>
              <a:t>ServletResponse</a:t>
            </a:r>
            <a:r>
              <a:rPr lang="en-US" spc="-15" dirty="0" smtClean="0">
                <a:latin typeface="Cambria"/>
                <a:cs typeface="Cambria"/>
              </a:rPr>
              <a:t>, </a:t>
            </a:r>
            <a:r>
              <a:rPr lang="en-US" spc="-10" dirty="0" err="1" smtClean="0">
                <a:latin typeface="Cambria"/>
                <a:cs typeface="Cambria"/>
              </a:rPr>
              <a:t>HttpServletRequest</a:t>
            </a:r>
            <a:r>
              <a:rPr lang="en-US" spc="-10" dirty="0" smtClean="0">
                <a:latin typeface="Cambria"/>
                <a:cs typeface="Cambria"/>
              </a:rPr>
              <a:t>, </a:t>
            </a:r>
            <a:r>
              <a:rPr lang="en-US" spc="-10" dirty="0" err="1" smtClean="0">
                <a:latin typeface="Cambria"/>
                <a:cs typeface="Cambria"/>
              </a:rPr>
              <a:t>HttpServletResponse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</a:pPr>
            <a:r>
              <a:rPr lang="en-IN" dirty="0" err="1" smtClean="0"/>
              <a:t>ServletInputStream</a:t>
            </a:r>
            <a:r>
              <a:rPr lang="en-IN" dirty="0" smtClean="0"/>
              <a:t>, </a:t>
            </a:r>
            <a:r>
              <a:rPr lang="en-IN" dirty="0" err="1" smtClean="0"/>
              <a:t>ServletOutputStream</a:t>
            </a:r>
            <a:endParaRPr lang="en-IN" dirty="0" smtClean="0"/>
          </a:p>
          <a:p>
            <a:pPr lvl="1" algn="just">
              <a:lnSpc>
                <a:spcPct val="100000"/>
              </a:lnSpc>
            </a:pPr>
            <a:r>
              <a:rPr lang="en-IN" dirty="0" err="1" smtClean="0"/>
              <a:t>RequestDispatcher</a:t>
            </a:r>
            <a:r>
              <a:rPr lang="en-IN" dirty="0" smtClean="0"/>
              <a:t>, </a:t>
            </a:r>
            <a:r>
              <a:rPr lang="en-IN" dirty="0" err="1" smtClean="0"/>
              <a:t>ServletConfig</a:t>
            </a:r>
            <a:r>
              <a:rPr lang="en-IN" dirty="0" smtClean="0"/>
              <a:t>, </a:t>
            </a:r>
            <a:r>
              <a:rPr lang="en-IN" dirty="0" err="1" smtClean="0"/>
              <a:t>ServletContext</a:t>
            </a:r>
            <a:r>
              <a:rPr lang="en-IN" dirty="0" smtClean="0"/>
              <a:t>, </a:t>
            </a:r>
            <a:r>
              <a:rPr lang="en-IN" dirty="0" err="1" smtClean="0"/>
              <a:t>SingleThreadModel</a:t>
            </a:r>
            <a:endParaRPr lang="en-IN" dirty="0"/>
          </a:p>
          <a:p>
            <a:pPr lvl="1" algn="just">
              <a:lnSpc>
                <a:spcPct val="100000"/>
              </a:lnSpc>
            </a:pPr>
            <a:r>
              <a:rPr lang="en-IN" dirty="0" smtClean="0"/>
              <a:t>Filter, </a:t>
            </a:r>
            <a:r>
              <a:rPr lang="en-IN" dirty="0" err="1" smtClean="0"/>
              <a:t>FilterConfig</a:t>
            </a:r>
            <a:r>
              <a:rPr lang="en-IN" dirty="0" smtClean="0"/>
              <a:t>, </a:t>
            </a:r>
            <a:r>
              <a:rPr lang="en-IN" dirty="0" err="1" smtClean="0"/>
              <a:t>FilterChain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6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context parameter in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context-param&gt;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param-name&gt;parametername&lt;/param-name&gt;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param-value&gt;parametervalue&lt;/param-value&gt;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context-param&gt;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&lt;/web-app&gt;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0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r>
              <a:rPr lang="en-US" spc="-50" dirty="0"/>
              <a:t> </a:t>
            </a:r>
            <a:r>
              <a:rPr lang="en-US" spc="-5" dirty="0"/>
              <a:t>of</a:t>
            </a:r>
            <a:r>
              <a:rPr lang="en-US" spc="-15" dirty="0"/>
              <a:t> </a:t>
            </a:r>
            <a:r>
              <a:rPr lang="en-US" spc="-5" dirty="0" err="1" smtClean="0"/>
              <a:t>Servlet</a:t>
            </a:r>
            <a:r>
              <a:rPr lang="en-US" spc="-20" dirty="0" err="1" smtClean="0"/>
              <a:t>Context</a:t>
            </a:r>
            <a:r>
              <a:rPr lang="en-US" spc="-20" dirty="0" smtClean="0"/>
              <a:t> </a:t>
            </a:r>
            <a:r>
              <a:rPr lang="en-US" spc="-645" dirty="0" smtClean="0"/>
              <a:t> </a:t>
            </a:r>
            <a:r>
              <a:rPr lang="en-US" spc="-10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ServletContext</a:t>
            </a:r>
            <a:r>
              <a:rPr lang="en-US" b="1" dirty="0" smtClean="0"/>
              <a:t> object:</a:t>
            </a:r>
          </a:p>
          <a:p>
            <a:r>
              <a:rPr lang="en-US" dirty="0" smtClean="0"/>
              <a:t>Provides an interface between the container and servlet</a:t>
            </a:r>
            <a:r>
              <a:rPr lang="en-US" dirty="0"/>
              <a:t>.</a:t>
            </a:r>
          </a:p>
          <a:p>
            <a:r>
              <a:rPr lang="en-US" dirty="0" smtClean="0"/>
              <a:t>Can be used to get configuration information </a:t>
            </a:r>
            <a:r>
              <a:rPr lang="en-US" dirty="0"/>
              <a:t>from the web.xml file.</a:t>
            </a:r>
          </a:p>
          <a:p>
            <a:r>
              <a:rPr lang="en-US" dirty="0" smtClean="0"/>
              <a:t>Can be </a:t>
            </a:r>
            <a:r>
              <a:rPr lang="en-US" dirty="0"/>
              <a:t>used to set, get or remove </a:t>
            </a:r>
            <a:r>
              <a:rPr lang="en-US" dirty="0" smtClean="0"/>
              <a:t>attribute from </a:t>
            </a:r>
            <a:r>
              <a:rPr lang="en-US" dirty="0"/>
              <a:t>the web.xml file.</a:t>
            </a:r>
          </a:p>
          <a:p>
            <a:r>
              <a:rPr lang="en-US" dirty="0" smtClean="0"/>
              <a:t>Can </a:t>
            </a:r>
            <a:r>
              <a:rPr lang="en-US" dirty="0"/>
              <a:t>be used to provide </a:t>
            </a:r>
            <a:r>
              <a:rPr lang="en-US" dirty="0" smtClean="0"/>
              <a:t>inter-application communication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10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latin typeface="Calibri"/>
                <a:cs typeface="Calibri"/>
              </a:rPr>
              <a:t>Methods</a:t>
            </a:r>
            <a:r>
              <a:rPr lang="en-IN" spc="10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of </a:t>
            </a:r>
            <a:r>
              <a:rPr lang="en-IN" spc="-10" dirty="0" err="1">
                <a:latin typeface="Calibri"/>
                <a:cs typeface="Calibri"/>
              </a:rPr>
              <a:t>ServletContext</a:t>
            </a:r>
            <a:r>
              <a:rPr lang="en-IN" spc="-10" dirty="0">
                <a:latin typeface="Calibri"/>
                <a:cs typeface="Calibri"/>
              </a:rPr>
              <a:t> </a:t>
            </a:r>
            <a:r>
              <a:rPr lang="en-IN" spc="-15" dirty="0" smtClean="0">
                <a:latin typeface="Calibri"/>
                <a:cs typeface="Calibri"/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1000" cy="543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getInitParameter</a:t>
            </a:r>
            <a:r>
              <a:rPr lang="en-US" dirty="0">
                <a:solidFill>
                  <a:srgbClr val="1160FF"/>
                </a:solidFill>
              </a:rPr>
              <a:t>(String name</a:t>
            </a:r>
            <a:r>
              <a:rPr lang="en-US" dirty="0" smtClean="0">
                <a:solidFill>
                  <a:srgbClr val="1160FF"/>
                </a:solidFill>
              </a:rPr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parameter value for the  specified parameter name.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 smtClean="0">
                <a:solidFill>
                  <a:srgbClr val="1160FF"/>
                </a:solidFill>
              </a:rPr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names of the context's  initialization parameters.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void </a:t>
            </a:r>
            <a:r>
              <a:rPr lang="en-US" dirty="0" err="1" smtClean="0">
                <a:solidFill>
                  <a:srgbClr val="1160FF"/>
                </a:solidFill>
              </a:rPr>
              <a:t>setAttribute</a:t>
            </a:r>
            <a:r>
              <a:rPr lang="en-US" dirty="0" smtClean="0">
                <a:solidFill>
                  <a:srgbClr val="1160FF"/>
                </a:solidFill>
              </a:rPr>
              <a:t>(String name, Object object)</a:t>
            </a:r>
          </a:p>
          <a:p>
            <a:pPr lvl="1"/>
            <a:r>
              <a:rPr lang="en-US" dirty="0" smtClean="0"/>
              <a:t>Sets the given object in the application </a:t>
            </a:r>
            <a:r>
              <a:rPr lang="en-US" dirty="0"/>
              <a:t>scope.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Object </a:t>
            </a:r>
            <a:r>
              <a:rPr lang="en-US" dirty="0" err="1">
                <a:solidFill>
                  <a:srgbClr val="1160FF"/>
                </a:solidFill>
              </a:rPr>
              <a:t>getAttribute</a:t>
            </a:r>
            <a:r>
              <a:rPr lang="en-US" dirty="0">
                <a:solidFill>
                  <a:srgbClr val="1160FF"/>
                </a:solidFill>
              </a:rPr>
              <a:t>(String </a:t>
            </a:r>
            <a:r>
              <a:rPr lang="en-US" dirty="0" smtClean="0">
                <a:solidFill>
                  <a:srgbClr val="1160FF"/>
                </a:solidFill>
              </a:rPr>
              <a:t>name)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attribute for the specified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 smtClean="0">
                <a:solidFill>
                  <a:srgbClr val="1160FF"/>
                </a:solidFill>
              </a:rPr>
              <a:t>()</a:t>
            </a:r>
          </a:p>
          <a:p>
            <a:pPr lvl="1"/>
            <a:r>
              <a:rPr lang="en-US" dirty="0" smtClean="0"/>
              <a:t>Returns names </a:t>
            </a:r>
            <a:r>
              <a:rPr lang="en-US" dirty="0"/>
              <a:t>of </a:t>
            </a:r>
            <a:r>
              <a:rPr lang="en-US" dirty="0" smtClean="0"/>
              <a:t>context's  </a:t>
            </a:r>
            <a:r>
              <a:rPr lang="en-US" dirty="0"/>
              <a:t>initialization parameters as an Enumeration of String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removeAttribute</a:t>
            </a:r>
            <a:r>
              <a:rPr lang="en-US" dirty="0">
                <a:solidFill>
                  <a:srgbClr val="1160FF"/>
                </a:solidFill>
              </a:rPr>
              <a:t>(String </a:t>
            </a:r>
            <a:r>
              <a:rPr lang="en-US" dirty="0" smtClean="0">
                <a:solidFill>
                  <a:srgbClr val="1160FF"/>
                </a:solidFill>
              </a:rPr>
              <a:t>name)</a:t>
            </a:r>
          </a:p>
          <a:p>
            <a:pPr lvl="1"/>
            <a:r>
              <a:rPr lang="en-US" dirty="0" smtClean="0"/>
              <a:t>Removes </a:t>
            </a:r>
            <a:r>
              <a:rPr lang="en-US" dirty="0"/>
              <a:t>the attribute with the given name  from the servlet </a:t>
            </a:r>
            <a:r>
              <a:rPr lang="en-US" dirty="0" smtClean="0"/>
              <a:t>context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89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</a:t>
            </a:r>
            <a:r>
              <a:rPr lang="en-US" dirty="0" err="1" smtClean="0"/>
              <a:t>ServletContext</a:t>
            </a:r>
            <a:r>
              <a:rPr lang="en-US" dirty="0"/>
              <a:t> </a:t>
            </a:r>
            <a:r>
              <a:rPr lang="en-US" dirty="0" smtClean="0"/>
              <a:t>object?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8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</a:t>
            </a:r>
            <a:r>
              <a:rPr lang="en-IN" b="1" spc="4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 </a:t>
            </a:r>
            <a:r>
              <a:rPr lang="en-IN" spc="-15" dirty="0" err="1">
                <a:latin typeface="Cambria"/>
                <a:cs typeface="Cambria"/>
              </a:rPr>
              <a:t>ServletConfig</a:t>
            </a:r>
            <a:r>
              <a:rPr lang="en-IN" spc="60" dirty="0">
                <a:latin typeface="Cambria"/>
                <a:cs typeface="Cambria"/>
              </a:rPr>
              <a:t> </a:t>
            </a:r>
            <a:r>
              <a:rPr lang="en-IN" spc="-15" dirty="0">
                <a:latin typeface="Cambria"/>
                <a:cs typeface="Cambria"/>
              </a:rPr>
              <a:t>interface</a:t>
            </a:r>
            <a:r>
              <a:rPr lang="en-IN" spc="40" dirty="0">
                <a:latin typeface="Cambria"/>
                <a:cs typeface="Cambria"/>
              </a:rPr>
              <a:t> </a:t>
            </a:r>
            <a:r>
              <a:rPr lang="en-IN" spc="-20" dirty="0">
                <a:latin typeface="Cambria"/>
                <a:cs typeface="Cambria"/>
              </a:rPr>
              <a:t>returns</a:t>
            </a:r>
            <a:r>
              <a:rPr lang="en-IN" spc="55" dirty="0">
                <a:latin typeface="Cambria"/>
                <a:cs typeface="Cambria"/>
              </a:rPr>
              <a:t> </a:t>
            </a:r>
            <a:r>
              <a:rPr lang="en-IN" spc="-10" dirty="0" smtClean="0">
                <a:latin typeface="Cambria"/>
                <a:cs typeface="Cambria"/>
              </a:rPr>
              <a:t>the object</a:t>
            </a:r>
            <a:r>
              <a:rPr lang="en-IN" spc="15" dirty="0" smtClean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spc="5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-15" dirty="0">
                <a:latin typeface="Cambria"/>
                <a:cs typeface="Cambria"/>
              </a:rPr>
              <a:t>.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lang="en-IN" sz="3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7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</a:t>
            </a:r>
            <a:r>
              <a:rPr lang="en-IN" b="1" spc="4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spc="-10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GenericServlet</a:t>
            </a:r>
            <a:r>
              <a:rPr lang="en-IN" spc="105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class</a:t>
            </a:r>
            <a:r>
              <a:rPr lang="en-IN" spc="-20" dirty="0">
                <a:latin typeface="Cambria"/>
                <a:cs typeface="Cambria"/>
              </a:rPr>
              <a:t> </a:t>
            </a:r>
            <a:r>
              <a:rPr lang="en-IN" spc="-15" dirty="0">
                <a:latin typeface="Cambria"/>
                <a:cs typeface="Cambria"/>
              </a:rPr>
              <a:t>returns</a:t>
            </a:r>
            <a:r>
              <a:rPr lang="en-IN" spc="20" dirty="0">
                <a:latin typeface="Cambria"/>
                <a:cs typeface="Cambria"/>
              </a:rPr>
              <a:t> </a:t>
            </a:r>
            <a:r>
              <a:rPr lang="en-IN" spc="-10" dirty="0" smtClean="0">
                <a:latin typeface="Cambria"/>
                <a:cs typeface="Cambria"/>
              </a:rPr>
              <a:t>the object</a:t>
            </a:r>
            <a:r>
              <a:rPr lang="en-IN" spc="15" dirty="0" smtClean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-15" dirty="0">
                <a:latin typeface="Cambria"/>
                <a:cs typeface="Cambria"/>
              </a:rPr>
              <a:t>.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lang="en-IN"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IN" b="1" spc="-20" dirty="0">
                <a:latin typeface="Cambria"/>
                <a:cs typeface="Cambria"/>
              </a:rPr>
              <a:t>Syntax</a:t>
            </a:r>
            <a:r>
              <a:rPr lang="en-IN" b="1" spc="5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of</a:t>
            </a:r>
            <a:r>
              <a:rPr lang="en-IN" b="1" spc="20" dirty="0">
                <a:latin typeface="Cambria"/>
                <a:cs typeface="Cambria"/>
              </a:rPr>
              <a:t> </a:t>
            </a: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75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method:-</a:t>
            </a:r>
            <a:endParaRPr lang="en-IN" dirty="0">
              <a:latin typeface="Cambria"/>
              <a:cs typeface="Cambria"/>
            </a:endParaRPr>
          </a:p>
          <a:p>
            <a:pPr marL="515620" lvl="1">
              <a:lnSpc>
                <a:spcPct val="100000"/>
              </a:lnSpc>
            </a:pPr>
            <a:r>
              <a:rPr lang="en-IN" spc="-10" dirty="0" smtClean="0">
                <a:latin typeface="Cambria"/>
                <a:cs typeface="Cambria"/>
              </a:rPr>
              <a:t>public</a:t>
            </a:r>
            <a:r>
              <a:rPr lang="en-IN" spc="25" dirty="0" smtClean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50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getServletContext</a:t>
            </a:r>
            <a:r>
              <a:rPr lang="en-IN" spc="-15" dirty="0">
                <a:latin typeface="Cambria"/>
                <a:cs typeface="Cambria"/>
              </a:rPr>
              <a:t>()</a:t>
            </a:r>
            <a:endParaRPr lang="en-IN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196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5" dirty="0">
                <a:latin typeface="Cambria"/>
                <a:cs typeface="Cambria"/>
              </a:rPr>
              <a:t>Difference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between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ServletConfig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and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5" dirty="0" err="1" smtClean="0">
                <a:latin typeface="Cambria"/>
                <a:cs typeface="Cambria"/>
              </a:rPr>
              <a:t>ServletContext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643255" algn="l"/>
                <a:tab pos="2378075" algn="l"/>
                <a:tab pos="3262629" algn="l"/>
                <a:tab pos="4119245" algn="l"/>
                <a:tab pos="4555490" algn="l"/>
                <a:tab pos="5125085" algn="l"/>
                <a:tab pos="6036945" algn="l"/>
              </a:tabLst>
            </a:pPr>
            <a:r>
              <a:rPr lang="en-US" sz="3600" spc="-5" dirty="0" smtClean="0">
                <a:latin typeface="Cambria"/>
                <a:cs typeface="Cambria"/>
              </a:rPr>
              <a:t>The </a:t>
            </a:r>
            <a:r>
              <a:rPr lang="en-US" sz="3600" b="1" spc="15" dirty="0" err="1" smtClean="0">
                <a:latin typeface="Cambria"/>
                <a:cs typeface="Cambria"/>
              </a:rPr>
              <a:t>S</a:t>
            </a:r>
            <a:r>
              <a:rPr lang="en-US" sz="3600" b="1" spc="-5" dirty="0" err="1" smtClean="0">
                <a:latin typeface="Cambria"/>
                <a:cs typeface="Cambria"/>
              </a:rPr>
              <a:t>e</a:t>
            </a:r>
            <a:r>
              <a:rPr lang="en-US" sz="3600" b="1" spc="-15" dirty="0" err="1" smtClean="0">
                <a:latin typeface="Cambria"/>
                <a:cs typeface="Cambria"/>
              </a:rPr>
              <a:t>r</a:t>
            </a:r>
            <a:r>
              <a:rPr lang="en-US" sz="3600" b="1" spc="-35" dirty="0" err="1" smtClean="0">
                <a:latin typeface="Cambria"/>
                <a:cs typeface="Cambria"/>
              </a:rPr>
              <a:t>v</a:t>
            </a:r>
            <a:r>
              <a:rPr lang="en-US" sz="3600" b="1" dirty="0" err="1" smtClean="0">
                <a:latin typeface="Cambria"/>
                <a:cs typeface="Cambria"/>
              </a:rPr>
              <a:t>l</a:t>
            </a:r>
            <a:r>
              <a:rPr lang="en-US" sz="3600" b="1" spc="-5" dirty="0" err="1" smtClean="0">
                <a:latin typeface="Cambria"/>
                <a:cs typeface="Cambria"/>
              </a:rPr>
              <a:t>e</a:t>
            </a:r>
            <a:r>
              <a:rPr lang="en-US" sz="3600" b="1" spc="-15" dirty="0" err="1" smtClean="0">
                <a:latin typeface="Cambria"/>
                <a:cs typeface="Cambria"/>
              </a:rPr>
              <a:t>t</a:t>
            </a:r>
            <a:r>
              <a:rPr lang="en-US" sz="3600" b="1" spc="-30" dirty="0" err="1" smtClean="0">
                <a:latin typeface="Cambria"/>
                <a:cs typeface="Cambria"/>
              </a:rPr>
              <a:t>C</a:t>
            </a:r>
            <a:r>
              <a:rPr lang="en-US" sz="3600" b="1" spc="10" dirty="0" err="1" smtClean="0">
                <a:latin typeface="Cambria"/>
                <a:cs typeface="Cambria"/>
              </a:rPr>
              <a:t>o</a:t>
            </a:r>
            <a:r>
              <a:rPr lang="en-US" sz="3600" b="1" spc="-5" dirty="0" err="1" smtClean="0">
                <a:latin typeface="Cambria"/>
                <a:cs typeface="Cambria"/>
              </a:rPr>
              <a:t>nfig</a:t>
            </a:r>
            <a:r>
              <a:rPr lang="en-US" sz="3600" b="1" spc="-5" dirty="0" smtClean="0">
                <a:latin typeface="Cambria"/>
                <a:cs typeface="Cambria"/>
              </a:rPr>
              <a:t> </a:t>
            </a:r>
            <a:r>
              <a:rPr lang="en-US" sz="3600" spc="-5" dirty="0" smtClean="0">
                <a:latin typeface="Cambria"/>
                <a:cs typeface="Cambria"/>
              </a:rPr>
              <a:t>o</a:t>
            </a:r>
            <a:r>
              <a:rPr lang="en-US" sz="3600" spc="5" dirty="0" smtClean="0">
                <a:latin typeface="Cambria"/>
                <a:cs typeface="Cambria"/>
              </a:rPr>
              <a:t>b</a:t>
            </a:r>
            <a:r>
              <a:rPr lang="en-US" sz="3600" spc="-10" dirty="0" smtClean="0">
                <a:latin typeface="Cambria"/>
                <a:cs typeface="Cambria"/>
              </a:rPr>
              <a:t>j</a:t>
            </a:r>
            <a:r>
              <a:rPr lang="en-US" sz="3600" spc="-20" dirty="0" smtClean="0">
                <a:latin typeface="Cambria"/>
                <a:cs typeface="Cambria"/>
              </a:rPr>
              <a:t>e</a:t>
            </a:r>
            <a:r>
              <a:rPr lang="en-US" sz="3600" dirty="0" smtClean="0">
                <a:latin typeface="Cambria"/>
                <a:cs typeface="Cambria"/>
              </a:rPr>
              <a:t>c</a:t>
            </a:r>
            <a:r>
              <a:rPr lang="en-US" sz="3600" spc="-5" dirty="0" smtClean="0">
                <a:latin typeface="Cambria"/>
                <a:cs typeface="Cambria"/>
              </a:rPr>
              <a:t>t </a:t>
            </a:r>
            <a:r>
              <a:rPr lang="en-US" sz="3600" spc="-40" dirty="0" smtClean="0">
                <a:latin typeface="Cambria"/>
                <a:cs typeface="Cambria"/>
              </a:rPr>
              <a:t>r</a:t>
            </a:r>
            <a:r>
              <a:rPr lang="en-US" sz="3600" spc="-20" dirty="0" smtClean="0">
                <a:latin typeface="Cambria"/>
                <a:cs typeface="Cambria"/>
              </a:rPr>
              <a:t>e</a:t>
            </a:r>
            <a:r>
              <a:rPr lang="en-US" sz="3600" spc="-5" dirty="0" smtClean="0">
                <a:latin typeface="Cambria"/>
                <a:cs typeface="Cambria"/>
              </a:rPr>
              <a:t>f</a:t>
            </a:r>
            <a:r>
              <a:rPr lang="en-US" sz="3600" spc="-25" dirty="0" smtClean="0">
                <a:latin typeface="Cambria"/>
                <a:cs typeface="Cambria"/>
              </a:rPr>
              <a:t>e</a:t>
            </a:r>
            <a:r>
              <a:rPr lang="en-US" sz="3600" spc="-15" dirty="0" smtClean="0">
                <a:latin typeface="Cambria"/>
                <a:cs typeface="Cambria"/>
              </a:rPr>
              <a:t>r</a:t>
            </a:r>
            <a:r>
              <a:rPr lang="en-US" sz="3600" spc="-5" dirty="0" smtClean="0">
                <a:latin typeface="Cambria"/>
                <a:cs typeface="Cambria"/>
              </a:rPr>
              <a:t>s </a:t>
            </a:r>
            <a:r>
              <a:rPr lang="en-US" sz="3600" spc="-35" dirty="0" smtClean="0">
                <a:latin typeface="Cambria"/>
                <a:cs typeface="Cambria"/>
              </a:rPr>
              <a:t>t</a:t>
            </a:r>
            <a:r>
              <a:rPr lang="en-US" sz="3600" spc="-5" dirty="0" smtClean="0">
                <a:latin typeface="Cambria"/>
                <a:cs typeface="Cambria"/>
              </a:rPr>
              <a:t>o </a:t>
            </a:r>
            <a:r>
              <a:rPr lang="en-US" sz="3600" spc="-10" dirty="0" smtClean="0">
                <a:latin typeface="Cambria"/>
                <a:cs typeface="Cambria"/>
              </a:rPr>
              <a:t>t</a:t>
            </a:r>
            <a:r>
              <a:rPr lang="en-US" sz="3600" spc="20" dirty="0" smtClean="0">
                <a:latin typeface="Cambria"/>
                <a:cs typeface="Cambria"/>
              </a:rPr>
              <a:t>h</a:t>
            </a:r>
            <a:r>
              <a:rPr lang="en-US" sz="3600" spc="-5" dirty="0" smtClean="0">
                <a:latin typeface="Cambria"/>
                <a:cs typeface="Cambria"/>
              </a:rPr>
              <a:t>e </a:t>
            </a:r>
            <a:r>
              <a:rPr lang="en-US" sz="3600" b="1" spc="-5" dirty="0" smtClean="0">
                <a:latin typeface="Cambria"/>
                <a:cs typeface="Cambria"/>
              </a:rPr>
              <a:t>s</a:t>
            </a:r>
            <a:r>
              <a:rPr lang="en-US" sz="3600" b="1" spc="15" dirty="0" smtClean="0">
                <a:latin typeface="Cambria"/>
                <a:cs typeface="Cambria"/>
              </a:rPr>
              <a:t>i</a:t>
            </a:r>
            <a:r>
              <a:rPr lang="en-US" sz="3600" b="1" spc="-5" dirty="0" smtClean="0">
                <a:latin typeface="Cambria"/>
                <a:cs typeface="Cambria"/>
              </a:rPr>
              <a:t>n</a:t>
            </a:r>
            <a:r>
              <a:rPr lang="en-US" sz="3600" b="1" spc="-30" dirty="0" smtClean="0">
                <a:latin typeface="Cambria"/>
                <a:cs typeface="Cambria"/>
              </a:rPr>
              <a:t>g</a:t>
            </a:r>
            <a:r>
              <a:rPr lang="en-US" sz="3600" b="1" dirty="0" smtClean="0">
                <a:latin typeface="Cambria"/>
                <a:cs typeface="Cambria"/>
              </a:rPr>
              <a:t>l</a:t>
            </a:r>
            <a:r>
              <a:rPr lang="en-US" sz="3600" b="1" spc="-5" dirty="0" smtClean="0">
                <a:latin typeface="Cambria"/>
                <a:cs typeface="Cambria"/>
              </a:rPr>
              <a:t>e </a:t>
            </a:r>
            <a:r>
              <a:rPr lang="en-US" sz="3600" b="1" spc="15" dirty="0" smtClean="0">
                <a:latin typeface="Cambria"/>
                <a:cs typeface="Cambria"/>
              </a:rPr>
              <a:t>s</a:t>
            </a:r>
            <a:r>
              <a:rPr lang="en-US" sz="3600" b="1" spc="-5" dirty="0" smtClean="0">
                <a:latin typeface="Cambria"/>
                <a:cs typeface="Cambria"/>
              </a:rPr>
              <a:t>er</a:t>
            </a:r>
            <a:r>
              <a:rPr lang="en-US" sz="3600" b="1" spc="-35" dirty="0" smtClean="0">
                <a:latin typeface="Cambria"/>
                <a:cs typeface="Cambria"/>
              </a:rPr>
              <a:t>v</a:t>
            </a:r>
            <a:r>
              <a:rPr lang="en-US" sz="3600" b="1" dirty="0" smtClean="0">
                <a:latin typeface="Cambria"/>
                <a:cs typeface="Cambria"/>
              </a:rPr>
              <a:t>l</a:t>
            </a:r>
            <a:r>
              <a:rPr lang="en-US" sz="3600" b="1" spc="-5" dirty="0" smtClean="0">
                <a:latin typeface="Cambria"/>
                <a:cs typeface="Cambria"/>
              </a:rPr>
              <a:t>et.</a:t>
            </a:r>
            <a:endParaRPr lang="en-IN" sz="3600" spc="-15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tabLst>
                <a:tab pos="643255" algn="l"/>
                <a:tab pos="2378075" algn="l"/>
                <a:tab pos="3262629" algn="l"/>
                <a:tab pos="4119245" algn="l"/>
                <a:tab pos="4555490" algn="l"/>
                <a:tab pos="5125085" algn="l"/>
                <a:tab pos="6036945" algn="l"/>
              </a:tabLst>
            </a:pPr>
            <a:r>
              <a:rPr lang="en-US" sz="3600" spc="-5" dirty="0">
                <a:latin typeface="Cambria"/>
                <a:cs typeface="Cambria"/>
              </a:rPr>
              <a:t>The </a:t>
            </a:r>
            <a:r>
              <a:rPr lang="en-US" sz="3600" b="1" spc="-20" dirty="0" err="1" smtClean="0">
                <a:latin typeface="Cambria"/>
                <a:cs typeface="Cambria"/>
              </a:rPr>
              <a:t>ServletContext</a:t>
            </a:r>
            <a:r>
              <a:rPr lang="en-US" sz="3600" b="1" spc="65" dirty="0" smtClean="0">
                <a:latin typeface="Cambria"/>
                <a:cs typeface="Cambria"/>
              </a:rPr>
              <a:t> </a:t>
            </a:r>
            <a:r>
              <a:rPr lang="en-US" sz="3600" spc="-10" dirty="0">
                <a:latin typeface="Cambria"/>
                <a:cs typeface="Cambria"/>
              </a:rPr>
              <a:t>object</a:t>
            </a:r>
            <a:r>
              <a:rPr lang="en-US" sz="3600" spc="65" dirty="0">
                <a:latin typeface="Cambria"/>
                <a:cs typeface="Cambria"/>
              </a:rPr>
              <a:t> </a:t>
            </a:r>
            <a:r>
              <a:rPr lang="en-US" sz="3600" spc="-20" dirty="0">
                <a:latin typeface="Cambria"/>
                <a:cs typeface="Cambria"/>
              </a:rPr>
              <a:t>refers</a:t>
            </a:r>
            <a:r>
              <a:rPr lang="en-US" sz="3600" spc="35" dirty="0">
                <a:latin typeface="Cambria"/>
                <a:cs typeface="Cambria"/>
              </a:rPr>
              <a:t> </a:t>
            </a:r>
            <a:r>
              <a:rPr lang="en-US" sz="3600" spc="-20" dirty="0">
                <a:latin typeface="Cambria"/>
                <a:cs typeface="Cambria"/>
              </a:rPr>
              <a:t>to</a:t>
            </a:r>
            <a:r>
              <a:rPr lang="en-US" sz="3600" spc="20" dirty="0">
                <a:latin typeface="Cambria"/>
                <a:cs typeface="Cambria"/>
              </a:rPr>
              <a:t> </a:t>
            </a:r>
            <a:r>
              <a:rPr lang="en-US" sz="3600" spc="-10" dirty="0">
                <a:latin typeface="Cambria"/>
                <a:cs typeface="Cambria"/>
              </a:rPr>
              <a:t>the</a:t>
            </a:r>
            <a:r>
              <a:rPr lang="en-US" sz="3600" spc="-15" dirty="0">
                <a:latin typeface="Cambria"/>
                <a:cs typeface="Cambria"/>
              </a:rPr>
              <a:t> </a:t>
            </a:r>
            <a:r>
              <a:rPr lang="en-US" sz="3600" b="1" spc="-15" dirty="0">
                <a:latin typeface="Cambria"/>
                <a:cs typeface="Cambria"/>
              </a:rPr>
              <a:t>whole</a:t>
            </a:r>
            <a:r>
              <a:rPr lang="en-US" sz="3600" b="1" spc="20" dirty="0">
                <a:latin typeface="Cambria"/>
                <a:cs typeface="Cambria"/>
              </a:rPr>
              <a:t> </a:t>
            </a:r>
            <a:r>
              <a:rPr lang="en-US" sz="3600" b="1" spc="-25" dirty="0">
                <a:latin typeface="Cambria"/>
                <a:cs typeface="Cambria"/>
              </a:rPr>
              <a:t>web</a:t>
            </a:r>
            <a:r>
              <a:rPr lang="en-US" sz="3600" b="1" spc="35" dirty="0">
                <a:latin typeface="Cambria"/>
                <a:cs typeface="Cambria"/>
              </a:rPr>
              <a:t> </a:t>
            </a:r>
            <a:r>
              <a:rPr lang="en-US" sz="3600" b="1" spc="-10" dirty="0" smtClean="0">
                <a:latin typeface="Cambria"/>
                <a:cs typeface="Cambria"/>
              </a:rPr>
              <a:t>application.</a:t>
            </a:r>
            <a:endParaRPr lang="en-US" sz="3600" dirty="0">
              <a:latin typeface="Cambria"/>
              <a:cs typeface="Cambria"/>
            </a:endParaRPr>
          </a:p>
          <a:p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12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in </a:t>
            </a:r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5" dirty="0" smtClean="0">
                <a:latin typeface="Cambria"/>
                <a:cs typeface="Cambria"/>
              </a:rPr>
              <a:t>Attribute</a:t>
            </a:r>
            <a:r>
              <a:rPr lang="en-US" spc="459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is</a:t>
            </a:r>
            <a:r>
              <a:rPr lang="en-US" spc="43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variable</a:t>
            </a:r>
            <a:r>
              <a:rPr lang="en-US" spc="4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 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45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programmers</a:t>
            </a:r>
            <a:r>
              <a:rPr lang="en-US" spc="4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can</a:t>
            </a:r>
            <a:r>
              <a:rPr lang="en-US" spc="4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use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445" dirty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pass any kind of text based </a:t>
            </a:r>
            <a:r>
              <a:rPr lang="en-US" spc="-10" dirty="0" smtClean="0">
                <a:latin typeface="Cambria"/>
                <a:cs typeface="Cambria"/>
              </a:rPr>
              <a:t>information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from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one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servlet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35" dirty="0" smtClean="0">
                <a:latin typeface="Cambria"/>
                <a:cs typeface="Cambria"/>
              </a:rPr>
              <a:t>another.</a:t>
            </a:r>
          </a:p>
          <a:p>
            <a:pPr>
              <a:lnSpc>
                <a:spcPct val="100000"/>
              </a:lnSpc>
            </a:pPr>
            <a:r>
              <a:rPr lang="en-US" spc="-5" dirty="0" smtClean="0">
                <a:latin typeface="Cambria"/>
                <a:cs typeface="Cambria"/>
              </a:rPr>
              <a:t>It</a:t>
            </a:r>
            <a:r>
              <a:rPr lang="en-US" spc="-1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just </a:t>
            </a:r>
            <a:r>
              <a:rPr lang="en-US" spc="-10" dirty="0">
                <a:latin typeface="Cambria"/>
                <a:cs typeface="Cambria"/>
              </a:rPr>
              <a:t>like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passing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object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from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one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another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 </a:t>
            </a:r>
            <a:r>
              <a:rPr lang="en-US" dirty="0">
                <a:latin typeface="Cambria"/>
                <a:cs typeface="Cambria"/>
              </a:rPr>
              <a:t>that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we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can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reuse the</a:t>
            </a:r>
            <a:r>
              <a:rPr lang="en-US" spc="-5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same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object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again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again.</a:t>
            </a: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Cambria"/>
                <a:cs typeface="Cambria"/>
              </a:rPr>
              <a:t>An</a:t>
            </a:r>
            <a:r>
              <a:rPr lang="en-US" spc="100" dirty="0" smtClean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attribute</a:t>
            </a:r>
            <a:r>
              <a:rPr lang="en-US" b="1" spc="12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in</a:t>
            </a:r>
            <a:r>
              <a:rPr lang="en-US" b="1" spc="11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servlet</a:t>
            </a:r>
            <a:r>
              <a:rPr lang="en-US" b="1" spc="11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is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object</a:t>
            </a:r>
            <a:r>
              <a:rPr lang="en-US" spc="1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can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set,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get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or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removed</a:t>
            </a:r>
            <a:r>
              <a:rPr lang="en-US" spc="12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from one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following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scopes</a:t>
            </a:r>
            <a:r>
              <a:rPr lang="en-US" spc="-5" dirty="0" smtClean="0">
                <a:latin typeface="Cambria"/>
                <a:cs typeface="Cambria"/>
              </a:rPr>
              <a:t>:</a:t>
            </a:r>
            <a:endParaRPr lang="en-US" dirty="0">
              <a:latin typeface="Cambria"/>
              <a:cs typeface="Cambria"/>
            </a:endParaRP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request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scope </a:t>
            </a:r>
            <a:r>
              <a:rPr lang="en-US" dirty="0" smtClean="0">
                <a:latin typeface="Cambria"/>
                <a:cs typeface="Cambria"/>
              </a:rPr>
              <a:t> </a:t>
            </a: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5" dirty="0" smtClean="0">
                <a:latin typeface="Cambria"/>
                <a:cs typeface="Cambria"/>
              </a:rPr>
              <a:t>session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scope </a:t>
            </a:r>
            <a:r>
              <a:rPr lang="en-US" dirty="0">
                <a:latin typeface="Cambria"/>
                <a:cs typeface="Cambria"/>
              </a:rPr>
              <a:t> </a:t>
            </a:r>
            <a:endParaRPr lang="en-US" dirty="0" smtClean="0">
              <a:latin typeface="Cambria"/>
              <a:cs typeface="Cambria"/>
            </a:endParaRP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5" dirty="0" smtClean="0">
                <a:latin typeface="Cambria"/>
                <a:cs typeface="Cambria"/>
              </a:rPr>
              <a:t>application</a:t>
            </a:r>
            <a:r>
              <a:rPr lang="en-US" spc="-6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scope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409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Attributes </a:t>
            </a:r>
            <a:r>
              <a:rPr lang="en-US" spc="-5" dirty="0"/>
              <a:t>Specific </a:t>
            </a:r>
            <a:r>
              <a:rPr lang="en-US" dirty="0"/>
              <a:t> </a:t>
            </a:r>
            <a:r>
              <a:rPr lang="en-US" spc="-5" dirty="0"/>
              <a:t>Methods</a:t>
            </a:r>
            <a:r>
              <a:rPr lang="en-US" spc="-50" dirty="0"/>
              <a:t> </a:t>
            </a:r>
            <a:r>
              <a:rPr lang="en-US" spc="-5" dirty="0"/>
              <a:t>in</a:t>
            </a:r>
            <a:r>
              <a:rPr lang="en-US" spc="-20" dirty="0"/>
              <a:t> </a:t>
            </a:r>
            <a:r>
              <a:rPr lang="en-US" spc="-10" dirty="0"/>
              <a:t>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20000"/>
              </a:lnSpc>
              <a:spcBef>
                <a:spcPts val="90"/>
              </a:spcBef>
            </a:pPr>
            <a:r>
              <a:rPr lang="en-US" spc="-15" dirty="0">
                <a:latin typeface="Cambria"/>
                <a:cs typeface="Cambria"/>
              </a:rPr>
              <a:t>There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4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Attribute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specific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methods</a:t>
            </a:r>
            <a:r>
              <a:rPr lang="en-US" spc="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spc="45" dirty="0">
                <a:latin typeface="Cambria"/>
                <a:cs typeface="Cambria"/>
              </a:rPr>
              <a:t> </a:t>
            </a:r>
            <a:r>
              <a:rPr lang="en-US" spc="-15" dirty="0" err="1">
                <a:latin typeface="Cambria"/>
                <a:cs typeface="Cambria"/>
              </a:rPr>
              <a:t>ServletRequest</a:t>
            </a:r>
            <a:r>
              <a:rPr lang="en-US" spc="-15" dirty="0">
                <a:latin typeface="Cambria"/>
                <a:cs typeface="Cambria"/>
              </a:rPr>
              <a:t>,</a:t>
            </a:r>
            <a:r>
              <a:rPr lang="en-US" spc="90" dirty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HttpSession</a:t>
            </a:r>
            <a:r>
              <a:rPr lang="en-US" spc="-1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and </a:t>
            </a:r>
            <a:r>
              <a:rPr lang="en-US" spc="-15" dirty="0" err="1">
                <a:latin typeface="Cambria"/>
                <a:cs typeface="Cambria"/>
              </a:rPr>
              <a:t>ServletContext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interface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5" dirty="0">
                <a:solidFill>
                  <a:srgbClr val="1160FF"/>
                </a:solidFill>
                <a:latin typeface="Cambria"/>
                <a:cs typeface="Cambria"/>
              </a:rPr>
              <a:t>void</a:t>
            </a:r>
            <a:r>
              <a:rPr lang="en-US" spc="4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setAttribute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9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, Object</a:t>
            </a:r>
            <a:r>
              <a:rPr lang="en-US" spc="7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object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10" dirty="0" smtClean="0">
                <a:latin typeface="Cambria"/>
                <a:cs typeface="Cambria"/>
              </a:rPr>
              <a:t>sets</a:t>
            </a:r>
            <a:r>
              <a:rPr lang="en-US" spc="7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30" dirty="0" smtClean="0">
                <a:latin typeface="Cambria"/>
                <a:cs typeface="Cambria"/>
              </a:rPr>
              <a:t>given </a:t>
            </a:r>
            <a:r>
              <a:rPr lang="en-US" spc="-10" dirty="0" smtClean="0">
                <a:latin typeface="Cambria"/>
                <a:cs typeface="Cambria"/>
              </a:rPr>
              <a:t>object</a:t>
            </a:r>
            <a:r>
              <a:rPr lang="en-US" spc="20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</a:t>
            </a:r>
            <a:r>
              <a:rPr lang="en-US" spc="-10" dirty="0">
                <a:latin typeface="Cambria"/>
                <a:cs typeface="Cambria"/>
              </a:rPr>
              <a:t> the</a:t>
            </a:r>
            <a:r>
              <a:rPr lang="en-US" spc="-5" dirty="0">
                <a:latin typeface="Cambria"/>
                <a:cs typeface="Cambria"/>
              </a:rPr>
              <a:t> application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scope.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Object</a:t>
            </a:r>
            <a:r>
              <a:rPr lang="en-US" spc="3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getAttribute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114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15" dirty="0" smtClean="0">
                <a:latin typeface="Cambria"/>
                <a:cs typeface="Cambria"/>
              </a:rPr>
              <a:t>Returns</a:t>
            </a:r>
            <a:r>
              <a:rPr lang="en-US" spc="7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attribute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for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the specified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name.</a:t>
            </a:r>
            <a:endParaRPr lang="en-US" dirty="0">
              <a:latin typeface="Cambria"/>
              <a:cs typeface="Cambria"/>
            </a:endParaRPr>
          </a:p>
          <a:p>
            <a:pPr marL="514350" marR="1587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Enumeration</a:t>
            </a:r>
            <a:r>
              <a:rPr lang="en-US" spc="7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getInitParameterNames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(): </a:t>
            </a:r>
            <a:r>
              <a:rPr lang="en-US" spc="-15" dirty="0" smtClean="0">
                <a:latin typeface="Cambria"/>
                <a:cs typeface="Cambria"/>
              </a:rPr>
              <a:t>Returns</a:t>
            </a:r>
            <a:r>
              <a:rPr lang="en-US" spc="12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 </a:t>
            </a:r>
            <a:r>
              <a:rPr lang="en-US" spc="-4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5" dirty="0" smtClean="0">
                <a:latin typeface="Cambria"/>
                <a:cs typeface="Cambria"/>
              </a:rPr>
              <a:t>context's </a:t>
            </a:r>
            <a:r>
              <a:rPr lang="en-US" spc="-5" dirty="0" smtClean="0">
                <a:latin typeface="Cambria"/>
                <a:cs typeface="Cambria"/>
              </a:rPr>
              <a:t>initialization</a:t>
            </a:r>
            <a:r>
              <a:rPr lang="en-US" spc="-20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parameters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Enumeration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String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objects.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 </a:t>
            </a:r>
            <a:r>
              <a:rPr lang="en-US" spc="-25" dirty="0">
                <a:solidFill>
                  <a:srgbClr val="1160FF"/>
                </a:solidFill>
                <a:latin typeface="Cambria"/>
                <a:cs typeface="Cambria"/>
              </a:rPr>
              <a:t>void</a:t>
            </a:r>
            <a:r>
              <a:rPr lang="en-US" spc="5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0" dirty="0" err="1">
                <a:solidFill>
                  <a:srgbClr val="1160FF"/>
                </a:solidFill>
                <a:latin typeface="Cambria"/>
                <a:cs typeface="Cambria"/>
              </a:rPr>
              <a:t>removeAttribute</a:t>
            </a:r>
            <a:r>
              <a:rPr lang="en-US" spc="-20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11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0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20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20" dirty="0" smtClean="0">
                <a:latin typeface="Cambria"/>
                <a:cs typeface="Cambria"/>
              </a:rPr>
              <a:t>Removes</a:t>
            </a:r>
            <a:r>
              <a:rPr lang="en-US" spc="10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5" dirty="0" smtClean="0">
                <a:latin typeface="Cambria"/>
                <a:cs typeface="Cambria"/>
              </a:rPr>
              <a:t>attribute </a:t>
            </a:r>
            <a:r>
              <a:rPr lang="en-US" spc="-10" dirty="0" smtClean="0">
                <a:latin typeface="Cambria"/>
                <a:cs typeface="Cambria"/>
              </a:rPr>
              <a:t>with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given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from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servlet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context</a:t>
            </a:r>
            <a:r>
              <a:rPr lang="en-US" spc="-1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5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run </a:t>
            </a:r>
            <a:r>
              <a:rPr lang="en-US" spc="-10" dirty="0">
                <a:latin typeface="Cambria"/>
                <a:cs typeface="Cambria"/>
              </a:rPr>
              <a:t>on the HTTP protocol.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HTTP </a:t>
            </a:r>
            <a:r>
              <a:rPr lang="en-US" spc="-10" dirty="0">
                <a:latin typeface="Cambria"/>
                <a:cs typeface="Cambria"/>
              </a:rPr>
              <a:t>is an request-response protocol.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Client </a:t>
            </a:r>
            <a:r>
              <a:rPr lang="en-US" spc="-10" dirty="0">
                <a:latin typeface="Cambria"/>
                <a:cs typeface="Cambria"/>
              </a:rPr>
              <a:t>sends a request message to the </a:t>
            </a:r>
            <a:r>
              <a:rPr lang="en-US" spc="-10" dirty="0" smtClean="0">
                <a:latin typeface="Cambria"/>
                <a:cs typeface="Cambria"/>
              </a:rPr>
              <a:t>server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Server </a:t>
            </a:r>
            <a:r>
              <a:rPr lang="en-US" spc="-10" dirty="0">
                <a:latin typeface="Cambria"/>
                <a:cs typeface="Cambria"/>
              </a:rPr>
              <a:t>returns a response </a:t>
            </a:r>
            <a:r>
              <a:rPr lang="en-US" spc="-10" dirty="0" smtClean="0">
                <a:latin typeface="Cambria"/>
                <a:cs typeface="Cambria"/>
              </a:rPr>
              <a:t>message</a:t>
            </a: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</a:t>
            </a:r>
            <a:r>
              <a:rPr lang="en-US" spc="-10" dirty="0">
                <a:latin typeface="Cambria"/>
                <a:cs typeface="Cambria"/>
              </a:rPr>
              <a:t>are server-side programs (running inside a web server)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Handle </a:t>
            </a:r>
            <a:r>
              <a:rPr lang="en-US" spc="-10" dirty="0">
                <a:latin typeface="Cambria"/>
                <a:cs typeface="Cambria"/>
              </a:rPr>
              <a:t>clients' </a:t>
            </a:r>
            <a:r>
              <a:rPr lang="en-US" spc="-10" dirty="0" smtClean="0">
                <a:latin typeface="Cambria"/>
                <a:cs typeface="Cambria"/>
              </a:rPr>
              <a:t>requests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Return </a:t>
            </a:r>
            <a:r>
              <a:rPr lang="en-US" spc="-10" dirty="0">
                <a:latin typeface="Cambria"/>
                <a:cs typeface="Cambria"/>
              </a:rPr>
              <a:t>a customized or </a:t>
            </a:r>
            <a:r>
              <a:rPr lang="en-US" spc="-10" dirty="0" smtClean="0">
                <a:latin typeface="Cambria"/>
                <a:cs typeface="Cambria"/>
              </a:rPr>
              <a:t>dynamic </a:t>
            </a:r>
            <a:r>
              <a:rPr lang="en-US" spc="-10" dirty="0">
                <a:latin typeface="Cambria"/>
                <a:cs typeface="Cambria"/>
              </a:rPr>
              <a:t>response for each request. </a:t>
            </a:r>
            <a:endParaRPr lang="en-US" spc="-10" dirty="0" smtClean="0">
              <a:latin typeface="Cambria"/>
              <a:cs typeface="Cambria"/>
            </a:endParaRPr>
          </a:p>
          <a:p>
            <a:pPr marL="502920" lvl="1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n-US" spc="-10" dirty="0" smtClean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</a:t>
            </a:r>
            <a:r>
              <a:rPr lang="en-US" spc="-10" dirty="0" smtClean="0">
                <a:latin typeface="Cambria"/>
                <a:cs typeface="Cambria"/>
                <a:sym typeface="Wingdings" pitchFamily="2" charset="2"/>
              </a:rPr>
              <a:t> </a:t>
            </a:r>
            <a:r>
              <a:rPr lang="en-US" spc="-10" dirty="0">
                <a:latin typeface="Cambria"/>
                <a:cs typeface="Cambria"/>
              </a:rPr>
              <a:t> </a:t>
            </a:r>
            <a:r>
              <a:rPr lang="en-US" spc="-10" dirty="0" smtClean="0">
                <a:latin typeface="Cambria"/>
                <a:cs typeface="Cambria"/>
              </a:rPr>
              <a:t>Foundation</a:t>
            </a:r>
            <a:r>
              <a:rPr lang="en-US" spc="-10" dirty="0">
                <a:latin typeface="Cambria"/>
                <a:cs typeface="Cambria"/>
              </a:rPr>
              <a:t> of the Java server-side </a:t>
            </a:r>
            <a:r>
              <a:rPr lang="en-US" spc="-10" dirty="0" smtClean="0">
                <a:latin typeface="Cambria"/>
                <a:cs typeface="Cambria"/>
              </a:rPr>
              <a:t>technology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Extensions </a:t>
            </a:r>
            <a:r>
              <a:rPr lang="en-US" spc="-10" dirty="0">
                <a:latin typeface="Cambria"/>
                <a:cs typeface="Cambria"/>
              </a:rPr>
              <a:t>of the servlet technology </a:t>
            </a:r>
            <a:endParaRPr lang="en-US" spc="-10" dirty="0" smtClean="0">
              <a:latin typeface="Cambria"/>
              <a:cs typeface="Cambria"/>
            </a:endParaRP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JSP </a:t>
            </a:r>
            <a:r>
              <a:rPr lang="en-US" spc="-10" dirty="0">
                <a:latin typeface="Cambria"/>
                <a:cs typeface="Cambria"/>
              </a:rPr>
              <a:t>(</a:t>
            </a:r>
            <a:r>
              <a:rPr lang="en-US" spc="-10" dirty="0" err="1">
                <a:latin typeface="Cambria"/>
                <a:cs typeface="Cambria"/>
              </a:rPr>
              <a:t>JavaServer</a:t>
            </a:r>
            <a:r>
              <a:rPr lang="en-US" spc="-10" dirty="0">
                <a:latin typeface="Cambria"/>
                <a:cs typeface="Cambria"/>
              </a:rPr>
              <a:t> Pages), JSF (</a:t>
            </a:r>
            <a:r>
              <a:rPr lang="en-US" spc="-10" dirty="0" err="1">
                <a:latin typeface="Cambria"/>
                <a:cs typeface="Cambria"/>
              </a:rPr>
              <a:t>JavaServer</a:t>
            </a:r>
            <a:r>
              <a:rPr lang="en-US" spc="-10" dirty="0">
                <a:latin typeface="Cambria"/>
                <a:cs typeface="Cambria"/>
              </a:rPr>
              <a:t> Faces</a:t>
            </a:r>
            <a:r>
              <a:rPr lang="en-US" spc="-10" dirty="0" smtClean="0">
                <a:latin typeface="Cambria"/>
                <a:cs typeface="Cambria"/>
              </a:rPr>
              <a:t>)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Struts</a:t>
            </a:r>
            <a:r>
              <a:rPr lang="en-US" spc="-10" dirty="0">
                <a:latin typeface="Cambria"/>
                <a:cs typeface="Cambria"/>
              </a:rPr>
              <a:t>, Spring, </a:t>
            </a:r>
            <a:r>
              <a:rPr lang="en-US" spc="-10" dirty="0" smtClean="0">
                <a:latin typeface="Cambria"/>
                <a:cs typeface="Cambria"/>
              </a:rPr>
              <a:t>Hibernate</a:t>
            </a: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4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Why </a:t>
            </a:r>
            <a:r>
              <a:rPr lang="en-US" spc="-10" dirty="0">
                <a:latin typeface="Cambria"/>
                <a:cs typeface="Cambria"/>
              </a:rPr>
              <a:t>Build Web Pages Dynamically?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Web page is based on data submitted by the user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Ex: Results returned from search engine OR </a:t>
            </a:r>
            <a:r>
              <a:rPr lang="en-US" spc="-10" dirty="0">
                <a:latin typeface="Cambria"/>
                <a:cs typeface="Cambria"/>
              </a:rPr>
              <a:t>order-confirmation pages at </a:t>
            </a:r>
            <a:r>
              <a:rPr lang="en-US" spc="-10" dirty="0" smtClean="0">
                <a:latin typeface="Cambria"/>
                <a:cs typeface="Cambria"/>
              </a:rPr>
              <a:t>online </a:t>
            </a:r>
            <a:r>
              <a:rPr lang="en-US" spc="-10" dirty="0">
                <a:latin typeface="Cambria"/>
                <a:cs typeface="Cambria"/>
              </a:rPr>
              <a:t>stores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Web page is derived from data that changes frequently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Ex:</a:t>
            </a:r>
            <a:r>
              <a:rPr lang="en-US" spc="-10" dirty="0" smtClean="0">
                <a:latin typeface="Cambria"/>
                <a:cs typeface="Cambria"/>
              </a:rPr>
              <a:t> A </a:t>
            </a:r>
            <a:r>
              <a:rPr lang="en-US" spc="-10" dirty="0">
                <a:latin typeface="Cambria"/>
                <a:cs typeface="Cambria"/>
              </a:rPr>
              <a:t>weather report or news headlines page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The Web page uses information from databases or other server-side sources 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Ex: </a:t>
            </a:r>
            <a:r>
              <a:rPr lang="en-US" spc="-10" dirty="0">
                <a:latin typeface="Cambria"/>
                <a:cs typeface="Cambria"/>
              </a:rPr>
              <a:t>an e-commerce site could use a servlet to build a Web page that lists the current price and availability of each item that is for sale. 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Comparison with applets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Big </a:t>
            </a:r>
            <a:r>
              <a:rPr lang="en-US" spc="-10" dirty="0">
                <a:latin typeface="Cambria"/>
                <a:cs typeface="Cambria"/>
              </a:rPr>
              <a:t>applets require long download time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Applets </a:t>
            </a:r>
            <a:r>
              <a:rPr lang="en-US" spc="-10" dirty="0">
                <a:latin typeface="Cambria"/>
                <a:cs typeface="Cambria"/>
              </a:rPr>
              <a:t>do not have access to all the system resources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Server-side </a:t>
            </a:r>
            <a:r>
              <a:rPr lang="en-US" spc="-10" dirty="0">
                <a:latin typeface="Cambria"/>
                <a:cs typeface="Cambria"/>
              </a:rPr>
              <a:t>Java solves problems that applets face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Code </a:t>
            </a:r>
            <a:r>
              <a:rPr lang="en-US" spc="-10" dirty="0">
                <a:latin typeface="Cambria"/>
                <a:cs typeface="Cambria"/>
              </a:rPr>
              <a:t>executed on the server side and only the results sent to client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Servlets can access applications and data sources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1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b="1" spc="-10" dirty="0" smtClean="0">
                <a:latin typeface="Cambria"/>
                <a:cs typeface="Cambria"/>
              </a:rPr>
              <a:t>Servlets: 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Extensions </a:t>
            </a:r>
            <a:r>
              <a:rPr lang="en-US" spc="-10" dirty="0">
                <a:latin typeface="Cambria"/>
                <a:cs typeface="Cambria"/>
              </a:rPr>
              <a:t>to Java-enabled servers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A </a:t>
            </a:r>
            <a:r>
              <a:rPr lang="en-US" spc="-10" dirty="0">
                <a:latin typeface="Cambria"/>
                <a:cs typeface="Cambria"/>
              </a:rPr>
              <a:t>dynamically loaded module that services requests from a Web server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Executed </a:t>
            </a:r>
            <a:r>
              <a:rPr lang="en-US" spc="-10" dirty="0">
                <a:latin typeface="Cambria"/>
                <a:cs typeface="Cambria"/>
              </a:rPr>
              <a:t>within the Java Virtual Machine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Runs </a:t>
            </a:r>
            <a:r>
              <a:rPr lang="en-US" spc="-10" dirty="0">
                <a:latin typeface="Cambria"/>
                <a:cs typeface="Cambria"/>
              </a:rPr>
              <a:t>on the server </a:t>
            </a:r>
            <a:r>
              <a:rPr lang="en-US" spc="-10" dirty="0" smtClean="0">
                <a:latin typeface="Cambria"/>
                <a:cs typeface="Cambria"/>
              </a:rPr>
              <a:t>side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So independent of the browser and not affected by its compatibility issues</a:t>
            </a: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6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does a Servlet work? (Execution)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57" y="3127206"/>
            <a:ext cx="7438343" cy="373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0" y="754743"/>
            <a:ext cx="12192000" cy="554758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A </a:t>
            </a:r>
            <a:r>
              <a:rPr lang="en-US" sz="2100" dirty="0"/>
              <a:t>client </a:t>
            </a:r>
            <a:r>
              <a:rPr lang="en-US" sz="2100" dirty="0" smtClean="0"/>
              <a:t>makes </a:t>
            </a:r>
            <a:r>
              <a:rPr lang="en-US" sz="2100" dirty="0"/>
              <a:t>a request for some servlet, </a:t>
            </a:r>
            <a:r>
              <a:rPr lang="en-US" sz="2100" dirty="0" smtClean="0"/>
              <a:t>using a </a:t>
            </a:r>
            <a:r>
              <a:rPr lang="en-US" sz="2100" dirty="0"/>
              <a:t>Web browser </a:t>
            </a:r>
            <a:r>
              <a:rPr lang="en-US" sz="2100" dirty="0" smtClean="0"/>
              <a:t>through an URL</a:t>
            </a:r>
            <a:r>
              <a:rPr lang="en-US" sz="21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Web </a:t>
            </a:r>
            <a:r>
              <a:rPr lang="en-US" sz="2100" dirty="0"/>
              <a:t>browser </a:t>
            </a:r>
            <a:r>
              <a:rPr lang="en-US" sz="2100" dirty="0" smtClean="0"/>
              <a:t>sends </a:t>
            </a:r>
            <a:r>
              <a:rPr lang="en-US" sz="2100" dirty="0"/>
              <a:t>this request to Web server. </a:t>
            </a:r>
            <a:r>
              <a:rPr lang="en-US" sz="2100" dirty="0" smtClean="0"/>
              <a:t>Web </a:t>
            </a:r>
            <a:r>
              <a:rPr lang="en-US" sz="2100" dirty="0"/>
              <a:t>server </a:t>
            </a:r>
            <a:r>
              <a:rPr lang="en-US" sz="2100" dirty="0" smtClean="0"/>
              <a:t>searches for the requested </a:t>
            </a:r>
            <a:r>
              <a:rPr lang="en-US" sz="2100" dirty="0"/>
              <a:t>servlet.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Servlet is executed because of the request </a:t>
            </a:r>
            <a:r>
              <a:rPr lang="en-US" sz="2100" dirty="0"/>
              <a:t>and </a:t>
            </a:r>
            <a:r>
              <a:rPr lang="en-US" sz="2100" dirty="0" smtClean="0"/>
              <a:t>it builds </a:t>
            </a:r>
            <a:r>
              <a:rPr lang="en-US" sz="2100" dirty="0"/>
              <a:t>a web page </a:t>
            </a:r>
            <a:r>
              <a:rPr lang="en-US" sz="2100" dirty="0" smtClean="0"/>
              <a:t>accordingly as a response.</a:t>
            </a:r>
            <a:endParaRPr lang="en-US" sz="2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This </a:t>
            </a:r>
            <a:r>
              <a:rPr lang="en-US" sz="2100" dirty="0"/>
              <a:t>web page is then displayed to the client. </a:t>
            </a:r>
            <a:r>
              <a:rPr lang="en-US" sz="2100" dirty="0" smtClean="0"/>
              <a:t>Request </a:t>
            </a:r>
            <a:r>
              <a:rPr lang="en-US" sz="2100" dirty="0"/>
              <a:t>made by client </a:t>
            </a:r>
            <a:r>
              <a:rPr lang="en-US" sz="2100" dirty="0" smtClean="0"/>
              <a:t>is satisfied by the </a:t>
            </a:r>
            <a:r>
              <a:rPr lang="en-US" sz="2100" dirty="0"/>
              <a:t>servlet.</a:t>
            </a:r>
            <a:endParaRPr lang="en-IN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4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Servlet’s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sent by client (form data)</a:t>
            </a:r>
          </a:p>
          <a:p>
            <a:endParaRPr lang="en-US" dirty="0"/>
          </a:p>
          <a:p>
            <a:r>
              <a:rPr lang="en-US" dirty="0"/>
              <a:t>Read data sent by client (request headers)</a:t>
            </a:r>
          </a:p>
          <a:p>
            <a:endParaRPr lang="en-US" dirty="0"/>
          </a:p>
          <a:p>
            <a:r>
              <a:rPr lang="en-US" dirty="0"/>
              <a:t>Generate the results</a:t>
            </a:r>
          </a:p>
          <a:p>
            <a:endParaRPr lang="en-US" dirty="0"/>
          </a:p>
          <a:p>
            <a:r>
              <a:rPr lang="en-US" dirty="0"/>
              <a:t>Send the explicit data back to client (HTML)</a:t>
            </a:r>
          </a:p>
          <a:p>
            <a:endParaRPr lang="en-US" dirty="0"/>
          </a:p>
          <a:p>
            <a:r>
              <a:rPr lang="en-US" dirty="0"/>
              <a:t>Send the implicit data to client (status codes and response headers)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8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200" y="1325101"/>
            <a:ext cx="7464426" cy="4515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3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1034</TotalTime>
  <Words>1987</Words>
  <Application>Microsoft Office PowerPoint</Application>
  <PresentationFormat>Widescreen</PresentationFormat>
  <Paragraphs>347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Cambria</vt:lpstr>
      <vt:lpstr>Cascadia Code PL SemiBold</vt:lpstr>
      <vt:lpstr>Corbel</vt:lpstr>
      <vt:lpstr>Courier New</vt:lpstr>
      <vt:lpstr>Raleway</vt:lpstr>
      <vt:lpstr>Roboto</vt:lpstr>
      <vt:lpstr>Roboto Medium</vt:lpstr>
      <vt:lpstr>Wingdings</vt:lpstr>
      <vt:lpstr>Wingdings 2</vt:lpstr>
      <vt:lpstr>Frame</vt:lpstr>
      <vt:lpstr>PowerPoint Presentation</vt:lpstr>
      <vt:lpstr>Outline</vt:lpstr>
      <vt:lpstr>Servlets - Introduction</vt:lpstr>
      <vt:lpstr>Servlets - Introduction</vt:lpstr>
      <vt:lpstr>Servlets - Introduction</vt:lpstr>
      <vt:lpstr>Servlets - Features</vt:lpstr>
      <vt:lpstr>How does a Servlet work? (Execution)</vt:lpstr>
      <vt:lpstr>A Servlet’s Job</vt:lpstr>
      <vt:lpstr>Java Servlet Architecture</vt:lpstr>
      <vt:lpstr>Java Servlet Architecture</vt:lpstr>
      <vt:lpstr>Servlet Life Cycle (SLC)</vt:lpstr>
      <vt:lpstr>Servlet Life Cycle (SLC)</vt:lpstr>
      <vt:lpstr>Servlet Life Cycle (SLC) – Cont.</vt:lpstr>
      <vt:lpstr>Types of Servlets</vt:lpstr>
      <vt:lpstr>Methods of different types of Servlets</vt:lpstr>
      <vt:lpstr>Servlet interface</vt:lpstr>
      <vt:lpstr>Servlet interface – Methods</vt:lpstr>
      <vt:lpstr>GenericServlet class</vt:lpstr>
      <vt:lpstr>GenericServlet class  (cont.)</vt:lpstr>
      <vt:lpstr>HttpServlet class</vt:lpstr>
      <vt:lpstr>HttpServlet class</vt:lpstr>
      <vt:lpstr>Get Vs Post – methods</vt:lpstr>
      <vt:lpstr>Servlet Configuration with Deployment Descriptor </vt:lpstr>
      <vt:lpstr>Servlet Configuration with Deployment Descriptor </vt:lpstr>
      <vt:lpstr>Servlet Configuration with Deployment Descriptor </vt:lpstr>
      <vt:lpstr>Working with ServletConfig objects</vt:lpstr>
      <vt:lpstr>Methods of ServletConfig interface</vt:lpstr>
      <vt:lpstr>Defining init parameter in web.xml</vt:lpstr>
      <vt:lpstr>Working with ServletContext objects</vt:lpstr>
      <vt:lpstr>Defining context parameter in web.xml</vt:lpstr>
      <vt:lpstr>Usage of ServletContext  object</vt:lpstr>
      <vt:lpstr>Methods of ServletContext interface</vt:lpstr>
      <vt:lpstr>How to get the ServletContext object?</vt:lpstr>
      <vt:lpstr>Difference between ServletConfig and ServletContext</vt:lpstr>
      <vt:lpstr>Attributes in Servlet</vt:lpstr>
      <vt:lpstr>Attributes Specific  Methods in Servlets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239</cp:revision>
  <dcterms:created xsi:type="dcterms:W3CDTF">2019-05-12T04:30:40Z</dcterms:created>
  <dcterms:modified xsi:type="dcterms:W3CDTF">2022-08-22T05:03:48Z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