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01"/>
  </p:notesMasterIdLst>
  <p:handoutMasterIdLst>
    <p:handoutMasterId r:id="rId102"/>
  </p:handoutMasterIdLst>
  <p:sldIdLst>
    <p:sldId id="259" r:id="rId2"/>
    <p:sldId id="261" r:id="rId3"/>
    <p:sldId id="262" r:id="rId4"/>
    <p:sldId id="263" r:id="rId5"/>
    <p:sldId id="264" r:id="rId6"/>
    <p:sldId id="265" r:id="rId7"/>
    <p:sldId id="266" r:id="rId8"/>
    <p:sldId id="268" r:id="rId9"/>
    <p:sldId id="269" r:id="rId10"/>
    <p:sldId id="270" r:id="rId11"/>
    <p:sldId id="267" r:id="rId12"/>
    <p:sldId id="280" r:id="rId13"/>
    <p:sldId id="271" r:id="rId14"/>
    <p:sldId id="279" r:id="rId15"/>
    <p:sldId id="281" r:id="rId16"/>
    <p:sldId id="273" r:id="rId17"/>
    <p:sldId id="282" r:id="rId18"/>
    <p:sldId id="278" r:id="rId19"/>
    <p:sldId id="274" r:id="rId20"/>
    <p:sldId id="276" r:id="rId21"/>
    <p:sldId id="275" r:id="rId22"/>
    <p:sldId id="277"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321" r:id="rId38"/>
    <p:sldId id="322" r:id="rId39"/>
    <p:sldId id="323" r:id="rId40"/>
    <p:sldId id="340" r:id="rId41"/>
    <p:sldId id="341" r:id="rId42"/>
    <p:sldId id="342" r:id="rId43"/>
    <p:sldId id="343" r:id="rId44"/>
    <p:sldId id="344" r:id="rId45"/>
    <p:sldId id="308" r:id="rId46"/>
    <p:sldId id="309" r:id="rId47"/>
    <p:sldId id="310" r:id="rId48"/>
    <p:sldId id="311" r:id="rId49"/>
    <p:sldId id="312" r:id="rId50"/>
    <p:sldId id="313" r:id="rId51"/>
    <p:sldId id="334" r:id="rId52"/>
    <p:sldId id="332" r:id="rId53"/>
    <p:sldId id="335" r:id="rId54"/>
    <p:sldId id="336" r:id="rId55"/>
    <p:sldId id="337" r:id="rId56"/>
    <p:sldId id="338" r:id="rId57"/>
    <p:sldId id="333" r:id="rId58"/>
    <p:sldId id="314" r:id="rId59"/>
    <p:sldId id="315" r:id="rId60"/>
    <p:sldId id="316" r:id="rId61"/>
    <p:sldId id="317" r:id="rId62"/>
    <p:sldId id="339" r:id="rId63"/>
    <p:sldId id="318" r:id="rId64"/>
    <p:sldId id="319" r:id="rId65"/>
    <p:sldId id="320" r:id="rId66"/>
    <p:sldId id="304" r:id="rId67"/>
    <p:sldId id="298" r:id="rId68"/>
    <p:sldId id="299" r:id="rId69"/>
    <p:sldId id="300" r:id="rId70"/>
    <p:sldId id="301" r:id="rId71"/>
    <p:sldId id="302" r:id="rId72"/>
    <p:sldId id="305" r:id="rId73"/>
    <p:sldId id="324" r:id="rId74"/>
    <p:sldId id="325" r:id="rId75"/>
    <p:sldId id="326" r:id="rId76"/>
    <p:sldId id="327" r:id="rId77"/>
    <p:sldId id="328" r:id="rId78"/>
    <p:sldId id="329" r:id="rId79"/>
    <p:sldId id="330" r:id="rId80"/>
    <p:sldId id="331" r:id="rId81"/>
    <p:sldId id="306" r:id="rId82"/>
    <p:sldId id="307" r:id="rId83"/>
    <p:sldId id="345" r:id="rId84"/>
    <p:sldId id="346" r:id="rId85"/>
    <p:sldId id="349" r:id="rId86"/>
    <p:sldId id="347" r:id="rId87"/>
    <p:sldId id="350" r:id="rId88"/>
    <p:sldId id="351" r:id="rId89"/>
    <p:sldId id="352" r:id="rId90"/>
    <p:sldId id="353" r:id="rId91"/>
    <p:sldId id="359" r:id="rId92"/>
    <p:sldId id="360" r:id="rId93"/>
    <p:sldId id="361" r:id="rId94"/>
    <p:sldId id="362" r:id="rId95"/>
    <p:sldId id="354" r:id="rId96"/>
    <p:sldId id="355" r:id="rId97"/>
    <p:sldId id="356" r:id="rId98"/>
    <p:sldId id="357" r:id="rId99"/>
    <p:sldId id="358" r:id="rId100"/>
  </p:sldIdLst>
  <p:sldSz cx="12192000" cy="6858000"/>
  <p:notesSz cx="6858000" cy="9144000"/>
  <p:custDataLst>
    <p:tags r:id="rId10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AFF"/>
    <a:srgbClr val="A3C2FF"/>
    <a:srgbClr val="1160FF"/>
    <a:srgbClr val="FDA403"/>
    <a:srgbClr val="A1293A"/>
    <a:srgbClr val="0039AC"/>
    <a:srgbClr val="002A7E"/>
    <a:srgbClr val="002368"/>
    <a:srgbClr val="001C54"/>
    <a:srgbClr val="0D5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445" autoAdjust="0"/>
  </p:normalViewPr>
  <p:slideViewPr>
    <p:cSldViewPr snapToGrid="0">
      <p:cViewPr varScale="1">
        <p:scale>
          <a:sx n="67" d="100"/>
          <a:sy n="67" d="100"/>
        </p:scale>
        <p:origin x="756" y="60"/>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88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12-12-2022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12-12-2022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8018585" cy="5334001"/>
          </a:xfrm>
          <a:prstGeom prst="rect">
            <a:avLst/>
          </a:prstGeom>
          <a:solidFill>
            <a:schemeClr val="bg1"/>
          </a:solidFill>
          <a:ln w="1270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230478" y="761999"/>
            <a:ext cx="3908831" cy="5334001"/>
          </a:xfrm>
          <a:prstGeom prst="rect">
            <a:avLst/>
          </a:prstGeom>
          <a:solidFill>
            <a:schemeClr val="bg1"/>
          </a:solidFill>
          <a:ln w="127000" cap="sq">
            <a:solidFill>
              <a:schemeClr val="accent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BF4A346E-286F-47C4-8703-3811BB62B16D}" type="datetime1">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2539D3-5A69-4DA3-8B8E-760DBC60382D}" type="datetime1">
              <a:rPr lang="en-IN" smtClean="0"/>
              <a:t>12-12-2022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horz"/>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92BFE3-76DF-4888-A532-4D33BE7B0731}" type="datetime1">
              <a:rPr lang="en-IN" smtClean="0"/>
              <a:t>12-12-2022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71523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3892169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39151" y="864108"/>
            <a:ext cx="11456320" cy="5438218"/>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89BFDE-5213-40A1-98D9-1BBA85562E79}" type="datetime1">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lang="en-IN" sz="3600" b="1" kern="1200" cap="none" spc="0" baseline="0" smtClean="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6437" y="1298448"/>
            <a:ext cx="10676675"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48640" y="4672584"/>
            <a:ext cx="1065276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2821CE-2164-47C1-A2BB-20B7B35FE927}" type="datetime1">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20505" y="868680"/>
            <a:ext cx="535979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77243" y="868680"/>
            <a:ext cx="5556739"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B9E077-6CA2-48AD-90BF-FCF18A7D0EE9}" type="datetime1">
              <a:rPr lang="en-IN" smtClean="0"/>
              <a:t>12-12-2022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8908" y="1023586"/>
            <a:ext cx="5409714"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0890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18" y="1023586"/>
            <a:ext cx="5409714"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1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2EF9B393-2C1A-4673-BDDC-1443A58B3762}" type="datetime1">
              <a:rPr lang="en-IN" smtClean="0"/>
              <a:t>12-12-2022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D69F4886-09E8-4D86-B13D-5C706A053556}" type="datetime1">
              <a:rPr lang="en-IN" smtClean="0"/>
              <a:t>12-12-2022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8BE83F6-9D0D-4E7C-8482-BE11E2B6F6D7}" type="datetime1">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E4E2BEBB-839A-48B7-AA15-DB55FE871E52}" type="datetime1">
              <a:rPr lang="en-IN" smtClean="0"/>
              <a:t>12-12-2022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ED50CEEC-65F4-4A58-99E9-6603717C20C9}" type="datetime1">
              <a:rPr lang="en-IN" smtClean="0"/>
              <a:t>12-12-2022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34572" y="0"/>
            <a:ext cx="11281292"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34572" y="1"/>
            <a:ext cx="11281291" cy="75895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8" name="Rectangle 37"/>
          <p:cNvSpPr/>
          <p:nvPr/>
        </p:nvSpPr>
        <p:spPr>
          <a:xfrm>
            <a:off x="11815864" y="758952"/>
            <a:ext cx="384048" cy="555744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39213" y="864108"/>
            <a:ext cx="11356258" cy="5452286"/>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440758"/>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7013EE8-251F-4EC0-B7F5-0C0F1C8A746F}" type="datetime1">
              <a:rPr lang="en-IN" smtClean="0"/>
              <a:t>12-12-2022</a:t>
            </a:fld>
            <a:endParaRPr lang="en-IN"/>
          </a:p>
        </p:txBody>
      </p:sp>
      <p:sp>
        <p:nvSpPr>
          <p:cNvPr id="5" name="Footer Placeholder 4"/>
          <p:cNvSpPr>
            <a:spLocks noGrp="1"/>
          </p:cNvSpPr>
          <p:nvPr>
            <p:ph type="ftr" sz="quarter" idx="3"/>
          </p:nvPr>
        </p:nvSpPr>
        <p:spPr>
          <a:xfrm>
            <a:off x="3869268" y="6440758"/>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440758"/>
            <a:ext cx="1530927" cy="365125"/>
          </a:xfrm>
          <a:prstGeom prst="rect">
            <a:avLst/>
          </a:prstGeom>
        </p:spPr>
        <p:txBody>
          <a:bodyPr vert="horz" lIns="91440" tIns="45720" rIns="91440" bIns="45720" rtlCol="0" anchor="ctr"/>
          <a:lstStyle>
            <a:lvl1pPr algn="r">
              <a:defRPr lang="en-IN" sz="3600" b="1" kern="1200" cap="none" spc="0" baseline="0" smtClean="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
        <p:nvSpPr>
          <p:cNvPr id="9" name="Rectangle 8"/>
          <p:cNvSpPr/>
          <p:nvPr userDrawn="1"/>
        </p:nvSpPr>
        <p:spPr>
          <a:xfrm>
            <a:off x="-1" y="0"/>
            <a:ext cx="339213" cy="758952"/>
          </a:xfrm>
          <a:prstGeom prst="rect">
            <a:avLst/>
          </a:prstGeom>
          <a:solidFill>
            <a:schemeClr val="tx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sp>
    </p:spTree>
    <p:custDataLst>
      <p:tags r:id="rId14"/>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600"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12.jpe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6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8.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153401" y="1910790"/>
            <a:ext cx="4038600" cy="2985433"/>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b="1" dirty="0" smtClean="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Cascadia Code PL SemiBold" pitchFamily="49" charset="0"/>
                <a:ea typeface="Cascadia Code PL SemiBold" pitchFamily="49" charset="0"/>
                <a:cs typeface="Cascadia Code PL SemiBold" pitchFamily="49" charset="0"/>
              </a:rPr>
              <a:t>Advance </a:t>
            </a:r>
            <a:r>
              <a:rPr lang="en-IN" sz="2400" b="1" dirty="0" smtClean="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Cascadia Code PL SemiBold" pitchFamily="49" charset="0"/>
                <a:ea typeface="Cascadia Code PL SemiBold" pitchFamily="49" charset="0"/>
                <a:cs typeface="Cascadia Code PL SemiBold" pitchFamily="49" charset="0"/>
              </a:rPr>
              <a:t>Java </a:t>
            </a:r>
            <a:r>
              <a:rPr lang="en-IN" sz="2400" b="1" dirty="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Cascadia Code PL SemiBold" pitchFamily="49" charset="0"/>
                <a:ea typeface="Cascadia Code PL SemiBold" pitchFamily="49" charset="0"/>
                <a:cs typeface="Cascadia Code PL SemiBold" pitchFamily="49" charset="0"/>
              </a:rPr>
              <a:t>Technology </a:t>
            </a:r>
            <a:endParaRPr lang="en-IN" sz="2400" b="1" dirty="0" smtClean="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Cascadia Code PL SemiBold" pitchFamily="49" charset="0"/>
              <a:ea typeface="Cascadia Code PL SemiBold" pitchFamily="49" charset="0"/>
              <a:cs typeface="Cascadia Code PL SemiBold" pitchFamily="49" charset="0"/>
            </a:endParaRP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b="1" dirty="0" smtClean="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Cascadia Code PL SemiBold" pitchFamily="49" charset="0"/>
                <a:ea typeface="Cascadia Code PL SemiBold" pitchFamily="49" charset="0"/>
                <a:cs typeface="Cascadia Code PL SemiBold" pitchFamily="49" charset="0"/>
              </a:rPr>
              <a:t>Servlet API</a:t>
            </a:r>
          </a:p>
        </p:txBody>
      </p:sp>
      <p:sp>
        <p:nvSpPr>
          <p:cNvPr id="3"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8"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198687"/>
            <a:ext cx="1629534" cy="57404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ev.java: The Destination for Java Developers"/>
          <p:cNvPicPr>
            <a:picLocks noChangeAspect="1" noChangeArrowheads="1"/>
          </p:cNvPicPr>
          <p:nvPr/>
        </p:nvPicPr>
        <p:blipFill rotWithShape="1">
          <a:blip r:embed="rId4">
            <a:extLst>
              <a:ext uri="{28A0092B-C50C-407E-A947-70E740481C1C}">
                <a14:useLocalDpi xmlns:a14="http://schemas.microsoft.com/office/drawing/2010/main" val="0"/>
              </a:ext>
            </a:extLst>
          </a:blip>
          <a:srcRect l="22600" r="20166"/>
          <a:stretch/>
        </p:blipFill>
        <p:spPr bwMode="auto">
          <a:xfrm>
            <a:off x="0" y="705444"/>
            <a:ext cx="3108706" cy="5431624"/>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5520467" y="1910790"/>
            <a:ext cx="2301801" cy="1534433"/>
            <a:chOff x="5465290" y="2120496"/>
            <a:chExt cx="2301801" cy="1534433"/>
          </a:xfrm>
        </p:grpSpPr>
        <p:pic>
          <p:nvPicPr>
            <p:cNvPr id="2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5465290" y="2120496"/>
              <a:ext cx="1188376" cy="839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578715" y="2120496"/>
              <a:ext cx="1188376" cy="839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Hexagon 25"/>
            <p:cNvSpPr/>
            <p:nvPr/>
          </p:nvSpPr>
          <p:spPr>
            <a:xfrm>
              <a:off x="6578715" y="2900012"/>
              <a:ext cx="787172" cy="754917"/>
            </a:xfrm>
            <a:prstGeom prst="hexagon">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2799" y="1104186"/>
            <a:ext cx="982100" cy="127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Subtitle 2"/>
          <p:cNvSpPr txBox="1">
            <a:spLocks/>
          </p:cNvSpPr>
          <p:nvPr/>
        </p:nvSpPr>
        <p:spPr>
          <a:xfrm>
            <a:off x="2453034" y="2810461"/>
            <a:ext cx="5780314" cy="151943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11500" b="1" spc="100" dirty="0" smtClean="0">
                <a:ln w="57150" cmpd="sng">
                  <a:solidFill>
                    <a:schemeClr val="tx2"/>
                  </a:solidFill>
                  <a:prstDash val="solid"/>
                </a:ln>
                <a:solidFill>
                  <a:schemeClr val="accent2"/>
                </a:solidFill>
                <a:effectLst>
                  <a:outerShdw blurRad="50800" dist="40000" dir="5400000" algn="tl" rotWithShape="0">
                    <a:srgbClr val="000000">
                      <a:shade val="5000"/>
                      <a:satMod val="120000"/>
                      <a:alpha val="33000"/>
                    </a:srgbClr>
                  </a:outerShdw>
                </a:effectLst>
              </a:rPr>
              <a:t>Ser</a:t>
            </a:r>
            <a:r>
              <a:rPr lang="en-IN" sz="3600" b="1" spc="100" dirty="0" smtClean="0">
                <a:ln w="57150" cmpd="sng">
                  <a:solidFill>
                    <a:schemeClr val="tx2"/>
                  </a:solidFill>
                  <a:prstDash val="solid"/>
                </a:ln>
                <a:solidFill>
                  <a:schemeClr val="accent2"/>
                </a:solidFill>
                <a:effectLst>
                  <a:outerShdw blurRad="50800" dist="40000" dir="5400000" algn="tl" rotWithShape="0">
                    <a:srgbClr val="000000">
                      <a:shade val="5000"/>
                      <a:satMod val="120000"/>
                      <a:alpha val="33000"/>
                    </a:srgbClr>
                  </a:outerShdw>
                </a:effectLst>
              </a:rPr>
              <a:t> </a:t>
            </a:r>
            <a:r>
              <a:rPr lang="en-IN" sz="11500" b="1" spc="100" dirty="0" smtClean="0">
                <a:ln w="57150" cmpd="sng">
                  <a:solidFill>
                    <a:schemeClr val="tx2"/>
                  </a:solidFill>
                  <a:prstDash val="solid"/>
                </a:ln>
                <a:solidFill>
                  <a:schemeClr val="accent2"/>
                </a:solidFill>
                <a:effectLst>
                  <a:outerShdw blurRad="50800" dist="40000" dir="5400000" algn="tl" rotWithShape="0">
                    <a:srgbClr val="000000">
                      <a:shade val="5000"/>
                      <a:satMod val="120000"/>
                      <a:alpha val="33000"/>
                    </a:srgbClr>
                  </a:outerShdw>
                </a:effectLst>
              </a:rPr>
              <a:t>vlets</a:t>
            </a:r>
            <a:endParaRPr lang="en-IN" sz="11500" b="1" spc="100" dirty="0">
              <a:ln w="57150" cmpd="sng">
                <a:solidFill>
                  <a:schemeClr val="tx2"/>
                </a:solidFill>
                <a:prstDash val="solid"/>
              </a:ln>
              <a:solidFill>
                <a:schemeClr val="accent2"/>
              </a:solidFill>
              <a:effectLst>
                <a:outerShdw blurRad="50800" dist="40000" dir="5400000" algn="tl" rotWithShape="0">
                  <a:srgbClr val="000000">
                    <a:shade val="5000"/>
                    <a:satMod val="120000"/>
                    <a:alpha val="33000"/>
                  </a:srgbClr>
                </a:outerShdw>
              </a:effectLst>
            </a:endParaRPr>
          </a:p>
        </p:txBody>
      </p:sp>
      <p:sp>
        <p:nvSpPr>
          <p:cNvPr id="2" name="Slide Number Placeholder 1"/>
          <p:cNvSpPr>
            <a:spLocks noGrp="1"/>
          </p:cNvSpPr>
          <p:nvPr>
            <p:ph type="sldNum" sz="quarter" idx="12"/>
          </p:nvPr>
        </p:nvSpPr>
        <p:spPr/>
        <p:txBody>
          <a:bodyPr/>
          <a:lstStyle/>
          <a:p>
            <a:fld id="{9C11CE39-2868-44A2-A0C6-827D458F7A8B}" type="slidenum">
              <a:rPr lang="en-IN" smtClean="0"/>
              <a:pPr/>
              <a:t>1</a:t>
            </a:fld>
            <a:endParaRPr lang="en-IN"/>
          </a:p>
        </p:txBody>
      </p:sp>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Servlet Architecture</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a:t>
            </a:fld>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Two </a:t>
            </a:r>
            <a:r>
              <a:rPr lang="en-US" dirty="0" smtClean="0"/>
              <a:t>main packages of the </a:t>
            </a:r>
            <a:r>
              <a:rPr lang="en-US" dirty="0"/>
              <a:t>servlet </a:t>
            </a:r>
            <a:r>
              <a:rPr lang="en-US" dirty="0" smtClean="0"/>
              <a:t>architecture:</a:t>
            </a:r>
            <a:endParaRPr lang="en-US" dirty="0"/>
          </a:p>
          <a:p>
            <a:r>
              <a:rPr lang="en-US" b="1" dirty="0" err="1"/>
              <a:t>javax.servlet</a:t>
            </a:r>
            <a:endParaRPr lang="en-US" b="1" dirty="0"/>
          </a:p>
          <a:p>
            <a:pPr lvl="1"/>
            <a:r>
              <a:rPr lang="en-US" dirty="0" smtClean="0"/>
              <a:t>Generic </a:t>
            </a:r>
            <a:r>
              <a:rPr lang="en-US" dirty="0"/>
              <a:t>interfaces and classes that are implemented and extended by all </a:t>
            </a:r>
            <a:r>
              <a:rPr lang="en-US" dirty="0" smtClean="0"/>
              <a:t>servlets</a:t>
            </a:r>
          </a:p>
          <a:p>
            <a:pPr lvl="1"/>
            <a:r>
              <a:rPr lang="en-US" dirty="0"/>
              <a:t> interfaces and classes </a:t>
            </a:r>
            <a:r>
              <a:rPr lang="en-US" dirty="0" smtClean="0"/>
              <a:t>used </a:t>
            </a:r>
            <a:r>
              <a:rPr lang="en-US" dirty="0"/>
              <a:t>by the </a:t>
            </a:r>
            <a:r>
              <a:rPr lang="en-US" dirty="0" smtClean="0"/>
              <a:t>servlet/web </a:t>
            </a:r>
            <a:r>
              <a:rPr lang="en-US" dirty="0"/>
              <a:t>container. </a:t>
            </a:r>
            <a:r>
              <a:rPr lang="en-US" dirty="0" smtClean="0"/>
              <a:t>Not </a:t>
            </a:r>
            <a:r>
              <a:rPr lang="en-US" dirty="0"/>
              <a:t>specific to any protocol.</a:t>
            </a:r>
          </a:p>
          <a:p>
            <a:pPr lvl="1"/>
            <a:endParaRPr lang="en-US" dirty="0" smtClean="0"/>
          </a:p>
          <a:p>
            <a:r>
              <a:rPr lang="en-US" b="1" dirty="0" err="1" smtClean="0"/>
              <a:t>javax.servlet.http</a:t>
            </a:r>
            <a:endParaRPr lang="en-US" b="1" dirty="0"/>
          </a:p>
          <a:p>
            <a:pPr lvl="1"/>
            <a:r>
              <a:rPr lang="en-US" dirty="0"/>
              <a:t>Interfaces and classes </a:t>
            </a:r>
            <a:r>
              <a:rPr lang="en-US" dirty="0" smtClean="0"/>
              <a:t>used for creating </a:t>
            </a:r>
            <a:r>
              <a:rPr lang="en-US" dirty="0"/>
              <a:t>HTTP-specific </a:t>
            </a:r>
            <a:r>
              <a:rPr lang="en-US" dirty="0" smtClean="0"/>
              <a:t>servlets</a:t>
            </a:r>
          </a:p>
          <a:p>
            <a:pPr lvl="1"/>
            <a:r>
              <a:rPr lang="en-US" dirty="0"/>
              <a:t>Interfaces and classes that are responsible for </a:t>
            </a:r>
            <a:r>
              <a:rPr lang="en-US" dirty="0" smtClean="0"/>
              <a:t>HTTP requests only</a:t>
            </a:r>
            <a:endParaRPr lang="en-US" sz="2800" dirty="0" smtClean="0"/>
          </a:p>
          <a:p>
            <a:pPr marL="0" indent="0">
              <a:buNone/>
            </a:pPr>
            <a:endParaRPr lang="en-US" dirty="0" smtClean="0"/>
          </a:p>
          <a:p>
            <a:pPr marL="0" indent="0">
              <a:buNone/>
            </a:pPr>
            <a:r>
              <a:rPr lang="en-US" dirty="0" smtClean="0"/>
              <a:t>Main heart </a:t>
            </a:r>
            <a:r>
              <a:rPr lang="en-US" dirty="0"/>
              <a:t>of servlet architecture </a:t>
            </a:r>
            <a:r>
              <a:rPr lang="en-US" dirty="0" smtClean="0"/>
              <a:t>is the </a:t>
            </a:r>
            <a:r>
              <a:rPr lang="en-US" dirty="0"/>
              <a:t>interface </a:t>
            </a:r>
            <a:endParaRPr lang="en-US" dirty="0" smtClean="0"/>
          </a:p>
          <a:p>
            <a:r>
              <a:rPr lang="en-US" b="1" dirty="0" err="1" smtClean="0"/>
              <a:t>javax.servlet.Servlet</a:t>
            </a:r>
            <a:endParaRPr lang="en-US" b="1" dirty="0"/>
          </a:p>
          <a:p>
            <a:pPr lvl="1"/>
            <a:r>
              <a:rPr lang="en-US" dirty="0"/>
              <a:t>It provides the framework for all servlets</a:t>
            </a:r>
          </a:p>
          <a:p>
            <a:pPr lvl="1"/>
            <a:r>
              <a:rPr lang="en-US" dirty="0"/>
              <a:t>Defines five basic methods – </a:t>
            </a:r>
            <a:r>
              <a:rPr lang="en-US" dirty="0" err="1" smtClean="0"/>
              <a:t>init</a:t>
            </a:r>
            <a:r>
              <a:rPr lang="en-US" dirty="0" smtClean="0"/>
              <a:t>, service, destroy, </a:t>
            </a:r>
            <a:r>
              <a:rPr lang="en-US" dirty="0" err="1" smtClean="0"/>
              <a:t>getServletConfig</a:t>
            </a:r>
            <a:r>
              <a:rPr lang="en-US" dirty="0" smtClean="0"/>
              <a:t>, </a:t>
            </a:r>
            <a:r>
              <a:rPr lang="en-US" dirty="0" err="1" smtClean="0"/>
              <a:t>getServletInfo</a:t>
            </a:r>
            <a:endParaRPr lang="en-IN" dirty="0"/>
          </a:p>
        </p:txBody>
      </p:sp>
    </p:spTree>
    <p:custDataLst>
      <p:tags r:id="rId1"/>
    </p:custDataLst>
    <p:extLst>
      <p:ext uri="{BB962C8B-B14F-4D97-AF65-F5344CB8AC3E}">
        <p14:creationId xmlns:p14="http://schemas.microsoft.com/office/powerpoint/2010/main" val="2814994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Servlet </a:t>
            </a:r>
            <a:r>
              <a:rPr lang="en-US" dirty="0"/>
              <a:t>Life </a:t>
            </a:r>
            <a:r>
              <a:rPr lang="en-US" dirty="0" smtClean="0"/>
              <a:t>Cycle (</a:t>
            </a:r>
            <a:r>
              <a:rPr lang="en-US" dirty="0"/>
              <a:t>SLC</a:t>
            </a:r>
            <a:r>
              <a:rPr lang="en-US"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a:t>
            </a:fld>
            <a:endParaRPr lang="en-IN" dirty="0"/>
          </a:p>
        </p:txBody>
      </p:sp>
      <p:sp>
        <p:nvSpPr>
          <p:cNvPr id="3" name="Content Placeholder 2"/>
          <p:cNvSpPr>
            <a:spLocks noGrp="1"/>
          </p:cNvSpPr>
          <p:nvPr>
            <p:ph idx="1"/>
          </p:nvPr>
        </p:nvSpPr>
        <p:spPr/>
        <p:txBody>
          <a:bodyPr/>
          <a:lstStyle/>
          <a:p>
            <a:r>
              <a:rPr lang="en-US" dirty="0"/>
              <a:t>The web container </a:t>
            </a:r>
            <a:r>
              <a:rPr lang="en-US" dirty="0" smtClean="0"/>
              <a:t>maintains the </a:t>
            </a:r>
            <a:r>
              <a:rPr lang="en-US" dirty="0"/>
              <a:t>life cycle of a </a:t>
            </a:r>
            <a:r>
              <a:rPr lang="en-US" dirty="0" smtClean="0"/>
              <a:t>servlet instance</a:t>
            </a:r>
          </a:p>
          <a:p>
            <a:pPr marL="0" indent="0">
              <a:buNone/>
            </a:pPr>
            <a:r>
              <a:rPr lang="en-US" dirty="0" smtClean="0"/>
              <a:t>SLC Steps:</a:t>
            </a:r>
          </a:p>
          <a:p>
            <a:pPr marL="514350" indent="-514350">
              <a:buFont typeface="+mj-lt"/>
              <a:buAutoNum type="arabicPeriod"/>
            </a:pPr>
            <a:r>
              <a:rPr lang="en-US" dirty="0" smtClean="0"/>
              <a:t>Servlet </a:t>
            </a:r>
            <a:r>
              <a:rPr lang="en-US" dirty="0"/>
              <a:t>class is </a:t>
            </a:r>
            <a:r>
              <a:rPr lang="en-US" dirty="0" smtClean="0"/>
              <a:t>loaded</a:t>
            </a:r>
            <a:endParaRPr lang="en-US" dirty="0"/>
          </a:p>
          <a:p>
            <a:pPr marL="514350" indent="-514350">
              <a:buFont typeface="+mj-lt"/>
              <a:buAutoNum type="arabicPeriod"/>
            </a:pPr>
            <a:r>
              <a:rPr lang="en-US" dirty="0" smtClean="0"/>
              <a:t>Servlet </a:t>
            </a:r>
            <a:r>
              <a:rPr lang="en-US" dirty="0"/>
              <a:t>instance is </a:t>
            </a:r>
            <a:r>
              <a:rPr lang="en-US" dirty="0" smtClean="0"/>
              <a:t>created</a:t>
            </a:r>
            <a:endParaRPr lang="en-US" dirty="0"/>
          </a:p>
          <a:p>
            <a:pPr marL="514350" indent="-514350">
              <a:buFont typeface="+mj-lt"/>
              <a:buAutoNum type="arabicPeriod"/>
            </a:pPr>
            <a:r>
              <a:rPr lang="en-US" dirty="0" err="1" smtClean="0"/>
              <a:t>init</a:t>
            </a:r>
            <a:r>
              <a:rPr lang="en-US" dirty="0" smtClean="0"/>
              <a:t> </a:t>
            </a:r>
            <a:r>
              <a:rPr lang="en-US" dirty="0"/>
              <a:t>method is </a:t>
            </a:r>
            <a:r>
              <a:rPr lang="en-US" dirty="0" smtClean="0"/>
              <a:t>invoked</a:t>
            </a:r>
            <a:endParaRPr lang="en-US" dirty="0"/>
          </a:p>
          <a:p>
            <a:pPr marL="514350" indent="-514350">
              <a:buFont typeface="+mj-lt"/>
              <a:buAutoNum type="arabicPeriod"/>
            </a:pPr>
            <a:r>
              <a:rPr lang="en-US" dirty="0" smtClean="0"/>
              <a:t>service </a:t>
            </a:r>
            <a:r>
              <a:rPr lang="en-US" dirty="0"/>
              <a:t>method is </a:t>
            </a:r>
            <a:r>
              <a:rPr lang="en-US" dirty="0" smtClean="0"/>
              <a:t>invoked</a:t>
            </a:r>
            <a:endParaRPr lang="en-US" dirty="0"/>
          </a:p>
          <a:p>
            <a:pPr marL="514350" indent="-514350">
              <a:buFont typeface="+mj-lt"/>
              <a:buAutoNum type="arabicPeriod"/>
            </a:pPr>
            <a:r>
              <a:rPr lang="en-US" dirty="0" smtClean="0"/>
              <a:t>destroy </a:t>
            </a:r>
            <a:r>
              <a:rPr lang="en-US" dirty="0"/>
              <a:t>method is </a:t>
            </a:r>
            <a:r>
              <a:rPr lang="en-US" dirty="0" smtClean="0"/>
              <a:t>invoked</a:t>
            </a:r>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373" y="1444625"/>
            <a:ext cx="5688012" cy="5366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447803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Servlet </a:t>
            </a:r>
            <a:r>
              <a:rPr lang="en-US" dirty="0"/>
              <a:t>Life </a:t>
            </a:r>
            <a:r>
              <a:rPr lang="en-US" dirty="0" smtClean="0"/>
              <a:t>Cycle (</a:t>
            </a:r>
            <a:r>
              <a:rPr lang="en-US" dirty="0"/>
              <a:t>SLC</a:t>
            </a:r>
            <a:r>
              <a:rPr lang="en-US"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a:t>
            </a:fld>
            <a:endParaRPr lang="en-IN"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1640" y="1161414"/>
            <a:ext cx="11671546" cy="484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07520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Life </a:t>
            </a:r>
            <a:r>
              <a:rPr lang="en-US" dirty="0" smtClean="0"/>
              <a:t>Cycle (</a:t>
            </a:r>
            <a:r>
              <a:rPr lang="en-US" dirty="0"/>
              <a:t>SLC</a:t>
            </a:r>
            <a:r>
              <a:rPr lang="en-US" dirty="0" smtClean="0"/>
              <a:t>) – Cont.</a:t>
            </a:r>
            <a:endParaRPr lang="en-IN" dirty="0"/>
          </a:p>
        </p:txBody>
      </p:sp>
      <p:sp>
        <p:nvSpPr>
          <p:cNvPr id="3" name="Content Placeholder 2"/>
          <p:cNvSpPr>
            <a:spLocks noGrp="1"/>
          </p:cNvSpPr>
          <p:nvPr>
            <p:ph idx="1"/>
          </p:nvPr>
        </p:nvSpPr>
        <p:spPr>
          <a:xfrm>
            <a:off x="0" y="864107"/>
            <a:ext cx="11800114" cy="5812463"/>
          </a:xfrm>
        </p:spPr>
        <p:txBody>
          <a:bodyPr>
            <a:normAutofit fontScale="92500" lnSpcReduction="10000"/>
          </a:bodyPr>
          <a:lstStyle/>
          <a:p>
            <a:pPr marL="514350" indent="-514350" algn="just">
              <a:lnSpc>
                <a:spcPct val="120000"/>
              </a:lnSpc>
              <a:buFont typeface="+mj-lt"/>
              <a:buAutoNum type="arabicPeriod"/>
            </a:pPr>
            <a:r>
              <a:rPr lang="en-US" b="1" dirty="0" smtClean="0"/>
              <a:t>Servlet </a:t>
            </a:r>
            <a:r>
              <a:rPr lang="en-US" b="1" dirty="0"/>
              <a:t>class is loaded: </a:t>
            </a:r>
            <a:r>
              <a:rPr lang="en-US" dirty="0" smtClean="0"/>
              <a:t>Class loader </a:t>
            </a:r>
            <a:r>
              <a:rPr lang="en-US" dirty="0"/>
              <a:t>is responsible to load the servlet class. </a:t>
            </a:r>
            <a:r>
              <a:rPr lang="en-US" dirty="0" smtClean="0"/>
              <a:t>Servlet class </a:t>
            </a:r>
            <a:r>
              <a:rPr lang="en-US" dirty="0"/>
              <a:t>is loaded when </a:t>
            </a:r>
            <a:r>
              <a:rPr lang="en-US" dirty="0" smtClean="0"/>
              <a:t>a 1</a:t>
            </a:r>
            <a:r>
              <a:rPr lang="en-US" baseline="30000" dirty="0" smtClean="0"/>
              <a:t>st</a:t>
            </a:r>
            <a:r>
              <a:rPr lang="en-US" dirty="0" smtClean="0"/>
              <a:t> request </a:t>
            </a:r>
            <a:r>
              <a:rPr lang="en-US" dirty="0"/>
              <a:t>for </a:t>
            </a:r>
            <a:r>
              <a:rPr lang="en-US" dirty="0" smtClean="0"/>
              <a:t>it is </a:t>
            </a:r>
            <a:r>
              <a:rPr lang="en-US" dirty="0"/>
              <a:t>received by </a:t>
            </a:r>
            <a:r>
              <a:rPr lang="en-US" dirty="0" smtClean="0"/>
              <a:t>web </a:t>
            </a:r>
            <a:r>
              <a:rPr lang="en-US" dirty="0"/>
              <a:t>container.</a:t>
            </a:r>
          </a:p>
          <a:p>
            <a:pPr marL="514350" indent="-514350" algn="just">
              <a:lnSpc>
                <a:spcPct val="120000"/>
              </a:lnSpc>
              <a:buFont typeface="+mj-lt"/>
              <a:buAutoNum type="arabicPeriod"/>
            </a:pPr>
            <a:r>
              <a:rPr lang="en-US" b="1" dirty="0" smtClean="0"/>
              <a:t>Servlet </a:t>
            </a:r>
            <a:r>
              <a:rPr lang="en-US" b="1" dirty="0"/>
              <a:t>instance is created: </a:t>
            </a:r>
            <a:r>
              <a:rPr lang="en-US" dirty="0" smtClean="0"/>
              <a:t>Web </a:t>
            </a:r>
            <a:r>
              <a:rPr lang="en-US" dirty="0"/>
              <a:t>container creates </a:t>
            </a:r>
            <a:r>
              <a:rPr lang="en-US" dirty="0" smtClean="0"/>
              <a:t>an instance </a:t>
            </a:r>
            <a:r>
              <a:rPr lang="en-US" dirty="0"/>
              <a:t>of a </a:t>
            </a:r>
            <a:r>
              <a:rPr lang="en-US" dirty="0" smtClean="0"/>
              <a:t>servlet after </a:t>
            </a:r>
            <a:r>
              <a:rPr lang="en-US" dirty="0"/>
              <a:t>loading the servlet class</a:t>
            </a:r>
            <a:r>
              <a:rPr lang="en-US" dirty="0" smtClean="0"/>
              <a:t>. It is </a:t>
            </a:r>
            <a:r>
              <a:rPr lang="en-US" dirty="0"/>
              <a:t>created only once in the servlet life cycle.</a:t>
            </a:r>
          </a:p>
          <a:p>
            <a:pPr marL="514350" indent="-514350" algn="just">
              <a:lnSpc>
                <a:spcPct val="120000"/>
              </a:lnSpc>
              <a:buFont typeface="+mj-lt"/>
              <a:buAutoNum type="arabicPeriod"/>
            </a:pPr>
            <a:r>
              <a:rPr lang="en-US" b="1" dirty="0" err="1" smtClean="0"/>
              <a:t>init</a:t>
            </a:r>
            <a:r>
              <a:rPr lang="en-US" b="1" dirty="0" smtClean="0"/>
              <a:t> </a:t>
            </a:r>
            <a:r>
              <a:rPr lang="en-US" b="1" dirty="0"/>
              <a:t>method is invoked: </a:t>
            </a:r>
            <a:r>
              <a:rPr lang="en-US" dirty="0" smtClean="0"/>
              <a:t>Web </a:t>
            </a:r>
            <a:r>
              <a:rPr lang="en-US" dirty="0"/>
              <a:t>container calls the </a:t>
            </a:r>
            <a:r>
              <a:rPr lang="en-US" b="1" dirty="0" err="1"/>
              <a:t>init</a:t>
            </a:r>
            <a:r>
              <a:rPr lang="en-US" dirty="0"/>
              <a:t> method only once after </a:t>
            </a:r>
            <a:r>
              <a:rPr lang="en-US" dirty="0" smtClean="0"/>
              <a:t>creating the </a:t>
            </a:r>
            <a:r>
              <a:rPr lang="en-US" dirty="0"/>
              <a:t>servlet instance. </a:t>
            </a:r>
            <a:r>
              <a:rPr lang="en-US" dirty="0" smtClean="0"/>
              <a:t>It is </a:t>
            </a:r>
            <a:r>
              <a:rPr lang="en-US" dirty="0"/>
              <a:t>used to initialize the servlet. It is the life </a:t>
            </a:r>
            <a:r>
              <a:rPr lang="en-US" dirty="0" smtClean="0"/>
              <a:t>cycle method </a:t>
            </a:r>
            <a:r>
              <a:rPr lang="en-US" dirty="0"/>
              <a:t>of the </a:t>
            </a:r>
            <a:r>
              <a:rPr lang="en-US" b="1" dirty="0" err="1"/>
              <a:t>javax.servlet.Servlet</a:t>
            </a:r>
            <a:r>
              <a:rPr lang="en-US" dirty="0"/>
              <a:t> interface.</a:t>
            </a:r>
          </a:p>
          <a:p>
            <a:pPr marL="514350" indent="-514350" algn="just">
              <a:lnSpc>
                <a:spcPct val="120000"/>
              </a:lnSpc>
              <a:buFont typeface="+mj-lt"/>
              <a:buAutoNum type="arabicPeriod"/>
            </a:pPr>
            <a:r>
              <a:rPr lang="en-US" b="1" dirty="0" smtClean="0"/>
              <a:t>service </a:t>
            </a:r>
            <a:r>
              <a:rPr lang="en-US" b="1" dirty="0"/>
              <a:t>method is invoked: </a:t>
            </a:r>
            <a:r>
              <a:rPr lang="en-US" dirty="0" smtClean="0"/>
              <a:t>Web </a:t>
            </a:r>
            <a:r>
              <a:rPr lang="en-US" dirty="0"/>
              <a:t>container calls the service method each time </a:t>
            </a:r>
            <a:r>
              <a:rPr lang="en-US" dirty="0" smtClean="0"/>
              <a:t>when a request </a:t>
            </a:r>
            <a:r>
              <a:rPr lang="en-US" dirty="0"/>
              <a:t>for the servlet is received.</a:t>
            </a:r>
          </a:p>
          <a:p>
            <a:pPr marL="514350" indent="-514350" algn="just">
              <a:lnSpc>
                <a:spcPct val="120000"/>
              </a:lnSpc>
              <a:buFont typeface="+mj-lt"/>
              <a:buAutoNum type="arabicPeriod"/>
            </a:pPr>
            <a:r>
              <a:rPr lang="en-US" b="1" dirty="0" smtClean="0"/>
              <a:t>destroy </a:t>
            </a:r>
            <a:r>
              <a:rPr lang="en-US" b="1" dirty="0"/>
              <a:t>method is invoked: </a:t>
            </a:r>
            <a:r>
              <a:rPr lang="en-US" dirty="0" smtClean="0"/>
              <a:t>Web </a:t>
            </a:r>
            <a:r>
              <a:rPr lang="en-US" dirty="0"/>
              <a:t>container calls the destroy method before </a:t>
            </a:r>
            <a:r>
              <a:rPr lang="en-US" dirty="0" smtClean="0"/>
              <a:t>removing the </a:t>
            </a:r>
            <a:r>
              <a:rPr lang="en-US" dirty="0"/>
              <a:t>servlet instance from </a:t>
            </a:r>
            <a:r>
              <a:rPr lang="en-US" dirty="0" smtClean="0"/>
              <a:t>the service.</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a:t>
            </a:fld>
            <a:endParaRPr lang="en-IN" dirty="0"/>
          </a:p>
        </p:txBody>
      </p:sp>
    </p:spTree>
    <p:custDataLst>
      <p:tags r:id="rId1"/>
    </p:custDataLst>
    <p:extLst>
      <p:ext uri="{BB962C8B-B14F-4D97-AF65-F5344CB8AC3E}">
        <p14:creationId xmlns:p14="http://schemas.microsoft.com/office/powerpoint/2010/main" val="1002059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20" dirty="0"/>
              <a:t>Types</a:t>
            </a:r>
            <a:r>
              <a:rPr lang="en-IN" spc="-10" dirty="0"/>
              <a:t> of Servlets</a:t>
            </a:r>
            <a:endParaRPr lang="en-IN" dirty="0"/>
          </a:p>
        </p:txBody>
      </p:sp>
      <p:sp>
        <p:nvSpPr>
          <p:cNvPr id="3" name="Content Placeholder 2"/>
          <p:cNvSpPr>
            <a:spLocks noGrp="1"/>
          </p:cNvSpPr>
          <p:nvPr>
            <p:ph idx="1"/>
          </p:nvPr>
        </p:nvSpPr>
        <p:spPr/>
        <p:txBody>
          <a:bodyPr/>
          <a:lstStyle/>
          <a:p>
            <a:pPr marL="12700">
              <a:lnSpc>
                <a:spcPct val="100000"/>
              </a:lnSpc>
              <a:spcBef>
                <a:spcPts val="100"/>
              </a:spcBef>
            </a:pPr>
            <a:r>
              <a:rPr lang="en-US" spc="-5" dirty="0" smtClean="0">
                <a:latin typeface="Cambria"/>
                <a:cs typeface="Cambria"/>
              </a:rPr>
              <a:t>A </a:t>
            </a:r>
            <a:r>
              <a:rPr lang="en-US" spc="-10" dirty="0" smtClean="0">
                <a:latin typeface="Cambria"/>
                <a:cs typeface="Cambria"/>
              </a:rPr>
              <a:t>servlet</a:t>
            </a:r>
            <a:r>
              <a:rPr lang="en-US" spc="25" dirty="0" smtClean="0">
                <a:latin typeface="Cambria"/>
                <a:cs typeface="Cambria"/>
              </a:rPr>
              <a:t> </a:t>
            </a:r>
            <a:r>
              <a:rPr lang="en-US" dirty="0" smtClean="0">
                <a:latin typeface="Cambria"/>
                <a:cs typeface="Cambria"/>
              </a:rPr>
              <a:t>can</a:t>
            </a:r>
            <a:r>
              <a:rPr lang="en-US" spc="-25" dirty="0" smtClean="0">
                <a:latin typeface="Cambria"/>
                <a:cs typeface="Cambria"/>
              </a:rPr>
              <a:t> </a:t>
            </a:r>
            <a:r>
              <a:rPr lang="en-US" dirty="0">
                <a:latin typeface="Cambria"/>
                <a:cs typeface="Cambria"/>
              </a:rPr>
              <a:t>be </a:t>
            </a:r>
            <a:r>
              <a:rPr lang="en-US" spc="-10" dirty="0">
                <a:latin typeface="Cambria"/>
                <a:cs typeface="Cambria"/>
              </a:rPr>
              <a:t>created by</a:t>
            </a:r>
            <a:r>
              <a:rPr lang="en-US" spc="-15" dirty="0">
                <a:latin typeface="Cambria"/>
                <a:cs typeface="Cambria"/>
              </a:rPr>
              <a:t> </a:t>
            </a:r>
            <a:r>
              <a:rPr lang="en-US" spc="-10" dirty="0">
                <a:latin typeface="Cambria"/>
                <a:cs typeface="Cambria"/>
              </a:rPr>
              <a:t>three</a:t>
            </a:r>
            <a:r>
              <a:rPr lang="en-US" spc="10" dirty="0">
                <a:latin typeface="Cambria"/>
                <a:cs typeface="Cambria"/>
              </a:rPr>
              <a:t> </a:t>
            </a:r>
            <a:r>
              <a:rPr lang="en-US" spc="-30" dirty="0">
                <a:latin typeface="Cambria"/>
                <a:cs typeface="Cambria"/>
              </a:rPr>
              <a:t>ways</a:t>
            </a:r>
            <a:r>
              <a:rPr lang="en-US" spc="-30" dirty="0" smtClean="0">
                <a:latin typeface="Cambria"/>
                <a:cs typeface="Cambria"/>
              </a:rPr>
              <a:t>:</a:t>
            </a:r>
            <a:endParaRPr lang="en-US" sz="3200" dirty="0">
              <a:latin typeface="Cambria"/>
              <a:cs typeface="Cambria"/>
            </a:endParaRPr>
          </a:p>
          <a:p>
            <a:pPr marL="344170" marR="2886710" indent="-514350">
              <a:lnSpc>
                <a:spcPct val="100000"/>
              </a:lnSpc>
              <a:buFont typeface="+mj-lt"/>
              <a:buAutoNum type="arabicPeriod"/>
            </a:pPr>
            <a:r>
              <a:rPr lang="en-US" spc="-10" dirty="0" smtClean="0">
                <a:latin typeface="Cambria"/>
                <a:cs typeface="Cambria"/>
              </a:rPr>
              <a:t>By </a:t>
            </a:r>
            <a:r>
              <a:rPr lang="en-US" spc="-5" dirty="0" smtClean="0">
                <a:latin typeface="Cambria"/>
                <a:cs typeface="Cambria"/>
              </a:rPr>
              <a:t>implementing</a:t>
            </a:r>
            <a:r>
              <a:rPr lang="en-US" spc="5" dirty="0" smtClean="0">
                <a:latin typeface="Cambria"/>
                <a:cs typeface="Cambria"/>
              </a:rPr>
              <a:t> </a:t>
            </a:r>
            <a:r>
              <a:rPr lang="en-US" spc="-10" dirty="0">
                <a:latin typeface="Cambria"/>
                <a:cs typeface="Cambria"/>
              </a:rPr>
              <a:t>Servlet</a:t>
            </a:r>
            <a:r>
              <a:rPr lang="en-US" spc="-20" dirty="0">
                <a:latin typeface="Cambria"/>
                <a:cs typeface="Cambria"/>
              </a:rPr>
              <a:t> </a:t>
            </a:r>
            <a:r>
              <a:rPr lang="en-US" spc="-10" dirty="0" smtClean="0">
                <a:latin typeface="Cambria"/>
                <a:cs typeface="Cambria"/>
              </a:rPr>
              <a:t>interface</a:t>
            </a:r>
          </a:p>
          <a:p>
            <a:pPr marL="344170" marR="2886710" indent="-514350">
              <a:lnSpc>
                <a:spcPct val="100000"/>
              </a:lnSpc>
              <a:buFont typeface="+mj-lt"/>
              <a:buAutoNum type="arabicPeriod"/>
            </a:pPr>
            <a:r>
              <a:rPr lang="en-US" spc="-10" dirty="0" smtClean="0">
                <a:latin typeface="Cambria"/>
                <a:cs typeface="Cambria"/>
              </a:rPr>
              <a:t>By</a:t>
            </a:r>
            <a:r>
              <a:rPr lang="en-US" spc="-25" dirty="0" smtClean="0">
                <a:latin typeface="Cambria"/>
                <a:cs typeface="Cambria"/>
              </a:rPr>
              <a:t> </a:t>
            </a:r>
            <a:r>
              <a:rPr lang="en-US" dirty="0">
                <a:latin typeface="Cambria"/>
                <a:cs typeface="Cambria"/>
              </a:rPr>
              <a:t>inheriting</a:t>
            </a:r>
            <a:r>
              <a:rPr lang="en-US" spc="-40" dirty="0">
                <a:latin typeface="Cambria"/>
                <a:cs typeface="Cambria"/>
              </a:rPr>
              <a:t> </a:t>
            </a:r>
            <a:r>
              <a:rPr lang="en-US" spc="-5" dirty="0" err="1">
                <a:latin typeface="Cambria"/>
                <a:cs typeface="Cambria"/>
              </a:rPr>
              <a:t>GenericServlet</a:t>
            </a:r>
            <a:r>
              <a:rPr lang="en-US" spc="-25" dirty="0">
                <a:latin typeface="Cambria"/>
                <a:cs typeface="Cambria"/>
              </a:rPr>
              <a:t> </a:t>
            </a:r>
            <a:r>
              <a:rPr lang="en-US" dirty="0" smtClean="0">
                <a:latin typeface="Cambria"/>
                <a:cs typeface="Cambria"/>
              </a:rPr>
              <a:t>class</a:t>
            </a:r>
          </a:p>
          <a:p>
            <a:pPr marL="344170" marR="2886710" indent="-514350">
              <a:lnSpc>
                <a:spcPct val="100000"/>
              </a:lnSpc>
              <a:buFont typeface="+mj-lt"/>
              <a:buAutoNum type="arabicPeriod"/>
            </a:pPr>
            <a:r>
              <a:rPr lang="en-US" spc="-10" dirty="0" smtClean="0">
                <a:latin typeface="Cambria"/>
                <a:cs typeface="Cambria"/>
              </a:rPr>
              <a:t>By</a:t>
            </a:r>
            <a:r>
              <a:rPr lang="en-US" spc="-15" dirty="0" smtClean="0">
                <a:latin typeface="Cambria"/>
                <a:cs typeface="Cambria"/>
              </a:rPr>
              <a:t> </a:t>
            </a:r>
            <a:r>
              <a:rPr lang="en-US" dirty="0">
                <a:latin typeface="Cambria"/>
                <a:cs typeface="Cambria"/>
              </a:rPr>
              <a:t>inheriting</a:t>
            </a:r>
            <a:r>
              <a:rPr lang="en-US" spc="-30" dirty="0">
                <a:latin typeface="Cambria"/>
                <a:cs typeface="Cambria"/>
              </a:rPr>
              <a:t> </a:t>
            </a:r>
            <a:r>
              <a:rPr lang="en-US" spc="-5" dirty="0" err="1">
                <a:latin typeface="Cambria"/>
                <a:cs typeface="Cambria"/>
              </a:rPr>
              <a:t>HttpServlet</a:t>
            </a:r>
            <a:r>
              <a:rPr lang="en-US" spc="-10" dirty="0">
                <a:latin typeface="Cambria"/>
                <a:cs typeface="Cambria"/>
              </a:rPr>
              <a:t> </a:t>
            </a:r>
            <a:r>
              <a:rPr lang="en-US" dirty="0">
                <a:latin typeface="Cambria"/>
                <a:cs typeface="Cambria"/>
              </a:rPr>
              <a:t>class</a:t>
            </a:r>
          </a:p>
          <a:p>
            <a:pPr>
              <a:lnSpc>
                <a:spcPct val="100000"/>
              </a:lnSpc>
            </a:pPr>
            <a:endParaRPr lang="en-US" sz="3200" dirty="0">
              <a:latin typeface="Cambria"/>
              <a:cs typeface="Cambria"/>
            </a:endParaRPr>
          </a:p>
          <a:p>
            <a:pPr marL="12700" marR="5080" algn="just">
              <a:lnSpc>
                <a:spcPct val="100000"/>
              </a:lnSpc>
              <a:spcBef>
                <a:spcPts val="2485"/>
              </a:spcBef>
            </a:pPr>
            <a:r>
              <a:rPr lang="en-US" spc="-5" dirty="0" smtClean="0">
                <a:latin typeface="Cambria"/>
                <a:cs typeface="Cambria"/>
              </a:rPr>
              <a:t>Most </a:t>
            </a:r>
            <a:r>
              <a:rPr lang="en-US" dirty="0">
                <a:latin typeface="Cambria"/>
                <a:cs typeface="Cambria"/>
              </a:rPr>
              <a:t>used</a:t>
            </a:r>
            <a:r>
              <a:rPr lang="en-US" spc="5" dirty="0">
                <a:latin typeface="Cambria"/>
                <a:cs typeface="Cambria"/>
              </a:rPr>
              <a:t> </a:t>
            </a:r>
            <a:r>
              <a:rPr lang="en-US" dirty="0">
                <a:latin typeface="Cambria"/>
                <a:cs typeface="Cambria"/>
              </a:rPr>
              <a:t>approach</a:t>
            </a:r>
            <a:r>
              <a:rPr lang="en-US" spc="5" dirty="0">
                <a:latin typeface="Cambria"/>
                <a:cs typeface="Cambria"/>
              </a:rPr>
              <a:t> </a:t>
            </a:r>
            <a:r>
              <a:rPr lang="en-US" spc="5" dirty="0" smtClean="0">
                <a:latin typeface="Cambria"/>
                <a:cs typeface="Cambria"/>
                <a:sym typeface="Wingdings" pitchFamily="2" charset="2"/>
              </a:rPr>
              <a:t> E</a:t>
            </a:r>
            <a:r>
              <a:rPr lang="en-US" spc="-5" dirty="0" smtClean="0">
                <a:latin typeface="Cambria"/>
                <a:cs typeface="Cambria"/>
              </a:rPr>
              <a:t>xtending</a:t>
            </a:r>
            <a:r>
              <a:rPr lang="en-US" spc="520" dirty="0" smtClean="0">
                <a:latin typeface="Cambria"/>
                <a:cs typeface="Cambria"/>
              </a:rPr>
              <a:t> </a:t>
            </a:r>
            <a:r>
              <a:rPr lang="en-US" spc="-5" dirty="0" err="1">
                <a:latin typeface="Cambria"/>
                <a:cs typeface="Cambria"/>
              </a:rPr>
              <a:t>HttpServlet</a:t>
            </a:r>
            <a:r>
              <a:rPr lang="en-US" spc="-5" dirty="0">
                <a:latin typeface="Cambria"/>
                <a:cs typeface="Cambria"/>
              </a:rPr>
              <a:t> </a:t>
            </a:r>
            <a:r>
              <a:rPr lang="en-US" dirty="0">
                <a:latin typeface="Cambria"/>
                <a:cs typeface="Cambria"/>
              </a:rPr>
              <a:t> </a:t>
            </a:r>
            <a:endParaRPr lang="en-US" dirty="0" smtClean="0">
              <a:latin typeface="Cambria"/>
              <a:cs typeface="Cambria"/>
            </a:endParaRPr>
          </a:p>
          <a:p>
            <a:pPr marL="515620" marR="5080" lvl="1" algn="just">
              <a:lnSpc>
                <a:spcPct val="100000"/>
              </a:lnSpc>
              <a:spcBef>
                <a:spcPts val="1800"/>
              </a:spcBef>
            </a:pPr>
            <a:r>
              <a:rPr lang="en-US" dirty="0" smtClean="0">
                <a:latin typeface="Cambria"/>
                <a:cs typeface="Cambria"/>
              </a:rPr>
              <a:t>It</a:t>
            </a:r>
            <a:r>
              <a:rPr lang="en-US" spc="5" dirty="0" smtClean="0">
                <a:latin typeface="Cambria"/>
                <a:cs typeface="Cambria"/>
              </a:rPr>
              <a:t> </a:t>
            </a:r>
            <a:r>
              <a:rPr lang="en-US" spc="-10" dirty="0">
                <a:latin typeface="Cambria"/>
                <a:cs typeface="Cambria"/>
              </a:rPr>
              <a:t>provides</a:t>
            </a:r>
            <a:r>
              <a:rPr lang="en-US" spc="-5" dirty="0">
                <a:latin typeface="Cambria"/>
                <a:cs typeface="Cambria"/>
              </a:rPr>
              <a:t> </a:t>
            </a:r>
            <a:r>
              <a:rPr lang="en-US" dirty="0">
                <a:latin typeface="Cambria"/>
                <a:cs typeface="Cambria"/>
              </a:rPr>
              <a:t>http</a:t>
            </a:r>
            <a:r>
              <a:rPr lang="en-US" spc="5" dirty="0">
                <a:latin typeface="Cambria"/>
                <a:cs typeface="Cambria"/>
              </a:rPr>
              <a:t> </a:t>
            </a:r>
            <a:r>
              <a:rPr lang="en-US" spc="-10" dirty="0">
                <a:latin typeface="Cambria"/>
                <a:cs typeface="Cambria"/>
              </a:rPr>
              <a:t>request</a:t>
            </a:r>
            <a:r>
              <a:rPr lang="en-US" spc="-5" dirty="0">
                <a:latin typeface="Cambria"/>
                <a:cs typeface="Cambria"/>
              </a:rPr>
              <a:t> </a:t>
            </a:r>
            <a:r>
              <a:rPr lang="en-US" dirty="0">
                <a:latin typeface="Cambria"/>
                <a:cs typeface="Cambria"/>
              </a:rPr>
              <a:t>specific</a:t>
            </a:r>
            <a:r>
              <a:rPr lang="en-US" spc="5" dirty="0">
                <a:latin typeface="Cambria"/>
                <a:cs typeface="Cambria"/>
              </a:rPr>
              <a:t> </a:t>
            </a:r>
            <a:r>
              <a:rPr lang="en-US" spc="-5" dirty="0">
                <a:latin typeface="Cambria"/>
                <a:cs typeface="Cambria"/>
              </a:rPr>
              <a:t>method</a:t>
            </a:r>
            <a:r>
              <a:rPr lang="en-US" dirty="0">
                <a:latin typeface="Cambria"/>
                <a:cs typeface="Cambria"/>
              </a:rPr>
              <a:t> such</a:t>
            </a:r>
            <a:r>
              <a:rPr lang="en-US" spc="5" dirty="0">
                <a:latin typeface="Cambria"/>
                <a:cs typeface="Cambria"/>
              </a:rPr>
              <a:t> </a:t>
            </a:r>
            <a:r>
              <a:rPr lang="en-US" spc="25" dirty="0">
                <a:latin typeface="Cambria"/>
                <a:cs typeface="Cambria"/>
              </a:rPr>
              <a:t>as </a:t>
            </a:r>
            <a:r>
              <a:rPr lang="en-US" spc="30" dirty="0">
                <a:latin typeface="Cambria"/>
                <a:cs typeface="Cambria"/>
              </a:rPr>
              <a:t> </a:t>
            </a:r>
            <a:r>
              <a:rPr lang="en-US" spc="-5" dirty="0" err="1">
                <a:latin typeface="Cambria"/>
                <a:cs typeface="Cambria"/>
              </a:rPr>
              <a:t>doGet</a:t>
            </a:r>
            <a:r>
              <a:rPr lang="en-US" spc="-5" dirty="0">
                <a:latin typeface="Cambria"/>
                <a:cs typeface="Cambria"/>
              </a:rPr>
              <a:t>(),</a:t>
            </a:r>
            <a:r>
              <a:rPr lang="en-US" dirty="0">
                <a:latin typeface="Cambria"/>
                <a:cs typeface="Cambria"/>
              </a:rPr>
              <a:t> </a:t>
            </a:r>
            <a:r>
              <a:rPr lang="en-US" spc="-10" dirty="0" err="1">
                <a:latin typeface="Cambria"/>
                <a:cs typeface="Cambria"/>
              </a:rPr>
              <a:t>doPost</a:t>
            </a:r>
            <a:r>
              <a:rPr lang="en-US" spc="-10" dirty="0">
                <a:latin typeface="Cambria"/>
                <a:cs typeface="Cambria"/>
              </a:rPr>
              <a:t>(),</a:t>
            </a:r>
            <a:r>
              <a:rPr lang="en-US" spc="10" dirty="0">
                <a:latin typeface="Cambria"/>
                <a:cs typeface="Cambria"/>
              </a:rPr>
              <a:t> </a:t>
            </a:r>
            <a:r>
              <a:rPr lang="en-US" spc="-5" dirty="0" err="1">
                <a:latin typeface="Cambria"/>
                <a:cs typeface="Cambria"/>
              </a:rPr>
              <a:t>doHead</a:t>
            </a:r>
            <a:r>
              <a:rPr lang="en-US" spc="-5" dirty="0">
                <a:latin typeface="Cambria"/>
                <a:cs typeface="Cambria"/>
              </a:rPr>
              <a:t>()</a:t>
            </a:r>
            <a:r>
              <a:rPr lang="en-US" spc="15" dirty="0">
                <a:latin typeface="Cambria"/>
                <a:cs typeface="Cambria"/>
              </a:rPr>
              <a:t> </a:t>
            </a:r>
            <a:r>
              <a:rPr lang="en-US" spc="-5" dirty="0">
                <a:latin typeface="Cambria"/>
                <a:cs typeface="Cambria"/>
              </a:rPr>
              <a:t>etc.</a:t>
            </a:r>
            <a:endParaRPr lang="en-US" dirty="0">
              <a:latin typeface="Cambria"/>
              <a:cs typeface="Cambria"/>
            </a:endParaRP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a:t>
            </a:fld>
            <a:endParaRPr lang="en-IN" dirty="0"/>
          </a:p>
        </p:txBody>
      </p:sp>
    </p:spTree>
    <p:custDataLst>
      <p:tags r:id="rId1"/>
    </p:custDataLst>
    <p:extLst>
      <p:ext uri="{BB962C8B-B14F-4D97-AF65-F5344CB8AC3E}">
        <p14:creationId xmlns:p14="http://schemas.microsoft.com/office/powerpoint/2010/main" val="2211421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different types of Servlets</a:t>
            </a:r>
            <a:endParaRPr lang="en-IN" dirty="0"/>
          </a:p>
        </p:txBody>
      </p:sp>
      <p:sp>
        <p:nvSpPr>
          <p:cNvPr id="3" name="Content Placeholder 2"/>
          <p:cNvSpPr>
            <a:spLocks noGrp="1"/>
          </p:cNvSpPr>
          <p:nvPr>
            <p:ph idx="1"/>
          </p:nvPr>
        </p:nvSpPr>
        <p:spPr>
          <a:xfrm>
            <a:off x="0" y="864107"/>
            <a:ext cx="11756571" cy="5812463"/>
          </a:xfrm>
        </p:spPr>
        <p:txBody>
          <a:bodyPr numCol="2"/>
          <a:lstStyle/>
          <a:p>
            <a:pPr marL="0" indent="0">
              <a:buNone/>
            </a:pPr>
            <a:r>
              <a:rPr lang="en-IN" b="1" dirty="0" smtClean="0">
                <a:solidFill>
                  <a:srgbClr val="FF0000"/>
                </a:solidFill>
              </a:rPr>
              <a:t>1.</a:t>
            </a:r>
            <a:r>
              <a:rPr lang="en-IN" b="1" dirty="0" smtClean="0"/>
              <a:t> Servlet </a:t>
            </a:r>
            <a:r>
              <a:rPr lang="en-IN" b="1" dirty="0"/>
              <a:t>(Interface)</a:t>
            </a:r>
          </a:p>
          <a:p>
            <a:pPr marL="0" indent="0">
              <a:buNone/>
            </a:pPr>
            <a:r>
              <a:rPr lang="en-IN" dirty="0" smtClean="0"/>
              <a:t>a) </a:t>
            </a:r>
            <a:r>
              <a:rPr lang="en-IN" dirty="0" err="1" smtClean="0"/>
              <a:t>init</a:t>
            </a:r>
            <a:r>
              <a:rPr lang="en-IN" dirty="0" smtClean="0"/>
              <a:t> (</a:t>
            </a:r>
            <a:r>
              <a:rPr lang="en-IN" dirty="0" err="1" smtClean="0"/>
              <a:t>ServletConfig</a:t>
            </a:r>
            <a:r>
              <a:rPr lang="en-IN" dirty="0" smtClean="0"/>
              <a:t>) </a:t>
            </a:r>
            <a:r>
              <a:rPr lang="en-IN" dirty="0"/>
              <a:t>: void</a:t>
            </a:r>
          </a:p>
          <a:p>
            <a:pPr marL="0" indent="0">
              <a:buNone/>
            </a:pPr>
            <a:r>
              <a:rPr lang="en-IN" dirty="0" smtClean="0"/>
              <a:t>b) service(</a:t>
            </a:r>
            <a:r>
              <a:rPr lang="en-IN" dirty="0" err="1" smtClean="0"/>
              <a:t>ServletRequest</a:t>
            </a:r>
            <a:r>
              <a:rPr lang="en-IN" dirty="0"/>
              <a:t>, </a:t>
            </a:r>
          </a:p>
          <a:p>
            <a:pPr marL="0" indent="0">
              <a:buNone/>
            </a:pPr>
            <a:r>
              <a:rPr lang="en-IN" dirty="0"/>
              <a:t>	</a:t>
            </a:r>
            <a:r>
              <a:rPr lang="en-IN" dirty="0" err="1" smtClean="0"/>
              <a:t>ServletResponse</a:t>
            </a:r>
            <a:r>
              <a:rPr lang="en-IN" dirty="0"/>
              <a:t>) : void</a:t>
            </a:r>
          </a:p>
          <a:p>
            <a:pPr marL="0" indent="0">
              <a:buNone/>
            </a:pPr>
            <a:r>
              <a:rPr lang="en-IN" dirty="0" smtClean="0"/>
              <a:t>c) destroy</a:t>
            </a:r>
            <a:r>
              <a:rPr lang="en-IN" dirty="0"/>
              <a:t>() : void</a:t>
            </a:r>
          </a:p>
          <a:p>
            <a:pPr marL="0" indent="0">
              <a:buNone/>
            </a:pPr>
            <a:r>
              <a:rPr lang="en-IN" dirty="0" smtClean="0"/>
              <a:t>d) </a:t>
            </a:r>
            <a:r>
              <a:rPr lang="en-IN" dirty="0" err="1" smtClean="0"/>
              <a:t>getServletInfo</a:t>
            </a:r>
            <a:r>
              <a:rPr lang="en-IN" dirty="0"/>
              <a:t>() : String</a:t>
            </a:r>
          </a:p>
          <a:p>
            <a:pPr marL="0" indent="0">
              <a:buNone/>
            </a:pPr>
            <a:r>
              <a:rPr lang="en-IN" dirty="0" smtClean="0"/>
              <a:t>e) </a:t>
            </a:r>
            <a:r>
              <a:rPr lang="en-IN" dirty="0" err="1" smtClean="0"/>
              <a:t>getServletConfig</a:t>
            </a:r>
            <a:r>
              <a:rPr lang="en-IN" dirty="0"/>
              <a:t>() : </a:t>
            </a:r>
            <a:r>
              <a:rPr lang="en-IN" dirty="0" err="1" smtClean="0"/>
              <a:t>ServletConfig</a:t>
            </a:r>
            <a:endParaRPr lang="en-IN" dirty="0" smtClean="0"/>
          </a:p>
          <a:p>
            <a:pPr marL="0" indent="0">
              <a:buNone/>
            </a:pPr>
            <a:endParaRPr lang="en-IN" dirty="0" smtClean="0"/>
          </a:p>
          <a:p>
            <a:pPr marL="0" indent="0">
              <a:buNone/>
            </a:pPr>
            <a:endParaRPr lang="en-IN" b="1" dirty="0" smtClean="0">
              <a:solidFill>
                <a:srgbClr val="FF0000"/>
              </a:solidFill>
            </a:endParaRPr>
          </a:p>
          <a:p>
            <a:pPr marL="0" indent="0">
              <a:buNone/>
            </a:pPr>
            <a:endParaRPr lang="en-IN" b="1" dirty="0">
              <a:solidFill>
                <a:srgbClr val="FF0000"/>
              </a:solidFill>
            </a:endParaRPr>
          </a:p>
          <a:p>
            <a:pPr marL="0" indent="0">
              <a:buNone/>
            </a:pPr>
            <a:r>
              <a:rPr lang="en-IN" b="1" dirty="0" smtClean="0">
                <a:solidFill>
                  <a:srgbClr val="FF0000"/>
                </a:solidFill>
              </a:rPr>
              <a:t>2.</a:t>
            </a:r>
            <a:r>
              <a:rPr lang="en-IN" b="1" dirty="0" smtClean="0"/>
              <a:t> </a:t>
            </a:r>
            <a:r>
              <a:rPr lang="en-IN" b="1" dirty="0" err="1" smtClean="0"/>
              <a:t>GenericServlet</a:t>
            </a:r>
            <a:r>
              <a:rPr lang="en-IN" b="1" dirty="0" smtClean="0"/>
              <a:t> </a:t>
            </a:r>
            <a:r>
              <a:rPr lang="en-IN" b="1" dirty="0"/>
              <a:t>(Abstract Class)</a:t>
            </a:r>
          </a:p>
          <a:p>
            <a:pPr marL="514350" indent="-514350">
              <a:buFont typeface="+mj-lt"/>
              <a:buAutoNum type="alphaLcParenR"/>
            </a:pPr>
            <a:r>
              <a:rPr lang="en-IN" dirty="0" smtClean="0"/>
              <a:t>service(</a:t>
            </a:r>
            <a:r>
              <a:rPr lang="en-IN" dirty="0" err="1" smtClean="0"/>
              <a:t>ServletRequest</a:t>
            </a:r>
            <a:r>
              <a:rPr lang="en-IN" dirty="0" smtClean="0"/>
              <a:t>, </a:t>
            </a:r>
            <a:r>
              <a:rPr lang="en-IN" dirty="0" err="1" smtClean="0"/>
              <a:t>ServletResponse</a:t>
            </a:r>
            <a:r>
              <a:rPr lang="en-IN" dirty="0"/>
              <a:t>) : </a:t>
            </a:r>
            <a:r>
              <a:rPr lang="en-IN" dirty="0" smtClean="0"/>
              <a:t>void</a:t>
            </a:r>
          </a:p>
          <a:p>
            <a:pPr marL="0" indent="0">
              <a:buNone/>
            </a:pPr>
            <a:endParaRPr lang="en-IN" dirty="0" smtClean="0"/>
          </a:p>
          <a:p>
            <a:pPr marL="0" indent="0">
              <a:buNone/>
            </a:pPr>
            <a:r>
              <a:rPr lang="en-IN" b="1" dirty="0" smtClean="0">
                <a:solidFill>
                  <a:srgbClr val="FF0000"/>
                </a:solidFill>
              </a:rPr>
              <a:t>3.</a:t>
            </a:r>
            <a:r>
              <a:rPr lang="en-IN" b="1" dirty="0" smtClean="0"/>
              <a:t> </a:t>
            </a:r>
            <a:r>
              <a:rPr lang="en-IN" b="1" dirty="0" err="1" smtClean="0"/>
              <a:t>HttpServlet</a:t>
            </a:r>
            <a:r>
              <a:rPr lang="en-IN" b="1" dirty="0" smtClean="0"/>
              <a:t> </a:t>
            </a:r>
            <a:r>
              <a:rPr lang="en-IN" b="1" dirty="0"/>
              <a:t>(Abstract Class)</a:t>
            </a:r>
          </a:p>
          <a:p>
            <a:pPr marL="514350" indent="-514350">
              <a:buFont typeface="+mj-lt"/>
              <a:buAutoNum type="alphaLcParenR"/>
            </a:pPr>
            <a:r>
              <a:rPr lang="en-IN" dirty="0" err="1" smtClean="0"/>
              <a:t>doGet</a:t>
            </a:r>
            <a:r>
              <a:rPr lang="en-IN" dirty="0" smtClean="0"/>
              <a:t>(</a:t>
            </a:r>
            <a:r>
              <a:rPr lang="en-IN" dirty="0" err="1" smtClean="0"/>
              <a:t>HttpServletRequest</a:t>
            </a:r>
            <a:r>
              <a:rPr lang="en-IN" dirty="0" smtClean="0"/>
              <a:t>, </a:t>
            </a:r>
            <a:r>
              <a:rPr lang="en-IN" dirty="0" err="1" smtClean="0"/>
              <a:t>HttpServletResponse</a:t>
            </a:r>
            <a:r>
              <a:rPr lang="en-IN" dirty="0"/>
              <a:t>)</a:t>
            </a:r>
          </a:p>
          <a:p>
            <a:pPr marL="514350" indent="-514350">
              <a:buFont typeface="+mj-lt"/>
              <a:buAutoNum type="alphaLcParenR"/>
            </a:pPr>
            <a:r>
              <a:rPr lang="en-IN" dirty="0" err="1" smtClean="0"/>
              <a:t>doPost</a:t>
            </a:r>
            <a:r>
              <a:rPr lang="en-IN" dirty="0" smtClean="0"/>
              <a:t> (</a:t>
            </a:r>
            <a:r>
              <a:rPr lang="en-IN" dirty="0" err="1" smtClean="0"/>
              <a:t>HttpServletRequest</a:t>
            </a:r>
            <a:r>
              <a:rPr lang="en-IN" dirty="0" smtClean="0"/>
              <a:t>, </a:t>
            </a:r>
            <a:r>
              <a:rPr lang="en-IN" dirty="0" err="1" smtClean="0"/>
              <a:t>HttpServletResponse</a:t>
            </a:r>
            <a:r>
              <a:rPr lang="en-IN" dirty="0"/>
              <a: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15</a:t>
            </a:fld>
            <a:endParaRPr lang="en-IN" dirty="0"/>
          </a:p>
        </p:txBody>
      </p:sp>
    </p:spTree>
    <p:custDataLst>
      <p:tags r:id="rId1"/>
    </p:custDataLst>
    <p:extLst>
      <p:ext uri="{BB962C8B-B14F-4D97-AF65-F5344CB8AC3E}">
        <p14:creationId xmlns:p14="http://schemas.microsoft.com/office/powerpoint/2010/main" val="2210959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Servlet interface</a:t>
            </a:r>
            <a:endParaRPr lang="en-IN" dirty="0"/>
          </a:p>
        </p:txBody>
      </p:sp>
      <p:sp>
        <p:nvSpPr>
          <p:cNvPr id="3" name="Content Placeholder 2"/>
          <p:cNvSpPr>
            <a:spLocks noGrp="1"/>
          </p:cNvSpPr>
          <p:nvPr>
            <p:ph idx="1"/>
          </p:nvPr>
        </p:nvSpPr>
        <p:spPr>
          <a:xfrm>
            <a:off x="239151" y="864108"/>
            <a:ext cx="11456320" cy="5993892"/>
          </a:xfrm>
        </p:spPr>
        <p:txBody>
          <a:bodyPr>
            <a:normAutofit/>
          </a:bodyPr>
          <a:lstStyle/>
          <a:p>
            <a:pPr marL="12700" marR="6350" algn="just">
              <a:lnSpc>
                <a:spcPct val="100000"/>
              </a:lnSpc>
              <a:spcBef>
                <a:spcPts val="100"/>
              </a:spcBef>
            </a:pPr>
            <a:r>
              <a:rPr lang="en-US" spc="-10" dirty="0">
                <a:latin typeface="Cambria"/>
                <a:cs typeface="Cambria"/>
              </a:rPr>
              <a:t>Servlet</a:t>
            </a:r>
            <a:r>
              <a:rPr lang="en-US" spc="-5" dirty="0">
                <a:latin typeface="Cambria"/>
                <a:cs typeface="Cambria"/>
              </a:rPr>
              <a:t> </a:t>
            </a:r>
            <a:r>
              <a:rPr lang="en-US" spc="-10" dirty="0">
                <a:latin typeface="Cambria"/>
                <a:cs typeface="Cambria"/>
              </a:rPr>
              <a:t>interface</a:t>
            </a:r>
            <a:r>
              <a:rPr lang="en-US" spc="-5" dirty="0">
                <a:latin typeface="Cambria"/>
                <a:cs typeface="Cambria"/>
              </a:rPr>
              <a:t> </a:t>
            </a:r>
            <a:r>
              <a:rPr lang="en-US" spc="-15" dirty="0">
                <a:latin typeface="Cambria"/>
                <a:cs typeface="Cambria"/>
              </a:rPr>
              <a:t>provides</a:t>
            </a:r>
            <a:r>
              <a:rPr lang="en-US" spc="-10" dirty="0">
                <a:latin typeface="Cambria"/>
                <a:cs typeface="Cambria"/>
              </a:rPr>
              <a:t> </a:t>
            </a:r>
            <a:r>
              <a:rPr lang="en-US" spc="-5" dirty="0">
                <a:latin typeface="Cambria"/>
                <a:cs typeface="Cambria"/>
              </a:rPr>
              <a:t>common</a:t>
            </a:r>
            <a:r>
              <a:rPr lang="en-US" dirty="0">
                <a:latin typeface="Cambria"/>
                <a:cs typeface="Cambria"/>
              </a:rPr>
              <a:t> </a:t>
            </a:r>
            <a:r>
              <a:rPr lang="en-US" spc="-10" dirty="0" err="1">
                <a:latin typeface="Cambria"/>
                <a:cs typeface="Cambria"/>
              </a:rPr>
              <a:t>behaviorto</a:t>
            </a:r>
            <a:r>
              <a:rPr lang="en-US" spc="-5" dirty="0">
                <a:latin typeface="Cambria"/>
                <a:cs typeface="Cambria"/>
              </a:rPr>
              <a:t> all</a:t>
            </a:r>
            <a:r>
              <a:rPr lang="en-US" dirty="0">
                <a:latin typeface="Cambria"/>
                <a:cs typeface="Cambria"/>
              </a:rPr>
              <a:t> </a:t>
            </a:r>
            <a:r>
              <a:rPr lang="en-US" spc="-5" dirty="0">
                <a:latin typeface="Cambria"/>
                <a:cs typeface="Cambria"/>
              </a:rPr>
              <a:t>the </a:t>
            </a:r>
            <a:r>
              <a:rPr lang="en-US" dirty="0">
                <a:latin typeface="Cambria"/>
                <a:cs typeface="Cambria"/>
              </a:rPr>
              <a:t> </a:t>
            </a:r>
            <a:r>
              <a:rPr lang="en-US" spc="-5" dirty="0" err="1">
                <a:latin typeface="Cambria"/>
                <a:cs typeface="Cambria"/>
              </a:rPr>
              <a:t>servlets.Servlet</a:t>
            </a:r>
            <a:r>
              <a:rPr lang="en-US" dirty="0">
                <a:latin typeface="Cambria"/>
                <a:cs typeface="Cambria"/>
              </a:rPr>
              <a:t> </a:t>
            </a:r>
            <a:r>
              <a:rPr lang="en-US" spc="-10" dirty="0">
                <a:latin typeface="Cambria"/>
                <a:cs typeface="Cambria"/>
              </a:rPr>
              <a:t>interface</a:t>
            </a:r>
            <a:r>
              <a:rPr lang="en-US" spc="-5" dirty="0">
                <a:latin typeface="Cambria"/>
                <a:cs typeface="Cambria"/>
              </a:rPr>
              <a:t> defines</a:t>
            </a:r>
            <a:r>
              <a:rPr lang="en-US" dirty="0">
                <a:latin typeface="Cambria"/>
                <a:cs typeface="Cambria"/>
              </a:rPr>
              <a:t> methods</a:t>
            </a:r>
            <a:r>
              <a:rPr lang="en-US" spc="5" dirty="0">
                <a:latin typeface="Cambria"/>
                <a:cs typeface="Cambria"/>
              </a:rPr>
              <a:t> that</a:t>
            </a:r>
            <a:r>
              <a:rPr lang="en-US" spc="10" dirty="0">
                <a:latin typeface="Cambria"/>
                <a:cs typeface="Cambria"/>
              </a:rPr>
              <a:t> </a:t>
            </a:r>
            <a:r>
              <a:rPr lang="en-US" spc="-5" dirty="0">
                <a:latin typeface="Cambria"/>
                <a:cs typeface="Cambria"/>
              </a:rPr>
              <a:t>all</a:t>
            </a:r>
            <a:r>
              <a:rPr lang="en-US" spc="515" dirty="0">
                <a:latin typeface="Cambria"/>
                <a:cs typeface="Cambria"/>
              </a:rPr>
              <a:t> </a:t>
            </a:r>
            <a:r>
              <a:rPr lang="en-US" spc="-10" dirty="0">
                <a:latin typeface="Cambria"/>
                <a:cs typeface="Cambria"/>
              </a:rPr>
              <a:t>servlets </a:t>
            </a:r>
            <a:r>
              <a:rPr lang="en-US" spc="-5" dirty="0">
                <a:latin typeface="Cambria"/>
                <a:cs typeface="Cambria"/>
              </a:rPr>
              <a:t> must</a:t>
            </a:r>
            <a:r>
              <a:rPr lang="en-US" spc="20" dirty="0">
                <a:latin typeface="Cambria"/>
                <a:cs typeface="Cambria"/>
              </a:rPr>
              <a:t> </a:t>
            </a:r>
            <a:r>
              <a:rPr lang="en-US" dirty="0">
                <a:latin typeface="Cambria"/>
                <a:cs typeface="Cambria"/>
              </a:rPr>
              <a:t>implement.</a:t>
            </a:r>
          </a:p>
          <a:p>
            <a:pPr>
              <a:lnSpc>
                <a:spcPct val="100000"/>
              </a:lnSpc>
              <a:spcBef>
                <a:spcPts val="10"/>
              </a:spcBef>
            </a:pPr>
            <a:endParaRPr lang="en-US" sz="3200" dirty="0">
              <a:latin typeface="Cambria"/>
              <a:cs typeface="Cambria"/>
            </a:endParaRPr>
          </a:p>
          <a:p>
            <a:pPr marL="12700" marR="6985" algn="just">
              <a:lnSpc>
                <a:spcPct val="100000"/>
              </a:lnSpc>
            </a:pPr>
            <a:r>
              <a:rPr lang="en-US" spc="-10" dirty="0">
                <a:latin typeface="Cambria"/>
                <a:cs typeface="Cambria"/>
              </a:rPr>
              <a:t>Servlet</a:t>
            </a:r>
            <a:r>
              <a:rPr lang="en-US" spc="-5" dirty="0">
                <a:latin typeface="Cambria"/>
                <a:cs typeface="Cambria"/>
              </a:rPr>
              <a:t> </a:t>
            </a:r>
            <a:r>
              <a:rPr lang="en-US" spc="-10" dirty="0">
                <a:latin typeface="Cambria"/>
                <a:cs typeface="Cambria"/>
              </a:rPr>
              <a:t>interface</a:t>
            </a:r>
            <a:r>
              <a:rPr lang="en-US" spc="-5" dirty="0">
                <a:latin typeface="Cambria"/>
                <a:cs typeface="Cambria"/>
              </a:rPr>
              <a:t> needs</a:t>
            </a:r>
            <a:r>
              <a:rPr lang="en-US" dirty="0">
                <a:latin typeface="Cambria"/>
                <a:cs typeface="Cambria"/>
              </a:rPr>
              <a:t> </a:t>
            </a:r>
            <a:r>
              <a:rPr lang="en-US" spc="-15" dirty="0">
                <a:latin typeface="Cambria"/>
                <a:cs typeface="Cambria"/>
              </a:rPr>
              <a:t>to</a:t>
            </a:r>
            <a:r>
              <a:rPr lang="en-US" spc="-10" dirty="0">
                <a:latin typeface="Cambria"/>
                <a:cs typeface="Cambria"/>
              </a:rPr>
              <a:t> </a:t>
            </a:r>
            <a:r>
              <a:rPr lang="en-US" dirty="0">
                <a:latin typeface="Cambria"/>
                <a:cs typeface="Cambria"/>
              </a:rPr>
              <a:t>be</a:t>
            </a:r>
            <a:r>
              <a:rPr lang="en-US" spc="5" dirty="0">
                <a:latin typeface="Cambria"/>
                <a:cs typeface="Cambria"/>
              </a:rPr>
              <a:t> </a:t>
            </a:r>
            <a:r>
              <a:rPr lang="en-US" spc="-5" dirty="0">
                <a:latin typeface="Cambria"/>
                <a:cs typeface="Cambria"/>
              </a:rPr>
              <a:t>implemented</a:t>
            </a:r>
            <a:r>
              <a:rPr lang="en-US" dirty="0">
                <a:latin typeface="Cambria"/>
                <a:cs typeface="Cambria"/>
              </a:rPr>
              <a:t> </a:t>
            </a:r>
            <a:r>
              <a:rPr lang="en-US" spc="-15" dirty="0">
                <a:latin typeface="Cambria"/>
                <a:cs typeface="Cambria"/>
              </a:rPr>
              <a:t>for</a:t>
            </a:r>
            <a:r>
              <a:rPr lang="en-US" spc="-10" dirty="0">
                <a:latin typeface="Cambria"/>
                <a:cs typeface="Cambria"/>
              </a:rPr>
              <a:t> </a:t>
            </a:r>
            <a:r>
              <a:rPr lang="en-US" spc="-5" dirty="0">
                <a:latin typeface="Cambria"/>
                <a:cs typeface="Cambria"/>
              </a:rPr>
              <a:t>creating</a:t>
            </a:r>
            <a:r>
              <a:rPr lang="en-US" dirty="0">
                <a:latin typeface="Cambria"/>
                <a:cs typeface="Cambria"/>
              </a:rPr>
              <a:t> </a:t>
            </a:r>
            <a:r>
              <a:rPr lang="en-US" spc="-15" dirty="0">
                <a:latin typeface="Cambria"/>
                <a:cs typeface="Cambria"/>
              </a:rPr>
              <a:t>any </a:t>
            </a:r>
            <a:r>
              <a:rPr lang="en-US" spc="-515" dirty="0">
                <a:latin typeface="Cambria"/>
                <a:cs typeface="Cambria"/>
              </a:rPr>
              <a:t> </a:t>
            </a:r>
            <a:r>
              <a:rPr lang="en-US" spc="-10" dirty="0">
                <a:latin typeface="Cambria"/>
                <a:cs typeface="Cambria"/>
              </a:rPr>
              <a:t>servlet</a:t>
            </a:r>
            <a:r>
              <a:rPr lang="en-US" dirty="0">
                <a:latin typeface="Cambria"/>
                <a:cs typeface="Cambria"/>
              </a:rPr>
              <a:t> (either</a:t>
            </a:r>
            <a:r>
              <a:rPr lang="en-US" spc="-10" dirty="0">
                <a:latin typeface="Cambria"/>
                <a:cs typeface="Cambria"/>
              </a:rPr>
              <a:t> </a:t>
            </a:r>
            <a:r>
              <a:rPr lang="en-US" spc="-15" dirty="0">
                <a:latin typeface="Cambria"/>
                <a:cs typeface="Cambria"/>
              </a:rPr>
              <a:t>directly</a:t>
            </a:r>
            <a:r>
              <a:rPr lang="en-US" spc="15" dirty="0">
                <a:latin typeface="Cambria"/>
                <a:cs typeface="Cambria"/>
              </a:rPr>
              <a:t> </a:t>
            </a:r>
            <a:r>
              <a:rPr lang="en-US" spc="-5" dirty="0">
                <a:latin typeface="Cambria"/>
                <a:cs typeface="Cambria"/>
              </a:rPr>
              <a:t>or</a:t>
            </a:r>
            <a:r>
              <a:rPr lang="en-US" spc="-10" dirty="0">
                <a:latin typeface="Cambria"/>
                <a:cs typeface="Cambria"/>
              </a:rPr>
              <a:t> indirectly).</a:t>
            </a:r>
            <a:endParaRPr lang="en-US" dirty="0">
              <a:latin typeface="Cambria"/>
              <a:cs typeface="Cambria"/>
            </a:endParaRPr>
          </a:p>
          <a:p>
            <a:pPr>
              <a:lnSpc>
                <a:spcPct val="100000"/>
              </a:lnSpc>
              <a:spcBef>
                <a:spcPts val="15"/>
              </a:spcBef>
            </a:pPr>
            <a:endParaRPr lang="en-US" sz="3200" dirty="0">
              <a:latin typeface="Cambria"/>
              <a:cs typeface="Cambria"/>
            </a:endParaRPr>
          </a:p>
          <a:p>
            <a:pPr marL="12700" marR="5080" algn="just">
              <a:lnSpc>
                <a:spcPct val="100000"/>
              </a:lnSpc>
            </a:pPr>
            <a:r>
              <a:rPr lang="en-US" spc="-10" dirty="0">
                <a:latin typeface="Cambria"/>
                <a:cs typeface="Cambria"/>
              </a:rPr>
              <a:t>It</a:t>
            </a:r>
            <a:r>
              <a:rPr lang="en-US" spc="380" dirty="0">
                <a:latin typeface="Cambria"/>
                <a:cs typeface="Cambria"/>
              </a:rPr>
              <a:t> </a:t>
            </a:r>
            <a:r>
              <a:rPr lang="en-US" spc="-10" dirty="0">
                <a:latin typeface="Cambria"/>
                <a:cs typeface="Cambria"/>
              </a:rPr>
              <a:t>provides</a:t>
            </a:r>
            <a:r>
              <a:rPr lang="en-US" spc="385" dirty="0">
                <a:latin typeface="Cambria"/>
                <a:cs typeface="Cambria"/>
              </a:rPr>
              <a:t> </a:t>
            </a:r>
            <a:r>
              <a:rPr lang="en-US" b="1" dirty="0">
                <a:latin typeface="Cambria"/>
                <a:cs typeface="Cambria"/>
              </a:rPr>
              <a:t>3</a:t>
            </a:r>
            <a:r>
              <a:rPr lang="en-US" b="1" spc="380" dirty="0">
                <a:latin typeface="Cambria"/>
                <a:cs typeface="Cambria"/>
              </a:rPr>
              <a:t> </a:t>
            </a:r>
            <a:r>
              <a:rPr lang="en-US" b="1" spc="-5" dirty="0">
                <a:latin typeface="Cambria"/>
                <a:cs typeface="Cambria"/>
              </a:rPr>
              <a:t>life</a:t>
            </a:r>
            <a:r>
              <a:rPr lang="en-US" b="1" spc="385" dirty="0">
                <a:latin typeface="Cambria"/>
                <a:cs typeface="Cambria"/>
              </a:rPr>
              <a:t> </a:t>
            </a:r>
            <a:r>
              <a:rPr lang="en-US" b="1" spc="-20" dirty="0">
                <a:latin typeface="Cambria"/>
                <a:cs typeface="Cambria"/>
              </a:rPr>
              <a:t>cycle</a:t>
            </a:r>
            <a:r>
              <a:rPr lang="en-US" b="1" spc="375" dirty="0">
                <a:latin typeface="Cambria"/>
                <a:cs typeface="Cambria"/>
              </a:rPr>
              <a:t> </a:t>
            </a:r>
            <a:r>
              <a:rPr lang="en-US" b="1" dirty="0">
                <a:latin typeface="Cambria"/>
                <a:cs typeface="Cambria"/>
              </a:rPr>
              <a:t>methods</a:t>
            </a:r>
            <a:r>
              <a:rPr lang="en-US" b="1" spc="365" dirty="0">
                <a:latin typeface="Cambria"/>
                <a:cs typeface="Cambria"/>
              </a:rPr>
              <a:t> </a:t>
            </a:r>
            <a:r>
              <a:rPr lang="en-US" spc="-5" dirty="0">
                <a:latin typeface="Cambria"/>
                <a:cs typeface="Cambria"/>
              </a:rPr>
              <a:t>that</a:t>
            </a:r>
            <a:r>
              <a:rPr lang="en-US" spc="395" dirty="0">
                <a:latin typeface="Cambria"/>
                <a:cs typeface="Cambria"/>
              </a:rPr>
              <a:t> </a:t>
            </a:r>
            <a:r>
              <a:rPr lang="en-US" spc="-15" dirty="0">
                <a:latin typeface="Cambria"/>
                <a:cs typeface="Cambria"/>
              </a:rPr>
              <a:t>are</a:t>
            </a:r>
            <a:r>
              <a:rPr lang="en-US" spc="390" dirty="0">
                <a:latin typeface="Cambria"/>
                <a:cs typeface="Cambria"/>
              </a:rPr>
              <a:t> </a:t>
            </a:r>
            <a:r>
              <a:rPr lang="en-US" spc="-10" dirty="0">
                <a:latin typeface="Cambria"/>
                <a:cs typeface="Cambria"/>
              </a:rPr>
              <a:t>used</a:t>
            </a:r>
            <a:r>
              <a:rPr lang="en-US" spc="380" dirty="0">
                <a:latin typeface="Cambria"/>
                <a:cs typeface="Cambria"/>
              </a:rPr>
              <a:t> </a:t>
            </a:r>
            <a:r>
              <a:rPr lang="en-US" b="1" spc="-10" dirty="0">
                <a:latin typeface="Cambria"/>
                <a:cs typeface="Cambria"/>
              </a:rPr>
              <a:t>to</a:t>
            </a:r>
            <a:r>
              <a:rPr lang="en-US" b="1" spc="385" dirty="0">
                <a:latin typeface="Cambria"/>
                <a:cs typeface="Cambria"/>
              </a:rPr>
              <a:t> </a:t>
            </a:r>
            <a:r>
              <a:rPr lang="en-US" b="1" spc="-10" dirty="0">
                <a:latin typeface="Cambria"/>
                <a:cs typeface="Cambria"/>
              </a:rPr>
              <a:t>initialize </a:t>
            </a:r>
            <a:r>
              <a:rPr lang="en-US" b="1" spc="-520" dirty="0">
                <a:latin typeface="Cambria"/>
                <a:cs typeface="Cambria"/>
              </a:rPr>
              <a:t> </a:t>
            </a:r>
            <a:r>
              <a:rPr lang="en-US" spc="-5" dirty="0">
                <a:latin typeface="Cambria"/>
                <a:cs typeface="Cambria"/>
              </a:rPr>
              <a:t>the servlet, </a:t>
            </a:r>
            <a:r>
              <a:rPr lang="en-US" b="1" spc="-10" dirty="0">
                <a:latin typeface="Cambria"/>
                <a:cs typeface="Cambria"/>
              </a:rPr>
              <a:t>to service </a:t>
            </a:r>
            <a:r>
              <a:rPr lang="en-US" spc="-5" dirty="0">
                <a:latin typeface="Cambria"/>
                <a:cs typeface="Cambria"/>
              </a:rPr>
              <a:t>the requests, </a:t>
            </a:r>
            <a:r>
              <a:rPr lang="en-US" dirty="0">
                <a:latin typeface="Cambria"/>
                <a:cs typeface="Cambria"/>
              </a:rPr>
              <a:t>and </a:t>
            </a:r>
            <a:r>
              <a:rPr lang="en-US" b="1" spc="-10" dirty="0">
                <a:latin typeface="Cambria"/>
                <a:cs typeface="Cambria"/>
              </a:rPr>
              <a:t>to </a:t>
            </a:r>
            <a:r>
              <a:rPr lang="en-US" b="1" spc="-15" dirty="0">
                <a:latin typeface="Cambria"/>
                <a:cs typeface="Cambria"/>
              </a:rPr>
              <a:t>destroy </a:t>
            </a:r>
            <a:r>
              <a:rPr lang="en-US" spc="-5" dirty="0">
                <a:latin typeface="Cambria"/>
                <a:cs typeface="Cambria"/>
              </a:rPr>
              <a:t>the </a:t>
            </a:r>
            <a:r>
              <a:rPr lang="en-US" spc="-10" dirty="0">
                <a:latin typeface="Cambria"/>
                <a:cs typeface="Cambria"/>
              </a:rPr>
              <a:t>servlet </a:t>
            </a:r>
            <a:r>
              <a:rPr lang="en-US" spc="-5" dirty="0">
                <a:latin typeface="Cambria"/>
                <a:cs typeface="Cambria"/>
              </a:rPr>
              <a:t> </a:t>
            </a:r>
            <a:r>
              <a:rPr lang="en-US" dirty="0">
                <a:latin typeface="Cambria"/>
                <a:cs typeface="Cambria"/>
              </a:rPr>
              <a:t>and</a:t>
            </a:r>
            <a:r>
              <a:rPr lang="en-US" spc="-20" dirty="0">
                <a:latin typeface="Cambria"/>
                <a:cs typeface="Cambria"/>
              </a:rPr>
              <a:t> </a:t>
            </a:r>
            <a:r>
              <a:rPr lang="en-US" b="1" dirty="0">
                <a:latin typeface="Cambria"/>
                <a:cs typeface="Cambria"/>
              </a:rPr>
              <a:t>2</a:t>
            </a:r>
            <a:r>
              <a:rPr lang="en-US" b="1" spc="15" dirty="0">
                <a:latin typeface="Cambria"/>
                <a:cs typeface="Cambria"/>
              </a:rPr>
              <a:t> </a:t>
            </a:r>
            <a:r>
              <a:rPr lang="en-US" b="1" spc="-5" dirty="0">
                <a:latin typeface="Cambria"/>
                <a:cs typeface="Cambria"/>
              </a:rPr>
              <a:t>non-life</a:t>
            </a:r>
            <a:r>
              <a:rPr lang="en-US" b="1" dirty="0">
                <a:latin typeface="Cambria"/>
                <a:cs typeface="Cambria"/>
              </a:rPr>
              <a:t> </a:t>
            </a:r>
            <a:r>
              <a:rPr lang="en-US" b="1" spc="-15" dirty="0">
                <a:latin typeface="Cambria"/>
                <a:cs typeface="Cambria"/>
              </a:rPr>
              <a:t>cycle</a:t>
            </a:r>
            <a:r>
              <a:rPr lang="en-US" b="1" spc="5" dirty="0">
                <a:latin typeface="Cambria"/>
                <a:cs typeface="Cambria"/>
              </a:rPr>
              <a:t> </a:t>
            </a:r>
            <a:r>
              <a:rPr lang="en-US" b="1" dirty="0">
                <a:latin typeface="Cambria"/>
                <a:cs typeface="Cambria"/>
              </a:rPr>
              <a:t>methods</a:t>
            </a:r>
            <a:r>
              <a:rPr lang="en-US" dirty="0">
                <a:latin typeface="Cambria"/>
                <a:cs typeface="Cambria"/>
              </a:rPr>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a:t>
            </a:fld>
            <a:endParaRPr lang="en-IN" dirty="0"/>
          </a:p>
        </p:txBody>
      </p:sp>
    </p:spTree>
    <p:custDataLst>
      <p:tags r:id="rId1"/>
    </p:custDataLst>
    <p:extLst>
      <p:ext uri="{BB962C8B-B14F-4D97-AF65-F5344CB8AC3E}">
        <p14:creationId xmlns:p14="http://schemas.microsoft.com/office/powerpoint/2010/main" val="3030549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Servlet </a:t>
            </a:r>
            <a:r>
              <a:rPr lang="en-IN" dirty="0" smtClean="0"/>
              <a:t>interface – Methods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a:t>
            </a:fld>
            <a:endParaRPr lang="en-IN" dirty="0"/>
          </a:p>
        </p:txBody>
      </p:sp>
      <p:pic>
        <p:nvPicPr>
          <p:cNvPr id="5" name="object 3"/>
          <p:cNvPicPr>
            <a:picLocks noGrp="1"/>
          </p:cNvPicPr>
          <p:nvPr>
            <p:ph idx="1"/>
          </p:nvPr>
        </p:nvPicPr>
        <p:blipFill>
          <a:blip r:embed="rId3" cstate="print"/>
          <a:stretch>
            <a:fillRect/>
          </a:stretch>
        </p:blipFill>
        <p:spPr>
          <a:xfrm>
            <a:off x="0" y="838200"/>
            <a:ext cx="11751946" cy="5547360"/>
          </a:xfrm>
          <a:prstGeom prst="rect">
            <a:avLst/>
          </a:prstGeom>
        </p:spPr>
      </p:pic>
    </p:spTree>
    <p:custDataLst>
      <p:tags r:id="rId1"/>
    </p:custDataLst>
    <p:extLst>
      <p:ext uri="{BB962C8B-B14F-4D97-AF65-F5344CB8AC3E}">
        <p14:creationId xmlns:p14="http://schemas.microsoft.com/office/powerpoint/2010/main" val="1083781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GenericServlet</a:t>
            </a:r>
            <a:r>
              <a:rPr lang="en-IN" dirty="0"/>
              <a:t> </a:t>
            </a:r>
            <a:r>
              <a:rPr lang="en-IN" dirty="0" smtClean="0"/>
              <a:t>class</a:t>
            </a:r>
            <a:endParaRPr lang="en-IN" dirty="0"/>
          </a:p>
        </p:txBody>
      </p:sp>
      <p:sp>
        <p:nvSpPr>
          <p:cNvPr id="3" name="Content Placeholder 2"/>
          <p:cNvSpPr>
            <a:spLocks noGrp="1"/>
          </p:cNvSpPr>
          <p:nvPr>
            <p:ph idx="1"/>
          </p:nvPr>
        </p:nvSpPr>
        <p:spPr>
          <a:xfrm>
            <a:off x="239151" y="864108"/>
            <a:ext cx="11456320" cy="5993892"/>
          </a:xfrm>
        </p:spPr>
        <p:txBody>
          <a:bodyPr>
            <a:normAutofit fontScale="92500" lnSpcReduction="10000"/>
          </a:bodyPr>
          <a:lstStyle/>
          <a:p>
            <a:pPr>
              <a:lnSpc>
                <a:spcPct val="110000"/>
              </a:lnSpc>
            </a:pPr>
            <a:r>
              <a:rPr lang="en-US" dirty="0" smtClean="0"/>
              <a:t>Implements </a:t>
            </a:r>
            <a:r>
              <a:rPr lang="en-US" dirty="0"/>
              <a:t>Servlet, </a:t>
            </a:r>
            <a:r>
              <a:rPr lang="en-US" dirty="0" err="1"/>
              <a:t>ServletConfig</a:t>
            </a:r>
            <a:r>
              <a:rPr lang="en-US" dirty="0"/>
              <a:t> and </a:t>
            </a:r>
            <a:r>
              <a:rPr lang="en-US" dirty="0" err="1"/>
              <a:t>Serializable</a:t>
            </a:r>
            <a:r>
              <a:rPr lang="en-US" dirty="0"/>
              <a:t> interfaces. </a:t>
            </a:r>
            <a:endParaRPr lang="en-US" dirty="0" smtClean="0"/>
          </a:p>
          <a:p>
            <a:pPr>
              <a:lnSpc>
                <a:spcPct val="110000"/>
              </a:lnSpc>
            </a:pPr>
            <a:r>
              <a:rPr lang="en-US" dirty="0" smtClean="0"/>
              <a:t>Provides </a:t>
            </a:r>
            <a:r>
              <a:rPr lang="en-US" dirty="0"/>
              <a:t>the implementation of all the methods of these interfaces except the service method.</a:t>
            </a:r>
          </a:p>
          <a:p>
            <a:pPr>
              <a:lnSpc>
                <a:spcPct val="110000"/>
              </a:lnSpc>
            </a:pPr>
            <a:r>
              <a:rPr lang="en-US" dirty="0" smtClean="0"/>
              <a:t>Can </a:t>
            </a:r>
            <a:r>
              <a:rPr lang="en-US" dirty="0"/>
              <a:t>handle any type of request so it is </a:t>
            </a:r>
            <a:r>
              <a:rPr lang="en-US" dirty="0" smtClean="0"/>
              <a:t>protocol-independent.</a:t>
            </a:r>
          </a:p>
          <a:p>
            <a:pPr>
              <a:lnSpc>
                <a:spcPct val="110000"/>
              </a:lnSpc>
            </a:pPr>
            <a:r>
              <a:rPr lang="en-US" spc="-10" dirty="0" smtClean="0">
                <a:latin typeface="Cambria"/>
                <a:cs typeface="Cambria"/>
              </a:rPr>
              <a:t>Create</a:t>
            </a:r>
            <a:r>
              <a:rPr lang="en-US" spc="145" dirty="0" smtClean="0">
                <a:latin typeface="Cambria"/>
                <a:cs typeface="Cambria"/>
              </a:rPr>
              <a:t> </a:t>
            </a:r>
            <a:r>
              <a:rPr lang="en-US" spc="5" dirty="0">
                <a:latin typeface="Cambria"/>
                <a:cs typeface="Cambria"/>
              </a:rPr>
              <a:t>a</a:t>
            </a:r>
            <a:r>
              <a:rPr lang="en-US" spc="140" dirty="0">
                <a:latin typeface="Cambria"/>
                <a:cs typeface="Cambria"/>
              </a:rPr>
              <a:t> </a:t>
            </a:r>
            <a:r>
              <a:rPr lang="en-US" dirty="0">
                <a:latin typeface="Cambria"/>
                <a:cs typeface="Cambria"/>
              </a:rPr>
              <a:t>generic</a:t>
            </a:r>
            <a:r>
              <a:rPr lang="en-US" spc="150" dirty="0">
                <a:latin typeface="Cambria"/>
                <a:cs typeface="Cambria"/>
              </a:rPr>
              <a:t> </a:t>
            </a:r>
            <a:r>
              <a:rPr lang="en-US" spc="-5" dirty="0">
                <a:latin typeface="Cambria"/>
                <a:cs typeface="Cambria"/>
              </a:rPr>
              <a:t>servlet</a:t>
            </a:r>
            <a:r>
              <a:rPr lang="en-US" spc="140" dirty="0">
                <a:latin typeface="Cambria"/>
                <a:cs typeface="Cambria"/>
              </a:rPr>
              <a:t> </a:t>
            </a:r>
            <a:r>
              <a:rPr lang="en-US" spc="-25" dirty="0">
                <a:latin typeface="Cambria"/>
                <a:cs typeface="Cambria"/>
              </a:rPr>
              <a:t>by</a:t>
            </a:r>
            <a:r>
              <a:rPr lang="en-US" spc="145" dirty="0">
                <a:latin typeface="Cambria"/>
                <a:cs typeface="Cambria"/>
              </a:rPr>
              <a:t> </a:t>
            </a:r>
            <a:r>
              <a:rPr lang="en-US" b="1" spc="-5" dirty="0">
                <a:latin typeface="Cambria"/>
                <a:cs typeface="Cambria"/>
              </a:rPr>
              <a:t>inheriting</a:t>
            </a:r>
            <a:r>
              <a:rPr lang="en-US" b="1" spc="150" dirty="0">
                <a:latin typeface="Cambria"/>
                <a:cs typeface="Cambria"/>
              </a:rPr>
              <a:t> </a:t>
            </a:r>
            <a:r>
              <a:rPr lang="en-US" dirty="0">
                <a:latin typeface="Cambria"/>
                <a:cs typeface="Cambria"/>
              </a:rPr>
              <a:t>the</a:t>
            </a:r>
            <a:r>
              <a:rPr lang="en-US" spc="145" dirty="0">
                <a:latin typeface="Cambria"/>
                <a:cs typeface="Cambria"/>
              </a:rPr>
              <a:t> </a:t>
            </a:r>
            <a:r>
              <a:rPr lang="en-US" b="1" spc="-5" dirty="0" err="1" smtClean="0">
                <a:latin typeface="Cambria"/>
                <a:cs typeface="Cambria"/>
              </a:rPr>
              <a:t>GenericServlet</a:t>
            </a:r>
            <a:r>
              <a:rPr lang="en-US" b="1" spc="-5" dirty="0" smtClean="0">
                <a:latin typeface="Cambria"/>
                <a:cs typeface="Cambria"/>
              </a:rPr>
              <a:t> </a:t>
            </a:r>
            <a:r>
              <a:rPr lang="en-US" spc="-5" dirty="0" smtClean="0">
                <a:latin typeface="Cambria"/>
                <a:cs typeface="Cambria"/>
              </a:rPr>
              <a:t>class</a:t>
            </a:r>
            <a:r>
              <a:rPr lang="en-US" spc="10" dirty="0" smtClean="0">
                <a:latin typeface="Cambria"/>
                <a:cs typeface="Cambria"/>
              </a:rPr>
              <a:t> </a:t>
            </a:r>
            <a:r>
              <a:rPr lang="en-US" dirty="0">
                <a:latin typeface="Cambria"/>
                <a:cs typeface="Cambria"/>
              </a:rPr>
              <a:t>and</a:t>
            </a:r>
            <a:r>
              <a:rPr lang="en-US" spc="-5" dirty="0">
                <a:latin typeface="Cambria"/>
                <a:cs typeface="Cambria"/>
              </a:rPr>
              <a:t> providing</a:t>
            </a:r>
            <a:r>
              <a:rPr lang="en-US" spc="-35" dirty="0">
                <a:latin typeface="Cambria"/>
                <a:cs typeface="Cambria"/>
              </a:rPr>
              <a:t> </a:t>
            </a:r>
            <a:r>
              <a:rPr lang="en-US" dirty="0">
                <a:latin typeface="Cambria"/>
                <a:cs typeface="Cambria"/>
              </a:rPr>
              <a:t>the</a:t>
            </a:r>
            <a:r>
              <a:rPr lang="en-US" spc="10" dirty="0">
                <a:latin typeface="Cambria"/>
                <a:cs typeface="Cambria"/>
              </a:rPr>
              <a:t> </a:t>
            </a:r>
            <a:r>
              <a:rPr lang="en-US" dirty="0">
                <a:latin typeface="Cambria"/>
                <a:cs typeface="Cambria"/>
              </a:rPr>
              <a:t>implementation</a:t>
            </a:r>
            <a:r>
              <a:rPr lang="en-US" spc="-70" dirty="0">
                <a:latin typeface="Cambria"/>
                <a:cs typeface="Cambria"/>
              </a:rPr>
              <a:t> </a:t>
            </a:r>
            <a:r>
              <a:rPr lang="en-US" dirty="0">
                <a:latin typeface="Cambria"/>
                <a:cs typeface="Cambria"/>
              </a:rPr>
              <a:t>of</a:t>
            </a:r>
            <a:r>
              <a:rPr lang="en-US" spc="-20" dirty="0">
                <a:latin typeface="Cambria"/>
                <a:cs typeface="Cambria"/>
              </a:rPr>
              <a:t> </a:t>
            </a:r>
            <a:r>
              <a:rPr lang="en-US" dirty="0">
                <a:latin typeface="Cambria"/>
                <a:cs typeface="Cambria"/>
              </a:rPr>
              <a:t>the</a:t>
            </a:r>
            <a:r>
              <a:rPr lang="en-US" spc="5" dirty="0">
                <a:latin typeface="Cambria"/>
                <a:cs typeface="Cambria"/>
              </a:rPr>
              <a:t> </a:t>
            </a:r>
            <a:r>
              <a:rPr lang="en-US" b="1" spc="-5" dirty="0">
                <a:latin typeface="Cambria"/>
                <a:cs typeface="Cambria"/>
              </a:rPr>
              <a:t>service</a:t>
            </a:r>
            <a:r>
              <a:rPr lang="en-US" b="1" spc="-20" dirty="0">
                <a:latin typeface="Cambria"/>
                <a:cs typeface="Cambria"/>
              </a:rPr>
              <a:t> </a:t>
            </a:r>
            <a:r>
              <a:rPr lang="en-US" b="1" dirty="0">
                <a:latin typeface="Cambria"/>
                <a:cs typeface="Cambria"/>
              </a:rPr>
              <a:t>method</a:t>
            </a:r>
            <a:r>
              <a:rPr lang="en-US" b="1" dirty="0" smtClean="0">
                <a:latin typeface="Cambria"/>
                <a:cs typeface="Cambria"/>
              </a:rPr>
              <a:t>.</a:t>
            </a:r>
            <a:endParaRPr lang="en-US" dirty="0" smtClean="0"/>
          </a:p>
          <a:p>
            <a:pPr marL="0" indent="0">
              <a:buNone/>
            </a:pPr>
            <a:r>
              <a:rPr lang="en-US" b="1" dirty="0" smtClean="0"/>
              <a:t>Methods </a:t>
            </a:r>
            <a:r>
              <a:rPr lang="en-US" b="1" dirty="0"/>
              <a:t>of </a:t>
            </a:r>
            <a:r>
              <a:rPr lang="en-IN" b="1" dirty="0" err="1"/>
              <a:t>GenericServlet</a:t>
            </a:r>
            <a:r>
              <a:rPr lang="en-IN" b="1" dirty="0"/>
              <a:t> </a:t>
            </a:r>
            <a:r>
              <a:rPr lang="en-US" b="1" dirty="0" smtClean="0"/>
              <a:t>class:</a:t>
            </a:r>
            <a:endParaRPr lang="en-US" b="1" dirty="0"/>
          </a:p>
          <a:p>
            <a:r>
              <a:rPr lang="en-US" dirty="0" smtClean="0">
                <a:solidFill>
                  <a:srgbClr val="1160FF"/>
                </a:solidFill>
              </a:rPr>
              <a:t>public </a:t>
            </a:r>
            <a:r>
              <a:rPr lang="en-US" dirty="0">
                <a:solidFill>
                  <a:srgbClr val="1160FF"/>
                </a:solidFill>
              </a:rPr>
              <a:t>void </a:t>
            </a:r>
            <a:r>
              <a:rPr lang="en-US" dirty="0" err="1">
                <a:solidFill>
                  <a:srgbClr val="1160FF"/>
                </a:solidFill>
              </a:rPr>
              <a:t>init</a:t>
            </a:r>
            <a:r>
              <a:rPr lang="en-US" dirty="0">
                <a:solidFill>
                  <a:srgbClr val="1160FF"/>
                </a:solidFill>
              </a:rPr>
              <a:t>(</a:t>
            </a:r>
            <a:r>
              <a:rPr lang="en-US" dirty="0" err="1">
                <a:solidFill>
                  <a:srgbClr val="1160FF"/>
                </a:solidFill>
              </a:rPr>
              <a:t>ServletConfig</a:t>
            </a:r>
            <a:r>
              <a:rPr lang="en-US" dirty="0">
                <a:solidFill>
                  <a:srgbClr val="1160FF"/>
                </a:solidFill>
              </a:rPr>
              <a:t> </a:t>
            </a:r>
            <a:r>
              <a:rPr lang="en-US" dirty="0" err="1">
                <a:solidFill>
                  <a:srgbClr val="1160FF"/>
                </a:solidFill>
              </a:rPr>
              <a:t>config</a:t>
            </a:r>
            <a:r>
              <a:rPr lang="en-US" dirty="0">
                <a:solidFill>
                  <a:srgbClr val="1160FF"/>
                </a:solidFill>
              </a:rPr>
              <a:t>) </a:t>
            </a:r>
            <a:endParaRPr lang="en-US" dirty="0" smtClean="0">
              <a:solidFill>
                <a:srgbClr val="1160FF"/>
              </a:solidFill>
            </a:endParaRPr>
          </a:p>
          <a:p>
            <a:pPr lvl="1"/>
            <a:r>
              <a:rPr lang="en-US" dirty="0" smtClean="0"/>
              <a:t>Used </a:t>
            </a:r>
            <a:r>
              <a:rPr lang="en-US" dirty="0"/>
              <a:t>to initialize the servlet.</a:t>
            </a:r>
          </a:p>
          <a:p>
            <a:r>
              <a:rPr lang="en-US" dirty="0">
                <a:solidFill>
                  <a:srgbClr val="1160FF"/>
                </a:solidFill>
              </a:rPr>
              <a:t>public abstract void service(</a:t>
            </a:r>
            <a:r>
              <a:rPr lang="en-US" dirty="0" err="1">
                <a:solidFill>
                  <a:srgbClr val="1160FF"/>
                </a:solidFill>
              </a:rPr>
              <a:t>ServletRequest</a:t>
            </a:r>
            <a:r>
              <a:rPr lang="en-US" dirty="0">
                <a:solidFill>
                  <a:srgbClr val="1160FF"/>
                </a:solidFill>
              </a:rPr>
              <a:t> request, </a:t>
            </a:r>
            <a:endParaRPr lang="en-US" dirty="0" smtClean="0">
              <a:solidFill>
                <a:srgbClr val="1160FF"/>
              </a:solidFill>
            </a:endParaRPr>
          </a:p>
          <a:p>
            <a:pPr marL="0" indent="0">
              <a:buNone/>
            </a:pPr>
            <a:r>
              <a:rPr lang="en-US" dirty="0">
                <a:solidFill>
                  <a:srgbClr val="1160FF"/>
                </a:solidFill>
              </a:rPr>
              <a:t>	</a:t>
            </a:r>
            <a:r>
              <a:rPr lang="en-US" dirty="0" smtClean="0">
                <a:solidFill>
                  <a:srgbClr val="1160FF"/>
                </a:solidFill>
              </a:rPr>
              <a:t>				</a:t>
            </a:r>
            <a:r>
              <a:rPr lang="en-US" dirty="0" err="1" smtClean="0">
                <a:solidFill>
                  <a:srgbClr val="1160FF"/>
                </a:solidFill>
              </a:rPr>
              <a:t>ServletResponse</a:t>
            </a:r>
            <a:r>
              <a:rPr lang="en-US" dirty="0" smtClean="0">
                <a:solidFill>
                  <a:srgbClr val="1160FF"/>
                </a:solidFill>
              </a:rPr>
              <a:t> </a:t>
            </a:r>
            <a:r>
              <a:rPr lang="en-US" dirty="0">
                <a:solidFill>
                  <a:srgbClr val="1160FF"/>
                </a:solidFill>
              </a:rPr>
              <a:t>response) </a:t>
            </a:r>
            <a:endParaRPr lang="en-US" dirty="0" smtClean="0">
              <a:solidFill>
                <a:srgbClr val="1160FF"/>
              </a:solidFill>
            </a:endParaRPr>
          </a:p>
          <a:p>
            <a:pPr lvl="1"/>
            <a:r>
              <a:rPr lang="en-US" dirty="0" smtClean="0"/>
              <a:t>Provides </a:t>
            </a:r>
            <a:r>
              <a:rPr lang="en-US" dirty="0"/>
              <a:t>service for the incoming request. </a:t>
            </a:r>
            <a:endParaRPr lang="en-US" dirty="0" smtClean="0"/>
          </a:p>
          <a:p>
            <a:pPr lvl="1"/>
            <a:r>
              <a:rPr lang="en-US" dirty="0" smtClean="0"/>
              <a:t>Invoked </a:t>
            </a:r>
            <a:r>
              <a:rPr lang="en-US" dirty="0"/>
              <a:t>at each time when user requests for a servlet</a:t>
            </a:r>
            <a:r>
              <a:rPr lang="en-US"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18</a:t>
            </a:fld>
            <a:endParaRPr lang="en-IN" dirty="0"/>
          </a:p>
        </p:txBody>
      </p:sp>
    </p:spTree>
    <p:custDataLst>
      <p:tags r:id="rId1"/>
    </p:custDataLst>
    <p:extLst>
      <p:ext uri="{BB962C8B-B14F-4D97-AF65-F5344CB8AC3E}">
        <p14:creationId xmlns:p14="http://schemas.microsoft.com/office/powerpoint/2010/main" val="294692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GenericServlet</a:t>
            </a:r>
            <a:r>
              <a:rPr lang="en-IN" dirty="0"/>
              <a:t> </a:t>
            </a:r>
            <a:r>
              <a:rPr lang="en-IN" dirty="0" smtClean="0"/>
              <a:t>class  (cont.)</a:t>
            </a:r>
            <a:endParaRPr lang="en-IN" dirty="0"/>
          </a:p>
        </p:txBody>
      </p:sp>
      <p:sp>
        <p:nvSpPr>
          <p:cNvPr id="3" name="Content Placeholder 2"/>
          <p:cNvSpPr>
            <a:spLocks noGrp="1"/>
          </p:cNvSpPr>
          <p:nvPr>
            <p:ph idx="1"/>
          </p:nvPr>
        </p:nvSpPr>
        <p:spPr>
          <a:xfrm>
            <a:off x="239151" y="777240"/>
            <a:ext cx="11456320" cy="6080760"/>
          </a:xfrm>
        </p:spPr>
        <p:txBody>
          <a:bodyPr>
            <a:normAutofit fontScale="92500" lnSpcReduction="20000"/>
          </a:bodyPr>
          <a:lstStyle/>
          <a:p>
            <a:pPr marL="0" indent="0">
              <a:buNone/>
            </a:pPr>
            <a:r>
              <a:rPr lang="en-US" b="1" dirty="0"/>
              <a:t>Methods of </a:t>
            </a:r>
            <a:r>
              <a:rPr lang="en-IN" b="1" dirty="0" err="1"/>
              <a:t>GenericServlet</a:t>
            </a:r>
            <a:r>
              <a:rPr lang="en-IN" b="1" dirty="0"/>
              <a:t> </a:t>
            </a:r>
            <a:r>
              <a:rPr lang="en-US" b="1" dirty="0" smtClean="0"/>
              <a:t>class (cont.):</a:t>
            </a:r>
          </a:p>
          <a:p>
            <a:r>
              <a:rPr lang="en-US" dirty="0" smtClean="0">
                <a:solidFill>
                  <a:srgbClr val="1160FF"/>
                </a:solidFill>
              </a:rPr>
              <a:t>public </a:t>
            </a:r>
            <a:r>
              <a:rPr lang="en-US" dirty="0">
                <a:solidFill>
                  <a:srgbClr val="1160FF"/>
                </a:solidFill>
              </a:rPr>
              <a:t>void destroy() </a:t>
            </a:r>
            <a:endParaRPr lang="en-US" dirty="0" smtClean="0">
              <a:solidFill>
                <a:srgbClr val="1160FF"/>
              </a:solidFill>
            </a:endParaRPr>
          </a:p>
          <a:p>
            <a:pPr lvl="1"/>
            <a:r>
              <a:rPr lang="en-US" dirty="0" smtClean="0"/>
              <a:t>Invoked </a:t>
            </a:r>
            <a:r>
              <a:rPr lang="en-US" dirty="0"/>
              <a:t>only once throughout the life cycle </a:t>
            </a:r>
          </a:p>
          <a:p>
            <a:pPr lvl="1"/>
            <a:r>
              <a:rPr lang="en-US" dirty="0" smtClean="0"/>
              <a:t>Indicates </a:t>
            </a:r>
            <a:r>
              <a:rPr lang="en-US" dirty="0"/>
              <a:t>that servlet is being destroyed</a:t>
            </a:r>
            <a:r>
              <a:rPr lang="en-US" dirty="0" smtClean="0"/>
              <a:t>.</a:t>
            </a:r>
            <a:endParaRPr lang="en-US" dirty="0"/>
          </a:p>
          <a:p>
            <a:r>
              <a:rPr lang="en-US" dirty="0">
                <a:solidFill>
                  <a:srgbClr val="1160FF"/>
                </a:solidFill>
              </a:rPr>
              <a:t>public </a:t>
            </a:r>
            <a:r>
              <a:rPr lang="en-US" dirty="0" err="1">
                <a:solidFill>
                  <a:srgbClr val="1160FF"/>
                </a:solidFill>
              </a:rPr>
              <a:t>ServletConfig</a:t>
            </a:r>
            <a:r>
              <a:rPr lang="en-US" dirty="0">
                <a:solidFill>
                  <a:srgbClr val="1160FF"/>
                </a:solidFill>
              </a:rPr>
              <a:t> </a:t>
            </a:r>
            <a:r>
              <a:rPr lang="en-US" dirty="0" err="1">
                <a:solidFill>
                  <a:srgbClr val="1160FF"/>
                </a:solidFill>
              </a:rPr>
              <a:t>getServletConfig</a:t>
            </a:r>
            <a:r>
              <a:rPr lang="en-US" dirty="0">
                <a:solidFill>
                  <a:srgbClr val="1160FF"/>
                </a:solidFill>
              </a:rPr>
              <a:t>() </a:t>
            </a:r>
            <a:endParaRPr lang="en-US" dirty="0" smtClean="0">
              <a:solidFill>
                <a:srgbClr val="1160FF"/>
              </a:solidFill>
            </a:endParaRPr>
          </a:p>
          <a:p>
            <a:pPr lvl="1"/>
            <a:r>
              <a:rPr lang="en-US" dirty="0" smtClean="0"/>
              <a:t>Returns </a:t>
            </a:r>
            <a:r>
              <a:rPr lang="en-US" dirty="0"/>
              <a:t>the object of </a:t>
            </a:r>
            <a:r>
              <a:rPr lang="en-US" dirty="0" err="1" smtClean="0"/>
              <a:t>ServletConfig</a:t>
            </a:r>
            <a:endParaRPr lang="en-US" dirty="0"/>
          </a:p>
          <a:p>
            <a:r>
              <a:rPr lang="en-US" dirty="0">
                <a:solidFill>
                  <a:srgbClr val="1160FF"/>
                </a:solidFill>
              </a:rPr>
              <a:t>public </a:t>
            </a:r>
            <a:r>
              <a:rPr lang="en-US" dirty="0" err="1">
                <a:solidFill>
                  <a:srgbClr val="1160FF"/>
                </a:solidFill>
              </a:rPr>
              <a:t>ServletContext</a:t>
            </a:r>
            <a:r>
              <a:rPr lang="en-US" dirty="0">
                <a:solidFill>
                  <a:srgbClr val="1160FF"/>
                </a:solidFill>
              </a:rPr>
              <a:t> </a:t>
            </a:r>
            <a:r>
              <a:rPr lang="en-US" dirty="0" err="1">
                <a:solidFill>
                  <a:srgbClr val="1160FF"/>
                </a:solidFill>
              </a:rPr>
              <a:t>getServletContext</a:t>
            </a:r>
            <a:r>
              <a:rPr lang="en-US" dirty="0">
                <a:solidFill>
                  <a:srgbClr val="1160FF"/>
                </a:solidFill>
              </a:rPr>
              <a:t>() </a:t>
            </a:r>
            <a:endParaRPr lang="en-US" dirty="0" smtClean="0">
              <a:solidFill>
                <a:srgbClr val="1160FF"/>
              </a:solidFill>
            </a:endParaRPr>
          </a:p>
          <a:p>
            <a:pPr lvl="1"/>
            <a:r>
              <a:rPr lang="en-US" dirty="0"/>
              <a:t>R</a:t>
            </a:r>
            <a:r>
              <a:rPr lang="en-US" dirty="0" smtClean="0"/>
              <a:t>eturns </a:t>
            </a:r>
            <a:r>
              <a:rPr lang="en-US" dirty="0"/>
              <a:t>the object of </a:t>
            </a:r>
            <a:r>
              <a:rPr lang="en-US" dirty="0" err="1"/>
              <a:t>ServletContext</a:t>
            </a:r>
            <a:r>
              <a:rPr lang="en-US" dirty="0"/>
              <a:t>.</a:t>
            </a:r>
          </a:p>
          <a:p>
            <a:r>
              <a:rPr lang="en-US" dirty="0" smtClean="0">
                <a:solidFill>
                  <a:srgbClr val="1160FF"/>
                </a:solidFill>
              </a:rPr>
              <a:t>public </a:t>
            </a:r>
            <a:r>
              <a:rPr lang="en-US" dirty="0">
                <a:solidFill>
                  <a:srgbClr val="1160FF"/>
                </a:solidFill>
              </a:rPr>
              <a:t>String </a:t>
            </a:r>
            <a:r>
              <a:rPr lang="en-US" dirty="0" err="1">
                <a:solidFill>
                  <a:srgbClr val="1160FF"/>
                </a:solidFill>
              </a:rPr>
              <a:t>getServletInfo</a:t>
            </a:r>
            <a:r>
              <a:rPr lang="en-US" dirty="0">
                <a:solidFill>
                  <a:srgbClr val="1160FF"/>
                </a:solidFill>
              </a:rPr>
              <a:t>() </a:t>
            </a:r>
            <a:endParaRPr lang="en-US" dirty="0" smtClean="0">
              <a:solidFill>
                <a:srgbClr val="1160FF"/>
              </a:solidFill>
            </a:endParaRPr>
          </a:p>
          <a:p>
            <a:pPr lvl="1"/>
            <a:r>
              <a:rPr lang="en-US" dirty="0" smtClean="0"/>
              <a:t>Returns </a:t>
            </a:r>
            <a:r>
              <a:rPr lang="en-US" dirty="0"/>
              <a:t>information about servlet such as writer, copyright, version etc.</a:t>
            </a:r>
          </a:p>
          <a:p>
            <a:r>
              <a:rPr lang="en-US" dirty="0">
                <a:solidFill>
                  <a:srgbClr val="1160FF"/>
                </a:solidFill>
              </a:rPr>
              <a:t>public String </a:t>
            </a:r>
            <a:r>
              <a:rPr lang="en-US" dirty="0" err="1">
                <a:solidFill>
                  <a:srgbClr val="1160FF"/>
                </a:solidFill>
              </a:rPr>
              <a:t>getInitParameter</a:t>
            </a:r>
            <a:r>
              <a:rPr lang="en-US" dirty="0">
                <a:solidFill>
                  <a:srgbClr val="1160FF"/>
                </a:solidFill>
              </a:rPr>
              <a:t>(String name) </a:t>
            </a:r>
            <a:endParaRPr lang="en-US" dirty="0" smtClean="0">
              <a:solidFill>
                <a:srgbClr val="1160FF"/>
              </a:solidFill>
            </a:endParaRPr>
          </a:p>
          <a:p>
            <a:pPr lvl="1"/>
            <a:r>
              <a:rPr lang="en-US" dirty="0" smtClean="0"/>
              <a:t>Returns </a:t>
            </a:r>
            <a:r>
              <a:rPr lang="en-US" dirty="0"/>
              <a:t>the parameter value for the </a:t>
            </a:r>
            <a:r>
              <a:rPr lang="en-US" dirty="0" smtClean="0"/>
              <a:t>given parameter name</a:t>
            </a:r>
            <a:endParaRPr lang="en-US" dirty="0"/>
          </a:p>
          <a:p>
            <a:r>
              <a:rPr lang="en-US" dirty="0">
                <a:solidFill>
                  <a:srgbClr val="1160FF"/>
                </a:solidFill>
              </a:rPr>
              <a:t>public Enumeration </a:t>
            </a:r>
            <a:r>
              <a:rPr lang="en-US" dirty="0" err="1">
                <a:solidFill>
                  <a:srgbClr val="1160FF"/>
                </a:solidFill>
              </a:rPr>
              <a:t>getInitParameterNames</a:t>
            </a:r>
            <a:r>
              <a:rPr lang="en-US" dirty="0">
                <a:solidFill>
                  <a:srgbClr val="1160FF"/>
                </a:solidFill>
              </a:rPr>
              <a:t>() </a:t>
            </a:r>
            <a:endParaRPr lang="en-US" dirty="0" smtClean="0">
              <a:solidFill>
                <a:srgbClr val="1160FF"/>
              </a:solidFill>
            </a:endParaRPr>
          </a:p>
          <a:p>
            <a:pPr lvl="1"/>
            <a:r>
              <a:rPr lang="en-US" dirty="0" smtClean="0"/>
              <a:t>Returns all the parameters defined in the web.xml file</a:t>
            </a:r>
            <a:endParaRPr lang="en-US" dirty="0"/>
          </a:p>
          <a:p>
            <a:r>
              <a:rPr lang="en-US" dirty="0">
                <a:solidFill>
                  <a:srgbClr val="1160FF"/>
                </a:solidFill>
              </a:rPr>
              <a:t>public String </a:t>
            </a:r>
            <a:r>
              <a:rPr lang="en-US" dirty="0" err="1">
                <a:solidFill>
                  <a:srgbClr val="1160FF"/>
                </a:solidFill>
              </a:rPr>
              <a:t>getServletName</a:t>
            </a:r>
            <a:r>
              <a:rPr lang="en-US" dirty="0">
                <a:solidFill>
                  <a:srgbClr val="1160FF"/>
                </a:solidFill>
              </a:rPr>
              <a:t>() </a:t>
            </a:r>
            <a:endParaRPr lang="en-US" dirty="0" smtClean="0">
              <a:solidFill>
                <a:srgbClr val="1160FF"/>
              </a:solidFill>
            </a:endParaRPr>
          </a:p>
          <a:p>
            <a:pPr lvl="1"/>
            <a:r>
              <a:rPr lang="en-US" dirty="0" smtClean="0"/>
              <a:t>Returns </a:t>
            </a:r>
            <a:r>
              <a:rPr lang="en-US" dirty="0"/>
              <a:t>the name of the servlet </a:t>
            </a:r>
            <a:r>
              <a:rPr lang="en-US" dirty="0" smtClean="0"/>
              <a:t>object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19</a:t>
            </a:fld>
            <a:endParaRPr lang="en-IN" dirty="0"/>
          </a:p>
        </p:txBody>
      </p:sp>
    </p:spTree>
    <p:custDataLst>
      <p:tags r:id="rId1"/>
    </p:custDataLst>
    <p:extLst>
      <p:ext uri="{BB962C8B-B14F-4D97-AF65-F5344CB8AC3E}">
        <p14:creationId xmlns:p14="http://schemas.microsoft.com/office/powerpoint/2010/main" val="1335621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IN" dirty="0"/>
          </a:p>
        </p:txBody>
      </p:sp>
      <p:sp>
        <p:nvSpPr>
          <p:cNvPr id="3" name="Content Placeholder 2"/>
          <p:cNvSpPr>
            <a:spLocks noGrp="1"/>
          </p:cNvSpPr>
          <p:nvPr>
            <p:ph idx="1"/>
          </p:nvPr>
        </p:nvSpPr>
        <p:spPr>
          <a:xfrm>
            <a:off x="239151" y="864107"/>
            <a:ext cx="11456320" cy="5941776"/>
          </a:xfrm>
        </p:spPr>
        <p:txBody>
          <a:bodyPr>
            <a:normAutofit fontScale="92500" lnSpcReduction="20000"/>
          </a:bodyPr>
          <a:lstStyle/>
          <a:p>
            <a:pPr marL="514350" indent="-514350">
              <a:buFont typeface="+mj-lt"/>
              <a:buAutoNum type="arabicPeriod"/>
            </a:pPr>
            <a:r>
              <a:rPr lang="en-US" dirty="0"/>
              <a:t>Servlet </a:t>
            </a:r>
            <a:r>
              <a:rPr lang="en-US" dirty="0" smtClean="0"/>
              <a:t>Introduction, </a:t>
            </a:r>
            <a:r>
              <a:rPr lang="en-US" dirty="0" smtClean="0"/>
              <a:t>Servlet </a:t>
            </a:r>
            <a:r>
              <a:rPr lang="en-US" dirty="0"/>
              <a:t>Life </a:t>
            </a:r>
            <a:r>
              <a:rPr lang="en-US" dirty="0" smtClean="0"/>
              <a:t>Cycle(SLC)</a:t>
            </a:r>
          </a:p>
          <a:p>
            <a:pPr marL="514350" indent="-514350">
              <a:buFont typeface="+mj-lt"/>
              <a:buAutoNum type="arabicPeriod"/>
            </a:pPr>
            <a:r>
              <a:rPr lang="en-US" dirty="0" smtClean="0"/>
              <a:t>Types </a:t>
            </a:r>
            <a:r>
              <a:rPr lang="en-US" dirty="0"/>
              <a:t>of </a:t>
            </a:r>
            <a:r>
              <a:rPr lang="en-US" dirty="0" smtClean="0"/>
              <a:t>Servlet</a:t>
            </a:r>
          </a:p>
          <a:p>
            <a:pPr marL="514350" indent="-514350">
              <a:buFont typeface="+mj-lt"/>
              <a:buAutoNum type="arabicPeriod"/>
            </a:pPr>
            <a:r>
              <a:rPr lang="en-US" dirty="0" smtClean="0"/>
              <a:t>Servlet </a:t>
            </a:r>
            <a:r>
              <a:rPr lang="en-IN" dirty="0" smtClean="0"/>
              <a:t>Configuration with Deployment Descriptor </a:t>
            </a:r>
          </a:p>
          <a:p>
            <a:pPr marL="514350" indent="-514350">
              <a:buFont typeface="+mj-lt"/>
              <a:buAutoNum type="arabicPeriod"/>
            </a:pPr>
            <a:r>
              <a:rPr lang="en-IN" dirty="0" smtClean="0"/>
              <a:t>Working with </a:t>
            </a:r>
            <a:r>
              <a:rPr lang="en-US" dirty="0" err="1" smtClean="0"/>
              <a:t>ServletContext</a:t>
            </a:r>
            <a:r>
              <a:rPr lang="en-US" dirty="0" smtClean="0"/>
              <a:t> </a:t>
            </a:r>
            <a:r>
              <a:rPr lang="en-US" dirty="0"/>
              <a:t>and </a:t>
            </a:r>
            <a:r>
              <a:rPr lang="en-US" dirty="0" err="1"/>
              <a:t>ServletConfig</a:t>
            </a:r>
            <a:r>
              <a:rPr lang="en-US" dirty="0"/>
              <a:t> </a:t>
            </a:r>
            <a:r>
              <a:rPr lang="en-US" dirty="0" smtClean="0"/>
              <a:t>objects</a:t>
            </a:r>
          </a:p>
          <a:p>
            <a:pPr marL="514350" indent="-514350">
              <a:buFont typeface="+mj-lt"/>
              <a:buAutoNum type="arabicPeriod"/>
            </a:pPr>
            <a:r>
              <a:rPr lang="en-US" dirty="0" smtClean="0"/>
              <a:t>Attributes </a:t>
            </a:r>
            <a:r>
              <a:rPr lang="en-US" dirty="0"/>
              <a:t>in </a:t>
            </a:r>
            <a:r>
              <a:rPr lang="en-US" dirty="0" smtClean="0"/>
              <a:t>Servlet</a:t>
            </a:r>
            <a:endParaRPr lang="en-US" dirty="0"/>
          </a:p>
          <a:p>
            <a:pPr marL="514350" indent="-514350">
              <a:buFont typeface="+mj-lt"/>
              <a:buAutoNum type="arabicPeriod"/>
            </a:pPr>
            <a:r>
              <a:rPr lang="en-US" dirty="0"/>
              <a:t>Response and Redirection </a:t>
            </a:r>
            <a:endParaRPr lang="en-US" dirty="0" smtClean="0"/>
          </a:p>
          <a:p>
            <a:pPr marL="960120" lvl="1" indent="-457200">
              <a:buFont typeface="+mj-lt"/>
              <a:buAutoNum type="arabicPeriod"/>
            </a:pPr>
            <a:r>
              <a:rPr lang="en-US" dirty="0" smtClean="0"/>
              <a:t>Using </a:t>
            </a:r>
            <a:r>
              <a:rPr lang="en-US" dirty="0"/>
              <a:t>Request </a:t>
            </a:r>
            <a:r>
              <a:rPr lang="en-US" dirty="0" err="1" smtClean="0"/>
              <a:t>Dispacher</a:t>
            </a:r>
            <a:endParaRPr lang="en-US" dirty="0" smtClean="0"/>
          </a:p>
          <a:p>
            <a:pPr marL="960120" lvl="1" indent="-457200">
              <a:buFont typeface="+mj-lt"/>
              <a:buAutoNum type="arabicPeriod"/>
            </a:pPr>
            <a:r>
              <a:rPr lang="en-US" dirty="0" smtClean="0"/>
              <a:t>Using </a:t>
            </a:r>
            <a:r>
              <a:rPr lang="en-IN" dirty="0" err="1" smtClean="0"/>
              <a:t>sendRedirect</a:t>
            </a:r>
            <a:r>
              <a:rPr lang="en-IN" dirty="0" smtClean="0"/>
              <a:t> Method </a:t>
            </a:r>
          </a:p>
          <a:p>
            <a:pPr marL="514350" indent="-514350">
              <a:buFont typeface="+mj-lt"/>
              <a:buAutoNum type="arabicPeriod"/>
            </a:pPr>
            <a:r>
              <a:rPr lang="en-US" dirty="0"/>
              <a:t>Session </a:t>
            </a:r>
            <a:r>
              <a:rPr lang="en-US" dirty="0" smtClean="0"/>
              <a:t>Tracking</a:t>
            </a:r>
            <a:endParaRPr lang="en-US" dirty="0"/>
          </a:p>
          <a:p>
            <a:pPr marL="960120" lvl="1" indent="-457200">
              <a:buFont typeface="+mj-lt"/>
              <a:buAutoNum type="arabicPeriod"/>
            </a:pPr>
            <a:r>
              <a:rPr lang="en-US" dirty="0"/>
              <a:t>Using </a:t>
            </a:r>
            <a:r>
              <a:rPr lang="en-US" dirty="0" smtClean="0"/>
              <a:t>Cookies</a:t>
            </a:r>
          </a:p>
          <a:p>
            <a:pPr marL="960120" lvl="1" indent="-457200">
              <a:buFont typeface="+mj-lt"/>
              <a:buAutoNum type="arabicPeriod"/>
            </a:pPr>
            <a:r>
              <a:rPr lang="en-US" dirty="0" err="1" smtClean="0"/>
              <a:t>HTTPSession</a:t>
            </a:r>
            <a:endParaRPr lang="en-US" dirty="0" smtClean="0"/>
          </a:p>
          <a:p>
            <a:pPr marL="960120" lvl="1" indent="-457200">
              <a:buFont typeface="+mj-lt"/>
              <a:buAutoNum type="arabicPeriod"/>
            </a:pPr>
            <a:r>
              <a:rPr lang="en-US" dirty="0" smtClean="0"/>
              <a:t>Hidden </a:t>
            </a:r>
            <a:r>
              <a:rPr lang="en-US" dirty="0"/>
              <a:t>Form </a:t>
            </a:r>
            <a:r>
              <a:rPr lang="en-US" dirty="0" smtClean="0"/>
              <a:t>Field</a:t>
            </a:r>
          </a:p>
          <a:p>
            <a:pPr marL="960120" lvl="1" indent="-457200">
              <a:buFont typeface="+mj-lt"/>
              <a:buAutoNum type="arabicPeriod"/>
            </a:pPr>
            <a:r>
              <a:rPr lang="en-US" dirty="0" smtClean="0"/>
              <a:t>URL </a:t>
            </a:r>
            <a:r>
              <a:rPr lang="en-US" dirty="0"/>
              <a:t>Rewriting</a:t>
            </a:r>
          </a:p>
          <a:p>
            <a:pPr marL="514350" indent="-514350">
              <a:buFont typeface="+mj-lt"/>
              <a:buAutoNum type="arabicPeriod"/>
            </a:pPr>
            <a:r>
              <a:rPr lang="en-IN" dirty="0" smtClean="0"/>
              <a:t>Filter API, Manipulating Responses using Filter </a:t>
            </a:r>
            <a:r>
              <a:rPr lang="en-US" dirty="0" smtClean="0"/>
              <a:t>API</a:t>
            </a:r>
          </a:p>
          <a:p>
            <a:pPr marL="514350" indent="-514350">
              <a:buFont typeface="+mj-lt"/>
              <a:buAutoNum type="arabicPeriod"/>
            </a:pPr>
            <a:r>
              <a:rPr lang="en-US" dirty="0" smtClean="0"/>
              <a:t>Types </a:t>
            </a:r>
            <a:r>
              <a:rPr lang="en-US" dirty="0"/>
              <a:t>of Servlet Event: </a:t>
            </a:r>
            <a:r>
              <a:rPr lang="en-US" dirty="0" err="1"/>
              <a:t>ContextLevel</a:t>
            </a:r>
            <a:r>
              <a:rPr lang="en-US" dirty="0"/>
              <a:t> </a:t>
            </a:r>
            <a:r>
              <a:rPr lang="en-US" dirty="0" smtClean="0"/>
              <a:t>and </a:t>
            </a:r>
            <a:r>
              <a:rPr lang="en-IN" dirty="0" err="1" smtClean="0"/>
              <a:t>SessionLevel</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a:t>
            </a:fld>
            <a:endParaRPr lang="en-IN"/>
          </a:p>
        </p:txBody>
      </p:sp>
    </p:spTree>
    <p:custDataLst>
      <p:tags r:id="rId1"/>
    </p:custDataLst>
    <p:extLst>
      <p:ext uri="{BB962C8B-B14F-4D97-AF65-F5344CB8AC3E}">
        <p14:creationId xmlns:p14="http://schemas.microsoft.com/office/powerpoint/2010/main" val="824023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HttpServlet</a:t>
            </a:r>
            <a:r>
              <a:rPr lang="en-IN" dirty="0"/>
              <a:t> class</a:t>
            </a:r>
          </a:p>
        </p:txBody>
      </p:sp>
      <p:sp>
        <p:nvSpPr>
          <p:cNvPr id="3" name="Content Placeholder 2"/>
          <p:cNvSpPr>
            <a:spLocks noGrp="1"/>
          </p:cNvSpPr>
          <p:nvPr>
            <p:ph idx="1"/>
          </p:nvPr>
        </p:nvSpPr>
        <p:spPr>
          <a:xfrm>
            <a:off x="0" y="864108"/>
            <a:ext cx="11810999" cy="5993892"/>
          </a:xfrm>
        </p:spPr>
        <p:txBody>
          <a:bodyPr>
            <a:normAutofit/>
          </a:bodyPr>
          <a:lstStyle/>
          <a:p>
            <a:r>
              <a:rPr lang="en-US" dirty="0" smtClean="0"/>
              <a:t>Extends </a:t>
            </a:r>
            <a:r>
              <a:rPr lang="en-US" dirty="0"/>
              <a:t>the </a:t>
            </a:r>
            <a:r>
              <a:rPr lang="en-US" dirty="0" err="1"/>
              <a:t>GenericServlet</a:t>
            </a:r>
            <a:r>
              <a:rPr lang="en-US" dirty="0"/>
              <a:t> class </a:t>
            </a:r>
            <a:endParaRPr lang="en-US" dirty="0" smtClean="0"/>
          </a:p>
          <a:p>
            <a:r>
              <a:rPr lang="en-US" dirty="0" smtClean="0"/>
              <a:t>Implements </a:t>
            </a:r>
            <a:r>
              <a:rPr lang="en-US" dirty="0" err="1"/>
              <a:t>Serializable</a:t>
            </a:r>
            <a:r>
              <a:rPr lang="en-US" dirty="0"/>
              <a:t> </a:t>
            </a:r>
            <a:r>
              <a:rPr lang="en-US" dirty="0" smtClean="0"/>
              <a:t>interface</a:t>
            </a:r>
          </a:p>
          <a:p>
            <a:r>
              <a:rPr lang="en-US" dirty="0" smtClean="0"/>
              <a:t>Provides </a:t>
            </a:r>
            <a:r>
              <a:rPr lang="en-US" dirty="0"/>
              <a:t>http specific methods </a:t>
            </a:r>
            <a:r>
              <a:rPr lang="en-US" dirty="0" smtClean="0">
                <a:sym typeface="Wingdings" pitchFamily="2" charset="2"/>
              </a:rPr>
              <a:t> </a:t>
            </a:r>
            <a:r>
              <a:rPr lang="en-US" dirty="0" err="1" smtClean="0"/>
              <a:t>doGet</a:t>
            </a:r>
            <a:r>
              <a:rPr lang="en-US" dirty="0"/>
              <a:t>, </a:t>
            </a:r>
            <a:r>
              <a:rPr lang="en-US" dirty="0" err="1"/>
              <a:t>doPost</a:t>
            </a:r>
            <a:r>
              <a:rPr lang="en-US" dirty="0"/>
              <a:t>, </a:t>
            </a:r>
            <a:r>
              <a:rPr lang="en-US" dirty="0" err="1"/>
              <a:t>doHead</a:t>
            </a:r>
            <a:r>
              <a:rPr lang="en-US" dirty="0"/>
              <a:t>, </a:t>
            </a:r>
            <a:r>
              <a:rPr lang="en-US" dirty="0" err="1"/>
              <a:t>doTrace</a:t>
            </a:r>
            <a:r>
              <a:rPr lang="en-US" dirty="0"/>
              <a:t> etc.</a:t>
            </a:r>
          </a:p>
          <a:p>
            <a:endParaRPr lang="en-US" dirty="0" smtClean="0"/>
          </a:p>
          <a:p>
            <a:pPr marL="0" indent="0">
              <a:buNone/>
            </a:pPr>
            <a:r>
              <a:rPr lang="en-US" b="1" dirty="0" smtClean="0"/>
              <a:t>Methods </a:t>
            </a:r>
            <a:r>
              <a:rPr lang="en-US" b="1" dirty="0"/>
              <a:t>of </a:t>
            </a:r>
            <a:r>
              <a:rPr lang="en-US" b="1" dirty="0" err="1"/>
              <a:t>HttpServlet</a:t>
            </a:r>
            <a:r>
              <a:rPr lang="en-US" b="1" dirty="0"/>
              <a:t> </a:t>
            </a:r>
            <a:r>
              <a:rPr lang="en-US" b="1" dirty="0" smtClean="0"/>
              <a:t>class:</a:t>
            </a:r>
            <a:endParaRPr lang="en-US" b="1" dirty="0"/>
          </a:p>
          <a:p>
            <a:r>
              <a:rPr lang="en-US" dirty="0">
                <a:solidFill>
                  <a:srgbClr val="1160FF"/>
                </a:solidFill>
              </a:rPr>
              <a:t>public void service(</a:t>
            </a:r>
            <a:r>
              <a:rPr lang="en-US" dirty="0" err="1">
                <a:solidFill>
                  <a:srgbClr val="1160FF"/>
                </a:solidFill>
              </a:rPr>
              <a:t>ServletRequest</a:t>
            </a:r>
            <a:r>
              <a:rPr lang="en-US" dirty="0">
                <a:solidFill>
                  <a:srgbClr val="1160FF"/>
                </a:solidFill>
              </a:rPr>
              <a:t> </a:t>
            </a:r>
            <a:r>
              <a:rPr lang="en-US" dirty="0" err="1" smtClean="0">
                <a:solidFill>
                  <a:srgbClr val="1160FF"/>
                </a:solidFill>
              </a:rPr>
              <a:t>rq,ServletResponse</a:t>
            </a:r>
            <a:r>
              <a:rPr lang="en-US" dirty="0" smtClean="0">
                <a:solidFill>
                  <a:srgbClr val="1160FF"/>
                </a:solidFill>
              </a:rPr>
              <a:t> </a:t>
            </a:r>
            <a:r>
              <a:rPr lang="en-US" dirty="0" err="1" smtClean="0">
                <a:solidFill>
                  <a:srgbClr val="1160FF"/>
                </a:solidFill>
              </a:rPr>
              <a:t>rs</a:t>
            </a:r>
            <a:r>
              <a:rPr lang="en-US" dirty="0">
                <a:solidFill>
                  <a:srgbClr val="1160FF"/>
                </a:solidFill>
              </a:rPr>
              <a:t>) </a:t>
            </a:r>
            <a:endParaRPr lang="en-US" dirty="0" smtClean="0">
              <a:solidFill>
                <a:srgbClr val="1160FF"/>
              </a:solidFill>
            </a:endParaRPr>
          </a:p>
          <a:p>
            <a:pPr lvl="1"/>
            <a:r>
              <a:rPr lang="en-US" dirty="0" smtClean="0"/>
              <a:t>Dispatches </a:t>
            </a:r>
            <a:r>
              <a:rPr lang="en-US" dirty="0"/>
              <a:t>the request to the protected service method by converting the request and response object into http type.</a:t>
            </a:r>
          </a:p>
          <a:p>
            <a:r>
              <a:rPr lang="en-US" dirty="0">
                <a:solidFill>
                  <a:srgbClr val="1160FF"/>
                </a:solidFill>
              </a:rPr>
              <a:t>protected void service(</a:t>
            </a:r>
            <a:r>
              <a:rPr lang="en-US" dirty="0" err="1">
                <a:solidFill>
                  <a:srgbClr val="1160FF"/>
                </a:solidFill>
              </a:rPr>
              <a:t>HttpServletRequest</a:t>
            </a:r>
            <a:r>
              <a:rPr lang="en-US" dirty="0">
                <a:solidFill>
                  <a:srgbClr val="1160FF"/>
                </a:solidFill>
              </a:rPr>
              <a:t> </a:t>
            </a:r>
            <a:r>
              <a:rPr lang="en-US" dirty="0" err="1" smtClean="0">
                <a:solidFill>
                  <a:srgbClr val="1160FF"/>
                </a:solidFill>
              </a:rPr>
              <a:t>rq</a:t>
            </a:r>
            <a:r>
              <a:rPr lang="en-US" dirty="0">
                <a:solidFill>
                  <a:srgbClr val="1160FF"/>
                </a:solidFill>
              </a:rPr>
              <a:t>, </a:t>
            </a:r>
            <a:r>
              <a:rPr lang="en-US" dirty="0" err="1" smtClean="0">
                <a:solidFill>
                  <a:srgbClr val="1160FF"/>
                </a:solidFill>
              </a:rPr>
              <a:t>HttpServletResponse</a:t>
            </a:r>
            <a:r>
              <a:rPr lang="en-US" dirty="0" smtClean="0">
                <a:solidFill>
                  <a:srgbClr val="1160FF"/>
                </a:solidFill>
              </a:rPr>
              <a:t> </a:t>
            </a:r>
            <a:r>
              <a:rPr lang="en-US" dirty="0" err="1" smtClean="0">
                <a:solidFill>
                  <a:srgbClr val="1160FF"/>
                </a:solidFill>
              </a:rPr>
              <a:t>rs</a:t>
            </a:r>
            <a:r>
              <a:rPr lang="en-US" dirty="0" smtClean="0">
                <a:solidFill>
                  <a:srgbClr val="1160FF"/>
                </a:solidFill>
              </a:rPr>
              <a:t>) </a:t>
            </a:r>
          </a:p>
          <a:p>
            <a:pPr lvl="1"/>
            <a:r>
              <a:rPr lang="en-US" dirty="0" smtClean="0"/>
              <a:t>Receives </a:t>
            </a:r>
            <a:r>
              <a:rPr lang="en-US" dirty="0"/>
              <a:t>the request from the service </a:t>
            </a:r>
            <a:r>
              <a:rPr lang="en-US" dirty="0" smtClean="0"/>
              <a:t>method</a:t>
            </a:r>
          </a:p>
          <a:p>
            <a:pPr lvl="1"/>
            <a:r>
              <a:rPr lang="en-US" dirty="0" smtClean="0"/>
              <a:t>Dispatches </a:t>
            </a:r>
            <a:r>
              <a:rPr lang="en-US" dirty="0"/>
              <a:t>the request to the </a:t>
            </a:r>
            <a:r>
              <a:rPr lang="en-US" dirty="0" err="1" smtClean="0"/>
              <a:t>doXxx</a:t>
            </a:r>
            <a:r>
              <a:rPr lang="en-US" dirty="0" smtClean="0"/>
              <a:t>() </a:t>
            </a:r>
            <a:r>
              <a:rPr lang="en-US" dirty="0"/>
              <a:t>method depending on the incoming http request </a:t>
            </a:r>
            <a:r>
              <a:rPr lang="en-US" dirty="0" smtClean="0"/>
              <a:t>type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20</a:t>
            </a:fld>
            <a:endParaRPr lang="en-IN" dirty="0"/>
          </a:p>
        </p:txBody>
      </p:sp>
    </p:spTree>
    <p:custDataLst>
      <p:tags r:id="rId1"/>
    </p:custDataLst>
    <p:extLst>
      <p:ext uri="{BB962C8B-B14F-4D97-AF65-F5344CB8AC3E}">
        <p14:creationId xmlns:p14="http://schemas.microsoft.com/office/powerpoint/2010/main" val="1541917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HttpServlet</a:t>
            </a:r>
            <a:r>
              <a:rPr lang="en-IN" dirty="0"/>
              <a:t> class</a:t>
            </a:r>
          </a:p>
        </p:txBody>
      </p:sp>
      <p:sp>
        <p:nvSpPr>
          <p:cNvPr id="3" name="Content Placeholder 2"/>
          <p:cNvSpPr>
            <a:spLocks noGrp="1"/>
          </p:cNvSpPr>
          <p:nvPr>
            <p:ph idx="1"/>
          </p:nvPr>
        </p:nvSpPr>
        <p:spPr>
          <a:xfrm>
            <a:off x="0" y="864108"/>
            <a:ext cx="11810999" cy="5993892"/>
          </a:xfrm>
        </p:spPr>
        <p:txBody>
          <a:bodyPr>
            <a:normAutofit/>
          </a:bodyPr>
          <a:lstStyle/>
          <a:p>
            <a:pPr marL="0" indent="0">
              <a:buNone/>
            </a:pPr>
            <a:r>
              <a:rPr lang="en-US" b="1" dirty="0" smtClean="0"/>
              <a:t>Methods </a:t>
            </a:r>
            <a:r>
              <a:rPr lang="en-US" b="1" dirty="0"/>
              <a:t>of </a:t>
            </a:r>
            <a:r>
              <a:rPr lang="en-US" b="1" dirty="0" err="1"/>
              <a:t>HttpServlet</a:t>
            </a:r>
            <a:r>
              <a:rPr lang="en-US" b="1" dirty="0"/>
              <a:t> </a:t>
            </a:r>
            <a:r>
              <a:rPr lang="en-US" b="1" dirty="0" smtClean="0"/>
              <a:t>class:</a:t>
            </a:r>
            <a:endParaRPr lang="en-US" b="1" dirty="0"/>
          </a:p>
          <a:p>
            <a:r>
              <a:rPr lang="en-US" dirty="0" smtClean="0">
                <a:solidFill>
                  <a:srgbClr val="1160FF"/>
                </a:solidFill>
              </a:rPr>
              <a:t>protected </a:t>
            </a:r>
            <a:r>
              <a:rPr lang="en-US" dirty="0">
                <a:solidFill>
                  <a:srgbClr val="1160FF"/>
                </a:solidFill>
              </a:rPr>
              <a:t>void </a:t>
            </a:r>
            <a:r>
              <a:rPr lang="en-US" dirty="0" err="1">
                <a:solidFill>
                  <a:srgbClr val="1160FF"/>
                </a:solidFill>
              </a:rPr>
              <a:t>doGet</a:t>
            </a:r>
            <a:r>
              <a:rPr lang="en-US" dirty="0">
                <a:solidFill>
                  <a:srgbClr val="1160FF"/>
                </a:solidFill>
              </a:rPr>
              <a:t>(</a:t>
            </a:r>
            <a:r>
              <a:rPr lang="en-US" dirty="0" err="1">
                <a:solidFill>
                  <a:srgbClr val="1160FF"/>
                </a:solidFill>
              </a:rPr>
              <a:t>HttpServletRequest</a:t>
            </a:r>
            <a:r>
              <a:rPr lang="en-US" dirty="0">
                <a:solidFill>
                  <a:srgbClr val="1160FF"/>
                </a:solidFill>
              </a:rPr>
              <a:t> </a:t>
            </a:r>
            <a:r>
              <a:rPr lang="en-US" dirty="0" err="1" smtClean="0">
                <a:solidFill>
                  <a:srgbClr val="1160FF"/>
                </a:solidFill>
              </a:rPr>
              <a:t>rq</a:t>
            </a:r>
            <a:r>
              <a:rPr lang="en-US" dirty="0">
                <a:solidFill>
                  <a:srgbClr val="1160FF"/>
                </a:solidFill>
              </a:rPr>
              <a:t>, </a:t>
            </a:r>
            <a:r>
              <a:rPr lang="en-US" dirty="0" err="1">
                <a:solidFill>
                  <a:srgbClr val="1160FF"/>
                </a:solidFill>
              </a:rPr>
              <a:t>HttpServletResponse</a:t>
            </a:r>
            <a:r>
              <a:rPr lang="en-US" dirty="0">
                <a:solidFill>
                  <a:srgbClr val="1160FF"/>
                </a:solidFill>
              </a:rPr>
              <a:t> </a:t>
            </a:r>
            <a:r>
              <a:rPr lang="en-US" dirty="0" err="1" smtClean="0">
                <a:solidFill>
                  <a:srgbClr val="1160FF"/>
                </a:solidFill>
              </a:rPr>
              <a:t>rs</a:t>
            </a:r>
            <a:r>
              <a:rPr lang="en-US" dirty="0">
                <a:solidFill>
                  <a:srgbClr val="1160FF"/>
                </a:solidFill>
              </a:rPr>
              <a:t>) </a:t>
            </a:r>
            <a:endParaRPr lang="en-US" dirty="0" smtClean="0">
              <a:solidFill>
                <a:srgbClr val="1160FF"/>
              </a:solidFill>
            </a:endParaRPr>
          </a:p>
          <a:p>
            <a:pPr lvl="1"/>
            <a:r>
              <a:rPr lang="en-US" dirty="0" smtClean="0"/>
              <a:t>Handles </a:t>
            </a:r>
            <a:r>
              <a:rPr lang="en-US" dirty="0"/>
              <a:t>the GET </a:t>
            </a:r>
            <a:r>
              <a:rPr lang="en-US" dirty="0" smtClean="0"/>
              <a:t>request It is invoked </a:t>
            </a:r>
            <a:r>
              <a:rPr lang="en-US" dirty="0"/>
              <a:t>by the web </a:t>
            </a:r>
            <a:r>
              <a:rPr lang="en-US" dirty="0" smtClean="0"/>
              <a:t>container</a:t>
            </a:r>
          </a:p>
          <a:p>
            <a:r>
              <a:rPr lang="en-IN" dirty="0">
                <a:solidFill>
                  <a:srgbClr val="1160FF"/>
                </a:solidFill>
              </a:rPr>
              <a:t>protected void </a:t>
            </a:r>
            <a:r>
              <a:rPr lang="en-IN" dirty="0" err="1">
                <a:solidFill>
                  <a:srgbClr val="1160FF"/>
                </a:solidFill>
              </a:rPr>
              <a:t>doPost</a:t>
            </a:r>
            <a:r>
              <a:rPr lang="en-IN" dirty="0">
                <a:solidFill>
                  <a:srgbClr val="1160FF"/>
                </a:solidFill>
              </a:rPr>
              <a:t>(</a:t>
            </a:r>
            <a:r>
              <a:rPr lang="en-IN" dirty="0" err="1">
                <a:solidFill>
                  <a:srgbClr val="1160FF"/>
                </a:solidFill>
              </a:rPr>
              <a:t>HttpServletRequest</a:t>
            </a:r>
            <a:r>
              <a:rPr lang="en-IN" dirty="0">
                <a:solidFill>
                  <a:srgbClr val="1160FF"/>
                </a:solidFill>
              </a:rPr>
              <a:t> </a:t>
            </a:r>
            <a:r>
              <a:rPr lang="en-IN" dirty="0" err="1" smtClean="0">
                <a:solidFill>
                  <a:srgbClr val="1160FF"/>
                </a:solidFill>
              </a:rPr>
              <a:t>rq</a:t>
            </a:r>
            <a:r>
              <a:rPr lang="en-IN" dirty="0">
                <a:solidFill>
                  <a:srgbClr val="1160FF"/>
                </a:solidFill>
              </a:rPr>
              <a:t>, </a:t>
            </a:r>
            <a:r>
              <a:rPr lang="en-IN" dirty="0" err="1">
                <a:solidFill>
                  <a:srgbClr val="1160FF"/>
                </a:solidFill>
              </a:rPr>
              <a:t>HttpServletResponse</a:t>
            </a:r>
            <a:r>
              <a:rPr lang="en-IN" dirty="0">
                <a:solidFill>
                  <a:srgbClr val="1160FF"/>
                </a:solidFill>
              </a:rPr>
              <a:t> </a:t>
            </a:r>
            <a:r>
              <a:rPr lang="en-IN" dirty="0" err="1" smtClean="0">
                <a:solidFill>
                  <a:srgbClr val="1160FF"/>
                </a:solidFill>
              </a:rPr>
              <a:t>rs</a:t>
            </a:r>
            <a:r>
              <a:rPr lang="en-IN" dirty="0">
                <a:solidFill>
                  <a:srgbClr val="1160FF"/>
                </a:solidFill>
              </a:rPr>
              <a:t>) </a:t>
            </a:r>
            <a:endParaRPr lang="en-IN" dirty="0" smtClean="0">
              <a:solidFill>
                <a:srgbClr val="1160FF"/>
              </a:solidFill>
            </a:endParaRPr>
          </a:p>
          <a:p>
            <a:pPr lvl="1"/>
            <a:r>
              <a:rPr lang="en-IN" dirty="0" smtClean="0"/>
              <a:t>Handles </a:t>
            </a:r>
            <a:r>
              <a:rPr lang="en-IN" dirty="0"/>
              <a:t>the POST request. It is invoked by the web container.</a:t>
            </a:r>
          </a:p>
          <a:p>
            <a:r>
              <a:rPr lang="en-IN" dirty="0" smtClean="0">
                <a:solidFill>
                  <a:srgbClr val="1160FF"/>
                </a:solidFill>
              </a:rPr>
              <a:t>protected </a:t>
            </a:r>
            <a:r>
              <a:rPr lang="en-IN" dirty="0">
                <a:solidFill>
                  <a:srgbClr val="1160FF"/>
                </a:solidFill>
              </a:rPr>
              <a:t>void </a:t>
            </a:r>
            <a:r>
              <a:rPr lang="en-IN" dirty="0" err="1">
                <a:solidFill>
                  <a:srgbClr val="1160FF"/>
                </a:solidFill>
              </a:rPr>
              <a:t>doHead</a:t>
            </a:r>
            <a:r>
              <a:rPr lang="en-IN" dirty="0">
                <a:solidFill>
                  <a:srgbClr val="1160FF"/>
                </a:solidFill>
              </a:rPr>
              <a:t>(</a:t>
            </a:r>
            <a:r>
              <a:rPr lang="en-IN" dirty="0" err="1">
                <a:solidFill>
                  <a:srgbClr val="1160FF"/>
                </a:solidFill>
              </a:rPr>
              <a:t>HttpServletRequest</a:t>
            </a:r>
            <a:r>
              <a:rPr lang="en-IN" dirty="0">
                <a:solidFill>
                  <a:srgbClr val="1160FF"/>
                </a:solidFill>
              </a:rPr>
              <a:t> </a:t>
            </a:r>
            <a:r>
              <a:rPr lang="en-IN" dirty="0" err="1" smtClean="0">
                <a:solidFill>
                  <a:srgbClr val="1160FF"/>
                </a:solidFill>
              </a:rPr>
              <a:t>rq</a:t>
            </a:r>
            <a:r>
              <a:rPr lang="en-IN" dirty="0">
                <a:solidFill>
                  <a:srgbClr val="1160FF"/>
                </a:solidFill>
              </a:rPr>
              <a:t>, </a:t>
            </a:r>
            <a:r>
              <a:rPr lang="en-IN" dirty="0" err="1">
                <a:solidFill>
                  <a:srgbClr val="1160FF"/>
                </a:solidFill>
              </a:rPr>
              <a:t>HttpServletResponse</a:t>
            </a:r>
            <a:r>
              <a:rPr lang="en-IN" dirty="0">
                <a:solidFill>
                  <a:srgbClr val="1160FF"/>
                </a:solidFill>
              </a:rPr>
              <a:t> </a:t>
            </a:r>
            <a:r>
              <a:rPr lang="en-IN" dirty="0" err="1" smtClean="0">
                <a:solidFill>
                  <a:srgbClr val="1160FF"/>
                </a:solidFill>
              </a:rPr>
              <a:t>rs</a:t>
            </a:r>
            <a:r>
              <a:rPr lang="en-IN" dirty="0" smtClean="0">
                <a:solidFill>
                  <a:srgbClr val="1160FF"/>
                </a:solidFill>
              </a:rPr>
              <a:t>)</a:t>
            </a:r>
            <a:r>
              <a:rPr lang="en-IN" dirty="0">
                <a:solidFill>
                  <a:srgbClr val="1160FF"/>
                </a:solidFill>
              </a:rPr>
              <a:t> </a:t>
            </a:r>
            <a:endParaRPr lang="en-IN" dirty="0" smtClean="0">
              <a:solidFill>
                <a:srgbClr val="1160FF"/>
              </a:solidFill>
            </a:endParaRPr>
          </a:p>
          <a:p>
            <a:pPr lvl="1"/>
            <a:r>
              <a:rPr lang="en-IN" dirty="0" smtClean="0"/>
              <a:t>Handles </a:t>
            </a:r>
            <a:r>
              <a:rPr lang="en-IN" dirty="0"/>
              <a:t>the HEAD request. It is invoked by the web container.</a:t>
            </a:r>
          </a:p>
          <a:p>
            <a:r>
              <a:rPr lang="en-US" dirty="0" smtClean="0"/>
              <a:t>Similarly </a:t>
            </a:r>
            <a:r>
              <a:rPr lang="en-US" dirty="0" smtClean="0">
                <a:sym typeface="Wingdings" pitchFamily="2" charset="2"/>
              </a:rPr>
              <a:t> </a:t>
            </a:r>
            <a:r>
              <a:rPr lang="en-US" dirty="0" err="1" smtClean="0">
                <a:sym typeface="Wingdings" pitchFamily="2" charset="2"/>
              </a:rPr>
              <a:t>doPut</a:t>
            </a:r>
            <a:r>
              <a:rPr lang="en-US" dirty="0" smtClean="0">
                <a:sym typeface="Wingdings" pitchFamily="2" charset="2"/>
              </a:rPr>
              <a:t>, </a:t>
            </a:r>
            <a:r>
              <a:rPr lang="en-US" dirty="0" err="1" smtClean="0">
                <a:sym typeface="Wingdings" pitchFamily="2" charset="2"/>
              </a:rPr>
              <a:t>doOptions</a:t>
            </a:r>
            <a:r>
              <a:rPr lang="en-US" dirty="0" smtClean="0">
                <a:sym typeface="Wingdings" pitchFamily="2" charset="2"/>
              </a:rPr>
              <a:t>, </a:t>
            </a:r>
            <a:r>
              <a:rPr lang="en-US" dirty="0" err="1" smtClean="0">
                <a:sym typeface="Wingdings" pitchFamily="2" charset="2"/>
              </a:rPr>
              <a:t>doTrace</a:t>
            </a:r>
            <a:r>
              <a:rPr lang="en-US" dirty="0" smtClean="0">
                <a:sym typeface="Wingdings" pitchFamily="2" charset="2"/>
              </a:rPr>
              <a:t>, </a:t>
            </a:r>
            <a:r>
              <a:rPr lang="en-US" dirty="0" err="1" smtClean="0">
                <a:sym typeface="Wingdings" pitchFamily="2" charset="2"/>
              </a:rPr>
              <a:t>doDelete</a:t>
            </a:r>
            <a:endParaRPr lang="en-US" dirty="0" smtClean="0">
              <a:sym typeface="Wingdings" pitchFamily="2" charset="2"/>
            </a:endParaRPr>
          </a:p>
          <a:p>
            <a:r>
              <a:rPr lang="en-US" dirty="0">
                <a:solidFill>
                  <a:srgbClr val="1160FF"/>
                </a:solidFill>
              </a:rPr>
              <a:t>protected long </a:t>
            </a:r>
            <a:r>
              <a:rPr lang="en-US" dirty="0" err="1">
                <a:solidFill>
                  <a:srgbClr val="1160FF"/>
                </a:solidFill>
              </a:rPr>
              <a:t>getLastModified</a:t>
            </a:r>
            <a:r>
              <a:rPr lang="en-US" dirty="0">
                <a:solidFill>
                  <a:srgbClr val="1160FF"/>
                </a:solidFill>
              </a:rPr>
              <a:t>(</a:t>
            </a:r>
            <a:r>
              <a:rPr lang="en-US" dirty="0" err="1">
                <a:solidFill>
                  <a:srgbClr val="1160FF"/>
                </a:solidFill>
              </a:rPr>
              <a:t>HttpServletRequest</a:t>
            </a:r>
            <a:r>
              <a:rPr lang="en-US" dirty="0">
                <a:solidFill>
                  <a:srgbClr val="1160FF"/>
                </a:solidFill>
              </a:rPr>
              <a:t> </a:t>
            </a:r>
            <a:r>
              <a:rPr lang="en-US" dirty="0" err="1">
                <a:solidFill>
                  <a:srgbClr val="1160FF"/>
                </a:solidFill>
              </a:rPr>
              <a:t>req</a:t>
            </a:r>
            <a:r>
              <a:rPr lang="en-US" dirty="0">
                <a:solidFill>
                  <a:srgbClr val="1160FF"/>
                </a:solidFill>
              </a:rPr>
              <a:t>) </a:t>
            </a:r>
            <a:endParaRPr lang="en-US" dirty="0" smtClean="0">
              <a:solidFill>
                <a:srgbClr val="1160FF"/>
              </a:solidFill>
            </a:endParaRPr>
          </a:p>
          <a:p>
            <a:pPr lvl="1"/>
            <a:r>
              <a:rPr lang="en-US" dirty="0" smtClean="0"/>
              <a:t>Returns </a:t>
            </a:r>
            <a:r>
              <a:rPr lang="en-US" dirty="0"/>
              <a:t>the time when  </a:t>
            </a:r>
            <a:r>
              <a:rPr lang="en-US" dirty="0" err="1"/>
              <a:t>HttpServletRequest</a:t>
            </a:r>
            <a:r>
              <a:rPr lang="en-US" dirty="0"/>
              <a:t> was last modified since midnight January 1, 1970 GMT.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21</a:t>
            </a:fld>
            <a:endParaRPr lang="en-IN" dirty="0"/>
          </a:p>
        </p:txBody>
      </p:sp>
    </p:spTree>
    <p:custDataLst>
      <p:tags r:id="rId1"/>
    </p:custDataLst>
    <p:extLst>
      <p:ext uri="{BB962C8B-B14F-4D97-AF65-F5344CB8AC3E}">
        <p14:creationId xmlns:p14="http://schemas.microsoft.com/office/powerpoint/2010/main" val="1206871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t>
            </a:r>
            <a:r>
              <a:rPr lang="en-US" dirty="0" err="1" smtClean="0"/>
              <a:t>Vs</a:t>
            </a:r>
            <a:r>
              <a:rPr lang="en-US" dirty="0" smtClean="0"/>
              <a:t> Post – methods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22</a:t>
            </a:fld>
            <a:endParaRPr lang="en-IN" dirty="0"/>
          </a:p>
        </p:txBody>
      </p:sp>
      <p:pic>
        <p:nvPicPr>
          <p:cNvPr id="6" name="object 3"/>
          <p:cNvPicPr>
            <a:picLocks noGrp="1"/>
          </p:cNvPicPr>
          <p:nvPr>
            <p:ph idx="1"/>
          </p:nvPr>
        </p:nvPicPr>
        <p:blipFill>
          <a:blip r:embed="rId3" cstate="print"/>
          <a:stretch>
            <a:fillRect/>
          </a:stretch>
        </p:blipFill>
        <p:spPr>
          <a:xfrm>
            <a:off x="167640" y="841374"/>
            <a:ext cx="11599546" cy="5483226"/>
          </a:xfrm>
          <a:prstGeom prst="rect">
            <a:avLst/>
          </a:prstGeom>
        </p:spPr>
      </p:pic>
    </p:spTree>
    <p:custDataLst>
      <p:tags r:id="rId1"/>
    </p:custDataLst>
    <p:extLst>
      <p:ext uri="{BB962C8B-B14F-4D97-AF65-F5344CB8AC3E}">
        <p14:creationId xmlns:p14="http://schemas.microsoft.com/office/powerpoint/2010/main" val="2941442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Servlet </a:t>
            </a:r>
            <a:r>
              <a:rPr lang="en-IN" dirty="0"/>
              <a:t>Configuration with Deployment Descriptor </a:t>
            </a:r>
          </a:p>
        </p:txBody>
      </p:sp>
      <p:sp>
        <p:nvSpPr>
          <p:cNvPr id="3" name="Content Placeholder 2"/>
          <p:cNvSpPr>
            <a:spLocks noGrp="1"/>
          </p:cNvSpPr>
          <p:nvPr>
            <p:ph idx="1"/>
          </p:nvPr>
        </p:nvSpPr>
        <p:spPr>
          <a:xfrm>
            <a:off x="239151" y="864108"/>
            <a:ext cx="11456320" cy="5795772"/>
          </a:xfrm>
        </p:spPr>
        <p:txBody>
          <a:bodyPr>
            <a:normAutofit/>
          </a:bodyPr>
          <a:lstStyle/>
          <a:p>
            <a:pPr marL="12700" marR="5715" algn="just">
              <a:lnSpc>
                <a:spcPct val="100000"/>
              </a:lnSpc>
              <a:spcBef>
                <a:spcPts val="105"/>
              </a:spcBef>
            </a:pPr>
            <a:r>
              <a:rPr lang="en-US" spc="5" dirty="0">
                <a:latin typeface="Cambria"/>
                <a:cs typeface="Cambria"/>
              </a:rPr>
              <a:t>A </a:t>
            </a:r>
            <a:r>
              <a:rPr lang="en-US" b="1" spc="-10" dirty="0">
                <a:latin typeface="Cambria"/>
                <a:cs typeface="Cambria"/>
              </a:rPr>
              <a:t>deployment</a:t>
            </a:r>
            <a:r>
              <a:rPr lang="en-US" b="1" spc="-5" dirty="0">
                <a:latin typeface="Cambria"/>
                <a:cs typeface="Cambria"/>
              </a:rPr>
              <a:t> </a:t>
            </a:r>
            <a:r>
              <a:rPr lang="en-US" b="1" spc="-10" dirty="0">
                <a:latin typeface="Cambria"/>
                <a:cs typeface="Cambria"/>
              </a:rPr>
              <a:t>descriptor </a:t>
            </a:r>
            <a:r>
              <a:rPr lang="en-US" b="1" spc="5" dirty="0">
                <a:latin typeface="Cambria"/>
                <a:cs typeface="Cambria"/>
              </a:rPr>
              <a:t>(DD) </a:t>
            </a:r>
            <a:r>
              <a:rPr lang="en-US" spc="-10" dirty="0">
                <a:latin typeface="Cambria"/>
                <a:cs typeface="Cambria"/>
              </a:rPr>
              <a:t>refers</a:t>
            </a:r>
            <a:r>
              <a:rPr lang="en-US" spc="459" dirty="0">
                <a:latin typeface="Cambria"/>
                <a:cs typeface="Cambria"/>
              </a:rPr>
              <a:t> </a:t>
            </a:r>
            <a:r>
              <a:rPr lang="en-US" spc="-15" dirty="0">
                <a:latin typeface="Cambria"/>
                <a:cs typeface="Cambria"/>
              </a:rPr>
              <a:t>to</a:t>
            </a:r>
            <a:r>
              <a:rPr lang="en-US" spc="455" dirty="0">
                <a:latin typeface="Cambria"/>
                <a:cs typeface="Cambria"/>
              </a:rPr>
              <a:t> </a:t>
            </a:r>
            <a:r>
              <a:rPr lang="en-US" dirty="0">
                <a:latin typeface="Cambria"/>
                <a:cs typeface="Cambria"/>
              </a:rPr>
              <a:t>a </a:t>
            </a:r>
            <a:r>
              <a:rPr lang="en-US" spc="-5" dirty="0">
                <a:latin typeface="Cambria"/>
                <a:cs typeface="Cambria"/>
              </a:rPr>
              <a:t>configuration </a:t>
            </a:r>
            <a:r>
              <a:rPr lang="en-US" dirty="0">
                <a:latin typeface="Cambria"/>
                <a:cs typeface="Cambria"/>
              </a:rPr>
              <a:t>file </a:t>
            </a:r>
            <a:r>
              <a:rPr lang="en-US" spc="-15" dirty="0">
                <a:latin typeface="Cambria"/>
                <a:cs typeface="Cambria"/>
              </a:rPr>
              <a:t>for </a:t>
            </a:r>
            <a:r>
              <a:rPr lang="en-US" spc="-10" dirty="0">
                <a:latin typeface="Cambria"/>
                <a:cs typeface="Cambria"/>
              </a:rPr>
              <a:t> </a:t>
            </a:r>
            <a:r>
              <a:rPr lang="en-US" dirty="0">
                <a:latin typeface="Cambria"/>
                <a:cs typeface="Cambria"/>
              </a:rPr>
              <a:t>an</a:t>
            </a:r>
            <a:r>
              <a:rPr lang="en-US" spc="-15" dirty="0">
                <a:latin typeface="Cambria"/>
                <a:cs typeface="Cambria"/>
              </a:rPr>
              <a:t> </a:t>
            </a:r>
            <a:r>
              <a:rPr lang="en-US" spc="-5" dirty="0">
                <a:latin typeface="Cambria"/>
                <a:cs typeface="Cambria"/>
              </a:rPr>
              <a:t>artifact</a:t>
            </a:r>
            <a:r>
              <a:rPr lang="en-US" spc="-25" dirty="0">
                <a:latin typeface="Cambria"/>
                <a:cs typeface="Cambria"/>
              </a:rPr>
              <a:t> </a:t>
            </a:r>
            <a:r>
              <a:rPr lang="en-US" spc="-5" dirty="0">
                <a:latin typeface="Cambria"/>
                <a:cs typeface="Cambria"/>
              </a:rPr>
              <a:t>that</a:t>
            </a:r>
            <a:r>
              <a:rPr lang="en-US" dirty="0">
                <a:latin typeface="Cambria"/>
                <a:cs typeface="Cambria"/>
              </a:rPr>
              <a:t> </a:t>
            </a:r>
            <a:r>
              <a:rPr lang="en-US" spc="5" dirty="0">
                <a:latin typeface="Cambria"/>
                <a:cs typeface="Cambria"/>
              </a:rPr>
              <a:t>is </a:t>
            </a:r>
            <a:r>
              <a:rPr lang="en-US" spc="-10" dirty="0">
                <a:latin typeface="Cambria"/>
                <a:cs typeface="Cambria"/>
              </a:rPr>
              <a:t>deployed</a:t>
            </a:r>
            <a:r>
              <a:rPr lang="en-US" spc="-25" dirty="0">
                <a:latin typeface="Cambria"/>
                <a:cs typeface="Cambria"/>
              </a:rPr>
              <a:t> </a:t>
            </a:r>
            <a:r>
              <a:rPr lang="en-US" spc="-15" dirty="0">
                <a:latin typeface="Cambria"/>
                <a:cs typeface="Cambria"/>
              </a:rPr>
              <a:t>to</a:t>
            </a:r>
            <a:r>
              <a:rPr lang="en-US" spc="25" dirty="0">
                <a:latin typeface="Cambria"/>
                <a:cs typeface="Cambria"/>
              </a:rPr>
              <a:t> </a:t>
            </a:r>
            <a:r>
              <a:rPr lang="en-US" spc="5" dirty="0">
                <a:latin typeface="Cambria"/>
                <a:cs typeface="Cambria"/>
              </a:rPr>
              <a:t>some</a:t>
            </a:r>
            <a:r>
              <a:rPr lang="en-US" spc="-50" dirty="0">
                <a:latin typeface="Cambria"/>
                <a:cs typeface="Cambria"/>
              </a:rPr>
              <a:t> </a:t>
            </a:r>
            <a:r>
              <a:rPr lang="en-US" dirty="0">
                <a:latin typeface="Cambria"/>
                <a:cs typeface="Cambria"/>
              </a:rPr>
              <a:t>container/engine.</a:t>
            </a:r>
          </a:p>
          <a:p>
            <a:pPr>
              <a:lnSpc>
                <a:spcPct val="100000"/>
              </a:lnSpc>
              <a:spcBef>
                <a:spcPts val="10"/>
              </a:spcBef>
            </a:pPr>
            <a:endParaRPr lang="en-US" dirty="0">
              <a:latin typeface="Cambria"/>
              <a:cs typeface="Cambria"/>
            </a:endParaRPr>
          </a:p>
          <a:p>
            <a:pPr marL="12700" marR="5080" algn="just">
              <a:lnSpc>
                <a:spcPct val="100000"/>
              </a:lnSpc>
            </a:pPr>
            <a:r>
              <a:rPr lang="en-US" dirty="0">
                <a:latin typeface="Cambria"/>
                <a:cs typeface="Cambria"/>
              </a:rPr>
              <a:t>In the </a:t>
            </a:r>
            <a:r>
              <a:rPr lang="en-US" spc="-25" dirty="0">
                <a:latin typeface="Cambria"/>
                <a:cs typeface="Cambria"/>
              </a:rPr>
              <a:t>Java </a:t>
            </a:r>
            <a:r>
              <a:rPr lang="en-US" dirty="0">
                <a:latin typeface="Cambria"/>
                <a:cs typeface="Cambria"/>
              </a:rPr>
              <a:t>Platform, </a:t>
            </a:r>
            <a:r>
              <a:rPr lang="en-US" spc="-5" dirty="0">
                <a:latin typeface="Cambria"/>
                <a:cs typeface="Cambria"/>
              </a:rPr>
              <a:t>Enterprise Edition, </a:t>
            </a:r>
            <a:r>
              <a:rPr lang="en-US" dirty="0">
                <a:latin typeface="Cambria"/>
                <a:cs typeface="Cambria"/>
              </a:rPr>
              <a:t>a deployment </a:t>
            </a:r>
            <a:r>
              <a:rPr lang="en-US" spc="-5" dirty="0">
                <a:latin typeface="Cambria"/>
                <a:cs typeface="Cambria"/>
              </a:rPr>
              <a:t>descriptor </a:t>
            </a:r>
            <a:r>
              <a:rPr lang="en-US" dirty="0">
                <a:latin typeface="Cambria"/>
                <a:cs typeface="Cambria"/>
              </a:rPr>
              <a:t> describes </a:t>
            </a:r>
            <a:r>
              <a:rPr lang="en-US" spc="-5" dirty="0">
                <a:latin typeface="Cambria"/>
                <a:cs typeface="Cambria"/>
              </a:rPr>
              <a:t>how </a:t>
            </a:r>
            <a:r>
              <a:rPr lang="en-US" dirty="0">
                <a:latin typeface="Cambria"/>
                <a:cs typeface="Cambria"/>
              </a:rPr>
              <a:t>a </a:t>
            </a:r>
            <a:r>
              <a:rPr lang="en-US" spc="-5" dirty="0">
                <a:latin typeface="Cambria"/>
                <a:cs typeface="Cambria"/>
              </a:rPr>
              <a:t>component, </a:t>
            </a:r>
            <a:r>
              <a:rPr lang="en-US" dirty="0">
                <a:latin typeface="Cambria"/>
                <a:cs typeface="Cambria"/>
              </a:rPr>
              <a:t>module or </a:t>
            </a:r>
            <a:r>
              <a:rPr lang="en-US" spc="-5" dirty="0">
                <a:latin typeface="Cambria"/>
                <a:cs typeface="Cambria"/>
              </a:rPr>
              <a:t>application </a:t>
            </a:r>
            <a:r>
              <a:rPr lang="en-US" dirty="0">
                <a:latin typeface="Cambria"/>
                <a:cs typeface="Cambria"/>
              </a:rPr>
              <a:t>(such as a </a:t>
            </a:r>
            <a:r>
              <a:rPr lang="en-US" spc="-10" dirty="0">
                <a:latin typeface="Cambria"/>
                <a:cs typeface="Cambria"/>
              </a:rPr>
              <a:t>web </a:t>
            </a:r>
            <a:r>
              <a:rPr lang="en-US" spc="-5" dirty="0">
                <a:latin typeface="Cambria"/>
                <a:cs typeface="Cambria"/>
              </a:rPr>
              <a:t> </a:t>
            </a:r>
            <a:r>
              <a:rPr lang="en-US" dirty="0">
                <a:latin typeface="Cambria"/>
                <a:cs typeface="Cambria"/>
              </a:rPr>
              <a:t>application</a:t>
            </a:r>
            <a:r>
              <a:rPr lang="en-US" spc="-50" dirty="0">
                <a:latin typeface="Cambria"/>
                <a:cs typeface="Cambria"/>
              </a:rPr>
              <a:t> </a:t>
            </a:r>
            <a:r>
              <a:rPr lang="en-US" dirty="0">
                <a:latin typeface="Cambria"/>
                <a:cs typeface="Cambria"/>
              </a:rPr>
              <a:t>or</a:t>
            </a:r>
            <a:r>
              <a:rPr lang="en-US" spc="-5" dirty="0">
                <a:latin typeface="Cambria"/>
                <a:cs typeface="Cambria"/>
              </a:rPr>
              <a:t> </a:t>
            </a:r>
            <a:r>
              <a:rPr lang="en-US" dirty="0">
                <a:latin typeface="Cambria"/>
                <a:cs typeface="Cambria"/>
              </a:rPr>
              <a:t>enterprise application)</a:t>
            </a:r>
            <a:r>
              <a:rPr lang="en-US" spc="-45" dirty="0">
                <a:latin typeface="Cambria"/>
                <a:cs typeface="Cambria"/>
              </a:rPr>
              <a:t> </a:t>
            </a:r>
            <a:r>
              <a:rPr lang="en-US" dirty="0">
                <a:latin typeface="Cambria"/>
                <a:cs typeface="Cambria"/>
              </a:rPr>
              <a:t>should</a:t>
            </a:r>
            <a:r>
              <a:rPr lang="en-US" spc="-45" dirty="0">
                <a:latin typeface="Cambria"/>
                <a:cs typeface="Cambria"/>
              </a:rPr>
              <a:t> </a:t>
            </a:r>
            <a:r>
              <a:rPr lang="en-US" spc="-5" dirty="0">
                <a:latin typeface="Cambria"/>
                <a:cs typeface="Cambria"/>
              </a:rPr>
              <a:t>be </a:t>
            </a:r>
            <a:r>
              <a:rPr lang="en-US" spc="-10" dirty="0">
                <a:latin typeface="Cambria"/>
                <a:cs typeface="Cambria"/>
              </a:rPr>
              <a:t>deployed.</a:t>
            </a:r>
            <a:endParaRPr lang="en-US" dirty="0">
              <a:latin typeface="Cambria"/>
              <a:cs typeface="Cambria"/>
            </a:endParaRPr>
          </a:p>
          <a:p>
            <a:pPr>
              <a:lnSpc>
                <a:spcPct val="100000"/>
              </a:lnSpc>
              <a:spcBef>
                <a:spcPts val="5"/>
              </a:spcBef>
            </a:pPr>
            <a:endParaRPr lang="en-US" dirty="0">
              <a:latin typeface="Cambria"/>
              <a:cs typeface="Cambria"/>
            </a:endParaRPr>
          </a:p>
          <a:p>
            <a:pPr marL="12700" marR="9525" algn="just">
              <a:lnSpc>
                <a:spcPct val="100000"/>
              </a:lnSpc>
            </a:pPr>
            <a:r>
              <a:rPr lang="en-US" dirty="0">
                <a:latin typeface="Cambria"/>
                <a:cs typeface="Cambria"/>
              </a:rPr>
              <a:t>It </a:t>
            </a:r>
            <a:r>
              <a:rPr lang="en-US" spc="-5" dirty="0">
                <a:latin typeface="Cambria"/>
                <a:cs typeface="Cambria"/>
              </a:rPr>
              <a:t>directs </a:t>
            </a:r>
            <a:r>
              <a:rPr lang="en-US" dirty="0">
                <a:latin typeface="Cambria"/>
                <a:cs typeface="Cambria"/>
              </a:rPr>
              <a:t>a </a:t>
            </a:r>
            <a:r>
              <a:rPr lang="en-US" spc="-5" dirty="0">
                <a:latin typeface="Cambria"/>
                <a:cs typeface="Cambria"/>
              </a:rPr>
              <a:t>deployment </a:t>
            </a:r>
            <a:r>
              <a:rPr lang="en-US" spc="-10" dirty="0">
                <a:latin typeface="Cambria"/>
                <a:cs typeface="Cambria"/>
              </a:rPr>
              <a:t>tool to </a:t>
            </a:r>
            <a:r>
              <a:rPr lang="en-US" spc="-5" dirty="0">
                <a:latin typeface="Cambria"/>
                <a:cs typeface="Cambria"/>
              </a:rPr>
              <a:t>deploy </a:t>
            </a:r>
            <a:r>
              <a:rPr lang="en-US" dirty="0">
                <a:latin typeface="Cambria"/>
                <a:cs typeface="Cambria"/>
              </a:rPr>
              <a:t>a module or </a:t>
            </a:r>
            <a:r>
              <a:rPr lang="en-US" spc="-5" dirty="0">
                <a:latin typeface="Cambria"/>
                <a:cs typeface="Cambria"/>
              </a:rPr>
              <a:t>application with </a:t>
            </a:r>
            <a:r>
              <a:rPr lang="en-US" spc="-470" dirty="0">
                <a:latin typeface="Cambria"/>
                <a:cs typeface="Cambria"/>
              </a:rPr>
              <a:t> </a:t>
            </a:r>
            <a:r>
              <a:rPr lang="en-US" spc="-5" dirty="0">
                <a:latin typeface="Cambria"/>
                <a:cs typeface="Cambria"/>
              </a:rPr>
              <a:t>specific container options, </a:t>
            </a:r>
            <a:r>
              <a:rPr lang="en-US" dirty="0">
                <a:latin typeface="Cambria"/>
                <a:cs typeface="Cambria"/>
              </a:rPr>
              <a:t>security settings and </a:t>
            </a:r>
            <a:r>
              <a:rPr lang="en-US" spc="-5" dirty="0">
                <a:latin typeface="Cambria"/>
                <a:cs typeface="Cambria"/>
              </a:rPr>
              <a:t>describes specific </a:t>
            </a:r>
            <a:r>
              <a:rPr lang="en-US" dirty="0">
                <a:latin typeface="Cambria"/>
                <a:cs typeface="Cambria"/>
              </a:rPr>
              <a:t> </a:t>
            </a:r>
            <a:r>
              <a:rPr lang="en-US" spc="-5" dirty="0">
                <a:latin typeface="Cambria"/>
                <a:cs typeface="Cambria"/>
              </a:rPr>
              <a:t>configuration</a:t>
            </a:r>
            <a:r>
              <a:rPr lang="en-US" spc="-55" dirty="0">
                <a:latin typeface="Cambria"/>
                <a:cs typeface="Cambria"/>
              </a:rPr>
              <a:t> </a:t>
            </a:r>
            <a:r>
              <a:rPr lang="en-US" dirty="0">
                <a:latin typeface="Cambria"/>
                <a:cs typeface="Cambria"/>
              </a:rPr>
              <a:t>requirements.</a:t>
            </a:r>
          </a:p>
          <a:p>
            <a:endParaRPr lang="en-US" dirty="0" smtClean="0"/>
          </a:p>
          <a:p>
            <a:r>
              <a:rPr lang="en-US" spc="5" dirty="0">
                <a:latin typeface="Cambria"/>
                <a:cs typeface="Cambria"/>
              </a:rPr>
              <a:t>XML</a:t>
            </a:r>
            <a:r>
              <a:rPr lang="en-US" spc="-20" dirty="0">
                <a:latin typeface="Cambria"/>
                <a:cs typeface="Cambria"/>
              </a:rPr>
              <a:t> </a:t>
            </a:r>
            <a:r>
              <a:rPr lang="en-US" spc="5" dirty="0">
                <a:latin typeface="Cambria"/>
                <a:cs typeface="Cambria"/>
              </a:rPr>
              <a:t>is</a:t>
            </a:r>
            <a:r>
              <a:rPr lang="en-US" spc="-15" dirty="0">
                <a:latin typeface="Cambria"/>
                <a:cs typeface="Cambria"/>
              </a:rPr>
              <a:t> </a:t>
            </a:r>
            <a:r>
              <a:rPr lang="en-US" spc="5" dirty="0">
                <a:latin typeface="Cambria"/>
                <a:cs typeface="Cambria"/>
              </a:rPr>
              <a:t>used</a:t>
            </a:r>
            <a:r>
              <a:rPr lang="en-US" spc="-5" dirty="0">
                <a:latin typeface="Cambria"/>
                <a:cs typeface="Cambria"/>
              </a:rPr>
              <a:t> for</a:t>
            </a:r>
            <a:r>
              <a:rPr lang="en-US" spc="-25" dirty="0">
                <a:latin typeface="Cambria"/>
                <a:cs typeface="Cambria"/>
              </a:rPr>
              <a:t> </a:t>
            </a:r>
            <a:r>
              <a:rPr lang="en-US" dirty="0">
                <a:latin typeface="Cambria"/>
                <a:cs typeface="Cambria"/>
              </a:rPr>
              <a:t>the</a:t>
            </a:r>
            <a:r>
              <a:rPr lang="en-US" spc="-5" dirty="0">
                <a:latin typeface="Cambria"/>
                <a:cs typeface="Cambria"/>
              </a:rPr>
              <a:t> syntax</a:t>
            </a:r>
            <a:r>
              <a:rPr lang="en-US" spc="10" dirty="0">
                <a:latin typeface="Cambria"/>
                <a:cs typeface="Cambria"/>
              </a:rPr>
              <a:t> </a:t>
            </a:r>
            <a:r>
              <a:rPr lang="en-US" dirty="0">
                <a:latin typeface="Cambria"/>
                <a:cs typeface="Cambria"/>
              </a:rPr>
              <a:t>of</a:t>
            </a:r>
            <a:r>
              <a:rPr lang="en-US" spc="-30" dirty="0">
                <a:latin typeface="Cambria"/>
                <a:cs typeface="Cambria"/>
              </a:rPr>
              <a:t> </a:t>
            </a:r>
            <a:r>
              <a:rPr lang="en-US" dirty="0">
                <a:latin typeface="Cambria"/>
                <a:cs typeface="Cambria"/>
              </a:rPr>
              <a:t>these</a:t>
            </a:r>
            <a:r>
              <a:rPr lang="en-US" spc="-20" dirty="0">
                <a:latin typeface="Cambria"/>
                <a:cs typeface="Cambria"/>
              </a:rPr>
              <a:t> </a:t>
            </a:r>
            <a:r>
              <a:rPr lang="en-US" dirty="0">
                <a:latin typeface="Cambria"/>
                <a:cs typeface="Cambria"/>
              </a:rPr>
              <a:t>deployment</a:t>
            </a:r>
            <a:r>
              <a:rPr lang="en-US" spc="-55" dirty="0">
                <a:latin typeface="Cambria"/>
                <a:cs typeface="Cambria"/>
              </a:rPr>
              <a:t> </a:t>
            </a:r>
            <a:r>
              <a:rPr lang="en-US" dirty="0">
                <a:latin typeface="Cambria"/>
                <a:cs typeface="Cambria"/>
              </a:rPr>
              <a:t>descriptor</a:t>
            </a:r>
            <a:r>
              <a:rPr lang="en-US" spc="-20" dirty="0">
                <a:latin typeface="Cambria"/>
                <a:cs typeface="Cambria"/>
              </a:rPr>
              <a:t> </a:t>
            </a:r>
            <a:r>
              <a:rPr lang="en-US" spc="5" dirty="0">
                <a:latin typeface="Cambria"/>
                <a:cs typeface="Cambria"/>
              </a:rPr>
              <a:t>files</a:t>
            </a:r>
            <a:r>
              <a:rPr lang="en-US" spc="5" dirty="0" smtClean="0">
                <a:latin typeface="Cambria"/>
                <a:cs typeface="Cambria"/>
              </a:rPr>
              <a:t>.</a:t>
            </a:r>
            <a:endParaRPr lang="en-US"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23</a:t>
            </a:fld>
            <a:endParaRPr lang="en-IN" dirty="0"/>
          </a:p>
        </p:txBody>
      </p:sp>
    </p:spTree>
    <p:custDataLst>
      <p:tags r:id="rId1"/>
    </p:custDataLst>
    <p:extLst>
      <p:ext uri="{BB962C8B-B14F-4D97-AF65-F5344CB8AC3E}">
        <p14:creationId xmlns:p14="http://schemas.microsoft.com/office/powerpoint/2010/main" val="2043046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Servlet </a:t>
            </a:r>
            <a:r>
              <a:rPr lang="en-IN" dirty="0"/>
              <a:t>Configuration with Deployment Descriptor </a:t>
            </a:r>
          </a:p>
        </p:txBody>
      </p:sp>
      <p:sp>
        <p:nvSpPr>
          <p:cNvPr id="3" name="Content Placeholder 2"/>
          <p:cNvSpPr>
            <a:spLocks noGrp="1"/>
          </p:cNvSpPr>
          <p:nvPr>
            <p:ph idx="1"/>
          </p:nvPr>
        </p:nvSpPr>
        <p:spPr>
          <a:xfrm>
            <a:off x="239151" y="864108"/>
            <a:ext cx="11456320" cy="5795772"/>
          </a:xfrm>
        </p:spPr>
        <p:txBody>
          <a:bodyPr>
            <a:normAutofit/>
          </a:bodyPr>
          <a:lstStyle/>
          <a:p>
            <a:pPr marL="12700" marR="8890" algn="just">
              <a:lnSpc>
                <a:spcPct val="100000"/>
              </a:lnSpc>
            </a:pPr>
            <a:r>
              <a:rPr lang="en-US" spc="-35" dirty="0">
                <a:latin typeface="Cambria"/>
                <a:cs typeface="Cambria"/>
              </a:rPr>
              <a:t>For</a:t>
            </a:r>
            <a:r>
              <a:rPr lang="en-US" spc="-30" dirty="0">
                <a:latin typeface="Cambria"/>
                <a:cs typeface="Cambria"/>
              </a:rPr>
              <a:t> </a:t>
            </a:r>
            <a:r>
              <a:rPr lang="en-US" b="1" spc="-15" dirty="0">
                <a:latin typeface="Cambria"/>
                <a:cs typeface="Cambria"/>
              </a:rPr>
              <a:t>web</a:t>
            </a:r>
            <a:r>
              <a:rPr lang="en-US" b="1" spc="455" dirty="0">
                <a:latin typeface="Cambria"/>
                <a:cs typeface="Cambria"/>
              </a:rPr>
              <a:t> </a:t>
            </a:r>
            <a:r>
              <a:rPr lang="en-US" b="1" spc="-5" dirty="0">
                <a:latin typeface="Cambria"/>
                <a:cs typeface="Cambria"/>
              </a:rPr>
              <a:t>applications</a:t>
            </a:r>
            <a:r>
              <a:rPr lang="en-US" spc="-5" dirty="0">
                <a:latin typeface="Cambria"/>
                <a:cs typeface="Cambria"/>
              </a:rPr>
              <a:t>,</a:t>
            </a:r>
            <a:r>
              <a:rPr lang="en-US" spc="475" dirty="0">
                <a:latin typeface="Cambria"/>
                <a:cs typeface="Cambria"/>
              </a:rPr>
              <a:t> </a:t>
            </a:r>
            <a:r>
              <a:rPr lang="en-US" dirty="0">
                <a:latin typeface="Cambria"/>
                <a:cs typeface="Cambria"/>
              </a:rPr>
              <a:t>the</a:t>
            </a:r>
            <a:r>
              <a:rPr lang="en-US" spc="484" dirty="0">
                <a:latin typeface="Cambria"/>
                <a:cs typeface="Cambria"/>
              </a:rPr>
              <a:t> </a:t>
            </a:r>
            <a:r>
              <a:rPr lang="en-US" spc="-5" dirty="0">
                <a:latin typeface="Cambria"/>
                <a:cs typeface="Cambria"/>
              </a:rPr>
              <a:t>deployment</a:t>
            </a:r>
            <a:r>
              <a:rPr lang="en-US" spc="475" dirty="0">
                <a:latin typeface="Cambria"/>
                <a:cs typeface="Cambria"/>
              </a:rPr>
              <a:t> </a:t>
            </a:r>
            <a:r>
              <a:rPr lang="en-US" spc="-5" dirty="0">
                <a:latin typeface="Cambria"/>
                <a:cs typeface="Cambria"/>
              </a:rPr>
              <a:t>descriptor</a:t>
            </a:r>
            <a:r>
              <a:rPr lang="en-US" spc="475" dirty="0">
                <a:latin typeface="Cambria"/>
                <a:cs typeface="Cambria"/>
              </a:rPr>
              <a:t> </a:t>
            </a:r>
            <a:r>
              <a:rPr lang="en-US" dirty="0">
                <a:latin typeface="Cambria"/>
                <a:cs typeface="Cambria"/>
              </a:rPr>
              <a:t>must</a:t>
            </a:r>
            <a:r>
              <a:rPr lang="en-US" spc="484" dirty="0">
                <a:latin typeface="Cambria"/>
                <a:cs typeface="Cambria"/>
              </a:rPr>
              <a:t> </a:t>
            </a:r>
            <a:r>
              <a:rPr lang="en-US" spc="-10" dirty="0">
                <a:latin typeface="Cambria"/>
                <a:cs typeface="Cambria"/>
              </a:rPr>
              <a:t>be </a:t>
            </a:r>
            <a:r>
              <a:rPr lang="en-US" spc="-5" dirty="0">
                <a:latin typeface="Cambria"/>
                <a:cs typeface="Cambria"/>
              </a:rPr>
              <a:t> </a:t>
            </a:r>
            <a:r>
              <a:rPr lang="en-US" dirty="0">
                <a:latin typeface="Cambria"/>
                <a:cs typeface="Cambria"/>
              </a:rPr>
              <a:t>called </a:t>
            </a:r>
            <a:r>
              <a:rPr lang="en-US" b="1" spc="-15" dirty="0">
                <a:latin typeface="Cambria"/>
                <a:cs typeface="Cambria"/>
              </a:rPr>
              <a:t>web.xml </a:t>
            </a:r>
            <a:r>
              <a:rPr lang="en-US" dirty="0">
                <a:latin typeface="Cambria"/>
                <a:cs typeface="Cambria"/>
              </a:rPr>
              <a:t>and must </a:t>
            </a:r>
            <a:r>
              <a:rPr lang="en-US" spc="-5" dirty="0">
                <a:latin typeface="Cambria"/>
                <a:cs typeface="Cambria"/>
              </a:rPr>
              <a:t>reside </a:t>
            </a:r>
            <a:r>
              <a:rPr lang="en-US" spc="5" dirty="0">
                <a:latin typeface="Cambria"/>
                <a:cs typeface="Cambria"/>
              </a:rPr>
              <a:t>in </a:t>
            </a:r>
            <a:r>
              <a:rPr lang="en-US" spc="-10" dirty="0">
                <a:latin typeface="Cambria"/>
                <a:cs typeface="Cambria"/>
              </a:rPr>
              <a:t>the </a:t>
            </a:r>
            <a:r>
              <a:rPr lang="en-US" b="1" dirty="0">
                <a:latin typeface="Cambria"/>
                <a:cs typeface="Cambria"/>
              </a:rPr>
              <a:t>WEB-INF </a:t>
            </a:r>
            <a:r>
              <a:rPr lang="en-US" spc="-5" dirty="0">
                <a:latin typeface="Cambria"/>
                <a:cs typeface="Cambria"/>
              </a:rPr>
              <a:t>directory </a:t>
            </a:r>
            <a:r>
              <a:rPr lang="en-US" spc="5" dirty="0">
                <a:latin typeface="Cambria"/>
                <a:cs typeface="Cambria"/>
              </a:rPr>
              <a:t>in </a:t>
            </a:r>
            <a:r>
              <a:rPr lang="en-US" spc="-5" dirty="0">
                <a:latin typeface="Cambria"/>
                <a:cs typeface="Cambria"/>
              </a:rPr>
              <a:t>the </a:t>
            </a:r>
            <a:r>
              <a:rPr lang="en-US" dirty="0">
                <a:latin typeface="Cambria"/>
                <a:cs typeface="Cambria"/>
              </a:rPr>
              <a:t> </a:t>
            </a:r>
            <a:r>
              <a:rPr lang="en-US" spc="-10" dirty="0">
                <a:latin typeface="Cambria"/>
                <a:cs typeface="Cambria"/>
              </a:rPr>
              <a:t>web</a:t>
            </a:r>
            <a:r>
              <a:rPr lang="en-US" spc="-20" dirty="0">
                <a:latin typeface="Cambria"/>
                <a:cs typeface="Cambria"/>
              </a:rPr>
              <a:t> </a:t>
            </a:r>
            <a:r>
              <a:rPr lang="en-US" dirty="0">
                <a:latin typeface="Cambria"/>
                <a:cs typeface="Cambria"/>
              </a:rPr>
              <a:t>application</a:t>
            </a:r>
            <a:r>
              <a:rPr lang="en-US" spc="-50" dirty="0">
                <a:latin typeface="Cambria"/>
                <a:cs typeface="Cambria"/>
              </a:rPr>
              <a:t> </a:t>
            </a:r>
            <a:r>
              <a:rPr lang="en-US" dirty="0">
                <a:latin typeface="Cambria"/>
                <a:cs typeface="Cambria"/>
              </a:rPr>
              <a:t>root.</a:t>
            </a:r>
          </a:p>
          <a:p>
            <a:pPr>
              <a:lnSpc>
                <a:spcPct val="100000"/>
              </a:lnSpc>
              <a:spcBef>
                <a:spcPts val="5"/>
              </a:spcBef>
            </a:pPr>
            <a:endParaRPr lang="en-US" dirty="0">
              <a:latin typeface="Cambria"/>
              <a:cs typeface="Cambria"/>
            </a:endParaRPr>
          </a:p>
          <a:p>
            <a:pPr marL="12700" marR="5080" algn="just">
              <a:lnSpc>
                <a:spcPct val="100000"/>
              </a:lnSpc>
              <a:spcBef>
                <a:spcPts val="5"/>
              </a:spcBef>
            </a:pPr>
            <a:r>
              <a:rPr lang="en-US" spc="-35" dirty="0">
                <a:latin typeface="Cambria"/>
                <a:cs typeface="Cambria"/>
              </a:rPr>
              <a:t>For</a:t>
            </a:r>
            <a:r>
              <a:rPr lang="en-US" spc="-30" dirty="0">
                <a:latin typeface="Cambria"/>
                <a:cs typeface="Cambria"/>
              </a:rPr>
              <a:t> </a:t>
            </a:r>
            <a:r>
              <a:rPr lang="en-US" b="1" spc="-30" dirty="0">
                <a:latin typeface="Cambria"/>
                <a:cs typeface="Cambria"/>
              </a:rPr>
              <a:t>Java</a:t>
            </a:r>
            <a:r>
              <a:rPr lang="en-US" b="1" spc="-25" dirty="0">
                <a:latin typeface="Cambria"/>
                <a:cs typeface="Cambria"/>
              </a:rPr>
              <a:t> </a:t>
            </a:r>
            <a:r>
              <a:rPr lang="en-US" b="1" dirty="0">
                <a:latin typeface="Cambria"/>
                <a:cs typeface="Cambria"/>
              </a:rPr>
              <a:t>EE</a:t>
            </a:r>
            <a:r>
              <a:rPr lang="en-US" b="1" spc="5" dirty="0">
                <a:latin typeface="Cambria"/>
                <a:cs typeface="Cambria"/>
              </a:rPr>
              <a:t> </a:t>
            </a:r>
            <a:r>
              <a:rPr lang="en-US" b="1" dirty="0">
                <a:latin typeface="Cambria"/>
                <a:cs typeface="Cambria"/>
              </a:rPr>
              <a:t>applications</a:t>
            </a:r>
            <a:r>
              <a:rPr lang="en-US" dirty="0">
                <a:latin typeface="Cambria"/>
                <a:cs typeface="Cambria"/>
              </a:rPr>
              <a:t>,</a:t>
            </a:r>
            <a:r>
              <a:rPr lang="en-US" spc="5" dirty="0">
                <a:latin typeface="Cambria"/>
                <a:cs typeface="Cambria"/>
              </a:rPr>
              <a:t> </a:t>
            </a:r>
            <a:r>
              <a:rPr lang="en-US" dirty="0">
                <a:latin typeface="Cambria"/>
                <a:cs typeface="Cambria"/>
              </a:rPr>
              <a:t>the</a:t>
            </a:r>
            <a:r>
              <a:rPr lang="en-US" spc="5" dirty="0">
                <a:latin typeface="Cambria"/>
                <a:cs typeface="Cambria"/>
              </a:rPr>
              <a:t> </a:t>
            </a:r>
            <a:r>
              <a:rPr lang="en-US" spc="-5" dirty="0">
                <a:latin typeface="Cambria"/>
                <a:cs typeface="Cambria"/>
              </a:rPr>
              <a:t>deployment</a:t>
            </a:r>
            <a:r>
              <a:rPr lang="en-US" dirty="0">
                <a:latin typeface="Cambria"/>
                <a:cs typeface="Cambria"/>
              </a:rPr>
              <a:t> descriptor</a:t>
            </a:r>
            <a:r>
              <a:rPr lang="en-US" spc="5" dirty="0">
                <a:latin typeface="Cambria"/>
                <a:cs typeface="Cambria"/>
              </a:rPr>
              <a:t> </a:t>
            </a:r>
            <a:r>
              <a:rPr lang="en-US" dirty="0">
                <a:latin typeface="Cambria"/>
                <a:cs typeface="Cambria"/>
              </a:rPr>
              <a:t>must</a:t>
            </a:r>
            <a:r>
              <a:rPr lang="en-US" spc="5" dirty="0">
                <a:latin typeface="Cambria"/>
                <a:cs typeface="Cambria"/>
              </a:rPr>
              <a:t> </a:t>
            </a:r>
            <a:r>
              <a:rPr lang="en-US" spc="-5" dirty="0">
                <a:latin typeface="Cambria"/>
                <a:cs typeface="Cambria"/>
              </a:rPr>
              <a:t>be </a:t>
            </a:r>
            <a:r>
              <a:rPr lang="en-US" dirty="0">
                <a:latin typeface="Cambria"/>
                <a:cs typeface="Cambria"/>
              </a:rPr>
              <a:t> named </a:t>
            </a:r>
            <a:r>
              <a:rPr lang="en-US" b="1" spc="-5" dirty="0">
                <a:latin typeface="Cambria"/>
                <a:cs typeface="Cambria"/>
              </a:rPr>
              <a:t>application.xml </a:t>
            </a:r>
            <a:r>
              <a:rPr lang="en-US" dirty="0">
                <a:latin typeface="Cambria"/>
                <a:cs typeface="Cambria"/>
              </a:rPr>
              <a:t>and </a:t>
            </a:r>
            <a:r>
              <a:rPr lang="en-US" spc="5" dirty="0">
                <a:latin typeface="Cambria"/>
                <a:cs typeface="Cambria"/>
              </a:rPr>
              <a:t>must </a:t>
            </a:r>
            <a:r>
              <a:rPr lang="en-US" spc="-5" dirty="0">
                <a:latin typeface="Cambria"/>
                <a:cs typeface="Cambria"/>
              </a:rPr>
              <a:t>be </a:t>
            </a:r>
            <a:r>
              <a:rPr lang="en-US" dirty="0">
                <a:latin typeface="Cambria"/>
                <a:cs typeface="Cambria"/>
              </a:rPr>
              <a:t>placed </a:t>
            </a:r>
            <a:r>
              <a:rPr lang="en-US" spc="-10" dirty="0">
                <a:latin typeface="Cambria"/>
                <a:cs typeface="Cambria"/>
              </a:rPr>
              <a:t>directly </a:t>
            </a:r>
            <a:r>
              <a:rPr lang="en-US" spc="5" dirty="0">
                <a:latin typeface="Cambria"/>
                <a:cs typeface="Cambria"/>
              </a:rPr>
              <a:t>in </a:t>
            </a:r>
            <a:r>
              <a:rPr lang="en-US" dirty="0">
                <a:latin typeface="Cambria"/>
                <a:cs typeface="Cambria"/>
              </a:rPr>
              <a:t>the </a:t>
            </a:r>
            <a:r>
              <a:rPr lang="en-US" b="1" spc="-45" dirty="0">
                <a:latin typeface="Cambria"/>
                <a:cs typeface="Cambria"/>
              </a:rPr>
              <a:t>META- </a:t>
            </a:r>
            <a:r>
              <a:rPr lang="en-US" b="1" spc="-40" dirty="0">
                <a:latin typeface="Cambria"/>
                <a:cs typeface="Cambria"/>
              </a:rPr>
              <a:t> </a:t>
            </a:r>
            <a:r>
              <a:rPr lang="en-US" b="1" spc="-5" dirty="0">
                <a:latin typeface="Cambria"/>
                <a:cs typeface="Cambria"/>
              </a:rPr>
              <a:t>INF</a:t>
            </a:r>
            <a:r>
              <a:rPr lang="en-US" b="1" spc="20" dirty="0">
                <a:latin typeface="Cambria"/>
                <a:cs typeface="Cambria"/>
              </a:rPr>
              <a:t> </a:t>
            </a:r>
            <a:r>
              <a:rPr lang="en-US" spc="-5" dirty="0">
                <a:latin typeface="Cambria"/>
                <a:cs typeface="Cambria"/>
              </a:rPr>
              <a:t>directory</a:t>
            </a:r>
            <a:r>
              <a:rPr lang="en-US" spc="-35" dirty="0">
                <a:latin typeface="Cambria"/>
                <a:cs typeface="Cambria"/>
              </a:rPr>
              <a:t> </a:t>
            </a:r>
            <a:r>
              <a:rPr lang="en-US" dirty="0">
                <a:latin typeface="Cambria"/>
                <a:cs typeface="Cambria"/>
              </a:rPr>
              <a:t>at</a:t>
            </a:r>
            <a:r>
              <a:rPr lang="en-US" spc="-5" dirty="0">
                <a:latin typeface="Cambria"/>
                <a:cs typeface="Cambria"/>
              </a:rPr>
              <a:t> </a:t>
            </a:r>
            <a:r>
              <a:rPr lang="en-US" dirty="0">
                <a:latin typeface="Cambria"/>
                <a:cs typeface="Cambria"/>
              </a:rPr>
              <a:t>the</a:t>
            </a:r>
            <a:r>
              <a:rPr lang="en-US" spc="-5" dirty="0">
                <a:latin typeface="Cambria"/>
                <a:cs typeface="Cambria"/>
              </a:rPr>
              <a:t> </a:t>
            </a:r>
            <a:r>
              <a:rPr lang="en-US" spc="-10" dirty="0">
                <a:latin typeface="Cambria"/>
                <a:cs typeface="Cambria"/>
              </a:rPr>
              <a:t>top </a:t>
            </a:r>
            <a:r>
              <a:rPr lang="en-US" spc="-15" dirty="0">
                <a:latin typeface="Cambria"/>
                <a:cs typeface="Cambria"/>
              </a:rPr>
              <a:t>level</a:t>
            </a:r>
            <a:r>
              <a:rPr lang="en-US" spc="25" dirty="0">
                <a:latin typeface="Cambria"/>
                <a:cs typeface="Cambria"/>
              </a:rPr>
              <a:t> </a:t>
            </a:r>
            <a:r>
              <a:rPr lang="en-US" dirty="0">
                <a:latin typeface="Cambria"/>
                <a:cs typeface="Cambria"/>
              </a:rPr>
              <a:t>of</a:t>
            </a:r>
            <a:r>
              <a:rPr lang="en-US" spc="-30" dirty="0">
                <a:latin typeface="Cambria"/>
                <a:cs typeface="Cambria"/>
              </a:rPr>
              <a:t> </a:t>
            </a:r>
            <a:r>
              <a:rPr lang="en-US" dirty="0">
                <a:latin typeface="Cambria"/>
                <a:cs typeface="Cambria"/>
              </a:rPr>
              <a:t>the application</a:t>
            </a:r>
            <a:r>
              <a:rPr lang="en-US" spc="-70" dirty="0">
                <a:latin typeface="Cambria"/>
                <a:cs typeface="Cambria"/>
              </a:rPr>
              <a:t> </a:t>
            </a:r>
            <a:r>
              <a:rPr lang="en-US" dirty="0">
                <a:latin typeface="Cambria"/>
                <a:cs typeface="Cambria"/>
              </a:rPr>
              <a:t>.ear</a:t>
            </a:r>
            <a:r>
              <a:rPr lang="en-US" spc="-10" dirty="0">
                <a:latin typeface="Cambria"/>
                <a:cs typeface="Cambria"/>
              </a:rPr>
              <a:t> </a:t>
            </a:r>
            <a:r>
              <a:rPr lang="en-US" dirty="0">
                <a:latin typeface="Cambria"/>
                <a:cs typeface="Cambria"/>
              </a:rPr>
              <a:t>file</a:t>
            </a:r>
          </a:p>
          <a:p>
            <a:pPr>
              <a:lnSpc>
                <a:spcPct val="100000"/>
              </a:lnSpc>
              <a:spcBef>
                <a:spcPts val="5"/>
              </a:spcBef>
            </a:pPr>
            <a:endParaRPr lang="en-US" dirty="0">
              <a:latin typeface="Cambria"/>
              <a:cs typeface="Cambria"/>
            </a:endParaRPr>
          </a:p>
          <a:p>
            <a:pPr marL="12700">
              <a:lnSpc>
                <a:spcPct val="100000"/>
              </a:lnSpc>
            </a:pPr>
            <a:r>
              <a:rPr lang="en-US" dirty="0">
                <a:latin typeface="Cambria"/>
                <a:cs typeface="Cambria"/>
              </a:rPr>
              <a:t>In</a:t>
            </a:r>
            <a:r>
              <a:rPr lang="en-US" spc="-15" dirty="0">
                <a:latin typeface="Cambria"/>
                <a:cs typeface="Cambria"/>
              </a:rPr>
              <a:t> </a:t>
            </a:r>
            <a:r>
              <a:rPr lang="en-US" spc="-25" dirty="0">
                <a:latin typeface="Cambria"/>
                <a:cs typeface="Cambria"/>
              </a:rPr>
              <a:t>Java</a:t>
            </a:r>
            <a:r>
              <a:rPr lang="en-US" spc="20" dirty="0">
                <a:latin typeface="Cambria"/>
                <a:cs typeface="Cambria"/>
              </a:rPr>
              <a:t> </a:t>
            </a:r>
            <a:r>
              <a:rPr lang="en-US" dirty="0">
                <a:latin typeface="Cambria"/>
                <a:cs typeface="Cambria"/>
              </a:rPr>
              <a:t>EE,</a:t>
            </a:r>
            <a:r>
              <a:rPr lang="en-US" spc="-30" dirty="0">
                <a:latin typeface="Cambria"/>
                <a:cs typeface="Cambria"/>
              </a:rPr>
              <a:t> </a:t>
            </a:r>
            <a:r>
              <a:rPr lang="en-US" spc="-5" dirty="0">
                <a:latin typeface="Cambria"/>
                <a:cs typeface="Cambria"/>
              </a:rPr>
              <a:t>there</a:t>
            </a:r>
            <a:r>
              <a:rPr lang="en-US" spc="-25" dirty="0">
                <a:latin typeface="Cambria"/>
                <a:cs typeface="Cambria"/>
              </a:rPr>
              <a:t> </a:t>
            </a:r>
            <a:r>
              <a:rPr lang="en-US" spc="-10" dirty="0">
                <a:latin typeface="Cambria"/>
                <a:cs typeface="Cambria"/>
              </a:rPr>
              <a:t>are</a:t>
            </a:r>
            <a:r>
              <a:rPr lang="en-US" spc="-5" dirty="0">
                <a:latin typeface="Cambria"/>
                <a:cs typeface="Cambria"/>
              </a:rPr>
              <a:t> </a:t>
            </a:r>
            <a:r>
              <a:rPr lang="en-US" b="1" spc="-15" dirty="0">
                <a:latin typeface="Cambria"/>
                <a:cs typeface="Cambria"/>
              </a:rPr>
              <a:t>two</a:t>
            </a:r>
            <a:r>
              <a:rPr lang="en-US" b="1" spc="-10" dirty="0">
                <a:latin typeface="Cambria"/>
                <a:cs typeface="Cambria"/>
              </a:rPr>
              <a:t> </a:t>
            </a:r>
            <a:r>
              <a:rPr lang="en-US" b="1" spc="5" dirty="0">
                <a:latin typeface="Cambria"/>
                <a:cs typeface="Cambria"/>
              </a:rPr>
              <a:t>types</a:t>
            </a:r>
            <a:r>
              <a:rPr lang="en-US" b="1" spc="-55" dirty="0">
                <a:latin typeface="Cambria"/>
                <a:cs typeface="Cambria"/>
              </a:rPr>
              <a:t> </a:t>
            </a:r>
            <a:r>
              <a:rPr lang="en-US" dirty="0">
                <a:latin typeface="Cambria"/>
                <a:cs typeface="Cambria"/>
              </a:rPr>
              <a:t>of</a:t>
            </a:r>
            <a:r>
              <a:rPr lang="en-US" spc="-5" dirty="0">
                <a:latin typeface="Cambria"/>
                <a:cs typeface="Cambria"/>
              </a:rPr>
              <a:t> </a:t>
            </a:r>
            <a:r>
              <a:rPr lang="en-US" dirty="0">
                <a:latin typeface="Cambria"/>
                <a:cs typeface="Cambria"/>
              </a:rPr>
              <a:t>deployment</a:t>
            </a:r>
            <a:r>
              <a:rPr lang="en-US" spc="-55" dirty="0">
                <a:latin typeface="Cambria"/>
                <a:cs typeface="Cambria"/>
              </a:rPr>
              <a:t> </a:t>
            </a:r>
            <a:r>
              <a:rPr lang="en-US" dirty="0">
                <a:latin typeface="Cambria"/>
                <a:cs typeface="Cambria"/>
              </a:rPr>
              <a:t>descriptors:</a:t>
            </a:r>
          </a:p>
          <a:p>
            <a:pPr marL="469900" indent="-457200">
              <a:lnSpc>
                <a:spcPct val="100000"/>
              </a:lnSpc>
              <a:spcBef>
                <a:spcPts val="5"/>
              </a:spcBef>
              <a:buAutoNum type="arabicPeriod"/>
              <a:tabLst>
                <a:tab pos="469265" algn="l"/>
                <a:tab pos="469900" algn="l"/>
              </a:tabLst>
            </a:pPr>
            <a:r>
              <a:rPr lang="en-US" spc="-25" dirty="0">
                <a:latin typeface="Cambria"/>
                <a:cs typeface="Cambria"/>
              </a:rPr>
              <a:t>Java</a:t>
            </a:r>
            <a:r>
              <a:rPr lang="en-US" spc="5" dirty="0">
                <a:latin typeface="Cambria"/>
                <a:cs typeface="Cambria"/>
              </a:rPr>
              <a:t> </a:t>
            </a:r>
            <a:r>
              <a:rPr lang="en-US" dirty="0">
                <a:latin typeface="Cambria"/>
                <a:cs typeface="Cambria"/>
              </a:rPr>
              <a:t>EE</a:t>
            </a:r>
            <a:r>
              <a:rPr lang="en-US" spc="-45" dirty="0">
                <a:latin typeface="Cambria"/>
                <a:cs typeface="Cambria"/>
              </a:rPr>
              <a:t> </a:t>
            </a:r>
            <a:r>
              <a:rPr lang="en-US" dirty="0">
                <a:latin typeface="Cambria"/>
                <a:cs typeface="Cambria"/>
              </a:rPr>
              <a:t>deployment</a:t>
            </a:r>
            <a:r>
              <a:rPr lang="en-US" spc="-50" dirty="0">
                <a:latin typeface="Cambria"/>
                <a:cs typeface="Cambria"/>
              </a:rPr>
              <a:t> </a:t>
            </a:r>
            <a:r>
              <a:rPr lang="en-US" dirty="0">
                <a:latin typeface="Cambria"/>
                <a:cs typeface="Cambria"/>
              </a:rPr>
              <a:t>descriptors</a:t>
            </a:r>
          </a:p>
          <a:p>
            <a:pPr marL="469900" indent="-457200">
              <a:lnSpc>
                <a:spcPct val="100000"/>
              </a:lnSpc>
              <a:buAutoNum type="arabicPeriod"/>
              <a:tabLst>
                <a:tab pos="469265" algn="l"/>
                <a:tab pos="469900" algn="l"/>
              </a:tabLst>
            </a:pPr>
            <a:r>
              <a:rPr lang="en-US" dirty="0" smtClean="0">
                <a:latin typeface="Cambria"/>
                <a:cs typeface="Cambria"/>
              </a:rPr>
              <a:t>Runtime</a:t>
            </a:r>
            <a:r>
              <a:rPr lang="en-US" spc="-30" dirty="0" smtClean="0">
                <a:latin typeface="Cambria"/>
                <a:cs typeface="Cambria"/>
              </a:rPr>
              <a:t> </a:t>
            </a:r>
            <a:r>
              <a:rPr lang="en-US" dirty="0">
                <a:latin typeface="Cambria"/>
                <a:cs typeface="Cambria"/>
              </a:rPr>
              <a:t>deployment</a:t>
            </a:r>
            <a:r>
              <a:rPr lang="en-US" spc="-80" dirty="0">
                <a:latin typeface="Cambria"/>
                <a:cs typeface="Cambria"/>
              </a:rPr>
              <a:t> </a:t>
            </a:r>
            <a:r>
              <a:rPr lang="en-US" dirty="0">
                <a:latin typeface="Cambria"/>
                <a:cs typeface="Cambria"/>
              </a:rPr>
              <a:t>descriptors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24</a:t>
            </a:fld>
            <a:endParaRPr lang="en-IN" dirty="0"/>
          </a:p>
        </p:txBody>
      </p:sp>
    </p:spTree>
    <p:custDataLst>
      <p:tags r:id="rId1"/>
    </p:custDataLst>
    <p:extLst>
      <p:ext uri="{BB962C8B-B14F-4D97-AF65-F5344CB8AC3E}">
        <p14:creationId xmlns:p14="http://schemas.microsoft.com/office/powerpoint/2010/main" val="1789530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Servlet </a:t>
            </a:r>
            <a:r>
              <a:rPr lang="en-IN" dirty="0"/>
              <a:t>Configuration with Deployment Descriptor </a:t>
            </a:r>
          </a:p>
        </p:txBody>
      </p:sp>
      <p:sp>
        <p:nvSpPr>
          <p:cNvPr id="3" name="Content Placeholder 2"/>
          <p:cNvSpPr>
            <a:spLocks noGrp="1"/>
          </p:cNvSpPr>
          <p:nvPr>
            <p:ph idx="1"/>
          </p:nvPr>
        </p:nvSpPr>
        <p:spPr>
          <a:xfrm>
            <a:off x="239151" y="864108"/>
            <a:ext cx="11456320" cy="5795772"/>
          </a:xfrm>
        </p:spPr>
        <p:txBody>
          <a:bodyPr>
            <a:normAutofit/>
          </a:bodyPr>
          <a:lstStyle/>
          <a:p>
            <a:pPr marL="12700" marR="7620" algn="just">
              <a:lnSpc>
                <a:spcPct val="100000"/>
              </a:lnSpc>
              <a:spcBef>
                <a:spcPts val="105"/>
              </a:spcBef>
            </a:pPr>
            <a:r>
              <a:rPr lang="en-US" spc="-5" dirty="0">
                <a:latin typeface="Cambria"/>
                <a:cs typeface="Cambria"/>
              </a:rPr>
              <a:t>The </a:t>
            </a:r>
            <a:r>
              <a:rPr lang="en-US" spc="-25" dirty="0">
                <a:latin typeface="Cambria"/>
                <a:cs typeface="Cambria"/>
              </a:rPr>
              <a:t>Java </a:t>
            </a:r>
            <a:r>
              <a:rPr lang="en-US" dirty="0">
                <a:latin typeface="Cambria"/>
                <a:cs typeface="Cambria"/>
              </a:rPr>
              <a:t>EE </a:t>
            </a:r>
            <a:r>
              <a:rPr lang="en-US" spc="-5" dirty="0">
                <a:latin typeface="Cambria"/>
                <a:cs typeface="Cambria"/>
              </a:rPr>
              <a:t>deployment descriptors </a:t>
            </a:r>
            <a:r>
              <a:rPr lang="en-US" spc="-15" dirty="0">
                <a:latin typeface="Cambria"/>
                <a:cs typeface="Cambria"/>
              </a:rPr>
              <a:t>are </a:t>
            </a:r>
            <a:r>
              <a:rPr lang="en-US" dirty="0">
                <a:latin typeface="Cambria"/>
                <a:cs typeface="Cambria"/>
              </a:rPr>
              <a:t>defined </a:t>
            </a:r>
            <a:r>
              <a:rPr lang="en-US" spc="-25" dirty="0">
                <a:latin typeface="Cambria"/>
                <a:cs typeface="Cambria"/>
              </a:rPr>
              <a:t>by </a:t>
            </a:r>
            <a:r>
              <a:rPr lang="en-US" dirty="0">
                <a:latin typeface="Cambria"/>
                <a:cs typeface="Cambria"/>
              </a:rPr>
              <a:t>the </a:t>
            </a:r>
            <a:r>
              <a:rPr lang="en-US" spc="-5" dirty="0">
                <a:latin typeface="Cambria"/>
                <a:cs typeface="Cambria"/>
              </a:rPr>
              <a:t>language </a:t>
            </a:r>
            <a:r>
              <a:rPr lang="en-US" dirty="0">
                <a:latin typeface="Cambria"/>
                <a:cs typeface="Cambria"/>
              </a:rPr>
              <a:t> </a:t>
            </a:r>
            <a:r>
              <a:rPr lang="en-US" spc="-5" dirty="0">
                <a:latin typeface="Cambria"/>
                <a:cs typeface="Cambria"/>
              </a:rPr>
              <a:t>specification, </a:t>
            </a:r>
            <a:r>
              <a:rPr lang="en-US" spc="-10" dirty="0">
                <a:latin typeface="Cambria"/>
                <a:cs typeface="Cambria"/>
              </a:rPr>
              <a:t>whereas the </a:t>
            </a:r>
            <a:r>
              <a:rPr lang="en-US" dirty="0">
                <a:latin typeface="Cambria"/>
                <a:cs typeface="Cambria"/>
              </a:rPr>
              <a:t>runtime </a:t>
            </a:r>
            <a:r>
              <a:rPr lang="en-US" spc="-5" dirty="0">
                <a:latin typeface="Cambria"/>
                <a:cs typeface="Cambria"/>
              </a:rPr>
              <a:t>descriptors </a:t>
            </a:r>
            <a:r>
              <a:rPr lang="en-US" spc="-15" dirty="0">
                <a:latin typeface="Cambria"/>
                <a:cs typeface="Cambria"/>
              </a:rPr>
              <a:t>are </a:t>
            </a:r>
            <a:r>
              <a:rPr lang="en-US" dirty="0">
                <a:latin typeface="Cambria"/>
                <a:cs typeface="Cambria"/>
              </a:rPr>
              <a:t>defined </a:t>
            </a:r>
            <a:r>
              <a:rPr lang="en-US" spc="-15" dirty="0">
                <a:latin typeface="Cambria"/>
                <a:cs typeface="Cambria"/>
              </a:rPr>
              <a:t>by </a:t>
            </a:r>
            <a:r>
              <a:rPr lang="en-US" spc="-5" dirty="0">
                <a:latin typeface="Cambria"/>
                <a:cs typeface="Cambria"/>
              </a:rPr>
              <a:t>the </a:t>
            </a:r>
            <a:r>
              <a:rPr lang="en-US" dirty="0">
                <a:latin typeface="Cambria"/>
                <a:cs typeface="Cambria"/>
              </a:rPr>
              <a:t> </a:t>
            </a:r>
            <a:r>
              <a:rPr lang="en-US" spc="-10" dirty="0">
                <a:latin typeface="Cambria"/>
                <a:cs typeface="Cambria"/>
              </a:rPr>
              <a:t>vendor</a:t>
            </a:r>
            <a:r>
              <a:rPr lang="en-US" spc="-5" dirty="0">
                <a:latin typeface="Cambria"/>
                <a:cs typeface="Cambria"/>
              </a:rPr>
              <a:t> </a:t>
            </a:r>
            <a:r>
              <a:rPr lang="en-US" dirty="0">
                <a:latin typeface="Cambria"/>
                <a:cs typeface="Cambria"/>
              </a:rPr>
              <a:t>of</a:t>
            </a:r>
            <a:r>
              <a:rPr lang="en-US" spc="-5" dirty="0">
                <a:latin typeface="Cambria"/>
                <a:cs typeface="Cambria"/>
              </a:rPr>
              <a:t> </a:t>
            </a:r>
            <a:r>
              <a:rPr lang="en-US" spc="5" dirty="0">
                <a:latin typeface="Cambria"/>
                <a:cs typeface="Cambria"/>
              </a:rPr>
              <a:t>each</a:t>
            </a:r>
            <a:r>
              <a:rPr lang="en-US" spc="-25" dirty="0">
                <a:latin typeface="Cambria"/>
                <a:cs typeface="Cambria"/>
              </a:rPr>
              <a:t> </a:t>
            </a:r>
            <a:r>
              <a:rPr lang="en-US" dirty="0">
                <a:latin typeface="Cambria"/>
                <a:cs typeface="Cambria"/>
              </a:rPr>
              <a:t>container</a:t>
            </a:r>
            <a:r>
              <a:rPr lang="en-US" spc="-50" dirty="0">
                <a:latin typeface="Cambria"/>
                <a:cs typeface="Cambria"/>
              </a:rPr>
              <a:t> </a:t>
            </a:r>
            <a:r>
              <a:rPr lang="en-US" dirty="0">
                <a:latin typeface="Cambria"/>
                <a:cs typeface="Cambria"/>
              </a:rPr>
              <a:t>implementation.</a:t>
            </a:r>
          </a:p>
          <a:p>
            <a:pPr>
              <a:lnSpc>
                <a:spcPct val="100000"/>
              </a:lnSpc>
              <a:spcBef>
                <a:spcPts val="10"/>
              </a:spcBef>
            </a:pPr>
            <a:endParaRPr lang="en-US" dirty="0">
              <a:latin typeface="Cambria"/>
              <a:cs typeface="Cambria"/>
            </a:endParaRPr>
          </a:p>
          <a:p>
            <a:pPr marL="12700" marR="6350" algn="just">
              <a:lnSpc>
                <a:spcPct val="100000"/>
              </a:lnSpc>
            </a:pPr>
            <a:r>
              <a:rPr lang="en-US" spc="-35" dirty="0">
                <a:latin typeface="Cambria"/>
                <a:cs typeface="Cambria"/>
              </a:rPr>
              <a:t>For </a:t>
            </a:r>
            <a:r>
              <a:rPr lang="en-US" spc="-10" dirty="0">
                <a:latin typeface="Cambria"/>
                <a:cs typeface="Cambria"/>
              </a:rPr>
              <a:t>example, </a:t>
            </a:r>
            <a:r>
              <a:rPr lang="en-US" b="1" spc="-5" dirty="0">
                <a:latin typeface="Cambria"/>
                <a:cs typeface="Cambria"/>
              </a:rPr>
              <a:t>the </a:t>
            </a:r>
            <a:r>
              <a:rPr lang="en-US" b="1" spc="-15" dirty="0">
                <a:latin typeface="Cambria"/>
                <a:cs typeface="Cambria"/>
              </a:rPr>
              <a:t>web.xml </a:t>
            </a:r>
            <a:r>
              <a:rPr lang="en-US" dirty="0">
                <a:latin typeface="Cambria"/>
                <a:cs typeface="Cambria"/>
              </a:rPr>
              <a:t>file </a:t>
            </a:r>
            <a:r>
              <a:rPr lang="en-US" spc="5" dirty="0">
                <a:latin typeface="Cambria"/>
                <a:cs typeface="Cambria"/>
              </a:rPr>
              <a:t>is </a:t>
            </a:r>
            <a:r>
              <a:rPr lang="en-US" dirty="0">
                <a:latin typeface="Cambria"/>
                <a:cs typeface="Cambria"/>
              </a:rPr>
              <a:t>a </a:t>
            </a:r>
            <a:r>
              <a:rPr lang="en-US" b="1" spc="-5" dirty="0">
                <a:latin typeface="Cambria"/>
                <a:cs typeface="Cambria"/>
              </a:rPr>
              <a:t>standard </a:t>
            </a:r>
            <a:r>
              <a:rPr lang="en-US" b="1" spc="-40" dirty="0">
                <a:latin typeface="Cambria"/>
                <a:cs typeface="Cambria"/>
              </a:rPr>
              <a:t>Java </a:t>
            </a:r>
            <a:r>
              <a:rPr lang="en-US" b="1" dirty="0">
                <a:latin typeface="Cambria"/>
                <a:cs typeface="Cambria"/>
              </a:rPr>
              <a:t>EE </a:t>
            </a:r>
            <a:r>
              <a:rPr lang="en-US" spc="-5" dirty="0">
                <a:latin typeface="Cambria"/>
                <a:cs typeface="Cambria"/>
              </a:rPr>
              <a:t>deployment </a:t>
            </a:r>
            <a:r>
              <a:rPr lang="en-US" dirty="0">
                <a:latin typeface="Cambria"/>
                <a:cs typeface="Cambria"/>
              </a:rPr>
              <a:t> </a:t>
            </a:r>
            <a:r>
              <a:rPr lang="en-US" spc="-25" dirty="0">
                <a:latin typeface="Cambria"/>
                <a:cs typeface="Cambria"/>
              </a:rPr>
              <a:t>descriptor, </a:t>
            </a:r>
            <a:r>
              <a:rPr lang="en-US" spc="-5" dirty="0">
                <a:latin typeface="Cambria"/>
                <a:cs typeface="Cambria"/>
              </a:rPr>
              <a:t>specified </a:t>
            </a:r>
            <a:r>
              <a:rPr lang="en-US" spc="5" dirty="0">
                <a:latin typeface="Cambria"/>
                <a:cs typeface="Cambria"/>
              </a:rPr>
              <a:t>in </a:t>
            </a:r>
            <a:r>
              <a:rPr lang="en-US" spc="-10" dirty="0">
                <a:latin typeface="Cambria"/>
                <a:cs typeface="Cambria"/>
              </a:rPr>
              <a:t>the </a:t>
            </a:r>
            <a:r>
              <a:rPr lang="en-US" spc="-25" dirty="0">
                <a:latin typeface="Cambria"/>
                <a:cs typeface="Cambria"/>
              </a:rPr>
              <a:t>Java </a:t>
            </a:r>
            <a:r>
              <a:rPr lang="en-US" spc="-5" dirty="0">
                <a:latin typeface="Cambria"/>
                <a:cs typeface="Cambria"/>
              </a:rPr>
              <a:t>Servlet specification, but </a:t>
            </a:r>
            <a:r>
              <a:rPr lang="en-US" dirty="0">
                <a:latin typeface="Cambria"/>
                <a:cs typeface="Cambria"/>
              </a:rPr>
              <a:t>the </a:t>
            </a:r>
            <a:r>
              <a:rPr lang="en-US" b="1" spc="-5" dirty="0">
                <a:latin typeface="Cambria"/>
                <a:cs typeface="Cambria"/>
              </a:rPr>
              <a:t>sun- </a:t>
            </a:r>
            <a:r>
              <a:rPr lang="en-US" b="1" dirty="0">
                <a:latin typeface="Cambria"/>
                <a:cs typeface="Cambria"/>
              </a:rPr>
              <a:t> </a:t>
            </a:r>
            <a:r>
              <a:rPr lang="en-US" b="1" spc="-15" dirty="0">
                <a:latin typeface="Cambria"/>
                <a:cs typeface="Cambria"/>
              </a:rPr>
              <a:t>web.xml</a:t>
            </a:r>
            <a:r>
              <a:rPr lang="en-US" b="1" spc="-10" dirty="0">
                <a:latin typeface="Cambria"/>
                <a:cs typeface="Cambria"/>
              </a:rPr>
              <a:t> </a:t>
            </a:r>
            <a:r>
              <a:rPr lang="en-US" dirty="0">
                <a:latin typeface="Cambria"/>
                <a:cs typeface="Cambria"/>
              </a:rPr>
              <a:t>file</a:t>
            </a:r>
            <a:r>
              <a:rPr lang="en-US" spc="5" dirty="0">
                <a:latin typeface="Cambria"/>
                <a:cs typeface="Cambria"/>
              </a:rPr>
              <a:t> </a:t>
            </a:r>
            <a:r>
              <a:rPr lang="en-US" spc="-5" dirty="0">
                <a:latin typeface="Cambria"/>
                <a:cs typeface="Cambria"/>
              </a:rPr>
              <a:t>contains</a:t>
            </a:r>
            <a:r>
              <a:rPr lang="en-US" dirty="0">
                <a:latin typeface="Cambria"/>
                <a:cs typeface="Cambria"/>
              </a:rPr>
              <a:t> </a:t>
            </a:r>
            <a:r>
              <a:rPr lang="en-US" spc="-10" dirty="0">
                <a:latin typeface="Cambria"/>
                <a:cs typeface="Cambria"/>
              </a:rPr>
              <a:t>configuration</a:t>
            </a:r>
            <a:r>
              <a:rPr lang="en-US" spc="-5" dirty="0">
                <a:latin typeface="Cambria"/>
                <a:cs typeface="Cambria"/>
              </a:rPr>
              <a:t> </a:t>
            </a:r>
            <a:r>
              <a:rPr lang="en-US" dirty="0">
                <a:latin typeface="Cambria"/>
                <a:cs typeface="Cambria"/>
              </a:rPr>
              <a:t>data</a:t>
            </a:r>
            <a:r>
              <a:rPr lang="en-US" spc="5" dirty="0">
                <a:latin typeface="Cambria"/>
                <a:cs typeface="Cambria"/>
              </a:rPr>
              <a:t> </a:t>
            </a:r>
            <a:r>
              <a:rPr lang="en-US" spc="-5" dirty="0">
                <a:latin typeface="Cambria"/>
                <a:cs typeface="Cambria"/>
              </a:rPr>
              <a:t>specific</a:t>
            </a:r>
            <a:r>
              <a:rPr lang="en-US" dirty="0">
                <a:latin typeface="Cambria"/>
                <a:cs typeface="Cambria"/>
              </a:rPr>
              <a:t> </a:t>
            </a:r>
            <a:r>
              <a:rPr lang="en-US" spc="-15" dirty="0">
                <a:latin typeface="Cambria"/>
                <a:cs typeface="Cambria"/>
              </a:rPr>
              <a:t>to</a:t>
            </a:r>
            <a:r>
              <a:rPr lang="en-US" spc="-10" dirty="0">
                <a:latin typeface="Cambria"/>
                <a:cs typeface="Cambria"/>
              </a:rPr>
              <a:t> </a:t>
            </a:r>
            <a:r>
              <a:rPr lang="en-US" dirty="0">
                <a:latin typeface="Cambria"/>
                <a:cs typeface="Cambria"/>
              </a:rPr>
              <a:t>the</a:t>
            </a:r>
            <a:r>
              <a:rPr lang="en-US" spc="5" dirty="0">
                <a:latin typeface="Cambria"/>
                <a:cs typeface="Cambria"/>
              </a:rPr>
              <a:t> </a:t>
            </a:r>
            <a:r>
              <a:rPr lang="en-US" b="1" dirty="0">
                <a:latin typeface="Cambria"/>
                <a:cs typeface="Cambria"/>
              </a:rPr>
              <a:t>Sun </a:t>
            </a:r>
            <a:r>
              <a:rPr lang="en-US" b="1" spc="5" dirty="0">
                <a:latin typeface="Cambria"/>
                <a:cs typeface="Cambria"/>
              </a:rPr>
              <a:t> </a:t>
            </a:r>
            <a:r>
              <a:rPr lang="en-US" b="1" spc="-5" dirty="0" err="1">
                <a:latin typeface="Cambria"/>
                <a:cs typeface="Cambria"/>
              </a:rPr>
              <a:t>GlassFish</a:t>
            </a:r>
            <a:r>
              <a:rPr lang="en-US" b="1" spc="-5" dirty="0">
                <a:latin typeface="Cambria"/>
                <a:cs typeface="Cambria"/>
              </a:rPr>
              <a:t> </a:t>
            </a:r>
            <a:r>
              <a:rPr lang="en-US" b="1" dirty="0">
                <a:latin typeface="Cambria"/>
                <a:cs typeface="Cambria"/>
              </a:rPr>
              <a:t>Enterprise</a:t>
            </a:r>
            <a:r>
              <a:rPr lang="en-US" b="1" spc="-50" dirty="0">
                <a:latin typeface="Cambria"/>
                <a:cs typeface="Cambria"/>
              </a:rPr>
              <a:t> </a:t>
            </a:r>
            <a:r>
              <a:rPr lang="en-US" b="1" spc="-10" dirty="0">
                <a:latin typeface="Cambria"/>
                <a:cs typeface="Cambria"/>
              </a:rPr>
              <a:t>Server</a:t>
            </a:r>
            <a:r>
              <a:rPr lang="en-US" b="1" spc="-35" dirty="0">
                <a:latin typeface="Cambria"/>
                <a:cs typeface="Cambria"/>
              </a:rPr>
              <a:t> </a:t>
            </a:r>
            <a:r>
              <a:rPr lang="en-US" dirty="0">
                <a:latin typeface="Cambria"/>
                <a:cs typeface="Cambria"/>
              </a:rPr>
              <a:t>implementation.</a:t>
            </a:r>
          </a:p>
          <a:p>
            <a:pPr>
              <a:lnSpc>
                <a:spcPct val="100000"/>
              </a:lnSpc>
              <a:spcBef>
                <a:spcPts val="5"/>
              </a:spcBef>
            </a:pPr>
            <a:endParaRPr lang="en-US" dirty="0">
              <a:latin typeface="Cambria"/>
              <a:cs typeface="Cambria"/>
            </a:endParaRPr>
          </a:p>
          <a:p>
            <a:pPr marL="12700" marR="5080" algn="just">
              <a:lnSpc>
                <a:spcPct val="100000"/>
              </a:lnSpc>
              <a:spcBef>
                <a:spcPts val="5"/>
              </a:spcBef>
            </a:pPr>
            <a:r>
              <a:rPr lang="en-US" spc="-5" dirty="0">
                <a:latin typeface="Cambria"/>
                <a:cs typeface="Cambria"/>
              </a:rPr>
              <a:t>The </a:t>
            </a:r>
            <a:r>
              <a:rPr lang="en-US" b="1" spc="-15" dirty="0">
                <a:latin typeface="Cambria"/>
                <a:cs typeface="Cambria"/>
              </a:rPr>
              <a:t>web.xml </a:t>
            </a:r>
            <a:r>
              <a:rPr lang="en-US" dirty="0">
                <a:latin typeface="Cambria"/>
                <a:cs typeface="Cambria"/>
              </a:rPr>
              <a:t>file </a:t>
            </a:r>
            <a:r>
              <a:rPr lang="en-US" spc="-5" dirty="0">
                <a:latin typeface="Cambria"/>
                <a:cs typeface="Cambria"/>
              </a:rPr>
              <a:t>is located </a:t>
            </a:r>
            <a:r>
              <a:rPr lang="en-US" spc="5" dirty="0">
                <a:latin typeface="Cambria"/>
                <a:cs typeface="Cambria"/>
              </a:rPr>
              <a:t>in </a:t>
            </a:r>
            <a:r>
              <a:rPr lang="en-US" dirty="0">
                <a:latin typeface="Cambria"/>
                <a:cs typeface="Cambria"/>
              </a:rPr>
              <a:t>the </a:t>
            </a:r>
            <a:r>
              <a:rPr lang="en-US" b="1" dirty="0">
                <a:latin typeface="Cambria"/>
                <a:cs typeface="Cambria"/>
              </a:rPr>
              <a:t>WEB-INF </a:t>
            </a:r>
            <a:r>
              <a:rPr lang="en-US" spc="-5" dirty="0">
                <a:latin typeface="Cambria"/>
                <a:cs typeface="Cambria"/>
              </a:rPr>
              <a:t>directory </a:t>
            </a:r>
            <a:r>
              <a:rPr lang="en-US" dirty="0">
                <a:latin typeface="Cambria"/>
                <a:cs typeface="Cambria"/>
              </a:rPr>
              <a:t>of </a:t>
            </a:r>
            <a:r>
              <a:rPr lang="en-US" spc="-10" dirty="0">
                <a:latin typeface="Cambria"/>
                <a:cs typeface="Cambria"/>
              </a:rPr>
              <a:t>your </a:t>
            </a:r>
            <a:r>
              <a:rPr lang="en-US" spc="-45" dirty="0">
                <a:latin typeface="Cambria"/>
                <a:cs typeface="Cambria"/>
              </a:rPr>
              <a:t>Web </a:t>
            </a:r>
            <a:r>
              <a:rPr lang="en-US" spc="-40" dirty="0">
                <a:latin typeface="Cambria"/>
                <a:cs typeface="Cambria"/>
              </a:rPr>
              <a:t> </a:t>
            </a:r>
            <a:r>
              <a:rPr lang="en-US" dirty="0">
                <a:latin typeface="Cambria"/>
                <a:cs typeface="Cambria"/>
              </a:rPr>
              <a:t>application.</a:t>
            </a:r>
            <a:r>
              <a:rPr lang="en-US" spc="5" dirty="0">
                <a:latin typeface="Cambria"/>
                <a:cs typeface="Cambria"/>
              </a:rPr>
              <a:t> </a:t>
            </a:r>
            <a:r>
              <a:rPr lang="en-US" dirty="0">
                <a:latin typeface="Cambria"/>
                <a:cs typeface="Cambria"/>
              </a:rPr>
              <a:t>The</a:t>
            </a:r>
            <a:r>
              <a:rPr lang="en-US" spc="5" dirty="0">
                <a:latin typeface="Cambria"/>
                <a:cs typeface="Cambria"/>
              </a:rPr>
              <a:t> </a:t>
            </a:r>
            <a:r>
              <a:rPr lang="en-US" spc="-5" dirty="0">
                <a:latin typeface="Cambria"/>
                <a:cs typeface="Cambria"/>
              </a:rPr>
              <a:t>first</a:t>
            </a:r>
            <a:r>
              <a:rPr lang="en-US" dirty="0">
                <a:latin typeface="Cambria"/>
                <a:cs typeface="Cambria"/>
              </a:rPr>
              <a:t> </a:t>
            </a:r>
            <a:r>
              <a:rPr lang="en-US" spc="-40" dirty="0">
                <a:latin typeface="Cambria"/>
                <a:cs typeface="Cambria"/>
              </a:rPr>
              <a:t>entry,</a:t>
            </a:r>
            <a:r>
              <a:rPr lang="en-US" spc="-35" dirty="0">
                <a:latin typeface="Cambria"/>
                <a:cs typeface="Cambria"/>
              </a:rPr>
              <a:t> </a:t>
            </a:r>
            <a:r>
              <a:rPr lang="en-US" dirty="0">
                <a:latin typeface="Cambria"/>
                <a:cs typeface="Cambria"/>
              </a:rPr>
              <a:t>under</a:t>
            </a:r>
            <a:r>
              <a:rPr lang="en-US" spc="5" dirty="0">
                <a:latin typeface="Cambria"/>
                <a:cs typeface="Cambria"/>
              </a:rPr>
              <a:t> </a:t>
            </a:r>
            <a:r>
              <a:rPr lang="en-US" dirty="0">
                <a:latin typeface="Cambria"/>
                <a:cs typeface="Cambria"/>
              </a:rPr>
              <a:t>the</a:t>
            </a:r>
            <a:r>
              <a:rPr lang="en-US" spc="5" dirty="0">
                <a:latin typeface="Cambria"/>
                <a:cs typeface="Cambria"/>
              </a:rPr>
              <a:t> </a:t>
            </a:r>
            <a:r>
              <a:rPr lang="en-US" spc="-5" dirty="0">
                <a:latin typeface="Cambria"/>
                <a:cs typeface="Cambria"/>
              </a:rPr>
              <a:t>root</a:t>
            </a:r>
            <a:r>
              <a:rPr lang="en-US" dirty="0">
                <a:latin typeface="Cambria"/>
                <a:cs typeface="Cambria"/>
              </a:rPr>
              <a:t> </a:t>
            </a:r>
            <a:r>
              <a:rPr lang="en-US" spc="-5" dirty="0">
                <a:latin typeface="Cambria"/>
                <a:cs typeface="Cambria"/>
              </a:rPr>
              <a:t>servlet</a:t>
            </a:r>
            <a:r>
              <a:rPr lang="en-US" dirty="0">
                <a:latin typeface="Cambria"/>
                <a:cs typeface="Cambria"/>
              </a:rPr>
              <a:t> </a:t>
            </a:r>
            <a:r>
              <a:rPr lang="en-US" spc="5" dirty="0">
                <a:latin typeface="Cambria"/>
                <a:cs typeface="Cambria"/>
              </a:rPr>
              <a:t>element</a:t>
            </a:r>
            <a:r>
              <a:rPr lang="en-US" spc="10" dirty="0">
                <a:latin typeface="Cambria"/>
                <a:cs typeface="Cambria"/>
              </a:rPr>
              <a:t> </a:t>
            </a:r>
            <a:r>
              <a:rPr lang="en-US" spc="5" dirty="0">
                <a:latin typeface="Cambria"/>
                <a:cs typeface="Cambria"/>
              </a:rPr>
              <a:t>in </a:t>
            </a:r>
            <a:r>
              <a:rPr lang="en-US" spc="10" dirty="0">
                <a:latin typeface="Cambria"/>
                <a:cs typeface="Cambria"/>
              </a:rPr>
              <a:t> </a:t>
            </a:r>
            <a:r>
              <a:rPr lang="en-US" spc="-5" dirty="0">
                <a:latin typeface="Cambria"/>
                <a:cs typeface="Cambria"/>
              </a:rPr>
              <a:t>web.xml,</a:t>
            </a:r>
            <a:r>
              <a:rPr lang="en-US" dirty="0">
                <a:latin typeface="Cambria"/>
                <a:cs typeface="Cambria"/>
              </a:rPr>
              <a:t> defines</a:t>
            </a:r>
            <a:r>
              <a:rPr lang="en-US" spc="5" dirty="0">
                <a:latin typeface="Cambria"/>
                <a:cs typeface="Cambria"/>
              </a:rPr>
              <a:t> </a:t>
            </a:r>
            <a:r>
              <a:rPr lang="en-US" dirty="0">
                <a:latin typeface="Cambria"/>
                <a:cs typeface="Cambria"/>
              </a:rPr>
              <a:t>a</a:t>
            </a:r>
            <a:r>
              <a:rPr lang="en-US" spc="5" dirty="0">
                <a:latin typeface="Cambria"/>
                <a:cs typeface="Cambria"/>
              </a:rPr>
              <a:t> </a:t>
            </a:r>
            <a:r>
              <a:rPr lang="en-US" b="1" spc="-5" dirty="0">
                <a:latin typeface="Cambria"/>
                <a:cs typeface="Cambria"/>
              </a:rPr>
              <a:t>name</a:t>
            </a:r>
            <a:r>
              <a:rPr lang="en-US" b="1" dirty="0">
                <a:latin typeface="Cambria"/>
                <a:cs typeface="Cambria"/>
              </a:rPr>
              <a:t> </a:t>
            </a:r>
            <a:r>
              <a:rPr lang="en-US" spc="-5" dirty="0">
                <a:latin typeface="Cambria"/>
                <a:cs typeface="Cambria"/>
              </a:rPr>
              <a:t>for</a:t>
            </a:r>
            <a:r>
              <a:rPr lang="en-US" dirty="0">
                <a:latin typeface="Cambria"/>
                <a:cs typeface="Cambria"/>
              </a:rPr>
              <a:t> the</a:t>
            </a:r>
            <a:r>
              <a:rPr lang="en-US" spc="5" dirty="0">
                <a:latin typeface="Cambria"/>
                <a:cs typeface="Cambria"/>
              </a:rPr>
              <a:t> </a:t>
            </a:r>
            <a:r>
              <a:rPr lang="en-US" b="1" spc="-10" dirty="0">
                <a:latin typeface="Cambria"/>
                <a:cs typeface="Cambria"/>
              </a:rPr>
              <a:t>servlet</a:t>
            </a:r>
            <a:r>
              <a:rPr lang="en-US" b="1" spc="-5" dirty="0">
                <a:latin typeface="Cambria"/>
                <a:cs typeface="Cambria"/>
              </a:rPr>
              <a:t> </a:t>
            </a:r>
            <a:r>
              <a:rPr lang="en-US" spc="-10" dirty="0">
                <a:latin typeface="Cambria"/>
                <a:cs typeface="Cambria"/>
              </a:rPr>
              <a:t>and</a:t>
            </a:r>
            <a:r>
              <a:rPr lang="en-US" spc="-5" dirty="0">
                <a:latin typeface="Cambria"/>
                <a:cs typeface="Cambria"/>
              </a:rPr>
              <a:t> </a:t>
            </a:r>
            <a:r>
              <a:rPr lang="en-US" dirty="0">
                <a:latin typeface="Cambria"/>
                <a:cs typeface="Cambria"/>
              </a:rPr>
              <a:t>specifies</a:t>
            </a:r>
            <a:r>
              <a:rPr lang="en-US" spc="5" dirty="0">
                <a:latin typeface="Cambria"/>
                <a:cs typeface="Cambria"/>
              </a:rPr>
              <a:t> </a:t>
            </a:r>
            <a:r>
              <a:rPr lang="en-US" spc="-5" dirty="0">
                <a:latin typeface="Cambria"/>
                <a:cs typeface="Cambria"/>
              </a:rPr>
              <a:t>the </a:t>
            </a:r>
            <a:r>
              <a:rPr lang="en-US" dirty="0">
                <a:latin typeface="Cambria"/>
                <a:cs typeface="Cambria"/>
              </a:rPr>
              <a:t> </a:t>
            </a:r>
            <a:r>
              <a:rPr lang="en-US" b="1" spc="-5" dirty="0">
                <a:latin typeface="Cambria"/>
                <a:cs typeface="Cambria"/>
              </a:rPr>
              <a:t>compiled</a:t>
            </a:r>
            <a:r>
              <a:rPr lang="en-US" b="1" spc="-35" dirty="0">
                <a:latin typeface="Cambria"/>
                <a:cs typeface="Cambria"/>
              </a:rPr>
              <a:t> </a:t>
            </a:r>
            <a:r>
              <a:rPr lang="en-US" b="1" spc="-5" dirty="0">
                <a:latin typeface="Cambria"/>
                <a:cs typeface="Cambria"/>
              </a:rPr>
              <a:t>class</a:t>
            </a:r>
            <a:r>
              <a:rPr lang="en-US" b="1" spc="10" dirty="0">
                <a:latin typeface="Cambria"/>
                <a:cs typeface="Cambria"/>
              </a:rPr>
              <a:t> </a:t>
            </a:r>
            <a:r>
              <a:rPr lang="en-US" dirty="0">
                <a:latin typeface="Cambria"/>
                <a:cs typeface="Cambria"/>
              </a:rPr>
              <a:t>that</a:t>
            </a:r>
            <a:r>
              <a:rPr lang="en-US" spc="15" dirty="0">
                <a:latin typeface="Cambria"/>
                <a:cs typeface="Cambria"/>
              </a:rPr>
              <a:t> </a:t>
            </a:r>
            <a:r>
              <a:rPr lang="en-US" spc="-10" dirty="0">
                <a:latin typeface="Cambria"/>
                <a:cs typeface="Cambria"/>
              </a:rPr>
              <a:t>executes</a:t>
            </a:r>
            <a:r>
              <a:rPr lang="en-US" spc="-30" dirty="0">
                <a:latin typeface="Cambria"/>
                <a:cs typeface="Cambria"/>
              </a:rPr>
              <a:t> </a:t>
            </a:r>
            <a:r>
              <a:rPr lang="en-US" dirty="0">
                <a:latin typeface="Cambria"/>
                <a:cs typeface="Cambria"/>
              </a:rPr>
              <a:t>the</a:t>
            </a:r>
            <a:r>
              <a:rPr lang="en-US" spc="-25" dirty="0">
                <a:latin typeface="Cambria"/>
                <a:cs typeface="Cambria"/>
              </a:rPr>
              <a:t> </a:t>
            </a:r>
            <a:r>
              <a:rPr lang="en-US" b="1" spc="-5" dirty="0">
                <a:latin typeface="Cambria"/>
                <a:cs typeface="Cambria"/>
              </a:rPr>
              <a:t>servlet</a:t>
            </a:r>
            <a:r>
              <a:rPr lang="en-US" spc="-5" dirty="0">
                <a:latin typeface="Cambria"/>
                <a:cs typeface="Cambria"/>
              </a:rPr>
              <a:t>.</a:t>
            </a:r>
            <a:endParaRPr lang="en-US"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25</a:t>
            </a:fld>
            <a:endParaRPr lang="en-IN" dirty="0"/>
          </a:p>
        </p:txBody>
      </p:sp>
    </p:spTree>
    <p:custDataLst>
      <p:tags r:id="rId1"/>
    </p:custDataLst>
    <p:extLst>
      <p:ext uri="{BB962C8B-B14F-4D97-AF65-F5344CB8AC3E}">
        <p14:creationId xmlns:p14="http://schemas.microsoft.com/office/powerpoint/2010/main" val="1221310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Working with </a:t>
            </a:r>
            <a:r>
              <a:rPr lang="en-US" dirty="0" err="1"/>
              <a:t>ServletConfig</a:t>
            </a:r>
            <a:r>
              <a:rPr lang="en-US" dirty="0"/>
              <a:t> </a:t>
            </a:r>
            <a:r>
              <a:rPr lang="en-US" dirty="0" smtClean="0"/>
              <a:t>objects</a:t>
            </a:r>
            <a:endParaRPr lang="en-IN" dirty="0"/>
          </a:p>
        </p:txBody>
      </p:sp>
      <p:sp>
        <p:nvSpPr>
          <p:cNvPr id="3" name="Content Placeholder 2"/>
          <p:cNvSpPr>
            <a:spLocks noGrp="1"/>
          </p:cNvSpPr>
          <p:nvPr>
            <p:ph idx="1"/>
          </p:nvPr>
        </p:nvSpPr>
        <p:spPr/>
        <p:txBody>
          <a:bodyPr/>
          <a:lstStyle/>
          <a:p>
            <a:r>
              <a:rPr lang="en-US" dirty="0"/>
              <a:t>An object of </a:t>
            </a:r>
            <a:r>
              <a:rPr lang="en-US" b="1" dirty="0" err="1"/>
              <a:t>ServletConfig</a:t>
            </a:r>
            <a:r>
              <a:rPr lang="en-US" b="1" dirty="0"/>
              <a:t> is created by the web container </a:t>
            </a:r>
            <a:r>
              <a:rPr lang="en-US" dirty="0"/>
              <a:t>for each servlet.</a:t>
            </a:r>
          </a:p>
          <a:p>
            <a:r>
              <a:rPr lang="en-US" dirty="0" smtClean="0"/>
              <a:t>This </a:t>
            </a:r>
            <a:r>
              <a:rPr lang="en-US" dirty="0"/>
              <a:t>object can be used</a:t>
            </a:r>
            <a:r>
              <a:rPr lang="en-US" b="1" dirty="0"/>
              <a:t> to get configuration information from web.xml file.</a:t>
            </a:r>
          </a:p>
          <a:p>
            <a:endParaRPr lang="en-IN" b="1" spc="-25" dirty="0" smtClean="0">
              <a:latin typeface="Cambria"/>
              <a:cs typeface="Cambria"/>
            </a:endParaRPr>
          </a:p>
          <a:p>
            <a:pPr marL="0" indent="0">
              <a:buNone/>
            </a:pPr>
            <a:r>
              <a:rPr lang="en-IN" b="1" spc="-25" dirty="0" smtClean="0">
                <a:latin typeface="Cambria"/>
                <a:cs typeface="Cambria"/>
              </a:rPr>
              <a:t>Advantages</a:t>
            </a:r>
            <a:r>
              <a:rPr lang="en-IN" b="1" spc="-10" dirty="0" smtClean="0">
                <a:latin typeface="Cambria"/>
                <a:cs typeface="Cambria"/>
              </a:rPr>
              <a:t>:</a:t>
            </a:r>
            <a:endParaRPr lang="en-IN" b="1" dirty="0">
              <a:latin typeface="Cambria"/>
              <a:cs typeface="Cambria"/>
            </a:endParaRPr>
          </a:p>
          <a:p>
            <a:r>
              <a:rPr lang="en-US" dirty="0" smtClean="0"/>
              <a:t>If </a:t>
            </a:r>
            <a:r>
              <a:rPr lang="en-US" dirty="0"/>
              <a:t>the configuration information is modified </a:t>
            </a:r>
            <a:r>
              <a:rPr lang="en-US" dirty="0" smtClean="0"/>
              <a:t>in the </a:t>
            </a:r>
            <a:r>
              <a:rPr lang="en-US" dirty="0"/>
              <a:t>web.xml </a:t>
            </a:r>
            <a:r>
              <a:rPr lang="en-US" dirty="0" smtClean="0"/>
              <a:t>file</a:t>
            </a:r>
          </a:p>
          <a:p>
            <a:pPr lvl="1"/>
            <a:r>
              <a:rPr lang="en-US" dirty="0" smtClean="0"/>
              <a:t>No need </a:t>
            </a:r>
            <a:r>
              <a:rPr lang="en-US" dirty="0"/>
              <a:t>to </a:t>
            </a:r>
            <a:r>
              <a:rPr lang="en-IN" dirty="0" smtClean="0"/>
              <a:t>change </a:t>
            </a:r>
            <a:r>
              <a:rPr lang="en-IN" dirty="0"/>
              <a:t>the </a:t>
            </a:r>
            <a:r>
              <a:rPr lang="en-IN" dirty="0" smtClean="0"/>
              <a:t>servlet</a:t>
            </a:r>
            <a:endParaRPr lang="en-IN" dirty="0"/>
          </a:p>
          <a:p>
            <a:r>
              <a:rPr lang="en-US" dirty="0" smtClean="0"/>
              <a:t>Easier </a:t>
            </a:r>
            <a:r>
              <a:rPr lang="en-US" dirty="0"/>
              <a:t>to manage the web application </a:t>
            </a:r>
            <a:endParaRPr lang="en-US" dirty="0" smtClean="0"/>
          </a:p>
          <a:p>
            <a:pPr lvl="1"/>
            <a:r>
              <a:rPr lang="en-US" dirty="0" smtClean="0"/>
              <a:t>If </a:t>
            </a:r>
            <a:r>
              <a:rPr lang="en-US" dirty="0"/>
              <a:t>any specific content is </a:t>
            </a:r>
            <a:r>
              <a:rPr lang="en-US" dirty="0" smtClean="0"/>
              <a:t>modified regularly</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26</a:t>
            </a:fld>
            <a:endParaRPr lang="en-IN" dirty="0"/>
          </a:p>
        </p:txBody>
      </p:sp>
    </p:spTree>
    <p:custDataLst>
      <p:tags r:id="rId1"/>
    </p:custDataLst>
    <p:extLst>
      <p:ext uri="{BB962C8B-B14F-4D97-AF65-F5344CB8AC3E}">
        <p14:creationId xmlns:p14="http://schemas.microsoft.com/office/powerpoint/2010/main" val="8786561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pc="-5" dirty="0">
                <a:latin typeface="Calibri"/>
                <a:cs typeface="Calibri"/>
              </a:rPr>
              <a:t>Methods</a:t>
            </a:r>
            <a:r>
              <a:rPr lang="en-IN" spc="10" dirty="0">
                <a:latin typeface="Calibri"/>
                <a:cs typeface="Calibri"/>
              </a:rPr>
              <a:t> </a:t>
            </a:r>
            <a:r>
              <a:rPr lang="en-IN" spc="-5" dirty="0">
                <a:latin typeface="Calibri"/>
                <a:cs typeface="Calibri"/>
              </a:rPr>
              <a:t>of </a:t>
            </a:r>
            <a:r>
              <a:rPr lang="en-IN" spc="-10" dirty="0" err="1">
                <a:latin typeface="Calibri"/>
                <a:cs typeface="Calibri"/>
              </a:rPr>
              <a:t>ServletConfig</a:t>
            </a:r>
            <a:r>
              <a:rPr lang="en-IN" spc="60" dirty="0">
                <a:latin typeface="Calibri"/>
                <a:cs typeface="Calibri"/>
              </a:rPr>
              <a:t> </a:t>
            </a:r>
            <a:r>
              <a:rPr lang="en-IN" spc="-15" dirty="0" smtClean="0">
                <a:latin typeface="Calibri"/>
                <a:cs typeface="Calibri"/>
              </a:rPr>
              <a:t>interface</a:t>
            </a:r>
            <a:endParaRPr lang="en-IN" dirty="0"/>
          </a:p>
        </p:txBody>
      </p:sp>
      <p:sp>
        <p:nvSpPr>
          <p:cNvPr id="3" name="Content Placeholder 2"/>
          <p:cNvSpPr>
            <a:spLocks noGrp="1"/>
          </p:cNvSpPr>
          <p:nvPr>
            <p:ph idx="1"/>
          </p:nvPr>
        </p:nvSpPr>
        <p:spPr>
          <a:xfrm>
            <a:off x="0" y="864108"/>
            <a:ext cx="11765280" cy="5993892"/>
          </a:xfrm>
        </p:spPr>
        <p:txBody>
          <a:bodyPr>
            <a:normAutofit/>
          </a:bodyPr>
          <a:lstStyle/>
          <a:p>
            <a:pPr marL="12700">
              <a:lnSpc>
                <a:spcPct val="110000"/>
              </a:lnSpc>
              <a:spcBef>
                <a:spcPts val="90"/>
              </a:spcBef>
            </a:pPr>
            <a:r>
              <a:rPr lang="en-US" spc="-5" dirty="0">
                <a:solidFill>
                  <a:srgbClr val="1160FF"/>
                </a:solidFill>
                <a:latin typeface="Calibri"/>
                <a:cs typeface="Calibri"/>
              </a:rPr>
              <a:t>public String </a:t>
            </a:r>
            <a:r>
              <a:rPr lang="en-US" spc="-5" dirty="0" err="1">
                <a:solidFill>
                  <a:srgbClr val="1160FF"/>
                </a:solidFill>
                <a:latin typeface="Calibri"/>
                <a:cs typeface="Calibri"/>
              </a:rPr>
              <a:t>getInitParameter</a:t>
            </a:r>
            <a:r>
              <a:rPr lang="en-US" spc="-5" dirty="0">
                <a:solidFill>
                  <a:srgbClr val="1160FF"/>
                </a:solidFill>
                <a:latin typeface="Calibri"/>
                <a:cs typeface="Calibri"/>
              </a:rPr>
              <a:t>(String name)</a:t>
            </a:r>
          </a:p>
          <a:p>
            <a:pPr marL="515620" lvl="1">
              <a:lnSpc>
                <a:spcPct val="100000"/>
              </a:lnSpc>
              <a:spcBef>
                <a:spcPts val="5"/>
              </a:spcBef>
            </a:pPr>
            <a:r>
              <a:rPr lang="en-US" spc="-5" dirty="0" smtClean="0">
                <a:latin typeface="Calibri"/>
                <a:cs typeface="Calibri"/>
              </a:rPr>
              <a:t>Returns</a:t>
            </a:r>
            <a:r>
              <a:rPr lang="en-US" spc="450" dirty="0" smtClean="0">
                <a:latin typeface="Calibri"/>
                <a:cs typeface="Calibri"/>
              </a:rPr>
              <a:t> </a:t>
            </a:r>
            <a:r>
              <a:rPr lang="en-US" spc="-5" dirty="0">
                <a:latin typeface="Calibri"/>
                <a:cs typeface="Calibri"/>
              </a:rPr>
              <a:t>the</a:t>
            </a:r>
            <a:r>
              <a:rPr lang="en-US" spc="480" dirty="0">
                <a:latin typeface="Calibri"/>
                <a:cs typeface="Calibri"/>
              </a:rPr>
              <a:t> </a:t>
            </a:r>
            <a:r>
              <a:rPr lang="en-US" spc="-10" dirty="0">
                <a:latin typeface="Calibri"/>
                <a:cs typeface="Calibri"/>
              </a:rPr>
              <a:t>parameter</a:t>
            </a:r>
            <a:r>
              <a:rPr lang="en-US" spc="459" dirty="0">
                <a:latin typeface="Calibri"/>
                <a:cs typeface="Calibri"/>
              </a:rPr>
              <a:t> </a:t>
            </a:r>
            <a:r>
              <a:rPr lang="en-US" dirty="0" smtClean="0">
                <a:latin typeface="Calibri"/>
                <a:cs typeface="Calibri"/>
              </a:rPr>
              <a:t>value </a:t>
            </a:r>
            <a:r>
              <a:rPr lang="en-US" spc="-25" dirty="0" smtClean="0">
                <a:latin typeface="Calibri"/>
                <a:cs typeface="Calibri"/>
              </a:rPr>
              <a:t>for</a:t>
            </a:r>
            <a:r>
              <a:rPr lang="en-US" spc="-5" dirty="0" smtClean="0">
                <a:latin typeface="Calibri"/>
                <a:cs typeface="Calibri"/>
              </a:rPr>
              <a:t> </a:t>
            </a:r>
            <a:r>
              <a:rPr lang="en-US" dirty="0">
                <a:latin typeface="Calibri"/>
                <a:cs typeface="Calibri"/>
              </a:rPr>
              <a:t>the</a:t>
            </a:r>
            <a:r>
              <a:rPr lang="en-US" spc="10" dirty="0">
                <a:latin typeface="Calibri"/>
                <a:cs typeface="Calibri"/>
              </a:rPr>
              <a:t> </a:t>
            </a:r>
            <a:r>
              <a:rPr lang="en-US" spc="-10" dirty="0">
                <a:latin typeface="Calibri"/>
                <a:cs typeface="Calibri"/>
              </a:rPr>
              <a:t>specified</a:t>
            </a:r>
            <a:r>
              <a:rPr lang="en-US" spc="75" dirty="0">
                <a:latin typeface="Calibri"/>
                <a:cs typeface="Calibri"/>
              </a:rPr>
              <a:t> </a:t>
            </a:r>
            <a:r>
              <a:rPr lang="en-US" spc="-15" dirty="0">
                <a:latin typeface="Calibri"/>
                <a:cs typeface="Calibri"/>
              </a:rPr>
              <a:t>parameter</a:t>
            </a:r>
            <a:r>
              <a:rPr lang="en-US" spc="50" dirty="0">
                <a:latin typeface="Calibri"/>
                <a:cs typeface="Calibri"/>
              </a:rPr>
              <a:t> </a:t>
            </a:r>
            <a:r>
              <a:rPr lang="en-US" spc="-5" dirty="0">
                <a:latin typeface="Calibri"/>
                <a:cs typeface="Calibri"/>
              </a:rPr>
              <a:t>name.</a:t>
            </a:r>
            <a:endParaRPr lang="en-US" dirty="0">
              <a:latin typeface="Calibri"/>
              <a:cs typeface="Calibri"/>
            </a:endParaRPr>
          </a:p>
          <a:p>
            <a:pPr marL="12700">
              <a:lnSpc>
                <a:spcPct val="100000"/>
              </a:lnSpc>
              <a:spcBef>
                <a:spcPts val="90"/>
              </a:spcBef>
            </a:pPr>
            <a:r>
              <a:rPr lang="en-US" spc="-5" dirty="0">
                <a:solidFill>
                  <a:srgbClr val="1160FF"/>
                </a:solidFill>
                <a:latin typeface="Calibri"/>
                <a:cs typeface="Calibri"/>
              </a:rPr>
              <a:t>public Enumeration </a:t>
            </a:r>
            <a:r>
              <a:rPr lang="en-US" spc="-5" dirty="0" err="1">
                <a:solidFill>
                  <a:srgbClr val="1160FF"/>
                </a:solidFill>
                <a:latin typeface="Calibri"/>
                <a:cs typeface="Calibri"/>
              </a:rPr>
              <a:t>getInitParameterNames</a:t>
            </a:r>
            <a:r>
              <a:rPr lang="en-US" spc="-5" dirty="0">
                <a:solidFill>
                  <a:srgbClr val="1160FF"/>
                </a:solidFill>
                <a:latin typeface="Calibri"/>
                <a:cs typeface="Calibri"/>
              </a:rPr>
              <a:t>()</a:t>
            </a:r>
          </a:p>
          <a:p>
            <a:pPr marL="515620" lvl="1">
              <a:lnSpc>
                <a:spcPct val="100000"/>
              </a:lnSpc>
            </a:pPr>
            <a:r>
              <a:rPr lang="en-US" spc="-10" dirty="0" smtClean="0">
                <a:latin typeface="Calibri"/>
                <a:cs typeface="Calibri"/>
              </a:rPr>
              <a:t>Returns</a:t>
            </a:r>
            <a:r>
              <a:rPr lang="en-US" spc="50" dirty="0" smtClean="0">
                <a:latin typeface="Calibri"/>
                <a:cs typeface="Calibri"/>
              </a:rPr>
              <a:t> </a:t>
            </a:r>
            <a:r>
              <a:rPr lang="en-US" spc="-5" dirty="0">
                <a:latin typeface="Calibri"/>
                <a:cs typeface="Calibri"/>
              </a:rPr>
              <a:t>an</a:t>
            </a:r>
            <a:r>
              <a:rPr lang="en-US" spc="70" dirty="0">
                <a:latin typeface="Calibri"/>
                <a:cs typeface="Calibri"/>
              </a:rPr>
              <a:t> </a:t>
            </a:r>
            <a:r>
              <a:rPr lang="en-US" spc="-10" dirty="0">
                <a:latin typeface="Calibri"/>
                <a:cs typeface="Calibri"/>
              </a:rPr>
              <a:t>enumeration</a:t>
            </a:r>
            <a:r>
              <a:rPr lang="en-US" spc="75" dirty="0">
                <a:latin typeface="Calibri"/>
                <a:cs typeface="Calibri"/>
              </a:rPr>
              <a:t> </a:t>
            </a:r>
            <a:r>
              <a:rPr lang="en-US" spc="-5" dirty="0">
                <a:latin typeface="Calibri"/>
                <a:cs typeface="Calibri"/>
              </a:rPr>
              <a:t>of</a:t>
            </a:r>
            <a:r>
              <a:rPr lang="en-US" spc="45" dirty="0">
                <a:latin typeface="Calibri"/>
                <a:cs typeface="Calibri"/>
              </a:rPr>
              <a:t> </a:t>
            </a:r>
            <a:r>
              <a:rPr lang="en-US" spc="-5" dirty="0" smtClean="0">
                <a:latin typeface="Calibri"/>
                <a:cs typeface="Calibri"/>
              </a:rPr>
              <a:t>all the</a:t>
            </a:r>
            <a:r>
              <a:rPr lang="en-US" spc="-15" dirty="0" smtClean="0">
                <a:latin typeface="Calibri"/>
                <a:cs typeface="Calibri"/>
              </a:rPr>
              <a:t> </a:t>
            </a:r>
            <a:r>
              <a:rPr lang="en-US" spc="-5" dirty="0">
                <a:latin typeface="Calibri"/>
                <a:cs typeface="Calibri"/>
              </a:rPr>
              <a:t>initialization</a:t>
            </a:r>
            <a:r>
              <a:rPr lang="en-US" spc="30" dirty="0">
                <a:latin typeface="Calibri"/>
                <a:cs typeface="Calibri"/>
              </a:rPr>
              <a:t> </a:t>
            </a:r>
            <a:r>
              <a:rPr lang="en-US" spc="-15" dirty="0">
                <a:latin typeface="Calibri"/>
                <a:cs typeface="Calibri"/>
              </a:rPr>
              <a:t>parameter</a:t>
            </a:r>
            <a:r>
              <a:rPr lang="en-US" spc="50" dirty="0">
                <a:latin typeface="Calibri"/>
                <a:cs typeface="Calibri"/>
              </a:rPr>
              <a:t> </a:t>
            </a:r>
            <a:r>
              <a:rPr lang="en-US" spc="-10" dirty="0">
                <a:latin typeface="Calibri"/>
                <a:cs typeface="Calibri"/>
              </a:rPr>
              <a:t>names.</a:t>
            </a:r>
            <a:endParaRPr lang="en-US" dirty="0">
              <a:latin typeface="Calibri"/>
              <a:cs typeface="Calibri"/>
            </a:endParaRPr>
          </a:p>
          <a:p>
            <a:pPr marL="12700">
              <a:lnSpc>
                <a:spcPct val="100000"/>
              </a:lnSpc>
              <a:spcBef>
                <a:spcPts val="90"/>
              </a:spcBef>
            </a:pPr>
            <a:r>
              <a:rPr lang="en-US" spc="-5" dirty="0">
                <a:solidFill>
                  <a:srgbClr val="1160FF"/>
                </a:solidFill>
                <a:latin typeface="Calibri"/>
                <a:cs typeface="Calibri"/>
              </a:rPr>
              <a:t>public</a:t>
            </a:r>
            <a:r>
              <a:rPr lang="en-US" spc="15" dirty="0">
                <a:solidFill>
                  <a:srgbClr val="1160FF"/>
                </a:solidFill>
                <a:latin typeface="Calibri"/>
                <a:cs typeface="Calibri"/>
              </a:rPr>
              <a:t> </a:t>
            </a:r>
            <a:r>
              <a:rPr lang="en-US" spc="-5" dirty="0">
                <a:solidFill>
                  <a:srgbClr val="1160FF"/>
                </a:solidFill>
                <a:latin typeface="Calibri"/>
                <a:cs typeface="Calibri"/>
              </a:rPr>
              <a:t>String</a:t>
            </a:r>
            <a:r>
              <a:rPr lang="en-US" spc="-10" dirty="0">
                <a:solidFill>
                  <a:srgbClr val="1160FF"/>
                </a:solidFill>
                <a:latin typeface="Calibri"/>
                <a:cs typeface="Calibri"/>
              </a:rPr>
              <a:t> </a:t>
            </a:r>
            <a:r>
              <a:rPr lang="en-US" spc="-5" dirty="0" err="1">
                <a:solidFill>
                  <a:srgbClr val="1160FF"/>
                </a:solidFill>
                <a:latin typeface="Calibri"/>
                <a:cs typeface="Calibri"/>
              </a:rPr>
              <a:t>getServletName</a:t>
            </a:r>
            <a:r>
              <a:rPr lang="en-US" spc="-5" dirty="0" smtClean="0">
                <a:solidFill>
                  <a:srgbClr val="1160FF"/>
                </a:solidFill>
                <a:latin typeface="Calibri"/>
                <a:cs typeface="Calibri"/>
              </a:rPr>
              <a:t>()</a:t>
            </a:r>
          </a:p>
          <a:p>
            <a:pPr marL="515620" lvl="1">
              <a:lnSpc>
                <a:spcPct val="100000"/>
              </a:lnSpc>
              <a:spcBef>
                <a:spcPts val="90"/>
              </a:spcBef>
            </a:pPr>
            <a:r>
              <a:rPr lang="en-US" spc="-5" dirty="0" smtClean="0">
                <a:latin typeface="Calibri"/>
                <a:cs typeface="Calibri"/>
              </a:rPr>
              <a:t>Returns</a:t>
            </a:r>
            <a:r>
              <a:rPr lang="en-US" spc="25" dirty="0" smtClean="0">
                <a:latin typeface="Calibri"/>
                <a:cs typeface="Calibri"/>
              </a:rPr>
              <a:t> </a:t>
            </a:r>
            <a:r>
              <a:rPr lang="en-US" spc="-5" dirty="0">
                <a:latin typeface="Calibri"/>
                <a:cs typeface="Calibri"/>
              </a:rPr>
              <a:t>the</a:t>
            </a:r>
            <a:r>
              <a:rPr lang="en-US" spc="20" dirty="0">
                <a:latin typeface="Calibri"/>
                <a:cs typeface="Calibri"/>
              </a:rPr>
              <a:t> </a:t>
            </a:r>
            <a:r>
              <a:rPr lang="en-US" spc="-5" dirty="0">
                <a:latin typeface="Calibri"/>
                <a:cs typeface="Calibri"/>
              </a:rPr>
              <a:t>name</a:t>
            </a:r>
            <a:r>
              <a:rPr lang="en-US" spc="25" dirty="0">
                <a:latin typeface="Calibri"/>
                <a:cs typeface="Calibri"/>
              </a:rPr>
              <a:t> </a:t>
            </a:r>
            <a:r>
              <a:rPr lang="en-US" spc="-5" dirty="0">
                <a:latin typeface="Calibri"/>
                <a:cs typeface="Calibri"/>
              </a:rPr>
              <a:t>of the </a:t>
            </a:r>
            <a:r>
              <a:rPr lang="en-US" spc="-10" dirty="0">
                <a:latin typeface="Calibri"/>
                <a:cs typeface="Calibri"/>
              </a:rPr>
              <a:t>servlet.</a:t>
            </a:r>
            <a:endParaRPr lang="en-US" dirty="0">
              <a:latin typeface="Calibri"/>
              <a:cs typeface="Calibri"/>
            </a:endParaRPr>
          </a:p>
          <a:p>
            <a:pPr marL="12700" marR="221615">
              <a:lnSpc>
                <a:spcPct val="110000"/>
              </a:lnSpc>
              <a:spcBef>
                <a:spcPts val="90"/>
              </a:spcBef>
              <a:tabLst>
                <a:tab pos="1000125" algn="l"/>
                <a:tab pos="2905760" algn="l"/>
                <a:tab pos="6174740" algn="l"/>
              </a:tabLst>
            </a:pPr>
            <a:r>
              <a:rPr lang="en-US" spc="-5" dirty="0">
                <a:solidFill>
                  <a:srgbClr val="1160FF"/>
                </a:solidFill>
                <a:latin typeface="Calibri"/>
                <a:cs typeface="Calibri"/>
              </a:rPr>
              <a:t>public </a:t>
            </a:r>
            <a:r>
              <a:rPr lang="en-US" spc="-5" dirty="0" err="1">
                <a:solidFill>
                  <a:srgbClr val="1160FF"/>
                </a:solidFill>
                <a:latin typeface="Calibri"/>
                <a:cs typeface="Calibri"/>
              </a:rPr>
              <a:t>ServletContext</a:t>
            </a:r>
            <a:r>
              <a:rPr lang="en-US" spc="-5" dirty="0">
                <a:solidFill>
                  <a:srgbClr val="1160FF"/>
                </a:solidFill>
                <a:latin typeface="Calibri"/>
                <a:cs typeface="Calibri"/>
              </a:rPr>
              <a:t> </a:t>
            </a:r>
            <a:r>
              <a:rPr lang="en-US" spc="-5" dirty="0" err="1">
                <a:solidFill>
                  <a:srgbClr val="1160FF"/>
                </a:solidFill>
                <a:latin typeface="Calibri"/>
                <a:cs typeface="Calibri"/>
              </a:rPr>
              <a:t>getServletContext</a:t>
            </a:r>
            <a:r>
              <a:rPr lang="en-US" spc="-5" dirty="0" smtClean="0">
                <a:solidFill>
                  <a:srgbClr val="1160FF"/>
                </a:solidFill>
                <a:latin typeface="Calibri"/>
                <a:cs typeface="Calibri"/>
              </a:rPr>
              <a:t>()</a:t>
            </a:r>
            <a:endParaRPr lang="en-US" spc="-5" dirty="0">
              <a:solidFill>
                <a:srgbClr val="1160FF"/>
              </a:solidFill>
              <a:latin typeface="Calibri"/>
              <a:cs typeface="Calibri"/>
            </a:endParaRPr>
          </a:p>
          <a:p>
            <a:pPr marL="515620" marR="221615" lvl="1">
              <a:lnSpc>
                <a:spcPct val="100000"/>
              </a:lnSpc>
              <a:tabLst>
                <a:tab pos="1000125" algn="l"/>
                <a:tab pos="2905760" algn="l"/>
                <a:tab pos="6174740" algn="l"/>
              </a:tabLst>
            </a:pPr>
            <a:r>
              <a:rPr lang="en-US" spc="-35" dirty="0" smtClean="0">
                <a:latin typeface="Calibri"/>
                <a:cs typeface="Calibri"/>
              </a:rPr>
              <a:t>R</a:t>
            </a:r>
            <a:r>
              <a:rPr lang="en-US" spc="-15" dirty="0" smtClean="0">
                <a:latin typeface="Calibri"/>
                <a:cs typeface="Calibri"/>
              </a:rPr>
              <a:t>e</a:t>
            </a:r>
            <a:r>
              <a:rPr lang="en-US" spc="-5" dirty="0" smtClean="0">
                <a:latin typeface="Calibri"/>
                <a:cs typeface="Calibri"/>
              </a:rPr>
              <a:t>t</a:t>
            </a:r>
            <a:r>
              <a:rPr lang="en-US" spc="5" dirty="0" smtClean="0">
                <a:latin typeface="Calibri"/>
                <a:cs typeface="Calibri"/>
              </a:rPr>
              <a:t>u</a:t>
            </a:r>
            <a:r>
              <a:rPr lang="en-US" spc="-5" dirty="0" smtClean="0">
                <a:latin typeface="Calibri"/>
                <a:cs typeface="Calibri"/>
              </a:rPr>
              <a:t>r</a:t>
            </a:r>
            <a:r>
              <a:rPr lang="en-US" spc="5" dirty="0" smtClean="0">
                <a:latin typeface="Calibri"/>
                <a:cs typeface="Calibri"/>
              </a:rPr>
              <a:t>n</a:t>
            </a:r>
            <a:r>
              <a:rPr lang="en-US" spc="-5" dirty="0" smtClean="0">
                <a:latin typeface="Calibri"/>
                <a:cs typeface="Calibri"/>
              </a:rPr>
              <a:t>s</a:t>
            </a:r>
            <a:r>
              <a:rPr lang="en-US" dirty="0" smtClean="0">
                <a:latin typeface="Calibri"/>
                <a:cs typeface="Calibri"/>
              </a:rPr>
              <a:t> an </a:t>
            </a:r>
            <a:r>
              <a:rPr lang="en-IN" spc="-5" dirty="0">
                <a:latin typeface="Calibri"/>
                <a:cs typeface="Calibri"/>
              </a:rPr>
              <a:t>o</a:t>
            </a:r>
            <a:r>
              <a:rPr lang="en-IN" dirty="0">
                <a:latin typeface="Calibri"/>
                <a:cs typeface="Calibri"/>
              </a:rPr>
              <a:t>b</a:t>
            </a:r>
            <a:r>
              <a:rPr lang="en-IN" spc="-10" dirty="0">
                <a:latin typeface="Calibri"/>
                <a:cs typeface="Calibri"/>
              </a:rPr>
              <a:t>je</a:t>
            </a:r>
            <a:r>
              <a:rPr lang="en-IN" spc="-15" dirty="0">
                <a:latin typeface="Calibri"/>
                <a:cs typeface="Calibri"/>
              </a:rPr>
              <a:t>c</a:t>
            </a:r>
            <a:r>
              <a:rPr lang="en-IN" spc="-5" dirty="0">
                <a:latin typeface="Calibri"/>
                <a:cs typeface="Calibri"/>
              </a:rPr>
              <a:t>t</a:t>
            </a:r>
            <a:r>
              <a:rPr lang="en-IN" dirty="0">
                <a:latin typeface="Calibri"/>
                <a:cs typeface="Calibri"/>
              </a:rPr>
              <a:t>	</a:t>
            </a:r>
            <a:r>
              <a:rPr lang="en-IN" dirty="0" smtClean="0">
                <a:latin typeface="Calibri"/>
                <a:cs typeface="Calibri"/>
              </a:rPr>
              <a:t>of </a:t>
            </a:r>
            <a:r>
              <a:rPr lang="en-US" spc="-10" dirty="0" err="1" smtClean="0">
                <a:latin typeface="Calibri"/>
                <a:cs typeface="Calibri"/>
              </a:rPr>
              <a:t>ServletContext</a:t>
            </a:r>
            <a:r>
              <a:rPr lang="en-US" spc="-10" dirty="0" smtClean="0">
                <a:latin typeface="Calibri"/>
                <a:cs typeface="Calibri"/>
              </a:rPr>
              <a:t>.</a:t>
            </a:r>
          </a:p>
          <a:p>
            <a:pPr marL="12700">
              <a:lnSpc>
                <a:spcPct val="120000"/>
              </a:lnSpc>
              <a:spcBef>
                <a:spcPts val="90"/>
              </a:spcBef>
            </a:pPr>
            <a:r>
              <a:rPr lang="en-US" b="1" dirty="0" smtClean="0">
                <a:latin typeface="Calibri"/>
                <a:cs typeface="Calibri"/>
              </a:rPr>
              <a:t>How to get the object of </a:t>
            </a:r>
            <a:r>
              <a:rPr lang="en-US" b="1" dirty="0" err="1" smtClean="0">
                <a:latin typeface="Calibri"/>
                <a:cs typeface="Calibri"/>
              </a:rPr>
              <a:t>ServletConfig</a:t>
            </a:r>
            <a:r>
              <a:rPr lang="en-US" b="1" dirty="0" smtClean="0">
                <a:latin typeface="Calibri"/>
                <a:cs typeface="Calibri"/>
              </a:rPr>
              <a:t>?</a:t>
            </a:r>
          </a:p>
          <a:p>
            <a:pPr marL="12700">
              <a:lnSpc>
                <a:spcPct val="100000"/>
              </a:lnSpc>
              <a:spcBef>
                <a:spcPts val="5"/>
              </a:spcBef>
            </a:pPr>
            <a:r>
              <a:rPr lang="en-US" dirty="0" err="1" smtClean="0">
                <a:latin typeface="Calibri"/>
                <a:cs typeface="Calibri"/>
              </a:rPr>
              <a:t>getServletConfig</a:t>
            </a:r>
            <a:r>
              <a:rPr lang="en-US" dirty="0" smtClean="0">
                <a:latin typeface="Calibri"/>
                <a:cs typeface="Calibri"/>
              </a:rPr>
              <a:t>() </a:t>
            </a:r>
            <a:r>
              <a:rPr lang="en-US" spc="-15" dirty="0" smtClean="0">
                <a:latin typeface="Calibri"/>
                <a:cs typeface="Calibri"/>
              </a:rPr>
              <a:t>method </a:t>
            </a:r>
            <a:r>
              <a:rPr lang="en-US" spc="-5" dirty="0" smtClean="0">
                <a:latin typeface="Calibri"/>
                <a:cs typeface="Calibri"/>
              </a:rPr>
              <a:t>of</a:t>
            </a:r>
            <a:r>
              <a:rPr lang="en-US" dirty="0" smtClean="0">
                <a:latin typeface="Calibri"/>
                <a:cs typeface="Calibri"/>
              </a:rPr>
              <a:t> </a:t>
            </a:r>
            <a:r>
              <a:rPr lang="en-US" spc="-10" dirty="0" smtClean="0">
                <a:latin typeface="Calibri"/>
                <a:cs typeface="Calibri"/>
              </a:rPr>
              <a:t>Servlet</a:t>
            </a:r>
            <a:r>
              <a:rPr lang="en-US" spc="70" dirty="0" smtClean="0">
                <a:latin typeface="Calibri"/>
                <a:cs typeface="Calibri"/>
              </a:rPr>
              <a:t> </a:t>
            </a:r>
            <a:r>
              <a:rPr lang="en-US" spc="-15" dirty="0" smtClean="0">
                <a:latin typeface="Calibri"/>
                <a:cs typeface="Calibri"/>
              </a:rPr>
              <a:t>interface</a:t>
            </a:r>
            <a:r>
              <a:rPr lang="en-US" spc="75" dirty="0" smtClean="0">
                <a:latin typeface="Calibri"/>
                <a:cs typeface="Calibri"/>
              </a:rPr>
              <a:t> </a:t>
            </a:r>
            <a:r>
              <a:rPr lang="en-US" spc="-10" dirty="0" smtClean="0">
                <a:latin typeface="Calibri"/>
                <a:cs typeface="Calibri"/>
              </a:rPr>
              <a:t>returns</a:t>
            </a:r>
            <a:r>
              <a:rPr lang="en-US" spc="20" dirty="0" smtClean="0">
                <a:latin typeface="Calibri"/>
                <a:cs typeface="Calibri"/>
              </a:rPr>
              <a:t> </a:t>
            </a:r>
            <a:r>
              <a:rPr lang="en-US" spc="-5" dirty="0" smtClean="0">
                <a:latin typeface="Calibri"/>
                <a:cs typeface="Calibri"/>
              </a:rPr>
              <a:t>the</a:t>
            </a:r>
            <a:r>
              <a:rPr lang="en-US" dirty="0" smtClean="0">
                <a:latin typeface="Calibri"/>
                <a:cs typeface="Calibri"/>
              </a:rPr>
              <a:t> </a:t>
            </a:r>
            <a:r>
              <a:rPr lang="en-US" spc="-5" dirty="0" err="1" smtClean="0">
                <a:latin typeface="Calibri"/>
                <a:cs typeface="Calibri"/>
              </a:rPr>
              <a:t>ServletConfig</a:t>
            </a:r>
            <a:r>
              <a:rPr lang="en-US" spc="-5" dirty="0" smtClean="0">
                <a:latin typeface="Calibri"/>
                <a:cs typeface="Calibri"/>
              </a:rPr>
              <a:t> </a:t>
            </a:r>
            <a:r>
              <a:rPr lang="en-US" spc="-10" dirty="0" smtClean="0">
                <a:latin typeface="Calibri"/>
                <a:cs typeface="Calibri"/>
              </a:rPr>
              <a:t>object</a:t>
            </a:r>
            <a:endParaRPr lang="en-US" dirty="0" smtClean="0">
              <a:latin typeface="Calibri"/>
              <a:cs typeface="Calibri"/>
            </a:endParaRPr>
          </a:p>
          <a:p>
            <a:pPr marL="12700">
              <a:lnSpc>
                <a:spcPct val="100000"/>
              </a:lnSpc>
            </a:pPr>
            <a:r>
              <a:rPr lang="en-US" b="1" spc="-25" dirty="0" smtClean="0">
                <a:latin typeface="Calibri"/>
                <a:cs typeface="Calibri"/>
              </a:rPr>
              <a:t>Syntax</a:t>
            </a:r>
            <a:r>
              <a:rPr lang="en-US" b="1" spc="35" dirty="0" smtClean="0">
                <a:latin typeface="Calibri"/>
                <a:cs typeface="Calibri"/>
              </a:rPr>
              <a:t> </a:t>
            </a:r>
            <a:r>
              <a:rPr lang="en-US" b="1" dirty="0" smtClean="0">
                <a:latin typeface="Calibri"/>
                <a:cs typeface="Calibri"/>
              </a:rPr>
              <a:t>of </a:t>
            </a:r>
            <a:r>
              <a:rPr lang="en-US" b="1" spc="-10" dirty="0" err="1" smtClean="0">
                <a:latin typeface="Calibri"/>
                <a:cs typeface="Calibri"/>
              </a:rPr>
              <a:t>getServletConfig</a:t>
            </a:r>
            <a:r>
              <a:rPr lang="en-US" b="1" spc="-10" dirty="0" smtClean="0">
                <a:latin typeface="Calibri"/>
                <a:cs typeface="Calibri"/>
              </a:rPr>
              <a:t>()</a:t>
            </a:r>
            <a:r>
              <a:rPr lang="en-US" b="1" spc="70" dirty="0" smtClean="0">
                <a:latin typeface="Calibri"/>
                <a:cs typeface="Calibri"/>
              </a:rPr>
              <a:t> </a:t>
            </a:r>
            <a:r>
              <a:rPr lang="en-US" b="1" spc="-5" dirty="0" smtClean="0">
                <a:latin typeface="Calibri"/>
                <a:cs typeface="Calibri"/>
              </a:rPr>
              <a:t>method</a:t>
            </a:r>
            <a:endParaRPr lang="en-US" dirty="0" smtClean="0">
              <a:latin typeface="Calibri"/>
              <a:cs typeface="Calibri"/>
            </a:endParaRPr>
          </a:p>
          <a:p>
            <a:pPr marL="515620" lvl="1">
              <a:lnSpc>
                <a:spcPct val="120000"/>
              </a:lnSpc>
              <a:spcBef>
                <a:spcPts val="90"/>
              </a:spcBef>
            </a:pPr>
            <a:r>
              <a:rPr lang="en-US" sz="2200" spc="-5" dirty="0" smtClean="0">
                <a:solidFill>
                  <a:srgbClr val="1160FF"/>
                </a:solidFill>
                <a:latin typeface="Calibri"/>
                <a:cs typeface="Calibri"/>
              </a:rPr>
              <a:t>public </a:t>
            </a:r>
            <a:r>
              <a:rPr lang="en-US" sz="2200" spc="-5" dirty="0" err="1" smtClean="0">
                <a:solidFill>
                  <a:srgbClr val="1160FF"/>
                </a:solidFill>
                <a:latin typeface="Calibri"/>
                <a:cs typeface="Calibri"/>
              </a:rPr>
              <a:t>ServletConfig</a:t>
            </a:r>
            <a:r>
              <a:rPr lang="en-US" sz="2200" spc="-5" dirty="0" smtClean="0">
                <a:solidFill>
                  <a:srgbClr val="1160FF"/>
                </a:solidFill>
                <a:latin typeface="Calibri"/>
                <a:cs typeface="Calibri"/>
              </a:rPr>
              <a:t> </a:t>
            </a:r>
            <a:r>
              <a:rPr lang="en-US" sz="2200" spc="-5" dirty="0" err="1" smtClean="0">
                <a:solidFill>
                  <a:srgbClr val="1160FF"/>
                </a:solidFill>
                <a:latin typeface="Calibri"/>
                <a:cs typeface="Calibri"/>
              </a:rPr>
              <a:t>getServletConfig</a:t>
            </a:r>
            <a:r>
              <a:rPr lang="en-US" sz="2200" spc="-5" dirty="0" smtClean="0">
                <a:solidFill>
                  <a:srgbClr val="1160FF"/>
                </a:solidFill>
                <a:latin typeface="Calibri"/>
                <a:cs typeface="Calibri"/>
              </a:rPr>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27</a:t>
            </a:fld>
            <a:endParaRPr lang="en-IN" dirty="0"/>
          </a:p>
        </p:txBody>
      </p:sp>
    </p:spTree>
    <p:custDataLst>
      <p:tags r:id="rId1"/>
    </p:custDataLst>
    <p:extLst>
      <p:ext uri="{BB962C8B-B14F-4D97-AF65-F5344CB8AC3E}">
        <p14:creationId xmlns:p14="http://schemas.microsoft.com/office/powerpoint/2010/main" val="13757329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t>
            </a:r>
            <a:r>
              <a:rPr lang="en-US" dirty="0" err="1" smtClean="0"/>
              <a:t>init</a:t>
            </a:r>
            <a:r>
              <a:rPr lang="en-US" dirty="0" smtClean="0"/>
              <a:t> parameter in web.xml</a:t>
            </a:r>
            <a:endParaRPr lang="en-IN" dirty="0"/>
          </a:p>
        </p:txBody>
      </p:sp>
      <p:sp>
        <p:nvSpPr>
          <p:cNvPr id="3" name="Content Placeholder 2"/>
          <p:cNvSpPr>
            <a:spLocks noGrp="1"/>
          </p:cNvSpPr>
          <p:nvPr>
            <p:ph idx="1"/>
          </p:nvPr>
        </p:nvSpPr>
        <p:spPr/>
        <p:txBody>
          <a:bodyPr/>
          <a:lstStyle/>
          <a:p>
            <a:pPr marL="0" indent="0">
              <a:buNone/>
            </a:pPr>
            <a:r>
              <a:rPr lang="en-IN" dirty="0">
                <a:latin typeface="Courier New" pitchFamily="49" charset="0"/>
                <a:cs typeface="Courier New" pitchFamily="49" charset="0"/>
              </a:rPr>
              <a:t>&lt;web-app&gt;</a:t>
            </a:r>
          </a:p>
          <a:p>
            <a:pPr marL="0" indent="0">
              <a:buNone/>
            </a:pPr>
            <a:r>
              <a:rPr lang="en-IN" dirty="0">
                <a:latin typeface="Courier New" pitchFamily="49" charset="0"/>
                <a:cs typeface="Courier New" pitchFamily="49" charset="0"/>
              </a:rPr>
              <a:t>......</a:t>
            </a:r>
          </a:p>
          <a:p>
            <a:pPr marL="0" indent="0">
              <a:buNone/>
            </a:pPr>
            <a:r>
              <a:rPr lang="en-IN" dirty="0" smtClean="0">
                <a:latin typeface="Courier New" pitchFamily="49" charset="0"/>
                <a:cs typeface="Courier New" pitchFamily="49" charset="0"/>
              </a:rPr>
              <a:t> &lt;</a:t>
            </a:r>
            <a:r>
              <a:rPr lang="en-IN" dirty="0">
                <a:latin typeface="Courier New" pitchFamily="49" charset="0"/>
                <a:cs typeface="Courier New" pitchFamily="49" charset="0"/>
              </a:rPr>
              <a:t>servlet&gt;</a:t>
            </a:r>
          </a:p>
          <a:p>
            <a:pPr marL="0" indent="0">
              <a:buNone/>
            </a:pPr>
            <a:r>
              <a:rPr lang="en-IN" dirty="0" smtClean="0">
                <a:latin typeface="Courier New" pitchFamily="49" charset="0"/>
                <a:cs typeface="Courier New" pitchFamily="49" charset="0"/>
              </a:rPr>
              <a:t>	&lt;</a:t>
            </a:r>
            <a:r>
              <a:rPr lang="en-IN" dirty="0" err="1">
                <a:latin typeface="Courier New" pitchFamily="49" charset="0"/>
                <a:cs typeface="Courier New" pitchFamily="49" charset="0"/>
              </a:rPr>
              <a:t>init-param</a:t>
            </a:r>
            <a:r>
              <a:rPr lang="en-IN" dirty="0">
                <a:latin typeface="Courier New" pitchFamily="49" charset="0"/>
                <a:cs typeface="Courier New" pitchFamily="49" charset="0"/>
              </a:rPr>
              <a:t>&gt;</a:t>
            </a:r>
          </a:p>
          <a:p>
            <a:pPr marL="0" indent="0">
              <a:buNone/>
            </a:pPr>
            <a:r>
              <a:rPr lang="en-IN" dirty="0" smtClean="0">
                <a:latin typeface="Courier New" pitchFamily="49" charset="0"/>
                <a:cs typeface="Courier New" pitchFamily="49" charset="0"/>
              </a:rPr>
              <a:t>		&lt;</a:t>
            </a:r>
            <a:r>
              <a:rPr lang="en-IN" dirty="0" err="1">
                <a:latin typeface="Courier New" pitchFamily="49" charset="0"/>
                <a:cs typeface="Courier New" pitchFamily="49" charset="0"/>
              </a:rPr>
              <a:t>param</a:t>
            </a:r>
            <a:r>
              <a:rPr lang="en-IN" dirty="0">
                <a:latin typeface="Courier New" pitchFamily="49" charset="0"/>
                <a:cs typeface="Courier New" pitchFamily="49" charset="0"/>
              </a:rPr>
              <a:t>-name&gt;</a:t>
            </a:r>
            <a:r>
              <a:rPr lang="en-IN" dirty="0" err="1">
                <a:latin typeface="Courier New" pitchFamily="49" charset="0"/>
                <a:cs typeface="Courier New" pitchFamily="49" charset="0"/>
              </a:rPr>
              <a:t>parametername</a:t>
            </a:r>
            <a:r>
              <a:rPr lang="en-IN" dirty="0">
                <a:latin typeface="Courier New" pitchFamily="49" charset="0"/>
                <a:cs typeface="Courier New" pitchFamily="49" charset="0"/>
              </a:rPr>
              <a:t>&lt;/</a:t>
            </a:r>
            <a:r>
              <a:rPr lang="en-IN" dirty="0" err="1">
                <a:latin typeface="Courier New" pitchFamily="49" charset="0"/>
                <a:cs typeface="Courier New" pitchFamily="49" charset="0"/>
              </a:rPr>
              <a:t>param</a:t>
            </a:r>
            <a:r>
              <a:rPr lang="en-IN" dirty="0">
                <a:latin typeface="Courier New" pitchFamily="49" charset="0"/>
                <a:cs typeface="Courier New" pitchFamily="49" charset="0"/>
              </a:rPr>
              <a:t>-name&gt;</a:t>
            </a:r>
          </a:p>
          <a:p>
            <a:pPr marL="0" indent="0">
              <a:buNone/>
            </a:pPr>
            <a:r>
              <a:rPr lang="en-IN" dirty="0" smtClean="0">
                <a:latin typeface="Courier New" pitchFamily="49" charset="0"/>
                <a:cs typeface="Courier New" pitchFamily="49" charset="0"/>
              </a:rPr>
              <a:t>		&lt;</a:t>
            </a:r>
            <a:r>
              <a:rPr lang="en-IN" dirty="0" err="1">
                <a:latin typeface="Courier New" pitchFamily="49" charset="0"/>
                <a:cs typeface="Courier New" pitchFamily="49" charset="0"/>
              </a:rPr>
              <a:t>param</a:t>
            </a:r>
            <a:r>
              <a:rPr lang="en-IN" dirty="0">
                <a:latin typeface="Courier New" pitchFamily="49" charset="0"/>
                <a:cs typeface="Courier New" pitchFamily="49" charset="0"/>
              </a:rPr>
              <a:t>-value&gt;</a:t>
            </a:r>
            <a:r>
              <a:rPr lang="en-IN" dirty="0" err="1">
                <a:latin typeface="Courier New" pitchFamily="49" charset="0"/>
                <a:cs typeface="Courier New" pitchFamily="49" charset="0"/>
              </a:rPr>
              <a:t>parametervalue</a:t>
            </a:r>
            <a:r>
              <a:rPr lang="en-IN" dirty="0">
                <a:latin typeface="Courier New" pitchFamily="49" charset="0"/>
                <a:cs typeface="Courier New" pitchFamily="49" charset="0"/>
              </a:rPr>
              <a:t>&lt;/</a:t>
            </a:r>
            <a:r>
              <a:rPr lang="en-IN" dirty="0" err="1">
                <a:latin typeface="Courier New" pitchFamily="49" charset="0"/>
                <a:cs typeface="Courier New" pitchFamily="49" charset="0"/>
              </a:rPr>
              <a:t>param</a:t>
            </a:r>
            <a:r>
              <a:rPr lang="en-IN" dirty="0">
                <a:latin typeface="Courier New" pitchFamily="49" charset="0"/>
                <a:cs typeface="Courier New" pitchFamily="49" charset="0"/>
              </a:rPr>
              <a:t>-value&gt;</a:t>
            </a:r>
          </a:p>
          <a:p>
            <a:pPr marL="0" indent="0">
              <a:buNone/>
            </a:pPr>
            <a:r>
              <a:rPr lang="en-IN" dirty="0" smtClean="0">
                <a:latin typeface="Courier New" pitchFamily="49" charset="0"/>
                <a:cs typeface="Courier New" pitchFamily="49" charset="0"/>
              </a:rPr>
              <a:t>	&lt;/</a:t>
            </a:r>
            <a:r>
              <a:rPr lang="en-IN" dirty="0" err="1">
                <a:latin typeface="Courier New" pitchFamily="49" charset="0"/>
                <a:cs typeface="Courier New" pitchFamily="49" charset="0"/>
              </a:rPr>
              <a:t>init-param</a:t>
            </a:r>
            <a:r>
              <a:rPr lang="en-IN" dirty="0">
                <a:latin typeface="Courier New" pitchFamily="49" charset="0"/>
                <a:cs typeface="Courier New" pitchFamily="49" charset="0"/>
              </a:rPr>
              <a:t>&gt;</a:t>
            </a:r>
          </a:p>
          <a:p>
            <a:pPr marL="0" indent="0">
              <a:buNone/>
            </a:pPr>
            <a:r>
              <a:rPr lang="en-IN" dirty="0" smtClean="0">
                <a:latin typeface="Courier New" pitchFamily="49" charset="0"/>
                <a:cs typeface="Courier New" pitchFamily="49" charset="0"/>
              </a:rPr>
              <a:t> &lt;/</a:t>
            </a:r>
            <a:r>
              <a:rPr lang="en-IN" dirty="0">
                <a:latin typeface="Courier New" pitchFamily="49" charset="0"/>
                <a:cs typeface="Courier New" pitchFamily="49" charset="0"/>
              </a:rPr>
              <a:t>servlet&gt;</a:t>
            </a:r>
          </a:p>
          <a:p>
            <a:pPr marL="0" indent="0">
              <a:buNone/>
            </a:pPr>
            <a:r>
              <a:rPr lang="en-IN" dirty="0">
                <a:latin typeface="Courier New" pitchFamily="49" charset="0"/>
                <a:cs typeface="Courier New" pitchFamily="49" charset="0"/>
              </a:rPr>
              <a:t>......</a:t>
            </a:r>
          </a:p>
          <a:p>
            <a:pPr marL="0" indent="0">
              <a:buNone/>
            </a:pPr>
            <a:r>
              <a:rPr lang="en-IN" dirty="0">
                <a:latin typeface="Courier New" pitchFamily="49" charset="0"/>
                <a:cs typeface="Courier New" pitchFamily="49" charset="0"/>
              </a:rPr>
              <a:t>&lt;/web-app&gt;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28</a:t>
            </a:fld>
            <a:endParaRPr lang="en-IN" dirty="0"/>
          </a:p>
        </p:txBody>
      </p:sp>
    </p:spTree>
    <p:custDataLst>
      <p:tags r:id="rId1"/>
    </p:custDataLst>
    <p:extLst>
      <p:ext uri="{BB962C8B-B14F-4D97-AF65-F5344CB8AC3E}">
        <p14:creationId xmlns:p14="http://schemas.microsoft.com/office/powerpoint/2010/main" val="3268861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with </a:t>
            </a:r>
            <a:r>
              <a:rPr lang="en-IN" dirty="0" err="1"/>
              <a:t>ServletContext</a:t>
            </a:r>
            <a:r>
              <a:rPr lang="en-IN" dirty="0"/>
              <a:t> </a:t>
            </a:r>
            <a:r>
              <a:rPr lang="en-US" dirty="0" smtClean="0"/>
              <a:t>objects</a:t>
            </a:r>
            <a:endParaRPr lang="en-IN" dirty="0"/>
          </a:p>
        </p:txBody>
      </p:sp>
      <p:sp>
        <p:nvSpPr>
          <p:cNvPr id="3" name="Content Placeholder 2"/>
          <p:cNvSpPr>
            <a:spLocks noGrp="1"/>
          </p:cNvSpPr>
          <p:nvPr>
            <p:ph idx="1"/>
          </p:nvPr>
        </p:nvSpPr>
        <p:spPr>
          <a:xfrm>
            <a:off x="239151" y="864108"/>
            <a:ext cx="11456320" cy="5993892"/>
          </a:xfrm>
        </p:spPr>
        <p:txBody>
          <a:bodyPr>
            <a:normAutofit/>
          </a:bodyPr>
          <a:lstStyle/>
          <a:p>
            <a:pPr>
              <a:lnSpc>
                <a:spcPct val="100000"/>
              </a:lnSpc>
            </a:pPr>
            <a:r>
              <a:rPr lang="en-US" dirty="0"/>
              <a:t>An object of </a:t>
            </a:r>
            <a:r>
              <a:rPr lang="en-US" dirty="0" err="1"/>
              <a:t>ServletContext</a:t>
            </a:r>
            <a:r>
              <a:rPr lang="en-US" dirty="0"/>
              <a:t> is created by the web container </a:t>
            </a:r>
            <a:r>
              <a:rPr lang="en-US" b="1" dirty="0" smtClean="0"/>
              <a:t>at the </a:t>
            </a:r>
            <a:r>
              <a:rPr lang="en-US" b="1" dirty="0"/>
              <a:t>time </a:t>
            </a:r>
            <a:r>
              <a:rPr lang="en-US" b="1" dirty="0" smtClean="0"/>
              <a:t>of </a:t>
            </a:r>
            <a:r>
              <a:rPr lang="en-IN" b="1" dirty="0" smtClean="0"/>
              <a:t>deploying </a:t>
            </a:r>
            <a:r>
              <a:rPr lang="en-IN" b="1" dirty="0"/>
              <a:t>the project.</a:t>
            </a:r>
          </a:p>
          <a:p>
            <a:pPr>
              <a:lnSpc>
                <a:spcPct val="100000"/>
              </a:lnSpc>
            </a:pPr>
            <a:r>
              <a:rPr lang="en-US" dirty="0" smtClean="0"/>
              <a:t>This </a:t>
            </a:r>
            <a:r>
              <a:rPr lang="en-US" dirty="0"/>
              <a:t>object can be </a:t>
            </a:r>
            <a:r>
              <a:rPr lang="en-US" b="1" dirty="0"/>
              <a:t>used to get configuration information </a:t>
            </a:r>
            <a:r>
              <a:rPr lang="en-US" b="1" dirty="0" smtClean="0"/>
              <a:t>from web.xml</a:t>
            </a:r>
            <a:r>
              <a:rPr lang="en-US" dirty="0" smtClean="0"/>
              <a:t> </a:t>
            </a:r>
            <a:r>
              <a:rPr lang="en-US" dirty="0"/>
              <a:t>file.</a:t>
            </a:r>
          </a:p>
          <a:p>
            <a:pPr>
              <a:lnSpc>
                <a:spcPct val="100000"/>
              </a:lnSpc>
            </a:pPr>
            <a:r>
              <a:rPr lang="en-US" dirty="0" smtClean="0"/>
              <a:t>There </a:t>
            </a:r>
            <a:r>
              <a:rPr lang="en-US" dirty="0"/>
              <a:t>is </a:t>
            </a:r>
            <a:r>
              <a:rPr lang="en-US" b="1" dirty="0"/>
              <a:t>only one </a:t>
            </a:r>
            <a:r>
              <a:rPr lang="en-US" b="1" dirty="0" err="1"/>
              <a:t>ServletContext</a:t>
            </a:r>
            <a:r>
              <a:rPr lang="en-US" b="1" dirty="0"/>
              <a:t> object </a:t>
            </a:r>
            <a:r>
              <a:rPr lang="en-US" dirty="0"/>
              <a:t>per web application.</a:t>
            </a:r>
          </a:p>
          <a:p>
            <a:pPr>
              <a:lnSpc>
                <a:spcPct val="100000"/>
              </a:lnSpc>
            </a:pPr>
            <a:r>
              <a:rPr lang="en-US" dirty="0" smtClean="0"/>
              <a:t>If </a:t>
            </a:r>
            <a:r>
              <a:rPr lang="en-US" dirty="0"/>
              <a:t>any information is shared to many servlet, it is better to provide it from the web.xml </a:t>
            </a:r>
            <a:r>
              <a:rPr lang="en-US" dirty="0" smtClean="0"/>
              <a:t>file </a:t>
            </a:r>
            <a:r>
              <a:rPr lang="en-US" dirty="0"/>
              <a:t>using the </a:t>
            </a:r>
            <a:r>
              <a:rPr lang="en-US" b="1" dirty="0"/>
              <a:t>&lt;context-</a:t>
            </a:r>
            <a:r>
              <a:rPr lang="en-US" b="1" dirty="0" err="1"/>
              <a:t>param</a:t>
            </a:r>
            <a:r>
              <a:rPr lang="en-US" b="1" dirty="0"/>
              <a:t>&gt;</a:t>
            </a:r>
            <a:r>
              <a:rPr lang="en-US" dirty="0"/>
              <a:t> element</a:t>
            </a:r>
            <a:r>
              <a:rPr lang="en-US" dirty="0" smtClean="0"/>
              <a:t>.</a:t>
            </a:r>
          </a:p>
          <a:p>
            <a:pPr marL="0" marR="5715" indent="0" algn="just">
              <a:lnSpc>
                <a:spcPct val="100000"/>
              </a:lnSpc>
              <a:spcBef>
                <a:spcPts val="600"/>
              </a:spcBef>
              <a:buNone/>
            </a:pPr>
            <a:endParaRPr lang="en-US" b="1" spc="-25" dirty="0" smtClean="0">
              <a:latin typeface="Cambria"/>
              <a:cs typeface="Cambria"/>
            </a:endParaRPr>
          </a:p>
          <a:p>
            <a:pPr marL="0" marR="5715" indent="0" algn="just">
              <a:lnSpc>
                <a:spcPct val="100000"/>
              </a:lnSpc>
              <a:spcBef>
                <a:spcPts val="600"/>
              </a:spcBef>
              <a:buNone/>
            </a:pPr>
            <a:r>
              <a:rPr lang="en-US" b="1" spc="-25" dirty="0" smtClean="0">
                <a:latin typeface="Cambria"/>
                <a:cs typeface="Cambria"/>
              </a:rPr>
              <a:t>Advantage:</a:t>
            </a:r>
            <a:endParaRPr lang="en-US" dirty="0">
              <a:latin typeface="Cambria"/>
              <a:cs typeface="Cambria"/>
            </a:endParaRPr>
          </a:p>
          <a:p>
            <a:pPr marL="12700" marR="5715" algn="just">
              <a:lnSpc>
                <a:spcPct val="100000"/>
              </a:lnSpc>
            </a:pPr>
            <a:r>
              <a:rPr lang="en-US" b="1" spc="-15" dirty="0" smtClean="0">
                <a:latin typeface="Cambria"/>
                <a:cs typeface="Cambria"/>
              </a:rPr>
              <a:t>Easy </a:t>
            </a:r>
            <a:r>
              <a:rPr lang="en-US" b="1" spc="-25" dirty="0">
                <a:latin typeface="Cambria"/>
                <a:cs typeface="Cambria"/>
              </a:rPr>
              <a:t>to </a:t>
            </a:r>
            <a:r>
              <a:rPr lang="en-US" b="1" spc="-5" dirty="0" smtClean="0">
                <a:latin typeface="Cambria"/>
                <a:cs typeface="Cambria"/>
              </a:rPr>
              <a:t>maintain</a:t>
            </a:r>
            <a:r>
              <a:rPr lang="en-US" spc="10" dirty="0" smtClean="0">
                <a:latin typeface="Cambria"/>
                <a:cs typeface="Cambria"/>
              </a:rPr>
              <a:t> </a:t>
            </a:r>
            <a:r>
              <a:rPr lang="en-US" spc="10" dirty="0" smtClean="0">
                <a:latin typeface="Cambria"/>
                <a:cs typeface="Cambria"/>
                <a:sym typeface="Wingdings" pitchFamily="2" charset="2"/>
              </a:rPr>
              <a:t></a:t>
            </a:r>
            <a:r>
              <a:rPr lang="en-US" spc="10" dirty="0" smtClean="0">
                <a:latin typeface="Cambria"/>
                <a:cs typeface="Cambria"/>
              </a:rPr>
              <a:t>I</a:t>
            </a:r>
            <a:r>
              <a:rPr lang="en-US" spc="-5" dirty="0" smtClean="0">
                <a:latin typeface="Cambria"/>
                <a:cs typeface="Cambria"/>
              </a:rPr>
              <a:t>f </a:t>
            </a:r>
            <a:r>
              <a:rPr lang="en-US" spc="-10" dirty="0" smtClean="0">
                <a:latin typeface="Cambria"/>
                <a:cs typeface="Cambria"/>
              </a:rPr>
              <a:t>information </a:t>
            </a:r>
            <a:r>
              <a:rPr lang="en-US" spc="-10" dirty="0">
                <a:latin typeface="Cambria"/>
                <a:cs typeface="Cambria"/>
              </a:rPr>
              <a:t>is </a:t>
            </a:r>
            <a:r>
              <a:rPr lang="en-US" spc="-5" dirty="0">
                <a:latin typeface="Cambria"/>
                <a:cs typeface="Cambria"/>
              </a:rPr>
              <a:t>changed, </a:t>
            </a:r>
            <a:r>
              <a:rPr lang="en-US" spc="-25" dirty="0" smtClean="0">
                <a:latin typeface="Cambria"/>
                <a:cs typeface="Cambria"/>
              </a:rPr>
              <a:t>no</a:t>
            </a:r>
            <a:r>
              <a:rPr lang="en-US" spc="-10" dirty="0" smtClean="0">
                <a:latin typeface="Cambria"/>
                <a:cs typeface="Cambria"/>
              </a:rPr>
              <a:t> </a:t>
            </a:r>
            <a:r>
              <a:rPr lang="en-US" spc="-10" dirty="0">
                <a:latin typeface="Cambria"/>
                <a:cs typeface="Cambria"/>
              </a:rPr>
              <a:t>need </a:t>
            </a:r>
            <a:r>
              <a:rPr lang="en-US" spc="-20" dirty="0">
                <a:latin typeface="Cambria"/>
                <a:cs typeface="Cambria"/>
              </a:rPr>
              <a:t>to </a:t>
            </a:r>
            <a:r>
              <a:rPr lang="en-US" spc="-10" dirty="0">
                <a:latin typeface="Cambria"/>
                <a:cs typeface="Cambria"/>
              </a:rPr>
              <a:t>modify </a:t>
            </a:r>
            <a:r>
              <a:rPr lang="en-US" spc="-10" dirty="0" smtClean="0">
                <a:latin typeface="Cambria"/>
                <a:cs typeface="Cambria"/>
              </a:rPr>
              <a:t>servlet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29</a:t>
            </a:fld>
            <a:endParaRPr lang="en-IN" dirty="0"/>
          </a:p>
        </p:txBody>
      </p:sp>
    </p:spTree>
    <p:custDataLst>
      <p:tags r:id="rId1"/>
    </p:custDataLst>
    <p:extLst>
      <p:ext uri="{BB962C8B-B14F-4D97-AF65-F5344CB8AC3E}">
        <p14:creationId xmlns:p14="http://schemas.microsoft.com/office/powerpoint/2010/main" val="1728643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Servlets - Introduction</a:t>
            </a:r>
            <a:endParaRPr lang="en-IN" dirty="0"/>
          </a:p>
        </p:txBody>
      </p:sp>
      <p:sp>
        <p:nvSpPr>
          <p:cNvPr id="3" name="Content Placeholder 2"/>
          <p:cNvSpPr>
            <a:spLocks noGrp="1"/>
          </p:cNvSpPr>
          <p:nvPr>
            <p:ph idx="1"/>
          </p:nvPr>
        </p:nvSpPr>
        <p:spPr>
          <a:xfrm>
            <a:off x="239151" y="864107"/>
            <a:ext cx="11456320" cy="5993893"/>
          </a:xfrm>
        </p:spPr>
        <p:txBody>
          <a:bodyPr>
            <a:normAutofit/>
          </a:bodyPr>
          <a:lstStyle/>
          <a:p>
            <a:pPr algn="just">
              <a:lnSpc>
                <a:spcPct val="100000"/>
              </a:lnSpc>
              <a:spcBef>
                <a:spcPts val="90"/>
              </a:spcBef>
            </a:pPr>
            <a:r>
              <a:rPr lang="en-US" spc="-10" dirty="0" smtClean="0">
                <a:latin typeface="Cambria"/>
                <a:cs typeface="Cambria"/>
              </a:rPr>
              <a:t>Used</a:t>
            </a:r>
            <a:r>
              <a:rPr lang="en-US" spc="260" dirty="0" smtClean="0">
                <a:latin typeface="Cambria"/>
                <a:cs typeface="Cambria"/>
              </a:rPr>
              <a:t> </a:t>
            </a:r>
            <a:r>
              <a:rPr lang="en-US" spc="-20" dirty="0">
                <a:latin typeface="Cambria"/>
                <a:cs typeface="Cambria"/>
              </a:rPr>
              <a:t>to</a:t>
            </a:r>
            <a:r>
              <a:rPr lang="en-US" spc="229" dirty="0">
                <a:latin typeface="Cambria"/>
                <a:cs typeface="Cambria"/>
              </a:rPr>
              <a:t> </a:t>
            </a:r>
            <a:r>
              <a:rPr lang="en-US" spc="-15" dirty="0">
                <a:latin typeface="Cambria"/>
                <a:cs typeface="Cambria"/>
              </a:rPr>
              <a:t>create</a:t>
            </a:r>
            <a:r>
              <a:rPr lang="en-US" spc="254" dirty="0">
                <a:latin typeface="Cambria"/>
                <a:cs typeface="Cambria"/>
              </a:rPr>
              <a:t> </a:t>
            </a:r>
            <a:r>
              <a:rPr lang="en-US" spc="-15" dirty="0">
                <a:latin typeface="Cambria"/>
                <a:cs typeface="Cambria"/>
              </a:rPr>
              <a:t>web</a:t>
            </a:r>
            <a:r>
              <a:rPr lang="en-US" spc="225" dirty="0">
                <a:latin typeface="Cambria"/>
                <a:cs typeface="Cambria"/>
              </a:rPr>
              <a:t> </a:t>
            </a:r>
            <a:r>
              <a:rPr lang="en-US" spc="-5" dirty="0">
                <a:latin typeface="Cambria"/>
                <a:cs typeface="Cambria"/>
              </a:rPr>
              <a:t>application</a:t>
            </a:r>
            <a:r>
              <a:rPr lang="en-US" spc="235" dirty="0">
                <a:latin typeface="Cambria"/>
                <a:cs typeface="Cambria"/>
              </a:rPr>
              <a:t> </a:t>
            </a:r>
            <a:endParaRPr lang="en-US" spc="235" dirty="0" smtClean="0">
              <a:latin typeface="Cambria"/>
              <a:cs typeface="Cambria"/>
            </a:endParaRPr>
          </a:p>
          <a:p>
            <a:pPr lvl="1" algn="just">
              <a:lnSpc>
                <a:spcPct val="100000"/>
              </a:lnSpc>
              <a:spcBef>
                <a:spcPts val="90"/>
              </a:spcBef>
            </a:pPr>
            <a:r>
              <a:rPr lang="en-US" spc="-10" dirty="0" smtClean="0">
                <a:latin typeface="Cambria"/>
                <a:cs typeface="Cambria"/>
              </a:rPr>
              <a:t>Resides</a:t>
            </a:r>
            <a:r>
              <a:rPr lang="en-US" spc="245" dirty="0" smtClean="0">
                <a:latin typeface="Cambria"/>
                <a:cs typeface="Cambria"/>
              </a:rPr>
              <a:t> </a:t>
            </a:r>
            <a:r>
              <a:rPr lang="en-US" dirty="0">
                <a:latin typeface="Cambria"/>
                <a:cs typeface="Cambria"/>
              </a:rPr>
              <a:t>at</a:t>
            </a:r>
            <a:r>
              <a:rPr lang="en-US" spc="229" dirty="0">
                <a:latin typeface="Cambria"/>
                <a:cs typeface="Cambria"/>
              </a:rPr>
              <a:t> </a:t>
            </a:r>
            <a:r>
              <a:rPr lang="en-US" spc="-10" dirty="0" smtClean="0">
                <a:latin typeface="Cambria"/>
                <a:cs typeface="Cambria"/>
              </a:rPr>
              <a:t>server </a:t>
            </a:r>
            <a:r>
              <a:rPr lang="en-US" spc="-5" dirty="0" smtClean="0">
                <a:latin typeface="Cambria"/>
                <a:cs typeface="Cambria"/>
              </a:rPr>
              <a:t>side </a:t>
            </a:r>
            <a:r>
              <a:rPr lang="en-US" spc="-5" dirty="0">
                <a:latin typeface="Cambria"/>
                <a:cs typeface="Cambria"/>
              </a:rPr>
              <a:t>and</a:t>
            </a:r>
            <a:r>
              <a:rPr lang="en-US" spc="15" dirty="0">
                <a:latin typeface="Cambria"/>
                <a:cs typeface="Cambria"/>
              </a:rPr>
              <a:t> </a:t>
            </a:r>
            <a:r>
              <a:rPr lang="en-US" spc="-20" dirty="0">
                <a:latin typeface="Cambria"/>
                <a:cs typeface="Cambria"/>
              </a:rPr>
              <a:t>generates</a:t>
            </a:r>
            <a:r>
              <a:rPr lang="en-US" spc="45" dirty="0">
                <a:latin typeface="Cambria"/>
                <a:cs typeface="Cambria"/>
              </a:rPr>
              <a:t> </a:t>
            </a:r>
            <a:r>
              <a:rPr lang="en-US" spc="-15" dirty="0">
                <a:latin typeface="Cambria"/>
                <a:cs typeface="Cambria"/>
              </a:rPr>
              <a:t>dynamic</a:t>
            </a:r>
            <a:r>
              <a:rPr lang="en-US" spc="25" dirty="0">
                <a:latin typeface="Cambria"/>
                <a:cs typeface="Cambria"/>
              </a:rPr>
              <a:t> </a:t>
            </a:r>
            <a:r>
              <a:rPr lang="en-US" spc="-20" dirty="0">
                <a:latin typeface="Cambria"/>
                <a:cs typeface="Cambria"/>
              </a:rPr>
              <a:t>web</a:t>
            </a:r>
            <a:r>
              <a:rPr lang="en-US" spc="50" dirty="0">
                <a:latin typeface="Cambria"/>
                <a:cs typeface="Cambria"/>
              </a:rPr>
              <a:t> </a:t>
            </a:r>
            <a:r>
              <a:rPr lang="en-US" spc="-10" dirty="0" smtClean="0">
                <a:latin typeface="Cambria"/>
                <a:cs typeface="Cambria"/>
              </a:rPr>
              <a:t>pages.</a:t>
            </a:r>
            <a:endParaRPr lang="en-US" dirty="0">
              <a:latin typeface="Cambria"/>
              <a:cs typeface="Cambria"/>
            </a:endParaRPr>
          </a:p>
          <a:p>
            <a:pPr marR="5080" algn="just">
              <a:lnSpc>
                <a:spcPct val="100000"/>
              </a:lnSpc>
            </a:pPr>
            <a:r>
              <a:rPr lang="en-US" b="1" spc="-5" dirty="0" smtClean="0">
                <a:latin typeface="Cambria"/>
                <a:cs typeface="Cambria"/>
              </a:rPr>
              <a:t>Servlet</a:t>
            </a:r>
            <a:r>
              <a:rPr lang="en-US" b="1" dirty="0" smtClean="0">
                <a:latin typeface="Cambria"/>
                <a:cs typeface="Cambria"/>
              </a:rPr>
              <a:t> </a:t>
            </a:r>
            <a:r>
              <a:rPr lang="en-US" spc="-5" dirty="0">
                <a:latin typeface="Cambria"/>
                <a:cs typeface="Cambria"/>
              </a:rPr>
              <a:t>technology</a:t>
            </a:r>
            <a:r>
              <a:rPr lang="en-US" dirty="0">
                <a:latin typeface="Cambria"/>
                <a:cs typeface="Cambria"/>
              </a:rPr>
              <a:t> </a:t>
            </a:r>
            <a:r>
              <a:rPr lang="en-US" spc="-5" dirty="0">
                <a:latin typeface="Cambria"/>
                <a:cs typeface="Cambria"/>
              </a:rPr>
              <a:t>is</a:t>
            </a:r>
            <a:r>
              <a:rPr lang="en-US" dirty="0">
                <a:latin typeface="Cambria"/>
                <a:cs typeface="Cambria"/>
              </a:rPr>
              <a:t> </a:t>
            </a:r>
            <a:r>
              <a:rPr lang="en-US" spc="-5" dirty="0">
                <a:latin typeface="Cambria"/>
                <a:cs typeface="Cambria"/>
              </a:rPr>
              <a:t>robust</a:t>
            </a:r>
            <a:r>
              <a:rPr lang="en-US" dirty="0">
                <a:latin typeface="Cambria"/>
                <a:cs typeface="Cambria"/>
              </a:rPr>
              <a:t> </a:t>
            </a:r>
            <a:r>
              <a:rPr lang="en-US" spc="-5" dirty="0">
                <a:latin typeface="Cambria"/>
                <a:cs typeface="Cambria"/>
              </a:rPr>
              <a:t>and</a:t>
            </a:r>
            <a:r>
              <a:rPr lang="en-US" dirty="0">
                <a:latin typeface="Cambria"/>
                <a:cs typeface="Cambria"/>
              </a:rPr>
              <a:t> </a:t>
            </a:r>
            <a:r>
              <a:rPr lang="en-US" spc="-5" dirty="0">
                <a:latin typeface="Cambria"/>
                <a:cs typeface="Cambria"/>
              </a:rPr>
              <a:t>scalable</a:t>
            </a:r>
            <a:r>
              <a:rPr lang="en-US" dirty="0">
                <a:latin typeface="Cambria"/>
                <a:cs typeface="Cambria"/>
              </a:rPr>
              <a:t> </a:t>
            </a:r>
            <a:r>
              <a:rPr lang="en-US" spc="-10" dirty="0">
                <a:latin typeface="Cambria"/>
                <a:cs typeface="Cambria"/>
              </a:rPr>
              <a:t>because</a:t>
            </a:r>
            <a:r>
              <a:rPr lang="en-US" spc="-5" dirty="0">
                <a:latin typeface="Cambria"/>
                <a:cs typeface="Cambria"/>
              </a:rPr>
              <a:t> of</a:t>
            </a:r>
            <a:r>
              <a:rPr lang="en-US" dirty="0">
                <a:latin typeface="Cambria"/>
                <a:cs typeface="Cambria"/>
              </a:rPr>
              <a:t> </a:t>
            </a:r>
            <a:r>
              <a:rPr lang="en-US" spc="-30" dirty="0">
                <a:latin typeface="Cambria"/>
                <a:cs typeface="Cambria"/>
              </a:rPr>
              <a:t>java</a:t>
            </a:r>
            <a:r>
              <a:rPr lang="en-US" spc="380" dirty="0">
                <a:latin typeface="Cambria"/>
                <a:cs typeface="Cambria"/>
              </a:rPr>
              <a:t> </a:t>
            </a:r>
            <a:r>
              <a:rPr lang="en-US" spc="-5" dirty="0">
                <a:latin typeface="Cambria"/>
                <a:cs typeface="Cambria"/>
              </a:rPr>
              <a:t>language</a:t>
            </a:r>
            <a:r>
              <a:rPr lang="en-US" spc="-5" dirty="0" smtClean="0">
                <a:latin typeface="Cambria"/>
                <a:cs typeface="Cambria"/>
              </a:rPr>
              <a:t>.</a:t>
            </a:r>
          </a:p>
          <a:p>
            <a:pPr marR="5080" lvl="1" algn="just">
              <a:lnSpc>
                <a:spcPct val="100000"/>
              </a:lnSpc>
            </a:pPr>
            <a:r>
              <a:rPr lang="en-US" spc="-15" dirty="0" smtClean="0">
                <a:latin typeface="Cambria"/>
                <a:cs typeface="Cambria"/>
              </a:rPr>
              <a:t>Before </a:t>
            </a:r>
            <a:r>
              <a:rPr lang="en-US" spc="-5" dirty="0">
                <a:latin typeface="Cambria"/>
                <a:cs typeface="Cambria"/>
              </a:rPr>
              <a:t>Servlet, CGI (Common </a:t>
            </a:r>
            <a:r>
              <a:rPr lang="en-US" spc="-20" dirty="0">
                <a:latin typeface="Cambria"/>
                <a:cs typeface="Cambria"/>
              </a:rPr>
              <a:t>Gateway </a:t>
            </a:r>
            <a:r>
              <a:rPr lang="en-US" spc="-10" dirty="0">
                <a:latin typeface="Cambria"/>
                <a:cs typeface="Cambria"/>
              </a:rPr>
              <a:t>Interface) </a:t>
            </a:r>
            <a:r>
              <a:rPr lang="en-US" spc="-5" dirty="0">
                <a:latin typeface="Cambria"/>
                <a:cs typeface="Cambria"/>
              </a:rPr>
              <a:t>scripting language </a:t>
            </a:r>
            <a:r>
              <a:rPr lang="en-US" spc="-25" dirty="0">
                <a:latin typeface="Cambria"/>
                <a:cs typeface="Cambria"/>
              </a:rPr>
              <a:t>was </a:t>
            </a:r>
            <a:r>
              <a:rPr lang="en-US" spc="-20" dirty="0">
                <a:latin typeface="Cambria"/>
                <a:cs typeface="Cambria"/>
              </a:rPr>
              <a:t> </a:t>
            </a:r>
            <a:r>
              <a:rPr lang="en-US" spc="-10" dirty="0">
                <a:latin typeface="Cambria"/>
                <a:cs typeface="Cambria"/>
              </a:rPr>
              <a:t>popular</a:t>
            </a:r>
            <a:r>
              <a:rPr lang="en-US" spc="-5" dirty="0">
                <a:latin typeface="Cambria"/>
                <a:cs typeface="Cambria"/>
              </a:rPr>
              <a:t> </a:t>
            </a:r>
            <a:r>
              <a:rPr lang="en-US" dirty="0">
                <a:latin typeface="Cambria"/>
                <a:cs typeface="Cambria"/>
              </a:rPr>
              <a:t>as </a:t>
            </a:r>
            <a:r>
              <a:rPr lang="en-US" spc="-5" dirty="0">
                <a:latin typeface="Cambria"/>
                <a:cs typeface="Cambria"/>
              </a:rPr>
              <a:t>a</a:t>
            </a:r>
            <a:r>
              <a:rPr lang="en-US" dirty="0">
                <a:latin typeface="Cambria"/>
                <a:cs typeface="Cambria"/>
              </a:rPr>
              <a:t> </a:t>
            </a:r>
            <a:r>
              <a:rPr lang="en-US" spc="-5" dirty="0">
                <a:latin typeface="Cambria"/>
                <a:cs typeface="Cambria"/>
              </a:rPr>
              <a:t>server-side </a:t>
            </a:r>
            <a:r>
              <a:rPr lang="en-US" spc="-10" dirty="0">
                <a:latin typeface="Cambria"/>
                <a:cs typeface="Cambria"/>
              </a:rPr>
              <a:t>programming</a:t>
            </a:r>
            <a:r>
              <a:rPr lang="en-US" spc="-5" dirty="0">
                <a:latin typeface="Cambria"/>
                <a:cs typeface="Cambria"/>
              </a:rPr>
              <a:t> language.</a:t>
            </a:r>
            <a:r>
              <a:rPr lang="en-US" dirty="0">
                <a:latin typeface="Cambria"/>
                <a:cs typeface="Cambria"/>
              </a:rPr>
              <a:t> </a:t>
            </a:r>
            <a:r>
              <a:rPr lang="en-US" spc="-10" dirty="0">
                <a:latin typeface="Cambria"/>
                <a:cs typeface="Cambria"/>
              </a:rPr>
              <a:t>But</a:t>
            </a:r>
            <a:r>
              <a:rPr lang="en-US" spc="-5" dirty="0">
                <a:latin typeface="Cambria"/>
                <a:cs typeface="Cambria"/>
              </a:rPr>
              <a:t> </a:t>
            </a:r>
            <a:r>
              <a:rPr lang="en-US" spc="-5" dirty="0" smtClean="0">
                <a:latin typeface="Cambria"/>
                <a:cs typeface="Cambria"/>
              </a:rPr>
              <a:t>had </a:t>
            </a:r>
            <a:r>
              <a:rPr lang="en-US" spc="-15" dirty="0" smtClean="0">
                <a:latin typeface="Cambria"/>
                <a:cs typeface="Cambria"/>
              </a:rPr>
              <a:t>many disadvantages</a:t>
            </a:r>
            <a:r>
              <a:rPr lang="en-US" spc="-25" dirty="0" smtClean="0">
                <a:latin typeface="Cambria"/>
                <a:cs typeface="Cambria"/>
              </a:rPr>
              <a:t>.</a:t>
            </a:r>
            <a:endParaRPr lang="en-US" dirty="0">
              <a:latin typeface="Cambria"/>
              <a:cs typeface="Cambria"/>
            </a:endParaRPr>
          </a:p>
          <a:p>
            <a:pPr algn="just">
              <a:lnSpc>
                <a:spcPct val="100000"/>
              </a:lnSpc>
            </a:pPr>
            <a:r>
              <a:rPr lang="en-US" spc="-10" dirty="0" smtClean="0">
                <a:latin typeface="Cambria"/>
                <a:cs typeface="Cambria"/>
              </a:rPr>
              <a:t>There</a:t>
            </a:r>
            <a:r>
              <a:rPr lang="en-US" spc="90" dirty="0" smtClean="0">
                <a:latin typeface="Cambria"/>
                <a:cs typeface="Cambria"/>
              </a:rPr>
              <a:t> </a:t>
            </a:r>
            <a:r>
              <a:rPr lang="en-US" spc="-15" dirty="0">
                <a:latin typeface="Cambria"/>
                <a:cs typeface="Cambria"/>
              </a:rPr>
              <a:t>are</a:t>
            </a:r>
            <a:r>
              <a:rPr lang="en-US" spc="100" dirty="0">
                <a:latin typeface="Cambria"/>
                <a:cs typeface="Cambria"/>
              </a:rPr>
              <a:t> </a:t>
            </a:r>
            <a:r>
              <a:rPr lang="en-US" spc="-15" dirty="0">
                <a:latin typeface="Cambria"/>
                <a:cs typeface="Cambria"/>
              </a:rPr>
              <a:t>many</a:t>
            </a:r>
            <a:r>
              <a:rPr lang="en-US" spc="114" dirty="0">
                <a:latin typeface="Cambria"/>
                <a:cs typeface="Cambria"/>
              </a:rPr>
              <a:t> </a:t>
            </a:r>
            <a:r>
              <a:rPr lang="en-US" spc="-10" dirty="0">
                <a:latin typeface="Cambria"/>
                <a:cs typeface="Cambria"/>
              </a:rPr>
              <a:t>interfaces</a:t>
            </a:r>
            <a:r>
              <a:rPr lang="en-US" spc="125" dirty="0">
                <a:latin typeface="Cambria"/>
                <a:cs typeface="Cambria"/>
              </a:rPr>
              <a:t> </a:t>
            </a:r>
            <a:r>
              <a:rPr lang="en-US" spc="-5" dirty="0">
                <a:latin typeface="Cambria"/>
                <a:cs typeface="Cambria"/>
              </a:rPr>
              <a:t>and</a:t>
            </a:r>
            <a:r>
              <a:rPr lang="en-US" spc="110" dirty="0">
                <a:latin typeface="Cambria"/>
                <a:cs typeface="Cambria"/>
              </a:rPr>
              <a:t> </a:t>
            </a:r>
            <a:r>
              <a:rPr lang="en-US" dirty="0">
                <a:latin typeface="Cambria"/>
                <a:cs typeface="Cambria"/>
              </a:rPr>
              <a:t>classes</a:t>
            </a:r>
            <a:r>
              <a:rPr lang="en-US" spc="114" dirty="0">
                <a:latin typeface="Cambria"/>
                <a:cs typeface="Cambria"/>
              </a:rPr>
              <a:t> </a:t>
            </a:r>
            <a:r>
              <a:rPr lang="en-US" spc="-5" dirty="0">
                <a:latin typeface="Cambria"/>
                <a:cs typeface="Cambria"/>
              </a:rPr>
              <a:t>in</a:t>
            </a:r>
            <a:r>
              <a:rPr lang="en-US" spc="100" dirty="0">
                <a:latin typeface="Cambria"/>
                <a:cs typeface="Cambria"/>
              </a:rPr>
              <a:t> </a:t>
            </a:r>
            <a:r>
              <a:rPr lang="en-US" spc="-10" dirty="0">
                <a:latin typeface="Cambria"/>
                <a:cs typeface="Cambria"/>
              </a:rPr>
              <a:t>the</a:t>
            </a:r>
            <a:r>
              <a:rPr lang="en-US" spc="100" dirty="0">
                <a:latin typeface="Cambria"/>
                <a:cs typeface="Cambria"/>
              </a:rPr>
              <a:t> </a:t>
            </a:r>
            <a:r>
              <a:rPr lang="en-US" spc="-10" dirty="0">
                <a:latin typeface="Cambria"/>
                <a:cs typeface="Cambria"/>
              </a:rPr>
              <a:t>servlet</a:t>
            </a:r>
            <a:r>
              <a:rPr lang="en-US" spc="120" dirty="0">
                <a:latin typeface="Cambria"/>
                <a:cs typeface="Cambria"/>
              </a:rPr>
              <a:t> </a:t>
            </a:r>
            <a:r>
              <a:rPr lang="en-US" dirty="0" smtClean="0">
                <a:latin typeface="Cambria"/>
                <a:cs typeface="Cambria"/>
              </a:rPr>
              <a:t>API</a:t>
            </a:r>
            <a:r>
              <a:rPr lang="en-US" spc="140" dirty="0" smtClean="0">
                <a:latin typeface="Cambria"/>
                <a:cs typeface="Cambria"/>
              </a:rPr>
              <a:t>:</a:t>
            </a:r>
          </a:p>
          <a:p>
            <a:pPr lvl="1" algn="just">
              <a:lnSpc>
                <a:spcPct val="100000"/>
              </a:lnSpc>
            </a:pPr>
            <a:r>
              <a:rPr lang="en-US" spc="-10" dirty="0" smtClean="0">
                <a:latin typeface="Cambria"/>
                <a:cs typeface="Cambria"/>
              </a:rPr>
              <a:t>Servlet,</a:t>
            </a:r>
            <a:r>
              <a:rPr lang="en-US" dirty="0" smtClean="0">
                <a:latin typeface="Cambria"/>
                <a:cs typeface="Cambria"/>
              </a:rPr>
              <a:t> </a:t>
            </a:r>
            <a:r>
              <a:rPr lang="en-US" spc="-10" dirty="0" err="1" smtClean="0">
                <a:latin typeface="Cambria"/>
                <a:cs typeface="Cambria"/>
              </a:rPr>
              <a:t>GenericServlet</a:t>
            </a:r>
            <a:r>
              <a:rPr lang="en-US" spc="-10" dirty="0">
                <a:latin typeface="Cambria"/>
                <a:cs typeface="Cambria"/>
              </a:rPr>
              <a:t>,</a:t>
            </a:r>
            <a:r>
              <a:rPr lang="en-US" spc="90" dirty="0">
                <a:latin typeface="Cambria"/>
                <a:cs typeface="Cambria"/>
              </a:rPr>
              <a:t> </a:t>
            </a:r>
            <a:r>
              <a:rPr lang="en-US" spc="-10" dirty="0" err="1" smtClean="0">
                <a:latin typeface="Cambria"/>
                <a:cs typeface="Cambria"/>
              </a:rPr>
              <a:t>HttpServlet</a:t>
            </a:r>
            <a:endParaRPr lang="en-US" spc="70" dirty="0" smtClean="0">
              <a:latin typeface="Cambria"/>
              <a:cs typeface="Cambria"/>
            </a:endParaRPr>
          </a:p>
          <a:p>
            <a:pPr lvl="1" algn="just">
              <a:lnSpc>
                <a:spcPct val="100000"/>
              </a:lnSpc>
            </a:pPr>
            <a:r>
              <a:rPr lang="en-US" spc="-15" dirty="0" err="1" smtClean="0">
                <a:latin typeface="Cambria"/>
                <a:cs typeface="Cambria"/>
              </a:rPr>
              <a:t>ServletRequest</a:t>
            </a:r>
            <a:r>
              <a:rPr lang="en-US" spc="-15" dirty="0">
                <a:latin typeface="Cambria"/>
                <a:cs typeface="Cambria"/>
              </a:rPr>
              <a:t>,</a:t>
            </a:r>
            <a:r>
              <a:rPr lang="en-US" spc="95" dirty="0">
                <a:latin typeface="Cambria"/>
                <a:cs typeface="Cambria"/>
              </a:rPr>
              <a:t> </a:t>
            </a:r>
            <a:r>
              <a:rPr lang="en-US" spc="-15" dirty="0" err="1" smtClean="0">
                <a:latin typeface="Cambria"/>
                <a:cs typeface="Cambria"/>
              </a:rPr>
              <a:t>ServletResponse</a:t>
            </a:r>
            <a:r>
              <a:rPr lang="en-US" spc="-15" dirty="0" smtClean="0">
                <a:latin typeface="Cambria"/>
                <a:cs typeface="Cambria"/>
              </a:rPr>
              <a:t>, </a:t>
            </a:r>
            <a:r>
              <a:rPr lang="en-US" spc="-10" dirty="0" err="1" smtClean="0">
                <a:latin typeface="Cambria"/>
                <a:cs typeface="Cambria"/>
              </a:rPr>
              <a:t>HttpServletRequest</a:t>
            </a:r>
            <a:r>
              <a:rPr lang="en-US" spc="-10" dirty="0" smtClean="0">
                <a:latin typeface="Cambria"/>
                <a:cs typeface="Cambria"/>
              </a:rPr>
              <a:t>, </a:t>
            </a:r>
            <a:r>
              <a:rPr lang="en-US" spc="-10" dirty="0" err="1" smtClean="0">
                <a:latin typeface="Cambria"/>
                <a:cs typeface="Cambria"/>
              </a:rPr>
              <a:t>HttpServletResponse</a:t>
            </a:r>
            <a:endParaRPr lang="en-US" spc="-10" dirty="0" smtClean="0">
              <a:latin typeface="Cambria"/>
              <a:cs typeface="Cambria"/>
            </a:endParaRPr>
          </a:p>
          <a:p>
            <a:pPr lvl="1" algn="just">
              <a:lnSpc>
                <a:spcPct val="100000"/>
              </a:lnSpc>
            </a:pPr>
            <a:r>
              <a:rPr lang="en-IN" dirty="0" err="1" smtClean="0"/>
              <a:t>ServletInputStream</a:t>
            </a:r>
            <a:r>
              <a:rPr lang="en-IN" dirty="0" smtClean="0"/>
              <a:t>, </a:t>
            </a:r>
            <a:r>
              <a:rPr lang="en-IN" dirty="0" err="1" smtClean="0"/>
              <a:t>ServletOutputStream</a:t>
            </a:r>
            <a:endParaRPr lang="en-IN" dirty="0" smtClean="0"/>
          </a:p>
          <a:p>
            <a:pPr lvl="1" algn="just">
              <a:lnSpc>
                <a:spcPct val="100000"/>
              </a:lnSpc>
            </a:pPr>
            <a:r>
              <a:rPr lang="en-IN" dirty="0" err="1" smtClean="0"/>
              <a:t>RequestDispatcher</a:t>
            </a:r>
            <a:r>
              <a:rPr lang="en-IN" dirty="0" smtClean="0"/>
              <a:t>, </a:t>
            </a:r>
            <a:r>
              <a:rPr lang="en-IN" dirty="0" err="1" smtClean="0"/>
              <a:t>ServletConfig</a:t>
            </a:r>
            <a:r>
              <a:rPr lang="en-IN" dirty="0" smtClean="0"/>
              <a:t>, </a:t>
            </a:r>
            <a:r>
              <a:rPr lang="en-IN" dirty="0" err="1" smtClean="0"/>
              <a:t>ServletContext</a:t>
            </a:r>
            <a:r>
              <a:rPr lang="en-IN" dirty="0" smtClean="0"/>
              <a:t>, </a:t>
            </a:r>
            <a:r>
              <a:rPr lang="en-IN" dirty="0" err="1" smtClean="0"/>
              <a:t>SingleThreadModel</a:t>
            </a:r>
            <a:endParaRPr lang="en-IN" dirty="0"/>
          </a:p>
          <a:p>
            <a:pPr lvl="1" algn="just">
              <a:lnSpc>
                <a:spcPct val="100000"/>
              </a:lnSpc>
            </a:pPr>
            <a:r>
              <a:rPr lang="en-IN" dirty="0" smtClean="0"/>
              <a:t>Filter, </a:t>
            </a:r>
            <a:r>
              <a:rPr lang="en-IN" dirty="0" err="1" smtClean="0"/>
              <a:t>FilterConfig</a:t>
            </a:r>
            <a:r>
              <a:rPr lang="en-IN" dirty="0" smtClean="0"/>
              <a:t>, </a:t>
            </a:r>
            <a:r>
              <a:rPr lang="en-IN" dirty="0" err="1" smtClean="0"/>
              <a:t>FilterChain</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a:t>
            </a:fld>
            <a:endParaRPr lang="en-IN" dirty="0"/>
          </a:p>
        </p:txBody>
      </p:sp>
    </p:spTree>
    <p:custDataLst>
      <p:tags r:id="rId1"/>
    </p:custDataLst>
    <p:extLst>
      <p:ext uri="{BB962C8B-B14F-4D97-AF65-F5344CB8AC3E}">
        <p14:creationId xmlns:p14="http://schemas.microsoft.com/office/powerpoint/2010/main" val="9896536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context parameter in web.xml</a:t>
            </a:r>
            <a:endParaRPr lang="en-IN" dirty="0"/>
          </a:p>
        </p:txBody>
      </p:sp>
      <p:sp>
        <p:nvSpPr>
          <p:cNvPr id="3" name="Content Placeholder 2"/>
          <p:cNvSpPr>
            <a:spLocks noGrp="1"/>
          </p:cNvSpPr>
          <p:nvPr>
            <p:ph idx="1"/>
          </p:nvPr>
        </p:nvSpPr>
        <p:spPr/>
        <p:txBody>
          <a:bodyPr/>
          <a:lstStyle/>
          <a:p>
            <a:pPr marL="0" indent="0">
              <a:buNone/>
            </a:pPr>
            <a:r>
              <a:rPr lang="pt-BR" dirty="0">
                <a:latin typeface="Courier New" pitchFamily="49" charset="0"/>
                <a:cs typeface="Courier New" pitchFamily="49" charset="0"/>
              </a:rPr>
              <a:t>&lt;web-app&gt;</a:t>
            </a:r>
          </a:p>
          <a:p>
            <a:pPr marL="0" indent="0">
              <a:buNone/>
            </a:pPr>
            <a:r>
              <a:rPr lang="pt-BR" dirty="0">
                <a:latin typeface="Courier New" pitchFamily="49" charset="0"/>
                <a:cs typeface="Courier New" pitchFamily="49" charset="0"/>
              </a:rPr>
              <a:t>......</a:t>
            </a:r>
          </a:p>
          <a:p>
            <a:pPr marL="0" indent="0">
              <a:buNone/>
            </a:pPr>
            <a:r>
              <a:rPr lang="pt-BR" dirty="0" smtClean="0">
                <a:latin typeface="Courier New" pitchFamily="49" charset="0"/>
                <a:cs typeface="Courier New" pitchFamily="49" charset="0"/>
              </a:rPr>
              <a:t> &lt;</a:t>
            </a:r>
            <a:r>
              <a:rPr lang="pt-BR" dirty="0">
                <a:latin typeface="Courier New" pitchFamily="49" charset="0"/>
                <a:cs typeface="Courier New" pitchFamily="49" charset="0"/>
              </a:rPr>
              <a:t>context-param&gt;</a:t>
            </a:r>
          </a:p>
          <a:p>
            <a:pPr marL="0" indent="0">
              <a:buNone/>
            </a:pPr>
            <a:r>
              <a:rPr lang="pt-BR" dirty="0" smtClean="0">
                <a:latin typeface="Courier New" pitchFamily="49" charset="0"/>
                <a:cs typeface="Courier New" pitchFamily="49" charset="0"/>
              </a:rPr>
              <a:t>	&lt;</a:t>
            </a:r>
            <a:r>
              <a:rPr lang="pt-BR" dirty="0">
                <a:latin typeface="Courier New" pitchFamily="49" charset="0"/>
                <a:cs typeface="Courier New" pitchFamily="49" charset="0"/>
              </a:rPr>
              <a:t>param-name&gt;parametername&lt;/param-name&gt;</a:t>
            </a:r>
          </a:p>
          <a:p>
            <a:pPr marL="0" indent="0">
              <a:buNone/>
            </a:pPr>
            <a:r>
              <a:rPr lang="pt-BR" dirty="0" smtClean="0">
                <a:latin typeface="Courier New" pitchFamily="49" charset="0"/>
                <a:cs typeface="Courier New" pitchFamily="49" charset="0"/>
              </a:rPr>
              <a:t>	&lt;</a:t>
            </a:r>
            <a:r>
              <a:rPr lang="pt-BR" dirty="0">
                <a:latin typeface="Courier New" pitchFamily="49" charset="0"/>
                <a:cs typeface="Courier New" pitchFamily="49" charset="0"/>
              </a:rPr>
              <a:t>param-value&gt;parametervalue&lt;/param-value&gt;</a:t>
            </a:r>
          </a:p>
          <a:p>
            <a:pPr marL="0" indent="0">
              <a:buNone/>
            </a:pPr>
            <a:r>
              <a:rPr lang="pt-BR" dirty="0" smtClean="0">
                <a:latin typeface="Courier New" pitchFamily="49" charset="0"/>
                <a:cs typeface="Courier New" pitchFamily="49" charset="0"/>
              </a:rPr>
              <a:t> &lt;/</a:t>
            </a:r>
            <a:r>
              <a:rPr lang="pt-BR" dirty="0">
                <a:latin typeface="Courier New" pitchFamily="49" charset="0"/>
                <a:cs typeface="Courier New" pitchFamily="49" charset="0"/>
              </a:rPr>
              <a:t>context-param&gt;</a:t>
            </a:r>
          </a:p>
          <a:p>
            <a:pPr marL="0" indent="0">
              <a:buNone/>
            </a:pPr>
            <a:r>
              <a:rPr lang="pt-BR" dirty="0">
                <a:latin typeface="Courier New" pitchFamily="49" charset="0"/>
                <a:cs typeface="Courier New" pitchFamily="49" charset="0"/>
              </a:rPr>
              <a:t>......</a:t>
            </a:r>
          </a:p>
          <a:p>
            <a:pPr marL="0" indent="0">
              <a:buNone/>
            </a:pPr>
            <a:r>
              <a:rPr lang="pt-BR" dirty="0">
                <a:latin typeface="Courier New" pitchFamily="49" charset="0"/>
                <a:cs typeface="Courier New" pitchFamily="49" charset="0"/>
              </a:rPr>
              <a:t>&lt;/web-app&gt;</a:t>
            </a:r>
            <a:endParaRPr lang="en-IN"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30</a:t>
            </a:fld>
            <a:endParaRPr lang="en-IN" dirty="0"/>
          </a:p>
        </p:txBody>
      </p:sp>
    </p:spTree>
    <p:custDataLst>
      <p:tags r:id="rId1"/>
    </p:custDataLst>
    <p:extLst>
      <p:ext uri="{BB962C8B-B14F-4D97-AF65-F5344CB8AC3E}">
        <p14:creationId xmlns:p14="http://schemas.microsoft.com/office/powerpoint/2010/main" val="41497029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a:t>
            </a:r>
            <a:r>
              <a:rPr lang="en-US" spc="-50" dirty="0"/>
              <a:t> </a:t>
            </a:r>
            <a:r>
              <a:rPr lang="en-US" spc="-5" dirty="0"/>
              <a:t>of</a:t>
            </a:r>
            <a:r>
              <a:rPr lang="en-US" spc="-15" dirty="0"/>
              <a:t> </a:t>
            </a:r>
            <a:r>
              <a:rPr lang="en-US" spc="-5" dirty="0" err="1" smtClean="0"/>
              <a:t>Servlet</a:t>
            </a:r>
            <a:r>
              <a:rPr lang="en-US" spc="-20" dirty="0" err="1" smtClean="0"/>
              <a:t>Context</a:t>
            </a:r>
            <a:r>
              <a:rPr lang="en-US" spc="-20" dirty="0" smtClean="0"/>
              <a:t> </a:t>
            </a:r>
            <a:r>
              <a:rPr lang="en-US" spc="-645" dirty="0" smtClean="0"/>
              <a:t> </a:t>
            </a:r>
            <a:r>
              <a:rPr lang="en-US" spc="-10" dirty="0" smtClean="0"/>
              <a:t>object</a:t>
            </a:r>
            <a:endParaRPr lang="en-IN" dirty="0"/>
          </a:p>
        </p:txBody>
      </p:sp>
      <p:sp>
        <p:nvSpPr>
          <p:cNvPr id="3" name="Content Placeholder 2"/>
          <p:cNvSpPr>
            <a:spLocks noGrp="1"/>
          </p:cNvSpPr>
          <p:nvPr>
            <p:ph idx="1"/>
          </p:nvPr>
        </p:nvSpPr>
        <p:spPr/>
        <p:txBody>
          <a:bodyPr/>
          <a:lstStyle/>
          <a:p>
            <a:pPr marL="0" indent="0">
              <a:buNone/>
            </a:pPr>
            <a:r>
              <a:rPr lang="en-US" b="1" dirty="0" err="1" smtClean="0"/>
              <a:t>ServletContext</a:t>
            </a:r>
            <a:r>
              <a:rPr lang="en-US" b="1" dirty="0" smtClean="0"/>
              <a:t> object:</a:t>
            </a:r>
          </a:p>
          <a:p>
            <a:r>
              <a:rPr lang="en-US" dirty="0" smtClean="0"/>
              <a:t>Provides an interface between the container and servlet</a:t>
            </a:r>
            <a:r>
              <a:rPr lang="en-US" dirty="0"/>
              <a:t>.</a:t>
            </a:r>
          </a:p>
          <a:p>
            <a:r>
              <a:rPr lang="en-US" dirty="0" smtClean="0"/>
              <a:t>Can be used to get configuration information </a:t>
            </a:r>
            <a:r>
              <a:rPr lang="en-US" dirty="0"/>
              <a:t>from the web.xml file.</a:t>
            </a:r>
          </a:p>
          <a:p>
            <a:r>
              <a:rPr lang="en-US" dirty="0" smtClean="0"/>
              <a:t>Can be </a:t>
            </a:r>
            <a:r>
              <a:rPr lang="en-US" dirty="0"/>
              <a:t>used to set, get or remove </a:t>
            </a:r>
            <a:r>
              <a:rPr lang="en-US" dirty="0" smtClean="0"/>
              <a:t>attribute from </a:t>
            </a:r>
            <a:r>
              <a:rPr lang="en-US" dirty="0"/>
              <a:t>the web.xml file.</a:t>
            </a:r>
          </a:p>
          <a:p>
            <a:r>
              <a:rPr lang="en-US" dirty="0" smtClean="0"/>
              <a:t>Can </a:t>
            </a:r>
            <a:r>
              <a:rPr lang="en-US" dirty="0"/>
              <a:t>be used to provide </a:t>
            </a:r>
            <a:r>
              <a:rPr lang="en-US" dirty="0" smtClean="0"/>
              <a:t>inter-application communication</a:t>
            </a:r>
            <a:r>
              <a:rPr lang="en-US" dirty="0"/>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31</a:t>
            </a:fld>
            <a:endParaRPr lang="en-IN" dirty="0"/>
          </a:p>
        </p:txBody>
      </p:sp>
    </p:spTree>
    <p:custDataLst>
      <p:tags r:id="rId1"/>
    </p:custDataLst>
    <p:extLst>
      <p:ext uri="{BB962C8B-B14F-4D97-AF65-F5344CB8AC3E}">
        <p14:creationId xmlns:p14="http://schemas.microsoft.com/office/powerpoint/2010/main" val="14881028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 dirty="0">
                <a:latin typeface="Calibri"/>
                <a:cs typeface="Calibri"/>
              </a:rPr>
              <a:t>Methods</a:t>
            </a:r>
            <a:r>
              <a:rPr lang="en-IN" spc="10" dirty="0">
                <a:latin typeface="Calibri"/>
                <a:cs typeface="Calibri"/>
              </a:rPr>
              <a:t> </a:t>
            </a:r>
            <a:r>
              <a:rPr lang="en-IN" spc="-5" dirty="0">
                <a:latin typeface="Calibri"/>
                <a:cs typeface="Calibri"/>
              </a:rPr>
              <a:t>of </a:t>
            </a:r>
            <a:r>
              <a:rPr lang="en-IN" spc="-10" dirty="0" err="1">
                <a:latin typeface="Calibri"/>
                <a:cs typeface="Calibri"/>
              </a:rPr>
              <a:t>ServletContext</a:t>
            </a:r>
            <a:r>
              <a:rPr lang="en-IN" spc="-10" dirty="0">
                <a:latin typeface="Calibri"/>
                <a:cs typeface="Calibri"/>
              </a:rPr>
              <a:t> </a:t>
            </a:r>
            <a:r>
              <a:rPr lang="en-IN" spc="-15" dirty="0" smtClean="0">
                <a:latin typeface="Calibri"/>
                <a:cs typeface="Calibri"/>
              </a:rPr>
              <a:t>interface</a:t>
            </a:r>
            <a:endParaRPr lang="en-IN" dirty="0"/>
          </a:p>
        </p:txBody>
      </p:sp>
      <p:sp>
        <p:nvSpPr>
          <p:cNvPr id="3" name="Content Placeholder 2"/>
          <p:cNvSpPr>
            <a:spLocks noGrp="1"/>
          </p:cNvSpPr>
          <p:nvPr>
            <p:ph idx="1"/>
          </p:nvPr>
        </p:nvSpPr>
        <p:spPr>
          <a:xfrm>
            <a:off x="0" y="864108"/>
            <a:ext cx="11811000" cy="5438218"/>
          </a:xfrm>
        </p:spPr>
        <p:txBody>
          <a:bodyPr>
            <a:normAutofit lnSpcReduction="10000"/>
          </a:bodyPr>
          <a:lstStyle/>
          <a:p>
            <a:r>
              <a:rPr lang="en-US" dirty="0">
                <a:solidFill>
                  <a:srgbClr val="1160FF"/>
                </a:solidFill>
              </a:rPr>
              <a:t>public String </a:t>
            </a:r>
            <a:r>
              <a:rPr lang="en-US" dirty="0" err="1">
                <a:solidFill>
                  <a:srgbClr val="1160FF"/>
                </a:solidFill>
              </a:rPr>
              <a:t>getInitParameter</a:t>
            </a:r>
            <a:r>
              <a:rPr lang="en-US" dirty="0">
                <a:solidFill>
                  <a:srgbClr val="1160FF"/>
                </a:solidFill>
              </a:rPr>
              <a:t>(String name</a:t>
            </a:r>
            <a:r>
              <a:rPr lang="en-US" dirty="0" smtClean="0">
                <a:solidFill>
                  <a:srgbClr val="1160FF"/>
                </a:solidFill>
              </a:rPr>
              <a:t>)</a:t>
            </a:r>
          </a:p>
          <a:p>
            <a:pPr lvl="1"/>
            <a:r>
              <a:rPr lang="en-US" dirty="0" smtClean="0"/>
              <a:t>Returns </a:t>
            </a:r>
            <a:r>
              <a:rPr lang="en-US" dirty="0"/>
              <a:t>the parameter value for the  specified parameter name.</a:t>
            </a:r>
          </a:p>
          <a:p>
            <a:r>
              <a:rPr lang="en-US" dirty="0" smtClean="0">
                <a:solidFill>
                  <a:srgbClr val="1160FF"/>
                </a:solidFill>
              </a:rPr>
              <a:t>public </a:t>
            </a:r>
            <a:r>
              <a:rPr lang="en-US" dirty="0">
                <a:solidFill>
                  <a:srgbClr val="1160FF"/>
                </a:solidFill>
              </a:rPr>
              <a:t>Enumeration </a:t>
            </a:r>
            <a:r>
              <a:rPr lang="en-US" dirty="0" err="1">
                <a:solidFill>
                  <a:srgbClr val="1160FF"/>
                </a:solidFill>
              </a:rPr>
              <a:t>getInitParameterNames</a:t>
            </a:r>
            <a:r>
              <a:rPr lang="en-US" dirty="0" smtClean="0">
                <a:solidFill>
                  <a:srgbClr val="1160FF"/>
                </a:solidFill>
              </a:rPr>
              <a:t>()</a:t>
            </a:r>
          </a:p>
          <a:p>
            <a:pPr lvl="1"/>
            <a:r>
              <a:rPr lang="en-US" dirty="0" smtClean="0"/>
              <a:t>Returns </a:t>
            </a:r>
            <a:r>
              <a:rPr lang="en-US" dirty="0"/>
              <a:t>the names of the context's  initialization parameters.</a:t>
            </a:r>
          </a:p>
          <a:p>
            <a:r>
              <a:rPr lang="en-US" dirty="0" smtClean="0">
                <a:solidFill>
                  <a:srgbClr val="1160FF"/>
                </a:solidFill>
              </a:rPr>
              <a:t>public void </a:t>
            </a:r>
            <a:r>
              <a:rPr lang="en-US" dirty="0" err="1" smtClean="0">
                <a:solidFill>
                  <a:srgbClr val="1160FF"/>
                </a:solidFill>
              </a:rPr>
              <a:t>setAttribute</a:t>
            </a:r>
            <a:r>
              <a:rPr lang="en-US" dirty="0" smtClean="0">
                <a:solidFill>
                  <a:srgbClr val="1160FF"/>
                </a:solidFill>
              </a:rPr>
              <a:t>(String name, Object object)</a:t>
            </a:r>
          </a:p>
          <a:p>
            <a:pPr lvl="1"/>
            <a:r>
              <a:rPr lang="en-US" dirty="0" smtClean="0"/>
              <a:t>Sets the given object in the application </a:t>
            </a:r>
            <a:r>
              <a:rPr lang="en-US" dirty="0"/>
              <a:t>scope.</a:t>
            </a:r>
          </a:p>
          <a:p>
            <a:r>
              <a:rPr lang="en-US" dirty="0" smtClean="0">
                <a:solidFill>
                  <a:srgbClr val="1160FF"/>
                </a:solidFill>
              </a:rPr>
              <a:t>public </a:t>
            </a:r>
            <a:r>
              <a:rPr lang="en-US" dirty="0">
                <a:solidFill>
                  <a:srgbClr val="1160FF"/>
                </a:solidFill>
              </a:rPr>
              <a:t>Object </a:t>
            </a:r>
            <a:r>
              <a:rPr lang="en-US" dirty="0" err="1">
                <a:solidFill>
                  <a:srgbClr val="1160FF"/>
                </a:solidFill>
              </a:rPr>
              <a:t>getAttribute</a:t>
            </a:r>
            <a:r>
              <a:rPr lang="en-US" dirty="0">
                <a:solidFill>
                  <a:srgbClr val="1160FF"/>
                </a:solidFill>
              </a:rPr>
              <a:t>(String </a:t>
            </a:r>
            <a:r>
              <a:rPr lang="en-US" dirty="0" smtClean="0">
                <a:solidFill>
                  <a:srgbClr val="1160FF"/>
                </a:solidFill>
              </a:rPr>
              <a:t>name)</a:t>
            </a:r>
          </a:p>
          <a:p>
            <a:pPr lvl="1"/>
            <a:r>
              <a:rPr lang="en-US" dirty="0" smtClean="0"/>
              <a:t>Returns </a:t>
            </a:r>
            <a:r>
              <a:rPr lang="en-US" dirty="0"/>
              <a:t>the attribute for the specified </a:t>
            </a:r>
            <a:r>
              <a:rPr lang="en-US" dirty="0" smtClean="0"/>
              <a:t>name</a:t>
            </a:r>
            <a:endParaRPr lang="en-US" dirty="0"/>
          </a:p>
          <a:p>
            <a:r>
              <a:rPr lang="en-US" dirty="0" smtClean="0">
                <a:solidFill>
                  <a:srgbClr val="1160FF"/>
                </a:solidFill>
              </a:rPr>
              <a:t>public </a:t>
            </a:r>
            <a:r>
              <a:rPr lang="en-US" dirty="0">
                <a:solidFill>
                  <a:srgbClr val="1160FF"/>
                </a:solidFill>
              </a:rPr>
              <a:t>Enumeration </a:t>
            </a:r>
            <a:r>
              <a:rPr lang="en-US" dirty="0" err="1">
                <a:solidFill>
                  <a:srgbClr val="1160FF"/>
                </a:solidFill>
              </a:rPr>
              <a:t>getInitParameterNames</a:t>
            </a:r>
            <a:r>
              <a:rPr lang="en-US" dirty="0" smtClean="0">
                <a:solidFill>
                  <a:srgbClr val="1160FF"/>
                </a:solidFill>
              </a:rPr>
              <a:t>()</a:t>
            </a:r>
          </a:p>
          <a:p>
            <a:pPr lvl="1"/>
            <a:r>
              <a:rPr lang="en-US" dirty="0" smtClean="0"/>
              <a:t>Returns names </a:t>
            </a:r>
            <a:r>
              <a:rPr lang="en-US" dirty="0"/>
              <a:t>of </a:t>
            </a:r>
            <a:r>
              <a:rPr lang="en-US" dirty="0" smtClean="0"/>
              <a:t>context's  </a:t>
            </a:r>
            <a:r>
              <a:rPr lang="en-US" dirty="0"/>
              <a:t>initialization parameters as an Enumeration of String </a:t>
            </a:r>
            <a:r>
              <a:rPr lang="en-US" dirty="0" smtClean="0"/>
              <a:t>objects</a:t>
            </a:r>
            <a:endParaRPr lang="en-US" dirty="0"/>
          </a:p>
          <a:p>
            <a:r>
              <a:rPr lang="en-US" dirty="0" smtClean="0">
                <a:solidFill>
                  <a:srgbClr val="1160FF"/>
                </a:solidFill>
              </a:rPr>
              <a:t>public </a:t>
            </a:r>
            <a:r>
              <a:rPr lang="en-US" dirty="0">
                <a:solidFill>
                  <a:srgbClr val="1160FF"/>
                </a:solidFill>
              </a:rPr>
              <a:t>void </a:t>
            </a:r>
            <a:r>
              <a:rPr lang="en-US" dirty="0" err="1">
                <a:solidFill>
                  <a:srgbClr val="1160FF"/>
                </a:solidFill>
              </a:rPr>
              <a:t>removeAttribute</a:t>
            </a:r>
            <a:r>
              <a:rPr lang="en-US" dirty="0">
                <a:solidFill>
                  <a:srgbClr val="1160FF"/>
                </a:solidFill>
              </a:rPr>
              <a:t>(String </a:t>
            </a:r>
            <a:r>
              <a:rPr lang="en-US" dirty="0" smtClean="0">
                <a:solidFill>
                  <a:srgbClr val="1160FF"/>
                </a:solidFill>
              </a:rPr>
              <a:t>name)</a:t>
            </a:r>
          </a:p>
          <a:p>
            <a:pPr lvl="1"/>
            <a:r>
              <a:rPr lang="en-US" dirty="0" smtClean="0"/>
              <a:t>Removes </a:t>
            </a:r>
            <a:r>
              <a:rPr lang="en-US" dirty="0"/>
              <a:t>the attribute with the given name  from the servlet </a:t>
            </a:r>
            <a:r>
              <a:rPr lang="en-US" dirty="0" smtClean="0"/>
              <a:t>context</a:t>
            </a:r>
            <a:endParaRPr lang="en-US"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32</a:t>
            </a:fld>
            <a:endParaRPr lang="en-IN" dirty="0"/>
          </a:p>
        </p:txBody>
      </p:sp>
    </p:spTree>
    <p:custDataLst>
      <p:tags r:id="rId1"/>
    </p:custDataLst>
    <p:extLst>
      <p:ext uri="{BB962C8B-B14F-4D97-AF65-F5344CB8AC3E}">
        <p14:creationId xmlns:p14="http://schemas.microsoft.com/office/powerpoint/2010/main" val="42697898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get the </a:t>
            </a:r>
            <a:r>
              <a:rPr lang="en-US" dirty="0" err="1" smtClean="0"/>
              <a:t>ServletContext</a:t>
            </a:r>
            <a:r>
              <a:rPr lang="en-US" dirty="0"/>
              <a:t> </a:t>
            </a:r>
            <a:r>
              <a:rPr lang="en-US" dirty="0" smtClean="0"/>
              <a:t>object?</a:t>
            </a:r>
            <a:endParaRPr lang="en-IN" dirty="0"/>
          </a:p>
        </p:txBody>
      </p:sp>
      <p:sp>
        <p:nvSpPr>
          <p:cNvPr id="3" name="Content Placeholder 2"/>
          <p:cNvSpPr>
            <a:spLocks noGrp="1"/>
          </p:cNvSpPr>
          <p:nvPr>
            <p:ph idx="1"/>
          </p:nvPr>
        </p:nvSpPr>
        <p:spPr/>
        <p:txBody>
          <a:bodyPr/>
          <a:lstStyle/>
          <a:p>
            <a:pPr marL="469900" indent="-457200">
              <a:lnSpc>
                <a:spcPct val="100000"/>
              </a:lnSpc>
              <a:spcBef>
                <a:spcPts val="90"/>
              </a:spcBef>
              <a:buAutoNum type="arabicPeriod"/>
              <a:tabLst>
                <a:tab pos="469265" algn="l"/>
                <a:tab pos="469900" algn="l"/>
              </a:tabLst>
            </a:pPr>
            <a:r>
              <a:rPr lang="en-IN" b="1" spc="-15" dirty="0" err="1">
                <a:latin typeface="Cambria"/>
                <a:cs typeface="Cambria"/>
              </a:rPr>
              <a:t>getServletContext</a:t>
            </a:r>
            <a:r>
              <a:rPr lang="en-IN" b="1" spc="-15" dirty="0">
                <a:latin typeface="Cambria"/>
                <a:cs typeface="Cambria"/>
              </a:rPr>
              <a:t>()</a:t>
            </a:r>
            <a:r>
              <a:rPr lang="en-IN" b="1" spc="80" dirty="0">
                <a:latin typeface="Cambria"/>
                <a:cs typeface="Cambria"/>
              </a:rPr>
              <a:t> </a:t>
            </a:r>
            <a:r>
              <a:rPr lang="en-IN" b="1" spc="-10" dirty="0">
                <a:latin typeface="Cambria"/>
                <a:cs typeface="Cambria"/>
              </a:rPr>
              <a:t>method</a:t>
            </a:r>
            <a:r>
              <a:rPr lang="en-IN" b="1" spc="45" dirty="0">
                <a:latin typeface="Cambria"/>
                <a:cs typeface="Cambria"/>
              </a:rPr>
              <a:t> </a:t>
            </a:r>
            <a:r>
              <a:rPr lang="en-IN" spc="-5" dirty="0">
                <a:latin typeface="Cambria"/>
                <a:cs typeface="Cambria"/>
              </a:rPr>
              <a:t>of </a:t>
            </a:r>
            <a:r>
              <a:rPr lang="en-IN" spc="-15" dirty="0" err="1">
                <a:latin typeface="Cambria"/>
                <a:cs typeface="Cambria"/>
              </a:rPr>
              <a:t>ServletConfig</a:t>
            </a:r>
            <a:r>
              <a:rPr lang="en-IN" spc="60" dirty="0">
                <a:latin typeface="Cambria"/>
                <a:cs typeface="Cambria"/>
              </a:rPr>
              <a:t> </a:t>
            </a:r>
            <a:r>
              <a:rPr lang="en-IN" spc="-15" dirty="0">
                <a:latin typeface="Cambria"/>
                <a:cs typeface="Cambria"/>
              </a:rPr>
              <a:t>interface</a:t>
            </a:r>
            <a:r>
              <a:rPr lang="en-IN" spc="40" dirty="0">
                <a:latin typeface="Cambria"/>
                <a:cs typeface="Cambria"/>
              </a:rPr>
              <a:t> </a:t>
            </a:r>
            <a:r>
              <a:rPr lang="en-IN" spc="-20" dirty="0">
                <a:latin typeface="Cambria"/>
                <a:cs typeface="Cambria"/>
              </a:rPr>
              <a:t>returns</a:t>
            </a:r>
            <a:r>
              <a:rPr lang="en-IN" spc="55" dirty="0">
                <a:latin typeface="Cambria"/>
                <a:cs typeface="Cambria"/>
              </a:rPr>
              <a:t> </a:t>
            </a:r>
            <a:r>
              <a:rPr lang="en-IN" spc="-10" dirty="0" smtClean="0">
                <a:latin typeface="Cambria"/>
                <a:cs typeface="Cambria"/>
              </a:rPr>
              <a:t>the object</a:t>
            </a:r>
            <a:r>
              <a:rPr lang="en-IN" spc="15" dirty="0" smtClean="0">
                <a:latin typeface="Cambria"/>
                <a:cs typeface="Cambria"/>
              </a:rPr>
              <a:t> </a:t>
            </a:r>
            <a:r>
              <a:rPr lang="en-IN" spc="-5" dirty="0">
                <a:latin typeface="Cambria"/>
                <a:cs typeface="Cambria"/>
              </a:rPr>
              <a:t>of</a:t>
            </a:r>
            <a:r>
              <a:rPr lang="en-IN" spc="5" dirty="0">
                <a:latin typeface="Cambria"/>
                <a:cs typeface="Cambria"/>
              </a:rPr>
              <a:t> </a:t>
            </a:r>
            <a:r>
              <a:rPr lang="en-IN" spc="-15" dirty="0" err="1">
                <a:latin typeface="Cambria"/>
                <a:cs typeface="Cambria"/>
              </a:rPr>
              <a:t>ServletContext</a:t>
            </a:r>
            <a:r>
              <a:rPr lang="en-IN" spc="-15" dirty="0">
                <a:latin typeface="Cambria"/>
                <a:cs typeface="Cambria"/>
              </a:rPr>
              <a:t>.</a:t>
            </a:r>
            <a:endParaRPr lang="en-IN" dirty="0">
              <a:latin typeface="Cambria"/>
              <a:cs typeface="Cambria"/>
            </a:endParaRPr>
          </a:p>
          <a:p>
            <a:pPr>
              <a:lnSpc>
                <a:spcPct val="100000"/>
              </a:lnSpc>
            </a:pPr>
            <a:endParaRPr lang="en-IN" sz="3200" dirty="0">
              <a:latin typeface="Cambria"/>
              <a:cs typeface="Cambria"/>
            </a:endParaRPr>
          </a:p>
          <a:p>
            <a:pPr marL="469900" indent="-457200">
              <a:lnSpc>
                <a:spcPct val="100000"/>
              </a:lnSpc>
              <a:buAutoNum type="arabicPeriod" startAt="2"/>
              <a:tabLst>
                <a:tab pos="469265" algn="l"/>
                <a:tab pos="469900" algn="l"/>
              </a:tabLst>
            </a:pPr>
            <a:r>
              <a:rPr lang="en-IN" b="1" spc="-15" dirty="0" err="1">
                <a:latin typeface="Cambria"/>
                <a:cs typeface="Cambria"/>
              </a:rPr>
              <a:t>getServletContext</a:t>
            </a:r>
            <a:r>
              <a:rPr lang="en-IN" b="1" spc="-15" dirty="0">
                <a:latin typeface="Cambria"/>
                <a:cs typeface="Cambria"/>
              </a:rPr>
              <a:t>()</a:t>
            </a:r>
            <a:r>
              <a:rPr lang="en-IN" b="1" spc="70" dirty="0">
                <a:latin typeface="Cambria"/>
                <a:cs typeface="Cambria"/>
              </a:rPr>
              <a:t> </a:t>
            </a:r>
            <a:r>
              <a:rPr lang="en-IN" b="1" spc="-10" dirty="0">
                <a:latin typeface="Cambria"/>
                <a:cs typeface="Cambria"/>
              </a:rPr>
              <a:t>method</a:t>
            </a:r>
            <a:r>
              <a:rPr lang="en-IN" b="1" spc="40" dirty="0">
                <a:latin typeface="Cambria"/>
                <a:cs typeface="Cambria"/>
              </a:rPr>
              <a:t> </a:t>
            </a:r>
            <a:r>
              <a:rPr lang="en-IN" spc="-5" dirty="0">
                <a:latin typeface="Cambria"/>
                <a:cs typeface="Cambria"/>
              </a:rPr>
              <a:t>of</a:t>
            </a:r>
            <a:r>
              <a:rPr lang="en-IN" spc="-10" dirty="0">
                <a:latin typeface="Cambria"/>
                <a:cs typeface="Cambria"/>
              </a:rPr>
              <a:t> </a:t>
            </a:r>
            <a:r>
              <a:rPr lang="en-IN" spc="-15" dirty="0" err="1">
                <a:latin typeface="Cambria"/>
                <a:cs typeface="Cambria"/>
              </a:rPr>
              <a:t>GenericServlet</a:t>
            </a:r>
            <a:r>
              <a:rPr lang="en-IN" spc="105" dirty="0">
                <a:latin typeface="Cambria"/>
                <a:cs typeface="Cambria"/>
              </a:rPr>
              <a:t> </a:t>
            </a:r>
            <a:r>
              <a:rPr lang="en-IN" dirty="0">
                <a:latin typeface="Cambria"/>
                <a:cs typeface="Cambria"/>
              </a:rPr>
              <a:t>class</a:t>
            </a:r>
            <a:r>
              <a:rPr lang="en-IN" spc="-20" dirty="0">
                <a:latin typeface="Cambria"/>
                <a:cs typeface="Cambria"/>
              </a:rPr>
              <a:t> </a:t>
            </a:r>
            <a:r>
              <a:rPr lang="en-IN" spc="-15" dirty="0">
                <a:latin typeface="Cambria"/>
                <a:cs typeface="Cambria"/>
              </a:rPr>
              <a:t>returns</a:t>
            </a:r>
            <a:r>
              <a:rPr lang="en-IN" spc="20" dirty="0">
                <a:latin typeface="Cambria"/>
                <a:cs typeface="Cambria"/>
              </a:rPr>
              <a:t> </a:t>
            </a:r>
            <a:r>
              <a:rPr lang="en-IN" spc="-10" dirty="0" smtClean="0">
                <a:latin typeface="Cambria"/>
                <a:cs typeface="Cambria"/>
              </a:rPr>
              <a:t>the object</a:t>
            </a:r>
            <a:r>
              <a:rPr lang="en-IN" spc="15" dirty="0" smtClean="0">
                <a:latin typeface="Cambria"/>
                <a:cs typeface="Cambria"/>
              </a:rPr>
              <a:t> </a:t>
            </a:r>
            <a:r>
              <a:rPr lang="en-IN" spc="-5" dirty="0">
                <a:latin typeface="Cambria"/>
                <a:cs typeface="Cambria"/>
              </a:rPr>
              <a:t>of</a:t>
            </a:r>
            <a:r>
              <a:rPr lang="en-IN" dirty="0">
                <a:latin typeface="Cambria"/>
                <a:cs typeface="Cambria"/>
              </a:rPr>
              <a:t> </a:t>
            </a:r>
            <a:r>
              <a:rPr lang="en-IN" spc="-15" dirty="0" err="1">
                <a:latin typeface="Cambria"/>
                <a:cs typeface="Cambria"/>
              </a:rPr>
              <a:t>ServletContext</a:t>
            </a:r>
            <a:r>
              <a:rPr lang="en-IN" spc="-15" dirty="0">
                <a:latin typeface="Cambria"/>
                <a:cs typeface="Cambria"/>
              </a:rPr>
              <a:t>.</a:t>
            </a:r>
            <a:endParaRPr lang="en-IN" dirty="0">
              <a:latin typeface="Cambria"/>
              <a:cs typeface="Cambria"/>
            </a:endParaRPr>
          </a:p>
          <a:p>
            <a:pPr>
              <a:lnSpc>
                <a:spcPct val="100000"/>
              </a:lnSpc>
            </a:pPr>
            <a:endParaRPr lang="en-IN" sz="3200" dirty="0">
              <a:latin typeface="Cambria"/>
              <a:cs typeface="Cambria"/>
            </a:endParaRPr>
          </a:p>
          <a:p>
            <a:pPr marL="12700">
              <a:lnSpc>
                <a:spcPct val="100000"/>
              </a:lnSpc>
            </a:pPr>
            <a:r>
              <a:rPr lang="en-IN" b="1" spc="-20" dirty="0">
                <a:latin typeface="Cambria"/>
                <a:cs typeface="Cambria"/>
              </a:rPr>
              <a:t>Syntax</a:t>
            </a:r>
            <a:r>
              <a:rPr lang="en-IN" b="1" spc="50" dirty="0">
                <a:latin typeface="Cambria"/>
                <a:cs typeface="Cambria"/>
              </a:rPr>
              <a:t> </a:t>
            </a:r>
            <a:r>
              <a:rPr lang="en-IN" b="1" spc="-10" dirty="0">
                <a:latin typeface="Cambria"/>
                <a:cs typeface="Cambria"/>
              </a:rPr>
              <a:t>of</a:t>
            </a:r>
            <a:r>
              <a:rPr lang="en-IN" b="1" spc="20" dirty="0">
                <a:latin typeface="Cambria"/>
                <a:cs typeface="Cambria"/>
              </a:rPr>
              <a:t> </a:t>
            </a:r>
            <a:r>
              <a:rPr lang="en-IN" b="1" spc="-15" dirty="0" err="1">
                <a:latin typeface="Cambria"/>
                <a:cs typeface="Cambria"/>
              </a:rPr>
              <a:t>getServletContext</a:t>
            </a:r>
            <a:r>
              <a:rPr lang="en-IN" b="1" spc="-15" dirty="0">
                <a:latin typeface="Cambria"/>
                <a:cs typeface="Cambria"/>
              </a:rPr>
              <a:t>()</a:t>
            </a:r>
            <a:r>
              <a:rPr lang="en-IN" b="1" spc="75" dirty="0">
                <a:latin typeface="Cambria"/>
                <a:cs typeface="Cambria"/>
              </a:rPr>
              <a:t> </a:t>
            </a:r>
            <a:r>
              <a:rPr lang="en-IN" b="1" spc="-10" dirty="0">
                <a:latin typeface="Cambria"/>
                <a:cs typeface="Cambria"/>
              </a:rPr>
              <a:t>method:-</a:t>
            </a:r>
            <a:endParaRPr lang="en-IN" dirty="0">
              <a:latin typeface="Cambria"/>
              <a:cs typeface="Cambria"/>
            </a:endParaRPr>
          </a:p>
          <a:p>
            <a:pPr marL="515620" lvl="1">
              <a:lnSpc>
                <a:spcPct val="100000"/>
              </a:lnSpc>
            </a:pPr>
            <a:r>
              <a:rPr lang="en-IN" spc="-10" dirty="0" smtClean="0">
                <a:latin typeface="Cambria"/>
                <a:cs typeface="Cambria"/>
              </a:rPr>
              <a:t>public</a:t>
            </a:r>
            <a:r>
              <a:rPr lang="en-IN" spc="25" dirty="0" smtClean="0">
                <a:latin typeface="Cambria"/>
                <a:cs typeface="Cambria"/>
              </a:rPr>
              <a:t> </a:t>
            </a:r>
            <a:r>
              <a:rPr lang="en-IN" spc="-15" dirty="0" err="1">
                <a:latin typeface="Cambria"/>
                <a:cs typeface="Cambria"/>
              </a:rPr>
              <a:t>ServletContext</a:t>
            </a:r>
            <a:r>
              <a:rPr lang="en-IN" spc="50" dirty="0">
                <a:latin typeface="Cambria"/>
                <a:cs typeface="Cambria"/>
              </a:rPr>
              <a:t> </a:t>
            </a:r>
            <a:r>
              <a:rPr lang="en-IN" spc="-15" dirty="0" err="1">
                <a:latin typeface="Cambria"/>
                <a:cs typeface="Cambria"/>
              </a:rPr>
              <a:t>getServletContext</a:t>
            </a:r>
            <a:r>
              <a:rPr lang="en-IN" spc="-15" dirty="0">
                <a:latin typeface="Cambria"/>
                <a:cs typeface="Cambria"/>
              </a:rPr>
              <a:t>()</a:t>
            </a:r>
            <a:endParaRPr lang="en-IN" dirty="0">
              <a:latin typeface="Cambria"/>
              <a:cs typeface="Cambria"/>
            </a:endParaRP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33</a:t>
            </a:fld>
            <a:endParaRPr lang="en-IN" dirty="0"/>
          </a:p>
        </p:txBody>
      </p:sp>
    </p:spTree>
    <p:custDataLst>
      <p:tags r:id="rId1"/>
    </p:custDataLst>
    <p:extLst>
      <p:ext uri="{BB962C8B-B14F-4D97-AF65-F5344CB8AC3E}">
        <p14:creationId xmlns:p14="http://schemas.microsoft.com/office/powerpoint/2010/main" val="39171965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15" dirty="0">
                <a:latin typeface="Cambria"/>
                <a:cs typeface="Cambria"/>
              </a:rPr>
              <a:t>Difference</a:t>
            </a:r>
            <a:r>
              <a:rPr lang="en-US" spc="60" dirty="0">
                <a:latin typeface="Cambria"/>
                <a:cs typeface="Cambria"/>
              </a:rPr>
              <a:t> </a:t>
            </a:r>
            <a:r>
              <a:rPr lang="en-US" spc="-20" dirty="0">
                <a:latin typeface="Cambria"/>
                <a:cs typeface="Cambria"/>
              </a:rPr>
              <a:t>between</a:t>
            </a:r>
            <a:r>
              <a:rPr lang="en-US" spc="60" dirty="0">
                <a:latin typeface="Cambria"/>
                <a:cs typeface="Cambria"/>
              </a:rPr>
              <a:t> </a:t>
            </a:r>
            <a:r>
              <a:rPr lang="en-US" spc="-10" dirty="0" err="1">
                <a:latin typeface="Cambria"/>
                <a:cs typeface="Cambria"/>
              </a:rPr>
              <a:t>ServletConfig</a:t>
            </a:r>
            <a:r>
              <a:rPr lang="en-US" spc="60" dirty="0">
                <a:latin typeface="Cambria"/>
                <a:cs typeface="Cambria"/>
              </a:rPr>
              <a:t> </a:t>
            </a:r>
            <a:r>
              <a:rPr lang="en-US" spc="-10" dirty="0">
                <a:latin typeface="Cambria"/>
                <a:cs typeface="Cambria"/>
              </a:rPr>
              <a:t>and</a:t>
            </a:r>
            <a:r>
              <a:rPr lang="en-US" spc="20" dirty="0">
                <a:latin typeface="Cambria"/>
                <a:cs typeface="Cambria"/>
              </a:rPr>
              <a:t> </a:t>
            </a:r>
            <a:r>
              <a:rPr lang="en-US" spc="-15" dirty="0" err="1" smtClean="0">
                <a:latin typeface="Cambria"/>
                <a:cs typeface="Cambria"/>
              </a:rPr>
              <a:t>ServletContext</a:t>
            </a:r>
            <a:endParaRPr lang="en-IN" dirty="0"/>
          </a:p>
        </p:txBody>
      </p:sp>
      <p:sp>
        <p:nvSpPr>
          <p:cNvPr id="3" name="Content Placeholder 2"/>
          <p:cNvSpPr>
            <a:spLocks noGrp="1"/>
          </p:cNvSpPr>
          <p:nvPr>
            <p:ph idx="1"/>
          </p:nvPr>
        </p:nvSpPr>
        <p:spPr/>
        <p:txBody>
          <a:bodyPr>
            <a:normAutofit/>
          </a:bodyPr>
          <a:lstStyle/>
          <a:p>
            <a:pPr>
              <a:lnSpc>
                <a:spcPct val="100000"/>
              </a:lnSpc>
              <a:tabLst>
                <a:tab pos="643255" algn="l"/>
                <a:tab pos="2378075" algn="l"/>
                <a:tab pos="3262629" algn="l"/>
                <a:tab pos="4119245" algn="l"/>
                <a:tab pos="4555490" algn="l"/>
                <a:tab pos="5125085" algn="l"/>
                <a:tab pos="6036945" algn="l"/>
              </a:tabLst>
            </a:pPr>
            <a:r>
              <a:rPr lang="en-US" sz="3600" spc="-5" dirty="0" smtClean="0">
                <a:latin typeface="Cambria"/>
                <a:cs typeface="Cambria"/>
              </a:rPr>
              <a:t>The </a:t>
            </a:r>
            <a:r>
              <a:rPr lang="en-US" sz="3600" b="1" spc="15" dirty="0" err="1" smtClean="0">
                <a:latin typeface="Cambria"/>
                <a:cs typeface="Cambria"/>
              </a:rPr>
              <a:t>S</a:t>
            </a:r>
            <a:r>
              <a:rPr lang="en-US" sz="3600" b="1" spc="-5" dirty="0" err="1" smtClean="0">
                <a:latin typeface="Cambria"/>
                <a:cs typeface="Cambria"/>
              </a:rPr>
              <a:t>e</a:t>
            </a:r>
            <a:r>
              <a:rPr lang="en-US" sz="3600" b="1" spc="-15" dirty="0" err="1" smtClean="0">
                <a:latin typeface="Cambria"/>
                <a:cs typeface="Cambria"/>
              </a:rPr>
              <a:t>r</a:t>
            </a:r>
            <a:r>
              <a:rPr lang="en-US" sz="3600" b="1" spc="-35" dirty="0" err="1" smtClean="0">
                <a:latin typeface="Cambria"/>
                <a:cs typeface="Cambria"/>
              </a:rPr>
              <a:t>v</a:t>
            </a:r>
            <a:r>
              <a:rPr lang="en-US" sz="3600" b="1" dirty="0" err="1" smtClean="0">
                <a:latin typeface="Cambria"/>
                <a:cs typeface="Cambria"/>
              </a:rPr>
              <a:t>l</a:t>
            </a:r>
            <a:r>
              <a:rPr lang="en-US" sz="3600" b="1" spc="-5" dirty="0" err="1" smtClean="0">
                <a:latin typeface="Cambria"/>
                <a:cs typeface="Cambria"/>
              </a:rPr>
              <a:t>e</a:t>
            </a:r>
            <a:r>
              <a:rPr lang="en-US" sz="3600" b="1" spc="-15" dirty="0" err="1" smtClean="0">
                <a:latin typeface="Cambria"/>
                <a:cs typeface="Cambria"/>
              </a:rPr>
              <a:t>t</a:t>
            </a:r>
            <a:r>
              <a:rPr lang="en-US" sz="3600" b="1" spc="-30" dirty="0" err="1" smtClean="0">
                <a:latin typeface="Cambria"/>
                <a:cs typeface="Cambria"/>
              </a:rPr>
              <a:t>C</a:t>
            </a:r>
            <a:r>
              <a:rPr lang="en-US" sz="3600" b="1" spc="10" dirty="0" err="1" smtClean="0">
                <a:latin typeface="Cambria"/>
                <a:cs typeface="Cambria"/>
              </a:rPr>
              <a:t>o</a:t>
            </a:r>
            <a:r>
              <a:rPr lang="en-US" sz="3600" b="1" spc="-5" dirty="0" err="1" smtClean="0">
                <a:latin typeface="Cambria"/>
                <a:cs typeface="Cambria"/>
              </a:rPr>
              <a:t>nfig</a:t>
            </a:r>
            <a:r>
              <a:rPr lang="en-US" sz="3600" b="1" spc="-5" dirty="0" smtClean="0">
                <a:latin typeface="Cambria"/>
                <a:cs typeface="Cambria"/>
              </a:rPr>
              <a:t> </a:t>
            </a:r>
            <a:r>
              <a:rPr lang="en-US" sz="3600" spc="-5" dirty="0" smtClean="0">
                <a:latin typeface="Cambria"/>
                <a:cs typeface="Cambria"/>
              </a:rPr>
              <a:t>o</a:t>
            </a:r>
            <a:r>
              <a:rPr lang="en-US" sz="3600" spc="5" dirty="0" smtClean="0">
                <a:latin typeface="Cambria"/>
                <a:cs typeface="Cambria"/>
              </a:rPr>
              <a:t>b</a:t>
            </a:r>
            <a:r>
              <a:rPr lang="en-US" sz="3600" spc="-10" dirty="0" smtClean="0">
                <a:latin typeface="Cambria"/>
                <a:cs typeface="Cambria"/>
              </a:rPr>
              <a:t>j</a:t>
            </a:r>
            <a:r>
              <a:rPr lang="en-US" sz="3600" spc="-20" dirty="0" smtClean="0">
                <a:latin typeface="Cambria"/>
                <a:cs typeface="Cambria"/>
              </a:rPr>
              <a:t>e</a:t>
            </a:r>
            <a:r>
              <a:rPr lang="en-US" sz="3600" dirty="0" smtClean="0">
                <a:latin typeface="Cambria"/>
                <a:cs typeface="Cambria"/>
              </a:rPr>
              <a:t>c</a:t>
            </a:r>
            <a:r>
              <a:rPr lang="en-US" sz="3600" spc="-5" dirty="0" smtClean="0">
                <a:latin typeface="Cambria"/>
                <a:cs typeface="Cambria"/>
              </a:rPr>
              <a:t>t </a:t>
            </a:r>
            <a:r>
              <a:rPr lang="en-US" sz="3600" spc="-40" dirty="0" smtClean="0">
                <a:latin typeface="Cambria"/>
                <a:cs typeface="Cambria"/>
              </a:rPr>
              <a:t>r</a:t>
            </a:r>
            <a:r>
              <a:rPr lang="en-US" sz="3600" spc="-20" dirty="0" smtClean="0">
                <a:latin typeface="Cambria"/>
                <a:cs typeface="Cambria"/>
              </a:rPr>
              <a:t>e</a:t>
            </a:r>
            <a:r>
              <a:rPr lang="en-US" sz="3600" spc="-5" dirty="0" smtClean="0">
                <a:latin typeface="Cambria"/>
                <a:cs typeface="Cambria"/>
              </a:rPr>
              <a:t>f</a:t>
            </a:r>
            <a:r>
              <a:rPr lang="en-US" sz="3600" spc="-25" dirty="0" smtClean="0">
                <a:latin typeface="Cambria"/>
                <a:cs typeface="Cambria"/>
              </a:rPr>
              <a:t>e</a:t>
            </a:r>
            <a:r>
              <a:rPr lang="en-US" sz="3600" spc="-15" dirty="0" smtClean="0">
                <a:latin typeface="Cambria"/>
                <a:cs typeface="Cambria"/>
              </a:rPr>
              <a:t>r</a:t>
            </a:r>
            <a:r>
              <a:rPr lang="en-US" sz="3600" spc="-5" dirty="0" smtClean="0">
                <a:latin typeface="Cambria"/>
                <a:cs typeface="Cambria"/>
              </a:rPr>
              <a:t>s </a:t>
            </a:r>
            <a:r>
              <a:rPr lang="en-US" sz="3600" spc="-35" dirty="0" smtClean="0">
                <a:latin typeface="Cambria"/>
                <a:cs typeface="Cambria"/>
              </a:rPr>
              <a:t>t</a:t>
            </a:r>
            <a:r>
              <a:rPr lang="en-US" sz="3600" spc="-5" dirty="0" smtClean="0">
                <a:latin typeface="Cambria"/>
                <a:cs typeface="Cambria"/>
              </a:rPr>
              <a:t>o </a:t>
            </a:r>
            <a:r>
              <a:rPr lang="en-US" sz="3600" spc="-10" dirty="0" smtClean="0">
                <a:latin typeface="Cambria"/>
                <a:cs typeface="Cambria"/>
              </a:rPr>
              <a:t>t</a:t>
            </a:r>
            <a:r>
              <a:rPr lang="en-US" sz="3600" spc="20" dirty="0" smtClean="0">
                <a:latin typeface="Cambria"/>
                <a:cs typeface="Cambria"/>
              </a:rPr>
              <a:t>h</a:t>
            </a:r>
            <a:r>
              <a:rPr lang="en-US" sz="3600" spc="-5" dirty="0" smtClean="0">
                <a:latin typeface="Cambria"/>
                <a:cs typeface="Cambria"/>
              </a:rPr>
              <a:t>e </a:t>
            </a:r>
            <a:r>
              <a:rPr lang="en-US" sz="3600" b="1" spc="-5" dirty="0" smtClean="0">
                <a:latin typeface="Cambria"/>
                <a:cs typeface="Cambria"/>
              </a:rPr>
              <a:t>s</a:t>
            </a:r>
            <a:r>
              <a:rPr lang="en-US" sz="3600" b="1" spc="15" dirty="0" smtClean="0">
                <a:latin typeface="Cambria"/>
                <a:cs typeface="Cambria"/>
              </a:rPr>
              <a:t>i</a:t>
            </a:r>
            <a:r>
              <a:rPr lang="en-US" sz="3600" b="1" spc="-5" dirty="0" smtClean="0">
                <a:latin typeface="Cambria"/>
                <a:cs typeface="Cambria"/>
              </a:rPr>
              <a:t>n</a:t>
            </a:r>
            <a:r>
              <a:rPr lang="en-US" sz="3600" b="1" spc="-30" dirty="0" smtClean="0">
                <a:latin typeface="Cambria"/>
                <a:cs typeface="Cambria"/>
              </a:rPr>
              <a:t>g</a:t>
            </a:r>
            <a:r>
              <a:rPr lang="en-US" sz="3600" b="1" dirty="0" smtClean="0">
                <a:latin typeface="Cambria"/>
                <a:cs typeface="Cambria"/>
              </a:rPr>
              <a:t>l</a:t>
            </a:r>
            <a:r>
              <a:rPr lang="en-US" sz="3600" b="1" spc="-5" dirty="0" smtClean="0">
                <a:latin typeface="Cambria"/>
                <a:cs typeface="Cambria"/>
              </a:rPr>
              <a:t>e </a:t>
            </a:r>
            <a:r>
              <a:rPr lang="en-US" sz="3600" b="1" spc="15" dirty="0" smtClean="0">
                <a:latin typeface="Cambria"/>
                <a:cs typeface="Cambria"/>
              </a:rPr>
              <a:t>s</a:t>
            </a:r>
            <a:r>
              <a:rPr lang="en-US" sz="3600" b="1" spc="-5" dirty="0" smtClean="0">
                <a:latin typeface="Cambria"/>
                <a:cs typeface="Cambria"/>
              </a:rPr>
              <a:t>er</a:t>
            </a:r>
            <a:r>
              <a:rPr lang="en-US" sz="3600" b="1" spc="-35" dirty="0" smtClean="0">
                <a:latin typeface="Cambria"/>
                <a:cs typeface="Cambria"/>
              </a:rPr>
              <a:t>v</a:t>
            </a:r>
            <a:r>
              <a:rPr lang="en-US" sz="3600" b="1" dirty="0" smtClean="0">
                <a:latin typeface="Cambria"/>
                <a:cs typeface="Cambria"/>
              </a:rPr>
              <a:t>l</a:t>
            </a:r>
            <a:r>
              <a:rPr lang="en-US" sz="3600" b="1" spc="-5" dirty="0" smtClean="0">
                <a:latin typeface="Cambria"/>
                <a:cs typeface="Cambria"/>
              </a:rPr>
              <a:t>et.</a:t>
            </a:r>
            <a:endParaRPr lang="en-IN" sz="3600" spc="-15" dirty="0" smtClean="0">
              <a:latin typeface="Cambria"/>
              <a:cs typeface="Cambria"/>
            </a:endParaRPr>
          </a:p>
          <a:p>
            <a:pPr>
              <a:lnSpc>
                <a:spcPct val="100000"/>
              </a:lnSpc>
              <a:tabLst>
                <a:tab pos="643255" algn="l"/>
                <a:tab pos="2378075" algn="l"/>
                <a:tab pos="3262629" algn="l"/>
                <a:tab pos="4119245" algn="l"/>
                <a:tab pos="4555490" algn="l"/>
                <a:tab pos="5125085" algn="l"/>
                <a:tab pos="6036945" algn="l"/>
              </a:tabLst>
            </a:pPr>
            <a:r>
              <a:rPr lang="en-US" sz="3600" spc="-5" dirty="0">
                <a:latin typeface="Cambria"/>
                <a:cs typeface="Cambria"/>
              </a:rPr>
              <a:t>The </a:t>
            </a:r>
            <a:r>
              <a:rPr lang="en-US" sz="3600" b="1" spc="-20" dirty="0" err="1" smtClean="0">
                <a:latin typeface="Cambria"/>
                <a:cs typeface="Cambria"/>
              </a:rPr>
              <a:t>ServletContext</a:t>
            </a:r>
            <a:r>
              <a:rPr lang="en-US" sz="3600" b="1" spc="65" dirty="0" smtClean="0">
                <a:latin typeface="Cambria"/>
                <a:cs typeface="Cambria"/>
              </a:rPr>
              <a:t> </a:t>
            </a:r>
            <a:r>
              <a:rPr lang="en-US" sz="3600" spc="-10" dirty="0">
                <a:latin typeface="Cambria"/>
                <a:cs typeface="Cambria"/>
              </a:rPr>
              <a:t>object</a:t>
            </a:r>
            <a:r>
              <a:rPr lang="en-US" sz="3600" spc="65" dirty="0">
                <a:latin typeface="Cambria"/>
                <a:cs typeface="Cambria"/>
              </a:rPr>
              <a:t> </a:t>
            </a:r>
            <a:r>
              <a:rPr lang="en-US" sz="3600" spc="-20" dirty="0">
                <a:latin typeface="Cambria"/>
                <a:cs typeface="Cambria"/>
              </a:rPr>
              <a:t>refers</a:t>
            </a:r>
            <a:r>
              <a:rPr lang="en-US" sz="3600" spc="35" dirty="0">
                <a:latin typeface="Cambria"/>
                <a:cs typeface="Cambria"/>
              </a:rPr>
              <a:t> </a:t>
            </a:r>
            <a:r>
              <a:rPr lang="en-US" sz="3600" spc="-20" dirty="0">
                <a:latin typeface="Cambria"/>
                <a:cs typeface="Cambria"/>
              </a:rPr>
              <a:t>to</a:t>
            </a:r>
            <a:r>
              <a:rPr lang="en-US" sz="3600" spc="20" dirty="0">
                <a:latin typeface="Cambria"/>
                <a:cs typeface="Cambria"/>
              </a:rPr>
              <a:t> </a:t>
            </a:r>
            <a:r>
              <a:rPr lang="en-US" sz="3600" spc="-10" dirty="0">
                <a:latin typeface="Cambria"/>
                <a:cs typeface="Cambria"/>
              </a:rPr>
              <a:t>the</a:t>
            </a:r>
            <a:r>
              <a:rPr lang="en-US" sz="3600" spc="-15" dirty="0">
                <a:latin typeface="Cambria"/>
                <a:cs typeface="Cambria"/>
              </a:rPr>
              <a:t> </a:t>
            </a:r>
            <a:r>
              <a:rPr lang="en-US" sz="3600" b="1" spc="-15" dirty="0">
                <a:latin typeface="Cambria"/>
                <a:cs typeface="Cambria"/>
              </a:rPr>
              <a:t>whole</a:t>
            </a:r>
            <a:r>
              <a:rPr lang="en-US" sz="3600" b="1" spc="20" dirty="0">
                <a:latin typeface="Cambria"/>
                <a:cs typeface="Cambria"/>
              </a:rPr>
              <a:t> </a:t>
            </a:r>
            <a:r>
              <a:rPr lang="en-US" sz="3600" b="1" spc="-25" dirty="0">
                <a:latin typeface="Cambria"/>
                <a:cs typeface="Cambria"/>
              </a:rPr>
              <a:t>web</a:t>
            </a:r>
            <a:r>
              <a:rPr lang="en-US" sz="3600" b="1" spc="35" dirty="0">
                <a:latin typeface="Cambria"/>
                <a:cs typeface="Cambria"/>
              </a:rPr>
              <a:t> </a:t>
            </a:r>
            <a:r>
              <a:rPr lang="en-US" sz="3600" b="1" spc="-10" dirty="0" smtClean="0">
                <a:latin typeface="Cambria"/>
                <a:cs typeface="Cambria"/>
              </a:rPr>
              <a:t>application.</a:t>
            </a:r>
            <a:endParaRPr lang="en-US" sz="3600" dirty="0">
              <a:latin typeface="Cambria"/>
              <a:cs typeface="Cambria"/>
            </a:endParaRPr>
          </a:p>
          <a:p>
            <a:endParaRPr lang="en-IN" sz="36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34</a:t>
            </a:fld>
            <a:endParaRPr lang="en-IN" dirty="0"/>
          </a:p>
        </p:txBody>
      </p:sp>
    </p:spTree>
    <p:custDataLst>
      <p:tags r:id="rId1"/>
    </p:custDataLst>
    <p:extLst>
      <p:ext uri="{BB962C8B-B14F-4D97-AF65-F5344CB8AC3E}">
        <p14:creationId xmlns:p14="http://schemas.microsoft.com/office/powerpoint/2010/main" val="24031212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Attributes in </a:t>
            </a:r>
            <a:r>
              <a:rPr lang="en-US" dirty="0" smtClean="0"/>
              <a:t>Servlet</a:t>
            </a:r>
            <a:endParaRPr lang="en-IN" dirty="0"/>
          </a:p>
        </p:txBody>
      </p:sp>
      <p:sp>
        <p:nvSpPr>
          <p:cNvPr id="3" name="Content Placeholder 2"/>
          <p:cNvSpPr>
            <a:spLocks noGrp="1"/>
          </p:cNvSpPr>
          <p:nvPr>
            <p:ph idx="1"/>
          </p:nvPr>
        </p:nvSpPr>
        <p:spPr/>
        <p:txBody>
          <a:bodyPr>
            <a:normAutofit/>
          </a:bodyPr>
          <a:lstStyle/>
          <a:p>
            <a:pPr>
              <a:lnSpc>
                <a:spcPct val="100000"/>
              </a:lnSpc>
            </a:pPr>
            <a:r>
              <a:rPr lang="en-US" spc="-15" dirty="0" smtClean="0">
                <a:latin typeface="Cambria"/>
                <a:cs typeface="Cambria"/>
              </a:rPr>
              <a:t>Attribute</a:t>
            </a:r>
            <a:r>
              <a:rPr lang="en-US" spc="459" dirty="0" smtClean="0">
                <a:latin typeface="Cambria"/>
                <a:cs typeface="Cambria"/>
              </a:rPr>
              <a:t> </a:t>
            </a:r>
            <a:r>
              <a:rPr lang="en-US" spc="-5" dirty="0">
                <a:latin typeface="Cambria"/>
                <a:cs typeface="Cambria"/>
              </a:rPr>
              <a:t>is</a:t>
            </a:r>
            <a:r>
              <a:rPr lang="en-US" spc="434" dirty="0">
                <a:latin typeface="Cambria"/>
                <a:cs typeface="Cambria"/>
              </a:rPr>
              <a:t> </a:t>
            </a:r>
            <a:r>
              <a:rPr lang="en-US" spc="-5" dirty="0">
                <a:latin typeface="Cambria"/>
                <a:cs typeface="Cambria"/>
              </a:rPr>
              <a:t>a</a:t>
            </a:r>
            <a:r>
              <a:rPr lang="en-US" spc="440" dirty="0">
                <a:latin typeface="Cambria"/>
                <a:cs typeface="Cambria"/>
              </a:rPr>
              <a:t> </a:t>
            </a:r>
            <a:r>
              <a:rPr lang="en-US" spc="-10" dirty="0">
                <a:latin typeface="Cambria"/>
                <a:cs typeface="Cambria"/>
              </a:rPr>
              <a:t>variable</a:t>
            </a:r>
            <a:r>
              <a:rPr lang="en-US" spc="445" dirty="0">
                <a:latin typeface="Cambria"/>
                <a:cs typeface="Cambria"/>
              </a:rPr>
              <a:t> </a:t>
            </a:r>
            <a:r>
              <a:rPr lang="en-US" spc="-5" dirty="0">
                <a:latin typeface="Cambria"/>
                <a:cs typeface="Cambria"/>
              </a:rPr>
              <a:t>that  </a:t>
            </a:r>
            <a:r>
              <a:rPr lang="en-US" spc="-10" dirty="0">
                <a:latin typeface="Cambria"/>
                <a:cs typeface="Cambria"/>
              </a:rPr>
              <a:t>the</a:t>
            </a:r>
            <a:r>
              <a:rPr lang="en-US" spc="440" dirty="0">
                <a:latin typeface="Cambria"/>
                <a:cs typeface="Cambria"/>
              </a:rPr>
              <a:t> </a:t>
            </a:r>
            <a:r>
              <a:rPr lang="en-US" spc="-10" dirty="0">
                <a:latin typeface="Cambria"/>
                <a:cs typeface="Cambria"/>
              </a:rPr>
              <a:t>servlet</a:t>
            </a:r>
            <a:r>
              <a:rPr lang="en-US" spc="455" dirty="0">
                <a:latin typeface="Cambria"/>
                <a:cs typeface="Cambria"/>
              </a:rPr>
              <a:t> </a:t>
            </a:r>
            <a:r>
              <a:rPr lang="en-US" spc="-15" dirty="0">
                <a:latin typeface="Cambria"/>
                <a:cs typeface="Cambria"/>
              </a:rPr>
              <a:t>programmers</a:t>
            </a:r>
            <a:r>
              <a:rPr lang="en-US" spc="470" dirty="0">
                <a:latin typeface="Cambria"/>
                <a:cs typeface="Cambria"/>
              </a:rPr>
              <a:t> </a:t>
            </a:r>
            <a:r>
              <a:rPr lang="en-US" dirty="0">
                <a:latin typeface="Cambria"/>
                <a:cs typeface="Cambria"/>
              </a:rPr>
              <a:t>can</a:t>
            </a:r>
            <a:r>
              <a:rPr lang="en-US" spc="425" dirty="0">
                <a:latin typeface="Cambria"/>
                <a:cs typeface="Cambria"/>
              </a:rPr>
              <a:t> </a:t>
            </a:r>
            <a:r>
              <a:rPr lang="en-US" spc="-5" dirty="0">
                <a:latin typeface="Cambria"/>
                <a:cs typeface="Cambria"/>
              </a:rPr>
              <a:t>use</a:t>
            </a:r>
            <a:r>
              <a:rPr lang="en-US" spc="440" dirty="0">
                <a:latin typeface="Cambria"/>
                <a:cs typeface="Cambria"/>
              </a:rPr>
              <a:t> </a:t>
            </a:r>
            <a:r>
              <a:rPr lang="en-US" spc="-20" dirty="0">
                <a:latin typeface="Cambria"/>
                <a:cs typeface="Cambria"/>
              </a:rPr>
              <a:t>to</a:t>
            </a:r>
            <a:r>
              <a:rPr lang="en-US" spc="445" dirty="0">
                <a:latin typeface="Cambria"/>
                <a:cs typeface="Cambria"/>
              </a:rPr>
              <a:t> </a:t>
            </a:r>
            <a:r>
              <a:rPr lang="en-US" spc="-5" dirty="0" smtClean="0">
                <a:latin typeface="Cambria"/>
                <a:cs typeface="Cambria"/>
              </a:rPr>
              <a:t>pass any kind of text based </a:t>
            </a:r>
            <a:r>
              <a:rPr lang="en-US" spc="-10" dirty="0" smtClean="0">
                <a:latin typeface="Cambria"/>
                <a:cs typeface="Cambria"/>
              </a:rPr>
              <a:t>information</a:t>
            </a:r>
            <a:r>
              <a:rPr lang="en-US" spc="25" dirty="0" smtClean="0">
                <a:latin typeface="Cambria"/>
                <a:cs typeface="Cambria"/>
              </a:rPr>
              <a:t> </a:t>
            </a:r>
            <a:r>
              <a:rPr lang="en-US" spc="-15" dirty="0">
                <a:latin typeface="Cambria"/>
                <a:cs typeface="Cambria"/>
              </a:rPr>
              <a:t>from</a:t>
            </a:r>
            <a:r>
              <a:rPr lang="en-US" spc="10" dirty="0">
                <a:latin typeface="Cambria"/>
                <a:cs typeface="Cambria"/>
              </a:rPr>
              <a:t> </a:t>
            </a:r>
            <a:r>
              <a:rPr lang="en-US" spc="-10" dirty="0">
                <a:latin typeface="Cambria"/>
                <a:cs typeface="Cambria"/>
              </a:rPr>
              <a:t>one</a:t>
            </a:r>
            <a:r>
              <a:rPr lang="en-US" spc="-5" dirty="0">
                <a:latin typeface="Cambria"/>
                <a:cs typeface="Cambria"/>
              </a:rPr>
              <a:t> </a:t>
            </a:r>
            <a:r>
              <a:rPr lang="en-US" spc="-15" dirty="0">
                <a:latin typeface="Cambria"/>
                <a:cs typeface="Cambria"/>
              </a:rPr>
              <a:t>servlet</a:t>
            </a:r>
            <a:r>
              <a:rPr lang="en-US" spc="40" dirty="0">
                <a:latin typeface="Cambria"/>
                <a:cs typeface="Cambria"/>
              </a:rPr>
              <a:t> </a:t>
            </a:r>
            <a:r>
              <a:rPr lang="en-US" spc="-20" dirty="0">
                <a:latin typeface="Cambria"/>
                <a:cs typeface="Cambria"/>
              </a:rPr>
              <a:t>to</a:t>
            </a:r>
            <a:r>
              <a:rPr lang="en-US" spc="-15" dirty="0">
                <a:latin typeface="Cambria"/>
                <a:cs typeface="Cambria"/>
              </a:rPr>
              <a:t> </a:t>
            </a:r>
            <a:r>
              <a:rPr lang="en-US" spc="-35" dirty="0" smtClean="0">
                <a:latin typeface="Cambria"/>
                <a:cs typeface="Cambria"/>
              </a:rPr>
              <a:t>another.</a:t>
            </a:r>
          </a:p>
          <a:p>
            <a:pPr>
              <a:lnSpc>
                <a:spcPct val="100000"/>
              </a:lnSpc>
            </a:pPr>
            <a:r>
              <a:rPr lang="en-US" spc="-5" dirty="0" smtClean="0">
                <a:latin typeface="Cambria"/>
                <a:cs typeface="Cambria"/>
              </a:rPr>
              <a:t>It</a:t>
            </a:r>
            <a:r>
              <a:rPr lang="en-US" spc="-15" dirty="0" smtClean="0">
                <a:latin typeface="Cambria"/>
                <a:cs typeface="Cambria"/>
              </a:rPr>
              <a:t> </a:t>
            </a:r>
            <a:r>
              <a:rPr lang="en-US" spc="-10" dirty="0">
                <a:latin typeface="Cambria"/>
                <a:cs typeface="Cambria"/>
              </a:rPr>
              <a:t>is</a:t>
            </a:r>
            <a:r>
              <a:rPr lang="en-US" spc="20" dirty="0">
                <a:latin typeface="Cambria"/>
                <a:cs typeface="Cambria"/>
              </a:rPr>
              <a:t> </a:t>
            </a:r>
            <a:r>
              <a:rPr lang="en-US" spc="-5" dirty="0">
                <a:latin typeface="Cambria"/>
                <a:cs typeface="Cambria"/>
              </a:rPr>
              <a:t>just </a:t>
            </a:r>
            <a:r>
              <a:rPr lang="en-US" spc="-10" dirty="0">
                <a:latin typeface="Cambria"/>
                <a:cs typeface="Cambria"/>
              </a:rPr>
              <a:t>like</a:t>
            </a:r>
            <a:r>
              <a:rPr lang="en-US" spc="-20" dirty="0">
                <a:latin typeface="Cambria"/>
                <a:cs typeface="Cambria"/>
              </a:rPr>
              <a:t> </a:t>
            </a:r>
            <a:r>
              <a:rPr lang="en-US" spc="-5" dirty="0">
                <a:latin typeface="Cambria"/>
                <a:cs typeface="Cambria"/>
              </a:rPr>
              <a:t>passing</a:t>
            </a:r>
            <a:r>
              <a:rPr lang="en-US" spc="25" dirty="0">
                <a:latin typeface="Cambria"/>
                <a:cs typeface="Cambria"/>
              </a:rPr>
              <a:t> </a:t>
            </a:r>
            <a:r>
              <a:rPr lang="en-US" spc="-5" dirty="0">
                <a:latin typeface="Cambria"/>
                <a:cs typeface="Cambria"/>
              </a:rPr>
              <a:t>object</a:t>
            </a:r>
            <a:r>
              <a:rPr lang="en-US" spc="20" dirty="0">
                <a:latin typeface="Cambria"/>
                <a:cs typeface="Cambria"/>
              </a:rPr>
              <a:t> </a:t>
            </a:r>
            <a:r>
              <a:rPr lang="en-US" spc="-10" dirty="0">
                <a:latin typeface="Cambria"/>
                <a:cs typeface="Cambria"/>
              </a:rPr>
              <a:t>from</a:t>
            </a:r>
            <a:r>
              <a:rPr lang="en-US" spc="20" dirty="0">
                <a:latin typeface="Cambria"/>
                <a:cs typeface="Cambria"/>
              </a:rPr>
              <a:t> </a:t>
            </a:r>
            <a:r>
              <a:rPr lang="en-US" spc="-5" dirty="0">
                <a:latin typeface="Cambria"/>
                <a:cs typeface="Cambria"/>
              </a:rPr>
              <a:t>one</a:t>
            </a:r>
            <a:r>
              <a:rPr lang="en-US" spc="-20" dirty="0">
                <a:latin typeface="Cambria"/>
                <a:cs typeface="Cambria"/>
              </a:rPr>
              <a:t> </a:t>
            </a:r>
            <a:r>
              <a:rPr lang="en-US" dirty="0">
                <a:latin typeface="Cambria"/>
                <a:cs typeface="Cambria"/>
              </a:rPr>
              <a:t>class</a:t>
            </a:r>
            <a:r>
              <a:rPr lang="en-US" spc="10" dirty="0">
                <a:latin typeface="Cambria"/>
                <a:cs typeface="Cambria"/>
              </a:rPr>
              <a:t> </a:t>
            </a:r>
            <a:r>
              <a:rPr lang="en-US" spc="-20" dirty="0">
                <a:latin typeface="Cambria"/>
                <a:cs typeface="Cambria"/>
              </a:rPr>
              <a:t>to</a:t>
            </a:r>
            <a:r>
              <a:rPr lang="en-US" spc="10" dirty="0">
                <a:latin typeface="Cambria"/>
                <a:cs typeface="Cambria"/>
              </a:rPr>
              <a:t> </a:t>
            </a:r>
            <a:r>
              <a:rPr lang="en-US" spc="-5" dirty="0">
                <a:latin typeface="Cambria"/>
                <a:cs typeface="Cambria"/>
              </a:rPr>
              <a:t>another</a:t>
            </a:r>
            <a:r>
              <a:rPr lang="en-US" spc="10" dirty="0">
                <a:latin typeface="Cambria"/>
                <a:cs typeface="Cambria"/>
              </a:rPr>
              <a:t> </a:t>
            </a:r>
            <a:r>
              <a:rPr lang="en-US" spc="-5" dirty="0">
                <a:latin typeface="Cambria"/>
                <a:cs typeface="Cambria"/>
              </a:rPr>
              <a:t>so </a:t>
            </a:r>
            <a:r>
              <a:rPr lang="en-US" dirty="0">
                <a:latin typeface="Cambria"/>
                <a:cs typeface="Cambria"/>
              </a:rPr>
              <a:t>that</a:t>
            </a:r>
            <a:r>
              <a:rPr lang="en-US" spc="-10" dirty="0">
                <a:latin typeface="Cambria"/>
                <a:cs typeface="Cambria"/>
              </a:rPr>
              <a:t> </a:t>
            </a:r>
            <a:r>
              <a:rPr lang="en-US" spc="-25" dirty="0">
                <a:latin typeface="Cambria"/>
                <a:cs typeface="Cambria"/>
              </a:rPr>
              <a:t>we</a:t>
            </a:r>
            <a:r>
              <a:rPr lang="en-US" spc="10" dirty="0">
                <a:latin typeface="Cambria"/>
                <a:cs typeface="Cambria"/>
              </a:rPr>
              <a:t> </a:t>
            </a:r>
            <a:r>
              <a:rPr lang="en-US" spc="-5" dirty="0">
                <a:latin typeface="Cambria"/>
                <a:cs typeface="Cambria"/>
              </a:rPr>
              <a:t>can</a:t>
            </a:r>
            <a:r>
              <a:rPr lang="en-US" spc="10" dirty="0">
                <a:latin typeface="Cambria"/>
                <a:cs typeface="Cambria"/>
              </a:rPr>
              <a:t> </a:t>
            </a:r>
            <a:r>
              <a:rPr lang="en-US" spc="-10" dirty="0" smtClean="0">
                <a:latin typeface="Cambria"/>
                <a:cs typeface="Cambria"/>
              </a:rPr>
              <a:t>reuse the</a:t>
            </a:r>
            <a:r>
              <a:rPr lang="en-US" spc="-5" dirty="0" smtClean="0">
                <a:latin typeface="Cambria"/>
                <a:cs typeface="Cambria"/>
              </a:rPr>
              <a:t> </a:t>
            </a:r>
            <a:r>
              <a:rPr lang="en-US" spc="-5" dirty="0">
                <a:latin typeface="Cambria"/>
                <a:cs typeface="Cambria"/>
              </a:rPr>
              <a:t>same</a:t>
            </a:r>
            <a:r>
              <a:rPr lang="en-US" dirty="0">
                <a:latin typeface="Cambria"/>
                <a:cs typeface="Cambria"/>
              </a:rPr>
              <a:t> </a:t>
            </a:r>
            <a:r>
              <a:rPr lang="en-US" spc="-10" dirty="0">
                <a:latin typeface="Cambria"/>
                <a:cs typeface="Cambria"/>
              </a:rPr>
              <a:t>object</a:t>
            </a:r>
            <a:r>
              <a:rPr lang="en-US" spc="35" dirty="0">
                <a:latin typeface="Cambria"/>
                <a:cs typeface="Cambria"/>
              </a:rPr>
              <a:t> </a:t>
            </a:r>
            <a:r>
              <a:rPr lang="en-US" spc="-10" dirty="0">
                <a:latin typeface="Cambria"/>
                <a:cs typeface="Cambria"/>
              </a:rPr>
              <a:t>again</a:t>
            </a:r>
            <a:r>
              <a:rPr lang="en-US" spc="-20" dirty="0">
                <a:latin typeface="Cambria"/>
                <a:cs typeface="Cambria"/>
              </a:rPr>
              <a:t> </a:t>
            </a:r>
            <a:r>
              <a:rPr lang="en-US" spc="-5" dirty="0">
                <a:latin typeface="Cambria"/>
                <a:cs typeface="Cambria"/>
              </a:rPr>
              <a:t>and</a:t>
            </a:r>
            <a:r>
              <a:rPr lang="en-US" spc="10" dirty="0">
                <a:latin typeface="Cambria"/>
                <a:cs typeface="Cambria"/>
              </a:rPr>
              <a:t> </a:t>
            </a:r>
            <a:r>
              <a:rPr lang="en-US" spc="-10" dirty="0">
                <a:latin typeface="Cambria"/>
                <a:cs typeface="Cambria"/>
              </a:rPr>
              <a:t>again.</a:t>
            </a:r>
            <a:endParaRPr lang="en-US" dirty="0">
              <a:latin typeface="Cambria"/>
              <a:cs typeface="Cambria"/>
            </a:endParaRPr>
          </a:p>
          <a:p>
            <a:pPr marL="12700">
              <a:lnSpc>
                <a:spcPct val="100000"/>
              </a:lnSpc>
            </a:pPr>
            <a:r>
              <a:rPr lang="en-US" spc="-5" dirty="0" smtClean="0">
                <a:latin typeface="Cambria"/>
                <a:cs typeface="Cambria"/>
              </a:rPr>
              <a:t>An</a:t>
            </a:r>
            <a:r>
              <a:rPr lang="en-US" spc="100" dirty="0" smtClean="0">
                <a:latin typeface="Cambria"/>
                <a:cs typeface="Cambria"/>
              </a:rPr>
              <a:t> </a:t>
            </a:r>
            <a:r>
              <a:rPr lang="en-US" b="1" spc="-10" dirty="0">
                <a:latin typeface="Cambria"/>
                <a:cs typeface="Cambria"/>
              </a:rPr>
              <a:t>attribute</a:t>
            </a:r>
            <a:r>
              <a:rPr lang="en-US" b="1" spc="125" dirty="0">
                <a:latin typeface="Cambria"/>
                <a:cs typeface="Cambria"/>
              </a:rPr>
              <a:t> </a:t>
            </a:r>
            <a:r>
              <a:rPr lang="en-US" b="1" spc="-10" dirty="0">
                <a:latin typeface="Cambria"/>
                <a:cs typeface="Cambria"/>
              </a:rPr>
              <a:t>in</a:t>
            </a:r>
            <a:r>
              <a:rPr lang="en-US" b="1" spc="110" dirty="0">
                <a:latin typeface="Cambria"/>
                <a:cs typeface="Cambria"/>
              </a:rPr>
              <a:t> </a:t>
            </a:r>
            <a:r>
              <a:rPr lang="en-US" b="1" spc="-10" dirty="0">
                <a:latin typeface="Cambria"/>
                <a:cs typeface="Cambria"/>
              </a:rPr>
              <a:t>servlet</a:t>
            </a:r>
            <a:r>
              <a:rPr lang="en-US" b="1" spc="114" dirty="0">
                <a:latin typeface="Cambria"/>
                <a:cs typeface="Cambria"/>
              </a:rPr>
              <a:t> </a:t>
            </a:r>
            <a:r>
              <a:rPr lang="en-US" spc="-10" dirty="0">
                <a:latin typeface="Cambria"/>
                <a:cs typeface="Cambria"/>
              </a:rPr>
              <a:t>is</a:t>
            </a:r>
            <a:r>
              <a:rPr lang="en-US" spc="114" dirty="0">
                <a:latin typeface="Cambria"/>
                <a:cs typeface="Cambria"/>
              </a:rPr>
              <a:t> </a:t>
            </a:r>
            <a:r>
              <a:rPr lang="en-US" dirty="0">
                <a:latin typeface="Cambria"/>
                <a:cs typeface="Cambria"/>
              </a:rPr>
              <a:t>an</a:t>
            </a:r>
            <a:r>
              <a:rPr lang="en-US" spc="105" dirty="0">
                <a:latin typeface="Cambria"/>
                <a:cs typeface="Cambria"/>
              </a:rPr>
              <a:t> </a:t>
            </a:r>
            <a:r>
              <a:rPr lang="en-US" spc="-5" dirty="0">
                <a:latin typeface="Cambria"/>
                <a:cs typeface="Cambria"/>
              </a:rPr>
              <a:t>object</a:t>
            </a:r>
            <a:r>
              <a:rPr lang="en-US" spc="110" dirty="0">
                <a:latin typeface="Cambria"/>
                <a:cs typeface="Cambria"/>
              </a:rPr>
              <a:t> </a:t>
            </a:r>
            <a:r>
              <a:rPr lang="en-US" spc="-5" dirty="0">
                <a:latin typeface="Cambria"/>
                <a:cs typeface="Cambria"/>
              </a:rPr>
              <a:t>that</a:t>
            </a:r>
            <a:r>
              <a:rPr lang="en-US" spc="114" dirty="0">
                <a:latin typeface="Cambria"/>
                <a:cs typeface="Cambria"/>
              </a:rPr>
              <a:t> </a:t>
            </a:r>
            <a:r>
              <a:rPr lang="en-US" spc="-5" dirty="0">
                <a:latin typeface="Cambria"/>
                <a:cs typeface="Cambria"/>
              </a:rPr>
              <a:t>can</a:t>
            </a:r>
            <a:r>
              <a:rPr lang="en-US" spc="105" dirty="0">
                <a:latin typeface="Cambria"/>
                <a:cs typeface="Cambria"/>
              </a:rPr>
              <a:t> </a:t>
            </a:r>
            <a:r>
              <a:rPr lang="en-US" dirty="0">
                <a:latin typeface="Cambria"/>
                <a:cs typeface="Cambria"/>
              </a:rPr>
              <a:t>be</a:t>
            </a:r>
            <a:r>
              <a:rPr lang="en-US" spc="105" dirty="0">
                <a:latin typeface="Cambria"/>
                <a:cs typeface="Cambria"/>
              </a:rPr>
              <a:t> </a:t>
            </a:r>
            <a:r>
              <a:rPr lang="en-US" dirty="0">
                <a:latin typeface="Cambria"/>
                <a:cs typeface="Cambria"/>
              </a:rPr>
              <a:t>set,</a:t>
            </a:r>
            <a:r>
              <a:rPr lang="en-US" spc="114" dirty="0">
                <a:latin typeface="Cambria"/>
                <a:cs typeface="Cambria"/>
              </a:rPr>
              <a:t> </a:t>
            </a:r>
            <a:r>
              <a:rPr lang="en-US" spc="-15" dirty="0">
                <a:latin typeface="Cambria"/>
                <a:cs typeface="Cambria"/>
              </a:rPr>
              <a:t>get</a:t>
            </a:r>
            <a:r>
              <a:rPr lang="en-US" spc="140" dirty="0">
                <a:latin typeface="Cambria"/>
                <a:cs typeface="Cambria"/>
              </a:rPr>
              <a:t> </a:t>
            </a:r>
            <a:r>
              <a:rPr lang="en-US" spc="-10" dirty="0">
                <a:latin typeface="Cambria"/>
                <a:cs typeface="Cambria"/>
              </a:rPr>
              <a:t>or</a:t>
            </a:r>
            <a:r>
              <a:rPr lang="en-US" spc="100" dirty="0">
                <a:latin typeface="Cambria"/>
                <a:cs typeface="Cambria"/>
              </a:rPr>
              <a:t> </a:t>
            </a:r>
            <a:r>
              <a:rPr lang="en-US" spc="-20" dirty="0">
                <a:latin typeface="Cambria"/>
                <a:cs typeface="Cambria"/>
              </a:rPr>
              <a:t>removed</a:t>
            </a:r>
            <a:r>
              <a:rPr lang="en-US" spc="120" dirty="0">
                <a:latin typeface="Cambria"/>
                <a:cs typeface="Cambria"/>
              </a:rPr>
              <a:t> </a:t>
            </a:r>
            <a:r>
              <a:rPr lang="en-US" spc="-10" dirty="0" smtClean="0">
                <a:latin typeface="Cambria"/>
                <a:cs typeface="Cambria"/>
              </a:rPr>
              <a:t>from one </a:t>
            </a:r>
            <a:r>
              <a:rPr lang="en-US" spc="-5" dirty="0">
                <a:latin typeface="Cambria"/>
                <a:cs typeface="Cambria"/>
              </a:rPr>
              <a:t>of</a:t>
            </a:r>
            <a:r>
              <a:rPr lang="en-US" dirty="0">
                <a:latin typeface="Cambria"/>
                <a:cs typeface="Cambria"/>
              </a:rPr>
              <a:t> </a:t>
            </a:r>
            <a:r>
              <a:rPr lang="en-US" spc="-10" dirty="0">
                <a:latin typeface="Cambria"/>
                <a:cs typeface="Cambria"/>
              </a:rPr>
              <a:t>the</a:t>
            </a:r>
            <a:r>
              <a:rPr lang="en-US" spc="-5" dirty="0">
                <a:latin typeface="Cambria"/>
                <a:cs typeface="Cambria"/>
              </a:rPr>
              <a:t> </a:t>
            </a:r>
            <a:r>
              <a:rPr lang="en-US" spc="-10" dirty="0">
                <a:latin typeface="Cambria"/>
                <a:cs typeface="Cambria"/>
              </a:rPr>
              <a:t>following</a:t>
            </a:r>
            <a:r>
              <a:rPr lang="en-US" spc="-20" dirty="0">
                <a:latin typeface="Cambria"/>
                <a:cs typeface="Cambria"/>
              </a:rPr>
              <a:t> </a:t>
            </a:r>
            <a:r>
              <a:rPr lang="en-US" spc="-5" dirty="0">
                <a:latin typeface="Cambria"/>
                <a:cs typeface="Cambria"/>
              </a:rPr>
              <a:t>scopes</a:t>
            </a:r>
            <a:r>
              <a:rPr lang="en-US" spc="-5" dirty="0" smtClean="0">
                <a:latin typeface="Cambria"/>
                <a:cs typeface="Cambria"/>
              </a:rPr>
              <a:t>:</a:t>
            </a:r>
            <a:endParaRPr lang="en-US" dirty="0">
              <a:latin typeface="Cambria"/>
              <a:cs typeface="Cambria"/>
            </a:endParaRPr>
          </a:p>
          <a:p>
            <a:pPr marL="514350" marR="5892165" indent="-514350">
              <a:lnSpc>
                <a:spcPct val="100000"/>
              </a:lnSpc>
              <a:buFont typeface="+mj-lt"/>
              <a:buAutoNum type="arabicPeriod"/>
            </a:pPr>
            <a:r>
              <a:rPr lang="en-US" spc="-10" dirty="0" smtClean="0">
                <a:latin typeface="Cambria"/>
                <a:cs typeface="Cambria"/>
              </a:rPr>
              <a:t>request</a:t>
            </a:r>
            <a:r>
              <a:rPr lang="en-US" spc="25" dirty="0" smtClean="0">
                <a:latin typeface="Cambria"/>
                <a:cs typeface="Cambria"/>
              </a:rPr>
              <a:t> </a:t>
            </a:r>
            <a:r>
              <a:rPr lang="en-US" spc="-5" dirty="0" smtClean="0">
                <a:latin typeface="Cambria"/>
                <a:cs typeface="Cambria"/>
              </a:rPr>
              <a:t>scope </a:t>
            </a:r>
            <a:r>
              <a:rPr lang="en-US" dirty="0" smtClean="0">
                <a:latin typeface="Cambria"/>
                <a:cs typeface="Cambria"/>
              </a:rPr>
              <a:t> </a:t>
            </a:r>
          </a:p>
          <a:p>
            <a:pPr marL="514350" marR="5892165" indent="-514350">
              <a:lnSpc>
                <a:spcPct val="100000"/>
              </a:lnSpc>
              <a:buFont typeface="+mj-lt"/>
              <a:buAutoNum type="arabicPeriod"/>
            </a:pPr>
            <a:r>
              <a:rPr lang="en-US" spc="-5" dirty="0" smtClean="0">
                <a:latin typeface="Cambria"/>
                <a:cs typeface="Cambria"/>
              </a:rPr>
              <a:t>session</a:t>
            </a:r>
            <a:r>
              <a:rPr lang="en-US" dirty="0" smtClean="0">
                <a:latin typeface="Cambria"/>
                <a:cs typeface="Cambria"/>
              </a:rPr>
              <a:t> </a:t>
            </a:r>
            <a:r>
              <a:rPr lang="en-US" spc="-5" dirty="0">
                <a:latin typeface="Cambria"/>
                <a:cs typeface="Cambria"/>
              </a:rPr>
              <a:t>scope </a:t>
            </a:r>
            <a:r>
              <a:rPr lang="en-US" dirty="0">
                <a:latin typeface="Cambria"/>
                <a:cs typeface="Cambria"/>
              </a:rPr>
              <a:t> </a:t>
            </a:r>
            <a:endParaRPr lang="en-US" dirty="0" smtClean="0">
              <a:latin typeface="Cambria"/>
              <a:cs typeface="Cambria"/>
            </a:endParaRPr>
          </a:p>
          <a:p>
            <a:pPr marL="514350" marR="5892165" indent="-514350">
              <a:lnSpc>
                <a:spcPct val="100000"/>
              </a:lnSpc>
              <a:buFont typeface="+mj-lt"/>
              <a:buAutoNum type="arabicPeriod"/>
            </a:pPr>
            <a:r>
              <a:rPr lang="en-US" spc="-5" dirty="0" smtClean="0">
                <a:latin typeface="Cambria"/>
                <a:cs typeface="Cambria"/>
              </a:rPr>
              <a:t>application</a:t>
            </a:r>
            <a:r>
              <a:rPr lang="en-US" spc="-60" dirty="0" smtClean="0">
                <a:latin typeface="Cambria"/>
                <a:cs typeface="Cambria"/>
              </a:rPr>
              <a:t> </a:t>
            </a:r>
            <a:r>
              <a:rPr lang="en-US" spc="-5" dirty="0" smtClean="0">
                <a:latin typeface="Cambria"/>
                <a:cs typeface="Cambria"/>
              </a:rPr>
              <a:t>scope</a:t>
            </a:r>
            <a:endParaRPr lang="en-US"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35</a:t>
            </a:fld>
            <a:endParaRPr lang="en-IN" dirty="0"/>
          </a:p>
        </p:txBody>
      </p:sp>
    </p:spTree>
    <p:custDataLst>
      <p:tags r:id="rId1"/>
    </p:custDataLst>
    <p:extLst>
      <p:ext uri="{BB962C8B-B14F-4D97-AF65-F5344CB8AC3E}">
        <p14:creationId xmlns:p14="http://schemas.microsoft.com/office/powerpoint/2010/main" val="7794095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5" dirty="0"/>
              <a:t>Attributes </a:t>
            </a:r>
            <a:r>
              <a:rPr lang="en-US" spc="-5" dirty="0"/>
              <a:t>Specific </a:t>
            </a:r>
            <a:r>
              <a:rPr lang="en-US" dirty="0"/>
              <a:t> </a:t>
            </a:r>
            <a:r>
              <a:rPr lang="en-US" spc="-5" dirty="0"/>
              <a:t>Methods</a:t>
            </a:r>
            <a:r>
              <a:rPr lang="en-US" spc="-50" dirty="0"/>
              <a:t> </a:t>
            </a:r>
            <a:r>
              <a:rPr lang="en-US" spc="-5" dirty="0"/>
              <a:t>in</a:t>
            </a:r>
            <a:r>
              <a:rPr lang="en-US" spc="-20" dirty="0"/>
              <a:t> </a:t>
            </a:r>
            <a:r>
              <a:rPr lang="en-US" spc="-10" dirty="0"/>
              <a:t>Servlets</a:t>
            </a:r>
            <a:endParaRPr lang="en-IN" dirty="0"/>
          </a:p>
        </p:txBody>
      </p:sp>
      <p:sp>
        <p:nvSpPr>
          <p:cNvPr id="3" name="Content Placeholder 2"/>
          <p:cNvSpPr>
            <a:spLocks noGrp="1"/>
          </p:cNvSpPr>
          <p:nvPr>
            <p:ph idx="1"/>
          </p:nvPr>
        </p:nvSpPr>
        <p:spPr>
          <a:xfrm>
            <a:off x="239151" y="864108"/>
            <a:ext cx="11456320" cy="5993892"/>
          </a:xfrm>
        </p:spPr>
        <p:txBody>
          <a:bodyPr>
            <a:normAutofit lnSpcReduction="10000"/>
          </a:bodyPr>
          <a:lstStyle/>
          <a:p>
            <a:pPr marL="12700">
              <a:lnSpc>
                <a:spcPct val="120000"/>
              </a:lnSpc>
              <a:spcBef>
                <a:spcPts val="90"/>
              </a:spcBef>
            </a:pPr>
            <a:r>
              <a:rPr lang="en-US" spc="-15" dirty="0">
                <a:latin typeface="Cambria"/>
                <a:cs typeface="Cambria"/>
              </a:rPr>
              <a:t>There</a:t>
            </a:r>
            <a:r>
              <a:rPr lang="en-US" spc="30" dirty="0">
                <a:latin typeface="Cambria"/>
                <a:cs typeface="Cambria"/>
              </a:rPr>
              <a:t> </a:t>
            </a:r>
            <a:r>
              <a:rPr lang="en-US" spc="-15" dirty="0">
                <a:latin typeface="Cambria"/>
                <a:cs typeface="Cambria"/>
              </a:rPr>
              <a:t>are</a:t>
            </a:r>
            <a:r>
              <a:rPr lang="en-US" spc="5" dirty="0">
                <a:latin typeface="Cambria"/>
                <a:cs typeface="Cambria"/>
              </a:rPr>
              <a:t> </a:t>
            </a:r>
            <a:r>
              <a:rPr lang="en-US" spc="-5" dirty="0">
                <a:latin typeface="Cambria"/>
                <a:cs typeface="Cambria"/>
              </a:rPr>
              <a:t>4</a:t>
            </a:r>
            <a:r>
              <a:rPr lang="en-US" dirty="0">
                <a:latin typeface="Cambria"/>
                <a:cs typeface="Cambria"/>
              </a:rPr>
              <a:t> </a:t>
            </a:r>
            <a:r>
              <a:rPr lang="en-US" spc="-15" dirty="0">
                <a:latin typeface="Cambria"/>
                <a:cs typeface="Cambria"/>
              </a:rPr>
              <a:t>Attribute</a:t>
            </a:r>
            <a:r>
              <a:rPr lang="en-US" spc="30" dirty="0">
                <a:latin typeface="Cambria"/>
                <a:cs typeface="Cambria"/>
              </a:rPr>
              <a:t> </a:t>
            </a:r>
            <a:r>
              <a:rPr lang="en-US" spc="-10" dirty="0">
                <a:latin typeface="Cambria"/>
                <a:cs typeface="Cambria"/>
              </a:rPr>
              <a:t>specific</a:t>
            </a:r>
            <a:r>
              <a:rPr lang="en-US" spc="25" dirty="0">
                <a:latin typeface="Cambria"/>
                <a:cs typeface="Cambria"/>
              </a:rPr>
              <a:t> </a:t>
            </a:r>
            <a:r>
              <a:rPr lang="en-US" spc="-10" dirty="0">
                <a:latin typeface="Cambria"/>
                <a:cs typeface="Cambria"/>
              </a:rPr>
              <a:t>methods</a:t>
            </a:r>
            <a:r>
              <a:rPr lang="en-US" spc="50" dirty="0">
                <a:latin typeface="Cambria"/>
                <a:cs typeface="Cambria"/>
              </a:rPr>
              <a:t> </a:t>
            </a:r>
            <a:r>
              <a:rPr lang="en-US" spc="-5" dirty="0">
                <a:latin typeface="Cambria"/>
                <a:cs typeface="Cambria"/>
              </a:rPr>
              <a:t>of</a:t>
            </a:r>
            <a:r>
              <a:rPr lang="en-US" spc="45" dirty="0">
                <a:latin typeface="Cambria"/>
                <a:cs typeface="Cambria"/>
              </a:rPr>
              <a:t> </a:t>
            </a:r>
            <a:r>
              <a:rPr lang="en-US" spc="-15" dirty="0" err="1">
                <a:latin typeface="Cambria"/>
                <a:cs typeface="Cambria"/>
              </a:rPr>
              <a:t>ServletRequest</a:t>
            </a:r>
            <a:r>
              <a:rPr lang="en-US" spc="-15" dirty="0">
                <a:latin typeface="Cambria"/>
                <a:cs typeface="Cambria"/>
              </a:rPr>
              <a:t>,</a:t>
            </a:r>
            <a:r>
              <a:rPr lang="en-US" spc="90" dirty="0">
                <a:latin typeface="Cambria"/>
                <a:cs typeface="Cambria"/>
              </a:rPr>
              <a:t> </a:t>
            </a:r>
            <a:r>
              <a:rPr lang="en-US" spc="-10" dirty="0" err="1" smtClean="0">
                <a:latin typeface="Cambria"/>
                <a:cs typeface="Cambria"/>
              </a:rPr>
              <a:t>HttpSession</a:t>
            </a:r>
            <a:r>
              <a:rPr lang="en-US" spc="-10" dirty="0" smtClean="0">
                <a:latin typeface="Cambria"/>
                <a:cs typeface="Cambria"/>
              </a:rPr>
              <a:t> </a:t>
            </a:r>
            <a:r>
              <a:rPr lang="en-US" spc="-5" dirty="0" smtClean="0">
                <a:latin typeface="Cambria"/>
                <a:cs typeface="Cambria"/>
              </a:rPr>
              <a:t>and </a:t>
            </a:r>
            <a:r>
              <a:rPr lang="en-US" spc="-15" dirty="0" err="1">
                <a:latin typeface="Cambria"/>
                <a:cs typeface="Cambria"/>
              </a:rPr>
              <a:t>ServletContext</a:t>
            </a:r>
            <a:r>
              <a:rPr lang="en-US" spc="40" dirty="0">
                <a:latin typeface="Cambria"/>
                <a:cs typeface="Cambria"/>
              </a:rPr>
              <a:t> </a:t>
            </a:r>
            <a:r>
              <a:rPr lang="en-US" spc="-15" dirty="0">
                <a:latin typeface="Cambria"/>
                <a:cs typeface="Cambria"/>
              </a:rPr>
              <a:t>interface</a:t>
            </a:r>
            <a:endParaRPr lang="en-US" dirty="0">
              <a:latin typeface="Cambria"/>
              <a:cs typeface="Cambria"/>
            </a:endParaRPr>
          </a:p>
          <a:p>
            <a:pPr marL="526415" indent="-514350">
              <a:lnSpc>
                <a:spcPct val="120000"/>
              </a:lnSpc>
              <a:buSzPct val="95000"/>
              <a:buFont typeface="+mj-lt"/>
              <a:buAutoNum type="arabicPeriod"/>
              <a:tabLst>
                <a:tab pos="223520" algn="l"/>
              </a:tabLst>
            </a:pPr>
            <a:r>
              <a:rPr lang="en-US" spc="-5" dirty="0" smtClean="0">
                <a:solidFill>
                  <a:srgbClr val="1160FF"/>
                </a:solidFill>
                <a:latin typeface="Cambria"/>
                <a:cs typeface="Cambria"/>
              </a:rPr>
              <a:t>public</a:t>
            </a:r>
            <a:r>
              <a:rPr lang="en-US" spc="-10" dirty="0" smtClean="0">
                <a:solidFill>
                  <a:srgbClr val="1160FF"/>
                </a:solidFill>
                <a:latin typeface="Cambria"/>
                <a:cs typeface="Cambria"/>
              </a:rPr>
              <a:t> </a:t>
            </a:r>
            <a:r>
              <a:rPr lang="en-US" spc="-25" dirty="0">
                <a:solidFill>
                  <a:srgbClr val="1160FF"/>
                </a:solidFill>
                <a:latin typeface="Cambria"/>
                <a:cs typeface="Cambria"/>
              </a:rPr>
              <a:t>void</a:t>
            </a:r>
            <a:r>
              <a:rPr lang="en-US" spc="45" dirty="0">
                <a:solidFill>
                  <a:srgbClr val="1160FF"/>
                </a:solidFill>
                <a:latin typeface="Cambria"/>
                <a:cs typeface="Cambria"/>
              </a:rPr>
              <a:t> </a:t>
            </a:r>
            <a:r>
              <a:rPr lang="en-US" spc="-15" dirty="0" err="1">
                <a:solidFill>
                  <a:srgbClr val="1160FF"/>
                </a:solidFill>
                <a:latin typeface="Cambria"/>
                <a:cs typeface="Cambria"/>
              </a:rPr>
              <a:t>setAttribute</a:t>
            </a:r>
            <a:r>
              <a:rPr lang="en-US" spc="-15" dirty="0">
                <a:solidFill>
                  <a:srgbClr val="1160FF"/>
                </a:solidFill>
                <a:latin typeface="Cambria"/>
                <a:cs typeface="Cambria"/>
              </a:rPr>
              <a:t>(String</a:t>
            </a:r>
            <a:r>
              <a:rPr lang="en-US" spc="95" dirty="0">
                <a:solidFill>
                  <a:srgbClr val="1160FF"/>
                </a:solidFill>
                <a:latin typeface="Cambria"/>
                <a:cs typeface="Cambria"/>
              </a:rPr>
              <a:t> </a:t>
            </a:r>
            <a:r>
              <a:rPr lang="en-US" spc="-15" dirty="0">
                <a:solidFill>
                  <a:srgbClr val="1160FF"/>
                </a:solidFill>
                <a:latin typeface="Cambria"/>
                <a:cs typeface="Cambria"/>
              </a:rPr>
              <a:t>name</a:t>
            </a:r>
            <a:r>
              <a:rPr lang="en-US" spc="-15" dirty="0" smtClean="0">
                <a:solidFill>
                  <a:srgbClr val="1160FF"/>
                </a:solidFill>
                <a:latin typeface="Cambria"/>
                <a:cs typeface="Cambria"/>
              </a:rPr>
              <a:t>, Object</a:t>
            </a:r>
            <a:r>
              <a:rPr lang="en-US" spc="70" dirty="0" smtClean="0">
                <a:solidFill>
                  <a:srgbClr val="1160FF"/>
                </a:solidFill>
                <a:latin typeface="Cambria"/>
                <a:cs typeface="Cambria"/>
              </a:rPr>
              <a:t> </a:t>
            </a:r>
            <a:r>
              <a:rPr lang="en-US" spc="-10" dirty="0">
                <a:solidFill>
                  <a:srgbClr val="1160FF"/>
                </a:solidFill>
                <a:latin typeface="Cambria"/>
                <a:cs typeface="Cambria"/>
              </a:rPr>
              <a:t>object</a:t>
            </a:r>
            <a:r>
              <a:rPr lang="en-US" spc="-10" dirty="0" smtClean="0">
                <a:solidFill>
                  <a:srgbClr val="1160FF"/>
                </a:solidFill>
                <a:latin typeface="Cambria"/>
                <a:cs typeface="Cambria"/>
              </a:rPr>
              <a:t>): </a:t>
            </a:r>
            <a:r>
              <a:rPr lang="en-US" spc="-10" dirty="0" smtClean="0">
                <a:latin typeface="Cambria"/>
                <a:cs typeface="Cambria"/>
              </a:rPr>
              <a:t>sets</a:t>
            </a:r>
            <a:r>
              <a:rPr lang="en-US" spc="75" dirty="0" smtClean="0">
                <a:latin typeface="Cambria"/>
                <a:cs typeface="Cambria"/>
              </a:rPr>
              <a:t> </a:t>
            </a:r>
            <a:r>
              <a:rPr lang="en-US" spc="-10" dirty="0">
                <a:latin typeface="Cambria"/>
                <a:cs typeface="Cambria"/>
              </a:rPr>
              <a:t>the</a:t>
            </a:r>
            <a:r>
              <a:rPr lang="en-US" spc="-15" dirty="0">
                <a:latin typeface="Cambria"/>
                <a:cs typeface="Cambria"/>
              </a:rPr>
              <a:t> </a:t>
            </a:r>
            <a:r>
              <a:rPr lang="en-US" spc="-30" dirty="0" smtClean="0">
                <a:latin typeface="Cambria"/>
                <a:cs typeface="Cambria"/>
              </a:rPr>
              <a:t>given </a:t>
            </a:r>
            <a:r>
              <a:rPr lang="en-US" spc="-10" dirty="0" smtClean="0">
                <a:latin typeface="Cambria"/>
                <a:cs typeface="Cambria"/>
              </a:rPr>
              <a:t>object</a:t>
            </a:r>
            <a:r>
              <a:rPr lang="en-US" spc="20" dirty="0" smtClean="0">
                <a:latin typeface="Cambria"/>
                <a:cs typeface="Cambria"/>
              </a:rPr>
              <a:t> </a:t>
            </a:r>
            <a:r>
              <a:rPr lang="en-US" spc="-5" dirty="0">
                <a:latin typeface="Cambria"/>
                <a:cs typeface="Cambria"/>
              </a:rPr>
              <a:t>in</a:t>
            </a:r>
            <a:r>
              <a:rPr lang="en-US" spc="-10" dirty="0">
                <a:latin typeface="Cambria"/>
                <a:cs typeface="Cambria"/>
              </a:rPr>
              <a:t> the</a:t>
            </a:r>
            <a:r>
              <a:rPr lang="en-US" spc="-5" dirty="0">
                <a:latin typeface="Cambria"/>
                <a:cs typeface="Cambria"/>
              </a:rPr>
              <a:t> application</a:t>
            </a:r>
            <a:r>
              <a:rPr lang="en-US" spc="-35" dirty="0">
                <a:latin typeface="Cambria"/>
                <a:cs typeface="Cambria"/>
              </a:rPr>
              <a:t> </a:t>
            </a:r>
            <a:r>
              <a:rPr lang="en-US" spc="-10" dirty="0">
                <a:latin typeface="Cambria"/>
                <a:cs typeface="Cambria"/>
              </a:rPr>
              <a:t>scope.</a:t>
            </a:r>
            <a:endParaRPr lang="en-US" dirty="0">
              <a:latin typeface="Cambria"/>
              <a:cs typeface="Cambria"/>
            </a:endParaRPr>
          </a:p>
          <a:p>
            <a:pPr marL="526415" indent="-514350">
              <a:lnSpc>
                <a:spcPct val="120000"/>
              </a:lnSpc>
              <a:buSzPct val="95000"/>
              <a:buFont typeface="+mj-lt"/>
              <a:buAutoNum type="arabicPeriod"/>
              <a:tabLst>
                <a:tab pos="223520" algn="l"/>
              </a:tabLst>
            </a:pPr>
            <a:r>
              <a:rPr lang="en-US" spc="-5" dirty="0" smtClean="0">
                <a:solidFill>
                  <a:srgbClr val="1160FF"/>
                </a:solidFill>
                <a:latin typeface="Cambria"/>
                <a:cs typeface="Cambria"/>
              </a:rPr>
              <a:t>public</a:t>
            </a:r>
            <a:r>
              <a:rPr lang="en-US" dirty="0" smtClean="0">
                <a:solidFill>
                  <a:srgbClr val="1160FF"/>
                </a:solidFill>
                <a:latin typeface="Cambria"/>
                <a:cs typeface="Cambria"/>
              </a:rPr>
              <a:t> </a:t>
            </a:r>
            <a:r>
              <a:rPr lang="en-US" spc="-10" dirty="0">
                <a:solidFill>
                  <a:srgbClr val="1160FF"/>
                </a:solidFill>
                <a:latin typeface="Cambria"/>
                <a:cs typeface="Cambria"/>
              </a:rPr>
              <a:t>Object</a:t>
            </a:r>
            <a:r>
              <a:rPr lang="en-US" spc="30" dirty="0">
                <a:solidFill>
                  <a:srgbClr val="1160FF"/>
                </a:solidFill>
                <a:latin typeface="Cambria"/>
                <a:cs typeface="Cambria"/>
              </a:rPr>
              <a:t> </a:t>
            </a:r>
            <a:r>
              <a:rPr lang="en-US" spc="-15" dirty="0" err="1">
                <a:solidFill>
                  <a:srgbClr val="1160FF"/>
                </a:solidFill>
                <a:latin typeface="Cambria"/>
                <a:cs typeface="Cambria"/>
              </a:rPr>
              <a:t>getAttribute</a:t>
            </a:r>
            <a:r>
              <a:rPr lang="en-US" spc="-15" dirty="0">
                <a:solidFill>
                  <a:srgbClr val="1160FF"/>
                </a:solidFill>
                <a:latin typeface="Cambria"/>
                <a:cs typeface="Cambria"/>
              </a:rPr>
              <a:t>(String</a:t>
            </a:r>
            <a:r>
              <a:rPr lang="en-US" spc="114" dirty="0">
                <a:solidFill>
                  <a:srgbClr val="1160FF"/>
                </a:solidFill>
                <a:latin typeface="Cambria"/>
                <a:cs typeface="Cambria"/>
              </a:rPr>
              <a:t> </a:t>
            </a:r>
            <a:r>
              <a:rPr lang="en-US" spc="-15" dirty="0">
                <a:solidFill>
                  <a:srgbClr val="1160FF"/>
                </a:solidFill>
                <a:latin typeface="Cambria"/>
                <a:cs typeface="Cambria"/>
              </a:rPr>
              <a:t>name</a:t>
            </a:r>
            <a:r>
              <a:rPr lang="en-US" spc="-15" dirty="0" smtClean="0">
                <a:solidFill>
                  <a:srgbClr val="1160FF"/>
                </a:solidFill>
                <a:latin typeface="Cambria"/>
                <a:cs typeface="Cambria"/>
              </a:rPr>
              <a:t>): </a:t>
            </a:r>
            <a:r>
              <a:rPr lang="en-US" spc="-15" dirty="0" smtClean="0">
                <a:latin typeface="Cambria"/>
                <a:cs typeface="Cambria"/>
              </a:rPr>
              <a:t>Returns</a:t>
            </a:r>
            <a:r>
              <a:rPr lang="en-US" spc="75" dirty="0" smtClean="0">
                <a:latin typeface="Cambria"/>
                <a:cs typeface="Cambria"/>
              </a:rPr>
              <a:t> </a:t>
            </a:r>
            <a:r>
              <a:rPr lang="en-US" spc="-10" dirty="0">
                <a:latin typeface="Cambria"/>
                <a:cs typeface="Cambria"/>
              </a:rPr>
              <a:t>the</a:t>
            </a:r>
            <a:r>
              <a:rPr lang="en-US" spc="10" dirty="0">
                <a:latin typeface="Cambria"/>
                <a:cs typeface="Cambria"/>
              </a:rPr>
              <a:t> </a:t>
            </a:r>
            <a:r>
              <a:rPr lang="en-US" spc="-15" dirty="0">
                <a:latin typeface="Cambria"/>
                <a:cs typeface="Cambria"/>
              </a:rPr>
              <a:t>attribute</a:t>
            </a:r>
            <a:r>
              <a:rPr lang="en-US" spc="35" dirty="0">
                <a:latin typeface="Cambria"/>
                <a:cs typeface="Cambria"/>
              </a:rPr>
              <a:t> </a:t>
            </a:r>
            <a:r>
              <a:rPr lang="en-US" spc="-15" dirty="0">
                <a:latin typeface="Cambria"/>
                <a:cs typeface="Cambria"/>
              </a:rPr>
              <a:t>for</a:t>
            </a:r>
            <a:r>
              <a:rPr lang="en-US" spc="15" dirty="0">
                <a:latin typeface="Cambria"/>
                <a:cs typeface="Cambria"/>
              </a:rPr>
              <a:t> </a:t>
            </a:r>
            <a:r>
              <a:rPr lang="en-US" spc="-10" dirty="0" smtClean="0">
                <a:latin typeface="Cambria"/>
                <a:cs typeface="Cambria"/>
              </a:rPr>
              <a:t>the specified</a:t>
            </a:r>
            <a:r>
              <a:rPr lang="en-US" dirty="0" smtClean="0">
                <a:latin typeface="Cambria"/>
                <a:cs typeface="Cambria"/>
              </a:rPr>
              <a:t> </a:t>
            </a:r>
            <a:r>
              <a:rPr lang="en-US" spc="-10" dirty="0">
                <a:latin typeface="Cambria"/>
                <a:cs typeface="Cambria"/>
              </a:rPr>
              <a:t>name.</a:t>
            </a:r>
            <a:endParaRPr lang="en-US" dirty="0">
              <a:latin typeface="Cambria"/>
              <a:cs typeface="Cambria"/>
            </a:endParaRPr>
          </a:p>
          <a:p>
            <a:pPr marL="514350" marR="15875" indent="-514350">
              <a:lnSpc>
                <a:spcPct val="120000"/>
              </a:lnSpc>
              <a:buSzPct val="95000"/>
              <a:buFont typeface="+mj-lt"/>
              <a:buAutoNum type="arabicPeriod"/>
              <a:tabLst>
                <a:tab pos="223520" algn="l"/>
              </a:tabLst>
            </a:pPr>
            <a:r>
              <a:rPr lang="en-US" spc="-5" dirty="0" smtClean="0">
                <a:solidFill>
                  <a:srgbClr val="1160FF"/>
                </a:solidFill>
                <a:latin typeface="Cambria"/>
                <a:cs typeface="Cambria"/>
              </a:rPr>
              <a:t>public</a:t>
            </a:r>
            <a:r>
              <a:rPr lang="en-US" spc="-10" dirty="0" smtClean="0">
                <a:solidFill>
                  <a:srgbClr val="1160FF"/>
                </a:solidFill>
                <a:latin typeface="Cambria"/>
                <a:cs typeface="Cambria"/>
              </a:rPr>
              <a:t> </a:t>
            </a:r>
            <a:r>
              <a:rPr lang="en-US" spc="-10" dirty="0">
                <a:solidFill>
                  <a:srgbClr val="1160FF"/>
                </a:solidFill>
                <a:latin typeface="Cambria"/>
                <a:cs typeface="Cambria"/>
              </a:rPr>
              <a:t>Enumeration</a:t>
            </a:r>
            <a:r>
              <a:rPr lang="en-US" spc="75" dirty="0">
                <a:solidFill>
                  <a:srgbClr val="1160FF"/>
                </a:solidFill>
                <a:latin typeface="Cambria"/>
                <a:cs typeface="Cambria"/>
              </a:rPr>
              <a:t> </a:t>
            </a:r>
            <a:r>
              <a:rPr lang="en-US" spc="-15" dirty="0" err="1">
                <a:solidFill>
                  <a:srgbClr val="1160FF"/>
                </a:solidFill>
                <a:latin typeface="Cambria"/>
                <a:cs typeface="Cambria"/>
              </a:rPr>
              <a:t>getInitParameterNames</a:t>
            </a:r>
            <a:r>
              <a:rPr lang="en-US" spc="-15" dirty="0" smtClean="0">
                <a:solidFill>
                  <a:srgbClr val="1160FF"/>
                </a:solidFill>
                <a:latin typeface="Cambria"/>
                <a:cs typeface="Cambria"/>
              </a:rPr>
              <a:t>(): </a:t>
            </a:r>
            <a:r>
              <a:rPr lang="en-US" spc="-15" dirty="0" smtClean="0">
                <a:latin typeface="Cambria"/>
                <a:cs typeface="Cambria"/>
              </a:rPr>
              <a:t>Returns</a:t>
            </a:r>
            <a:r>
              <a:rPr lang="en-US" spc="120" dirty="0" smtClean="0">
                <a:latin typeface="Cambria"/>
                <a:cs typeface="Cambria"/>
              </a:rPr>
              <a:t> </a:t>
            </a:r>
            <a:r>
              <a:rPr lang="en-US" spc="-10" dirty="0">
                <a:latin typeface="Cambria"/>
                <a:cs typeface="Cambria"/>
              </a:rPr>
              <a:t>the</a:t>
            </a:r>
            <a:r>
              <a:rPr lang="en-US" spc="5" dirty="0">
                <a:latin typeface="Cambria"/>
                <a:cs typeface="Cambria"/>
              </a:rPr>
              <a:t> </a:t>
            </a:r>
            <a:r>
              <a:rPr lang="en-US" spc="-10" dirty="0">
                <a:latin typeface="Cambria"/>
                <a:cs typeface="Cambria"/>
              </a:rPr>
              <a:t>names</a:t>
            </a:r>
            <a:r>
              <a:rPr lang="en-US" spc="20" dirty="0">
                <a:latin typeface="Cambria"/>
                <a:cs typeface="Cambria"/>
              </a:rPr>
              <a:t> </a:t>
            </a:r>
            <a:r>
              <a:rPr lang="en-US" spc="-5" dirty="0">
                <a:latin typeface="Cambria"/>
                <a:cs typeface="Cambria"/>
              </a:rPr>
              <a:t>of </a:t>
            </a:r>
            <a:r>
              <a:rPr lang="en-US" spc="-425" dirty="0">
                <a:latin typeface="Cambria"/>
                <a:cs typeface="Cambria"/>
              </a:rPr>
              <a:t> </a:t>
            </a:r>
            <a:r>
              <a:rPr lang="en-US" spc="-10" dirty="0">
                <a:latin typeface="Cambria"/>
                <a:cs typeface="Cambria"/>
              </a:rPr>
              <a:t>the</a:t>
            </a:r>
            <a:r>
              <a:rPr lang="en-US" spc="20" dirty="0">
                <a:latin typeface="Cambria"/>
                <a:cs typeface="Cambria"/>
              </a:rPr>
              <a:t> </a:t>
            </a:r>
            <a:r>
              <a:rPr lang="en-US" spc="-15" dirty="0" smtClean="0">
                <a:latin typeface="Cambria"/>
                <a:cs typeface="Cambria"/>
              </a:rPr>
              <a:t>context's </a:t>
            </a:r>
            <a:r>
              <a:rPr lang="en-US" spc="-5" dirty="0" smtClean="0">
                <a:latin typeface="Cambria"/>
                <a:cs typeface="Cambria"/>
              </a:rPr>
              <a:t>initialization</a:t>
            </a:r>
            <a:r>
              <a:rPr lang="en-US" spc="-20" dirty="0" smtClean="0">
                <a:latin typeface="Cambria"/>
                <a:cs typeface="Cambria"/>
              </a:rPr>
              <a:t> </a:t>
            </a:r>
            <a:r>
              <a:rPr lang="en-US" spc="-15" dirty="0">
                <a:latin typeface="Cambria"/>
                <a:cs typeface="Cambria"/>
              </a:rPr>
              <a:t>parameters</a:t>
            </a:r>
            <a:r>
              <a:rPr lang="en-US" spc="60" dirty="0">
                <a:latin typeface="Cambria"/>
                <a:cs typeface="Cambria"/>
              </a:rPr>
              <a:t> </a:t>
            </a:r>
            <a:r>
              <a:rPr lang="en-US" spc="-5" dirty="0">
                <a:latin typeface="Cambria"/>
                <a:cs typeface="Cambria"/>
              </a:rPr>
              <a:t>as</a:t>
            </a:r>
            <a:r>
              <a:rPr lang="en-US" spc="20" dirty="0">
                <a:latin typeface="Cambria"/>
                <a:cs typeface="Cambria"/>
              </a:rPr>
              <a:t> </a:t>
            </a:r>
            <a:r>
              <a:rPr lang="en-US" spc="-5" dirty="0">
                <a:latin typeface="Cambria"/>
                <a:cs typeface="Cambria"/>
              </a:rPr>
              <a:t>an</a:t>
            </a:r>
            <a:r>
              <a:rPr lang="en-US" spc="5" dirty="0">
                <a:latin typeface="Cambria"/>
                <a:cs typeface="Cambria"/>
              </a:rPr>
              <a:t> </a:t>
            </a:r>
            <a:r>
              <a:rPr lang="en-US" spc="-15" dirty="0">
                <a:latin typeface="Cambria"/>
                <a:cs typeface="Cambria"/>
              </a:rPr>
              <a:t>Enumeration</a:t>
            </a:r>
            <a:r>
              <a:rPr lang="en-US" spc="40" dirty="0">
                <a:latin typeface="Cambria"/>
                <a:cs typeface="Cambria"/>
              </a:rPr>
              <a:t> </a:t>
            </a:r>
            <a:r>
              <a:rPr lang="en-US" spc="-5" dirty="0">
                <a:latin typeface="Cambria"/>
                <a:cs typeface="Cambria"/>
              </a:rPr>
              <a:t>of</a:t>
            </a:r>
            <a:r>
              <a:rPr lang="en-US" spc="10" dirty="0">
                <a:latin typeface="Cambria"/>
                <a:cs typeface="Cambria"/>
              </a:rPr>
              <a:t> </a:t>
            </a:r>
            <a:r>
              <a:rPr lang="en-US" spc="-10" dirty="0">
                <a:latin typeface="Cambria"/>
                <a:cs typeface="Cambria"/>
              </a:rPr>
              <a:t>String </a:t>
            </a:r>
            <a:r>
              <a:rPr lang="en-US" spc="-5" dirty="0">
                <a:latin typeface="Cambria"/>
                <a:cs typeface="Cambria"/>
              </a:rPr>
              <a:t> </a:t>
            </a:r>
            <a:r>
              <a:rPr lang="en-US" spc="-10" dirty="0">
                <a:latin typeface="Cambria"/>
                <a:cs typeface="Cambria"/>
              </a:rPr>
              <a:t>objects.</a:t>
            </a:r>
            <a:endParaRPr lang="en-US" dirty="0">
              <a:latin typeface="Cambria"/>
              <a:cs typeface="Cambria"/>
            </a:endParaRPr>
          </a:p>
          <a:p>
            <a:pPr marL="526415" indent="-514350">
              <a:lnSpc>
                <a:spcPct val="120000"/>
              </a:lnSpc>
              <a:buSzPct val="95000"/>
              <a:buFont typeface="+mj-lt"/>
              <a:buAutoNum type="arabicPeriod"/>
              <a:tabLst>
                <a:tab pos="223520" algn="l"/>
              </a:tabLst>
            </a:pPr>
            <a:r>
              <a:rPr lang="en-US" spc="-5" dirty="0" smtClean="0">
                <a:solidFill>
                  <a:srgbClr val="1160FF"/>
                </a:solidFill>
                <a:latin typeface="Cambria"/>
                <a:cs typeface="Cambria"/>
              </a:rPr>
              <a:t>public </a:t>
            </a:r>
            <a:r>
              <a:rPr lang="en-US" spc="-25" dirty="0">
                <a:solidFill>
                  <a:srgbClr val="1160FF"/>
                </a:solidFill>
                <a:latin typeface="Cambria"/>
                <a:cs typeface="Cambria"/>
              </a:rPr>
              <a:t>void</a:t>
            </a:r>
            <a:r>
              <a:rPr lang="en-US" spc="50" dirty="0">
                <a:solidFill>
                  <a:srgbClr val="1160FF"/>
                </a:solidFill>
                <a:latin typeface="Cambria"/>
                <a:cs typeface="Cambria"/>
              </a:rPr>
              <a:t> </a:t>
            </a:r>
            <a:r>
              <a:rPr lang="en-US" spc="-20" dirty="0" err="1">
                <a:solidFill>
                  <a:srgbClr val="1160FF"/>
                </a:solidFill>
                <a:latin typeface="Cambria"/>
                <a:cs typeface="Cambria"/>
              </a:rPr>
              <a:t>removeAttribute</a:t>
            </a:r>
            <a:r>
              <a:rPr lang="en-US" spc="-20" dirty="0">
                <a:solidFill>
                  <a:srgbClr val="1160FF"/>
                </a:solidFill>
                <a:latin typeface="Cambria"/>
                <a:cs typeface="Cambria"/>
              </a:rPr>
              <a:t>(String</a:t>
            </a:r>
            <a:r>
              <a:rPr lang="en-US" spc="110" dirty="0">
                <a:solidFill>
                  <a:srgbClr val="1160FF"/>
                </a:solidFill>
                <a:latin typeface="Cambria"/>
                <a:cs typeface="Cambria"/>
              </a:rPr>
              <a:t> </a:t>
            </a:r>
            <a:r>
              <a:rPr lang="en-US" spc="-20" dirty="0">
                <a:solidFill>
                  <a:srgbClr val="1160FF"/>
                </a:solidFill>
                <a:latin typeface="Cambria"/>
                <a:cs typeface="Cambria"/>
              </a:rPr>
              <a:t>name</a:t>
            </a:r>
            <a:r>
              <a:rPr lang="en-US" spc="-20" dirty="0" smtClean="0">
                <a:solidFill>
                  <a:srgbClr val="1160FF"/>
                </a:solidFill>
                <a:latin typeface="Cambria"/>
                <a:cs typeface="Cambria"/>
              </a:rPr>
              <a:t>): </a:t>
            </a:r>
            <a:r>
              <a:rPr lang="en-US" spc="-20" dirty="0" smtClean="0">
                <a:latin typeface="Cambria"/>
                <a:cs typeface="Cambria"/>
              </a:rPr>
              <a:t>Removes</a:t>
            </a:r>
            <a:r>
              <a:rPr lang="en-US" spc="100" dirty="0" smtClean="0">
                <a:latin typeface="Cambria"/>
                <a:cs typeface="Cambria"/>
              </a:rPr>
              <a:t> </a:t>
            </a:r>
            <a:r>
              <a:rPr lang="en-US" spc="-10" dirty="0">
                <a:latin typeface="Cambria"/>
                <a:cs typeface="Cambria"/>
              </a:rPr>
              <a:t>the</a:t>
            </a:r>
            <a:r>
              <a:rPr lang="en-US" spc="10" dirty="0">
                <a:latin typeface="Cambria"/>
                <a:cs typeface="Cambria"/>
              </a:rPr>
              <a:t> </a:t>
            </a:r>
            <a:r>
              <a:rPr lang="en-US" spc="-15" dirty="0" smtClean="0">
                <a:latin typeface="Cambria"/>
                <a:cs typeface="Cambria"/>
              </a:rPr>
              <a:t>attribute </a:t>
            </a:r>
            <a:r>
              <a:rPr lang="en-US" spc="-10" dirty="0" smtClean="0">
                <a:latin typeface="Cambria"/>
                <a:cs typeface="Cambria"/>
              </a:rPr>
              <a:t>with</a:t>
            </a:r>
            <a:r>
              <a:rPr lang="en-US" spc="10" dirty="0" smtClean="0">
                <a:latin typeface="Cambria"/>
                <a:cs typeface="Cambria"/>
              </a:rPr>
              <a:t> </a:t>
            </a:r>
            <a:r>
              <a:rPr lang="en-US" spc="-10" dirty="0">
                <a:latin typeface="Cambria"/>
                <a:cs typeface="Cambria"/>
              </a:rPr>
              <a:t>the</a:t>
            </a:r>
            <a:r>
              <a:rPr lang="en-US" spc="5" dirty="0">
                <a:latin typeface="Cambria"/>
                <a:cs typeface="Cambria"/>
              </a:rPr>
              <a:t> </a:t>
            </a:r>
            <a:r>
              <a:rPr lang="en-US" spc="-30" dirty="0">
                <a:latin typeface="Cambria"/>
                <a:cs typeface="Cambria"/>
              </a:rPr>
              <a:t>given</a:t>
            </a:r>
            <a:r>
              <a:rPr lang="en-US" spc="35" dirty="0">
                <a:latin typeface="Cambria"/>
                <a:cs typeface="Cambria"/>
              </a:rPr>
              <a:t> </a:t>
            </a:r>
            <a:r>
              <a:rPr lang="en-US" spc="-10" dirty="0">
                <a:latin typeface="Cambria"/>
                <a:cs typeface="Cambria"/>
              </a:rPr>
              <a:t>name</a:t>
            </a:r>
            <a:r>
              <a:rPr lang="en-US" dirty="0">
                <a:latin typeface="Cambria"/>
                <a:cs typeface="Cambria"/>
              </a:rPr>
              <a:t> </a:t>
            </a:r>
            <a:r>
              <a:rPr lang="en-US" spc="-15" dirty="0">
                <a:latin typeface="Cambria"/>
                <a:cs typeface="Cambria"/>
              </a:rPr>
              <a:t>from</a:t>
            </a:r>
            <a:r>
              <a:rPr lang="en-US" spc="10" dirty="0">
                <a:latin typeface="Cambria"/>
                <a:cs typeface="Cambria"/>
              </a:rPr>
              <a:t> </a:t>
            </a:r>
            <a:r>
              <a:rPr lang="en-US" spc="-10" dirty="0">
                <a:latin typeface="Cambria"/>
                <a:cs typeface="Cambria"/>
              </a:rPr>
              <a:t>the</a:t>
            </a:r>
            <a:r>
              <a:rPr lang="en-US" spc="25" dirty="0">
                <a:latin typeface="Cambria"/>
                <a:cs typeface="Cambria"/>
              </a:rPr>
              <a:t> </a:t>
            </a:r>
            <a:r>
              <a:rPr lang="en-US" spc="-15" dirty="0">
                <a:latin typeface="Cambria"/>
                <a:cs typeface="Cambria"/>
              </a:rPr>
              <a:t>servlet</a:t>
            </a:r>
            <a:r>
              <a:rPr lang="en-US" spc="25" dirty="0">
                <a:latin typeface="Cambria"/>
                <a:cs typeface="Cambria"/>
              </a:rPr>
              <a:t> </a:t>
            </a:r>
            <a:r>
              <a:rPr lang="en-US" spc="-15" dirty="0">
                <a:latin typeface="Cambria"/>
                <a:cs typeface="Cambria"/>
              </a:rPr>
              <a:t>context</a:t>
            </a:r>
            <a:r>
              <a:rPr lang="en-US" spc="-15" dirty="0" smtClean="0">
                <a:latin typeface="Cambria"/>
                <a:cs typeface="Cambria"/>
              </a:rPr>
              <a:t>.</a:t>
            </a:r>
            <a:endParaRPr lang="en-US"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36</a:t>
            </a:fld>
            <a:endParaRPr lang="en-IN" dirty="0"/>
          </a:p>
        </p:txBody>
      </p:sp>
    </p:spTree>
    <p:custDataLst>
      <p:tags r:id="rId1"/>
    </p:custDataLst>
    <p:extLst>
      <p:ext uri="{BB962C8B-B14F-4D97-AF65-F5344CB8AC3E}">
        <p14:creationId xmlns:p14="http://schemas.microsoft.com/office/powerpoint/2010/main" val="3668560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RequestDispatcher</a:t>
            </a:r>
            <a:r>
              <a:rPr lang="en-IN" dirty="0"/>
              <a:t> </a:t>
            </a:r>
            <a:r>
              <a:rPr lang="en-IN" dirty="0" smtClean="0"/>
              <a:t>Interface</a:t>
            </a:r>
            <a:endParaRPr lang="en-IN" dirty="0"/>
          </a:p>
        </p:txBody>
      </p:sp>
      <p:sp>
        <p:nvSpPr>
          <p:cNvPr id="3" name="Content Placeholder 2"/>
          <p:cNvSpPr>
            <a:spLocks noGrp="1"/>
          </p:cNvSpPr>
          <p:nvPr>
            <p:ph idx="1"/>
          </p:nvPr>
        </p:nvSpPr>
        <p:spPr/>
        <p:txBody>
          <a:bodyPr>
            <a:normAutofit lnSpcReduction="10000"/>
          </a:bodyPr>
          <a:lstStyle/>
          <a:p>
            <a:r>
              <a:rPr lang="en-US" dirty="0"/>
              <a:t>The </a:t>
            </a:r>
            <a:r>
              <a:rPr lang="en-US" dirty="0" err="1"/>
              <a:t>RequestDispatcher</a:t>
            </a:r>
            <a:r>
              <a:rPr lang="en-US" dirty="0"/>
              <a:t> interface provides the facility of </a:t>
            </a:r>
            <a:r>
              <a:rPr lang="en-US" b="1" u="sng" dirty="0"/>
              <a:t>dispatching the request to another resource it may be html, servlet or </a:t>
            </a:r>
            <a:r>
              <a:rPr lang="en-US" b="1" u="sng" dirty="0" err="1"/>
              <a:t>jsp</a:t>
            </a:r>
            <a:r>
              <a:rPr lang="en-US" b="1" u="sng" dirty="0"/>
              <a:t>.</a:t>
            </a:r>
            <a:r>
              <a:rPr lang="en-US" dirty="0"/>
              <a:t> </a:t>
            </a:r>
          </a:p>
          <a:p>
            <a:r>
              <a:rPr lang="en-US" dirty="0"/>
              <a:t>This interface can also be used to include the content of another resource also. </a:t>
            </a:r>
          </a:p>
          <a:p>
            <a:r>
              <a:rPr lang="en-US" dirty="0"/>
              <a:t>It is one of the way of servlet collaboration.</a:t>
            </a:r>
          </a:p>
          <a:p>
            <a:r>
              <a:rPr lang="en-US" dirty="0"/>
              <a:t>There are two methods defined in the </a:t>
            </a:r>
            <a:r>
              <a:rPr lang="en-US" dirty="0" err="1"/>
              <a:t>RequestDispatcher</a:t>
            </a:r>
            <a:r>
              <a:rPr lang="en-US" dirty="0"/>
              <a:t> interface:</a:t>
            </a:r>
          </a:p>
          <a:p>
            <a:pPr marL="297180" indent="-342900">
              <a:buFont typeface="+mj-lt"/>
              <a:buAutoNum type="arabicPeriod"/>
            </a:pPr>
            <a:r>
              <a:rPr lang="en-IN" dirty="0">
                <a:solidFill>
                  <a:srgbClr val="4F8AFF"/>
                </a:solidFill>
              </a:rPr>
              <a:t>public void forward(</a:t>
            </a:r>
            <a:r>
              <a:rPr lang="en-IN" dirty="0" err="1">
                <a:solidFill>
                  <a:srgbClr val="4F8AFF"/>
                </a:solidFill>
              </a:rPr>
              <a:t>ServletRequest</a:t>
            </a:r>
            <a:r>
              <a:rPr lang="en-IN" dirty="0">
                <a:solidFill>
                  <a:srgbClr val="4F8AFF"/>
                </a:solidFill>
              </a:rPr>
              <a:t> request</a:t>
            </a:r>
            <a:r>
              <a:rPr lang="en-IN" dirty="0" smtClean="0">
                <a:solidFill>
                  <a:srgbClr val="4F8AFF"/>
                </a:solidFill>
              </a:rPr>
              <a:t>, </a:t>
            </a:r>
            <a:r>
              <a:rPr lang="en-IN" dirty="0" err="1" smtClean="0">
                <a:solidFill>
                  <a:srgbClr val="4F8AFF"/>
                </a:solidFill>
              </a:rPr>
              <a:t>ServletResponse</a:t>
            </a:r>
            <a:r>
              <a:rPr lang="en-IN" dirty="0" smtClean="0">
                <a:solidFill>
                  <a:srgbClr val="4F8AFF"/>
                </a:solidFill>
              </a:rPr>
              <a:t> </a:t>
            </a:r>
            <a:r>
              <a:rPr lang="en-IN" dirty="0">
                <a:solidFill>
                  <a:srgbClr val="4F8AFF"/>
                </a:solidFill>
              </a:rPr>
              <a:t>response)throws </a:t>
            </a:r>
            <a:r>
              <a:rPr lang="en-IN" dirty="0" err="1">
                <a:solidFill>
                  <a:srgbClr val="4F8AFF"/>
                </a:solidFill>
              </a:rPr>
              <a:t>ServletException</a:t>
            </a:r>
            <a:r>
              <a:rPr lang="en-IN" dirty="0" smtClean="0">
                <a:solidFill>
                  <a:srgbClr val="4F8AFF"/>
                </a:solidFill>
              </a:rPr>
              <a:t>, </a:t>
            </a:r>
            <a:r>
              <a:rPr lang="en-IN" dirty="0" err="1" smtClean="0">
                <a:solidFill>
                  <a:srgbClr val="4F8AFF"/>
                </a:solidFill>
              </a:rPr>
              <a:t>java.io.IOException</a:t>
            </a:r>
            <a:r>
              <a:rPr lang="en-IN" dirty="0">
                <a:solidFill>
                  <a:srgbClr val="4F8AFF"/>
                </a:solidFill>
              </a:rPr>
              <a:t>: </a:t>
            </a:r>
            <a:r>
              <a:rPr lang="en-IN" dirty="0"/>
              <a:t>Forwards a request from a servlet to another resource (servlet, JSP file, or HTML file) on the server.</a:t>
            </a:r>
          </a:p>
          <a:p>
            <a:pPr marL="297180" indent="-342900">
              <a:buFont typeface="+mj-lt"/>
              <a:buAutoNum type="arabicPeriod"/>
            </a:pPr>
            <a:r>
              <a:rPr lang="en-IN" dirty="0">
                <a:solidFill>
                  <a:srgbClr val="4F8AFF"/>
                </a:solidFill>
              </a:rPr>
              <a:t>public void include(</a:t>
            </a:r>
            <a:r>
              <a:rPr lang="en-IN" dirty="0" err="1">
                <a:solidFill>
                  <a:srgbClr val="4F8AFF"/>
                </a:solidFill>
              </a:rPr>
              <a:t>ServletRequest</a:t>
            </a:r>
            <a:r>
              <a:rPr lang="en-IN" dirty="0">
                <a:solidFill>
                  <a:srgbClr val="4F8AFF"/>
                </a:solidFill>
              </a:rPr>
              <a:t> request</a:t>
            </a:r>
            <a:r>
              <a:rPr lang="en-IN" dirty="0" smtClean="0">
                <a:solidFill>
                  <a:srgbClr val="4F8AFF"/>
                </a:solidFill>
              </a:rPr>
              <a:t>, </a:t>
            </a:r>
            <a:r>
              <a:rPr lang="en-IN" dirty="0" err="1" smtClean="0">
                <a:solidFill>
                  <a:srgbClr val="4F8AFF"/>
                </a:solidFill>
              </a:rPr>
              <a:t>ServletResponse</a:t>
            </a:r>
            <a:r>
              <a:rPr lang="en-IN" dirty="0" smtClean="0">
                <a:solidFill>
                  <a:srgbClr val="4F8AFF"/>
                </a:solidFill>
              </a:rPr>
              <a:t> </a:t>
            </a:r>
            <a:r>
              <a:rPr lang="en-IN" dirty="0">
                <a:solidFill>
                  <a:srgbClr val="4F8AFF"/>
                </a:solidFill>
              </a:rPr>
              <a:t>response)throws </a:t>
            </a:r>
            <a:r>
              <a:rPr lang="en-IN" dirty="0" err="1">
                <a:solidFill>
                  <a:srgbClr val="4F8AFF"/>
                </a:solidFill>
              </a:rPr>
              <a:t>ServletException</a:t>
            </a:r>
            <a:r>
              <a:rPr lang="en-IN" dirty="0" smtClean="0">
                <a:solidFill>
                  <a:srgbClr val="4F8AFF"/>
                </a:solidFill>
              </a:rPr>
              <a:t>, </a:t>
            </a:r>
            <a:r>
              <a:rPr lang="en-IN" dirty="0" err="1" smtClean="0">
                <a:solidFill>
                  <a:srgbClr val="4F8AFF"/>
                </a:solidFill>
              </a:rPr>
              <a:t>java.io.IOException</a:t>
            </a:r>
            <a:r>
              <a:rPr lang="en-IN" dirty="0">
                <a:solidFill>
                  <a:srgbClr val="4F8AFF"/>
                </a:solidFill>
              </a:rPr>
              <a:t>: </a:t>
            </a:r>
            <a:r>
              <a:rPr lang="en-IN" dirty="0"/>
              <a:t>Includes the content of a resource (servlet, JSP page, or HTML file) in the response</a:t>
            </a:r>
            <a:r>
              <a:rPr lang="en-IN"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37</a:t>
            </a:fld>
            <a:endParaRPr lang="en-IN" dirty="0"/>
          </a:p>
        </p:txBody>
      </p:sp>
    </p:spTree>
    <p:custDataLst>
      <p:tags r:id="rId1"/>
    </p:custDataLst>
    <p:extLst>
      <p:ext uri="{BB962C8B-B14F-4D97-AF65-F5344CB8AC3E}">
        <p14:creationId xmlns:p14="http://schemas.microsoft.com/office/powerpoint/2010/main" val="15857135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Forward() vs </a:t>
            </a:r>
            <a:r>
              <a:rPr lang="en-IN" dirty="0" smtClean="0"/>
              <a:t>Include </a:t>
            </a:r>
            <a:r>
              <a:rPr lang="en-IN" dirty="0"/>
              <a:t>() method:</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38</a:t>
            </a:fld>
            <a:endParaRPr lang="en-IN" dirty="0"/>
          </a:p>
        </p:txBody>
      </p:sp>
      <p:pic>
        <p:nvPicPr>
          <p:cNvPr id="5" name="Picture 2" descr="forward() method of RequestDispatcher interface">
            <a:extLst>
              <a:ext uri="{FF2B5EF4-FFF2-40B4-BE49-F238E27FC236}">
                <a16:creationId xmlns:a16="http://schemas.microsoft.com/office/drawing/2014/main" id="{3CF5C5E4-06C8-4FF6-B504-06994D536A2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489002"/>
            <a:ext cx="5923128" cy="33696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nclude() method of RequestDispatcher interface">
            <a:extLst>
              <a:ext uri="{FF2B5EF4-FFF2-40B4-BE49-F238E27FC236}">
                <a16:creationId xmlns:a16="http://schemas.microsoft.com/office/drawing/2014/main" id="{29AAF4E8-17F5-4078-945C-EE9FDE6C08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814" y="1805873"/>
            <a:ext cx="6503186" cy="358796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979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t>
            </a:r>
            <a:r>
              <a:rPr lang="en-IN" dirty="0"/>
              <a:t>of Request Dispatcher interface</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39</a:t>
            </a:fld>
            <a:endParaRPr lang="en-IN" dirty="0"/>
          </a:p>
        </p:txBody>
      </p:sp>
      <p:pic>
        <p:nvPicPr>
          <p:cNvPr id="5" name="Content Placeholder 4">
            <a:extLst>
              <a:ext uri="{FF2B5EF4-FFF2-40B4-BE49-F238E27FC236}">
                <a16:creationId xmlns:a16="http://schemas.microsoft.com/office/drawing/2014/main" id="{A8EA06AF-41DD-4B3B-9114-8AEE85926399}"/>
              </a:ext>
            </a:extLst>
          </p:cNvPr>
          <p:cNvPicPr>
            <a:picLocks noGrp="1" noChangeAspect="1"/>
          </p:cNvPicPr>
          <p:nvPr>
            <p:ph idx="1"/>
          </p:nvPr>
        </p:nvPicPr>
        <p:blipFill>
          <a:blip r:embed="rId3"/>
          <a:stretch>
            <a:fillRect/>
          </a:stretch>
        </p:blipFill>
        <p:spPr>
          <a:xfrm>
            <a:off x="811901" y="777993"/>
            <a:ext cx="10311024" cy="5609990"/>
          </a:xfrm>
          <a:prstGeom prst="rect">
            <a:avLst/>
          </a:prstGeom>
        </p:spPr>
      </p:pic>
    </p:spTree>
    <p:custDataLst>
      <p:tags r:id="rId1"/>
    </p:custDataLst>
    <p:extLst>
      <p:ext uri="{BB962C8B-B14F-4D97-AF65-F5344CB8AC3E}">
        <p14:creationId xmlns:p14="http://schemas.microsoft.com/office/powerpoint/2010/main" val="1766713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Servlets - Introduction</a:t>
            </a:r>
            <a:endParaRPr lang="en-IN" dirty="0"/>
          </a:p>
        </p:txBody>
      </p:sp>
      <p:sp>
        <p:nvSpPr>
          <p:cNvPr id="3" name="Content Placeholder 2"/>
          <p:cNvSpPr>
            <a:spLocks noGrp="1"/>
          </p:cNvSpPr>
          <p:nvPr>
            <p:ph idx="1"/>
          </p:nvPr>
        </p:nvSpPr>
        <p:spPr>
          <a:xfrm>
            <a:off x="239151" y="864107"/>
            <a:ext cx="11456320" cy="5993893"/>
          </a:xfrm>
        </p:spPr>
        <p:txBody>
          <a:bodyPr>
            <a:normAutofit/>
          </a:bodyPr>
          <a:lstStyle/>
          <a:p>
            <a:pPr algn="just">
              <a:lnSpc>
                <a:spcPct val="100000"/>
              </a:lnSpc>
              <a:spcBef>
                <a:spcPts val="90"/>
              </a:spcBef>
            </a:pPr>
            <a:r>
              <a:rPr lang="en-US" spc="-10" dirty="0" smtClean="0">
                <a:latin typeface="Cambria"/>
                <a:cs typeface="Cambria"/>
              </a:rPr>
              <a:t>Servlets run </a:t>
            </a:r>
            <a:r>
              <a:rPr lang="en-US" spc="-10" dirty="0">
                <a:latin typeface="Cambria"/>
                <a:cs typeface="Cambria"/>
              </a:rPr>
              <a:t>on the HTTP protocol. </a:t>
            </a:r>
            <a:endParaRPr lang="en-US" spc="-10" dirty="0" smtClean="0">
              <a:latin typeface="Cambria"/>
              <a:cs typeface="Cambria"/>
            </a:endParaRPr>
          </a:p>
          <a:p>
            <a:pPr lvl="1" algn="just">
              <a:lnSpc>
                <a:spcPct val="100000"/>
              </a:lnSpc>
              <a:spcBef>
                <a:spcPts val="90"/>
              </a:spcBef>
            </a:pPr>
            <a:r>
              <a:rPr lang="en-US" spc="-10" dirty="0" smtClean="0">
                <a:latin typeface="Cambria"/>
                <a:cs typeface="Cambria"/>
              </a:rPr>
              <a:t>HTTP </a:t>
            </a:r>
            <a:r>
              <a:rPr lang="en-US" spc="-10" dirty="0">
                <a:latin typeface="Cambria"/>
                <a:cs typeface="Cambria"/>
              </a:rPr>
              <a:t>is an request-response protocol. </a:t>
            </a:r>
            <a:endParaRPr lang="en-US" spc="-10" dirty="0" smtClean="0">
              <a:latin typeface="Cambria"/>
              <a:cs typeface="Cambria"/>
            </a:endParaRPr>
          </a:p>
          <a:p>
            <a:pPr lvl="1" algn="just">
              <a:lnSpc>
                <a:spcPct val="100000"/>
              </a:lnSpc>
              <a:spcBef>
                <a:spcPts val="90"/>
              </a:spcBef>
            </a:pPr>
            <a:r>
              <a:rPr lang="en-US" spc="-10" dirty="0" smtClean="0">
                <a:latin typeface="Cambria"/>
                <a:cs typeface="Cambria"/>
              </a:rPr>
              <a:t>Client </a:t>
            </a:r>
            <a:r>
              <a:rPr lang="en-US" spc="-10" dirty="0">
                <a:latin typeface="Cambria"/>
                <a:cs typeface="Cambria"/>
              </a:rPr>
              <a:t>sends a request message to the </a:t>
            </a:r>
            <a:r>
              <a:rPr lang="en-US" spc="-10" dirty="0" smtClean="0">
                <a:latin typeface="Cambria"/>
                <a:cs typeface="Cambria"/>
              </a:rPr>
              <a:t>server</a:t>
            </a:r>
          </a:p>
          <a:p>
            <a:pPr lvl="1" algn="just">
              <a:lnSpc>
                <a:spcPct val="100000"/>
              </a:lnSpc>
              <a:spcBef>
                <a:spcPts val="90"/>
              </a:spcBef>
            </a:pPr>
            <a:r>
              <a:rPr lang="en-US" spc="-10" dirty="0" smtClean="0">
                <a:latin typeface="Cambria"/>
                <a:cs typeface="Cambria"/>
              </a:rPr>
              <a:t>Server </a:t>
            </a:r>
            <a:r>
              <a:rPr lang="en-US" spc="-10" dirty="0">
                <a:latin typeface="Cambria"/>
                <a:cs typeface="Cambria"/>
              </a:rPr>
              <a:t>returns a response </a:t>
            </a:r>
            <a:r>
              <a:rPr lang="en-US" spc="-10" dirty="0" smtClean="0">
                <a:latin typeface="Cambria"/>
                <a:cs typeface="Cambria"/>
              </a:rPr>
              <a:t>message</a:t>
            </a:r>
            <a:endParaRPr lang="en-US" spc="-10" dirty="0">
              <a:latin typeface="Cambria"/>
              <a:cs typeface="Cambria"/>
            </a:endParaRPr>
          </a:p>
          <a:p>
            <a:pPr algn="just">
              <a:lnSpc>
                <a:spcPct val="100000"/>
              </a:lnSpc>
              <a:spcBef>
                <a:spcPts val="90"/>
              </a:spcBef>
            </a:pPr>
            <a:endParaRPr lang="en-US" spc="-10" dirty="0">
              <a:latin typeface="Cambria"/>
              <a:cs typeface="Cambria"/>
            </a:endParaRPr>
          </a:p>
          <a:p>
            <a:pPr algn="just">
              <a:lnSpc>
                <a:spcPct val="100000"/>
              </a:lnSpc>
              <a:spcBef>
                <a:spcPts val="90"/>
              </a:spcBef>
            </a:pPr>
            <a:r>
              <a:rPr lang="en-US" spc="-10" dirty="0" smtClean="0">
                <a:latin typeface="Cambria"/>
                <a:cs typeface="Cambria"/>
              </a:rPr>
              <a:t>Servlets </a:t>
            </a:r>
            <a:r>
              <a:rPr lang="en-US" spc="-10" dirty="0">
                <a:latin typeface="Cambria"/>
                <a:cs typeface="Cambria"/>
              </a:rPr>
              <a:t>are server-side programs (running inside a web server) </a:t>
            </a:r>
            <a:endParaRPr lang="en-US" spc="-10" dirty="0" smtClean="0">
              <a:latin typeface="Cambria"/>
              <a:cs typeface="Cambria"/>
            </a:endParaRPr>
          </a:p>
          <a:p>
            <a:pPr lvl="1" algn="just">
              <a:lnSpc>
                <a:spcPct val="100000"/>
              </a:lnSpc>
              <a:spcBef>
                <a:spcPts val="90"/>
              </a:spcBef>
            </a:pPr>
            <a:r>
              <a:rPr lang="en-US" spc="-10" dirty="0" smtClean="0">
                <a:latin typeface="Cambria"/>
                <a:cs typeface="Cambria"/>
              </a:rPr>
              <a:t>Handle </a:t>
            </a:r>
            <a:r>
              <a:rPr lang="en-US" spc="-10" dirty="0">
                <a:latin typeface="Cambria"/>
                <a:cs typeface="Cambria"/>
              </a:rPr>
              <a:t>clients' </a:t>
            </a:r>
            <a:r>
              <a:rPr lang="en-US" spc="-10" dirty="0" smtClean="0">
                <a:latin typeface="Cambria"/>
                <a:cs typeface="Cambria"/>
              </a:rPr>
              <a:t>requests</a:t>
            </a:r>
          </a:p>
          <a:p>
            <a:pPr lvl="1" algn="just">
              <a:lnSpc>
                <a:spcPct val="100000"/>
              </a:lnSpc>
              <a:spcBef>
                <a:spcPts val="90"/>
              </a:spcBef>
            </a:pPr>
            <a:r>
              <a:rPr lang="en-US" spc="-10" dirty="0" smtClean="0">
                <a:latin typeface="Cambria"/>
                <a:cs typeface="Cambria"/>
              </a:rPr>
              <a:t>Return </a:t>
            </a:r>
            <a:r>
              <a:rPr lang="en-US" spc="-10" dirty="0">
                <a:latin typeface="Cambria"/>
                <a:cs typeface="Cambria"/>
              </a:rPr>
              <a:t>a customized or </a:t>
            </a:r>
            <a:r>
              <a:rPr lang="en-US" spc="-10" dirty="0" smtClean="0">
                <a:latin typeface="Cambria"/>
                <a:cs typeface="Cambria"/>
              </a:rPr>
              <a:t>dynamic </a:t>
            </a:r>
            <a:r>
              <a:rPr lang="en-US" spc="-10" dirty="0">
                <a:latin typeface="Cambria"/>
                <a:cs typeface="Cambria"/>
              </a:rPr>
              <a:t>response for each request. </a:t>
            </a:r>
            <a:endParaRPr lang="en-US" spc="-10" dirty="0" smtClean="0">
              <a:latin typeface="Cambria"/>
              <a:cs typeface="Cambria"/>
            </a:endParaRPr>
          </a:p>
          <a:p>
            <a:pPr marL="502920" lvl="1" indent="0" algn="just">
              <a:lnSpc>
                <a:spcPct val="100000"/>
              </a:lnSpc>
              <a:spcBef>
                <a:spcPts val="90"/>
              </a:spcBef>
              <a:buNone/>
            </a:pPr>
            <a:endParaRPr lang="en-US" spc="-10" dirty="0" smtClean="0">
              <a:latin typeface="Cambria"/>
              <a:cs typeface="Cambria"/>
            </a:endParaRPr>
          </a:p>
          <a:p>
            <a:pPr algn="just">
              <a:lnSpc>
                <a:spcPct val="100000"/>
              </a:lnSpc>
              <a:spcBef>
                <a:spcPts val="90"/>
              </a:spcBef>
            </a:pPr>
            <a:r>
              <a:rPr lang="en-US" spc="-10" dirty="0" smtClean="0">
                <a:latin typeface="Cambria"/>
                <a:cs typeface="Cambria"/>
              </a:rPr>
              <a:t>Servlets </a:t>
            </a:r>
            <a:r>
              <a:rPr lang="en-US" spc="-10" dirty="0" smtClean="0">
                <a:latin typeface="Cambria"/>
                <a:cs typeface="Cambria"/>
                <a:sym typeface="Wingdings" pitchFamily="2" charset="2"/>
              </a:rPr>
              <a:t> </a:t>
            </a:r>
            <a:r>
              <a:rPr lang="en-US" spc="-10" dirty="0">
                <a:latin typeface="Cambria"/>
                <a:cs typeface="Cambria"/>
              </a:rPr>
              <a:t> </a:t>
            </a:r>
            <a:r>
              <a:rPr lang="en-US" spc="-10" dirty="0" smtClean="0">
                <a:latin typeface="Cambria"/>
                <a:cs typeface="Cambria"/>
              </a:rPr>
              <a:t>Foundation</a:t>
            </a:r>
            <a:r>
              <a:rPr lang="en-US" spc="-10" dirty="0">
                <a:latin typeface="Cambria"/>
                <a:cs typeface="Cambria"/>
              </a:rPr>
              <a:t> of the Java server-side </a:t>
            </a:r>
            <a:r>
              <a:rPr lang="en-US" spc="-10" dirty="0" smtClean="0">
                <a:latin typeface="Cambria"/>
                <a:cs typeface="Cambria"/>
              </a:rPr>
              <a:t>technology</a:t>
            </a:r>
          </a:p>
          <a:p>
            <a:pPr lvl="1" algn="just">
              <a:lnSpc>
                <a:spcPct val="100000"/>
              </a:lnSpc>
              <a:spcBef>
                <a:spcPts val="90"/>
              </a:spcBef>
            </a:pPr>
            <a:r>
              <a:rPr lang="en-US" spc="-10" dirty="0" smtClean="0">
                <a:latin typeface="Cambria"/>
                <a:cs typeface="Cambria"/>
              </a:rPr>
              <a:t>Extensions </a:t>
            </a:r>
            <a:r>
              <a:rPr lang="en-US" spc="-10" dirty="0">
                <a:latin typeface="Cambria"/>
                <a:cs typeface="Cambria"/>
              </a:rPr>
              <a:t>of the servlet technology </a:t>
            </a:r>
            <a:endParaRPr lang="en-US" spc="-10" dirty="0" smtClean="0">
              <a:latin typeface="Cambria"/>
              <a:cs typeface="Cambria"/>
            </a:endParaRPr>
          </a:p>
          <a:p>
            <a:pPr lvl="2" algn="just">
              <a:lnSpc>
                <a:spcPct val="100000"/>
              </a:lnSpc>
              <a:spcBef>
                <a:spcPts val="90"/>
              </a:spcBef>
            </a:pPr>
            <a:r>
              <a:rPr lang="en-US" spc="-10" dirty="0" smtClean="0">
                <a:latin typeface="Cambria"/>
                <a:cs typeface="Cambria"/>
              </a:rPr>
              <a:t>JSP </a:t>
            </a:r>
            <a:r>
              <a:rPr lang="en-US" spc="-10" dirty="0">
                <a:latin typeface="Cambria"/>
                <a:cs typeface="Cambria"/>
              </a:rPr>
              <a:t>(</a:t>
            </a:r>
            <a:r>
              <a:rPr lang="en-US" spc="-10" dirty="0" err="1">
                <a:latin typeface="Cambria"/>
                <a:cs typeface="Cambria"/>
              </a:rPr>
              <a:t>JavaServer</a:t>
            </a:r>
            <a:r>
              <a:rPr lang="en-US" spc="-10" dirty="0">
                <a:latin typeface="Cambria"/>
                <a:cs typeface="Cambria"/>
              </a:rPr>
              <a:t> Pages), JSF (</a:t>
            </a:r>
            <a:r>
              <a:rPr lang="en-US" spc="-10" dirty="0" err="1">
                <a:latin typeface="Cambria"/>
                <a:cs typeface="Cambria"/>
              </a:rPr>
              <a:t>JavaServer</a:t>
            </a:r>
            <a:r>
              <a:rPr lang="en-US" spc="-10" dirty="0">
                <a:latin typeface="Cambria"/>
                <a:cs typeface="Cambria"/>
              </a:rPr>
              <a:t> Faces</a:t>
            </a:r>
            <a:r>
              <a:rPr lang="en-US" spc="-10" dirty="0" smtClean="0">
                <a:latin typeface="Cambria"/>
                <a:cs typeface="Cambria"/>
              </a:rPr>
              <a:t>)</a:t>
            </a:r>
          </a:p>
          <a:p>
            <a:pPr lvl="2" algn="just">
              <a:lnSpc>
                <a:spcPct val="100000"/>
              </a:lnSpc>
              <a:spcBef>
                <a:spcPts val="90"/>
              </a:spcBef>
            </a:pPr>
            <a:r>
              <a:rPr lang="en-US" spc="-10" dirty="0" smtClean="0">
                <a:latin typeface="Cambria"/>
                <a:cs typeface="Cambria"/>
              </a:rPr>
              <a:t>Struts</a:t>
            </a:r>
            <a:r>
              <a:rPr lang="en-US" spc="-10" dirty="0">
                <a:latin typeface="Cambria"/>
                <a:cs typeface="Cambria"/>
              </a:rPr>
              <a:t>, Spring, </a:t>
            </a:r>
            <a:r>
              <a:rPr lang="en-US" spc="-10" dirty="0" smtClean="0">
                <a:latin typeface="Cambria"/>
                <a:cs typeface="Cambria"/>
              </a:rPr>
              <a:t>Hibernate</a:t>
            </a:r>
            <a:endParaRPr lang="en-US" spc="-10"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4</a:t>
            </a:fld>
            <a:endParaRPr lang="en-IN" dirty="0"/>
          </a:p>
        </p:txBody>
      </p:sp>
    </p:spTree>
    <p:custDataLst>
      <p:tags r:id="rId1"/>
    </p:custDataLst>
    <p:extLst>
      <p:ext uri="{BB962C8B-B14F-4D97-AF65-F5344CB8AC3E}">
        <p14:creationId xmlns:p14="http://schemas.microsoft.com/office/powerpoint/2010/main" val="41764834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err="1">
                <a:effectLst/>
              </a:rPr>
              <a:t>SendRedirect</a:t>
            </a:r>
            <a:r>
              <a:rPr lang="en-IN" b="0" dirty="0">
                <a:effectLst/>
              </a:rPr>
              <a:t> in </a:t>
            </a:r>
            <a:r>
              <a:rPr lang="en-IN" b="0" dirty="0" smtClean="0">
                <a:effectLst/>
              </a:rPr>
              <a:t>servlet</a:t>
            </a:r>
            <a:endParaRPr lang="en-IN" dirty="0"/>
          </a:p>
        </p:txBody>
      </p:sp>
      <p:sp>
        <p:nvSpPr>
          <p:cNvPr id="3" name="Content Placeholder 2"/>
          <p:cNvSpPr>
            <a:spLocks noGrp="1"/>
          </p:cNvSpPr>
          <p:nvPr>
            <p:ph idx="1"/>
          </p:nvPr>
        </p:nvSpPr>
        <p:spPr/>
        <p:txBody>
          <a:bodyPr>
            <a:normAutofit/>
          </a:bodyPr>
          <a:lstStyle/>
          <a:p>
            <a:r>
              <a:rPr lang="en-US" b="1" dirty="0" err="1"/>
              <a:t>sendRedirect</a:t>
            </a:r>
            <a:r>
              <a:rPr lang="en-US" b="1" dirty="0"/>
              <a:t>()</a:t>
            </a:r>
            <a:r>
              <a:rPr lang="en-US" dirty="0"/>
              <a:t> method of </a:t>
            </a:r>
            <a:r>
              <a:rPr lang="en-US" b="1" dirty="0" err="1"/>
              <a:t>HttpServletResponse</a:t>
            </a:r>
            <a:r>
              <a:rPr lang="en-US" dirty="0"/>
              <a:t> interface can be used to redirect response to another resource, it may be servlet, </a:t>
            </a:r>
            <a:r>
              <a:rPr lang="en-US" dirty="0" err="1"/>
              <a:t>jsp</a:t>
            </a:r>
            <a:r>
              <a:rPr lang="en-US" dirty="0"/>
              <a:t> or html file.</a:t>
            </a:r>
          </a:p>
          <a:p>
            <a:r>
              <a:rPr lang="en-US" dirty="0"/>
              <a:t>It accepts relative as well as absolute URL.</a:t>
            </a:r>
          </a:p>
          <a:p>
            <a:r>
              <a:rPr lang="en-US" dirty="0"/>
              <a:t>It works at client side because it uses the </a:t>
            </a:r>
            <a:r>
              <a:rPr lang="en-US" dirty="0" err="1"/>
              <a:t>url</a:t>
            </a:r>
            <a:r>
              <a:rPr lang="en-US" dirty="0"/>
              <a:t> bar of the browser to make another request. So, it can work inside and outside the server.</a:t>
            </a:r>
          </a:p>
          <a:p>
            <a:r>
              <a:rPr lang="en-IN" dirty="0"/>
              <a:t>Syntax of </a:t>
            </a:r>
            <a:r>
              <a:rPr lang="en-IN" dirty="0" err="1"/>
              <a:t>sendRedirect</a:t>
            </a:r>
            <a:r>
              <a:rPr lang="en-IN" dirty="0"/>
              <a:t>() method</a:t>
            </a:r>
          </a:p>
          <a:p>
            <a:r>
              <a:rPr lang="en-US" b="1" dirty="0"/>
              <a:t>public</a:t>
            </a:r>
            <a:r>
              <a:rPr lang="en-US" dirty="0"/>
              <a:t> </a:t>
            </a:r>
            <a:r>
              <a:rPr lang="en-US" b="1" dirty="0"/>
              <a:t>void</a:t>
            </a:r>
            <a:r>
              <a:rPr lang="en-US" dirty="0"/>
              <a:t> </a:t>
            </a:r>
            <a:r>
              <a:rPr lang="en-US" dirty="0" err="1"/>
              <a:t>sendRedirect</a:t>
            </a:r>
            <a:r>
              <a:rPr lang="en-US" dirty="0"/>
              <a:t>(String URL)</a:t>
            </a:r>
            <a:r>
              <a:rPr lang="en-US" b="1" dirty="0"/>
              <a:t>throws</a:t>
            </a:r>
            <a:r>
              <a:rPr lang="en-US" dirty="0"/>
              <a:t> </a:t>
            </a:r>
            <a:r>
              <a:rPr lang="en-US" dirty="0" err="1"/>
              <a:t>IOException</a:t>
            </a:r>
            <a:r>
              <a:rPr lang="en-US" dirty="0"/>
              <a:t>;  </a:t>
            </a:r>
          </a:p>
          <a:p>
            <a:r>
              <a:rPr lang="en-IN" dirty="0"/>
              <a:t>Example of </a:t>
            </a:r>
            <a:r>
              <a:rPr lang="en-IN" dirty="0" err="1"/>
              <a:t>sendRedirect</a:t>
            </a:r>
            <a:r>
              <a:rPr lang="en-IN" dirty="0"/>
              <a:t>() </a:t>
            </a:r>
            <a:r>
              <a:rPr lang="en-IN" dirty="0" smtClean="0"/>
              <a:t>method</a:t>
            </a:r>
          </a:p>
          <a:p>
            <a:r>
              <a:rPr lang="en-IN" dirty="0" err="1" smtClean="0"/>
              <a:t>response.sendRedirect</a:t>
            </a:r>
            <a:r>
              <a:rPr lang="en-IN" dirty="0"/>
              <a:t>("http://</a:t>
            </a:r>
            <a:r>
              <a:rPr lang="en-IN" dirty="0" smtClean="0"/>
              <a:t>www.marwadiuniversity.ac.in");</a:t>
            </a:r>
            <a:r>
              <a:rPr lang="en-IN" dirty="0"/>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40</a:t>
            </a:fld>
            <a:endParaRPr lang="en-IN" dirty="0"/>
          </a:p>
        </p:txBody>
      </p:sp>
    </p:spTree>
    <p:custDataLst>
      <p:tags r:id="rId1"/>
    </p:custDataLst>
    <p:extLst>
      <p:ext uri="{BB962C8B-B14F-4D97-AF65-F5344CB8AC3E}">
        <p14:creationId xmlns:p14="http://schemas.microsoft.com/office/powerpoint/2010/main" val="23604967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effectLst/>
              </a:rPr>
              <a:t>Example </a:t>
            </a:r>
            <a:r>
              <a:rPr lang="en-US" b="0" dirty="0">
                <a:effectLst/>
              </a:rPr>
              <a:t>of </a:t>
            </a:r>
            <a:r>
              <a:rPr lang="en-US" b="0" dirty="0" err="1">
                <a:effectLst/>
              </a:rPr>
              <a:t>sendRedirect</a:t>
            </a:r>
            <a:r>
              <a:rPr lang="en-US" b="0" dirty="0">
                <a:effectLst/>
              </a:rPr>
              <a:t> method in </a:t>
            </a:r>
            <a:r>
              <a:rPr lang="en-US" b="0" dirty="0" smtClean="0">
                <a:effectLst/>
              </a:rPr>
              <a:t>servlet</a:t>
            </a:r>
            <a:endParaRPr lang="en-IN" dirty="0"/>
          </a:p>
        </p:txBody>
      </p:sp>
      <p:sp>
        <p:nvSpPr>
          <p:cNvPr id="3" name="Content Placeholder 2"/>
          <p:cNvSpPr>
            <a:spLocks noGrp="1"/>
          </p:cNvSpPr>
          <p:nvPr>
            <p:ph idx="1"/>
          </p:nvPr>
        </p:nvSpPr>
        <p:spPr>
          <a:xfrm>
            <a:off x="239151" y="864107"/>
            <a:ext cx="11456320" cy="5941775"/>
          </a:xfrm>
        </p:spPr>
        <p:txBody>
          <a:bodyPr>
            <a:normAutofit/>
          </a:bodyPr>
          <a:lstStyle/>
          <a:p>
            <a:pPr marL="0" indent="0">
              <a:buNone/>
            </a:pPr>
            <a:r>
              <a:rPr lang="en-IN" b="1" dirty="0"/>
              <a:t>import</a:t>
            </a:r>
            <a:r>
              <a:rPr lang="en-IN" dirty="0"/>
              <a:t> java.io.*;  </a:t>
            </a:r>
          </a:p>
          <a:p>
            <a:pPr marL="0" indent="0">
              <a:buNone/>
            </a:pPr>
            <a:r>
              <a:rPr lang="en-IN" b="1" dirty="0"/>
              <a:t>import</a:t>
            </a:r>
            <a:r>
              <a:rPr lang="en-IN" dirty="0"/>
              <a:t> </a:t>
            </a:r>
            <a:r>
              <a:rPr lang="en-IN" dirty="0" err="1"/>
              <a:t>javax.servlet</a:t>
            </a:r>
            <a:r>
              <a:rPr lang="en-IN" dirty="0"/>
              <a:t>.*;  </a:t>
            </a:r>
          </a:p>
          <a:p>
            <a:pPr marL="0" indent="0">
              <a:buNone/>
            </a:pPr>
            <a:r>
              <a:rPr lang="en-IN" b="1" dirty="0"/>
              <a:t>import</a:t>
            </a:r>
            <a:r>
              <a:rPr lang="en-IN" dirty="0"/>
              <a:t> </a:t>
            </a:r>
            <a:r>
              <a:rPr lang="en-IN" dirty="0" err="1"/>
              <a:t>javax.servlet.http</a:t>
            </a:r>
            <a:r>
              <a:rPr lang="en-IN" dirty="0"/>
              <a:t>.*;  </a:t>
            </a:r>
          </a:p>
          <a:p>
            <a:pPr marL="0" indent="0">
              <a:buNone/>
            </a:pPr>
            <a:r>
              <a:rPr lang="en-IN" b="1" dirty="0" smtClean="0"/>
              <a:t>public</a:t>
            </a:r>
            <a:r>
              <a:rPr lang="en-IN" dirty="0"/>
              <a:t> </a:t>
            </a:r>
            <a:r>
              <a:rPr lang="en-IN" b="1" dirty="0"/>
              <a:t>class</a:t>
            </a:r>
            <a:r>
              <a:rPr lang="en-IN" dirty="0"/>
              <a:t> </a:t>
            </a:r>
            <a:r>
              <a:rPr lang="en-IN" dirty="0" err="1" smtClean="0"/>
              <a:t>SendRedirectServlet</a:t>
            </a:r>
            <a:r>
              <a:rPr lang="en-IN" dirty="0"/>
              <a:t> </a:t>
            </a:r>
            <a:r>
              <a:rPr lang="en-IN" b="1" dirty="0"/>
              <a:t>extends</a:t>
            </a:r>
            <a:r>
              <a:rPr lang="en-IN" dirty="0"/>
              <a:t> </a:t>
            </a:r>
            <a:r>
              <a:rPr lang="en-IN" dirty="0" err="1"/>
              <a:t>HttpServlet</a:t>
            </a:r>
            <a:r>
              <a:rPr lang="en-IN" dirty="0"/>
              <a:t>{  </a:t>
            </a:r>
          </a:p>
          <a:p>
            <a:pPr marL="0" indent="0">
              <a:buNone/>
            </a:pPr>
            <a:r>
              <a:rPr lang="en-IN" b="1" dirty="0"/>
              <a:t>public</a:t>
            </a:r>
            <a:r>
              <a:rPr lang="en-IN" dirty="0"/>
              <a:t> </a:t>
            </a:r>
            <a:r>
              <a:rPr lang="en-IN" b="1" dirty="0"/>
              <a:t>void</a:t>
            </a:r>
            <a:r>
              <a:rPr lang="en-IN" dirty="0"/>
              <a:t> </a:t>
            </a:r>
            <a:r>
              <a:rPr lang="en-IN" dirty="0" err="1"/>
              <a:t>doGet</a:t>
            </a:r>
            <a:r>
              <a:rPr lang="en-IN" dirty="0"/>
              <a:t>(</a:t>
            </a:r>
            <a:r>
              <a:rPr lang="en-IN" dirty="0" err="1"/>
              <a:t>HttpServletRequest</a:t>
            </a:r>
            <a:r>
              <a:rPr lang="en-IN" dirty="0"/>
              <a:t> </a:t>
            </a:r>
            <a:r>
              <a:rPr lang="en-IN" dirty="0" err="1"/>
              <a:t>req,HttpServletResponse</a:t>
            </a:r>
            <a:r>
              <a:rPr lang="en-IN" dirty="0"/>
              <a:t> res)  </a:t>
            </a:r>
          </a:p>
          <a:p>
            <a:pPr marL="0" indent="0">
              <a:buNone/>
            </a:pPr>
            <a:r>
              <a:rPr lang="en-IN" b="1" dirty="0" smtClean="0"/>
              <a:t>	throws</a:t>
            </a:r>
            <a:r>
              <a:rPr lang="en-IN" dirty="0"/>
              <a:t> </a:t>
            </a:r>
            <a:r>
              <a:rPr lang="en-IN" dirty="0" err="1"/>
              <a:t>ServletException,IOException</a:t>
            </a:r>
            <a:r>
              <a:rPr lang="en-IN" dirty="0"/>
              <a:t>  </a:t>
            </a:r>
          </a:p>
          <a:p>
            <a:pPr marL="502920" lvl="1" indent="0">
              <a:buNone/>
            </a:pPr>
            <a:r>
              <a:rPr lang="en-IN" dirty="0"/>
              <a:t>{  </a:t>
            </a:r>
          </a:p>
          <a:p>
            <a:pPr marL="960120" lvl="2" indent="0">
              <a:buNone/>
            </a:pPr>
            <a:r>
              <a:rPr lang="en-IN" dirty="0" err="1"/>
              <a:t>res.setContentType</a:t>
            </a:r>
            <a:r>
              <a:rPr lang="en-IN" dirty="0"/>
              <a:t>("text/html");  </a:t>
            </a:r>
          </a:p>
          <a:p>
            <a:pPr marL="960120" lvl="2" indent="0">
              <a:buNone/>
            </a:pPr>
            <a:r>
              <a:rPr lang="en-IN" dirty="0" err="1"/>
              <a:t>PrintWriter</a:t>
            </a:r>
            <a:r>
              <a:rPr lang="en-IN" dirty="0"/>
              <a:t> </a:t>
            </a:r>
            <a:r>
              <a:rPr lang="en-IN" dirty="0" err="1"/>
              <a:t>pw</a:t>
            </a:r>
            <a:r>
              <a:rPr lang="en-IN" dirty="0"/>
              <a:t>=</a:t>
            </a:r>
            <a:r>
              <a:rPr lang="en-IN" dirty="0" err="1"/>
              <a:t>res.getWriter</a:t>
            </a:r>
            <a:r>
              <a:rPr lang="en-IN" dirty="0"/>
              <a:t>();  </a:t>
            </a:r>
          </a:p>
          <a:p>
            <a:pPr marL="960120" lvl="2" indent="0">
              <a:buNone/>
            </a:pPr>
            <a:r>
              <a:rPr lang="en-IN" dirty="0" err="1"/>
              <a:t>response.sendRedirect</a:t>
            </a:r>
            <a:r>
              <a:rPr lang="en-IN" dirty="0"/>
              <a:t>("http://www.google.com");  </a:t>
            </a:r>
          </a:p>
          <a:p>
            <a:pPr marL="960120" lvl="2" indent="0">
              <a:buNone/>
            </a:pPr>
            <a:r>
              <a:rPr lang="en-IN" dirty="0" err="1"/>
              <a:t>pw.close</a:t>
            </a:r>
            <a:r>
              <a:rPr lang="en-IN" dirty="0"/>
              <a:t>();  </a:t>
            </a:r>
          </a:p>
          <a:p>
            <a:pPr marL="502920" lvl="1" indent="0">
              <a:buNone/>
            </a:pPr>
            <a:r>
              <a:rPr lang="en-IN" dirty="0" smtClean="0"/>
              <a:t>}</a:t>
            </a:r>
          </a:p>
          <a:p>
            <a:pPr marL="502920" lvl="1" indent="0">
              <a:buNone/>
            </a:pPr>
            <a:r>
              <a:rPr lang="en-IN" dirty="0" smtClean="0"/>
              <a:t>}</a:t>
            </a:r>
            <a:r>
              <a:rPr lang="en-IN" dirty="0"/>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41</a:t>
            </a:fld>
            <a:endParaRPr lang="en-IN" dirty="0"/>
          </a:p>
        </p:txBody>
      </p:sp>
    </p:spTree>
    <p:custDataLst>
      <p:tags r:id="rId1"/>
    </p:custDataLst>
    <p:extLst>
      <p:ext uri="{BB962C8B-B14F-4D97-AF65-F5344CB8AC3E}">
        <p14:creationId xmlns:p14="http://schemas.microsoft.com/office/powerpoint/2010/main" val="5897090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effectLst/>
              </a:rPr>
              <a:t>Difference between forward() and </a:t>
            </a:r>
            <a:r>
              <a:rPr lang="en-US" b="0" dirty="0" err="1">
                <a:effectLst/>
              </a:rPr>
              <a:t>sendRedirect</a:t>
            </a:r>
            <a:r>
              <a:rPr lang="en-US" b="0" dirty="0">
                <a:effectLst/>
              </a:rPr>
              <a:t>() </a:t>
            </a:r>
            <a:r>
              <a:rPr lang="en-US" b="0" dirty="0" smtClean="0">
                <a:effectLst/>
              </a:rPr>
              <a:t>method</a:t>
            </a:r>
            <a:endParaRPr lang="en-IN" dirty="0"/>
          </a:p>
        </p:txBody>
      </p:sp>
      <p:sp>
        <p:nvSpPr>
          <p:cNvPr id="3" name="Content Placeholder 2"/>
          <p:cNvSpPr>
            <a:spLocks noGrp="1"/>
          </p:cNvSpPr>
          <p:nvPr>
            <p:ph idx="1"/>
          </p:nvPr>
        </p:nvSpPr>
        <p:spPr/>
        <p:txBody>
          <a:bodyPr/>
          <a:lstStyle/>
          <a:p>
            <a:r>
              <a:rPr lang="en-US" dirty="0" smtClean="0"/>
              <a:t>Many </a:t>
            </a:r>
            <a:r>
              <a:rPr lang="en-US" dirty="0"/>
              <a:t>differences between the forward() method of </a:t>
            </a:r>
            <a:r>
              <a:rPr lang="en-US" dirty="0" err="1"/>
              <a:t>RequestDispatcher</a:t>
            </a:r>
            <a:r>
              <a:rPr lang="en-US" dirty="0"/>
              <a:t> and </a:t>
            </a:r>
            <a:r>
              <a:rPr lang="en-US" dirty="0" err="1"/>
              <a:t>sendRedirect</a:t>
            </a:r>
            <a:r>
              <a:rPr lang="en-US" dirty="0"/>
              <a:t>() method of </a:t>
            </a:r>
            <a:r>
              <a:rPr lang="en-US" dirty="0" err="1"/>
              <a:t>HttpServletResponse</a:t>
            </a:r>
            <a:r>
              <a:rPr lang="en-US" dirty="0"/>
              <a:t> </a:t>
            </a:r>
            <a:r>
              <a:rPr lang="en-US" dirty="0" smtClean="0"/>
              <a:t>interface.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42</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39581177"/>
              </p:ext>
            </p:extLst>
          </p:nvPr>
        </p:nvGraphicFramePr>
        <p:xfrm>
          <a:off x="239151" y="2083475"/>
          <a:ext cx="11355388" cy="4130040"/>
        </p:xfrm>
        <a:graphic>
          <a:graphicData uri="http://schemas.openxmlformats.org/drawingml/2006/table">
            <a:tbl>
              <a:tblPr>
                <a:tableStyleId>{3C2FFA5D-87B4-456A-9821-1D502468CF0F}</a:tableStyleId>
              </a:tblPr>
              <a:tblGrid>
                <a:gridCol w="5677694">
                  <a:extLst>
                    <a:ext uri="{9D8B030D-6E8A-4147-A177-3AD203B41FA5}">
                      <a16:colId xmlns:a16="http://schemas.microsoft.com/office/drawing/2014/main" val="637312052"/>
                    </a:ext>
                  </a:extLst>
                </a:gridCol>
                <a:gridCol w="5677694">
                  <a:extLst>
                    <a:ext uri="{9D8B030D-6E8A-4147-A177-3AD203B41FA5}">
                      <a16:colId xmlns:a16="http://schemas.microsoft.com/office/drawing/2014/main" val="3704632042"/>
                    </a:ext>
                  </a:extLst>
                </a:gridCol>
              </a:tblGrid>
              <a:tr h="0">
                <a:tc>
                  <a:txBody>
                    <a:bodyPr/>
                    <a:lstStyle/>
                    <a:p>
                      <a:pPr algn="l" fontAlgn="t"/>
                      <a:r>
                        <a:rPr lang="en-IN" sz="2400" b="1">
                          <a:effectLst/>
                        </a:rPr>
                        <a:t>forward() method</a:t>
                      </a:r>
                      <a:endParaRPr lang="en-IN" sz="2400" b="1">
                        <a:solidFill>
                          <a:srgbClr val="000000"/>
                        </a:solidFill>
                        <a:effectLst/>
                        <a:latin typeface="Cambria" panose="02040503050406030204" pitchFamily="18" charset="0"/>
                        <a:ea typeface="Cambria" panose="02040503050406030204" pitchFamily="18" charset="0"/>
                      </a:endParaRPr>
                    </a:p>
                  </a:txBody>
                  <a:tcPr marL="114300" marR="114300" marT="114300" marB="114300"/>
                </a:tc>
                <a:tc>
                  <a:txBody>
                    <a:bodyPr/>
                    <a:lstStyle/>
                    <a:p>
                      <a:pPr algn="l" fontAlgn="t"/>
                      <a:r>
                        <a:rPr lang="en-IN" sz="2400" b="1" dirty="0" err="1">
                          <a:effectLst/>
                        </a:rPr>
                        <a:t>sendRedirect</a:t>
                      </a:r>
                      <a:r>
                        <a:rPr lang="en-IN" sz="2400" b="1" dirty="0">
                          <a:effectLst/>
                        </a:rPr>
                        <a:t>() method</a:t>
                      </a:r>
                      <a:endParaRPr lang="en-IN" sz="2400" b="1" dirty="0">
                        <a:solidFill>
                          <a:srgbClr val="000000"/>
                        </a:solidFill>
                        <a:effectLst/>
                        <a:latin typeface="Cambria" panose="02040503050406030204" pitchFamily="18" charset="0"/>
                        <a:ea typeface="Cambria" panose="02040503050406030204" pitchFamily="18" charset="0"/>
                      </a:endParaRPr>
                    </a:p>
                  </a:txBody>
                  <a:tcPr marL="114300" marR="114300" marT="114300" marB="114300"/>
                </a:tc>
                <a:extLst>
                  <a:ext uri="{0D108BD9-81ED-4DB2-BD59-A6C34878D82A}">
                    <a16:rowId xmlns:a16="http://schemas.microsoft.com/office/drawing/2014/main" val="960444141"/>
                  </a:ext>
                </a:extLst>
              </a:tr>
              <a:tr h="0">
                <a:tc>
                  <a:txBody>
                    <a:bodyPr/>
                    <a:lstStyle/>
                    <a:p>
                      <a:pPr algn="just" fontAlgn="t"/>
                      <a:r>
                        <a:rPr lang="en-US" sz="2400">
                          <a:effectLst/>
                        </a:rPr>
                        <a:t>The forward() method works at server side.</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tc>
                  <a:txBody>
                    <a:bodyPr/>
                    <a:lstStyle/>
                    <a:p>
                      <a:pPr algn="just" fontAlgn="t"/>
                      <a:r>
                        <a:rPr lang="en-US" sz="2400">
                          <a:effectLst/>
                        </a:rPr>
                        <a:t>The sendRedirect() method works at client side.</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extLst>
                  <a:ext uri="{0D108BD9-81ED-4DB2-BD59-A6C34878D82A}">
                    <a16:rowId xmlns:a16="http://schemas.microsoft.com/office/drawing/2014/main" val="125818311"/>
                  </a:ext>
                </a:extLst>
              </a:tr>
              <a:tr h="0">
                <a:tc>
                  <a:txBody>
                    <a:bodyPr/>
                    <a:lstStyle/>
                    <a:p>
                      <a:pPr algn="just" fontAlgn="t"/>
                      <a:r>
                        <a:rPr lang="en-US" sz="2400">
                          <a:effectLst/>
                        </a:rPr>
                        <a:t>It sends the same request and response objects to another servlet.</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tc>
                  <a:txBody>
                    <a:bodyPr/>
                    <a:lstStyle/>
                    <a:p>
                      <a:pPr algn="just" fontAlgn="t"/>
                      <a:r>
                        <a:rPr lang="en-US" sz="2400">
                          <a:effectLst/>
                        </a:rPr>
                        <a:t>It always sends a new request.</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extLst>
                  <a:ext uri="{0D108BD9-81ED-4DB2-BD59-A6C34878D82A}">
                    <a16:rowId xmlns:a16="http://schemas.microsoft.com/office/drawing/2014/main" val="3156227829"/>
                  </a:ext>
                </a:extLst>
              </a:tr>
              <a:tr h="0">
                <a:tc>
                  <a:txBody>
                    <a:bodyPr/>
                    <a:lstStyle/>
                    <a:p>
                      <a:pPr algn="just" fontAlgn="t"/>
                      <a:r>
                        <a:rPr lang="en-US" sz="2400">
                          <a:effectLst/>
                        </a:rPr>
                        <a:t>It can work within the server only.</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tc>
                  <a:txBody>
                    <a:bodyPr/>
                    <a:lstStyle/>
                    <a:p>
                      <a:pPr algn="just" fontAlgn="t"/>
                      <a:r>
                        <a:rPr lang="en-US" sz="2400">
                          <a:effectLst/>
                        </a:rPr>
                        <a:t>It can be used within and outside the server.</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extLst>
                  <a:ext uri="{0D108BD9-81ED-4DB2-BD59-A6C34878D82A}">
                    <a16:rowId xmlns:a16="http://schemas.microsoft.com/office/drawing/2014/main" val="2583988303"/>
                  </a:ext>
                </a:extLst>
              </a:tr>
              <a:tr h="0">
                <a:tc>
                  <a:txBody>
                    <a:bodyPr/>
                    <a:lstStyle/>
                    <a:p>
                      <a:pPr algn="just" fontAlgn="t"/>
                      <a:r>
                        <a:rPr lang="en-IN" sz="2400">
                          <a:effectLst/>
                        </a:rPr>
                        <a:t>Example: request.getRequestDispacher("servlet2").forward(request,response);</a:t>
                      </a:r>
                      <a:endParaRPr lang="en-IN"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tc>
                  <a:txBody>
                    <a:bodyPr/>
                    <a:lstStyle/>
                    <a:p>
                      <a:pPr algn="just" fontAlgn="t"/>
                      <a:r>
                        <a:rPr lang="en-IN" sz="2400" dirty="0">
                          <a:effectLst/>
                        </a:rPr>
                        <a:t>Example: </a:t>
                      </a:r>
                      <a:r>
                        <a:rPr lang="en-IN" sz="2400" dirty="0" err="1">
                          <a:effectLst/>
                        </a:rPr>
                        <a:t>response.sendRedirect</a:t>
                      </a:r>
                      <a:r>
                        <a:rPr lang="en-IN" sz="2400" dirty="0">
                          <a:effectLst/>
                        </a:rPr>
                        <a:t>("servlet2");</a:t>
                      </a:r>
                      <a:endParaRPr lang="en-IN" sz="2400" dirty="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extLst>
                  <a:ext uri="{0D108BD9-81ED-4DB2-BD59-A6C34878D82A}">
                    <a16:rowId xmlns:a16="http://schemas.microsoft.com/office/drawing/2014/main" val="518934147"/>
                  </a:ext>
                </a:extLst>
              </a:tr>
            </a:tbl>
          </a:graphicData>
        </a:graphic>
      </p:graphicFrame>
    </p:spTree>
    <p:custDataLst>
      <p:tags r:id="rId1"/>
    </p:custDataLst>
    <p:extLst>
      <p:ext uri="{BB962C8B-B14F-4D97-AF65-F5344CB8AC3E}">
        <p14:creationId xmlns:p14="http://schemas.microsoft.com/office/powerpoint/2010/main" val="35227152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effectLst/>
              </a:rPr>
              <a:t>Custom </a:t>
            </a:r>
            <a:r>
              <a:rPr lang="en-US" b="0" dirty="0">
                <a:effectLst/>
              </a:rPr>
              <a:t>google search </a:t>
            </a:r>
            <a:r>
              <a:rPr lang="en-US" b="0" dirty="0" smtClean="0">
                <a:effectLst/>
              </a:rPr>
              <a:t>ex. using </a:t>
            </a:r>
            <a:r>
              <a:rPr lang="en-US" b="0" dirty="0" err="1" smtClean="0">
                <a:effectLst/>
              </a:rPr>
              <a:t>sendRedirect</a:t>
            </a:r>
            <a:endParaRPr lang="en-IN" dirty="0"/>
          </a:p>
        </p:txBody>
      </p:sp>
      <p:sp>
        <p:nvSpPr>
          <p:cNvPr id="3" name="Content Placeholder 2"/>
          <p:cNvSpPr>
            <a:spLocks noGrp="1"/>
          </p:cNvSpPr>
          <p:nvPr>
            <p:ph idx="1"/>
          </p:nvPr>
        </p:nvSpPr>
        <p:spPr>
          <a:xfrm>
            <a:off x="239151" y="864108"/>
            <a:ext cx="11456320" cy="5993892"/>
          </a:xfrm>
        </p:spPr>
        <p:txBody>
          <a:bodyPr>
            <a:normAutofit fontScale="85000" lnSpcReduction="20000"/>
          </a:bodyPr>
          <a:lstStyle/>
          <a:p>
            <a:r>
              <a:rPr lang="en-IN" i="1" dirty="0"/>
              <a:t>index.html</a:t>
            </a:r>
          </a:p>
          <a:p>
            <a:pPr marL="0" indent="0">
              <a:buNone/>
            </a:pPr>
            <a:r>
              <a:rPr lang="en-IN" dirty="0" smtClean="0"/>
              <a:t>&lt;!</a:t>
            </a:r>
            <a:r>
              <a:rPr lang="en-IN" dirty="0"/>
              <a:t>DOCTYPE html</a:t>
            </a:r>
            <a:r>
              <a:rPr lang="en-IN" b="1" dirty="0"/>
              <a:t>&gt;</a:t>
            </a:r>
            <a:r>
              <a:rPr lang="en-IN" dirty="0"/>
              <a:t>  </a:t>
            </a:r>
          </a:p>
          <a:p>
            <a:pPr marL="0" indent="0">
              <a:buNone/>
            </a:pPr>
            <a:r>
              <a:rPr lang="en-IN" b="1" dirty="0"/>
              <a:t>&lt;html&gt;</a:t>
            </a:r>
            <a:r>
              <a:rPr lang="en-IN" dirty="0"/>
              <a:t>  </a:t>
            </a:r>
          </a:p>
          <a:p>
            <a:pPr marL="0" indent="0">
              <a:buNone/>
            </a:pPr>
            <a:r>
              <a:rPr lang="en-IN" b="1" dirty="0"/>
              <a:t>&lt;head&gt;</a:t>
            </a:r>
            <a:r>
              <a:rPr lang="en-IN" dirty="0"/>
              <a:t>  </a:t>
            </a:r>
          </a:p>
          <a:p>
            <a:pPr marL="0" indent="0">
              <a:buNone/>
            </a:pPr>
            <a:r>
              <a:rPr lang="en-IN" b="1" dirty="0"/>
              <a:t>&lt;meta</a:t>
            </a:r>
            <a:r>
              <a:rPr lang="en-IN" dirty="0"/>
              <a:t> charset="ISO-8859-1"</a:t>
            </a:r>
            <a:r>
              <a:rPr lang="en-IN" b="1" dirty="0"/>
              <a:t>&gt;</a:t>
            </a:r>
            <a:r>
              <a:rPr lang="en-IN" dirty="0"/>
              <a:t>  </a:t>
            </a:r>
          </a:p>
          <a:p>
            <a:pPr marL="0" indent="0">
              <a:buNone/>
            </a:pPr>
            <a:r>
              <a:rPr lang="en-IN" b="1" dirty="0"/>
              <a:t>&lt;title&gt;</a:t>
            </a:r>
            <a:r>
              <a:rPr lang="en-IN" dirty="0" err="1"/>
              <a:t>sendRedirect</a:t>
            </a:r>
            <a:r>
              <a:rPr lang="en-IN" dirty="0"/>
              <a:t> example</a:t>
            </a:r>
            <a:r>
              <a:rPr lang="en-IN" b="1" dirty="0"/>
              <a:t>&lt;/title&gt;</a:t>
            </a:r>
            <a:r>
              <a:rPr lang="en-IN" dirty="0"/>
              <a:t>  </a:t>
            </a:r>
          </a:p>
          <a:p>
            <a:pPr marL="0" indent="0">
              <a:buNone/>
            </a:pPr>
            <a:r>
              <a:rPr lang="en-IN" b="1" dirty="0"/>
              <a:t>&lt;/head&gt;</a:t>
            </a:r>
            <a:r>
              <a:rPr lang="en-IN" dirty="0"/>
              <a:t>  </a:t>
            </a:r>
          </a:p>
          <a:p>
            <a:pPr marL="0" indent="0">
              <a:buNone/>
            </a:pPr>
            <a:r>
              <a:rPr lang="en-IN" b="1" dirty="0"/>
              <a:t>&lt;body&gt;</a:t>
            </a:r>
            <a:r>
              <a:rPr lang="en-IN" dirty="0"/>
              <a:t>   </a:t>
            </a:r>
          </a:p>
          <a:p>
            <a:pPr marL="0" indent="0">
              <a:buNone/>
            </a:pPr>
            <a:r>
              <a:rPr lang="en-IN" b="1" dirty="0"/>
              <a:t>&lt;form</a:t>
            </a:r>
            <a:r>
              <a:rPr lang="en-IN" dirty="0"/>
              <a:t> action</a:t>
            </a:r>
            <a:r>
              <a:rPr lang="en-IN" dirty="0" smtClean="0"/>
              <a:t>="</a:t>
            </a:r>
            <a:r>
              <a:rPr lang="en-IN" dirty="0" err="1" smtClean="0"/>
              <a:t>GoogleSearchServlet</a:t>
            </a:r>
            <a:r>
              <a:rPr lang="en-IN" dirty="0" smtClean="0"/>
              <a:t>"</a:t>
            </a:r>
            <a:r>
              <a:rPr lang="en-IN" b="1" dirty="0" smtClean="0"/>
              <a:t>&gt;</a:t>
            </a:r>
            <a:r>
              <a:rPr lang="en-IN" dirty="0"/>
              <a:t>  </a:t>
            </a:r>
          </a:p>
          <a:p>
            <a:pPr marL="0" indent="0">
              <a:buNone/>
            </a:pPr>
            <a:r>
              <a:rPr lang="en-IN" b="1" dirty="0"/>
              <a:t>&lt;input</a:t>
            </a:r>
            <a:r>
              <a:rPr lang="en-IN" dirty="0"/>
              <a:t> type="text" </a:t>
            </a:r>
            <a:r>
              <a:rPr lang="en-IN" dirty="0" smtClean="0"/>
              <a:t>name="query"</a:t>
            </a:r>
            <a:r>
              <a:rPr lang="en-IN" b="1" dirty="0" smtClean="0"/>
              <a:t>&gt;</a:t>
            </a:r>
            <a:r>
              <a:rPr lang="en-IN" dirty="0"/>
              <a:t>  </a:t>
            </a:r>
          </a:p>
          <a:p>
            <a:pPr marL="0" indent="0">
              <a:buNone/>
            </a:pPr>
            <a:r>
              <a:rPr lang="en-IN" b="1" dirty="0"/>
              <a:t>&lt;input</a:t>
            </a:r>
            <a:r>
              <a:rPr lang="en-IN" dirty="0"/>
              <a:t> type="submit" value="Google Search"</a:t>
            </a:r>
            <a:r>
              <a:rPr lang="en-IN" b="1" dirty="0"/>
              <a:t>&gt;</a:t>
            </a:r>
            <a:r>
              <a:rPr lang="en-IN" dirty="0"/>
              <a:t>  </a:t>
            </a:r>
          </a:p>
          <a:p>
            <a:pPr marL="0" indent="0">
              <a:buNone/>
            </a:pPr>
            <a:r>
              <a:rPr lang="en-IN" b="1" dirty="0"/>
              <a:t>&lt;/form&gt;</a:t>
            </a:r>
            <a:r>
              <a:rPr lang="en-IN" dirty="0"/>
              <a:t>    </a:t>
            </a:r>
          </a:p>
          <a:p>
            <a:pPr marL="0" indent="0">
              <a:buNone/>
            </a:pPr>
            <a:r>
              <a:rPr lang="en-IN" b="1" dirty="0"/>
              <a:t>&lt;/body&gt;</a:t>
            </a:r>
            <a:r>
              <a:rPr lang="en-IN" dirty="0"/>
              <a:t>  </a:t>
            </a:r>
          </a:p>
          <a:p>
            <a:pPr marL="0" indent="0">
              <a:buNone/>
            </a:pPr>
            <a:r>
              <a:rPr lang="en-IN" b="1" dirty="0"/>
              <a:t>&lt;/html&gt;</a:t>
            </a:r>
            <a:r>
              <a:rPr lang="en-IN" dirty="0"/>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43</a:t>
            </a:fld>
            <a:endParaRPr lang="en-IN" dirty="0"/>
          </a:p>
        </p:txBody>
      </p:sp>
    </p:spTree>
    <p:custDataLst>
      <p:tags r:id="rId1"/>
    </p:custDataLst>
    <p:extLst>
      <p:ext uri="{BB962C8B-B14F-4D97-AF65-F5344CB8AC3E}">
        <p14:creationId xmlns:p14="http://schemas.microsoft.com/office/powerpoint/2010/main" val="9183819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effectLst/>
              </a:rPr>
              <a:t>Custom </a:t>
            </a:r>
            <a:r>
              <a:rPr lang="en-US" b="0" dirty="0">
                <a:effectLst/>
              </a:rPr>
              <a:t>google search </a:t>
            </a:r>
            <a:r>
              <a:rPr lang="en-US" b="0" dirty="0" smtClean="0">
                <a:effectLst/>
              </a:rPr>
              <a:t>ex. using </a:t>
            </a:r>
            <a:r>
              <a:rPr lang="en-US" b="0" dirty="0" err="1" smtClean="0">
                <a:effectLst/>
              </a:rPr>
              <a:t>sendRedirect</a:t>
            </a:r>
            <a:endParaRPr lang="en-IN" dirty="0"/>
          </a:p>
        </p:txBody>
      </p:sp>
      <p:sp>
        <p:nvSpPr>
          <p:cNvPr id="3" name="Content Placeholder 2"/>
          <p:cNvSpPr>
            <a:spLocks noGrp="1"/>
          </p:cNvSpPr>
          <p:nvPr>
            <p:ph idx="1"/>
          </p:nvPr>
        </p:nvSpPr>
        <p:spPr>
          <a:xfrm>
            <a:off x="239151" y="864108"/>
            <a:ext cx="11456320" cy="5993892"/>
          </a:xfrm>
        </p:spPr>
        <p:txBody>
          <a:bodyPr>
            <a:normAutofit fontScale="92500" lnSpcReduction="10000"/>
          </a:bodyPr>
          <a:lstStyle/>
          <a:p>
            <a:r>
              <a:rPr lang="en-IN" i="1" dirty="0" smtClean="0"/>
              <a:t>GoogleSearch.java</a:t>
            </a:r>
            <a:endParaRPr lang="en-IN" dirty="0" smtClean="0"/>
          </a:p>
          <a:p>
            <a:pPr marL="0" indent="0">
              <a:buNone/>
            </a:pPr>
            <a:r>
              <a:rPr lang="en-IN" b="1" dirty="0" smtClean="0"/>
              <a:t>import</a:t>
            </a:r>
            <a:r>
              <a:rPr lang="en-IN" dirty="0"/>
              <a:t> java.io</a:t>
            </a:r>
            <a:r>
              <a:rPr lang="en-IN" dirty="0" smtClean="0"/>
              <a:t>.*;</a:t>
            </a:r>
            <a:r>
              <a:rPr lang="en-IN" dirty="0"/>
              <a:t>  </a:t>
            </a:r>
          </a:p>
          <a:p>
            <a:pPr marL="0" indent="0">
              <a:buNone/>
            </a:pPr>
            <a:r>
              <a:rPr lang="en-IN" b="1" dirty="0"/>
              <a:t>import</a:t>
            </a:r>
            <a:r>
              <a:rPr lang="en-IN" dirty="0"/>
              <a:t> </a:t>
            </a:r>
            <a:r>
              <a:rPr lang="en-IN" dirty="0" err="1"/>
              <a:t>javax.servlet</a:t>
            </a:r>
            <a:r>
              <a:rPr lang="en-IN" dirty="0" smtClean="0"/>
              <a:t>.*;</a:t>
            </a:r>
            <a:r>
              <a:rPr lang="en-IN" dirty="0"/>
              <a:t>  </a:t>
            </a:r>
          </a:p>
          <a:p>
            <a:pPr marL="0" indent="0">
              <a:buNone/>
            </a:pPr>
            <a:r>
              <a:rPr lang="en-IN" b="1" dirty="0"/>
              <a:t>import</a:t>
            </a:r>
            <a:r>
              <a:rPr lang="en-IN" dirty="0"/>
              <a:t> </a:t>
            </a:r>
            <a:r>
              <a:rPr lang="en-IN" dirty="0" err="1"/>
              <a:t>javax.servlet.http</a:t>
            </a:r>
            <a:r>
              <a:rPr lang="en-IN" dirty="0" smtClean="0"/>
              <a:t>.*;</a:t>
            </a:r>
            <a:endParaRPr lang="en-IN" dirty="0"/>
          </a:p>
          <a:p>
            <a:pPr marL="0" indent="0">
              <a:buNone/>
            </a:pPr>
            <a:r>
              <a:rPr lang="en-IN" b="1" dirty="0"/>
              <a:t>public</a:t>
            </a:r>
            <a:r>
              <a:rPr lang="en-IN" dirty="0"/>
              <a:t> </a:t>
            </a:r>
            <a:r>
              <a:rPr lang="en-IN" b="1" dirty="0"/>
              <a:t>class</a:t>
            </a:r>
            <a:r>
              <a:rPr lang="en-IN" dirty="0"/>
              <a:t> </a:t>
            </a:r>
            <a:r>
              <a:rPr lang="en-IN" dirty="0" err="1" smtClean="0"/>
              <a:t>GoogleSearchServlet</a:t>
            </a:r>
            <a:r>
              <a:rPr lang="en-IN" dirty="0"/>
              <a:t> </a:t>
            </a:r>
            <a:r>
              <a:rPr lang="en-IN" b="1" dirty="0"/>
              <a:t>extends</a:t>
            </a:r>
            <a:r>
              <a:rPr lang="en-IN" dirty="0"/>
              <a:t> </a:t>
            </a:r>
            <a:r>
              <a:rPr lang="en-IN" dirty="0" err="1"/>
              <a:t>HttpServlet</a:t>
            </a:r>
            <a:r>
              <a:rPr lang="en-IN" dirty="0"/>
              <a:t> </a:t>
            </a:r>
            <a:endParaRPr lang="en-IN" dirty="0" smtClean="0"/>
          </a:p>
          <a:p>
            <a:pPr marL="0" indent="0">
              <a:buNone/>
            </a:pPr>
            <a:r>
              <a:rPr lang="en-IN" dirty="0" smtClean="0"/>
              <a:t>{</a:t>
            </a:r>
            <a:r>
              <a:rPr lang="en-IN" dirty="0"/>
              <a:t>  </a:t>
            </a:r>
          </a:p>
          <a:p>
            <a:pPr marL="0" indent="0">
              <a:buNone/>
            </a:pPr>
            <a:r>
              <a:rPr lang="en-IN" b="1" dirty="0" smtClean="0"/>
              <a:t>protected</a:t>
            </a:r>
            <a:r>
              <a:rPr lang="en-IN" dirty="0"/>
              <a:t> </a:t>
            </a:r>
            <a:r>
              <a:rPr lang="en-IN" b="1" dirty="0"/>
              <a:t>void</a:t>
            </a:r>
            <a:r>
              <a:rPr lang="en-IN" dirty="0"/>
              <a:t> </a:t>
            </a:r>
            <a:r>
              <a:rPr lang="en-IN" dirty="0" err="1"/>
              <a:t>doGet</a:t>
            </a:r>
            <a:r>
              <a:rPr lang="en-IN" dirty="0"/>
              <a:t>(</a:t>
            </a:r>
            <a:r>
              <a:rPr lang="en-IN" dirty="0" err="1"/>
              <a:t>HttpServletRequest</a:t>
            </a:r>
            <a:r>
              <a:rPr lang="en-IN" dirty="0"/>
              <a:t> request, </a:t>
            </a:r>
            <a:r>
              <a:rPr lang="en-IN" dirty="0" err="1"/>
              <a:t>HttpServletResponse</a:t>
            </a:r>
            <a:r>
              <a:rPr lang="en-IN" dirty="0"/>
              <a:t> response)  </a:t>
            </a:r>
            <a:r>
              <a:rPr lang="en-IN" b="1" dirty="0" smtClean="0"/>
              <a:t>throws</a:t>
            </a:r>
            <a:r>
              <a:rPr lang="en-IN" dirty="0"/>
              <a:t> </a:t>
            </a:r>
            <a:r>
              <a:rPr lang="en-IN" dirty="0" err="1"/>
              <a:t>ServletException</a:t>
            </a:r>
            <a:r>
              <a:rPr lang="en-IN" dirty="0"/>
              <a:t>, </a:t>
            </a:r>
            <a:r>
              <a:rPr lang="en-IN" dirty="0" err="1"/>
              <a:t>IOException</a:t>
            </a:r>
            <a:r>
              <a:rPr lang="en-IN" dirty="0"/>
              <a:t> </a:t>
            </a:r>
            <a:endParaRPr lang="en-IN" dirty="0" smtClean="0"/>
          </a:p>
          <a:p>
            <a:pPr marL="0" indent="0">
              <a:buNone/>
            </a:pPr>
            <a:r>
              <a:rPr lang="en-IN" dirty="0" smtClean="0"/>
              <a:t>{</a:t>
            </a:r>
            <a:r>
              <a:rPr lang="en-IN" dirty="0"/>
              <a:t>  </a:t>
            </a:r>
          </a:p>
          <a:p>
            <a:pPr marL="0" indent="0">
              <a:buNone/>
            </a:pPr>
            <a:r>
              <a:rPr lang="en-IN" dirty="0"/>
              <a:t>       </a:t>
            </a:r>
            <a:r>
              <a:rPr lang="en-IN" dirty="0" smtClean="0"/>
              <a:t>String</a:t>
            </a:r>
            <a:r>
              <a:rPr lang="en-IN" dirty="0"/>
              <a:t> </a:t>
            </a:r>
            <a:r>
              <a:rPr lang="en-IN" dirty="0" smtClean="0"/>
              <a:t>name = </a:t>
            </a:r>
            <a:r>
              <a:rPr lang="en-IN" dirty="0" err="1" smtClean="0"/>
              <a:t>request.getParameter</a:t>
            </a:r>
            <a:r>
              <a:rPr lang="en-IN" dirty="0" smtClean="0"/>
              <a:t>("query");</a:t>
            </a:r>
            <a:r>
              <a:rPr lang="en-IN" dirty="0"/>
              <a:t>  </a:t>
            </a:r>
          </a:p>
          <a:p>
            <a:pPr marL="0" indent="0">
              <a:buNone/>
            </a:pPr>
            <a:r>
              <a:rPr lang="en-IN" dirty="0"/>
              <a:t>        </a:t>
            </a:r>
            <a:r>
              <a:rPr lang="en-IN" dirty="0" err="1"/>
              <a:t>response.sendRedirect</a:t>
            </a:r>
            <a:r>
              <a:rPr lang="en-IN" dirty="0"/>
              <a:t>("https://www.google.co.in/#q="+name);  </a:t>
            </a:r>
          </a:p>
          <a:p>
            <a:pPr marL="0" indent="0">
              <a:buNone/>
            </a:pPr>
            <a:r>
              <a:rPr lang="en-IN" dirty="0"/>
              <a:t>    }  </a:t>
            </a:r>
          </a:p>
          <a:p>
            <a:pPr marL="0" indent="0">
              <a:buNone/>
            </a:pPr>
            <a:r>
              <a:rPr lang="en-IN" dirty="0"/>
              <a:t>}  </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44</a:t>
            </a:fld>
            <a:endParaRPr lang="en-IN" dirty="0"/>
          </a:p>
        </p:txBody>
      </p:sp>
    </p:spTree>
    <p:custDataLst>
      <p:tags r:id="rId1"/>
    </p:custDataLst>
    <p:extLst>
      <p:ext uri="{BB962C8B-B14F-4D97-AF65-F5344CB8AC3E}">
        <p14:creationId xmlns:p14="http://schemas.microsoft.com/office/powerpoint/2010/main" val="20181637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Tracking in </a:t>
            </a:r>
            <a:r>
              <a:rPr lang="en-US" dirty="0" smtClean="0"/>
              <a:t>Servlets</a:t>
            </a:r>
            <a:endParaRPr lang="en-US" dirty="0"/>
          </a:p>
        </p:txBody>
      </p:sp>
      <p:sp>
        <p:nvSpPr>
          <p:cNvPr id="3" name="Content Placeholder 2"/>
          <p:cNvSpPr>
            <a:spLocks noGrp="1"/>
          </p:cNvSpPr>
          <p:nvPr>
            <p:ph idx="1"/>
          </p:nvPr>
        </p:nvSpPr>
        <p:spPr/>
        <p:txBody>
          <a:bodyPr>
            <a:normAutofit/>
          </a:bodyPr>
          <a:lstStyle/>
          <a:p>
            <a:r>
              <a:rPr lang="en-US" b="1" dirty="0"/>
              <a:t>Session</a:t>
            </a:r>
            <a:r>
              <a:rPr lang="en-US" dirty="0"/>
              <a:t> simply means a </a:t>
            </a:r>
            <a:r>
              <a:rPr lang="en-US" dirty="0">
                <a:solidFill>
                  <a:schemeClr val="accent1"/>
                </a:solidFill>
              </a:rPr>
              <a:t>particular interval of time</a:t>
            </a:r>
            <a:r>
              <a:rPr lang="en-US" dirty="0" smtClean="0"/>
              <a:t>.</a:t>
            </a:r>
          </a:p>
          <a:p>
            <a:pPr marL="0" indent="0">
              <a:buNone/>
            </a:pPr>
            <a:endParaRPr lang="en-US" dirty="0"/>
          </a:p>
          <a:p>
            <a:r>
              <a:rPr lang="en-US" b="1" dirty="0"/>
              <a:t>Session Tracking</a:t>
            </a:r>
            <a:r>
              <a:rPr lang="en-US" dirty="0"/>
              <a:t> is </a:t>
            </a:r>
            <a:r>
              <a:rPr lang="en-US" dirty="0" smtClean="0"/>
              <a:t>a </a:t>
            </a:r>
            <a:r>
              <a:rPr lang="en-US" dirty="0" smtClean="0">
                <a:solidFill>
                  <a:schemeClr val="accent1"/>
                </a:solidFill>
              </a:rPr>
              <a:t>way to maintain state (data) of an user</a:t>
            </a:r>
            <a:r>
              <a:rPr lang="en-US" dirty="0" smtClean="0"/>
              <a:t>. </a:t>
            </a:r>
            <a:r>
              <a:rPr lang="en-US" dirty="0"/>
              <a:t>It is also known as </a:t>
            </a:r>
            <a:r>
              <a:rPr lang="en-US" b="1" dirty="0"/>
              <a:t>session management</a:t>
            </a:r>
            <a:r>
              <a:rPr lang="en-US" dirty="0"/>
              <a:t> in servlet</a:t>
            </a:r>
            <a:r>
              <a:rPr lang="en-US" dirty="0" smtClean="0"/>
              <a:t>.</a:t>
            </a:r>
          </a:p>
          <a:p>
            <a:endParaRPr lang="en-US" dirty="0"/>
          </a:p>
          <a:p>
            <a:r>
              <a:rPr lang="en-US" dirty="0"/>
              <a:t>Http protocol is </a:t>
            </a:r>
            <a:r>
              <a:rPr lang="en-US"/>
              <a:t>a </a:t>
            </a:r>
            <a:r>
              <a:rPr lang="en-US" smtClean="0">
                <a:solidFill>
                  <a:schemeClr val="accent1"/>
                </a:solidFill>
              </a:rPr>
              <a:t>Stateless </a:t>
            </a:r>
            <a:r>
              <a:rPr lang="en-US" dirty="0" smtClean="0">
                <a:solidFill>
                  <a:schemeClr val="accent1"/>
                </a:solidFill>
              </a:rPr>
              <a:t>Protocol </a:t>
            </a:r>
            <a:r>
              <a:rPr lang="en-US" dirty="0">
                <a:solidFill>
                  <a:schemeClr val="accent1"/>
                </a:solidFill>
              </a:rPr>
              <a:t>so we need to maintain state using session tracking techniques</a:t>
            </a:r>
            <a:r>
              <a:rPr lang="en-US" dirty="0"/>
              <a:t>. </a:t>
            </a:r>
          </a:p>
        </p:txBody>
      </p:sp>
    </p:spTree>
    <p:custDataLst>
      <p:tags r:id="rId1"/>
    </p:custDataLst>
    <p:extLst>
      <p:ext uri="{BB962C8B-B14F-4D97-AF65-F5344CB8AC3E}">
        <p14:creationId xmlns:p14="http://schemas.microsoft.com/office/powerpoint/2010/main" val="18097309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Tracking </a:t>
            </a:r>
            <a:r>
              <a:rPr lang="en-US" dirty="0" smtClean="0"/>
              <a:t>(Cont.)</a:t>
            </a:r>
            <a:endParaRPr lang="en-US" dirty="0"/>
          </a:p>
        </p:txBody>
      </p:sp>
      <p:pic>
        <p:nvPicPr>
          <p:cNvPr id="3074" name="Picture 2" descr="session tracki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66772" y="3601087"/>
            <a:ext cx="7710035" cy="293042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367840" y="926125"/>
            <a:ext cx="11456320" cy="5438218"/>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defTabSz="398428">
              <a:spcBef>
                <a:spcPts val="2812"/>
              </a:spcBef>
              <a:defRPr sz="4171"/>
            </a:pPr>
            <a:r>
              <a:rPr lang="en-US" sz="3200" b="1" dirty="0"/>
              <a:t>Http</a:t>
            </a:r>
            <a:r>
              <a:rPr lang="en-US" sz="3200" dirty="0"/>
              <a:t> protocol is a </a:t>
            </a:r>
            <a:r>
              <a:rPr lang="en-US" sz="3200" b="1" dirty="0"/>
              <a:t>stateless </a:t>
            </a:r>
            <a:r>
              <a:rPr lang="en-US" sz="3200" b="1" dirty="0" smtClean="0"/>
              <a:t>protocol</a:t>
            </a:r>
            <a:r>
              <a:rPr lang="en-US" sz="3200" dirty="0" smtClean="0"/>
              <a:t> so </a:t>
            </a:r>
            <a:r>
              <a:rPr lang="en-US" sz="3200" dirty="0"/>
              <a:t>we need to maintain state using session tracking techniques.</a:t>
            </a:r>
          </a:p>
          <a:p>
            <a:pPr algn="just" defTabSz="398428">
              <a:spcBef>
                <a:spcPts val="2812"/>
              </a:spcBef>
              <a:defRPr sz="4171"/>
            </a:pPr>
            <a:r>
              <a:rPr lang="en-US" sz="3200" b="1" dirty="0"/>
              <a:t>Each time user requests</a:t>
            </a:r>
            <a:r>
              <a:rPr lang="en-US" sz="3200" dirty="0"/>
              <a:t> to the server, </a:t>
            </a:r>
            <a:r>
              <a:rPr lang="en-US" sz="3200" b="1" dirty="0"/>
              <a:t>server treats </a:t>
            </a:r>
            <a:r>
              <a:rPr lang="en-US" sz="3200" dirty="0"/>
              <a:t>the request</a:t>
            </a:r>
            <a:r>
              <a:rPr lang="en-US" sz="3200" b="1" dirty="0"/>
              <a:t> as the new request</a:t>
            </a:r>
            <a:r>
              <a:rPr lang="en-US" sz="3200" dirty="0"/>
              <a:t>. </a:t>
            </a:r>
          </a:p>
        </p:txBody>
      </p:sp>
    </p:spTree>
    <p:custDataLst>
      <p:tags r:id="rId1"/>
    </p:custDataLst>
    <p:extLst>
      <p:ext uri="{BB962C8B-B14F-4D97-AF65-F5344CB8AC3E}">
        <p14:creationId xmlns:p14="http://schemas.microsoft.com/office/powerpoint/2010/main" val="18214682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Tracking (Cont.)</a:t>
            </a:r>
          </a:p>
        </p:txBody>
      </p:sp>
      <p:sp>
        <p:nvSpPr>
          <p:cNvPr id="3" name="Content Placeholder 2"/>
          <p:cNvSpPr>
            <a:spLocks noGrp="1"/>
          </p:cNvSpPr>
          <p:nvPr>
            <p:ph idx="1"/>
          </p:nvPr>
        </p:nvSpPr>
        <p:spPr/>
        <p:txBody>
          <a:bodyPr>
            <a:normAutofit/>
          </a:bodyPr>
          <a:lstStyle/>
          <a:p>
            <a:pPr marL="0" indent="0">
              <a:buNone/>
            </a:pPr>
            <a:r>
              <a:rPr lang="en-US" dirty="0"/>
              <a:t>Why use Session Tracking?</a:t>
            </a:r>
          </a:p>
          <a:p>
            <a:r>
              <a:rPr lang="en-US" dirty="0" smtClean="0">
                <a:solidFill>
                  <a:srgbClr val="4F8AFF"/>
                </a:solidFill>
              </a:rPr>
              <a:t>To </a:t>
            </a:r>
            <a:r>
              <a:rPr lang="en-US" dirty="0">
                <a:solidFill>
                  <a:srgbClr val="4F8AFF"/>
                </a:solidFill>
              </a:rPr>
              <a:t>recognize </a:t>
            </a:r>
            <a:r>
              <a:rPr lang="en-US" dirty="0" smtClean="0">
                <a:solidFill>
                  <a:srgbClr val="4F8AFF"/>
                </a:solidFill>
              </a:rPr>
              <a:t>a particular </a:t>
            </a:r>
            <a:r>
              <a:rPr lang="en-US" dirty="0">
                <a:solidFill>
                  <a:srgbClr val="4F8AFF"/>
                </a:solidFill>
              </a:rPr>
              <a:t>user</a:t>
            </a:r>
            <a:r>
              <a:rPr lang="en-US" dirty="0" smtClean="0">
                <a:solidFill>
                  <a:srgbClr val="4F8AFF"/>
                </a:solidFill>
              </a:rPr>
              <a:t>.</a:t>
            </a:r>
          </a:p>
          <a:p>
            <a:pPr marL="0" indent="0">
              <a:buNone/>
            </a:pPr>
            <a:endParaRPr lang="en-US" dirty="0"/>
          </a:p>
          <a:p>
            <a:pPr marL="0" indent="0">
              <a:buNone/>
            </a:pPr>
            <a:r>
              <a:rPr lang="en-US" b="1" dirty="0"/>
              <a:t>Session Tracking Techniques</a:t>
            </a:r>
          </a:p>
          <a:p>
            <a:r>
              <a:rPr lang="en-US" b="1" dirty="0" smtClean="0">
                <a:solidFill>
                  <a:srgbClr val="4F8AFF"/>
                </a:solidFill>
              </a:rPr>
              <a:t>Cookies</a:t>
            </a:r>
            <a:endParaRPr lang="en-US" b="1" dirty="0">
              <a:solidFill>
                <a:srgbClr val="4F8AFF"/>
              </a:solidFill>
            </a:endParaRPr>
          </a:p>
          <a:p>
            <a:r>
              <a:rPr lang="en-US" b="1" dirty="0">
                <a:solidFill>
                  <a:srgbClr val="4F8AFF"/>
                </a:solidFill>
              </a:rPr>
              <a:t>Hidden Form Field</a:t>
            </a:r>
          </a:p>
          <a:p>
            <a:r>
              <a:rPr lang="en-US" b="1" dirty="0">
                <a:solidFill>
                  <a:srgbClr val="4F8AFF"/>
                </a:solidFill>
              </a:rPr>
              <a:t>URL Rewriting</a:t>
            </a:r>
          </a:p>
          <a:p>
            <a:r>
              <a:rPr lang="en-US" b="1" dirty="0" err="1" smtClean="0">
                <a:solidFill>
                  <a:srgbClr val="4F8AFF"/>
                </a:solidFill>
              </a:rPr>
              <a:t>HttpSession</a:t>
            </a:r>
            <a:r>
              <a:rPr lang="en-US" b="1" dirty="0" smtClean="0">
                <a:solidFill>
                  <a:srgbClr val="4F8AFF"/>
                </a:solidFill>
              </a:rPr>
              <a:t> object</a:t>
            </a:r>
            <a:endParaRPr lang="en-US" b="1" dirty="0">
              <a:solidFill>
                <a:srgbClr val="4F8AFF"/>
              </a:solidFill>
            </a:endParaRPr>
          </a:p>
          <a:p>
            <a:endParaRPr lang="en-US" dirty="0"/>
          </a:p>
        </p:txBody>
      </p:sp>
    </p:spTree>
    <p:custDataLst>
      <p:tags r:id="rId1"/>
    </p:custDataLst>
    <p:extLst>
      <p:ext uri="{BB962C8B-B14F-4D97-AF65-F5344CB8AC3E}">
        <p14:creationId xmlns:p14="http://schemas.microsoft.com/office/powerpoint/2010/main" val="27761276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in Servlet</a:t>
            </a:r>
            <a:endParaRPr lang="en-US" dirty="0"/>
          </a:p>
        </p:txBody>
      </p:sp>
      <p:sp>
        <p:nvSpPr>
          <p:cNvPr id="3" name="Content Placeholder 2"/>
          <p:cNvSpPr>
            <a:spLocks noGrp="1"/>
          </p:cNvSpPr>
          <p:nvPr>
            <p:ph idx="1"/>
          </p:nvPr>
        </p:nvSpPr>
        <p:spPr/>
        <p:txBody>
          <a:bodyPr/>
          <a:lstStyle/>
          <a:p>
            <a:r>
              <a:rPr lang="en-US" dirty="0" smtClean="0"/>
              <a:t>A</a:t>
            </a:r>
            <a:r>
              <a:rPr lang="en-US" dirty="0"/>
              <a:t> </a:t>
            </a:r>
            <a:r>
              <a:rPr lang="en-US" b="1" dirty="0"/>
              <a:t>cookie</a:t>
            </a:r>
            <a:r>
              <a:rPr lang="en-US" dirty="0"/>
              <a:t> is a </a:t>
            </a:r>
            <a:r>
              <a:rPr lang="en-US" dirty="0">
                <a:solidFill>
                  <a:schemeClr val="accent1"/>
                </a:solidFill>
              </a:rPr>
              <a:t>small piece of information </a:t>
            </a:r>
            <a:r>
              <a:rPr lang="en-US" dirty="0"/>
              <a:t>that is persisted between the multiple client requests</a:t>
            </a:r>
            <a:r>
              <a:rPr lang="en-US" dirty="0" smtClean="0"/>
              <a:t>.</a:t>
            </a:r>
          </a:p>
          <a:p>
            <a:endParaRPr lang="en-US" dirty="0"/>
          </a:p>
          <a:p>
            <a:r>
              <a:rPr lang="en-US" dirty="0"/>
              <a:t>A cookie </a:t>
            </a:r>
            <a:r>
              <a:rPr lang="en-US" dirty="0">
                <a:solidFill>
                  <a:schemeClr val="accent1"/>
                </a:solidFill>
              </a:rPr>
              <a:t>has a name, a single value, and optional attributes such as a comment, path and domain qualifiers, a maximum age, and a version number</a:t>
            </a:r>
            <a:r>
              <a:rPr lang="en-US" dirty="0" smtClean="0"/>
              <a:t>. </a:t>
            </a:r>
            <a:endParaRPr lang="en-US" dirty="0"/>
          </a:p>
          <a:p>
            <a:endParaRPr lang="en-US" dirty="0"/>
          </a:p>
          <a:p>
            <a:endParaRPr lang="en-US" dirty="0"/>
          </a:p>
          <a:p>
            <a:endParaRPr lang="en-US" dirty="0"/>
          </a:p>
        </p:txBody>
      </p:sp>
      <p:pic>
        <p:nvPicPr>
          <p:cNvPr id="4" name="Picture 2" descr="cookies in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4875" y="3780431"/>
            <a:ext cx="8521788" cy="272272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950529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a:t>
            </a:r>
            <a:r>
              <a:rPr lang="en-US" dirty="0" smtClean="0"/>
              <a:t>(Cont.)</a:t>
            </a:r>
            <a:endParaRPr lang="en-US" dirty="0"/>
          </a:p>
        </p:txBody>
      </p:sp>
      <p:sp>
        <p:nvSpPr>
          <p:cNvPr id="3" name="Content Placeholder 2"/>
          <p:cNvSpPr>
            <a:spLocks noGrp="1"/>
          </p:cNvSpPr>
          <p:nvPr>
            <p:ph idx="1"/>
          </p:nvPr>
        </p:nvSpPr>
        <p:spPr/>
        <p:txBody>
          <a:bodyPr/>
          <a:lstStyle/>
          <a:p>
            <a:pPr marL="0" indent="0" algn="just">
              <a:buNone/>
            </a:pPr>
            <a:r>
              <a:rPr lang="en-US" b="1" dirty="0"/>
              <a:t>How Cookie </a:t>
            </a:r>
            <a:r>
              <a:rPr lang="en-US" b="1" dirty="0" smtClean="0"/>
              <a:t>works??</a:t>
            </a:r>
          </a:p>
          <a:p>
            <a:pPr algn="just"/>
            <a:endParaRPr lang="en-US" dirty="0"/>
          </a:p>
          <a:p>
            <a:pPr algn="just"/>
            <a:r>
              <a:rPr lang="en-US" dirty="0">
                <a:solidFill>
                  <a:schemeClr val="accent1"/>
                </a:solidFill>
              </a:rPr>
              <a:t>By default, each request is considered as a new request</a:t>
            </a:r>
            <a:r>
              <a:rPr lang="en-US" dirty="0"/>
              <a:t>. </a:t>
            </a:r>
            <a:endParaRPr lang="en-US" dirty="0" smtClean="0"/>
          </a:p>
          <a:p>
            <a:pPr algn="just"/>
            <a:r>
              <a:rPr lang="en-US" dirty="0" smtClean="0"/>
              <a:t>In </a:t>
            </a:r>
            <a:r>
              <a:rPr lang="en-US" dirty="0"/>
              <a:t>cookies technique, we </a:t>
            </a:r>
            <a:r>
              <a:rPr lang="en-US" dirty="0">
                <a:solidFill>
                  <a:schemeClr val="accent1"/>
                </a:solidFill>
              </a:rPr>
              <a:t>add cookie with response from the servlet</a:t>
            </a:r>
            <a:r>
              <a:rPr lang="en-US" dirty="0"/>
              <a:t>. </a:t>
            </a:r>
            <a:endParaRPr lang="en-US" dirty="0" smtClean="0"/>
          </a:p>
          <a:p>
            <a:pPr algn="just"/>
            <a:r>
              <a:rPr lang="en-US" dirty="0" smtClean="0"/>
              <a:t>So </a:t>
            </a:r>
            <a:r>
              <a:rPr lang="en-US" dirty="0"/>
              <a:t>cookie is </a:t>
            </a:r>
            <a:r>
              <a:rPr lang="en-US" dirty="0">
                <a:solidFill>
                  <a:schemeClr val="accent1"/>
                </a:solidFill>
              </a:rPr>
              <a:t>stored in the cache of the browser</a:t>
            </a:r>
            <a:r>
              <a:rPr lang="en-US" dirty="0"/>
              <a:t>. </a:t>
            </a:r>
            <a:endParaRPr lang="en-US" dirty="0" smtClean="0"/>
          </a:p>
          <a:p>
            <a:pPr algn="just"/>
            <a:r>
              <a:rPr lang="en-US" dirty="0" smtClean="0"/>
              <a:t>After </a:t>
            </a:r>
            <a:r>
              <a:rPr lang="en-US" dirty="0"/>
              <a:t>that if </a:t>
            </a:r>
            <a:r>
              <a:rPr lang="en-US" dirty="0">
                <a:solidFill>
                  <a:schemeClr val="accent1"/>
                </a:solidFill>
              </a:rPr>
              <a:t>request is sent by the user</a:t>
            </a:r>
            <a:r>
              <a:rPr lang="en-US" dirty="0"/>
              <a:t>, cookie is added with request by default. Thus, we </a:t>
            </a:r>
            <a:r>
              <a:rPr lang="en-US" dirty="0">
                <a:solidFill>
                  <a:schemeClr val="accent1"/>
                </a:solidFill>
              </a:rPr>
              <a:t>recognize the user as the old user.</a:t>
            </a:r>
          </a:p>
          <a:p>
            <a:pPr algn="just"/>
            <a:endParaRPr lang="en-US" dirty="0">
              <a:solidFill>
                <a:schemeClr val="accent1"/>
              </a:solidFill>
            </a:endParaRPr>
          </a:p>
        </p:txBody>
      </p:sp>
    </p:spTree>
    <p:custDataLst>
      <p:tags r:id="rId1"/>
    </p:custDataLst>
    <p:extLst>
      <p:ext uri="{BB962C8B-B14F-4D97-AF65-F5344CB8AC3E}">
        <p14:creationId xmlns:p14="http://schemas.microsoft.com/office/powerpoint/2010/main" val="2536829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Servlets - Introduction</a:t>
            </a:r>
            <a:endParaRPr lang="en-IN" dirty="0"/>
          </a:p>
        </p:txBody>
      </p:sp>
      <p:sp>
        <p:nvSpPr>
          <p:cNvPr id="3" name="Content Placeholder 2"/>
          <p:cNvSpPr>
            <a:spLocks noGrp="1"/>
          </p:cNvSpPr>
          <p:nvPr>
            <p:ph idx="1"/>
          </p:nvPr>
        </p:nvSpPr>
        <p:spPr>
          <a:xfrm>
            <a:off x="239151" y="864107"/>
            <a:ext cx="11456320" cy="5993893"/>
          </a:xfrm>
        </p:spPr>
        <p:txBody>
          <a:bodyPr>
            <a:normAutofit/>
          </a:bodyPr>
          <a:lstStyle/>
          <a:p>
            <a:pPr algn="just">
              <a:lnSpc>
                <a:spcPct val="100000"/>
              </a:lnSpc>
              <a:spcBef>
                <a:spcPts val="90"/>
              </a:spcBef>
            </a:pPr>
            <a:r>
              <a:rPr lang="en-US" spc="-10" dirty="0" smtClean="0">
                <a:latin typeface="Cambria"/>
                <a:cs typeface="Cambria"/>
              </a:rPr>
              <a:t>Why </a:t>
            </a:r>
            <a:r>
              <a:rPr lang="en-US" spc="-10" dirty="0">
                <a:latin typeface="Cambria"/>
                <a:cs typeface="Cambria"/>
              </a:rPr>
              <a:t>Build Web Pages Dynamically?</a:t>
            </a:r>
          </a:p>
          <a:p>
            <a:pPr lvl="1" algn="just">
              <a:lnSpc>
                <a:spcPct val="100000"/>
              </a:lnSpc>
              <a:spcBef>
                <a:spcPts val="90"/>
              </a:spcBef>
            </a:pPr>
            <a:r>
              <a:rPr lang="en-US" spc="-10" dirty="0" smtClean="0">
                <a:latin typeface="Cambria"/>
                <a:cs typeface="Cambria"/>
              </a:rPr>
              <a:t>The </a:t>
            </a:r>
            <a:r>
              <a:rPr lang="en-US" spc="-10" dirty="0">
                <a:latin typeface="Cambria"/>
                <a:cs typeface="Cambria"/>
              </a:rPr>
              <a:t>Web page is based on data submitted by the user</a:t>
            </a:r>
          </a:p>
          <a:p>
            <a:pPr lvl="2" algn="just">
              <a:lnSpc>
                <a:spcPct val="100000"/>
              </a:lnSpc>
              <a:spcBef>
                <a:spcPts val="90"/>
              </a:spcBef>
            </a:pPr>
            <a:r>
              <a:rPr lang="en-US" spc="-10" dirty="0" smtClean="0">
                <a:latin typeface="Cambria"/>
                <a:cs typeface="Cambria"/>
              </a:rPr>
              <a:t>Ex: Results returned from search engine OR </a:t>
            </a:r>
            <a:r>
              <a:rPr lang="en-US" spc="-10" dirty="0">
                <a:latin typeface="Cambria"/>
                <a:cs typeface="Cambria"/>
              </a:rPr>
              <a:t>order-confirmation pages at </a:t>
            </a:r>
            <a:r>
              <a:rPr lang="en-US" spc="-10" dirty="0" smtClean="0">
                <a:latin typeface="Cambria"/>
                <a:cs typeface="Cambria"/>
              </a:rPr>
              <a:t>online </a:t>
            </a:r>
            <a:r>
              <a:rPr lang="en-US" spc="-10" dirty="0">
                <a:latin typeface="Cambria"/>
                <a:cs typeface="Cambria"/>
              </a:rPr>
              <a:t>stores</a:t>
            </a:r>
          </a:p>
          <a:p>
            <a:pPr lvl="1" algn="just">
              <a:lnSpc>
                <a:spcPct val="100000"/>
              </a:lnSpc>
              <a:spcBef>
                <a:spcPts val="90"/>
              </a:spcBef>
            </a:pPr>
            <a:r>
              <a:rPr lang="en-US" spc="-10" dirty="0" smtClean="0">
                <a:latin typeface="Cambria"/>
                <a:cs typeface="Cambria"/>
              </a:rPr>
              <a:t>The </a:t>
            </a:r>
            <a:r>
              <a:rPr lang="en-US" spc="-10" dirty="0">
                <a:latin typeface="Cambria"/>
                <a:cs typeface="Cambria"/>
              </a:rPr>
              <a:t>Web page is derived from data that changes frequently</a:t>
            </a:r>
          </a:p>
          <a:p>
            <a:pPr lvl="2" algn="just">
              <a:lnSpc>
                <a:spcPct val="100000"/>
              </a:lnSpc>
              <a:spcBef>
                <a:spcPts val="90"/>
              </a:spcBef>
            </a:pPr>
            <a:r>
              <a:rPr lang="en-US" spc="-10" dirty="0">
                <a:latin typeface="Cambria"/>
                <a:cs typeface="Cambria"/>
              </a:rPr>
              <a:t>Ex:</a:t>
            </a:r>
            <a:r>
              <a:rPr lang="en-US" spc="-10" dirty="0" smtClean="0">
                <a:latin typeface="Cambria"/>
                <a:cs typeface="Cambria"/>
              </a:rPr>
              <a:t> A </a:t>
            </a:r>
            <a:r>
              <a:rPr lang="en-US" spc="-10" dirty="0">
                <a:latin typeface="Cambria"/>
                <a:cs typeface="Cambria"/>
              </a:rPr>
              <a:t>weather report or news headlines page </a:t>
            </a:r>
            <a:endParaRPr lang="en-US" spc="-10" dirty="0" smtClean="0">
              <a:latin typeface="Cambria"/>
              <a:cs typeface="Cambria"/>
            </a:endParaRPr>
          </a:p>
          <a:p>
            <a:pPr lvl="1" algn="just">
              <a:lnSpc>
                <a:spcPct val="100000"/>
              </a:lnSpc>
              <a:spcBef>
                <a:spcPts val="90"/>
              </a:spcBef>
            </a:pPr>
            <a:r>
              <a:rPr lang="en-US" spc="-10" dirty="0">
                <a:latin typeface="Cambria"/>
                <a:cs typeface="Cambria"/>
              </a:rPr>
              <a:t>The Web page uses information from databases or other server-side sources </a:t>
            </a:r>
          </a:p>
          <a:p>
            <a:pPr lvl="2" algn="just">
              <a:lnSpc>
                <a:spcPct val="100000"/>
              </a:lnSpc>
              <a:spcBef>
                <a:spcPts val="90"/>
              </a:spcBef>
            </a:pPr>
            <a:r>
              <a:rPr lang="en-US" spc="-10" dirty="0" smtClean="0">
                <a:latin typeface="Cambria"/>
                <a:cs typeface="Cambria"/>
              </a:rPr>
              <a:t>Ex: </a:t>
            </a:r>
            <a:r>
              <a:rPr lang="en-US" spc="-10" dirty="0">
                <a:latin typeface="Cambria"/>
                <a:cs typeface="Cambria"/>
              </a:rPr>
              <a:t>an e-commerce site could use a servlet to build a Web page that lists the current price and availability of each item that is for sale. </a:t>
            </a:r>
          </a:p>
          <a:p>
            <a:pPr algn="just">
              <a:lnSpc>
                <a:spcPct val="100000"/>
              </a:lnSpc>
              <a:spcBef>
                <a:spcPts val="90"/>
              </a:spcBef>
            </a:pPr>
            <a:r>
              <a:rPr lang="en-US" spc="-10" dirty="0" smtClean="0">
                <a:latin typeface="Cambria"/>
                <a:cs typeface="Cambria"/>
              </a:rPr>
              <a:t>Comparison with applets</a:t>
            </a:r>
          </a:p>
          <a:p>
            <a:pPr lvl="1" algn="just">
              <a:lnSpc>
                <a:spcPct val="100000"/>
              </a:lnSpc>
              <a:spcBef>
                <a:spcPts val="90"/>
              </a:spcBef>
            </a:pPr>
            <a:r>
              <a:rPr lang="en-US" spc="-10" dirty="0" smtClean="0">
                <a:latin typeface="Cambria"/>
                <a:cs typeface="Cambria"/>
              </a:rPr>
              <a:t>Big </a:t>
            </a:r>
            <a:r>
              <a:rPr lang="en-US" spc="-10" dirty="0">
                <a:latin typeface="Cambria"/>
                <a:cs typeface="Cambria"/>
              </a:rPr>
              <a:t>applets require long download time</a:t>
            </a:r>
          </a:p>
          <a:p>
            <a:pPr lvl="1" algn="just">
              <a:lnSpc>
                <a:spcPct val="100000"/>
              </a:lnSpc>
              <a:spcBef>
                <a:spcPts val="90"/>
              </a:spcBef>
            </a:pPr>
            <a:r>
              <a:rPr lang="en-US" spc="-10" dirty="0" smtClean="0">
                <a:latin typeface="Cambria"/>
                <a:cs typeface="Cambria"/>
              </a:rPr>
              <a:t>Applets </a:t>
            </a:r>
            <a:r>
              <a:rPr lang="en-US" spc="-10" dirty="0">
                <a:latin typeface="Cambria"/>
                <a:cs typeface="Cambria"/>
              </a:rPr>
              <a:t>do not have access to all the system resources</a:t>
            </a:r>
          </a:p>
          <a:p>
            <a:pPr lvl="1" algn="just">
              <a:lnSpc>
                <a:spcPct val="100000"/>
              </a:lnSpc>
              <a:spcBef>
                <a:spcPts val="90"/>
              </a:spcBef>
            </a:pPr>
            <a:r>
              <a:rPr lang="en-US" spc="-10" dirty="0" smtClean="0">
                <a:latin typeface="Cambria"/>
                <a:cs typeface="Cambria"/>
              </a:rPr>
              <a:t>Server-side </a:t>
            </a:r>
            <a:r>
              <a:rPr lang="en-US" spc="-10" dirty="0">
                <a:latin typeface="Cambria"/>
                <a:cs typeface="Cambria"/>
              </a:rPr>
              <a:t>Java solves problems that applets face</a:t>
            </a:r>
          </a:p>
          <a:p>
            <a:pPr lvl="2" algn="just">
              <a:lnSpc>
                <a:spcPct val="100000"/>
              </a:lnSpc>
              <a:spcBef>
                <a:spcPts val="90"/>
              </a:spcBef>
            </a:pPr>
            <a:r>
              <a:rPr lang="en-US" spc="-10" dirty="0" smtClean="0">
                <a:latin typeface="Cambria"/>
                <a:cs typeface="Cambria"/>
              </a:rPr>
              <a:t>Code </a:t>
            </a:r>
            <a:r>
              <a:rPr lang="en-US" spc="-10" dirty="0">
                <a:latin typeface="Cambria"/>
                <a:cs typeface="Cambria"/>
              </a:rPr>
              <a:t>executed on the server side and only the results sent to client</a:t>
            </a:r>
          </a:p>
          <a:p>
            <a:pPr lvl="2" algn="just">
              <a:lnSpc>
                <a:spcPct val="100000"/>
              </a:lnSpc>
              <a:spcBef>
                <a:spcPts val="90"/>
              </a:spcBef>
            </a:pPr>
            <a:r>
              <a:rPr lang="en-US" spc="-10" dirty="0">
                <a:latin typeface="Cambria"/>
                <a:cs typeface="Cambria"/>
              </a:rPr>
              <a:t>Servlets can access applications and data sources</a:t>
            </a:r>
          </a:p>
          <a:p>
            <a:pPr algn="just">
              <a:lnSpc>
                <a:spcPct val="100000"/>
              </a:lnSpc>
              <a:spcBef>
                <a:spcPts val="90"/>
              </a:spcBef>
            </a:pPr>
            <a:endParaRPr lang="en-US" spc="-10"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5</a:t>
            </a:fld>
            <a:endParaRPr lang="en-IN" dirty="0"/>
          </a:p>
        </p:txBody>
      </p:sp>
    </p:spTree>
    <p:custDataLst>
      <p:tags r:id="rId1"/>
    </p:custDataLst>
    <p:extLst>
      <p:ext uri="{BB962C8B-B14F-4D97-AF65-F5344CB8AC3E}">
        <p14:creationId xmlns:p14="http://schemas.microsoft.com/office/powerpoint/2010/main" val="21501396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(Cont.)</a:t>
            </a:r>
          </a:p>
        </p:txBody>
      </p:sp>
      <p:sp>
        <p:nvSpPr>
          <p:cNvPr id="4" name="Content Placeholder 3"/>
          <p:cNvSpPr>
            <a:spLocks noGrp="1"/>
          </p:cNvSpPr>
          <p:nvPr>
            <p:ph idx="1"/>
          </p:nvPr>
        </p:nvSpPr>
        <p:spPr>
          <a:xfrm>
            <a:off x="239151" y="864108"/>
            <a:ext cx="11456320" cy="5993892"/>
          </a:xfrm>
        </p:spPr>
        <p:txBody>
          <a:bodyPr>
            <a:normAutofit/>
          </a:bodyPr>
          <a:lstStyle/>
          <a:p>
            <a:pPr marL="0" indent="0">
              <a:buNone/>
            </a:pPr>
            <a:r>
              <a:rPr lang="en-US" b="1" dirty="0"/>
              <a:t>Types of Cookie</a:t>
            </a:r>
          </a:p>
          <a:p>
            <a:r>
              <a:rPr lang="en-US" dirty="0"/>
              <a:t>There are 2 types of cookies in servlets.</a:t>
            </a:r>
          </a:p>
          <a:p>
            <a:pPr lvl="1"/>
            <a:r>
              <a:rPr lang="en-US" sz="2800" dirty="0">
                <a:solidFill>
                  <a:schemeClr val="accent1"/>
                </a:solidFill>
              </a:rPr>
              <a:t>Non-persistent cookie</a:t>
            </a:r>
          </a:p>
          <a:p>
            <a:pPr lvl="1"/>
            <a:r>
              <a:rPr lang="en-US" sz="2800" dirty="0">
                <a:solidFill>
                  <a:schemeClr val="accent1"/>
                </a:solidFill>
              </a:rPr>
              <a:t>Persistent cookie</a:t>
            </a:r>
          </a:p>
          <a:p>
            <a:r>
              <a:rPr lang="en-US" b="1" dirty="0"/>
              <a:t>Non-persistent cookie</a:t>
            </a:r>
          </a:p>
          <a:p>
            <a:pPr lvl="1"/>
            <a:r>
              <a:rPr lang="en-US" dirty="0"/>
              <a:t>It is valid for </a:t>
            </a:r>
            <a:r>
              <a:rPr lang="en-US" dirty="0">
                <a:solidFill>
                  <a:schemeClr val="accent1"/>
                </a:solidFill>
              </a:rPr>
              <a:t>single session only.</a:t>
            </a:r>
            <a:r>
              <a:rPr lang="en-US" dirty="0"/>
              <a:t> </a:t>
            </a:r>
            <a:endParaRPr lang="en-US" dirty="0" smtClean="0"/>
          </a:p>
          <a:p>
            <a:pPr lvl="1"/>
            <a:r>
              <a:rPr lang="en-US" dirty="0" smtClean="0"/>
              <a:t>It </a:t>
            </a:r>
            <a:r>
              <a:rPr lang="en-US" dirty="0"/>
              <a:t>is removed each time when user closes the browser.</a:t>
            </a:r>
          </a:p>
          <a:p>
            <a:r>
              <a:rPr lang="en-US" b="1" dirty="0"/>
              <a:t>Persistent cookie</a:t>
            </a:r>
          </a:p>
          <a:p>
            <a:pPr lvl="1"/>
            <a:r>
              <a:rPr lang="en-US" dirty="0"/>
              <a:t>It is </a:t>
            </a:r>
            <a:r>
              <a:rPr lang="en-US" dirty="0">
                <a:solidFill>
                  <a:schemeClr val="accent1"/>
                </a:solidFill>
              </a:rPr>
              <a:t>valid for multiple </a:t>
            </a:r>
            <a:r>
              <a:rPr lang="en-US" dirty="0" smtClean="0">
                <a:solidFill>
                  <a:schemeClr val="accent1"/>
                </a:solidFill>
              </a:rPr>
              <a:t>session</a:t>
            </a:r>
            <a:r>
              <a:rPr lang="en-US" dirty="0" smtClean="0"/>
              <a:t>. </a:t>
            </a:r>
          </a:p>
          <a:p>
            <a:pPr lvl="1"/>
            <a:r>
              <a:rPr lang="en-US" dirty="0" smtClean="0"/>
              <a:t>It </a:t>
            </a:r>
            <a:r>
              <a:rPr lang="en-US" dirty="0"/>
              <a:t>is not removed each time when user closes the browser. </a:t>
            </a:r>
            <a:endParaRPr lang="en-US" dirty="0" smtClean="0"/>
          </a:p>
          <a:p>
            <a:pPr lvl="1"/>
            <a:r>
              <a:rPr lang="en-US" dirty="0" smtClean="0"/>
              <a:t>It </a:t>
            </a:r>
            <a:r>
              <a:rPr lang="en-US" dirty="0"/>
              <a:t>is removed only if user logout or </a:t>
            </a:r>
            <a:r>
              <a:rPr lang="en-US" dirty="0" smtClean="0"/>
              <a:t>signs out</a:t>
            </a:r>
            <a:r>
              <a:rPr lang="en-US" dirty="0"/>
              <a:t>.</a:t>
            </a:r>
          </a:p>
          <a:p>
            <a:endParaRPr lang="en-US" dirty="0"/>
          </a:p>
        </p:txBody>
      </p:sp>
    </p:spTree>
    <p:custDataLst>
      <p:tags r:id="rId1"/>
    </p:custDataLst>
    <p:extLst>
      <p:ext uri="{BB962C8B-B14F-4D97-AF65-F5344CB8AC3E}">
        <p14:creationId xmlns:p14="http://schemas.microsoft.com/office/powerpoint/2010/main" val="11071188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Cookie class &amp;  its constructor</a:t>
            </a:r>
            <a:endParaRPr lang="en-IN" dirty="0"/>
          </a:p>
        </p:txBody>
      </p:sp>
      <p:sp>
        <p:nvSpPr>
          <p:cNvPr id="3" name="Content Placeholder 2"/>
          <p:cNvSpPr>
            <a:spLocks noGrp="1"/>
          </p:cNvSpPr>
          <p:nvPr>
            <p:ph idx="1"/>
          </p:nvPr>
        </p:nvSpPr>
        <p:spPr/>
        <p:txBody>
          <a:bodyPr/>
          <a:lstStyle/>
          <a:p>
            <a:r>
              <a:rPr lang="en-US" b="1" dirty="0" err="1"/>
              <a:t>javax.servlet.http.Cookie</a:t>
            </a:r>
            <a:r>
              <a:rPr lang="en-US" dirty="0"/>
              <a:t> class provides the functionality of using cookies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51</a:t>
            </a:fld>
            <a:endParaRPr lang="en-IN" dirty="0"/>
          </a:p>
        </p:txBody>
      </p:sp>
      <p:graphicFrame>
        <p:nvGraphicFramePr>
          <p:cNvPr id="6" name="Table 5">
            <a:extLst>
              <a:ext uri="{FF2B5EF4-FFF2-40B4-BE49-F238E27FC236}">
                <a16:creationId xmlns:a16="http://schemas.microsoft.com/office/drawing/2014/main" id="{AD09B757-B913-4485-974B-1C8AD16B69EA}"/>
              </a:ext>
            </a:extLst>
          </p:cNvPr>
          <p:cNvGraphicFramePr>
            <a:graphicFrameLocks noGrp="1"/>
          </p:cNvGraphicFramePr>
          <p:nvPr>
            <p:extLst>
              <p:ext uri="{D42A27DB-BD31-4B8C-83A1-F6EECF244321}">
                <p14:modId xmlns:p14="http://schemas.microsoft.com/office/powerpoint/2010/main" val="457401284"/>
              </p:ext>
            </p:extLst>
          </p:nvPr>
        </p:nvGraphicFramePr>
        <p:xfrm>
          <a:off x="955342" y="2033517"/>
          <a:ext cx="10126640" cy="3071884"/>
        </p:xfrm>
        <a:graphic>
          <a:graphicData uri="http://schemas.openxmlformats.org/drawingml/2006/table">
            <a:tbl>
              <a:tblPr firstRow="1" bandRow="1">
                <a:tableStyleId>{69012ECD-51FC-41F1-AA8D-1B2483CD663E}</a:tableStyleId>
              </a:tblPr>
              <a:tblGrid>
                <a:gridCol w="4428793">
                  <a:extLst>
                    <a:ext uri="{9D8B030D-6E8A-4147-A177-3AD203B41FA5}">
                      <a16:colId xmlns:a16="http://schemas.microsoft.com/office/drawing/2014/main" val="493665293"/>
                    </a:ext>
                  </a:extLst>
                </a:gridCol>
                <a:gridCol w="5697847">
                  <a:extLst>
                    <a:ext uri="{9D8B030D-6E8A-4147-A177-3AD203B41FA5}">
                      <a16:colId xmlns:a16="http://schemas.microsoft.com/office/drawing/2014/main" val="3463487452"/>
                    </a:ext>
                  </a:extLst>
                </a:gridCol>
              </a:tblGrid>
              <a:tr h="902231">
                <a:tc>
                  <a:txBody>
                    <a:bodyPr/>
                    <a:lstStyle>
                      <a:lvl1pPr marL="0" algn="l" defTabSz="914400" rtl="0" eaLnBrk="1" latinLnBrk="0" hangingPunct="1">
                        <a:defRPr sz="1800" b="1" kern="1200">
                          <a:solidFill>
                            <a:schemeClr val="bg1"/>
                          </a:solidFill>
                          <a:latin typeface="Gill Sans MT" panose="020B0502020104020203"/>
                        </a:defRPr>
                      </a:lvl1pPr>
                      <a:lvl2pPr marL="457200" algn="l" defTabSz="914400" rtl="0" eaLnBrk="1" latinLnBrk="0" hangingPunct="1">
                        <a:defRPr sz="1800" b="1" kern="1200">
                          <a:solidFill>
                            <a:schemeClr val="bg1"/>
                          </a:solidFill>
                          <a:latin typeface="Gill Sans MT" panose="020B0502020104020203"/>
                        </a:defRPr>
                      </a:lvl2pPr>
                      <a:lvl3pPr marL="914400" algn="l" defTabSz="914400" rtl="0" eaLnBrk="1" latinLnBrk="0" hangingPunct="1">
                        <a:defRPr sz="1800" b="1" kern="1200">
                          <a:solidFill>
                            <a:schemeClr val="bg1"/>
                          </a:solidFill>
                          <a:latin typeface="Gill Sans MT" panose="020B0502020104020203"/>
                        </a:defRPr>
                      </a:lvl3pPr>
                      <a:lvl4pPr marL="1371600" algn="l" defTabSz="914400" rtl="0" eaLnBrk="1" latinLnBrk="0" hangingPunct="1">
                        <a:defRPr sz="1800" b="1" kern="1200">
                          <a:solidFill>
                            <a:schemeClr val="bg1"/>
                          </a:solidFill>
                          <a:latin typeface="Gill Sans MT" panose="020B0502020104020203"/>
                        </a:defRPr>
                      </a:lvl4pPr>
                      <a:lvl5pPr marL="1828800" algn="l" defTabSz="914400" rtl="0" eaLnBrk="1" latinLnBrk="0" hangingPunct="1">
                        <a:defRPr sz="1800" b="1" kern="1200">
                          <a:solidFill>
                            <a:schemeClr val="bg1"/>
                          </a:solidFill>
                          <a:latin typeface="Gill Sans MT" panose="020B0502020104020203"/>
                        </a:defRPr>
                      </a:lvl5pPr>
                      <a:lvl6pPr marL="2286000" algn="l" defTabSz="914400" rtl="0" eaLnBrk="1" latinLnBrk="0" hangingPunct="1">
                        <a:defRPr sz="1800" b="1" kern="1200">
                          <a:solidFill>
                            <a:schemeClr val="bg1"/>
                          </a:solidFill>
                          <a:latin typeface="Gill Sans MT" panose="020B0502020104020203"/>
                        </a:defRPr>
                      </a:lvl6pPr>
                      <a:lvl7pPr marL="2743200" algn="l" defTabSz="914400" rtl="0" eaLnBrk="1" latinLnBrk="0" hangingPunct="1">
                        <a:defRPr sz="1800" b="1" kern="1200">
                          <a:solidFill>
                            <a:schemeClr val="bg1"/>
                          </a:solidFill>
                          <a:latin typeface="Gill Sans MT" panose="020B0502020104020203"/>
                        </a:defRPr>
                      </a:lvl7pPr>
                      <a:lvl8pPr marL="3200400" algn="l" defTabSz="914400" rtl="0" eaLnBrk="1" latinLnBrk="0" hangingPunct="1">
                        <a:defRPr sz="1800" b="1" kern="1200">
                          <a:solidFill>
                            <a:schemeClr val="bg1"/>
                          </a:solidFill>
                          <a:latin typeface="Gill Sans MT" panose="020B0502020104020203"/>
                        </a:defRPr>
                      </a:lvl8pPr>
                      <a:lvl9pPr marL="3657600" algn="l" defTabSz="914400" rtl="0" eaLnBrk="1" latinLnBrk="0" hangingPunct="1">
                        <a:defRPr sz="1800" b="1" kern="1200">
                          <a:solidFill>
                            <a:schemeClr val="bg1"/>
                          </a:solidFill>
                          <a:latin typeface="Gill Sans MT" panose="020B0502020104020203"/>
                        </a:defRPr>
                      </a:lvl9pPr>
                    </a:lstStyle>
                    <a:p>
                      <a:pPr algn="l" fontAlgn="t"/>
                      <a:r>
                        <a:rPr lang="en-IN" sz="2800" dirty="0">
                          <a:effectLst/>
                          <a:latin typeface="Cambria" panose="02040503050406030204" pitchFamily="18" charset="0"/>
                          <a:ea typeface="Cambria" panose="02040503050406030204" pitchFamily="18" charset="0"/>
                        </a:rPr>
                        <a:t>Constructor</a:t>
                      </a:r>
                      <a:endParaRPr lang="en-IN" sz="2800" dirty="0">
                        <a:solidFill>
                          <a:srgbClr val="000000"/>
                        </a:solidFill>
                        <a:effectLst/>
                        <a:latin typeface="Cambria" panose="02040503050406030204" pitchFamily="18" charset="0"/>
                        <a:ea typeface="Cambria" panose="02040503050406030204" pitchFamily="18" charset="0"/>
                      </a:endParaRPr>
                    </a:p>
                  </a:txBody>
                  <a:tcPr marL="76200" marR="76200" marT="76200" marB="76200"/>
                </a:tc>
                <a:tc>
                  <a:txBody>
                    <a:bodyPr/>
                    <a:lstStyle>
                      <a:lvl1pPr marL="0" algn="l" defTabSz="914400" rtl="0" eaLnBrk="1" latinLnBrk="0" hangingPunct="1">
                        <a:defRPr sz="1800" b="1" kern="1200">
                          <a:solidFill>
                            <a:schemeClr val="bg1"/>
                          </a:solidFill>
                          <a:latin typeface="Gill Sans MT" panose="020B0502020104020203"/>
                        </a:defRPr>
                      </a:lvl1pPr>
                      <a:lvl2pPr marL="457200" algn="l" defTabSz="914400" rtl="0" eaLnBrk="1" latinLnBrk="0" hangingPunct="1">
                        <a:defRPr sz="1800" b="1" kern="1200">
                          <a:solidFill>
                            <a:schemeClr val="bg1"/>
                          </a:solidFill>
                          <a:latin typeface="Gill Sans MT" panose="020B0502020104020203"/>
                        </a:defRPr>
                      </a:lvl2pPr>
                      <a:lvl3pPr marL="914400" algn="l" defTabSz="914400" rtl="0" eaLnBrk="1" latinLnBrk="0" hangingPunct="1">
                        <a:defRPr sz="1800" b="1" kern="1200">
                          <a:solidFill>
                            <a:schemeClr val="bg1"/>
                          </a:solidFill>
                          <a:latin typeface="Gill Sans MT" panose="020B0502020104020203"/>
                        </a:defRPr>
                      </a:lvl3pPr>
                      <a:lvl4pPr marL="1371600" algn="l" defTabSz="914400" rtl="0" eaLnBrk="1" latinLnBrk="0" hangingPunct="1">
                        <a:defRPr sz="1800" b="1" kern="1200">
                          <a:solidFill>
                            <a:schemeClr val="bg1"/>
                          </a:solidFill>
                          <a:latin typeface="Gill Sans MT" panose="020B0502020104020203"/>
                        </a:defRPr>
                      </a:lvl4pPr>
                      <a:lvl5pPr marL="1828800" algn="l" defTabSz="914400" rtl="0" eaLnBrk="1" latinLnBrk="0" hangingPunct="1">
                        <a:defRPr sz="1800" b="1" kern="1200">
                          <a:solidFill>
                            <a:schemeClr val="bg1"/>
                          </a:solidFill>
                          <a:latin typeface="Gill Sans MT" panose="020B0502020104020203"/>
                        </a:defRPr>
                      </a:lvl5pPr>
                      <a:lvl6pPr marL="2286000" algn="l" defTabSz="914400" rtl="0" eaLnBrk="1" latinLnBrk="0" hangingPunct="1">
                        <a:defRPr sz="1800" b="1" kern="1200">
                          <a:solidFill>
                            <a:schemeClr val="bg1"/>
                          </a:solidFill>
                          <a:latin typeface="Gill Sans MT" panose="020B0502020104020203"/>
                        </a:defRPr>
                      </a:lvl6pPr>
                      <a:lvl7pPr marL="2743200" algn="l" defTabSz="914400" rtl="0" eaLnBrk="1" latinLnBrk="0" hangingPunct="1">
                        <a:defRPr sz="1800" b="1" kern="1200">
                          <a:solidFill>
                            <a:schemeClr val="bg1"/>
                          </a:solidFill>
                          <a:latin typeface="Gill Sans MT" panose="020B0502020104020203"/>
                        </a:defRPr>
                      </a:lvl7pPr>
                      <a:lvl8pPr marL="3200400" algn="l" defTabSz="914400" rtl="0" eaLnBrk="1" latinLnBrk="0" hangingPunct="1">
                        <a:defRPr sz="1800" b="1" kern="1200">
                          <a:solidFill>
                            <a:schemeClr val="bg1"/>
                          </a:solidFill>
                          <a:latin typeface="Gill Sans MT" panose="020B0502020104020203"/>
                        </a:defRPr>
                      </a:lvl8pPr>
                      <a:lvl9pPr marL="3657600" algn="l" defTabSz="914400" rtl="0" eaLnBrk="1" latinLnBrk="0" hangingPunct="1">
                        <a:defRPr sz="1800" b="1" kern="1200">
                          <a:solidFill>
                            <a:schemeClr val="bg1"/>
                          </a:solidFill>
                          <a:latin typeface="Gill Sans MT" panose="020B0502020104020203"/>
                        </a:defRPr>
                      </a:lvl9pPr>
                    </a:lstStyle>
                    <a:p>
                      <a:pPr marL="185738" indent="0" algn="l" fontAlgn="t"/>
                      <a:r>
                        <a:rPr lang="en-IN" sz="2800" dirty="0">
                          <a:effectLst/>
                          <a:latin typeface="Cambria" panose="02040503050406030204" pitchFamily="18" charset="0"/>
                          <a:ea typeface="Cambria" panose="02040503050406030204" pitchFamily="18" charset="0"/>
                        </a:rPr>
                        <a:t>Description</a:t>
                      </a:r>
                      <a:endParaRPr lang="en-IN" sz="2800" dirty="0">
                        <a:solidFill>
                          <a:srgbClr val="000000"/>
                        </a:solidFill>
                        <a:effectLst/>
                        <a:latin typeface="Cambria" panose="02040503050406030204" pitchFamily="18" charset="0"/>
                        <a:ea typeface="Cambria" panose="02040503050406030204" pitchFamily="18" charset="0"/>
                      </a:endParaRPr>
                    </a:p>
                  </a:txBody>
                  <a:tcPr marL="76200" marR="76200" marT="76200" marB="76200"/>
                </a:tc>
                <a:extLst>
                  <a:ext uri="{0D108BD9-81ED-4DB2-BD59-A6C34878D82A}">
                    <a16:rowId xmlns:a16="http://schemas.microsoft.com/office/drawing/2014/main" val="140823280"/>
                  </a:ext>
                </a:extLst>
              </a:tr>
              <a:tr h="794823">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algn="just" fontAlgn="t"/>
                      <a:r>
                        <a:rPr lang="en-IN" sz="2800" dirty="0" smtClean="0">
                          <a:effectLst/>
                          <a:latin typeface="Cambria" panose="02040503050406030204" pitchFamily="18" charset="0"/>
                          <a:ea typeface="Cambria" panose="02040503050406030204" pitchFamily="18" charset="0"/>
                        </a:rPr>
                        <a:t>Cookie ( )</a:t>
                      </a:r>
                      <a:endParaRPr lang="en-IN" sz="2800" b="0" i="0" dirty="0">
                        <a:solidFill>
                          <a:srgbClr val="000000"/>
                        </a:solidFill>
                        <a:effectLst/>
                        <a:latin typeface="Cambria" panose="02040503050406030204" pitchFamily="18" charset="0"/>
                        <a:ea typeface="Cambria" panose="02040503050406030204" pitchFamily="18" charset="0"/>
                      </a:endParaRPr>
                    </a:p>
                  </a:txBody>
                  <a:tcPr marL="50800" marR="50800" marT="50800" marB="50800"/>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marL="185738" indent="0" algn="just" fontAlgn="t"/>
                      <a:r>
                        <a:rPr lang="en-IN" sz="2800" dirty="0">
                          <a:effectLst/>
                          <a:latin typeface="Cambria" panose="02040503050406030204" pitchFamily="18" charset="0"/>
                          <a:ea typeface="Cambria" panose="02040503050406030204" pitchFamily="18" charset="0"/>
                        </a:rPr>
                        <a:t>constructs a cookie.</a:t>
                      </a:r>
                      <a:endParaRPr lang="en-IN" sz="2800" b="0" i="0" dirty="0">
                        <a:solidFill>
                          <a:srgbClr val="000000"/>
                        </a:solidFill>
                        <a:effectLst/>
                        <a:latin typeface="Cambria" panose="02040503050406030204" pitchFamily="18" charset="0"/>
                        <a:ea typeface="Cambria" panose="02040503050406030204" pitchFamily="18" charset="0"/>
                      </a:endParaRPr>
                    </a:p>
                  </a:txBody>
                  <a:tcPr marL="50800" marR="50800" marT="50800" marB="50800"/>
                </a:tc>
                <a:extLst>
                  <a:ext uri="{0D108BD9-81ED-4DB2-BD59-A6C34878D82A}">
                    <a16:rowId xmlns:a16="http://schemas.microsoft.com/office/drawing/2014/main" val="3966097564"/>
                  </a:ext>
                </a:extLst>
              </a:tr>
              <a:tr h="137483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algn="l" fontAlgn="t"/>
                      <a:r>
                        <a:rPr lang="en-US" sz="2800" dirty="0" smtClean="0">
                          <a:effectLst/>
                          <a:latin typeface="Cambria" panose="02040503050406030204" pitchFamily="18" charset="0"/>
                          <a:ea typeface="Cambria" panose="02040503050406030204" pitchFamily="18" charset="0"/>
                        </a:rPr>
                        <a:t>Cookie (</a:t>
                      </a:r>
                      <a:r>
                        <a:rPr lang="en-US" sz="2800" dirty="0">
                          <a:effectLst/>
                          <a:latin typeface="Cambria" panose="02040503050406030204" pitchFamily="18" charset="0"/>
                          <a:ea typeface="Cambria" panose="02040503050406030204" pitchFamily="18" charset="0"/>
                        </a:rPr>
                        <a:t>String name, String value)</a:t>
                      </a:r>
                      <a:endParaRPr lang="en-US" sz="2800" b="0" i="0" dirty="0">
                        <a:solidFill>
                          <a:srgbClr val="000000"/>
                        </a:solidFill>
                        <a:effectLst/>
                        <a:latin typeface="Cambria" panose="02040503050406030204" pitchFamily="18" charset="0"/>
                        <a:ea typeface="Cambria" panose="02040503050406030204" pitchFamily="18" charset="0"/>
                      </a:endParaRPr>
                    </a:p>
                  </a:txBody>
                  <a:tcPr marL="50800" marR="50800" marT="50800" marB="50800"/>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marL="185738" indent="0" algn="just" fontAlgn="t"/>
                      <a:r>
                        <a:rPr lang="en-US" sz="2800" dirty="0">
                          <a:effectLst/>
                          <a:latin typeface="Cambria" panose="02040503050406030204" pitchFamily="18" charset="0"/>
                          <a:ea typeface="Cambria" panose="02040503050406030204" pitchFamily="18" charset="0"/>
                        </a:rPr>
                        <a:t>constructs a cookie with a specified name and value.</a:t>
                      </a:r>
                      <a:endParaRPr lang="en-US" sz="2800" b="0" i="0" dirty="0">
                        <a:solidFill>
                          <a:srgbClr val="000000"/>
                        </a:solidFill>
                        <a:effectLst/>
                        <a:latin typeface="Cambria" panose="02040503050406030204" pitchFamily="18" charset="0"/>
                        <a:ea typeface="Cambria" panose="02040503050406030204" pitchFamily="18" charset="0"/>
                      </a:endParaRPr>
                    </a:p>
                  </a:txBody>
                  <a:tcPr marL="50800" marR="50800" marT="50800" marB="50800"/>
                </a:tc>
                <a:extLst>
                  <a:ext uri="{0D108BD9-81ED-4DB2-BD59-A6C34878D82A}">
                    <a16:rowId xmlns:a16="http://schemas.microsoft.com/office/drawing/2014/main" val="2591058883"/>
                  </a:ext>
                </a:extLst>
              </a:tr>
            </a:tbl>
          </a:graphicData>
        </a:graphic>
      </p:graphicFrame>
    </p:spTree>
    <p:custDataLst>
      <p:tags r:id="rId1"/>
    </p:custDataLst>
    <p:extLst>
      <p:ext uri="{BB962C8B-B14F-4D97-AF65-F5344CB8AC3E}">
        <p14:creationId xmlns:p14="http://schemas.microsoft.com/office/powerpoint/2010/main" val="26389607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Methods of Cookie class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52</a:t>
            </a:fld>
            <a:endParaRPr lang="en-IN" dirty="0"/>
          </a:p>
        </p:txBody>
      </p:sp>
      <p:graphicFrame>
        <p:nvGraphicFramePr>
          <p:cNvPr id="5" name="Content Placeholder 3">
            <a:extLst>
              <a:ext uri="{FF2B5EF4-FFF2-40B4-BE49-F238E27FC236}">
                <a16:creationId xmlns:a16="http://schemas.microsoft.com/office/drawing/2014/main" id="{7A6C878E-B1E1-4D43-9650-A740ADE6F597}"/>
              </a:ext>
            </a:extLst>
          </p:cNvPr>
          <p:cNvGraphicFramePr>
            <a:graphicFrameLocks noGrp="1"/>
          </p:cNvGraphicFramePr>
          <p:nvPr>
            <p:ph idx="1"/>
            <p:extLst>
              <p:ext uri="{D42A27DB-BD31-4B8C-83A1-F6EECF244321}">
                <p14:modId xmlns:p14="http://schemas.microsoft.com/office/powerpoint/2010/main" val="1211521696"/>
              </p:ext>
            </p:extLst>
          </p:nvPr>
        </p:nvGraphicFramePr>
        <p:xfrm>
          <a:off x="239713" y="863599"/>
          <a:ext cx="11470066" cy="4907427"/>
        </p:xfrm>
        <a:graphic>
          <a:graphicData uri="http://schemas.openxmlformats.org/drawingml/2006/table">
            <a:tbl>
              <a:tblPr>
                <a:tableStyleId>{BC89EF96-8CEA-46FF-86C4-4CE0E7609802}</a:tableStyleId>
              </a:tblPr>
              <a:tblGrid>
                <a:gridCol w="5389562">
                  <a:extLst>
                    <a:ext uri="{9D8B030D-6E8A-4147-A177-3AD203B41FA5}">
                      <a16:colId xmlns:a16="http://schemas.microsoft.com/office/drawing/2014/main" val="53111922"/>
                    </a:ext>
                  </a:extLst>
                </a:gridCol>
                <a:gridCol w="6080504">
                  <a:extLst>
                    <a:ext uri="{9D8B030D-6E8A-4147-A177-3AD203B41FA5}">
                      <a16:colId xmlns:a16="http://schemas.microsoft.com/office/drawing/2014/main" val="540032362"/>
                    </a:ext>
                  </a:extLst>
                </a:gridCol>
              </a:tblGrid>
              <a:tr h="740967">
                <a:tc>
                  <a:txBody>
                    <a:bodyPr/>
                    <a:lstStyle/>
                    <a:p>
                      <a:pPr algn="l" fontAlgn="t"/>
                      <a:r>
                        <a:rPr lang="en-IN" sz="2800" b="1" dirty="0">
                          <a:solidFill>
                            <a:schemeClr val="bg1"/>
                          </a:solidFill>
                          <a:effectLst/>
                          <a:latin typeface="Cambria" panose="02040503050406030204" pitchFamily="18" charset="0"/>
                          <a:ea typeface="Cambria" panose="02040503050406030204" pitchFamily="18" charset="0"/>
                        </a:rPr>
                        <a:t>Method</a:t>
                      </a:r>
                    </a:p>
                  </a:txBody>
                  <a:tcPr marL="49375" marR="49375" marT="49375" marB="49375">
                    <a:solidFill>
                      <a:schemeClr val="accent1"/>
                    </a:solidFill>
                  </a:tcPr>
                </a:tc>
                <a:tc>
                  <a:txBody>
                    <a:bodyPr/>
                    <a:lstStyle/>
                    <a:p>
                      <a:pPr algn="l" fontAlgn="t"/>
                      <a:r>
                        <a:rPr lang="en-IN" sz="2800" b="1" dirty="0">
                          <a:solidFill>
                            <a:schemeClr val="bg1"/>
                          </a:solidFill>
                          <a:effectLst/>
                          <a:latin typeface="Cambria" panose="02040503050406030204" pitchFamily="18" charset="0"/>
                          <a:ea typeface="Cambria" panose="02040503050406030204" pitchFamily="18" charset="0"/>
                        </a:rPr>
                        <a:t>Description</a:t>
                      </a:r>
                    </a:p>
                  </a:txBody>
                  <a:tcPr marL="49375" marR="49375" marT="49375" marB="49375">
                    <a:solidFill>
                      <a:schemeClr val="accent1"/>
                    </a:solidFill>
                  </a:tcPr>
                </a:tc>
                <a:extLst>
                  <a:ext uri="{0D108BD9-81ED-4DB2-BD59-A6C34878D82A}">
                    <a16:rowId xmlns:a16="http://schemas.microsoft.com/office/drawing/2014/main" val="2460023544"/>
                  </a:ext>
                </a:extLst>
              </a:tr>
              <a:tr h="675588">
                <a:tc>
                  <a:txBody>
                    <a:bodyPr/>
                    <a:lstStyle/>
                    <a:p>
                      <a:pPr algn="just" fontAlgn="t"/>
                      <a:r>
                        <a:rPr lang="en-IN" sz="2800" dirty="0">
                          <a:effectLst/>
                          <a:latin typeface="Cambria" panose="02040503050406030204" pitchFamily="18" charset="0"/>
                          <a:ea typeface="Cambria" panose="02040503050406030204" pitchFamily="18" charset="0"/>
                        </a:rPr>
                        <a:t>public void </a:t>
                      </a:r>
                      <a:r>
                        <a:rPr lang="en-IN" sz="2800" dirty="0" err="1">
                          <a:effectLst/>
                          <a:latin typeface="Cambria" panose="02040503050406030204" pitchFamily="18" charset="0"/>
                          <a:ea typeface="Cambria" panose="02040503050406030204" pitchFamily="18" charset="0"/>
                        </a:rPr>
                        <a:t>setMaxAge</a:t>
                      </a:r>
                      <a:r>
                        <a:rPr lang="en-IN" sz="2800" dirty="0">
                          <a:effectLst/>
                          <a:latin typeface="Cambria" panose="02040503050406030204" pitchFamily="18" charset="0"/>
                          <a:ea typeface="Cambria" panose="02040503050406030204" pitchFamily="18" charset="0"/>
                        </a:rPr>
                        <a:t>(</a:t>
                      </a:r>
                      <a:r>
                        <a:rPr lang="en-IN" sz="2800" dirty="0" err="1">
                          <a:effectLst/>
                          <a:latin typeface="Cambria" panose="02040503050406030204" pitchFamily="18" charset="0"/>
                          <a:ea typeface="Cambria" panose="02040503050406030204" pitchFamily="18" charset="0"/>
                        </a:rPr>
                        <a:t>int</a:t>
                      </a:r>
                      <a:r>
                        <a:rPr lang="en-IN" sz="2800" dirty="0">
                          <a:effectLst/>
                          <a:latin typeface="Cambria" panose="02040503050406030204" pitchFamily="18" charset="0"/>
                          <a:ea typeface="Cambria" panose="02040503050406030204" pitchFamily="18" charset="0"/>
                        </a:rPr>
                        <a:t> expiry)</a:t>
                      </a:r>
                      <a:endParaRPr lang="en-IN" sz="2800" b="0" i="0" dirty="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a:effectLst/>
                          <a:latin typeface="Cambria" panose="02040503050406030204" pitchFamily="18" charset="0"/>
                          <a:ea typeface="Cambria" panose="02040503050406030204" pitchFamily="18" charset="0"/>
                        </a:rPr>
                        <a:t>Sets the maximum age of the cookie in seconds.</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82009312"/>
                  </a:ext>
                </a:extLst>
              </a:tr>
              <a:tr h="1220424">
                <a:tc>
                  <a:txBody>
                    <a:bodyPr/>
                    <a:lstStyle/>
                    <a:p>
                      <a:pPr algn="just" fontAlgn="t"/>
                      <a:r>
                        <a:rPr lang="en-IN" sz="2800">
                          <a:effectLst/>
                          <a:latin typeface="Cambria" panose="02040503050406030204" pitchFamily="18" charset="0"/>
                          <a:ea typeface="Cambria" panose="02040503050406030204" pitchFamily="18" charset="0"/>
                        </a:rPr>
                        <a:t>public String getName()</a:t>
                      </a:r>
                      <a:endParaRPr lang="en-IN"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a:effectLst/>
                          <a:latin typeface="Cambria" panose="02040503050406030204" pitchFamily="18" charset="0"/>
                          <a:ea typeface="Cambria" panose="02040503050406030204" pitchFamily="18" charset="0"/>
                        </a:rPr>
                        <a:t>Returns the name of the cookie. The name cannot be changed after creation.</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2301696031"/>
                  </a:ext>
                </a:extLst>
              </a:tr>
              <a:tr h="675588">
                <a:tc>
                  <a:txBody>
                    <a:bodyPr/>
                    <a:lstStyle/>
                    <a:p>
                      <a:pPr algn="just" fontAlgn="t"/>
                      <a:r>
                        <a:rPr lang="en-IN" sz="2800" dirty="0">
                          <a:effectLst/>
                          <a:latin typeface="Cambria" panose="02040503050406030204" pitchFamily="18" charset="0"/>
                          <a:ea typeface="Cambria" panose="02040503050406030204" pitchFamily="18" charset="0"/>
                        </a:rPr>
                        <a:t>public String </a:t>
                      </a:r>
                      <a:r>
                        <a:rPr lang="en-IN" sz="2800" dirty="0" err="1">
                          <a:effectLst/>
                          <a:latin typeface="Cambria" panose="02040503050406030204" pitchFamily="18" charset="0"/>
                          <a:ea typeface="Cambria" panose="02040503050406030204" pitchFamily="18" charset="0"/>
                        </a:rPr>
                        <a:t>getValue</a:t>
                      </a:r>
                      <a:r>
                        <a:rPr lang="en-IN" sz="2800" dirty="0">
                          <a:effectLst/>
                          <a:latin typeface="Cambria" panose="02040503050406030204" pitchFamily="18" charset="0"/>
                          <a:ea typeface="Cambria" panose="02040503050406030204" pitchFamily="18" charset="0"/>
                        </a:rPr>
                        <a:t>()</a:t>
                      </a:r>
                      <a:endParaRPr lang="en-IN" sz="2800" b="0" i="0" dirty="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dirty="0">
                          <a:effectLst/>
                          <a:latin typeface="Cambria" panose="02040503050406030204" pitchFamily="18" charset="0"/>
                          <a:ea typeface="Cambria" panose="02040503050406030204" pitchFamily="18" charset="0"/>
                        </a:rPr>
                        <a:t>Returns the value of the cookie.</a:t>
                      </a:r>
                      <a:endParaRPr lang="en-US" sz="2800" b="0" i="0" dirty="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2085108658"/>
                  </a:ext>
                </a:extLst>
              </a:tr>
              <a:tr h="675588">
                <a:tc>
                  <a:txBody>
                    <a:bodyPr/>
                    <a:lstStyle/>
                    <a:p>
                      <a:pPr algn="just" fontAlgn="t"/>
                      <a:r>
                        <a:rPr lang="en-US" sz="2800">
                          <a:effectLst/>
                          <a:latin typeface="Cambria" panose="02040503050406030204" pitchFamily="18" charset="0"/>
                          <a:ea typeface="Cambria" panose="02040503050406030204" pitchFamily="18" charset="0"/>
                        </a:rPr>
                        <a:t>public void setName(String name)</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a:effectLst/>
                          <a:latin typeface="Cambria" panose="02040503050406030204" pitchFamily="18" charset="0"/>
                          <a:ea typeface="Cambria" panose="02040503050406030204" pitchFamily="18" charset="0"/>
                        </a:rPr>
                        <a:t>changes the name of the cookie.</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1394740779"/>
                  </a:ext>
                </a:extLst>
              </a:tr>
              <a:tr h="675588">
                <a:tc>
                  <a:txBody>
                    <a:bodyPr/>
                    <a:lstStyle/>
                    <a:p>
                      <a:pPr algn="just" fontAlgn="t"/>
                      <a:r>
                        <a:rPr lang="en-US" sz="2800">
                          <a:effectLst/>
                          <a:latin typeface="Cambria" panose="02040503050406030204" pitchFamily="18" charset="0"/>
                          <a:ea typeface="Cambria" panose="02040503050406030204" pitchFamily="18" charset="0"/>
                        </a:rPr>
                        <a:t>public void setValue(String value)</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dirty="0">
                          <a:effectLst/>
                          <a:latin typeface="Cambria" panose="02040503050406030204" pitchFamily="18" charset="0"/>
                          <a:ea typeface="Cambria" panose="02040503050406030204" pitchFamily="18" charset="0"/>
                        </a:rPr>
                        <a:t>changes the value of the cookie.</a:t>
                      </a:r>
                      <a:endParaRPr lang="en-US" sz="2800" b="0" i="0" dirty="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453380825"/>
                  </a:ext>
                </a:extLst>
              </a:tr>
            </a:tbl>
          </a:graphicData>
        </a:graphic>
      </p:graphicFrame>
    </p:spTree>
    <p:custDataLst>
      <p:tags r:id="rId1"/>
    </p:custDataLst>
    <p:extLst>
      <p:ext uri="{BB962C8B-B14F-4D97-AF65-F5344CB8AC3E}">
        <p14:creationId xmlns:p14="http://schemas.microsoft.com/office/powerpoint/2010/main" val="30095640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create Cookie?</a:t>
            </a:r>
          </a:p>
        </p:txBody>
      </p:sp>
      <p:sp>
        <p:nvSpPr>
          <p:cNvPr id="3" name="Content Placeholder 2"/>
          <p:cNvSpPr>
            <a:spLocks noGrp="1"/>
          </p:cNvSpPr>
          <p:nvPr>
            <p:ph idx="1"/>
          </p:nvPr>
        </p:nvSpPr>
        <p:spPr>
          <a:xfrm>
            <a:off x="534571" y="864108"/>
            <a:ext cx="11160899" cy="5438218"/>
          </a:xfrm>
        </p:spPr>
        <p:txBody>
          <a:bodyPr>
            <a:normAutofit/>
          </a:bodyPr>
          <a:lstStyle/>
          <a:p>
            <a:pPr marL="0" indent="0">
              <a:buNone/>
            </a:pPr>
            <a:r>
              <a:rPr lang="en-US" sz="3200" dirty="0">
                <a:solidFill>
                  <a:srgbClr val="4F8AFF"/>
                </a:solidFill>
              </a:rPr>
              <a:t>//creating cookie object</a:t>
            </a:r>
            <a:endParaRPr lang="en-US" sz="3200" dirty="0" smtClean="0">
              <a:solidFill>
                <a:srgbClr val="4F8AFF"/>
              </a:solidFill>
            </a:endParaRPr>
          </a:p>
          <a:p>
            <a:pPr marL="0" indent="0">
              <a:buNone/>
            </a:pPr>
            <a:r>
              <a:rPr lang="en-US" sz="3200" dirty="0" smtClean="0"/>
              <a:t>Cookie</a:t>
            </a:r>
            <a:r>
              <a:rPr lang="en-US" sz="3200" dirty="0"/>
              <a:t> </a:t>
            </a:r>
            <a:r>
              <a:rPr lang="en-US" sz="3200" dirty="0" err="1"/>
              <a:t>ck</a:t>
            </a:r>
            <a:r>
              <a:rPr lang="en-US" sz="3200" dirty="0"/>
              <a:t>=</a:t>
            </a:r>
            <a:r>
              <a:rPr lang="en-US" sz="3200" b="1" dirty="0"/>
              <a:t>new</a:t>
            </a:r>
            <a:r>
              <a:rPr lang="en-US" sz="3200" dirty="0"/>
              <a:t> Cookie("user</a:t>
            </a:r>
            <a:r>
              <a:rPr lang="en-US" sz="3200" dirty="0" smtClean="0"/>
              <a:t>","</a:t>
            </a:r>
            <a:r>
              <a:rPr lang="en-US" sz="3200" dirty="0" err="1" smtClean="0"/>
              <a:t>MarwadiUniv</a:t>
            </a:r>
            <a:r>
              <a:rPr lang="en-US" sz="3200" dirty="0" smtClean="0"/>
              <a:t>"); </a:t>
            </a:r>
            <a:r>
              <a:rPr lang="en-US" sz="3200" dirty="0"/>
              <a:t>  </a:t>
            </a:r>
          </a:p>
          <a:p>
            <a:pPr marL="0" indent="0">
              <a:buNone/>
            </a:pPr>
            <a:endParaRPr lang="en-US" sz="3200" dirty="0" smtClean="0"/>
          </a:p>
          <a:p>
            <a:pPr marL="0" indent="0">
              <a:buNone/>
            </a:pPr>
            <a:r>
              <a:rPr lang="en-US" sz="3200" dirty="0" smtClean="0">
                <a:solidFill>
                  <a:srgbClr val="4F8AFF"/>
                </a:solidFill>
              </a:rPr>
              <a:t>//</a:t>
            </a:r>
            <a:r>
              <a:rPr lang="en-US" sz="3200" dirty="0">
                <a:solidFill>
                  <a:srgbClr val="4F8AFF"/>
                </a:solidFill>
              </a:rPr>
              <a:t>adding cookie in the response  </a:t>
            </a:r>
          </a:p>
          <a:p>
            <a:pPr marL="0" indent="0">
              <a:buNone/>
            </a:pPr>
            <a:r>
              <a:rPr lang="en-US" sz="3200" dirty="0" err="1" smtClean="0"/>
              <a:t>response.addCookie</a:t>
            </a:r>
            <a:r>
              <a:rPr lang="en-US" sz="3200" dirty="0" smtClean="0"/>
              <a:t>(</a:t>
            </a:r>
            <a:r>
              <a:rPr lang="en-US" sz="3200" dirty="0" err="1" smtClean="0"/>
              <a:t>ck</a:t>
            </a:r>
            <a:r>
              <a:rPr lang="en-US" sz="3200" dirty="0" smtClean="0"/>
              <a:t>);  </a:t>
            </a:r>
            <a:endParaRPr lang="en-IN"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53</a:t>
            </a:fld>
            <a:endParaRPr lang="en-IN" dirty="0"/>
          </a:p>
        </p:txBody>
      </p:sp>
    </p:spTree>
    <p:custDataLst>
      <p:tags r:id="rId1"/>
    </p:custDataLst>
    <p:extLst>
      <p:ext uri="{BB962C8B-B14F-4D97-AF65-F5344CB8AC3E}">
        <p14:creationId xmlns:p14="http://schemas.microsoft.com/office/powerpoint/2010/main" val="12437822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How to delete Cookie?</a:t>
            </a:r>
          </a:p>
        </p:txBody>
      </p:sp>
      <p:sp>
        <p:nvSpPr>
          <p:cNvPr id="3" name="Content Placeholder 2"/>
          <p:cNvSpPr>
            <a:spLocks noGrp="1"/>
          </p:cNvSpPr>
          <p:nvPr>
            <p:ph idx="1"/>
          </p:nvPr>
        </p:nvSpPr>
        <p:spPr>
          <a:xfrm>
            <a:off x="534571" y="864108"/>
            <a:ext cx="11160899" cy="5438218"/>
          </a:xfrm>
        </p:spPr>
        <p:txBody>
          <a:bodyPr>
            <a:normAutofit/>
          </a:bodyPr>
          <a:lstStyle/>
          <a:p>
            <a:pPr marL="0" indent="0">
              <a:buNone/>
            </a:pPr>
            <a:r>
              <a:rPr lang="en-US" sz="3200" dirty="0">
                <a:solidFill>
                  <a:srgbClr val="4F8AFF"/>
                </a:solidFill>
              </a:rPr>
              <a:t>//deleting value of cookie </a:t>
            </a:r>
            <a:endParaRPr lang="en-US" sz="3200" dirty="0" smtClean="0">
              <a:solidFill>
                <a:srgbClr val="4F8AFF"/>
              </a:solidFill>
            </a:endParaRPr>
          </a:p>
          <a:p>
            <a:pPr marL="0" indent="0">
              <a:buNone/>
            </a:pPr>
            <a:r>
              <a:rPr lang="en-US" sz="3200" dirty="0" smtClean="0"/>
              <a:t>Cookie</a:t>
            </a:r>
            <a:r>
              <a:rPr lang="en-US" sz="3200" dirty="0"/>
              <a:t> </a:t>
            </a:r>
            <a:r>
              <a:rPr lang="en-US" sz="3200" dirty="0" err="1"/>
              <a:t>ck</a:t>
            </a:r>
            <a:r>
              <a:rPr lang="en-US" sz="3200" dirty="0"/>
              <a:t>=</a:t>
            </a:r>
            <a:r>
              <a:rPr lang="en-US" sz="3200" b="1" dirty="0"/>
              <a:t>new</a:t>
            </a:r>
            <a:r>
              <a:rPr lang="en-US" sz="3200" dirty="0"/>
              <a:t> Cookie("user</a:t>
            </a:r>
            <a:r>
              <a:rPr lang="en-US" sz="3200" dirty="0" smtClean="0"/>
              <a:t>",""); </a:t>
            </a:r>
            <a:r>
              <a:rPr lang="en-US" sz="3200" dirty="0"/>
              <a:t> </a:t>
            </a:r>
          </a:p>
          <a:p>
            <a:pPr marL="0" indent="0">
              <a:buNone/>
            </a:pPr>
            <a:endParaRPr lang="en-US" sz="3200" dirty="0" smtClean="0"/>
          </a:p>
          <a:p>
            <a:pPr marL="0" indent="0">
              <a:buNone/>
            </a:pPr>
            <a:r>
              <a:rPr lang="en-US" sz="3200" dirty="0" smtClean="0">
                <a:solidFill>
                  <a:srgbClr val="4F8AFF"/>
                </a:solidFill>
              </a:rPr>
              <a:t>//</a:t>
            </a:r>
            <a:r>
              <a:rPr lang="en-US" sz="3200" dirty="0">
                <a:solidFill>
                  <a:srgbClr val="4F8AFF"/>
                </a:solidFill>
              </a:rPr>
              <a:t>changing the maximum age to 0 seconds  </a:t>
            </a:r>
            <a:endParaRPr lang="en-US" sz="3200" dirty="0" smtClean="0">
              <a:solidFill>
                <a:srgbClr val="4F8AFF"/>
              </a:solidFill>
            </a:endParaRPr>
          </a:p>
          <a:p>
            <a:pPr marL="0" indent="0">
              <a:buNone/>
            </a:pPr>
            <a:r>
              <a:rPr lang="en-US" sz="3200" dirty="0" err="1" smtClean="0"/>
              <a:t>ck.setMaxAge</a:t>
            </a:r>
            <a:r>
              <a:rPr lang="en-US" sz="3200" dirty="0" smtClean="0"/>
              <a:t>(0);  </a:t>
            </a:r>
          </a:p>
          <a:p>
            <a:pPr marL="0" indent="0">
              <a:buNone/>
            </a:pPr>
            <a:endParaRPr lang="en-US" sz="3200" dirty="0" smtClean="0"/>
          </a:p>
          <a:p>
            <a:pPr marL="0" indent="0">
              <a:buNone/>
            </a:pPr>
            <a:r>
              <a:rPr lang="en-US" sz="3200" dirty="0" smtClean="0">
                <a:solidFill>
                  <a:srgbClr val="4F8AFF"/>
                </a:solidFill>
              </a:rPr>
              <a:t>//</a:t>
            </a:r>
            <a:r>
              <a:rPr lang="en-US" sz="3200" dirty="0">
                <a:solidFill>
                  <a:srgbClr val="4F8AFF"/>
                </a:solidFill>
              </a:rPr>
              <a:t>adding cookie in the response</a:t>
            </a:r>
          </a:p>
          <a:p>
            <a:pPr marL="0" indent="0">
              <a:buNone/>
            </a:pPr>
            <a:r>
              <a:rPr lang="en-US" sz="3200" dirty="0" err="1" smtClean="0"/>
              <a:t>response.addCookie</a:t>
            </a:r>
            <a:r>
              <a:rPr lang="en-US" sz="3200" dirty="0" smtClean="0"/>
              <a:t>(</a:t>
            </a:r>
            <a:r>
              <a:rPr lang="en-US" sz="3200" dirty="0" err="1" smtClean="0"/>
              <a:t>ck</a:t>
            </a:r>
            <a:r>
              <a:rPr lang="en-US" sz="3200" dirty="0" smtClean="0"/>
              <a:t>);  </a:t>
            </a:r>
            <a:endParaRPr lang="en-US"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54</a:t>
            </a:fld>
            <a:endParaRPr lang="en-IN" dirty="0"/>
          </a:p>
        </p:txBody>
      </p:sp>
    </p:spTree>
    <p:custDataLst>
      <p:tags r:id="rId1"/>
    </p:custDataLst>
    <p:extLst>
      <p:ext uri="{BB962C8B-B14F-4D97-AF65-F5344CB8AC3E}">
        <p14:creationId xmlns:p14="http://schemas.microsoft.com/office/powerpoint/2010/main" val="28183809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get Cookies?</a:t>
            </a:r>
          </a:p>
        </p:txBody>
      </p:sp>
      <p:sp>
        <p:nvSpPr>
          <p:cNvPr id="3" name="Content Placeholder 2"/>
          <p:cNvSpPr>
            <a:spLocks noGrp="1"/>
          </p:cNvSpPr>
          <p:nvPr>
            <p:ph idx="1"/>
          </p:nvPr>
        </p:nvSpPr>
        <p:spPr>
          <a:xfrm>
            <a:off x="534571" y="864108"/>
            <a:ext cx="11160899" cy="5438218"/>
          </a:xfrm>
        </p:spPr>
        <p:txBody>
          <a:bodyPr>
            <a:normAutofit/>
          </a:bodyPr>
          <a:lstStyle/>
          <a:p>
            <a:pPr marL="0" indent="0">
              <a:buNone/>
            </a:pPr>
            <a:r>
              <a:rPr lang="en-IN" sz="3200" dirty="0"/>
              <a:t>Cookie </a:t>
            </a:r>
            <a:r>
              <a:rPr lang="en-IN" sz="3200" dirty="0" err="1"/>
              <a:t>ck</a:t>
            </a:r>
            <a:r>
              <a:rPr lang="en-IN" sz="3200" dirty="0" smtClean="0"/>
              <a:t>[ ]=</a:t>
            </a:r>
            <a:r>
              <a:rPr lang="en-IN" sz="3200" dirty="0" err="1"/>
              <a:t>request.getCookies</a:t>
            </a:r>
            <a:r>
              <a:rPr lang="en-IN" sz="3200" dirty="0"/>
              <a:t>();  </a:t>
            </a:r>
          </a:p>
          <a:p>
            <a:pPr marL="0" indent="0">
              <a:buNone/>
            </a:pPr>
            <a:r>
              <a:rPr lang="en-IN" sz="3200" b="1" dirty="0" smtClean="0"/>
              <a:t>for</a:t>
            </a:r>
            <a:r>
              <a:rPr lang="en-IN" sz="3200" dirty="0" smtClean="0"/>
              <a:t>( </a:t>
            </a:r>
            <a:r>
              <a:rPr lang="en-IN" sz="3200" b="1" dirty="0" err="1" smtClean="0"/>
              <a:t>int</a:t>
            </a:r>
            <a:r>
              <a:rPr lang="en-IN" sz="3200" dirty="0"/>
              <a:t> </a:t>
            </a:r>
            <a:r>
              <a:rPr lang="en-IN" sz="3200" dirty="0" err="1" smtClean="0"/>
              <a:t>i</a:t>
            </a:r>
            <a:r>
              <a:rPr lang="en-IN" sz="3200" dirty="0" smtClean="0"/>
              <a:t> = 0 ; </a:t>
            </a:r>
            <a:r>
              <a:rPr lang="en-IN" sz="3200" dirty="0" err="1" smtClean="0"/>
              <a:t>i</a:t>
            </a:r>
            <a:r>
              <a:rPr lang="en-IN" sz="3200" dirty="0" smtClean="0"/>
              <a:t> &lt; </a:t>
            </a:r>
            <a:r>
              <a:rPr lang="en-IN" sz="3200" dirty="0" err="1" smtClean="0"/>
              <a:t>ck.length</a:t>
            </a:r>
            <a:r>
              <a:rPr lang="en-IN" sz="3200" dirty="0" smtClean="0"/>
              <a:t> ; </a:t>
            </a:r>
            <a:r>
              <a:rPr lang="en-IN" sz="3200" dirty="0" err="1" smtClean="0"/>
              <a:t>i</a:t>
            </a:r>
            <a:r>
              <a:rPr lang="en-IN" sz="3200" dirty="0" smtClean="0"/>
              <a:t>++ )</a:t>
            </a:r>
          </a:p>
          <a:p>
            <a:pPr marL="0" indent="0">
              <a:buNone/>
            </a:pPr>
            <a:r>
              <a:rPr lang="en-IN" sz="3200" dirty="0" smtClean="0"/>
              <a:t>{</a:t>
            </a:r>
            <a:r>
              <a:rPr lang="en-IN" sz="3200" dirty="0"/>
              <a:t>  </a:t>
            </a:r>
          </a:p>
          <a:p>
            <a:pPr marL="0" indent="0">
              <a:buNone/>
            </a:pPr>
            <a:r>
              <a:rPr lang="en-IN" sz="3200" dirty="0" smtClean="0">
                <a:solidFill>
                  <a:srgbClr val="4F8AFF"/>
                </a:solidFill>
              </a:rPr>
              <a:t>	//</a:t>
            </a:r>
            <a:r>
              <a:rPr lang="en-IN" sz="3200" dirty="0">
                <a:solidFill>
                  <a:srgbClr val="4F8AFF"/>
                </a:solidFill>
              </a:rPr>
              <a:t>printing name and value of cookie  </a:t>
            </a:r>
          </a:p>
          <a:p>
            <a:pPr marL="0" indent="0">
              <a:buNone/>
            </a:pPr>
            <a:r>
              <a:rPr lang="en-IN" sz="3200" dirty="0"/>
              <a:t> </a:t>
            </a:r>
            <a:r>
              <a:rPr lang="en-IN" sz="3200" dirty="0" smtClean="0"/>
              <a:t>	</a:t>
            </a:r>
            <a:r>
              <a:rPr lang="en-IN" sz="3200" dirty="0" err="1" smtClean="0"/>
              <a:t>out.print</a:t>
            </a:r>
            <a:r>
              <a:rPr lang="en-IN" sz="3200" dirty="0"/>
              <a:t>("&lt;</a:t>
            </a:r>
            <a:r>
              <a:rPr lang="en-IN" sz="3200" dirty="0" err="1"/>
              <a:t>br</a:t>
            </a:r>
            <a:r>
              <a:rPr lang="en-IN" sz="3200" dirty="0"/>
              <a:t>&gt;"+</a:t>
            </a:r>
            <a:r>
              <a:rPr lang="en-IN" sz="3200" dirty="0" err="1"/>
              <a:t>ck</a:t>
            </a:r>
            <a:r>
              <a:rPr lang="en-IN" sz="3200" dirty="0"/>
              <a:t>[</a:t>
            </a:r>
            <a:r>
              <a:rPr lang="en-IN" sz="3200" dirty="0" err="1"/>
              <a:t>i</a:t>
            </a:r>
            <a:r>
              <a:rPr lang="en-IN" sz="3200" dirty="0"/>
              <a:t>].</a:t>
            </a:r>
            <a:r>
              <a:rPr lang="en-IN" sz="3200" dirty="0" err="1"/>
              <a:t>getName</a:t>
            </a:r>
            <a:r>
              <a:rPr lang="en-IN" sz="3200" dirty="0"/>
              <a:t>()+" </a:t>
            </a:r>
            <a:r>
              <a:rPr lang="en-IN" sz="3200" dirty="0" smtClean="0"/>
              <a:t>: "+</a:t>
            </a:r>
            <a:r>
              <a:rPr lang="en-IN" sz="3200" dirty="0" err="1"/>
              <a:t>ck</a:t>
            </a:r>
            <a:r>
              <a:rPr lang="en-IN" sz="3200" dirty="0"/>
              <a:t>[</a:t>
            </a:r>
            <a:r>
              <a:rPr lang="en-IN" sz="3200" dirty="0" err="1"/>
              <a:t>i</a:t>
            </a:r>
            <a:r>
              <a:rPr lang="en-IN" sz="3200" dirty="0"/>
              <a:t>].</a:t>
            </a:r>
            <a:r>
              <a:rPr lang="en-IN" sz="3200" dirty="0" err="1"/>
              <a:t>getValue</a:t>
            </a:r>
            <a:r>
              <a:rPr lang="en-IN" sz="3200" dirty="0" smtClean="0"/>
              <a:t>());</a:t>
            </a:r>
          </a:p>
          <a:p>
            <a:pPr marL="0" indent="0">
              <a:buNone/>
            </a:pPr>
            <a:r>
              <a:rPr lang="en-IN" sz="3200" dirty="0" smtClean="0"/>
              <a:t>}</a:t>
            </a:r>
            <a:r>
              <a:rPr lang="en-IN" sz="3200" dirty="0"/>
              <a:t>  </a:t>
            </a:r>
          </a:p>
          <a:p>
            <a:pPr marL="0" indent="0">
              <a:buNone/>
            </a:pPr>
            <a:endParaRPr lang="en-IN"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55</a:t>
            </a:fld>
            <a:endParaRPr lang="en-IN" dirty="0"/>
          </a:p>
        </p:txBody>
      </p:sp>
    </p:spTree>
    <p:custDataLst>
      <p:tags r:id="rId1"/>
    </p:custDataLst>
    <p:extLst>
      <p:ext uri="{BB962C8B-B14F-4D97-AF65-F5344CB8AC3E}">
        <p14:creationId xmlns:p14="http://schemas.microsoft.com/office/powerpoint/2010/main" val="6091236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example of Servlet Cookies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56</a:t>
            </a:fld>
            <a:endParaRPr lang="en-IN" dirty="0"/>
          </a:p>
        </p:txBody>
      </p:sp>
      <p:pic>
        <p:nvPicPr>
          <p:cNvPr id="5" name="Picture 2" descr="cookies in session tracking">
            <a:extLst>
              <a:ext uri="{FF2B5EF4-FFF2-40B4-BE49-F238E27FC236}">
                <a16:creationId xmlns:a16="http://schemas.microsoft.com/office/drawing/2014/main" id="{6E847D8E-B014-4850-A1FB-F2A152D0E9F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6952" y="1002706"/>
            <a:ext cx="10782646" cy="519429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220006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Cookies</a:t>
            </a:r>
            <a:endParaRPr lang="en-IN" dirty="0"/>
          </a:p>
        </p:txBody>
      </p:sp>
      <p:sp>
        <p:nvSpPr>
          <p:cNvPr id="3" name="Content Placeholder 2"/>
          <p:cNvSpPr>
            <a:spLocks noGrp="1"/>
          </p:cNvSpPr>
          <p:nvPr>
            <p:ph idx="1"/>
          </p:nvPr>
        </p:nvSpPr>
        <p:spPr/>
        <p:txBody>
          <a:bodyPr/>
          <a:lstStyle/>
          <a:p>
            <a:pPr marL="0" indent="0">
              <a:buNone/>
            </a:pPr>
            <a:r>
              <a:rPr lang="en-US" b="1" dirty="0"/>
              <a:t>Advantage of </a:t>
            </a:r>
            <a:r>
              <a:rPr lang="en-US" b="1" dirty="0" smtClean="0"/>
              <a:t>Cookies</a:t>
            </a:r>
          </a:p>
          <a:p>
            <a:r>
              <a:rPr lang="en-US" b="1" dirty="0" smtClean="0"/>
              <a:t>Simplest </a:t>
            </a:r>
            <a:r>
              <a:rPr lang="en-US" b="1" dirty="0"/>
              <a:t>technique</a:t>
            </a:r>
            <a:r>
              <a:rPr lang="en-US" dirty="0"/>
              <a:t> of maintaining the state.</a:t>
            </a:r>
          </a:p>
          <a:p>
            <a:r>
              <a:rPr lang="en-US" dirty="0"/>
              <a:t>Cookies are </a:t>
            </a:r>
            <a:r>
              <a:rPr lang="en-US" b="1" dirty="0"/>
              <a:t>maintained at client side</a:t>
            </a:r>
            <a:r>
              <a:rPr lang="en-US" dirty="0"/>
              <a:t>.</a:t>
            </a:r>
          </a:p>
          <a:p>
            <a:endParaRPr lang="en-US" dirty="0" smtClean="0"/>
          </a:p>
          <a:p>
            <a:pPr marL="0" indent="0">
              <a:buNone/>
            </a:pPr>
            <a:r>
              <a:rPr lang="en-US" b="1" dirty="0" smtClean="0"/>
              <a:t>Disadvantage </a:t>
            </a:r>
            <a:r>
              <a:rPr lang="en-US" b="1" dirty="0"/>
              <a:t>of </a:t>
            </a:r>
            <a:r>
              <a:rPr lang="en-US" b="1" dirty="0" smtClean="0"/>
              <a:t>Cookies</a:t>
            </a:r>
          </a:p>
          <a:p>
            <a:r>
              <a:rPr lang="en-US" dirty="0"/>
              <a:t>It will not work if cookie is disabled from the browser.</a:t>
            </a:r>
          </a:p>
          <a:p>
            <a:r>
              <a:rPr lang="en-US" dirty="0"/>
              <a:t>Only textual information can be set in Cookie object.</a:t>
            </a:r>
          </a:p>
          <a:p>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57</a:t>
            </a:fld>
            <a:endParaRPr lang="en-IN" dirty="0"/>
          </a:p>
        </p:txBody>
      </p:sp>
    </p:spTree>
    <p:custDataLst>
      <p:tags r:id="rId1"/>
    </p:custDataLst>
    <p:extLst>
      <p:ext uri="{BB962C8B-B14F-4D97-AF65-F5344CB8AC3E}">
        <p14:creationId xmlns:p14="http://schemas.microsoft.com/office/powerpoint/2010/main" val="15866030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Form </a:t>
            </a:r>
            <a:r>
              <a:rPr lang="en-US" dirty="0" smtClean="0"/>
              <a:t>Field</a:t>
            </a:r>
            <a:endParaRPr lang="en-US" dirty="0"/>
          </a:p>
        </p:txBody>
      </p:sp>
      <p:sp>
        <p:nvSpPr>
          <p:cNvPr id="3" name="Content Placeholder 2"/>
          <p:cNvSpPr>
            <a:spLocks noGrp="1"/>
          </p:cNvSpPr>
          <p:nvPr>
            <p:ph idx="1"/>
          </p:nvPr>
        </p:nvSpPr>
        <p:spPr/>
        <p:txBody>
          <a:bodyPr/>
          <a:lstStyle/>
          <a:p>
            <a:pPr algn="just"/>
            <a:r>
              <a:rPr lang="en-US" dirty="0"/>
              <a:t>In case of Hidden Form Field </a:t>
            </a:r>
            <a:r>
              <a:rPr lang="en-US" dirty="0">
                <a:solidFill>
                  <a:schemeClr val="accent1"/>
                </a:solidFill>
              </a:rPr>
              <a:t>a hidden (invisible) </a:t>
            </a:r>
            <a:r>
              <a:rPr lang="en-US" dirty="0" err="1">
                <a:solidFill>
                  <a:schemeClr val="accent1"/>
                </a:solidFill>
              </a:rPr>
              <a:t>textfield</a:t>
            </a:r>
            <a:r>
              <a:rPr lang="en-US" dirty="0">
                <a:solidFill>
                  <a:schemeClr val="accent1"/>
                </a:solidFill>
              </a:rPr>
              <a:t> is used for maintaining the state of an user</a:t>
            </a:r>
            <a:r>
              <a:rPr lang="en-US" dirty="0" smtClean="0">
                <a:solidFill>
                  <a:schemeClr val="accent1"/>
                </a:solidFill>
              </a:rPr>
              <a:t>.</a:t>
            </a:r>
          </a:p>
          <a:p>
            <a:pPr algn="just"/>
            <a:endParaRPr lang="en-US" dirty="0">
              <a:solidFill>
                <a:schemeClr val="accent1"/>
              </a:solidFill>
            </a:endParaRPr>
          </a:p>
          <a:p>
            <a:pPr algn="just"/>
            <a:r>
              <a:rPr lang="en-US" dirty="0"/>
              <a:t>In such case, we </a:t>
            </a:r>
            <a:r>
              <a:rPr lang="en-US" dirty="0">
                <a:solidFill>
                  <a:schemeClr val="accent1"/>
                </a:solidFill>
              </a:rPr>
              <a:t>store the information in the hidden field</a:t>
            </a:r>
            <a:r>
              <a:rPr lang="en-US" dirty="0"/>
              <a:t> and get it from another servlet. This approach is better if we have to </a:t>
            </a:r>
            <a:r>
              <a:rPr lang="en-US" dirty="0">
                <a:solidFill>
                  <a:schemeClr val="accent1"/>
                </a:solidFill>
              </a:rPr>
              <a:t>submit form in all the pages and we don't want to depend on the browser</a:t>
            </a:r>
            <a:r>
              <a:rPr lang="en-US" dirty="0" smtClean="0"/>
              <a:t>.</a:t>
            </a:r>
          </a:p>
          <a:p>
            <a:pPr marL="0" indent="0" algn="just">
              <a:buNone/>
            </a:pPr>
            <a:endParaRPr lang="en-US" dirty="0"/>
          </a:p>
          <a:p>
            <a:pPr algn="just"/>
            <a:r>
              <a:rPr lang="en-US" dirty="0" smtClean="0"/>
              <a:t>&lt;input type="hidden" name="</a:t>
            </a:r>
            <a:r>
              <a:rPr lang="en-US" dirty="0" err="1" smtClean="0"/>
              <a:t>uname</a:t>
            </a:r>
            <a:r>
              <a:rPr lang="en-US" dirty="0" smtClean="0"/>
              <a:t>" value="</a:t>
            </a:r>
            <a:r>
              <a:rPr lang="en-US" dirty="0" err="1" smtClean="0"/>
              <a:t>Vimal</a:t>
            </a:r>
            <a:r>
              <a:rPr lang="en-US" dirty="0" smtClean="0"/>
              <a:t> </a:t>
            </a:r>
            <a:r>
              <a:rPr lang="en-US" dirty="0" err="1" smtClean="0"/>
              <a:t>Jaiswal</a:t>
            </a:r>
            <a:r>
              <a:rPr lang="en-US" dirty="0" smtClean="0"/>
              <a:t>"&gt;  </a:t>
            </a:r>
          </a:p>
          <a:p>
            <a:pPr algn="just"/>
            <a:endParaRPr lang="en-US" dirty="0"/>
          </a:p>
        </p:txBody>
      </p:sp>
    </p:spTree>
    <p:custDataLst>
      <p:tags r:id="rId1"/>
    </p:custDataLst>
    <p:extLst>
      <p:ext uri="{BB962C8B-B14F-4D97-AF65-F5344CB8AC3E}">
        <p14:creationId xmlns:p14="http://schemas.microsoft.com/office/powerpoint/2010/main" val="21735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Form </a:t>
            </a:r>
            <a:r>
              <a:rPr lang="en-US" dirty="0" smtClean="0"/>
              <a:t>Field (Cont.)</a:t>
            </a:r>
            <a:endParaRPr lang="en-US" dirty="0"/>
          </a:p>
        </p:txBody>
      </p:sp>
      <p:sp>
        <p:nvSpPr>
          <p:cNvPr id="3" name="Content Placeholder 2"/>
          <p:cNvSpPr>
            <a:spLocks noGrp="1"/>
          </p:cNvSpPr>
          <p:nvPr>
            <p:ph idx="1"/>
          </p:nvPr>
        </p:nvSpPr>
        <p:spPr/>
        <p:txBody>
          <a:bodyPr/>
          <a:lstStyle/>
          <a:p>
            <a:r>
              <a:rPr lang="en-US" b="1" dirty="0" smtClean="0"/>
              <a:t>Real </a:t>
            </a:r>
            <a:r>
              <a:rPr lang="en-US" b="1" dirty="0"/>
              <a:t>application of hidden form </a:t>
            </a:r>
            <a:r>
              <a:rPr lang="en-US" b="1" dirty="0" smtClean="0"/>
              <a:t>field</a:t>
            </a:r>
          </a:p>
          <a:p>
            <a:pPr marL="0" indent="0">
              <a:buNone/>
            </a:pPr>
            <a:endParaRPr lang="en-US" b="1" dirty="0"/>
          </a:p>
          <a:p>
            <a:r>
              <a:rPr lang="en-US" dirty="0"/>
              <a:t>It is widely used in </a:t>
            </a:r>
            <a:r>
              <a:rPr lang="en-US" dirty="0">
                <a:solidFill>
                  <a:schemeClr val="accent1"/>
                </a:solidFill>
              </a:rPr>
              <a:t>comment form of a website</a:t>
            </a:r>
            <a:r>
              <a:rPr lang="en-US" dirty="0"/>
              <a:t>. In such case, we store </a:t>
            </a:r>
            <a:r>
              <a:rPr lang="en-US" dirty="0">
                <a:solidFill>
                  <a:schemeClr val="accent1"/>
                </a:solidFill>
              </a:rPr>
              <a:t>page id or page name in the hidden field so </a:t>
            </a:r>
            <a:r>
              <a:rPr lang="en-US" dirty="0"/>
              <a:t>that each page can be uniquely identified.</a:t>
            </a:r>
          </a:p>
          <a:p>
            <a:pPr marL="0" indent="0">
              <a:buNone/>
            </a:pPr>
            <a:r>
              <a:rPr lang="en-US" dirty="0" smtClean="0"/>
              <a:t/>
            </a:r>
            <a:br>
              <a:rPr lang="en-US" dirty="0" smtClean="0"/>
            </a:br>
            <a:endParaRPr lang="en-US" dirty="0"/>
          </a:p>
        </p:txBody>
      </p:sp>
    </p:spTree>
    <p:custDataLst>
      <p:tags r:id="rId1"/>
    </p:custDataLst>
    <p:extLst>
      <p:ext uri="{BB962C8B-B14F-4D97-AF65-F5344CB8AC3E}">
        <p14:creationId xmlns:p14="http://schemas.microsoft.com/office/powerpoint/2010/main" val="1688198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Servlets - Features</a:t>
            </a:r>
            <a:endParaRPr lang="en-IN" dirty="0"/>
          </a:p>
        </p:txBody>
      </p:sp>
      <p:sp>
        <p:nvSpPr>
          <p:cNvPr id="3" name="Content Placeholder 2"/>
          <p:cNvSpPr>
            <a:spLocks noGrp="1"/>
          </p:cNvSpPr>
          <p:nvPr>
            <p:ph idx="1"/>
          </p:nvPr>
        </p:nvSpPr>
        <p:spPr>
          <a:xfrm>
            <a:off x="239151" y="864107"/>
            <a:ext cx="11456320" cy="5993893"/>
          </a:xfrm>
        </p:spPr>
        <p:txBody>
          <a:bodyPr>
            <a:normAutofit/>
          </a:bodyPr>
          <a:lstStyle/>
          <a:p>
            <a:pPr marL="0" indent="0" algn="just">
              <a:lnSpc>
                <a:spcPct val="100000"/>
              </a:lnSpc>
              <a:spcBef>
                <a:spcPts val="90"/>
              </a:spcBef>
              <a:buNone/>
            </a:pPr>
            <a:r>
              <a:rPr lang="en-US" b="1" spc="-10" dirty="0" smtClean="0">
                <a:latin typeface="Cambria"/>
                <a:cs typeface="Cambria"/>
              </a:rPr>
              <a:t>Servlets: </a:t>
            </a:r>
          </a:p>
          <a:p>
            <a:pPr algn="just">
              <a:lnSpc>
                <a:spcPct val="100000"/>
              </a:lnSpc>
              <a:spcBef>
                <a:spcPts val="90"/>
              </a:spcBef>
            </a:pPr>
            <a:r>
              <a:rPr lang="en-US" spc="-10" dirty="0" smtClean="0">
                <a:latin typeface="Cambria"/>
                <a:cs typeface="Cambria"/>
              </a:rPr>
              <a:t>Extensions </a:t>
            </a:r>
            <a:r>
              <a:rPr lang="en-US" spc="-10" dirty="0">
                <a:latin typeface="Cambria"/>
                <a:cs typeface="Cambria"/>
              </a:rPr>
              <a:t>to Java-enabled servers</a:t>
            </a:r>
          </a:p>
          <a:p>
            <a:pPr algn="just">
              <a:lnSpc>
                <a:spcPct val="100000"/>
              </a:lnSpc>
              <a:spcBef>
                <a:spcPts val="90"/>
              </a:spcBef>
            </a:pPr>
            <a:r>
              <a:rPr lang="en-US" spc="-10" dirty="0" smtClean="0">
                <a:latin typeface="Cambria"/>
                <a:cs typeface="Cambria"/>
              </a:rPr>
              <a:t>A </a:t>
            </a:r>
            <a:r>
              <a:rPr lang="en-US" spc="-10" dirty="0">
                <a:latin typeface="Cambria"/>
                <a:cs typeface="Cambria"/>
              </a:rPr>
              <a:t>dynamically loaded module that services requests from a Web server</a:t>
            </a:r>
          </a:p>
          <a:p>
            <a:pPr algn="just">
              <a:lnSpc>
                <a:spcPct val="100000"/>
              </a:lnSpc>
              <a:spcBef>
                <a:spcPts val="90"/>
              </a:spcBef>
            </a:pPr>
            <a:r>
              <a:rPr lang="en-US" spc="-10" dirty="0" smtClean="0">
                <a:latin typeface="Cambria"/>
                <a:cs typeface="Cambria"/>
              </a:rPr>
              <a:t>Executed </a:t>
            </a:r>
            <a:r>
              <a:rPr lang="en-US" spc="-10" dirty="0">
                <a:latin typeface="Cambria"/>
                <a:cs typeface="Cambria"/>
              </a:rPr>
              <a:t>within the Java Virtual Machine</a:t>
            </a:r>
          </a:p>
          <a:p>
            <a:pPr algn="just">
              <a:lnSpc>
                <a:spcPct val="100000"/>
              </a:lnSpc>
              <a:spcBef>
                <a:spcPts val="90"/>
              </a:spcBef>
            </a:pPr>
            <a:r>
              <a:rPr lang="en-US" spc="-10" dirty="0" smtClean="0">
                <a:latin typeface="Cambria"/>
                <a:cs typeface="Cambria"/>
              </a:rPr>
              <a:t>Runs </a:t>
            </a:r>
            <a:r>
              <a:rPr lang="en-US" spc="-10" dirty="0">
                <a:latin typeface="Cambria"/>
                <a:cs typeface="Cambria"/>
              </a:rPr>
              <a:t>on the server </a:t>
            </a:r>
            <a:r>
              <a:rPr lang="en-US" spc="-10" dirty="0" smtClean="0">
                <a:latin typeface="Cambria"/>
                <a:cs typeface="Cambria"/>
              </a:rPr>
              <a:t>side</a:t>
            </a:r>
          </a:p>
          <a:p>
            <a:pPr lvl="1" algn="just">
              <a:lnSpc>
                <a:spcPct val="100000"/>
              </a:lnSpc>
              <a:spcBef>
                <a:spcPts val="90"/>
              </a:spcBef>
            </a:pPr>
            <a:r>
              <a:rPr lang="en-US" spc="-10" dirty="0" smtClean="0">
                <a:latin typeface="Cambria"/>
                <a:cs typeface="Cambria"/>
              </a:rPr>
              <a:t>So independent of the browser and not affected by its compatibility issues</a:t>
            </a:r>
            <a:endParaRPr lang="en-US" spc="-10" dirty="0">
              <a:latin typeface="Cambria"/>
              <a:cs typeface="Cambria"/>
            </a:endParaRPr>
          </a:p>
          <a:p>
            <a:pPr algn="just">
              <a:lnSpc>
                <a:spcPct val="100000"/>
              </a:lnSpc>
              <a:spcBef>
                <a:spcPts val="90"/>
              </a:spcBef>
            </a:pPr>
            <a:endParaRPr lang="en-US" spc="-10"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a:t>
            </a:fld>
            <a:endParaRPr lang="en-IN" dirty="0"/>
          </a:p>
        </p:txBody>
      </p:sp>
    </p:spTree>
    <p:custDataLst>
      <p:tags r:id="rId1"/>
    </p:custDataLst>
    <p:extLst>
      <p:ext uri="{BB962C8B-B14F-4D97-AF65-F5344CB8AC3E}">
        <p14:creationId xmlns:p14="http://schemas.microsoft.com/office/powerpoint/2010/main" val="33856549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Form Field (Cont.)</a:t>
            </a:r>
          </a:p>
        </p:txBody>
      </p:sp>
      <p:sp>
        <p:nvSpPr>
          <p:cNvPr id="3" name="Content Placeholder 2"/>
          <p:cNvSpPr>
            <a:spLocks noGrp="1"/>
          </p:cNvSpPr>
          <p:nvPr>
            <p:ph idx="1"/>
          </p:nvPr>
        </p:nvSpPr>
        <p:spPr/>
        <p:txBody>
          <a:bodyPr/>
          <a:lstStyle/>
          <a:p>
            <a:r>
              <a:rPr lang="en-US" b="1" dirty="0"/>
              <a:t>Advantage of Hidden Form Field</a:t>
            </a:r>
          </a:p>
          <a:p>
            <a:r>
              <a:rPr lang="en-US" dirty="0"/>
              <a:t>It will always work whether cookie is disabled or not</a:t>
            </a:r>
            <a:r>
              <a:rPr lang="en-US" dirty="0" smtClean="0"/>
              <a:t>.</a:t>
            </a:r>
          </a:p>
          <a:p>
            <a:endParaRPr lang="en-US" dirty="0"/>
          </a:p>
          <a:p>
            <a:r>
              <a:rPr lang="en-US" b="1" dirty="0"/>
              <a:t>Disadvantage of Hidden Form Field:</a:t>
            </a:r>
          </a:p>
          <a:p>
            <a:r>
              <a:rPr lang="en-US" dirty="0"/>
              <a:t>It is </a:t>
            </a:r>
            <a:r>
              <a:rPr lang="en-US" dirty="0">
                <a:solidFill>
                  <a:schemeClr val="accent1"/>
                </a:solidFill>
              </a:rPr>
              <a:t>maintained at server side</a:t>
            </a:r>
            <a:r>
              <a:rPr lang="en-US" dirty="0"/>
              <a:t>.</a:t>
            </a:r>
          </a:p>
          <a:p>
            <a:r>
              <a:rPr lang="en-US" dirty="0">
                <a:solidFill>
                  <a:schemeClr val="accent1"/>
                </a:solidFill>
              </a:rPr>
              <a:t>Extra form submission </a:t>
            </a:r>
            <a:r>
              <a:rPr lang="en-US" dirty="0"/>
              <a:t>is required on each pages.</a:t>
            </a:r>
          </a:p>
          <a:p>
            <a:r>
              <a:rPr lang="en-US" dirty="0">
                <a:solidFill>
                  <a:schemeClr val="accent1"/>
                </a:solidFill>
              </a:rPr>
              <a:t>Only textual information </a:t>
            </a:r>
            <a:r>
              <a:rPr lang="en-US" dirty="0"/>
              <a:t>can be used.</a:t>
            </a:r>
          </a:p>
          <a:p>
            <a:endParaRPr lang="en-US" dirty="0"/>
          </a:p>
        </p:txBody>
      </p:sp>
    </p:spTree>
    <p:custDataLst>
      <p:tags r:id="rId1"/>
    </p:custDataLst>
    <p:extLst>
      <p:ext uri="{BB962C8B-B14F-4D97-AF65-F5344CB8AC3E}">
        <p14:creationId xmlns:p14="http://schemas.microsoft.com/office/powerpoint/2010/main" val="1214740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a:t>
            </a:r>
            <a:r>
              <a:rPr lang="en-US" dirty="0" smtClean="0"/>
              <a:t>Rewriting</a:t>
            </a:r>
            <a:endParaRPr lang="en-US" dirty="0"/>
          </a:p>
        </p:txBody>
      </p:sp>
      <p:sp>
        <p:nvSpPr>
          <p:cNvPr id="3" name="Content Placeholder 2"/>
          <p:cNvSpPr>
            <a:spLocks noGrp="1"/>
          </p:cNvSpPr>
          <p:nvPr>
            <p:ph idx="1"/>
          </p:nvPr>
        </p:nvSpPr>
        <p:spPr/>
        <p:txBody>
          <a:bodyPr>
            <a:normAutofit lnSpcReduction="10000"/>
          </a:bodyPr>
          <a:lstStyle/>
          <a:p>
            <a:pPr algn="just"/>
            <a:r>
              <a:rPr lang="en-US" dirty="0"/>
              <a:t>In URL rewriting, we append a </a:t>
            </a:r>
            <a:r>
              <a:rPr lang="en-US" dirty="0">
                <a:solidFill>
                  <a:schemeClr val="accent1"/>
                </a:solidFill>
              </a:rPr>
              <a:t>token or identifier to the URL</a:t>
            </a:r>
            <a:r>
              <a:rPr lang="en-US" dirty="0"/>
              <a:t> of the next Servlet or the next resource. </a:t>
            </a:r>
            <a:endParaRPr lang="en-US" dirty="0" smtClean="0"/>
          </a:p>
          <a:p>
            <a:pPr algn="just"/>
            <a:r>
              <a:rPr lang="en-US" dirty="0" smtClean="0"/>
              <a:t>We </a:t>
            </a:r>
            <a:r>
              <a:rPr lang="en-US" dirty="0"/>
              <a:t>can send parameter name/value pairs using the following format</a:t>
            </a:r>
            <a:r>
              <a:rPr lang="en-US" dirty="0" smtClean="0"/>
              <a:t>:</a:t>
            </a:r>
            <a:endParaRPr lang="en-US" dirty="0"/>
          </a:p>
          <a:p>
            <a:pPr lvl="1" algn="just"/>
            <a:r>
              <a:rPr lang="en-US" dirty="0"/>
              <a:t>url?name1=value1&amp;name2=value2</a:t>
            </a:r>
            <a:r>
              <a:rPr lang="en-US" dirty="0" smtClean="0"/>
              <a:t>&amp;…</a:t>
            </a:r>
          </a:p>
          <a:p>
            <a:pPr algn="just"/>
            <a:endParaRPr lang="en-US" dirty="0"/>
          </a:p>
          <a:p>
            <a:pPr algn="just"/>
            <a:r>
              <a:rPr lang="en-US" dirty="0"/>
              <a:t>A name and a value is </a:t>
            </a:r>
            <a:r>
              <a:rPr lang="en-US" dirty="0">
                <a:solidFill>
                  <a:schemeClr val="accent1"/>
                </a:solidFill>
              </a:rPr>
              <a:t>separated using an equal = sign</a:t>
            </a:r>
            <a:r>
              <a:rPr lang="en-US" dirty="0"/>
              <a:t>, a parameter name/value pair is separated from another parameter using the ampersand(&amp;). </a:t>
            </a:r>
            <a:endParaRPr lang="en-US" dirty="0" smtClean="0"/>
          </a:p>
          <a:p>
            <a:pPr algn="just"/>
            <a:endParaRPr lang="en-US" dirty="0"/>
          </a:p>
          <a:p>
            <a:pPr algn="just"/>
            <a:r>
              <a:rPr lang="en-US" dirty="0" smtClean="0"/>
              <a:t>When </a:t>
            </a:r>
            <a:r>
              <a:rPr lang="en-US" dirty="0"/>
              <a:t>the </a:t>
            </a:r>
            <a:r>
              <a:rPr lang="en-US" dirty="0">
                <a:solidFill>
                  <a:schemeClr val="accent1"/>
                </a:solidFill>
              </a:rPr>
              <a:t>user clicks the hyperlink, the parameter name/value pairs will be passed to the server</a:t>
            </a:r>
            <a:r>
              <a:rPr lang="en-US" dirty="0"/>
              <a:t>. From a Servlet, we can use </a:t>
            </a:r>
            <a:r>
              <a:rPr lang="en-US" dirty="0" err="1"/>
              <a:t>getParameter</a:t>
            </a:r>
            <a:r>
              <a:rPr lang="en-US" dirty="0"/>
              <a:t>() method to obtain a parameter value.</a:t>
            </a:r>
          </a:p>
          <a:p>
            <a:pPr algn="just"/>
            <a:endParaRPr lang="en-US" dirty="0"/>
          </a:p>
        </p:txBody>
      </p:sp>
    </p:spTree>
    <p:custDataLst>
      <p:tags r:id="rId1"/>
    </p:custDataLst>
    <p:extLst>
      <p:ext uri="{BB962C8B-B14F-4D97-AF65-F5344CB8AC3E}">
        <p14:creationId xmlns:p14="http://schemas.microsoft.com/office/powerpoint/2010/main" val="1512382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Rewriting (Cont.)</a:t>
            </a:r>
            <a:endParaRPr lang="en-IN" dirty="0"/>
          </a:p>
        </p:txBody>
      </p:sp>
      <p:sp>
        <p:nvSpPr>
          <p:cNvPr id="3" name="Content Placeholder 2"/>
          <p:cNvSpPr>
            <a:spLocks noGrp="1"/>
          </p:cNvSpPr>
          <p:nvPr>
            <p:ph idx="1"/>
          </p:nvPr>
        </p:nvSpPr>
        <p:spPr>
          <a:xfrm>
            <a:off x="239151" y="864107"/>
            <a:ext cx="11456320" cy="5793867"/>
          </a:xfrm>
        </p:spPr>
        <p:txBody>
          <a:bodyPr>
            <a:normAutofit fontScale="92500" lnSpcReduction="10000"/>
          </a:bodyPr>
          <a:lstStyle/>
          <a:p>
            <a:pPr marL="0" indent="0" defTabSz="377890">
              <a:spcBef>
                <a:spcPts val="2672"/>
              </a:spcBef>
              <a:buNone/>
              <a:defRPr sz="3956"/>
            </a:pPr>
            <a:r>
              <a:rPr lang="en-IN" dirty="0" smtClean="0"/>
              <a:t>url?name1=value1&amp;name2=value2&amp;…</a:t>
            </a:r>
            <a:endParaRPr lang="en-US" dirty="0" smtClean="0"/>
          </a:p>
          <a:p>
            <a:pPr defTabSz="377890">
              <a:spcBef>
                <a:spcPts val="2672"/>
              </a:spcBef>
              <a:defRPr sz="3956"/>
            </a:pPr>
            <a:r>
              <a:rPr lang="en-US" dirty="0" smtClean="0"/>
              <a:t>A </a:t>
            </a:r>
            <a:r>
              <a:rPr lang="en-US" b="1" dirty="0"/>
              <a:t>name and a value is separated</a:t>
            </a:r>
            <a:r>
              <a:rPr lang="en-US" dirty="0"/>
              <a:t> using an equal </a:t>
            </a:r>
            <a:r>
              <a:rPr lang="en-US" b="1" dirty="0"/>
              <a:t>= sign.</a:t>
            </a:r>
          </a:p>
          <a:p>
            <a:pPr defTabSz="377890">
              <a:spcBef>
                <a:spcPts val="2672"/>
              </a:spcBef>
              <a:defRPr sz="3956"/>
            </a:pPr>
            <a:r>
              <a:rPr lang="en-US" dirty="0"/>
              <a:t>A </a:t>
            </a:r>
            <a:r>
              <a:rPr lang="en-US" b="1" dirty="0"/>
              <a:t>parameter name/value pair</a:t>
            </a:r>
            <a:r>
              <a:rPr lang="en-US" dirty="0"/>
              <a:t> is separated from another parameter using the </a:t>
            </a:r>
            <a:r>
              <a:rPr lang="en-US" b="1" dirty="0"/>
              <a:t>ampersand(&amp;).</a:t>
            </a:r>
          </a:p>
          <a:p>
            <a:pPr defTabSz="377890">
              <a:spcBef>
                <a:spcPts val="2672"/>
              </a:spcBef>
              <a:defRPr sz="3956"/>
            </a:pPr>
            <a:r>
              <a:rPr lang="en-US" dirty="0"/>
              <a:t>When the user clicks the hyperlink, the parameter name/value pairs will be passed to the server.</a:t>
            </a:r>
          </a:p>
          <a:p>
            <a:pPr defTabSz="377890">
              <a:spcBef>
                <a:spcPts val="2672"/>
              </a:spcBef>
              <a:defRPr sz="3956"/>
            </a:pPr>
            <a:r>
              <a:rPr lang="en-US" dirty="0"/>
              <a:t>From a Servlet, we can use </a:t>
            </a:r>
            <a:r>
              <a:rPr lang="en-US" dirty="0" err="1"/>
              <a:t>getParameter</a:t>
            </a:r>
            <a:r>
              <a:rPr lang="en-US" dirty="0"/>
              <a:t>() method to obtain a parameter value.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62</a:t>
            </a:fld>
            <a:endParaRPr lang="en-IN" dirty="0"/>
          </a:p>
        </p:txBody>
      </p:sp>
    </p:spTree>
    <p:custDataLst>
      <p:tags r:id="rId1"/>
    </p:custDataLst>
    <p:extLst>
      <p:ext uri="{BB962C8B-B14F-4D97-AF65-F5344CB8AC3E}">
        <p14:creationId xmlns:p14="http://schemas.microsoft.com/office/powerpoint/2010/main" val="117692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a:t>
            </a:r>
            <a:r>
              <a:rPr lang="en-US" dirty="0" smtClean="0"/>
              <a:t>Rewriting (Cont.)</a:t>
            </a:r>
            <a:endParaRPr lang="en-US" dirty="0"/>
          </a:p>
        </p:txBody>
      </p:sp>
      <p:sp>
        <p:nvSpPr>
          <p:cNvPr id="3" name="Content Placeholder 2"/>
          <p:cNvSpPr>
            <a:spLocks noGrp="1"/>
          </p:cNvSpPr>
          <p:nvPr>
            <p:ph idx="1"/>
          </p:nvPr>
        </p:nvSpPr>
        <p:spPr/>
        <p:txBody>
          <a:bodyPr/>
          <a:lstStyle/>
          <a:p>
            <a:pPr algn="just"/>
            <a:r>
              <a:rPr lang="en-US" b="1" dirty="0"/>
              <a:t>Advantage of URL Rewriting</a:t>
            </a:r>
          </a:p>
          <a:p>
            <a:pPr algn="just"/>
            <a:r>
              <a:rPr lang="en-US" dirty="0"/>
              <a:t>It will always work whether cookie is disabled or not (browser independent).</a:t>
            </a:r>
          </a:p>
          <a:p>
            <a:pPr algn="just"/>
            <a:r>
              <a:rPr lang="en-US" dirty="0">
                <a:solidFill>
                  <a:schemeClr val="accent1"/>
                </a:solidFill>
              </a:rPr>
              <a:t>Extra form submission is not required </a:t>
            </a:r>
            <a:r>
              <a:rPr lang="en-US" dirty="0"/>
              <a:t>on each pages</a:t>
            </a:r>
            <a:r>
              <a:rPr lang="en-US" dirty="0" smtClean="0"/>
              <a:t>.</a:t>
            </a:r>
          </a:p>
          <a:p>
            <a:pPr algn="just"/>
            <a:endParaRPr lang="en-US" dirty="0"/>
          </a:p>
          <a:p>
            <a:pPr algn="just"/>
            <a:r>
              <a:rPr lang="en-US" b="1" dirty="0"/>
              <a:t>Disadvantage of URL Rewriting</a:t>
            </a:r>
          </a:p>
          <a:p>
            <a:pPr algn="just"/>
            <a:r>
              <a:rPr lang="en-US" dirty="0"/>
              <a:t>It will work </a:t>
            </a:r>
            <a:r>
              <a:rPr lang="en-US" dirty="0">
                <a:solidFill>
                  <a:schemeClr val="accent1"/>
                </a:solidFill>
              </a:rPr>
              <a:t>only with links</a:t>
            </a:r>
            <a:r>
              <a:rPr lang="en-US" dirty="0"/>
              <a:t>.</a:t>
            </a:r>
          </a:p>
          <a:p>
            <a:pPr algn="just"/>
            <a:r>
              <a:rPr lang="en-US" dirty="0"/>
              <a:t>It can send </a:t>
            </a:r>
            <a:r>
              <a:rPr lang="en-US" dirty="0">
                <a:solidFill>
                  <a:schemeClr val="accent1"/>
                </a:solidFill>
              </a:rPr>
              <a:t>Only textual information</a:t>
            </a:r>
          </a:p>
          <a:p>
            <a:pPr algn="just"/>
            <a:endParaRPr lang="en-US" dirty="0"/>
          </a:p>
        </p:txBody>
      </p:sp>
    </p:spTree>
    <p:custDataLst>
      <p:tags r:id="rId1"/>
    </p:custDataLst>
    <p:extLst>
      <p:ext uri="{BB962C8B-B14F-4D97-AF65-F5344CB8AC3E}">
        <p14:creationId xmlns:p14="http://schemas.microsoft.com/office/powerpoint/2010/main" val="39057731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HttpSession</a:t>
            </a:r>
            <a:r>
              <a:rPr lang="en-US" dirty="0"/>
              <a:t> </a:t>
            </a:r>
            <a:r>
              <a:rPr lang="en-US" dirty="0" smtClean="0"/>
              <a:t>interface</a:t>
            </a:r>
            <a:endParaRPr lang="en-US" dirty="0"/>
          </a:p>
        </p:txBody>
      </p:sp>
      <p:sp>
        <p:nvSpPr>
          <p:cNvPr id="3" name="Content Placeholder 2"/>
          <p:cNvSpPr>
            <a:spLocks noGrp="1"/>
          </p:cNvSpPr>
          <p:nvPr>
            <p:ph idx="1"/>
          </p:nvPr>
        </p:nvSpPr>
        <p:spPr/>
        <p:txBody>
          <a:bodyPr/>
          <a:lstStyle/>
          <a:p>
            <a:pPr algn="just"/>
            <a:r>
              <a:rPr lang="en-US" dirty="0"/>
              <a:t>In such case, </a:t>
            </a:r>
            <a:r>
              <a:rPr lang="en-US" dirty="0">
                <a:solidFill>
                  <a:schemeClr val="accent1"/>
                </a:solidFill>
              </a:rPr>
              <a:t>container creates a session id</a:t>
            </a:r>
            <a:r>
              <a:rPr lang="en-US" dirty="0"/>
              <a:t> for each user</a:t>
            </a:r>
            <a:r>
              <a:rPr lang="en-US" dirty="0" smtClean="0"/>
              <a:t>. </a:t>
            </a:r>
          </a:p>
          <a:p>
            <a:pPr algn="just"/>
            <a:r>
              <a:rPr lang="en-US" dirty="0" smtClean="0"/>
              <a:t>The </a:t>
            </a:r>
            <a:r>
              <a:rPr lang="en-US" dirty="0"/>
              <a:t>container uses this id to identify the particular user</a:t>
            </a:r>
            <a:r>
              <a:rPr lang="en-US" dirty="0" smtClean="0"/>
              <a:t>. </a:t>
            </a:r>
          </a:p>
          <a:p>
            <a:pPr algn="just"/>
            <a:r>
              <a:rPr lang="en-US" dirty="0" smtClean="0"/>
              <a:t>An </a:t>
            </a:r>
            <a:r>
              <a:rPr lang="en-US" dirty="0"/>
              <a:t>object of </a:t>
            </a:r>
            <a:r>
              <a:rPr lang="en-US" dirty="0" err="1"/>
              <a:t>HttpSession</a:t>
            </a:r>
            <a:r>
              <a:rPr lang="en-US" dirty="0"/>
              <a:t> can be used to perform two tasks</a:t>
            </a:r>
            <a:r>
              <a:rPr lang="en-US" dirty="0" smtClean="0"/>
              <a:t>:</a:t>
            </a:r>
          </a:p>
          <a:p>
            <a:pPr lvl="1" algn="just"/>
            <a:r>
              <a:rPr lang="en-US" dirty="0" smtClean="0"/>
              <a:t>bind objects</a:t>
            </a:r>
          </a:p>
          <a:p>
            <a:pPr lvl="1" algn="just"/>
            <a:r>
              <a:rPr lang="en-US" dirty="0" smtClean="0"/>
              <a:t>view and manipulate information about a session, such as the session identifier, creation time, and last accessed time.</a:t>
            </a:r>
          </a:p>
          <a:p>
            <a:pPr algn="just"/>
            <a:endParaRPr lang="en-US" dirty="0"/>
          </a:p>
        </p:txBody>
      </p:sp>
    </p:spTree>
    <p:custDataLst>
      <p:tags r:id="rId1"/>
    </p:custDataLst>
    <p:extLst>
      <p:ext uri="{BB962C8B-B14F-4D97-AF65-F5344CB8AC3E}">
        <p14:creationId xmlns:p14="http://schemas.microsoft.com/office/powerpoint/2010/main" val="35033584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HttpSession</a:t>
            </a:r>
            <a:r>
              <a:rPr lang="en-US" dirty="0"/>
              <a:t> </a:t>
            </a:r>
            <a:r>
              <a:rPr lang="en-US" dirty="0" smtClean="0"/>
              <a:t>interface (Cont.)</a:t>
            </a:r>
            <a:endParaRPr lang="en-US" dirty="0"/>
          </a:p>
        </p:txBody>
      </p:sp>
      <p:sp>
        <p:nvSpPr>
          <p:cNvPr id="3" name="Content Placeholder 2"/>
          <p:cNvSpPr>
            <a:spLocks noGrp="1"/>
          </p:cNvSpPr>
          <p:nvPr>
            <p:ph idx="1"/>
          </p:nvPr>
        </p:nvSpPr>
        <p:spPr/>
        <p:txBody>
          <a:bodyPr/>
          <a:lstStyle/>
          <a:p>
            <a:pPr algn="just"/>
            <a:r>
              <a:rPr lang="en-US" b="1" dirty="0"/>
              <a:t>How to get the </a:t>
            </a:r>
            <a:r>
              <a:rPr lang="en-US" b="1" dirty="0" err="1"/>
              <a:t>HttpSession</a:t>
            </a:r>
            <a:r>
              <a:rPr lang="en-US" b="1" dirty="0"/>
              <a:t> object ?</a:t>
            </a:r>
          </a:p>
          <a:p>
            <a:pPr algn="just"/>
            <a:r>
              <a:rPr lang="en-US" dirty="0"/>
              <a:t>The </a:t>
            </a:r>
            <a:r>
              <a:rPr lang="en-US" dirty="0" err="1"/>
              <a:t>HttpServletRequest</a:t>
            </a:r>
            <a:r>
              <a:rPr lang="en-US" dirty="0"/>
              <a:t> interface provides two methods to get the object of </a:t>
            </a:r>
            <a:r>
              <a:rPr lang="en-US" dirty="0" err="1"/>
              <a:t>HttpSession</a:t>
            </a:r>
            <a:r>
              <a:rPr lang="en-US" dirty="0" smtClean="0"/>
              <a:t>:</a:t>
            </a:r>
          </a:p>
          <a:p>
            <a:pPr algn="just"/>
            <a:endParaRPr lang="en-US" dirty="0"/>
          </a:p>
          <a:p>
            <a:pPr algn="just"/>
            <a:r>
              <a:rPr lang="en-US" b="1" dirty="0"/>
              <a:t>public </a:t>
            </a:r>
            <a:r>
              <a:rPr lang="en-US" b="1" dirty="0" err="1"/>
              <a:t>HttpSession</a:t>
            </a:r>
            <a:r>
              <a:rPr lang="en-US" b="1" dirty="0"/>
              <a:t> </a:t>
            </a:r>
            <a:r>
              <a:rPr lang="en-US" b="1" dirty="0" err="1"/>
              <a:t>getSession</a:t>
            </a:r>
            <a:r>
              <a:rPr lang="en-US" b="1" dirty="0"/>
              <a:t>():</a:t>
            </a:r>
            <a:r>
              <a:rPr lang="en-US" dirty="0"/>
              <a:t>Returns the </a:t>
            </a:r>
            <a:r>
              <a:rPr lang="en-US" dirty="0">
                <a:solidFill>
                  <a:schemeClr val="accent1"/>
                </a:solidFill>
              </a:rPr>
              <a:t>current session associated with this request</a:t>
            </a:r>
            <a:r>
              <a:rPr lang="en-US" dirty="0"/>
              <a:t>, or if the request does not have a session, creates one</a:t>
            </a:r>
            <a:r>
              <a:rPr lang="en-US" dirty="0" smtClean="0"/>
              <a:t>.</a:t>
            </a:r>
          </a:p>
          <a:p>
            <a:pPr algn="just"/>
            <a:endParaRPr lang="en-US" dirty="0"/>
          </a:p>
          <a:p>
            <a:pPr algn="just"/>
            <a:r>
              <a:rPr lang="en-US" b="1" dirty="0"/>
              <a:t>public </a:t>
            </a:r>
            <a:r>
              <a:rPr lang="en-US" b="1" dirty="0" err="1"/>
              <a:t>HttpSession</a:t>
            </a:r>
            <a:r>
              <a:rPr lang="en-US" b="1" dirty="0"/>
              <a:t> </a:t>
            </a:r>
            <a:r>
              <a:rPr lang="en-US" b="1" dirty="0" err="1"/>
              <a:t>getSession</a:t>
            </a:r>
            <a:r>
              <a:rPr lang="en-US" b="1" dirty="0"/>
              <a:t>(</a:t>
            </a:r>
            <a:r>
              <a:rPr lang="en-US" b="1" dirty="0" err="1"/>
              <a:t>boolean</a:t>
            </a:r>
            <a:r>
              <a:rPr lang="en-US" b="1" dirty="0"/>
              <a:t> create):</a:t>
            </a:r>
            <a:r>
              <a:rPr lang="en-US" dirty="0"/>
              <a:t>Returns the current </a:t>
            </a:r>
            <a:r>
              <a:rPr lang="en-US" dirty="0" err="1"/>
              <a:t>HttpSession</a:t>
            </a:r>
            <a:r>
              <a:rPr lang="en-US" dirty="0"/>
              <a:t> associated with this request or, if there is no current session and create is true, </a:t>
            </a:r>
            <a:r>
              <a:rPr lang="en-US" dirty="0">
                <a:solidFill>
                  <a:schemeClr val="accent1"/>
                </a:solidFill>
              </a:rPr>
              <a:t>returns a new session.</a:t>
            </a:r>
          </a:p>
          <a:p>
            <a:pPr algn="just"/>
            <a:endParaRPr lang="en-US" dirty="0"/>
          </a:p>
        </p:txBody>
      </p:sp>
    </p:spTree>
    <p:custDataLst>
      <p:tags r:id="rId1"/>
    </p:custDataLst>
    <p:extLst>
      <p:ext uri="{BB962C8B-B14F-4D97-AF65-F5344CB8AC3E}">
        <p14:creationId xmlns:p14="http://schemas.microsoft.com/office/powerpoint/2010/main" val="33229796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API</a:t>
            </a:r>
            <a:endParaRPr lang="en-US" dirty="0"/>
          </a:p>
        </p:txBody>
      </p:sp>
      <p:sp>
        <p:nvSpPr>
          <p:cNvPr id="3" name="Content Placeholder 2"/>
          <p:cNvSpPr>
            <a:spLocks noGrp="1"/>
          </p:cNvSpPr>
          <p:nvPr>
            <p:ph idx="1"/>
          </p:nvPr>
        </p:nvSpPr>
        <p:spPr/>
        <p:txBody>
          <a:bodyPr/>
          <a:lstStyle/>
          <a:p>
            <a:r>
              <a:rPr lang="en-US" dirty="0" smtClean="0"/>
              <a:t>Like </a:t>
            </a:r>
            <a:r>
              <a:rPr lang="en-US" dirty="0"/>
              <a:t>servlet </a:t>
            </a:r>
            <a:r>
              <a:rPr lang="en-US" dirty="0">
                <a:solidFill>
                  <a:schemeClr val="accent1"/>
                </a:solidFill>
              </a:rPr>
              <a:t>filter have its own API</a:t>
            </a:r>
            <a:r>
              <a:rPr lang="en-US" dirty="0"/>
              <a:t>. </a:t>
            </a:r>
            <a:endParaRPr lang="en-US" dirty="0" smtClean="0"/>
          </a:p>
          <a:p>
            <a:r>
              <a:rPr lang="en-US" dirty="0" smtClean="0"/>
              <a:t>The </a:t>
            </a:r>
            <a:r>
              <a:rPr lang="en-US" dirty="0" err="1">
                <a:solidFill>
                  <a:schemeClr val="accent1"/>
                </a:solidFill>
              </a:rPr>
              <a:t>javax.servlet</a:t>
            </a:r>
            <a:r>
              <a:rPr lang="en-US" dirty="0"/>
              <a:t> package contains the three interfaces of Filter </a:t>
            </a:r>
            <a:r>
              <a:rPr lang="en-US" dirty="0" smtClean="0"/>
              <a:t>API:</a:t>
            </a:r>
            <a:endParaRPr lang="en-US" dirty="0"/>
          </a:p>
          <a:p>
            <a:pPr lvl="1"/>
            <a:r>
              <a:rPr lang="en-US" dirty="0"/>
              <a:t>Filter</a:t>
            </a:r>
          </a:p>
          <a:p>
            <a:pPr lvl="1"/>
            <a:r>
              <a:rPr lang="en-US" dirty="0" err="1"/>
              <a:t>FilterChain</a:t>
            </a:r>
            <a:endParaRPr lang="en-US" dirty="0"/>
          </a:p>
          <a:p>
            <a:pPr lvl="1"/>
            <a:r>
              <a:rPr lang="en-US" dirty="0" err="1"/>
              <a:t>FilterConfig</a:t>
            </a:r>
            <a:endParaRPr lang="en-US" dirty="0"/>
          </a:p>
          <a:p>
            <a:endParaRPr lang="en-US" dirty="0"/>
          </a:p>
        </p:txBody>
      </p:sp>
    </p:spTree>
    <p:custDataLst>
      <p:tags r:id="rId1"/>
    </p:custDataLst>
    <p:extLst>
      <p:ext uri="{BB962C8B-B14F-4D97-AF65-F5344CB8AC3E}">
        <p14:creationId xmlns:p14="http://schemas.microsoft.com/office/powerpoint/2010/main" val="25956563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a:t>
            </a:r>
            <a:r>
              <a:rPr lang="en-US" dirty="0" smtClean="0"/>
              <a:t>Filter</a:t>
            </a:r>
            <a:endParaRPr lang="en-US" dirty="0"/>
          </a:p>
        </p:txBody>
      </p:sp>
      <p:sp>
        <p:nvSpPr>
          <p:cNvPr id="3" name="Content Placeholder 2"/>
          <p:cNvSpPr>
            <a:spLocks noGrp="1"/>
          </p:cNvSpPr>
          <p:nvPr>
            <p:ph idx="1"/>
          </p:nvPr>
        </p:nvSpPr>
        <p:spPr/>
        <p:txBody>
          <a:bodyPr>
            <a:normAutofit/>
          </a:bodyPr>
          <a:lstStyle/>
          <a:p>
            <a:pPr algn="just"/>
            <a:r>
              <a:rPr lang="en-US" dirty="0"/>
              <a:t>A </a:t>
            </a:r>
            <a:r>
              <a:rPr lang="en-US" b="1" dirty="0"/>
              <a:t>filter</a:t>
            </a:r>
            <a:r>
              <a:rPr lang="en-US" dirty="0"/>
              <a:t> is an object that is invoked at the </a:t>
            </a:r>
            <a:r>
              <a:rPr lang="en-US" dirty="0" smtClean="0"/>
              <a:t>pre-processing </a:t>
            </a:r>
            <a:r>
              <a:rPr lang="en-US" dirty="0"/>
              <a:t>and </a:t>
            </a:r>
            <a:r>
              <a:rPr lang="en-US" dirty="0" smtClean="0"/>
              <a:t>post-processing </a:t>
            </a:r>
            <a:r>
              <a:rPr lang="en-US" dirty="0"/>
              <a:t>of a request</a:t>
            </a:r>
            <a:r>
              <a:rPr lang="en-US" dirty="0" smtClean="0"/>
              <a:t>.</a:t>
            </a:r>
          </a:p>
          <a:p>
            <a:pPr algn="just"/>
            <a:endParaRPr lang="en-US" dirty="0"/>
          </a:p>
          <a:p>
            <a:pPr algn="just"/>
            <a:r>
              <a:rPr lang="en-US" dirty="0"/>
              <a:t>It is mainly used to perform filtering tasks such as </a:t>
            </a:r>
            <a:r>
              <a:rPr lang="en-US" b="1" dirty="0">
                <a:solidFill>
                  <a:schemeClr val="accent1"/>
                </a:solidFill>
              </a:rPr>
              <a:t>conversion</a:t>
            </a:r>
            <a:r>
              <a:rPr lang="en-US" dirty="0">
                <a:solidFill>
                  <a:schemeClr val="accent1"/>
                </a:solidFill>
              </a:rPr>
              <a:t>, </a:t>
            </a:r>
            <a:r>
              <a:rPr lang="en-US" b="1" dirty="0">
                <a:solidFill>
                  <a:schemeClr val="accent1"/>
                </a:solidFill>
              </a:rPr>
              <a:t>logging</a:t>
            </a:r>
            <a:r>
              <a:rPr lang="en-US" dirty="0">
                <a:solidFill>
                  <a:schemeClr val="accent1"/>
                </a:solidFill>
              </a:rPr>
              <a:t>, </a:t>
            </a:r>
            <a:r>
              <a:rPr lang="en-US" b="1" dirty="0">
                <a:solidFill>
                  <a:schemeClr val="accent1"/>
                </a:solidFill>
              </a:rPr>
              <a:t>compression</a:t>
            </a:r>
            <a:r>
              <a:rPr lang="en-US" dirty="0">
                <a:solidFill>
                  <a:schemeClr val="accent1"/>
                </a:solidFill>
              </a:rPr>
              <a:t>, </a:t>
            </a:r>
            <a:r>
              <a:rPr lang="en-US" b="1" dirty="0">
                <a:solidFill>
                  <a:schemeClr val="accent1"/>
                </a:solidFill>
              </a:rPr>
              <a:t>encryption</a:t>
            </a:r>
            <a:r>
              <a:rPr lang="en-US" dirty="0">
                <a:solidFill>
                  <a:schemeClr val="accent1"/>
                </a:solidFill>
              </a:rPr>
              <a:t> and </a:t>
            </a:r>
            <a:r>
              <a:rPr lang="en-US" b="1" dirty="0">
                <a:solidFill>
                  <a:schemeClr val="accent1"/>
                </a:solidFill>
              </a:rPr>
              <a:t>decryption</a:t>
            </a:r>
            <a:r>
              <a:rPr lang="en-US" dirty="0">
                <a:solidFill>
                  <a:schemeClr val="accent1"/>
                </a:solidFill>
              </a:rPr>
              <a:t>, </a:t>
            </a:r>
            <a:r>
              <a:rPr lang="en-US" b="1" dirty="0">
                <a:solidFill>
                  <a:schemeClr val="accent1"/>
                </a:solidFill>
              </a:rPr>
              <a:t>input validation </a:t>
            </a:r>
            <a:r>
              <a:rPr lang="en-US" dirty="0"/>
              <a:t>etc</a:t>
            </a:r>
            <a:r>
              <a:rPr lang="en-US" dirty="0" smtClean="0"/>
              <a:t>.</a:t>
            </a:r>
          </a:p>
          <a:p>
            <a:pPr marL="0" indent="0" algn="just">
              <a:buNone/>
            </a:pPr>
            <a:endParaRPr lang="en-US" dirty="0"/>
          </a:p>
          <a:p>
            <a:pPr algn="just"/>
            <a:r>
              <a:rPr lang="en-US" dirty="0"/>
              <a:t>The </a:t>
            </a:r>
            <a:r>
              <a:rPr lang="en-US" b="1" dirty="0"/>
              <a:t>servlet filter is pluggable</a:t>
            </a:r>
            <a:r>
              <a:rPr lang="en-US" dirty="0"/>
              <a:t>, i.e. its entry is defined in the web.xml file, if we remove the entry of filter from the web.xml file, filter will be removed automatically and we don't need to change the servlet.</a:t>
            </a:r>
          </a:p>
          <a:p>
            <a:pPr algn="just"/>
            <a:endParaRPr lang="en-US" dirty="0" smtClean="0"/>
          </a:p>
          <a:p>
            <a:pPr algn="just"/>
            <a:r>
              <a:rPr lang="en-US" dirty="0" smtClean="0"/>
              <a:t>So </a:t>
            </a:r>
            <a:r>
              <a:rPr lang="en-US" dirty="0"/>
              <a:t>maintenance cost will be less.</a:t>
            </a:r>
          </a:p>
          <a:p>
            <a:pPr algn="just"/>
            <a:endParaRPr lang="en-US" dirty="0"/>
          </a:p>
        </p:txBody>
      </p:sp>
    </p:spTree>
    <p:custDataLst>
      <p:tags r:id="rId1"/>
    </p:custDataLst>
    <p:extLst>
      <p:ext uri="{BB962C8B-B14F-4D97-AF65-F5344CB8AC3E}">
        <p14:creationId xmlns:p14="http://schemas.microsoft.com/office/powerpoint/2010/main" val="20783491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a:t>
            </a:r>
            <a:r>
              <a:rPr lang="en-US" dirty="0" smtClean="0"/>
              <a:t>Filter (Cont.)</a:t>
            </a:r>
            <a:endParaRPr lang="en-US" dirty="0"/>
          </a:p>
        </p:txBody>
      </p:sp>
      <p:sp>
        <p:nvSpPr>
          <p:cNvPr id="6" name="Rectangle 5"/>
          <p:cNvSpPr>
            <a:spLocks noChangeArrowheads="1"/>
          </p:cNvSpPr>
          <p:nvPr/>
        </p:nvSpPr>
        <p:spPr bwMode="auto">
          <a:xfrm>
            <a:off x="100589" y="1870981"/>
            <a:ext cx="1547883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anose="020B0604030504040204" pitchFamily="34" charset="0"/>
              </a:rPr>
              <a:t>.</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t>
            </a:r>
            <a:r>
              <a:rPr kumimoji="0" lang="en-US" sz="14500" b="0" i="0" u="none" strike="noStrike" cap="none" normalizeH="0" baseline="0" smtClean="0">
                <a:ln>
                  <a:noFill/>
                </a:ln>
                <a:solidFill>
                  <a:schemeClr val="tx1"/>
                </a:solidFill>
                <a:effectLst/>
                <a:latin typeface="Arial" panose="020B060402020202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2054" name="Picture 6" descr="fil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64" y="1802641"/>
            <a:ext cx="11097636" cy="495503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6164" y="1003051"/>
            <a:ext cx="11559699" cy="867930"/>
          </a:xfrm>
          <a:prstGeom prst="rect">
            <a:avLst/>
          </a:prstGeom>
        </p:spPr>
        <p:txBody>
          <a:bodyPr vert="horz" lIns="91440" tIns="45720" rIns="91440" bIns="45720" rtlCol="0" anchor="t">
            <a:normAutofit/>
          </a:bodyPr>
          <a:lstStyle/>
          <a:p>
            <a:pPr marL="182880" indent="-182880" algn="just" defTabSz="914400">
              <a:lnSpc>
                <a:spcPct val="90000"/>
              </a:lnSpc>
              <a:spcBef>
                <a:spcPts val="1200"/>
              </a:spcBef>
              <a:buClr>
                <a:schemeClr val="accent1"/>
              </a:buClr>
              <a:buFont typeface="Wingdings 2" pitchFamily="18" charset="2"/>
              <a:buChar char=""/>
            </a:pPr>
            <a:r>
              <a:rPr lang="en-US" sz="2800" dirty="0">
                <a:solidFill>
                  <a:schemeClr val="tx1">
                    <a:lumMod val="65000"/>
                    <a:lumOff val="35000"/>
                  </a:schemeClr>
                </a:solidFill>
                <a:latin typeface="Cambria" pitchFamily="18" charset="0"/>
                <a:ea typeface="Cambria" pitchFamily="18" charset="0"/>
                <a:cs typeface="Roboto" pitchFamily="2" charset="0"/>
              </a:rPr>
              <a:t>A </a:t>
            </a:r>
            <a:r>
              <a:rPr lang="en-US" sz="2800" b="1" dirty="0">
                <a:solidFill>
                  <a:schemeClr val="tx1">
                    <a:lumMod val="65000"/>
                    <a:lumOff val="35000"/>
                  </a:schemeClr>
                </a:solidFill>
                <a:latin typeface="Cambria" pitchFamily="18" charset="0"/>
                <a:ea typeface="Cambria" pitchFamily="18" charset="0"/>
                <a:cs typeface="Roboto" pitchFamily="2" charset="0"/>
              </a:rPr>
              <a:t>filter</a:t>
            </a:r>
            <a:r>
              <a:rPr lang="en-US" sz="2800" dirty="0">
                <a:solidFill>
                  <a:schemeClr val="tx1">
                    <a:lumMod val="65000"/>
                    <a:lumOff val="35000"/>
                  </a:schemeClr>
                </a:solidFill>
                <a:latin typeface="Cambria" pitchFamily="18" charset="0"/>
                <a:ea typeface="Cambria" pitchFamily="18" charset="0"/>
                <a:cs typeface="Roboto" pitchFamily="2" charset="0"/>
              </a:rPr>
              <a:t> is an object that is invoked at the </a:t>
            </a:r>
            <a:r>
              <a:rPr lang="en-US" sz="2800" b="1" dirty="0">
                <a:solidFill>
                  <a:schemeClr val="tx1">
                    <a:lumMod val="65000"/>
                    <a:lumOff val="35000"/>
                  </a:schemeClr>
                </a:solidFill>
                <a:latin typeface="Cambria" pitchFamily="18" charset="0"/>
                <a:ea typeface="Cambria" pitchFamily="18" charset="0"/>
                <a:cs typeface="Roboto" pitchFamily="2" charset="0"/>
              </a:rPr>
              <a:t>pre-processing</a:t>
            </a:r>
            <a:r>
              <a:rPr lang="en-US" sz="2800" dirty="0">
                <a:solidFill>
                  <a:schemeClr val="tx1">
                    <a:lumMod val="65000"/>
                    <a:lumOff val="35000"/>
                  </a:schemeClr>
                </a:solidFill>
                <a:latin typeface="Cambria" pitchFamily="18" charset="0"/>
                <a:ea typeface="Cambria" pitchFamily="18" charset="0"/>
                <a:cs typeface="Roboto" pitchFamily="2" charset="0"/>
              </a:rPr>
              <a:t> and </a:t>
            </a:r>
            <a:r>
              <a:rPr lang="en-US" sz="2800" b="1" dirty="0">
                <a:solidFill>
                  <a:schemeClr val="tx1">
                    <a:lumMod val="65000"/>
                    <a:lumOff val="35000"/>
                  </a:schemeClr>
                </a:solidFill>
                <a:latin typeface="Cambria" pitchFamily="18" charset="0"/>
                <a:ea typeface="Cambria" pitchFamily="18" charset="0"/>
                <a:cs typeface="Roboto" pitchFamily="2" charset="0"/>
              </a:rPr>
              <a:t>post-processing</a:t>
            </a:r>
            <a:r>
              <a:rPr lang="en-US" sz="2800" dirty="0">
                <a:solidFill>
                  <a:schemeClr val="tx1">
                    <a:lumMod val="65000"/>
                    <a:lumOff val="35000"/>
                  </a:schemeClr>
                </a:solidFill>
                <a:latin typeface="Cambria" pitchFamily="18" charset="0"/>
                <a:ea typeface="Cambria" pitchFamily="18" charset="0"/>
                <a:cs typeface="Roboto" pitchFamily="2" charset="0"/>
              </a:rPr>
              <a:t> of a request.</a:t>
            </a:r>
          </a:p>
        </p:txBody>
      </p:sp>
    </p:spTree>
    <p:custDataLst>
      <p:tags r:id="rId1"/>
    </p:custDataLst>
    <p:extLst>
      <p:ext uri="{BB962C8B-B14F-4D97-AF65-F5344CB8AC3E}">
        <p14:creationId xmlns:p14="http://schemas.microsoft.com/office/powerpoint/2010/main" val="29435007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Exploring the Need of Filters</a:t>
            </a:r>
          </a:p>
        </p:txBody>
      </p:sp>
      <p:sp>
        <p:nvSpPr>
          <p:cNvPr id="17411" name="Content Placeholder 2"/>
          <p:cNvSpPr>
            <a:spLocks noGrp="1"/>
          </p:cNvSpPr>
          <p:nvPr>
            <p:ph sz="quarter" idx="1"/>
          </p:nvPr>
        </p:nvSpPr>
        <p:spPr/>
        <p:txBody>
          <a:bodyPr>
            <a:normAutofit/>
          </a:bodyPr>
          <a:lstStyle/>
          <a:p>
            <a:pPr algn="just" eaLnBrk="1" hangingPunct="1"/>
            <a:r>
              <a:rPr lang="en-US" dirty="0" smtClean="0"/>
              <a:t>Let’s take an example of a web application that </a:t>
            </a:r>
            <a:r>
              <a:rPr lang="en-US" dirty="0" smtClean="0">
                <a:solidFill>
                  <a:schemeClr val="accent1"/>
                </a:solidFill>
              </a:rPr>
              <a:t>formats the data to be presented to clients in a specific format, say Excel.</a:t>
            </a:r>
          </a:p>
          <a:p>
            <a:pPr algn="just" eaLnBrk="1" hangingPunct="1"/>
            <a:endParaRPr lang="en-US" dirty="0" smtClean="0"/>
          </a:p>
          <a:p>
            <a:pPr algn="just" eaLnBrk="1" hangingPunct="1"/>
            <a:r>
              <a:rPr lang="en-US" dirty="0" smtClean="0"/>
              <a:t>However at later point of time, the clients may </a:t>
            </a:r>
            <a:r>
              <a:rPr lang="en-US" dirty="0" smtClean="0">
                <a:solidFill>
                  <a:schemeClr val="accent1"/>
                </a:solidFill>
              </a:rPr>
              <a:t>require data in some other format, such as HTML, PDF, or word.</a:t>
            </a:r>
          </a:p>
          <a:p>
            <a:pPr algn="just" eaLnBrk="1" hangingPunct="1"/>
            <a:endParaRPr lang="en-US" dirty="0" smtClean="0">
              <a:solidFill>
                <a:schemeClr val="accent1"/>
              </a:solidFill>
            </a:endParaRPr>
          </a:p>
          <a:p>
            <a:pPr algn="just" eaLnBrk="1" hangingPunct="1"/>
            <a:r>
              <a:rPr lang="en-US" dirty="0" smtClean="0"/>
              <a:t>In such a situation, </a:t>
            </a:r>
            <a:r>
              <a:rPr lang="en-US" dirty="0" smtClean="0">
                <a:solidFill>
                  <a:schemeClr val="accent1"/>
                </a:solidFill>
              </a:rPr>
              <a:t>instead of modifying the code</a:t>
            </a:r>
            <a:r>
              <a:rPr lang="en-US" dirty="0" smtClean="0"/>
              <a:t> every time to change the format of data, a </a:t>
            </a:r>
            <a:r>
              <a:rPr lang="en-US" dirty="0" smtClean="0">
                <a:solidFill>
                  <a:schemeClr val="accent1"/>
                </a:solidFill>
              </a:rPr>
              <a:t>filter can be created to transform data dynamically in the required formats.</a:t>
            </a:r>
          </a:p>
        </p:txBody>
      </p:sp>
    </p:spTree>
    <p:custDataLst>
      <p:tags r:id="rId1"/>
    </p:custDataLst>
    <p:extLst>
      <p:ext uri="{BB962C8B-B14F-4D97-AF65-F5344CB8AC3E}">
        <p14:creationId xmlns:p14="http://schemas.microsoft.com/office/powerpoint/2010/main" val="3247863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How does a Servlet work? (Execution)</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a:t>
            </a:fld>
            <a:endParaRPr lang="en-IN"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457" y="3127206"/>
            <a:ext cx="7438343" cy="3730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4"/>
          <p:cNvSpPr>
            <a:spLocks noGrp="1"/>
          </p:cNvSpPr>
          <p:nvPr>
            <p:ph idx="1"/>
          </p:nvPr>
        </p:nvSpPr>
        <p:spPr>
          <a:xfrm>
            <a:off x="0" y="754743"/>
            <a:ext cx="12192000" cy="5547583"/>
          </a:xfrm>
        </p:spPr>
        <p:txBody>
          <a:bodyPr>
            <a:normAutofit/>
          </a:bodyPr>
          <a:lstStyle/>
          <a:p>
            <a:pPr marL="514350" indent="-514350">
              <a:lnSpc>
                <a:spcPct val="150000"/>
              </a:lnSpc>
              <a:buFont typeface="+mj-lt"/>
              <a:buAutoNum type="arabicPeriod"/>
            </a:pPr>
            <a:r>
              <a:rPr lang="en-US" sz="2100" dirty="0" smtClean="0"/>
              <a:t>A </a:t>
            </a:r>
            <a:r>
              <a:rPr lang="en-US" sz="2100" dirty="0"/>
              <a:t>client </a:t>
            </a:r>
            <a:r>
              <a:rPr lang="en-US" sz="2100" dirty="0" smtClean="0"/>
              <a:t>makes </a:t>
            </a:r>
            <a:r>
              <a:rPr lang="en-US" sz="2100" dirty="0"/>
              <a:t>a request for some servlet, </a:t>
            </a:r>
            <a:r>
              <a:rPr lang="en-US" sz="2100" dirty="0" smtClean="0"/>
              <a:t>using a </a:t>
            </a:r>
            <a:r>
              <a:rPr lang="en-US" sz="2100" dirty="0"/>
              <a:t>Web browser </a:t>
            </a:r>
            <a:r>
              <a:rPr lang="en-US" sz="2100" dirty="0" smtClean="0"/>
              <a:t>through an URL</a:t>
            </a:r>
            <a:r>
              <a:rPr lang="en-US" sz="2100" dirty="0"/>
              <a:t>.</a:t>
            </a:r>
          </a:p>
          <a:p>
            <a:pPr marL="514350" indent="-514350">
              <a:lnSpc>
                <a:spcPct val="150000"/>
              </a:lnSpc>
              <a:buFont typeface="+mj-lt"/>
              <a:buAutoNum type="arabicPeriod"/>
            </a:pPr>
            <a:r>
              <a:rPr lang="en-US" sz="2100" dirty="0" smtClean="0"/>
              <a:t>Web </a:t>
            </a:r>
            <a:r>
              <a:rPr lang="en-US" sz="2100" dirty="0"/>
              <a:t>browser </a:t>
            </a:r>
            <a:r>
              <a:rPr lang="en-US" sz="2100" dirty="0" smtClean="0"/>
              <a:t>sends </a:t>
            </a:r>
            <a:r>
              <a:rPr lang="en-US" sz="2100" dirty="0"/>
              <a:t>this request to Web server. </a:t>
            </a:r>
            <a:r>
              <a:rPr lang="en-US" sz="2100" dirty="0" smtClean="0"/>
              <a:t>Web </a:t>
            </a:r>
            <a:r>
              <a:rPr lang="en-US" sz="2100" dirty="0"/>
              <a:t>server </a:t>
            </a:r>
            <a:r>
              <a:rPr lang="en-US" sz="2100" dirty="0" smtClean="0"/>
              <a:t>searches for the requested </a:t>
            </a:r>
            <a:r>
              <a:rPr lang="en-US" sz="2100" dirty="0"/>
              <a:t>servlet.</a:t>
            </a:r>
          </a:p>
          <a:p>
            <a:pPr marL="514350" indent="-514350">
              <a:lnSpc>
                <a:spcPct val="150000"/>
              </a:lnSpc>
              <a:buFont typeface="+mj-lt"/>
              <a:buAutoNum type="arabicPeriod"/>
            </a:pPr>
            <a:r>
              <a:rPr lang="en-US" sz="2100" dirty="0" smtClean="0"/>
              <a:t>Servlet is executed because of the request </a:t>
            </a:r>
            <a:r>
              <a:rPr lang="en-US" sz="2100" dirty="0"/>
              <a:t>and </a:t>
            </a:r>
            <a:r>
              <a:rPr lang="en-US" sz="2100" dirty="0" smtClean="0"/>
              <a:t>it builds </a:t>
            </a:r>
            <a:r>
              <a:rPr lang="en-US" sz="2100" dirty="0"/>
              <a:t>a web page </a:t>
            </a:r>
            <a:r>
              <a:rPr lang="en-US" sz="2100" dirty="0" smtClean="0"/>
              <a:t>accordingly as a response.</a:t>
            </a:r>
            <a:endParaRPr lang="en-US" sz="2100" dirty="0"/>
          </a:p>
          <a:p>
            <a:pPr marL="514350" indent="-514350">
              <a:lnSpc>
                <a:spcPct val="150000"/>
              </a:lnSpc>
              <a:buFont typeface="+mj-lt"/>
              <a:buAutoNum type="arabicPeriod"/>
            </a:pPr>
            <a:r>
              <a:rPr lang="en-US" sz="2100" dirty="0" smtClean="0"/>
              <a:t>This </a:t>
            </a:r>
            <a:r>
              <a:rPr lang="en-US" sz="2100" dirty="0"/>
              <a:t>web page is then displayed to the client. </a:t>
            </a:r>
            <a:r>
              <a:rPr lang="en-US" sz="2100" dirty="0" smtClean="0"/>
              <a:t>Request </a:t>
            </a:r>
            <a:r>
              <a:rPr lang="en-US" sz="2100" dirty="0"/>
              <a:t>made by client </a:t>
            </a:r>
            <a:r>
              <a:rPr lang="en-US" sz="2100" dirty="0" smtClean="0"/>
              <a:t>is satisfied by the </a:t>
            </a:r>
            <a:r>
              <a:rPr lang="en-US" sz="2100" dirty="0"/>
              <a:t>servlet.</a:t>
            </a:r>
            <a:endParaRPr lang="en-IN" sz="2100" dirty="0"/>
          </a:p>
        </p:txBody>
      </p:sp>
    </p:spTree>
    <p:custDataLst>
      <p:tags r:id="rId1"/>
    </p:custDataLst>
    <p:extLst>
      <p:ext uri="{BB962C8B-B14F-4D97-AF65-F5344CB8AC3E}">
        <p14:creationId xmlns:p14="http://schemas.microsoft.com/office/powerpoint/2010/main" val="7644774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a:t>
            </a:r>
            <a:r>
              <a:rPr lang="en-US" dirty="0" smtClean="0"/>
              <a:t>Filters (Cont.)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Usage of Filter</a:t>
            </a:r>
          </a:p>
          <a:p>
            <a:r>
              <a:rPr lang="en-US" dirty="0"/>
              <a:t>recording all incoming requests</a:t>
            </a:r>
          </a:p>
          <a:p>
            <a:r>
              <a:rPr lang="en-US" dirty="0"/>
              <a:t>logs the IP addresses of the computers from which the requests originate</a:t>
            </a:r>
          </a:p>
          <a:p>
            <a:r>
              <a:rPr lang="en-US" dirty="0"/>
              <a:t>conversion</a:t>
            </a:r>
          </a:p>
          <a:p>
            <a:r>
              <a:rPr lang="en-US" dirty="0"/>
              <a:t>data compression</a:t>
            </a:r>
          </a:p>
          <a:p>
            <a:r>
              <a:rPr lang="en-US" dirty="0"/>
              <a:t>encryption and decryption</a:t>
            </a:r>
          </a:p>
          <a:p>
            <a:r>
              <a:rPr lang="en-US" dirty="0"/>
              <a:t>input validation etc</a:t>
            </a:r>
            <a:r>
              <a:rPr lang="en-US" dirty="0" smtClean="0"/>
              <a:t>.</a:t>
            </a:r>
          </a:p>
          <a:p>
            <a:pPr marL="0" indent="0">
              <a:buNone/>
            </a:pPr>
            <a:endParaRPr lang="en-US" dirty="0"/>
          </a:p>
          <a:p>
            <a:pPr marL="0" indent="0">
              <a:buNone/>
            </a:pPr>
            <a:r>
              <a:rPr lang="en-US" b="1" dirty="0" smtClean="0"/>
              <a:t>Advantages </a:t>
            </a:r>
            <a:r>
              <a:rPr lang="en-US" b="1" dirty="0"/>
              <a:t>of Filter</a:t>
            </a:r>
          </a:p>
          <a:p>
            <a:r>
              <a:rPr lang="en-US" dirty="0"/>
              <a:t>Filter is pluggable.</a:t>
            </a:r>
          </a:p>
          <a:p>
            <a:r>
              <a:rPr lang="en-US" dirty="0"/>
              <a:t>One filter don't have dependency onto another resource.</a:t>
            </a:r>
          </a:p>
          <a:p>
            <a:r>
              <a:rPr lang="en-US" dirty="0"/>
              <a:t>Less </a:t>
            </a:r>
            <a:r>
              <a:rPr lang="en-US" dirty="0" smtClean="0"/>
              <a:t>Maintenance</a:t>
            </a:r>
            <a:endParaRPr lang="en-US" dirty="0"/>
          </a:p>
        </p:txBody>
      </p:sp>
    </p:spTree>
    <p:custDataLst>
      <p:tags r:id="rId1"/>
    </p:custDataLst>
    <p:extLst>
      <p:ext uri="{BB962C8B-B14F-4D97-AF65-F5344CB8AC3E}">
        <p14:creationId xmlns:p14="http://schemas.microsoft.com/office/powerpoint/2010/main" val="14051190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74552" y="0"/>
            <a:ext cx="7772400" cy="668337"/>
          </a:xfrm>
        </p:spPr>
        <p:txBody>
          <a:bodyPr>
            <a:normAutofit/>
          </a:bodyPr>
          <a:lstStyle/>
          <a:p>
            <a:r>
              <a:rPr lang="en-US" dirty="0" smtClean="0"/>
              <a:t>Filter Life Cycle</a:t>
            </a:r>
          </a:p>
        </p:txBody>
      </p:sp>
      <p:sp>
        <p:nvSpPr>
          <p:cNvPr id="19459" name="Content Placeholder 2"/>
          <p:cNvSpPr>
            <a:spLocks noGrp="1"/>
          </p:cNvSpPr>
          <p:nvPr>
            <p:ph sz="quarter" idx="1"/>
          </p:nvPr>
        </p:nvSpPr>
        <p:spPr>
          <a:xfrm>
            <a:off x="479017" y="921705"/>
            <a:ext cx="11094284" cy="5834175"/>
          </a:xfrm>
        </p:spPr>
        <p:txBody>
          <a:bodyPr>
            <a:normAutofit/>
          </a:bodyPr>
          <a:lstStyle/>
          <a:p>
            <a:pPr algn="just"/>
            <a:r>
              <a:rPr lang="en-US" dirty="0" smtClean="0"/>
              <a:t>The filter interface calls the following methods during the life cycle of a filter :</a:t>
            </a:r>
          </a:p>
          <a:p>
            <a:pPr algn="just"/>
            <a:r>
              <a:rPr lang="en-US" b="1" dirty="0" smtClean="0"/>
              <a:t>The </a:t>
            </a:r>
            <a:r>
              <a:rPr lang="en-US" b="1" dirty="0" err="1" smtClean="0"/>
              <a:t>init</a:t>
            </a:r>
            <a:r>
              <a:rPr lang="en-US" b="1" dirty="0" smtClean="0"/>
              <a:t>( ) method :</a:t>
            </a:r>
          </a:p>
          <a:p>
            <a:pPr lvl="1" algn="just"/>
            <a:r>
              <a:rPr lang="en-US" dirty="0" smtClean="0"/>
              <a:t>Refers to the method that is </a:t>
            </a:r>
            <a:r>
              <a:rPr lang="en-US" dirty="0" smtClean="0">
                <a:solidFill>
                  <a:schemeClr val="accent1"/>
                </a:solidFill>
              </a:rPr>
              <a:t>invoked by the web containe</a:t>
            </a:r>
            <a:r>
              <a:rPr lang="en-US" dirty="0" smtClean="0"/>
              <a:t>r only once when filter is initialized</a:t>
            </a:r>
            <a:endParaRPr lang="en-US" b="1" i="1" dirty="0" smtClean="0"/>
          </a:p>
          <a:p>
            <a:pPr algn="just"/>
            <a:r>
              <a:rPr lang="en-US" b="1" dirty="0" smtClean="0"/>
              <a:t>The </a:t>
            </a:r>
            <a:r>
              <a:rPr lang="en-US" b="1" dirty="0" err="1" smtClean="0"/>
              <a:t>doFilter</a:t>
            </a:r>
            <a:r>
              <a:rPr lang="en-US" b="1" dirty="0" smtClean="0"/>
              <a:t>( ) method :</a:t>
            </a:r>
          </a:p>
          <a:p>
            <a:pPr lvl="1" algn="just"/>
            <a:r>
              <a:rPr lang="en-US" dirty="0" smtClean="0"/>
              <a:t>Refers to the method that is invoked </a:t>
            </a:r>
            <a:r>
              <a:rPr lang="en-US" dirty="0" smtClean="0">
                <a:solidFill>
                  <a:schemeClr val="accent1"/>
                </a:solidFill>
              </a:rPr>
              <a:t>each time a user requests a resource, </a:t>
            </a:r>
            <a:r>
              <a:rPr lang="en-US" dirty="0" smtClean="0"/>
              <a:t>such as a servlet to which the filter is mapped.</a:t>
            </a:r>
          </a:p>
          <a:p>
            <a:pPr lvl="1" algn="just"/>
            <a:r>
              <a:rPr lang="en-US" dirty="0" smtClean="0"/>
              <a:t>When the </a:t>
            </a:r>
            <a:r>
              <a:rPr lang="en-US" dirty="0" err="1" smtClean="0"/>
              <a:t>doFilter</a:t>
            </a:r>
            <a:r>
              <a:rPr lang="en-US" dirty="0" smtClean="0"/>
              <a:t>( ) method is invoked, </a:t>
            </a:r>
            <a:r>
              <a:rPr lang="en-US" dirty="0"/>
              <a:t>the servlet </a:t>
            </a:r>
            <a:r>
              <a:rPr lang="en-US" dirty="0" smtClean="0">
                <a:solidFill>
                  <a:schemeClr val="accent1"/>
                </a:solidFill>
              </a:rPr>
              <a:t>container passes </a:t>
            </a:r>
            <a:r>
              <a:rPr lang="en-US" dirty="0"/>
              <a:t>the</a:t>
            </a:r>
            <a:r>
              <a:rPr lang="en-US" dirty="0" smtClean="0">
                <a:solidFill>
                  <a:schemeClr val="accent1"/>
                </a:solidFill>
              </a:rPr>
              <a:t> </a:t>
            </a:r>
            <a:r>
              <a:rPr lang="en-US" dirty="0" err="1" smtClean="0">
                <a:solidFill>
                  <a:schemeClr val="accent1"/>
                </a:solidFill>
              </a:rPr>
              <a:t>ServletRequest</a:t>
            </a:r>
            <a:r>
              <a:rPr lang="en-US" dirty="0" smtClean="0">
                <a:solidFill>
                  <a:schemeClr val="accent1"/>
                </a:solidFill>
              </a:rPr>
              <a:t>, </a:t>
            </a:r>
            <a:r>
              <a:rPr lang="en-US" dirty="0" err="1" smtClean="0">
                <a:solidFill>
                  <a:schemeClr val="accent1"/>
                </a:solidFill>
              </a:rPr>
              <a:t>ServletResponse</a:t>
            </a:r>
            <a:r>
              <a:rPr lang="en-US" dirty="0" smtClean="0">
                <a:solidFill>
                  <a:schemeClr val="accent1"/>
                </a:solidFill>
              </a:rPr>
              <a:t>, </a:t>
            </a:r>
            <a:r>
              <a:rPr lang="en-US" dirty="0"/>
              <a:t>and</a:t>
            </a:r>
            <a:r>
              <a:rPr lang="en-US" dirty="0" smtClean="0">
                <a:solidFill>
                  <a:schemeClr val="accent1"/>
                </a:solidFill>
              </a:rPr>
              <a:t> </a:t>
            </a:r>
            <a:r>
              <a:rPr lang="en-US" dirty="0" err="1" smtClean="0">
                <a:solidFill>
                  <a:schemeClr val="accent1"/>
                </a:solidFill>
              </a:rPr>
              <a:t>FilterChain</a:t>
            </a:r>
            <a:r>
              <a:rPr lang="en-US" dirty="0" smtClean="0">
                <a:solidFill>
                  <a:schemeClr val="accent1"/>
                </a:solidFill>
              </a:rPr>
              <a:t> </a:t>
            </a:r>
            <a:r>
              <a:rPr lang="en-US" dirty="0" smtClean="0"/>
              <a:t>objects</a:t>
            </a:r>
          </a:p>
          <a:p>
            <a:r>
              <a:rPr lang="en-US" b="1" dirty="0"/>
              <a:t>The destroy</a:t>
            </a:r>
            <a:r>
              <a:rPr lang="en-US" b="1" dirty="0" smtClean="0"/>
              <a:t>( ) </a:t>
            </a:r>
            <a:r>
              <a:rPr lang="en-US" b="1" dirty="0"/>
              <a:t>method :</a:t>
            </a:r>
          </a:p>
          <a:p>
            <a:pPr lvl="1"/>
            <a:r>
              <a:rPr lang="en-US" dirty="0"/>
              <a:t>Refers to the method that is invoked </a:t>
            </a:r>
            <a:r>
              <a:rPr lang="en-US" dirty="0">
                <a:solidFill>
                  <a:schemeClr val="accent1"/>
                </a:solidFill>
              </a:rPr>
              <a:t>when the filter instance is </a:t>
            </a:r>
            <a:r>
              <a:rPr lang="en-US" dirty="0" smtClean="0">
                <a:solidFill>
                  <a:schemeClr val="accent1"/>
                </a:solidFill>
              </a:rPr>
              <a:t>destroyed.</a:t>
            </a:r>
          </a:p>
        </p:txBody>
      </p:sp>
    </p:spTree>
    <p:custDataLst>
      <p:tags r:id="rId1"/>
    </p:custDataLst>
    <p:extLst>
      <p:ext uri="{BB962C8B-B14F-4D97-AF65-F5344CB8AC3E}">
        <p14:creationId xmlns:p14="http://schemas.microsoft.com/office/powerpoint/2010/main" val="38644472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Interface</a:t>
            </a:r>
            <a:endParaRPr lang="en-US" dirty="0"/>
          </a:p>
        </p:txBody>
      </p:sp>
      <p:sp>
        <p:nvSpPr>
          <p:cNvPr id="3" name="Content Placeholder 2"/>
          <p:cNvSpPr>
            <a:spLocks noGrp="1"/>
          </p:cNvSpPr>
          <p:nvPr>
            <p:ph idx="1"/>
          </p:nvPr>
        </p:nvSpPr>
        <p:spPr/>
        <p:txBody>
          <a:bodyPr/>
          <a:lstStyle/>
          <a:p>
            <a:r>
              <a:rPr lang="en-US" dirty="0" smtClean="0"/>
              <a:t>For </a:t>
            </a:r>
            <a:r>
              <a:rPr lang="en-US" dirty="0">
                <a:solidFill>
                  <a:schemeClr val="accent1"/>
                </a:solidFill>
              </a:rPr>
              <a:t>creating any filte</a:t>
            </a:r>
            <a:r>
              <a:rPr lang="en-US" dirty="0"/>
              <a:t>r, you must implement the Filter interface. Filter interface </a:t>
            </a:r>
            <a:r>
              <a:rPr lang="en-US" dirty="0">
                <a:solidFill>
                  <a:schemeClr val="accent1"/>
                </a:solidFill>
              </a:rPr>
              <a:t>provides the life cycle methods </a:t>
            </a:r>
            <a:r>
              <a:rPr lang="en-US" dirty="0"/>
              <a:t>for a filter.</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97791177"/>
              </p:ext>
            </p:extLst>
          </p:nvPr>
        </p:nvGraphicFramePr>
        <p:xfrm>
          <a:off x="566457" y="1774209"/>
          <a:ext cx="11115365" cy="4633272"/>
        </p:xfrm>
        <a:graphic>
          <a:graphicData uri="http://schemas.openxmlformats.org/drawingml/2006/table">
            <a:tbl>
              <a:tblPr/>
              <a:tblGrid>
                <a:gridCol w="4060134">
                  <a:extLst>
                    <a:ext uri="{9D8B030D-6E8A-4147-A177-3AD203B41FA5}">
                      <a16:colId xmlns:a16="http://schemas.microsoft.com/office/drawing/2014/main" val="20000"/>
                    </a:ext>
                  </a:extLst>
                </a:gridCol>
                <a:gridCol w="7055231">
                  <a:extLst>
                    <a:ext uri="{9D8B030D-6E8A-4147-A177-3AD203B41FA5}">
                      <a16:colId xmlns:a16="http://schemas.microsoft.com/office/drawing/2014/main" val="20001"/>
                    </a:ext>
                  </a:extLst>
                </a:gridCol>
              </a:tblGrid>
              <a:tr h="550892">
                <a:tc>
                  <a:txBody>
                    <a:bodyPr/>
                    <a:lstStyle/>
                    <a:p>
                      <a:pPr algn="l" fontAlgn="t"/>
                      <a:r>
                        <a:rPr lang="en-US" sz="2400" b="1" dirty="0" smtClean="0">
                          <a:solidFill>
                            <a:srgbClr val="000000"/>
                          </a:solidFill>
                          <a:effectLst/>
                          <a:latin typeface="Cambria" panose="02040503050406030204" pitchFamily="18" charset="0"/>
                          <a:ea typeface="Cambria" panose="02040503050406030204" pitchFamily="18" charset="0"/>
                        </a:rPr>
                        <a:t>Method </a:t>
                      </a:r>
                      <a:endParaRPr lang="en-US" sz="2400" b="1" dirty="0">
                        <a:solidFill>
                          <a:srgbClr val="000000"/>
                        </a:solidFill>
                        <a:effectLst/>
                        <a:latin typeface="Cambria" panose="02040503050406030204" pitchFamily="18" charset="0"/>
                        <a:ea typeface="Cambria" panose="02040503050406030204" pitchFamily="18" charset="0"/>
                      </a:endParaRPr>
                    </a:p>
                  </a:txBody>
                  <a:tcPr marL="47625" marR="47625" marT="47625" marB="47625">
                    <a:lnL w="9525" cap="flat" cmpd="sng" algn="ctr">
                      <a:solidFill>
                        <a:srgbClr val="30D503"/>
                      </a:solidFill>
                      <a:prstDash val="solid"/>
                      <a:round/>
                      <a:headEnd type="none" w="med" len="med"/>
                      <a:tailEnd type="none" w="med" len="med"/>
                    </a:lnL>
                    <a:lnR w="9525" cap="flat" cmpd="sng" algn="ctr">
                      <a:solidFill>
                        <a:srgbClr val="30D503"/>
                      </a:solidFill>
                      <a:prstDash val="solid"/>
                      <a:round/>
                      <a:headEnd type="none" w="med" len="med"/>
                      <a:tailEnd type="none" w="med" len="med"/>
                    </a:lnR>
                    <a:lnT w="9525" cap="flat" cmpd="sng" algn="ctr">
                      <a:solidFill>
                        <a:srgbClr val="30D503"/>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2400" b="1" dirty="0">
                          <a:solidFill>
                            <a:srgbClr val="000000"/>
                          </a:solidFill>
                          <a:effectLst/>
                          <a:latin typeface="Cambria" panose="02040503050406030204" pitchFamily="18" charset="0"/>
                          <a:ea typeface="Cambria" panose="02040503050406030204" pitchFamily="18" charset="0"/>
                        </a:rPr>
                        <a:t>Description</a:t>
                      </a:r>
                    </a:p>
                  </a:txBody>
                  <a:tcPr marL="47625" marR="47625" marT="47625" marB="47625">
                    <a:lnL w="9525" cap="flat" cmpd="sng" algn="ctr">
                      <a:solidFill>
                        <a:srgbClr val="30D503"/>
                      </a:solidFill>
                      <a:prstDash val="solid"/>
                      <a:round/>
                      <a:headEnd type="none" w="med" len="med"/>
                      <a:tailEnd type="none" w="med" len="med"/>
                    </a:lnL>
                    <a:lnR w="9525" cap="flat" cmpd="sng" algn="ctr">
                      <a:solidFill>
                        <a:srgbClr val="30D503"/>
                      </a:solidFill>
                      <a:prstDash val="solid"/>
                      <a:round/>
                      <a:headEnd type="none" w="med" len="med"/>
                      <a:tailEnd type="none" w="med" len="med"/>
                    </a:lnR>
                    <a:lnT w="9525" cap="flat" cmpd="sng" algn="ctr">
                      <a:solidFill>
                        <a:srgbClr val="30D503"/>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1191301">
                <a:tc>
                  <a:txBody>
                    <a:bodyPr/>
                    <a:lstStyle/>
                    <a:p>
                      <a:pPr fontAlgn="t"/>
                      <a:r>
                        <a:rPr lang="en-US" sz="2400" b="0" i="0" dirty="0">
                          <a:solidFill>
                            <a:srgbClr val="000000"/>
                          </a:solidFill>
                          <a:effectLst/>
                          <a:latin typeface="Cambria" panose="02040503050406030204" pitchFamily="18" charset="0"/>
                          <a:ea typeface="Cambria" panose="02040503050406030204" pitchFamily="18" charset="0"/>
                        </a:rPr>
                        <a:t>public void </a:t>
                      </a:r>
                      <a:r>
                        <a:rPr lang="en-US" sz="2400" b="1" i="0" dirty="0" err="1" smtClean="0">
                          <a:solidFill>
                            <a:srgbClr val="000000"/>
                          </a:solidFill>
                          <a:effectLst/>
                          <a:latin typeface="Cambria" panose="02040503050406030204" pitchFamily="18" charset="0"/>
                          <a:ea typeface="Cambria" panose="02040503050406030204" pitchFamily="18" charset="0"/>
                        </a:rPr>
                        <a:t>init</a:t>
                      </a:r>
                      <a:r>
                        <a:rPr lang="en-US" sz="2400" b="0" i="0" dirty="0" smtClean="0">
                          <a:solidFill>
                            <a:srgbClr val="000000"/>
                          </a:solidFill>
                          <a:effectLst/>
                          <a:latin typeface="Cambria" panose="02040503050406030204" pitchFamily="18" charset="0"/>
                          <a:ea typeface="Cambria" panose="02040503050406030204" pitchFamily="18" charset="0"/>
                        </a:rPr>
                        <a:t> (</a:t>
                      </a:r>
                      <a:r>
                        <a:rPr lang="en-US" sz="2400" b="0" i="0" dirty="0" err="1">
                          <a:solidFill>
                            <a:srgbClr val="000000"/>
                          </a:solidFill>
                          <a:effectLst/>
                          <a:latin typeface="Cambria" panose="02040503050406030204" pitchFamily="18" charset="0"/>
                          <a:ea typeface="Cambria" panose="02040503050406030204" pitchFamily="18" charset="0"/>
                        </a:rPr>
                        <a:t>FilterConfig</a:t>
                      </a:r>
                      <a:r>
                        <a:rPr lang="en-US" sz="2400" b="0" i="0" dirty="0">
                          <a:solidFill>
                            <a:srgbClr val="000000"/>
                          </a:solidFill>
                          <a:effectLst/>
                          <a:latin typeface="Cambria" panose="02040503050406030204" pitchFamily="18" charset="0"/>
                          <a:ea typeface="Cambria" panose="02040503050406030204" pitchFamily="18" charset="0"/>
                        </a:rPr>
                        <a:t> </a:t>
                      </a:r>
                      <a:r>
                        <a:rPr lang="en-US" sz="2400" b="0" i="0" dirty="0" err="1">
                          <a:solidFill>
                            <a:srgbClr val="000000"/>
                          </a:solidFill>
                          <a:effectLst/>
                          <a:latin typeface="Cambria" panose="02040503050406030204" pitchFamily="18" charset="0"/>
                          <a:ea typeface="Cambria" panose="02040503050406030204" pitchFamily="18" charset="0"/>
                        </a:rPr>
                        <a:t>config</a:t>
                      </a:r>
                      <a:r>
                        <a:rPr lang="en-US" sz="2400" b="0" i="0" dirty="0">
                          <a:solidFill>
                            <a:srgbClr val="000000"/>
                          </a:solidFill>
                          <a:effectLst/>
                          <a:latin typeface="Cambria" panose="02040503050406030204" pitchFamily="18" charset="0"/>
                          <a:ea typeface="Cambria" panose="02040503050406030204" pitchFamily="18" charset="0"/>
                        </a:rPr>
                        <a: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400" b="0" i="0" dirty="0" err="1">
                          <a:solidFill>
                            <a:srgbClr val="000000"/>
                          </a:solidFill>
                          <a:effectLst/>
                          <a:latin typeface="Cambria" panose="02040503050406030204" pitchFamily="18" charset="0"/>
                          <a:ea typeface="Cambria" panose="02040503050406030204" pitchFamily="18" charset="0"/>
                        </a:rPr>
                        <a:t>init</a:t>
                      </a:r>
                      <a:r>
                        <a:rPr lang="en-US" sz="2400" b="0" i="0" dirty="0">
                          <a:solidFill>
                            <a:srgbClr val="000000"/>
                          </a:solidFill>
                          <a:effectLst/>
                          <a:latin typeface="Cambria" panose="02040503050406030204" pitchFamily="18" charset="0"/>
                          <a:ea typeface="Cambria" panose="02040503050406030204" pitchFamily="18" charset="0"/>
                        </a:rPr>
                        <a:t>() method is invoked </a:t>
                      </a:r>
                      <a:r>
                        <a:rPr lang="en-US" sz="2400" b="1" i="0" u="sng" dirty="0">
                          <a:solidFill>
                            <a:srgbClr val="000000"/>
                          </a:solidFill>
                          <a:effectLst/>
                          <a:latin typeface="Cambria" panose="02040503050406030204" pitchFamily="18" charset="0"/>
                          <a:ea typeface="Cambria" panose="02040503050406030204" pitchFamily="18" charset="0"/>
                        </a:rPr>
                        <a:t>only once</a:t>
                      </a:r>
                      <a:r>
                        <a:rPr lang="en-US" sz="2400" b="0" i="0" dirty="0">
                          <a:solidFill>
                            <a:srgbClr val="000000"/>
                          </a:solidFill>
                          <a:effectLst/>
                          <a:latin typeface="Cambria" panose="02040503050406030204" pitchFamily="18" charset="0"/>
                          <a:ea typeface="Cambria" panose="02040503050406030204" pitchFamily="18" charset="0"/>
                        </a:rPr>
                        <a:t>. It is used </a:t>
                      </a:r>
                      <a:r>
                        <a:rPr lang="en-US" sz="2400" b="1" i="0" dirty="0">
                          <a:solidFill>
                            <a:srgbClr val="000000"/>
                          </a:solidFill>
                          <a:effectLst/>
                          <a:latin typeface="Cambria" panose="02040503050406030204" pitchFamily="18" charset="0"/>
                          <a:ea typeface="Cambria" panose="02040503050406030204" pitchFamily="18" charset="0"/>
                        </a:rPr>
                        <a:t>to initialize the filter</a:t>
                      </a:r>
                      <a:r>
                        <a:rPr lang="en-US" sz="2400" b="0" i="0" dirty="0">
                          <a:solidFill>
                            <a:srgbClr val="000000"/>
                          </a:solidFill>
                          <a:effectLst/>
                          <a:latin typeface="Cambria" panose="02040503050406030204" pitchFamily="18" charset="0"/>
                          <a:ea typeface="Cambria" panose="02040503050406030204" pitchFamily="18" charset="0"/>
                        </a:rPr>
                        <a: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03116">
                <a:tc>
                  <a:txBody>
                    <a:bodyPr/>
                    <a:lstStyle/>
                    <a:p>
                      <a:pPr fontAlgn="t"/>
                      <a:r>
                        <a:rPr lang="en-US" sz="2400" b="0" i="0" dirty="0">
                          <a:solidFill>
                            <a:srgbClr val="000000"/>
                          </a:solidFill>
                          <a:effectLst/>
                          <a:latin typeface="Cambria" panose="02040503050406030204" pitchFamily="18" charset="0"/>
                          <a:ea typeface="Cambria" panose="02040503050406030204" pitchFamily="18" charset="0"/>
                        </a:rPr>
                        <a:t>public void </a:t>
                      </a:r>
                      <a:r>
                        <a:rPr lang="en-US" sz="2400" b="1" i="0" dirty="0" err="1" smtClean="0">
                          <a:solidFill>
                            <a:srgbClr val="000000"/>
                          </a:solidFill>
                          <a:effectLst/>
                          <a:latin typeface="Cambria" panose="02040503050406030204" pitchFamily="18" charset="0"/>
                          <a:ea typeface="Cambria" panose="02040503050406030204" pitchFamily="18" charset="0"/>
                        </a:rPr>
                        <a:t>doFilter</a:t>
                      </a:r>
                      <a:r>
                        <a:rPr lang="en-US" sz="2400" b="0" i="0" dirty="0" smtClean="0">
                          <a:solidFill>
                            <a:srgbClr val="000000"/>
                          </a:solidFill>
                          <a:effectLst/>
                          <a:latin typeface="Cambria" panose="02040503050406030204" pitchFamily="18" charset="0"/>
                          <a:ea typeface="Cambria" panose="02040503050406030204" pitchFamily="18" charset="0"/>
                        </a:rPr>
                        <a:t> (</a:t>
                      </a:r>
                      <a:r>
                        <a:rPr lang="en-US" sz="2400" b="0" i="0" dirty="0" err="1" smtClean="0">
                          <a:solidFill>
                            <a:srgbClr val="000000"/>
                          </a:solidFill>
                          <a:effectLst/>
                          <a:latin typeface="Cambria" panose="02040503050406030204" pitchFamily="18" charset="0"/>
                          <a:ea typeface="Cambria" panose="02040503050406030204" pitchFamily="18" charset="0"/>
                        </a:rPr>
                        <a:t>ServletRequest</a:t>
                      </a:r>
                      <a:r>
                        <a:rPr lang="en-US" sz="2400" b="0" i="0" dirty="0" smtClean="0">
                          <a:solidFill>
                            <a:srgbClr val="000000"/>
                          </a:solidFill>
                          <a:effectLst/>
                          <a:latin typeface="Cambria" panose="02040503050406030204" pitchFamily="18" charset="0"/>
                          <a:ea typeface="Cambria" panose="02040503050406030204" pitchFamily="18" charset="0"/>
                        </a:rPr>
                        <a:t> </a:t>
                      </a:r>
                      <a:r>
                        <a:rPr lang="en-US" sz="2400" b="0" i="0" dirty="0" err="1" smtClean="0">
                          <a:solidFill>
                            <a:srgbClr val="000000"/>
                          </a:solidFill>
                          <a:effectLst/>
                          <a:latin typeface="Cambria" panose="02040503050406030204" pitchFamily="18" charset="0"/>
                          <a:ea typeface="Cambria" panose="02040503050406030204" pitchFamily="18" charset="0"/>
                        </a:rPr>
                        <a:t>req</a:t>
                      </a:r>
                      <a:r>
                        <a:rPr lang="en-US" sz="2400" b="0" i="0" dirty="0" smtClean="0">
                          <a:solidFill>
                            <a:srgbClr val="000000"/>
                          </a:solidFill>
                          <a:effectLst/>
                          <a:latin typeface="Cambria" panose="02040503050406030204" pitchFamily="18" charset="0"/>
                          <a:ea typeface="Cambria" panose="02040503050406030204" pitchFamily="18" charset="0"/>
                        </a:rPr>
                        <a:t>, </a:t>
                      </a:r>
                      <a:r>
                        <a:rPr lang="en-US" sz="2400" b="0" i="0" dirty="0" err="1" smtClean="0">
                          <a:solidFill>
                            <a:srgbClr val="000000"/>
                          </a:solidFill>
                          <a:effectLst/>
                          <a:latin typeface="Cambria" panose="02040503050406030204" pitchFamily="18" charset="0"/>
                          <a:ea typeface="Cambria" panose="02040503050406030204" pitchFamily="18" charset="0"/>
                        </a:rPr>
                        <a:t>ServletResponse</a:t>
                      </a:r>
                      <a:r>
                        <a:rPr lang="en-US" sz="2400" b="0" i="0" dirty="0" smtClean="0">
                          <a:solidFill>
                            <a:srgbClr val="000000"/>
                          </a:solidFill>
                          <a:effectLst/>
                          <a:latin typeface="Cambria" panose="02040503050406030204" pitchFamily="18" charset="0"/>
                          <a:ea typeface="Cambria" panose="02040503050406030204" pitchFamily="18" charset="0"/>
                        </a:rPr>
                        <a:t> res, </a:t>
                      </a:r>
                      <a:r>
                        <a:rPr lang="en-US" sz="2400" b="0" i="0" dirty="0" err="1">
                          <a:solidFill>
                            <a:srgbClr val="000000"/>
                          </a:solidFill>
                          <a:effectLst/>
                          <a:latin typeface="Cambria" panose="02040503050406030204" pitchFamily="18" charset="0"/>
                          <a:ea typeface="Cambria" panose="02040503050406030204" pitchFamily="18" charset="0"/>
                        </a:rPr>
                        <a:t>FilterChain</a:t>
                      </a:r>
                      <a:r>
                        <a:rPr lang="en-US" sz="2400" b="0" i="0" dirty="0">
                          <a:solidFill>
                            <a:srgbClr val="000000"/>
                          </a:solidFill>
                          <a:effectLst/>
                          <a:latin typeface="Cambria" panose="02040503050406030204" pitchFamily="18" charset="0"/>
                          <a:ea typeface="Cambria" panose="02040503050406030204" pitchFamily="18" charset="0"/>
                        </a:rPr>
                        <a:t> chain)</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400" b="0" i="0" dirty="0" err="1">
                          <a:solidFill>
                            <a:srgbClr val="000000"/>
                          </a:solidFill>
                          <a:effectLst/>
                          <a:latin typeface="Cambria" panose="02040503050406030204" pitchFamily="18" charset="0"/>
                          <a:ea typeface="Cambria" panose="02040503050406030204" pitchFamily="18" charset="0"/>
                        </a:rPr>
                        <a:t>doFilter</a:t>
                      </a:r>
                      <a:r>
                        <a:rPr lang="en-US" sz="2400" b="0" i="0" dirty="0">
                          <a:solidFill>
                            <a:srgbClr val="000000"/>
                          </a:solidFill>
                          <a:effectLst/>
                          <a:latin typeface="Cambria" panose="02040503050406030204" pitchFamily="18" charset="0"/>
                          <a:ea typeface="Cambria" panose="02040503050406030204" pitchFamily="18" charset="0"/>
                        </a:rPr>
                        <a:t>() method is invoked </a:t>
                      </a:r>
                      <a:r>
                        <a:rPr lang="en-US" sz="2400" b="1" i="0" dirty="0">
                          <a:solidFill>
                            <a:srgbClr val="000000"/>
                          </a:solidFill>
                          <a:effectLst/>
                          <a:latin typeface="Cambria" panose="02040503050406030204" pitchFamily="18" charset="0"/>
                          <a:ea typeface="Cambria" panose="02040503050406030204" pitchFamily="18" charset="0"/>
                        </a:rPr>
                        <a:t>every time when user request to any resource</a:t>
                      </a:r>
                      <a:r>
                        <a:rPr lang="en-US" sz="2400" b="0" i="0" dirty="0">
                          <a:solidFill>
                            <a:srgbClr val="000000"/>
                          </a:solidFill>
                          <a:effectLst/>
                          <a:latin typeface="Cambria" panose="02040503050406030204" pitchFamily="18" charset="0"/>
                          <a:ea typeface="Cambria" panose="02040503050406030204" pitchFamily="18" charset="0"/>
                        </a:rPr>
                        <a:t>, to which the filter is mapped</a:t>
                      </a:r>
                      <a:r>
                        <a:rPr lang="en-US" sz="2400" b="0" i="0" dirty="0" smtClean="0">
                          <a:solidFill>
                            <a:srgbClr val="000000"/>
                          </a:solidFill>
                          <a:effectLst/>
                          <a:latin typeface="Cambria" panose="02040503050406030204" pitchFamily="18" charset="0"/>
                          <a:ea typeface="Cambria" panose="02040503050406030204" pitchFamily="18" charset="0"/>
                        </a:rPr>
                        <a:t>. </a:t>
                      </a:r>
                    </a:p>
                    <a:p>
                      <a:pPr fontAlgn="t"/>
                      <a:r>
                        <a:rPr lang="en-US" sz="2400" b="0" i="0" dirty="0" smtClean="0">
                          <a:solidFill>
                            <a:srgbClr val="000000"/>
                          </a:solidFill>
                          <a:effectLst/>
                          <a:latin typeface="Cambria" panose="02040503050406030204" pitchFamily="18" charset="0"/>
                          <a:ea typeface="Cambria" panose="02040503050406030204" pitchFamily="18" charset="0"/>
                        </a:rPr>
                        <a:t>It </a:t>
                      </a:r>
                      <a:r>
                        <a:rPr lang="en-US" sz="2400" b="0" i="0" dirty="0">
                          <a:solidFill>
                            <a:srgbClr val="000000"/>
                          </a:solidFill>
                          <a:effectLst/>
                          <a:latin typeface="Cambria" panose="02040503050406030204" pitchFamily="18" charset="0"/>
                          <a:ea typeface="Cambria" panose="02040503050406030204" pitchFamily="18" charset="0"/>
                        </a:rPr>
                        <a:t>is used to perform filtering tasks.</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987963">
                <a:tc>
                  <a:txBody>
                    <a:bodyPr/>
                    <a:lstStyle/>
                    <a:p>
                      <a:pPr fontAlgn="t"/>
                      <a:r>
                        <a:rPr lang="en-US" sz="2400" b="0" i="0" dirty="0">
                          <a:solidFill>
                            <a:srgbClr val="000000"/>
                          </a:solidFill>
                          <a:effectLst/>
                          <a:latin typeface="Cambria" panose="02040503050406030204" pitchFamily="18" charset="0"/>
                          <a:ea typeface="Cambria" panose="02040503050406030204" pitchFamily="18" charset="0"/>
                        </a:rPr>
                        <a:t>public void </a:t>
                      </a:r>
                      <a:r>
                        <a:rPr lang="en-US" sz="2400" b="1" i="0" dirty="0">
                          <a:solidFill>
                            <a:srgbClr val="000000"/>
                          </a:solidFill>
                          <a:effectLst/>
                          <a:latin typeface="Cambria" panose="02040503050406030204" pitchFamily="18" charset="0"/>
                          <a:ea typeface="Cambria" panose="02040503050406030204" pitchFamily="18" charset="0"/>
                        </a:rPr>
                        <a:t>destroy</a:t>
                      </a:r>
                      <a:r>
                        <a:rPr lang="en-US" sz="2400" b="0" i="0" dirty="0" smtClean="0">
                          <a:solidFill>
                            <a:srgbClr val="000000"/>
                          </a:solidFill>
                          <a:effectLst/>
                          <a:latin typeface="Cambria" panose="02040503050406030204" pitchFamily="18" charset="0"/>
                          <a:ea typeface="Cambria" panose="02040503050406030204" pitchFamily="18" charset="0"/>
                        </a:rPr>
                        <a:t>( )</a:t>
                      </a:r>
                      <a:endParaRPr lang="en-US" sz="2400" b="0" i="0" dirty="0">
                        <a:solidFill>
                          <a:srgbClr val="000000"/>
                        </a:solidFill>
                        <a:effectLst/>
                        <a:latin typeface="Cambria" panose="02040503050406030204" pitchFamily="18" charset="0"/>
                        <a:ea typeface="Cambria" panose="02040503050406030204" pitchFamily="18" charset="0"/>
                      </a:endParaRP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400" b="0" i="0" dirty="0">
                          <a:solidFill>
                            <a:srgbClr val="000000"/>
                          </a:solidFill>
                          <a:effectLst/>
                          <a:latin typeface="Cambria" panose="02040503050406030204" pitchFamily="18" charset="0"/>
                          <a:ea typeface="Cambria" panose="02040503050406030204" pitchFamily="18" charset="0"/>
                        </a:rPr>
                        <a:t>This is invoked </a:t>
                      </a:r>
                      <a:r>
                        <a:rPr lang="en-US" sz="2400" b="1" i="0" u="sng" dirty="0">
                          <a:solidFill>
                            <a:srgbClr val="000000"/>
                          </a:solidFill>
                          <a:effectLst/>
                          <a:latin typeface="Cambria" panose="02040503050406030204" pitchFamily="18" charset="0"/>
                          <a:ea typeface="Cambria" panose="02040503050406030204" pitchFamily="18" charset="0"/>
                        </a:rPr>
                        <a:t>only once</a:t>
                      </a:r>
                      <a:r>
                        <a:rPr lang="en-US" sz="2400" b="1" i="0" dirty="0">
                          <a:solidFill>
                            <a:srgbClr val="000000"/>
                          </a:solidFill>
                          <a:effectLst/>
                          <a:latin typeface="Cambria" panose="02040503050406030204" pitchFamily="18" charset="0"/>
                          <a:ea typeface="Cambria" panose="02040503050406030204" pitchFamily="18" charset="0"/>
                        </a:rPr>
                        <a:t> when filter is taken out of the service</a:t>
                      </a:r>
                      <a:r>
                        <a:rPr lang="en-US" sz="2400" b="0" i="0" dirty="0">
                          <a:solidFill>
                            <a:srgbClr val="000000"/>
                          </a:solidFill>
                          <a:effectLst/>
                          <a:latin typeface="Cambria" panose="02040503050406030204" pitchFamily="18" charset="0"/>
                          <a:ea typeface="Cambria" panose="02040503050406030204" pitchFamily="18" charset="0"/>
                        </a:rPr>
                        <a: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14479158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define </a:t>
            </a:r>
            <a:r>
              <a:rPr lang="en-IN" dirty="0" smtClean="0"/>
              <a:t>a Filter?</a:t>
            </a:r>
            <a:endParaRPr lang="en-IN" dirty="0"/>
          </a:p>
        </p:txBody>
      </p:sp>
      <p:sp>
        <p:nvSpPr>
          <p:cNvPr id="3" name="Content Placeholder 2"/>
          <p:cNvSpPr>
            <a:spLocks noGrp="1"/>
          </p:cNvSpPr>
          <p:nvPr>
            <p:ph idx="1"/>
          </p:nvPr>
        </p:nvSpPr>
        <p:spPr>
          <a:xfrm>
            <a:off x="239151" y="864108"/>
            <a:ext cx="3368636" cy="5438218"/>
          </a:xfrm>
        </p:spPr>
        <p:txBody>
          <a:bodyPr/>
          <a:lstStyle/>
          <a:p>
            <a:r>
              <a:rPr lang="en-US" dirty="0"/>
              <a:t>We can define filter </a:t>
            </a:r>
            <a:r>
              <a:rPr lang="en-US" dirty="0" smtClean="0"/>
              <a:t>in the same was as we define a servlet</a:t>
            </a:r>
            <a:r>
              <a:rPr lang="en-US" dirty="0"/>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73</a:t>
            </a:fld>
            <a:endParaRPr lang="en-IN" dirty="0"/>
          </a:p>
        </p:txBody>
      </p:sp>
      <p:sp>
        <p:nvSpPr>
          <p:cNvPr id="5" name="1 &lt;web-app&gt;…"/>
          <p:cNvSpPr txBox="1"/>
          <p:nvPr/>
        </p:nvSpPr>
        <p:spPr>
          <a:xfrm>
            <a:off x="3875972" y="1502489"/>
            <a:ext cx="7001294" cy="4873450"/>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pPr marL="321457" indent="-321457" algn="just" defTabSz="321457">
              <a:tabLst>
                <a:tab pos="98223" algn="l"/>
                <a:tab pos="321457" algn="l"/>
              </a:tabLst>
              <a:defRPr sz="2600">
                <a:latin typeface="Verdana"/>
                <a:ea typeface="Verdana"/>
                <a:cs typeface="Verdana"/>
                <a:sym typeface="Verdana"/>
              </a:defRPr>
            </a:pPr>
            <a:r>
              <a:rPr dirty="0"/>
              <a:t>	</a:t>
            </a:r>
            <a:r>
              <a:rPr dirty="0" smtClean="0"/>
              <a:t>&lt;</a:t>
            </a:r>
            <a:r>
              <a:rPr dirty="0"/>
              <a:t>web-app&gt;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a:t>filter&gt;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&lt;filter-name</a:t>
            </a:r>
            <a:r>
              <a:rPr dirty="0"/>
              <a:t>&gt;...&lt;/filter-name&gt;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&lt;filter-</a:t>
            </a:r>
            <a:r>
              <a:rPr b="1" dirty="0" smtClean="0">
                <a:solidFill>
                  <a:srgbClr val="006699"/>
                </a:solidFill>
              </a:rPr>
              <a:t>class</a:t>
            </a:r>
            <a:r>
              <a:rPr dirty="0"/>
              <a:t>&gt;...&lt;/filter-</a:t>
            </a:r>
            <a:r>
              <a:rPr b="1" dirty="0">
                <a:solidFill>
                  <a:srgbClr val="006699"/>
                </a:solidFill>
              </a:rPr>
              <a:t>class</a:t>
            </a:r>
            <a:r>
              <a:rPr dirty="0"/>
              <a:t>&gt;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a:t>filter&gt;  </a:t>
            </a:r>
          </a:p>
          <a:p>
            <a:pPr marL="321457" indent="-321457" algn="just" defTabSz="321457">
              <a:tabLst>
                <a:tab pos="98223" algn="l"/>
                <a:tab pos="321457" algn="l"/>
              </a:tabLst>
              <a:defRPr sz="2600">
                <a:latin typeface="Verdana"/>
                <a:ea typeface="Verdana"/>
                <a:cs typeface="Verdana"/>
                <a:sym typeface="Verdana"/>
              </a:defRPr>
            </a:pPr>
            <a:r>
              <a:rPr dirty="0"/>
              <a: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a:t>filter-mapping&gt;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a:t>filter-name&gt;...&lt;/filter-name&gt;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err="1"/>
              <a:t>url</a:t>
            </a:r>
            <a:r>
              <a:rPr dirty="0"/>
              <a:t>-pattern&gt;...&lt;/</a:t>
            </a:r>
            <a:r>
              <a:rPr dirty="0" err="1"/>
              <a:t>url</a:t>
            </a:r>
            <a:r>
              <a:rPr dirty="0"/>
              <a:t>-pattern&gt;  </a:t>
            </a:r>
          </a:p>
          <a:p>
            <a:pPr marL="321457" indent="-321457" algn="just" defTabSz="321457">
              <a:tabLst>
                <a:tab pos="98223" algn="l"/>
                <a:tab pos="321457" algn="l"/>
              </a:tabLst>
              <a:defRPr sz="2600">
                <a:latin typeface="Verdana"/>
                <a:ea typeface="Verdana"/>
                <a:cs typeface="Verdana"/>
                <a:sym typeface="Verdana"/>
              </a:defRPr>
            </a:pPr>
            <a:r>
              <a:rPr lang="en-IN" dirty="0" smtClean="0"/>
              <a:t> </a:t>
            </a:r>
            <a:r>
              <a:rPr dirty="0" smtClean="0"/>
              <a:t>&lt;/</a:t>
            </a:r>
            <a:r>
              <a:rPr dirty="0"/>
              <a:t>filter-mapping&gt;  </a:t>
            </a:r>
          </a:p>
          <a:p>
            <a:pPr marL="321457" indent="-321457" algn="just" defTabSz="321457">
              <a:tabLst>
                <a:tab pos="98223" algn="l"/>
                <a:tab pos="321457" algn="l"/>
              </a:tabLst>
              <a:defRPr sz="2600">
                <a:latin typeface="Verdana"/>
                <a:ea typeface="Verdana"/>
                <a:cs typeface="Verdana"/>
                <a:sym typeface="Verdana"/>
              </a:defRPr>
            </a:pPr>
            <a:r>
              <a:rPr dirty="0"/>
              <a:t>	  </a:t>
            </a:r>
          </a:p>
          <a:p>
            <a:pPr marL="321457" indent="-321457" algn="just" defTabSz="321457">
              <a:tabLst>
                <a:tab pos="98223" algn="l"/>
                <a:tab pos="321457" algn="l"/>
              </a:tabLst>
              <a:defRPr sz="2600">
                <a:latin typeface="Verdana"/>
                <a:ea typeface="Verdana"/>
                <a:cs typeface="Verdana"/>
                <a:sym typeface="Verdana"/>
              </a:defRPr>
            </a:pPr>
            <a:r>
              <a:rPr dirty="0"/>
              <a:t>	</a:t>
            </a:r>
            <a:r>
              <a:rPr dirty="0" smtClean="0"/>
              <a:t>&lt;/</a:t>
            </a:r>
            <a:r>
              <a:rPr dirty="0"/>
              <a:t>web-app&gt;  </a:t>
            </a:r>
          </a:p>
        </p:txBody>
      </p:sp>
      <p:sp>
        <p:nvSpPr>
          <p:cNvPr id="7" name="web.xml"/>
          <p:cNvSpPr txBox="1"/>
          <p:nvPr/>
        </p:nvSpPr>
        <p:spPr>
          <a:xfrm>
            <a:off x="3875972" y="854555"/>
            <a:ext cx="1774209"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r>
              <a:rPr sz="2400" b="1" dirty="0">
                <a:latin typeface="+mj-lt"/>
              </a:rPr>
              <a:t>web.xml</a:t>
            </a:r>
          </a:p>
        </p:txBody>
      </p:sp>
      <p:sp>
        <p:nvSpPr>
          <p:cNvPr id="8" name="Rectangle"/>
          <p:cNvSpPr/>
          <p:nvPr/>
        </p:nvSpPr>
        <p:spPr>
          <a:xfrm>
            <a:off x="3875972" y="892987"/>
            <a:ext cx="1506024" cy="403064"/>
          </a:xfrm>
          <a:prstGeom prst="rect">
            <a:avLst/>
          </a:prstGeom>
          <a:ln w="25400">
            <a:solidFill>
              <a:srgbClr val="85888D"/>
            </a:solidFill>
            <a:miter lim="400000"/>
          </a:ln>
        </p:spPr>
        <p:txBody>
          <a:bodyPr lIns="35719" tIns="35719" rIns="35719" bIns="35719" anchor="ctr"/>
          <a:lstStyle/>
          <a:p>
            <a:pPr>
              <a:defRPr sz="2400"/>
            </a:pPr>
            <a:endParaRPr sz="1687"/>
          </a:p>
        </p:txBody>
      </p:sp>
    </p:spTree>
    <p:custDataLst>
      <p:tags r:id="rId1"/>
    </p:custDataLst>
    <p:extLst>
      <p:ext uri="{BB962C8B-B14F-4D97-AF65-F5344CB8AC3E}">
        <p14:creationId xmlns:p14="http://schemas.microsoft.com/office/powerpoint/2010/main" val="8777214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Simple Example of Filter</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74</a:t>
            </a:fld>
            <a:endParaRPr lang="en-IN" dirty="0"/>
          </a:p>
        </p:txBody>
      </p:sp>
      <p:pic>
        <p:nvPicPr>
          <p:cNvPr id="5" name="Screen Shot 2017-01-23 at 11.01.27 PM.png" descr="Screen Shot 2017-01-23 at 11.01.27 PM.png"/>
          <p:cNvPicPr>
            <a:picLocks noGrp="1" noChangeAspect="1"/>
          </p:cNvPicPr>
          <p:nvPr>
            <p:ph idx="1"/>
          </p:nvPr>
        </p:nvPicPr>
        <p:blipFill>
          <a:blip r:embed="rId3">
            <a:extLst/>
          </a:blip>
          <a:stretch>
            <a:fillRect/>
          </a:stretch>
        </p:blipFill>
        <p:spPr>
          <a:xfrm>
            <a:off x="534572" y="892175"/>
            <a:ext cx="10683888" cy="5928740"/>
          </a:xfrm>
          <a:prstGeom prst="rect">
            <a:avLst/>
          </a:prstGeom>
          <a:ln w="12700">
            <a:miter lim="400000"/>
          </a:ln>
        </p:spPr>
      </p:pic>
    </p:spTree>
    <p:custDataLst>
      <p:tags r:id="rId1"/>
    </p:custDataLst>
    <p:extLst>
      <p:ext uri="{BB962C8B-B14F-4D97-AF65-F5344CB8AC3E}">
        <p14:creationId xmlns:p14="http://schemas.microsoft.com/office/powerpoint/2010/main" val="16678922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NEEDED TO BE CREATED:</a:t>
            </a:r>
            <a:endParaRPr lang="en-IN" dirty="0"/>
          </a:p>
        </p:txBody>
      </p:sp>
      <p:sp>
        <p:nvSpPr>
          <p:cNvPr id="3" name="Content Placeholder 2"/>
          <p:cNvSpPr>
            <a:spLocks noGrp="1"/>
          </p:cNvSpPr>
          <p:nvPr>
            <p:ph idx="1"/>
          </p:nvPr>
        </p:nvSpPr>
        <p:spPr/>
        <p:txBody>
          <a:bodyPr/>
          <a:lstStyle/>
          <a:p>
            <a:r>
              <a:rPr lang="en-IN" dirty="0"/>
              <a:t>index.html / </a:t>
            </a:r>
            <a:r>
              <a:rPr lang="en-IN" dirty="0" err="1"/>
              <a:t>index.jsp</a:t>
            </a:r>
            <a:endParaRPr lang="en-IN" dirty="0"/>
          </a:p>
          <a:p>
            <a:r>
              <a:rPr lang="en-IN" dirty="0"/>
              <a:t>MyFilter.java</a:t>
            </a:r>
          </a:p>
          <a:p>
            <a:r>
              <a:rPr lang="en-IN" dirty="0"/>
              <a:t>HelloServlet.java</a:t>
            </a:r>
          </a:p>
          <a:p>
            <a:r>
              <a:rPr lang="en-IN" dirty="0" smtClean="0"/>
              <a:t>web.xml</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75</a:t>
            </a:fld>
            <a:endParaRPr lang="en-IN" dirty="0"/>
          </a:p>
        </p:txBody>
      </p:sp>
    </p:spTree>
    <p:custDataLst>
      <p:tags r:id="rId1"/>
    </p:custDataLst>
    <p:extLst>
      <p:ext uri="{BB962C8B-B14F-4D97-AF65-F5344CB8AC3E}">
        <p14:creationId xmlns:p14="http://schemas.microsoft.com/office/powerpoint/2010/main" val="350124594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index.html</a:t>
            </a:r>
          </a:p>
        </p:txBody>
      </p:sp>
      <p:sp>
        <p:nvSpPr>
          <p:cNvPr id="3" name="Content Placeholder 2"/>
          <p:cNvSpPr>
            <a:spLocks noGrp="1"/>
          </p:cNvSpPr>
          <p:nvPr>
            <p:ph idx="1"/>
          </p:nvPr>
        </p:nvSpPr>
        <p:spPr/>
        <p:txBody>
          <a:bodyPr/>
          <a:lstStyle/>
          <a:p>
            <a:r>
              <a:rPr lang="en-US" dirty="0"/>
              <a:t>&lt;a </a:t>
            </a:r>
            <a:r>
              <a:rPr lang="en-US" dirty="0" err="1"/>
              <a:t>href</a:t>
            </a:r>
            <a:r>
              <a:rPr lang="en-US" dirty="0"/>
              <a:t>="servlet1"&gt;click here&lt;/a&gt;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76</a:t>
            </a:fld>
            <a:endParaRPr lang="en-IN" dirty="0"/>
          </a:p>
        </p:txBody>
      </p:sp>
    </p:spTree>
    <p:custDataLst>
      <p:tags r:id="rId1"/>
    </p:custDataLst>
    <p:extLst>
      <p:ext uri="{BB962C8B-B14F-4D97-AF65-F5344CB8AC3E}">
        <p14:creationId xmlns:p14="http://schemas.microsoft.com/office/powerpoint/2010/main" val="26197427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Filter (</a:t>
            </a:r>
            <a:r>
              <a:rPr lang="en-IN" dirty="0" err="1"/>
              <a:t>MyFilter</a:t>
            </a:r>
            <a:r>
              <a:rPr lang="en-IN" dirty="0"/>
              <a:t>)</a:t>
            </a:r>
          </a:p>
        </p:txBody>
      </p:sp>
      <p:sp>
        <p:nvSpPr>
          <p:cNvPr id="3" name="Content Placeholder 2"/>
          <p:cNvSpPr>
            <a:spLocks noGrp="1"/>
          </p:cNvSpPr>
          <p:nvPr>
            <p:ph idx="1"/>
          </p:nvPr>
        </p:nvSpPr>
        <p:spPr>
          <a:xfrm>
            <a:off x="239151" y="864107"/>
            <a:ext cx="11456320" cy="5941775"/>
          </a:xfrm>
        </p:spPr>
        <p:txBody>
          <a:bodyPr>
            <a:normAutofit fontScale="85000" lnSpcReduction="20000"/>
          </a:bodyPr>
          <a:lstStyle/>
          <a:p>
            <a:pPr marL="0" indent="0" defTabSz="271096">
              <a:spcBef>
                <a:spcPts val="1898"/>
              </a:spcBef>
              <a:buSzTx/>
              <a:buNone/>
              <a:defRPr sz="2376"/>
            </a:pPr>
            <a:r>
              <a:rPr lang="en-IN" dirty="0"/>
              <a:t>import java.io.*;</a:t>
            </a:r>
          </a:p>
          <a:p>
            <a:pPr marL="0" indent="0" defTabSz="271096">
              <a:spcBef>
                <a:spcPts val="1898"/>
              </a:spcBef>
              <a:buSzTx/>
              <a:buNone/>
              <a:defRPr sz="2376"/>
            </a:pPr>
            <a:r>
              <a:rPr lang="en-IN" dirty="0"/>
              <a:t>import </a:t>
            </a:r>
            <a:r>
              <a:rPr lang="en-IN" dirty="0" err="1"/>
              <a:t>javax.servlet</a:t>
            </a:r>
            <a:r>
              <a:rPr lang="en-IN" dirty="0"/>
              <a:t>.*;</a:t>
            </a:r>
          </a:p>
          <a:p>
            <a:pPr marL="0" indent="0" defTabSz="271096">
              <a:spcBef>
                <a:spcPts val="1898"/>
              </a:spcBef>
              <a:buSzTx/>
              <a:buNone/>
              <a:defRPr sz="2376"/>
            </a:pPr>
            <a:r>
              <a:rPr lang="en-IN" dirty="0"/>
              <a:t>public class </a:t>
            </a:r>
            <a:r>
              <a:rPr lang="en-IN" dirty="0" err="1"/>
              <a:t>MyFilter</a:t>
            </a:r>
            <a:r>
              <a:rPr lang="en-IN" dirty="0"/>
              <a:t> </a:t>
            </a:r>
            <a:r>
              <a:rPr lang="en-IN" b="1" dirty="0">
                <a:latin typeface="Helvetica"/>
                <a:ea typeface="Helvetica"/>
                <a:cs typeface="Helvetica"/>
                <a:sym typeface="Helvetica"/>
              </a:rPr>
              <a:t>implements Filter</a:t>
            </a:r>
            <a:r>
              <a:rPr lang="en-IN" dirty="0"/>
              <a:t>{</a:t>
            </a:r>
          </a:p>
          <a:p>
            <a:pPr marL="0" indent="0" defTabSz="271096">
              <a:spcBef>
                <a:spcPts val="1898"/>
              </a:spcBef>
              <a:buSzTx/>
              <a:buNone/>
              <a:defRPr sz="2376"/>
            </a:pPr>
            <a:r>
              <a:rPr lang="en-IN" dirty="0"/>
              <a:t>	public void </a:t>
            </a:r>
            <a:r>
              <a:rPr lang="en-IN" b="1" dirty="0" err="1" smtClean="0">
                <a:latin typeface="Helvetica"/>
                <a:ea typeface="Helvetica"/>
                <a:cs typeface="Helvetica"/>
                <a:sym typeface="Helvetica"/>
              </a:rPr>
              <a:t>init</a:t>
            </a:r>
            <a:r>
              <a:rPr lang="en-IN" b="1" dirty="0" smtClean="0">
                <a:latin typeface="Helvetica"/>
                <a:ea typeface="Helvetica"/>
                <a:cs typeface="Helvetica"/>
                <a:sym typeface="Helvetica"/>
              </a:rPr>
              <a:t> </a:t>
            </a:r>
            <a:r>
              <a:rPr lang="en-IN" dirty="0" smtClean="0"/>
              <a:t>(</a:t>
            </a:r>
            <a:r>
              <a:rPr lang="en-IN" dirty="0" err="1"/>
              <a:t>FilterConfig</a:t>
            </a:r>
            <a:r>
              <a:rPr lang="en-IN" dirty="0"/>
              <a:t> arg0) throws </a:t>
            </a:r>
            <a:r>
              <a:rPr lang="en-IN" dirty="0" err="1"/>
              <a:t>ServletException</a:t>
            </a:r>
            <a:r>
              <a:rPr lang="en-IN" dirty="0"/>
              <a:t> </a:t>
            </a:r>
            <a:r>
              <a:rPr lang="en-IN" dirty="0" smtClean="0"/>
              <a:t>{ }</a:t>
            </a:r>
            <a:endParaRPr lang="en-IN" dirty="0"/>
          </a:p>
          <a:p>
            <a:pPr marL="0" indent="0" defTabSz="271096">
              <a:spcBef>
                <a:spcPts val="1898"/>
              </a:spcBef>
              <a:buSzTx/>
              <a:buNone/>
              <a:defRPr sz="2376"/>
            </a:pPr>
            <a:r>
              <a:rPr lang="en-IN" dirty="0"/>
              <a:t>	public void </a:t>
            </a:r>
            <a:r>
              <a:rPr lang="en-IN" b="1" dirty="0" err="1" smtClean="0">
                <a:latin typeface="Helvetica"/>
                <a:ea typeface="Helvetica"/>
                <a:cs typeface="Helvetica"/>
                <a:sym typeface="Helvetica"/>
              </a:rPr>
              <a:t>doFilter</a:t>
            </a:r>
            <a:r>
              <a:rPr lang="en-IN" b="1" dirty="0" smtClean="0">
                <a:latin typeface="Helvetica"/>
                <a:ea typeface="Helvetica"/>
                <a:cs typeface="Helvetica"/>
                <a:sym typeface="Helvetica"/>
              </a:rPr>
              <a:t> </a:t>
            </a:r>
            <a:r>
              <a:rPr lang="en-IN" dirty="0" smtClean="0"/>
              <a:t>(</a:t>
            </a:r>
            <a:r>
              <a:rPr lang="en-IN" dirty="0" err="1"/>
              <a:t>ServletRequest</a:t>
            </a:r>
            <a:r>
              <a:rPr lang="en-IN" dirty="0"/>
              <a:t> </a:t>
            </a:r>
            <a:r>
              <a:rPr lang="en-IN" dirty="0" err="1"/>
              <a:t>req</a:t>
            </a:r>
            <a:r>
              <a:rPr lang="en-IN" dirty="0"/>
              <a:t>, </a:t>
            </a:r>
            <a:r>
              <a:rPr lang="en-IN" dirty="0" err="1"/>
              <a:t>ServletResponse</a:t>
            </a:r>
            <a:r>
              <a:rPr lang="en-IN" dirty="0"/>
              <a:t> </a:t>
            </a:r>
            <a:r>
              <a:rPr lang="en-IN" dirty="0" err="1"/>
              <a:t>resp</a:t>
            </a:r>
            <a:r>
              <a:rPr lang="en-IN" dirty="0"/>
              <a:t>, </a:t>
            </a:r>
            <a:r>
              <a:rPr lang="en-IN" dirty="0" err="1"/>
              <a:t>FilterChain</a:t>
            </a:r>
            <a:r>
              <a:rPr lang="en-IN" dirty="0"/>
              <a:t> chain) </a:t>
            </a:r>
            <a:endParaRPr lang="en-IN" dirty="0" smtClean="0"/>
          </a:p>
          <a:p>
            <a:pPr marL="0" indent="0" defTabSz="271096">
              <a:spcBef>
                <a:spcPts val="1898"/>
              </a:spcBef>
              <a:buSzTx/>
              <a:buNone/>
              <a:defRPr sz="2376"/>
            </a:pPr>
            <a:r>
              <a:rPr lang="en-IN" dirty="0"/>
              <a:t> </a:t>
            </a:r>
            <a:r>
              <a:rPr lang="en-IN" dirty="0" smtClean="0"/>
              <a:t>		throws </a:t>
            </a:r>
            <a:r>
              <a:rPr lang="en-IN" dirty="0" err="1"/>
              <a:t>IOException</a:t>
            </a:r>
            <a:r>
              <a:rPr lang="en-IN" dirty="0"/>
              <a:t>, </a:t>
            </a:r>
            <a:r>
              <a:rPr lang="en-IN" dirty="0" err="1"/>
              <a:t>ServletException</a:t>
            </a:r>
            <a:r>
              <a:rPr lang="en-IN" dirty="0"/>
              <a:t> {</a:t>
            </a:r>
          </a:p>
          <a:p>
            <a:pPr marL="0" lvl="8" indent="848647" defTabSz="271096">
              <a:spcBef>
                <a:spcPts val="1898"/>
              </a:spcBef>
              <a:buSzTx/>
              <a:buNone/>
              <a:defRPr sz="2376"/>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PrintWriter</a:t>
            </a:r>
            <a:r>
              <a:rPr lang="en-IN" dirty="0">
                <a:latin typeface="Cambria" panose="02040503050406030204" pitchFamily="18" charset="0"/>
                <a:ea typeface="Cambria" panose="02040503050406030204" pitchFamily="18" charset="0"/>
              </a:rPr>
              <a:t> out=</a:t>
            </a:r>
            <a:r>
              <a:rPr lang="en-IN" dirty="0" err="1">
                <a:latin typeface="Cambria" panose="02040503050406030204" pitchFamily="18" charset="0"/>
                <a:ea typeface="Cambria" panose="02040503050406030204" pitchFamily="18" charset="0"/>
              </a:rPr>
              <a:t>resp.getWriter</a:t>
            </a:r>
            <a:r>
              <a:rPr lang="en-IN" dirty="0">
                <a:latin typeface="Cambria" panose="02040503050406030204" pitchFamily="18" charset="0"/>
                <a:ea typeface="Cambria" panose="02040503050406030204" pitchFamily="18" charset="0"/>
              </a:rPr>
              <a:t>();</a:t>
            </a:r>
          </a:p>
          <a:p>
            <a:pPr marL="0" lvl="8" indent="848647" defTabSz="271096">
              <a:spcBef>
                <a:spcPts val="1898"/>
              </a:spcBef>
              <a:buSzTx/>
              <a:buNone/>
              <a:defRPr sz="2376"/>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out.print</a:t>
            </a:r>
            <a:r>
              <a:rPr lang="en-IN" dirty="0">
                <a:latin typeface="Cambria" panose="02040503050406030204" pitchFamily="18" charset="0"/>
                <a:ea typeface="Cambria" panose="02040503050406030204" pitchFamily="18" charset="0"/>
              </a:rPr>
              <a:t>("filter is invoked before");</a:t>
            </a:r>
          </a:p>
          <a:p>
            <a:pPr marL="0" lvl="8" indent="848647" defTabSz="271096">
              <a:spcBef>
                <a:spcPts val="1898"/>
              </a:spcBef>
              <a:buSzTx/>
              <a:buNone/>
              <a:defRPr sz="2376"/>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chain.doFilter</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req</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resp</a:t>
            </a:r>
            <a:r>
              <a:rPr lang="en-IN" dirty="0">
                <a:latin typeface="Cambria" panose="02040503050406030204" pitchFamily="18" charset="0"/>
                <a:ea typeface="Cambria" panose="02040503050406030204" pitchFamily="18" charset="0"/>
              </a:rPr>
              <a:t>);//sends request to next resource</a:t>
            </a:r>
          </a:p>
          <a:p>
            <a:pPr marL="0" lvl="8" indent="848647" defTabSz="271096">
              <a:spcBef>
                <a:spcPts val="1898"/>
              </a:spcBef>
              <a:buSzTx/>
              <a:buNone/>
              <a:defRPr sz="2376"/>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out.print</a:t>
            </a:r>
            <a:r>
              <a:rPr lang="en-IN" dirty="0">
                <a:latin typeface="Cambria" panose="02040503050406030204" pitchFamily="18" charset="0"/>
                <a:ea typeface="Cambria" panose="02040503050406030204" pitchFamily="18" charset="0"/>
              </a:rPr>
              <a:t>("filter is invoked after");</a:t>
            </a:r>
          </a:p>
          <a:p>
            <a:pPr marL="0" indent="0" defTabSz="271096">
              <a:spcBef>
                <a:spcPts val="1898"/>
              </a:spcBef>
              <a:buSzTx/>
              <a:buNone/>
              <a:defRPr sz="2376"/>
            </a:pPr>
            <a:r>
              <a:rPr lang="en-IN" dirty="0"/>
              <a:t>	}</a:t>
            </a:r>
          </a:p>
          <a:p>
            <a:pPr marL="0" indent="0" defTabSz="271096">
              <a:spcBef>
                <a:spcPts val="1898"/>
              </a:spcBef>
              <a:buSzTx/>
              <a:buNone/>
              <a:defRPr sz="2376"/>
            </a:pPr>
            <a:r>
              <a:rPr lang="en-IN" dirty="0"/>
              <a:t>	public void </a:t>
            </a:r>
            <a:r>
              <a:rPr lang="en-IN" b="1" dirty="0">
                <a:latin typeface="Helvetica"/>
                <a:ea typeface="Helvetica"/>
                <a:cs typeface="Helvetica"/>
                <a:sym typeface="Helvetica"/>
              </a:rPr>
              <a:t>destroy</a:t>
            </a:r>
            <a:r>
              <a:rPr lang="en-IN" dirty="0" smtClean="0"/>
              <a:t>( ) { }</a:t>
            </a:r>
            <a:endParaRPr lang="en-IN" dirty="0"/>
          </a:p>
          <a:p>
            <a:pPr marL="0" indent="0" defTabSz="271096">
              <a:spcBef>
                <a:spcPts val="1898"/>
              </a:spcBef>
              <a:buSzTx/>
              <a:buNone/>
              <a:defRPr sz="2376"/>
            </a:pPr>
            <a:r>
              <a:rPr lang="en-IN" dirty="0"/>
              <a: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77</a:t>
            </a:fld>
            <a:endParaRPr lang="en-IN" dirty="0"/>
          </a:p>
        </p:txBody>
      </p:sp>
    </p:spTree>
    <p:custDataLst>
      <p:tags r:id="rId1"/>
    </p:custDataLst>
    <p:extLst>
      <p:ext uri="{BB962C8B-B14F-4D97-AF65-F5344CB8AC3E}">
        <p14:creationId xmlns:p14="http://schemas.microsoft.com/office/powerpoint/2010/main" val="626513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Servlet : </a:t>
            </a:r>
            <a:r>
              <a:rPr lang="en-IN" dirty="0" err="1"/>
              <a:t>HelloServlet</a:t>
            </a:r>
            <a:endParaRPr lang="en-IN" dirty="0"/>
          </a:p>
        </p:txBody>
      </p:sp>
      <p:sp>
        <p:nvSpPr>
          <p:cNvPr id="3" name="Content Placeholder 2"/>
          <p:cNvSpPr>
            <a:spLocks noGrp="1"/>
          </p:cNvSpPr>
          <p:nvPr>
            <p:ph idx="1"/>
          </p:nvPr>
        </p:nvSpPr>
        <p:spPr/>
        <p:txBody>
          <a:bodyPr>
            <a:normAutofit fontScale="92500" lnSpcReduction="20000"/>
          </a:bodyPr>
          <a:lstStyle/>
          <a:p>
            <a:pPr marL="0" indent="0" defTabSz="287526">
              <a:spcBef>
                <a:spcPts val="2039"/>
              </a:spcBef>
              <a:buSzTx/>
              <a:buNone/>
              <a:defRPr sz="2520" b="1">
                <a:latin typeface="Helvetica"/>
                <a:ea typeface="Helvetica"/>
                <a:cs typeface="Helvetica"/>
                <a:sym typeface="Helvetica"/>
              </a:defRPr>
            </a:pPr>
            <a:r>
              <a:rPr lang="en-IN" dirty="0"/>
              <a:t>import java.io.*;</a:t>
            </a:r>
          </a:p>
          <a:p>
            <a:pPr marL="0" indent="0" defTabSz="287526">
              <a:spcBef>
                <a:spcPts val="2039"/>
              </a:spcBef>
              <a:buSzTx/>
              <a:buNone/>
              <a:defRPr sz="2520" b="1">
                <a:latin typeface="Helvetica"/>
                <a:ea typeface="Helvetica"/>
                <a:cs typeface="Helvetica"/>
                <a:sym typeface="Helvetica"/>
              </a:defRPr>
            </a:pPr>
            <a:r>
              <a:rPr lang="en-IN" dirty="0"/>
              <a:t>import </a:t>
            </a:r>
            <a:r>
              <a:rPr lang="en-IN" dirty="0" err="1"/>
              <a:t>javax.servlet</a:t>
            </a:r>
            <a:r>
              <a:rPr lang="en-IN" dirty="0"/>
              <a:t>.*;</a:t>
            </a:r>
          </a:p>
          <a:p>
            <a:pPr marL="0" indent="0" defTabSz="287526">
              <a:spcBef>
                <a:spcPts val="2039"/>
              </a:spcBef>
              <a:buSzTx/>
              <a:buNone/>
              <a:defRPr sz="2520" b="1">
                <a:latin typeface="Helvetica"/>
                <a:ea typeface="Helvetica"/>
                <a:cs typeface="Helvetica"/>
                <a:sym typeface="Helvetica"/>
              </a:defRPr>
            </a:pPr>
            <a:r>
              <a:rPr lang="en-IN" dirty="0"/>
              <a:t>import </a:t>
            </a:r>
            <a:r>
              <a:rPr lang="en-IN" dirty="0" err="1"/>
              <a:t>javax.servlet.http</a:t>
            </a:r>
            <a:r>
              <a:rPr lang="en-IN" dirty="0"/>
              <a:t>.*;</a:t>
            </a:r>
          </a:p>
          <a:p>
            <a:pPr marL="0" indent="0" defTabSz="287526">
              <a:spcBef>
                <a:spcPts val="2039"/>
              </a:spcBef>
              <a:buSzTx/>
              <a:buNone/>
              <a:defRPr sz="2520"/>
            </a:pPr>
            <a:r>
              <a:rPr lang="en-IN" dirty="0"/>
              <a:t>public class </a:t>
            </a:r>
            <a:r>
              <a:rPr lang="en-IN" b="1" dirty="0" err="1">
                <a:latin typeface="Helvetica"/>
                <a:ea typeface="Helvetica"/>
                <a:cs typeface="Helvetica"/>
                <a:sym typeface="Helvetica"/>
              </a:rPr>
              <a:t>HelloServlet</a:t>
            </a:r>
            <a:r>
              <a:rPr lang="en-IN" dirty="0"/>
              <a:t> extends </a:t>
            </a:r>
            <a:r>
              <a:rPr lang="en-IN" b="1" dirty="0" err="1">
                <a:latin typeface="Helvetica"/>
                <a:ea typeface="Helvetica"/>
                <a:cs typeface="Helvetica"/>
                <a:sym typeface="Helvetica"/>
              </a:rPr>
              <a:t>HttpServlet</a:t>
            </a:r>
            <a:r>
              <a:rPr lang="en-IN" dirty="0"/>
              <a:t> {</a:t>
            </a:r>
          </a:p>
          <a:p>
            <a:pPr marL="0" indent="0" defTabSz="287526">
              <a:spcBef>
                <a:spcPts val="2039"/>
              </a:spcBef>
              <a:buSzTx/>
              <a:buNone/>
              <a:defRPr sz="2520"/>
            </a:pPr>
            <a:r>
              <a:rPr lang="en-IN" dirty="0"/>
              <a:t>	public void </a:t>
            </a:r>
            <a:r>
              <a:rPr lang="en-IN" b="1" dirty="0" err="1">
                <a:latin typeface="Helvetica"/>
                <a:ea typeface="Helvetica"/>
                <a:cs typeface="Helvetica"/>
                <a:sym typeface="Helvetica"/>
              </a:rPr>
              <a:t>doGet</a:t>
            </a:r>
            <a:r>
              <a:rPr lang="en-IN" dirty="0"/>
              <a:t>(</a:t>
            </a:r>
            <a:r>
              <a:rPr lang="en-IN" dirty="0" err="1"/>
              <a:t>HttpServletRequest</a:t>
            </a:r>
            <a:r>
              <a:rPr lang="en-IN" dirty="0"/>
              <a:t> </a:t>
            </a:r>
            <a:r>
              <a:rPr lang="en-IN" b="1" dirty="0">
                <a:latin typeface="Helvetica"/>
                <a:ea typeface="Helvetica"/>
                <a:cs typeface="Helvetica"/>
                <a:sym typeface="Helvetica"/>
              </a:rPr>
              <a:t>request</a:t>
            </a:r>
            <a:r>
              <a:rPr lang="en-IN" dirty="0"/>
              <a:t>, </a:t>
            </a:r>
            <a:r>
              <a:rPr lang="en-IN" dirty="0" err="1"/>
              <a:t>HttpServletResponse</a:t>
            </a:r>
            <a:r>
              <a:rPr lang="en-IN" dirty="0"/>
              <a:t> </a:t>
            </a:r>
            <a:r>
              <a:rPr lang="en-IN" b="1" dirty="0">
                <a:latin typeface="Helvetica"/>
                <a:ea typeface="Helvetica"/>
                <a:cs typeface="Helvetica"/>
                <a:sym typeface="Helvetica"/>
              </a:rPr>
              <a:t>response</a:t>
            </a:r>
            <a:r>
              <a:rPr lang="en-IN" dirty="0"/>
              <a:t>)</a:t>
            </a:r>
          </a:p>
          <a:p>
            <a:pPr marL="0" indent="0" defTabSz="287526">
              <a:spcBef>
                <a:spcPts val="2039"/>
              </a:spcBef>
              <a:buSzTx/>
              <a:buNone/>
              <a:defRPr sz="2520"/>
            </a:pPr>
            <a:r>
              <a:rPr lang="en-IN" dirty="0"/>
              <a:t>			throws </a:t>
            </a:r>
            <a:r>
              <a:rPr lang="en-IN" b="1" dirty="0" err="1">
                <a:latin typeface="Helvetica"/>
                <a:ea typeface="Helvetica"/>
                <a:cs typeface="Helvetica"/>
                <a:sym typeface="Helvetica"/>
              </a:rPr>
              <a:t>ServletException</a:t>
            </a:r>
            <a:r>
              <a:rPr lang="en-IN" b="1" dirty="0">
                <a:latin typeface="Helvetica"/>
                <a:ea typeface="Helvetica"/>
                <a:cs typeface="Helvetica"/>
                <a:sym typeface="Helvetica"/>
              </a:rPr>
              <a:t>, </a:t>
            </a:r>
            <a:r>
              <a:rPr lang="en-IN" b="1" dirty="0" err="1">
                <a:latin typeface="Helvetica"/>
                <a:ea typeface="Helvetica"/>
                <a:cs typeface="Helvetica"/>
                <a:sym typeface="Helvetica"/>
              </a:rPr>
              <a:t>IOException</a:t>
            </a:r>
            <a:r>
              <a:rPr lang="en-IN" dirty="0"/>
              <a:t> {</a:t>
            </a:r>
          </a:p>
          <a:p>
            <a:pPr marL="0" indent="0" defTabSz="287526">
              <a:spcBef>
                <a:spcPts val="2039"/>
              </a:spcBef>
              <a:buSzTx/>
              <a:buNone/>
              <a:defRPr sz="2520"/>
            </a:pPr>
            <a:r>
              <a:rPr lang="en-IN" dirty="0"/>
              <a:t>		</a:t>
            </a:r>
            <a:r>
              <a:rPr lang="en-IN" dirty="0" err="1" smtClean="0"/>
              <a:t>response.setContentType</a:t>
            </a:r>
            <a:r>
              <a:rPr lang="en-IN" dirty="0" smtClean="0"/>
              <a:t>("text/html</a:t>
            </a:r>
            <a:r>
              <a:rPr lang="en-IN" dirty="0"/>
              <a:t>"); // For setting MIME TYPE</a:t>
            </a:r>
          </a:p>
          <a:p>
            <a:pPr marL="0" indent="0" defTabSz="287526">
              <a:spcBef>
                <a:spcPts val="2039"/>
              </a:spcBef>
              <a:buSzTx/>
              <a:buNone/>
              <a:defRPr sz="2520"/>
            </a:pPr>
            <a:r>
              <a:rPr lang="en-IN" dirty="0"/>
              <a:t>		</a:t>
            </a:r>
            <a:r>
              <a:rPr lang="en-IN" dirty="0" err="1"/>
              <a:t>PrintWriter</a:t>
            </a:r>
            <a:r>
              <a:rPr lang="en-IN" dirty="0"/>
              <a:t> out = </a:t>
            </a:r>
            <a:r>
              <a:rPr lang="en-IN" dirty="0" err="1"/>
              <a:t>response.getWriter</a:t>
            </a:r>
            <a:r>
              <a:rPr lang="en-IN" dirty="0"/>
              <a:t>(); // creating a writer object</a:t>
            </a:r>
          </a:p>
          <a:p>
            <a:pPr marL="0" indent="0" defTabSz="287526">
              <a:spcBef>
                <a:spcPts val="2039"/>
              </a:spcBef>
              <a:buSzTx/>
              <a:buNone/>
              <a:defRPr sz="2520"/>
            </a:pPr>
            <a:r>
              <a:rPr lang="en-IN" dirty="0"/>
              <a:t>		</a:t>
            </a:r>
            <a:r>
              <a:rPr lang="en-IN" dirty="0" err="1"/>
              <a:t>out.print</a:t>
            </a:r>
            <a:r>
              <a:rPr lang="en-IN" dirty="0"/>
              <a:t>("&lt;</a:t>
            </a:r>
            <a:r>
              <a:rPr lang="en-IN" dirty="0" err="1"/>
              <a:t>br</a:t>
            </a:r>
            <a:r>
              <a:rPr lang="en-IN" dirty="0"/>
              <a:t>&gt;welcome to servlet&lt;</a:t>
            </a:r>
            <a:r>
              <a:rPr lang="en-IN" dirty="0" err="1"/>
              <a:t>br</a:t>
            </a:r>
            <a:r>
              <a:rPr lang="en-IN" dirty="0"/>
              <a:t>&gt;");</a:t>
            </a:r>
          </a:p>
          <a:p>
            <a:pPr marL="0" indent="0" defTabSz="287526">
              <a:spcBef>
                <a:spcPts val="2039"/>
              </a:spcBef>
              <a:buSzTx/>
              <a:buNone/>
              <a:defRPr sz="2520"/>
            </a:pPr>
            <a:r>
              <a:rPr lang="en-IN" dirty="0"/>
              <a:t>	}</a:t>
            </a:r>
          </a:p>
          <a:p>
            <a:pPr marL="0" indent="0" defTabSz="287526">
              <a:spcBef>
                <a:spcPts val="2039"/>
              </a:spcBef>
              <a:buSzTx/>
              <a:buNone/>
              <a:defRPr sz="2520"/>
            </a:pPr>
            <a:r>
              <a:rPr lang="en-IN"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78</a:t>
            </a:fld>
            <a:endParaRPr lang="en-IN" dirty="0"/>
          </a:p>
        </p:txBody>
      </p:sp>
    </p:spTree>
    <p:custDataLst>
      <p:tags r:id="rId1"/>
    </p:custDataLst>
    <p:extLst>
      <p:ext uri="{BB962C8B-B14F-4D97-AF65-F5344CB8AC3E}">
        <p14:creationId xmlns:p14="http://schemas.microsoft.com/office/powerpoint/2010/main" val="685833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web.xml</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79</a:t>
            </a:fld>
            <a:endParaRPr lang="en-IN" dirty="0"/>
          </a:p>
        </p:txBody>
      </p:sp>
      <p:sp>
        <p:nvSpPr>
          <p:cNvPr id="5" name="&lt;servlet&gt;…"/>
          <p:cNvSpPr txBox="1">
            <a:spLocks/>
          </p:cNvSpPr>
          <p:nvPr/>
        </p:nvSpPr>
        <p:spPr>
          <a:xfrm>
            <a:off x="1378424" y="758953"/>
            <a:ext cx="10263116" cy="6046930"/>
          </a:xfrm>
          <a:prstGeom prst="rect">
            <a:avLst/>
          </a:prstGeom>
        </p:spPr>
        <p:txBody>
          <a:bodyPr vert="horz" lIns="91440" tIns="45720" rIns="91440" bIns="45720" rtlCol="0" anchor="t">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&lt;servlet&gt;</a:t>
            </a:r>
          </a:p>
          <a:p>
            <a:pPr marL="0" lvl="7" indent="461291"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&lt;servlet-name&gt;</a:t>
            </a:r>
            <a:r>
              <a:rPr lang="en-IN" sz="2000" dirty="0" err="1" smtClean="0">
                <a:latin typeface="Cambria" panose="02040503050406030204" pitchFamily="18" charset="0"/>
                <a:ea typeface="Cambria" panose="02040503050406030204" pitchFamily="18" charset="0"/>
              </a:rPr>
              <a:t>HelloServlet</a:t>
            </a:r>
            <a:r>
              <a:rPr lang="en-IN" sz="2000" dirty="0" smtClean="0">
                <a:latin typeface="Cambria" panose="02040503050406030204" pitchFamily="18" charset="0"/>
                <a:ea typeface="Cambria" panose="02040503050406030204" pitchFamily="18" charset="0"/>
              </a:rPr>
              <a:t>&lt;/servlet-name&gt;</a:t>
            </a:r>
          </a:p>
          <a:p>
            <a:pPr marL="0" lvl="7" indent="461291"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&lt;servlet-class&gt;</a:t>
            </a:r>
            <a:r>
              <a:rPr lang="en-IN" sz="2000" dirty="0" err="1" smtClean="0">
                <a:latin typeface="Cambria" panose="02040503050406030204" pitchFamily="18" charset="0"/>
                <a:ea typeface="Cambria" panose="02040503050406030204" pitchFamily="18" charset="0"/>
              </a:rPr>
              <a:t>HelloServlet</a:t>
            </a:r>
            <a:r>
              <a:rPr lang="en-IN" sz="2000" dirty="0" smtClean="0">
                <a:latin typeface="Cambria" panose="02040503050406030204" pitchFamily="18" charset="0"/>
                <a:ea typeface="Cambria" panose="02040503050406030204" pitchFamily="18" charset="0"/>
              </a:rPr>
              <a:t>&lt;/servlet-class&gt;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&lt;servlet-mapping&gt;</a:t>
            </a:r>
          </a:p>
          <a:p>
            <a:pPr marL="0" lvl="7" indent="461291"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&lt;servlet-name&gt;</a:t>
            </a:r>
            <a:r>
              <a:rPr lang="en-IN" sz="2000" dirty="0" err="1" smtClean="0">
                <a:latin typeface="Cambria" panose="02040503050406030204" pitchFamily="18" charset="0"/>
                <a:ea typeface="Cambria" panose="02040503050406030204" pitchFamily="18" charset="0"/>
              </a:rPr>
              <a:t>HelloServlet</a:t>
            </a:r>
            <a:r>
              <a:rPr lang="en-IN" sz="2000" dirty="0" smtClean="0">
                <a:latin typeface="Cambria" panose="02040503050406030204" pitchFamily="18" charset="0"/>
                <a:ea typeface="Cambria" panose="02040503050406030204" pitchFamily="18" charset="0"/>
              </a:rPr>
              <a:t>&lt;/servlet-name&gt;</a:t>
            </a:r>
          </a:p>
          <a:p>
            <a:pPr marL="0" lvl="7" indent="461291"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a:t>
            </a:r>
            <a:r>
              <a:rPr lang="en-IN" sz="2000" dirty="0" err="1" smtClean="0">
                <a:latin typeface="Cambria" panose="02040503050406030204" pitchFamily="18" charset="0"/>
                <a:ea typeface="Cambria" panose="02040503050406030204" pitchFamily="18" charset="0"/>
              </a:rPr>
              <a:t>url</a:t>
            </a:r>
            <a:r>
              <a:rPr lang="en-IN" sz="2000" dirty="0" smtClean="0">
                <a:latin typeface="Cambria" panose="02040503050406030204" pitchFamily="18" charset="0"/>
                <a:ea typeface="Cambria" panose="02040503050406030204" pitchFamily="18" charset="0"/>
              </a:rPr>
              <a:t>-pattern&gt;/servlet1&lt;/</a:t>
            </a:r>
            <a:r>
              <a:rPr lang="en-IN" sz="2000" dirty="0" err="1" smtClean="0">
                <a:latin typeface="Cambria" panose="02040503050406030204" pitchFamily="18" charset="0"/>
                <a:ea typeface="Cambria" panose="02040503050406030204" pitchFamily="18" charset="0"/>
              </a:rPr>
              <a:t>url</a:t>
            </a:r>
            <a:r>
              <a:rPr lang="en-IN" sz="2000" dirty="0" smtClean="0">
                <a:latin typeface="Cambria" panose="02040503050406030204" pitchFamily="18" charset="0"/>
                <a:ea typeface="Cambria" panose="02040503050406030204" pitchFamily="18" charset="0"/>
              </a:rPr>
              <a:t>-pattern&gt;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&lt;/servlet-mapping&gt;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&lt;filter&gt;</a:t>
            </a:r>
          </a:p>
          <a:p>
            <a:pPr marL="0" lvl="8" indent="527190"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&lt;filter-name&gt;f1&lt;/filter-name&gt;</a:t>
            </a:r>
          </a:p>
          <a:p>
            <a:pPr marL="0" lvl="8" indent="527190"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&lt;filter-class&gt;</a:t>
            </a:r>
            <a:r>
              <a:rPr lang="en-IN" sz="2000" dirty="0" err="1" smtClean="0">
                <a:latin typeface="Cambria" panose="02040503050406030204" pitchFamily="18" charset="0"/>
                <a:ea typeface="Cambria" panose="02040503050406030204" pitchFamily="18" charset="0"/>
              </a:rPr>
              <a:t>MyFilter</a:t>
            </a:r>
            <a:r>
              <a:rPr lang="en-IN" sz="2000" dirty="0" smtClean="0">
                <a:latin typeface="Cambria" panose="02040503050406030204" pitchFamily="18" charset="0"/>
                <a:ea typeface="Cambria" panose="02040503050406030204" pitchFamily="18" charset="0"/>
              </a:rPr>
              <a:t>&lt;/filter-class&gt;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&lt;filter-mapping&gt;</a:t>
            </a:r>
          </a:p>
          <a:p>
            <a:pPr marL="0" lvl="8" indent="527190"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&lt;filter-name&gt;f1&lt;/filter-name&gt;</a:t>
            </a:r>
          </a:p>
          <a:p>
            <a:pPr marL="0" lvl="8" indent="527190"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a:t>
            </a:r>
            <a:r>
              <a:rPr lang="en-IN" sz="2000" dirty="0" err="1" smtClean="0">
                <a:latin typeface="Cambria" panose="02040503050406030204" pitchFamily="18" charset="0"/>
                <a:ea typeface="Cambria" panose="02040503050406030204" pitchFamily="18" charset="0"/>
              </a:rPr>
              <a:t>url</a:t>
            </a:r>
            <a:r>
              <a:rPr lang="en-IN" sz="2000" dirty="0" smtClean="0">
                <a:latin typeface="Cambria" panose="02040503050406030204" pitchFamily="18" charset="0"/>
                <a:ea typeface="Cambria" panose="02040503050406030204" pitchFamily="18" charset="0"/>
              </a:rPr>
              <a:t>-pattern&gt;/servlet1&lt;/</a:t>
            </a:r>
            <a:r>
              <a:rPr lang="en-IN" sz="2000" dirty="0" err="1" smtClean="0">
                <a:latin typeface="Cambria" panose="02040503050406030204" pitchFamily="18" charset="0"/>
                <a:ea typeface="Cambria" panose="02040503050406030204" pitchFamily="18" charset="0"/>
              </a:rPr>
              <a:t>url</a:t>
            </a:r>
            <a:r>
              <a:rPr lang="en-IN" sz="2000" dirty="0" smtClean="0">
                <a:latin typeface="Cambria" panose="02040503050406030204" pitchFamily="18" charset="0"/>
                <a:ea typeface="Cambria" panose="02040503050406030204" pitchFamily="18" charset="0"/>
              </a:rPr>
              <a:t>-pattern&gt;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&lt;/filter-mapping&gt;</a:t>
            </a:r>
            <a:endParaRPr lang="en-IN" sz="2000" dirty="0">
              <a:latin typeface="Cambria" panose="02040503050406030204" pitchFamily="18" charset="0"/>
              <a:ea typeface="Cambria" panose="02040503050406030204" pitchFamily="18" charset="0"/>
            </a:endParaRPr>
          </a:p>
        </p:txBody>
      </p:sp>
      <p:sp>
        <p:nvSpPr>
          <p:cNvPr id="29" name="Same in both filter…"/>
          <p:cNvSpPr txBox="1"/>
          <p:nvPr/>
        </p:nvSpPr>
        <p:spPr>
          <a:xfrm>
            <a:off x="8547948" y="3438573"/>
            <a:ext cx="2851650" cy="68768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r>
              <a:rPr sz="2000" dirty="0">
                <a:solidFill>
                  <a:prstClr val="black"/>
                </a:solidFill>
                <a:latin typeface="Cambria" panose="02040503050406030204" pitchFamily="18" charset="0"/>
                <a:ea typeface="Cambria" panose="02040503050406030204" pitchFamily="18" charset="0"/>
              </a:rPr>
              <a:t>Same in both </a:t>
            </a:r>
            <a:r>
              <a:rPr lang="en-IN" sz="2000" dirty="0" smtClean="0">
                <a:solidFill>
                  <a:prstClr val="black"/>
                </a:solidFill>
                <a:latin typeface="Cambria" panose="02040503050406030204" pitchFamily="18" charset="0"/>
                <a:ea typeface="Cambria" panose="02040503050406030204" pitchFamily="18" charset="0"/>
              </a:rPr>
              <a:t>the </a:t>
            </a:r>
            <a:r>
              <a:rPr sz="2000" dirty="0" smtClean="0">
                <a:solidFill>
                  <a:prstClr val="black"/>
                </a:solidFill>
                <a:latin typeface="Cambria" panose="02040503050406030204" pitchFamily="18" charset="0"/>
                <a:ea typeface="Cambria" panose="02040503050406030204" pitchFamily="18" charset="0"/>
              </a:rPr>
              <a:t>filter </a:t>
            </a:r>
            <a:endParaRPr sz="2000" dirty="0">
              <a:solidFill>
                <a:prstClr val="black"/>
              </a:solidFill>
              <a:latin typeface="Cambria" panose="02040503050406030204" pitchFamily="18" charset="0"/>
              <a:ea typeface="Cambria" panose="02040503050406030204" pitchFamily="18" charset="0"/>
            </a:endParaRPr>
          </a:p>
          <a:p>
            <a:r>
              <a:rPr sz="2000" dirty="0">
                <a:solidFill>
                  <a:prstClr val="black"/>
                </a:solidFill>
                <a:latin typeface="Cambria" panose="02040503050406030204" pitchFamily="18" charset="0"/>
                <a:ea typeface="Cambria" panose="02040503050406030204" pitchFamily="18" charset="0"/>
              </a:rPr>
              <a:t>and filter mapping </a:t>
            </a:r>
            <a:r>
              <a:rPr sz="2000" dirty="0" smtClean="0">
                <a:solidFill>
                  <a:prstClr val="black"/>
                </a:solidFill>
                <a:latin typeface="Cambria" panose="02040503050406030204" pitchFamily="18" charset="0"/>
                <a:ea typeface="Cambria" panose="02040503050406030204" pitchFamily="18" charset="0"/>
              </a:rPr>
              <a:t>tag</a:t>
            </a:r>
            <a:r>
              <a:rPr lang="en-IN" sz="2000" dirty="0" smtClean="0">
                <a:solidFill>
                  <a:prstClr val="black"/>
                </a:solidFill>
                <a:latin typeface="Cambria" panose="02040503050406030204" pitchFamily="18" charset="0"/>
                <a:ea typeface="Cambria" panose="02040503050406030204" pitchFamily="18" charset="0"/>
              </a:rPr>
              <a:t>s</a:t>
            </a:r>
            <a:endParaRPr sz="2000" dirty="0">
              <a:solidFill>
                <a:prstClr val="black"/>
              </a:solidFill>
              <a:latin typeface="Cambria" panose="02040503050406030204" pitchFamily="18" charset="0"/>
              <a:ea typeface="Cambria" panose="02040503050406030204" pitchFamily="18" charset="0"/>
            </a:endParaRPr>
          </a:p>
        </p:txBody>
      </p:sp>
      <p:sp>
        <p:nvSpPr>
          <p:cNvPr id="31" name="Line"/>
          <p:cNvSpPr/>
          <p:nvPr/>
        </p:nvSpPr>
        <p:spPr>
          <a:xfrm flipH="1">
            <a:off x="5454355" y="3780432"/>
            <a:ext cx="3093591" cy="687688"/>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32" name="Line"/>
          <p:cNvSpPr/>
          <p:nvPr/>
        </p:nvSpPr>
        <p:spPr>
          <a:xfrm flipH="1">
            <a:off x="5454354" y="3780430"/>
            <a:ext cx="3093593" cy="2169993"/>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33" name="Same as given…"/>
          <p:cNvSpPr txBox="1"/>
          <p:nvPr/>
        </p:nvSpPr>
        <p:spPr>
          <a:xfrm>
            <a:off x="1" y="2106658"/>
            <a:ext cx="1378423" cy="995465"/>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r>
              <a:rPr sz="2000" dirty="0">
                <a:solidFill>
                  <a:prstClr val="black"/>
                </a:solidFill>
                <a:latin typeface="Cambria" panose="02040503050406030204" pitchFamily="18" charset="0"/>
                <a:ea typeface="Cambria" panose="02040503050406030204" pitchFamily="18" charset="0"/>
              </a:rPr>
              <a:t>Same as given </a:t>
            </a:r>
          </a:p>
          <a:p>
            <a:r>
              <a:rPr sz="2000" dirty="0">
                <a:solidFill>
                  <a:prstClr val="black"/>
                </a:solidFill>
                <a:latin typeface="Cambria" panose="02040503050406030204" pitchFamily="18" charset="0"/>
                <a:ea typeface="Cambria" panose="02040503050406030204" pitchFamily="18" charset="0"/>
              </a:rPr>
              <a:t>in html file</a:t>
            </a:r>
          </a:p>
        </p:txBody>
      </p:sp>
      <p:sp>
        <p:nvSpPr>
          <p:cNvPr id="34" name="Line"/>
          <p:cNvSpPr/>
          <p:nvPr/>
        </p:nvSpPr>
        <p:spPr>
          <a:xfrm>
            <a:off x="854903" y="3102123"/>
            <a:ext cx="1192262" cy="20063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35" name="Line"/>
          <p:cNvSpPr/>
          <p:nvPr/>
        </p:nvSpPr>
        <p:spPr>
          <a:xfrm>
            <a:off x="854902" y="3102123"/>
            <a:ext cx="1192262" cy="319542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Tree>
    <p:custDataLst>
      <p:tags r:id="rId1"/>
    </p:custDataLst>
    <p:extLst>
      <p:ext uri="{BB962C8B-B14F-4D97-AF65-F5344CB8AC3E}">
        <p14:creationId xmlns:p14="http://schemas.microsoft.com/office/powerpoint/2010/main" val="88263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right)">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right)">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Servlet’s Job</a:t>
            </a:r>
          </a:p>
        </p:txBody>
      </p:sp>
      <p:sp>
        <p:nvSpPr>
          <p:cNvPr id="3" name="Content Placeholder 2"/>
          <p:cNvSpPr>
            <a:spLocks noGrp="1"/>
          </p:cNvSpPr>
          <p:nvPr>
            <p:ph idx="1"/>
          </p:nvPr>
        </p:nvSpPr>
        <p:spPr/>
        <p:txBody>
          <a:bodyPr/>
          <a:lstStyle/>
          <a:p>
            <a:r>
              <a:rPr lang="en-US" dirty="0"/>
              <a:t>Read data sent by client (form data)</a:t>
            </a:r>
          </a:p>
          <a:p>
            <a:endParaRPr lang="en-US" dirty="0"/>
          </a:p>
          <a:p>
            <a:r>
              <a:rPr lang="en-US" dirty="0"/>
              <a:t>Read data sent by client (request headers)</a:t>
            </a:r>
          </a:p>
          <a:p>
            <a:endParaRPr lang="en-US" dirty="0"/>
          </a:p>
          <a:p>
            <a:r>
              <a:rPr lang="en-US" dirty="0"/>
              <a:t>Generate the results</a:t>
            </a:r>
          </a:p>
          <a:p>
            <a:endParaRPr lang="en-US" dirty="0"/>
          </a:p>
          <a:p>
            <a:r>
              <a:rPr lang="en-US" dirty="0"/>
              <a:t>Send the explicit data back to client (HTML)</a:t>
            </a:r>
          </a:p>
          <a:p>
            <a:endParaRPr lang="en-US" dirty="0"/>
          </a:p>
          <a:p>
            <a:r>
              <a:rPr lang="en-US" dirty="0"/>
              <a:t>Send the implicit data to client (status codes and response headers)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a:t>
            </a:fld>
            <a:endParaRPr lang="en-IN" dirty="0"/>
          </a:p>
        </p:txBody>
      </p:sp>
    </p:spTree>
    <p:custDataLst>
      <p:tags r:id="rId1"/>
    </p:custDataLst>
    <p:extLst>
      <p:ext uri="{BB962C8B-B14F-4D97-AF65-F5344CB8AC3E}">
        <p14:creationId xmlns:p14="http://schemas.microsoft.com/office/powerpoint/2010/main" val="31618215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4. web.xml"/>
          <p:cNvSpPr txBox="1">
            <a:spLocks noGrp="1"/>
          </p:cNvSpPr>
          <p:nvPr>
            <p:ph type="title"/>
          </p:nvPr>
        </p:nvSpPr>
        <p:spPr>
          <a:xfrm>
            <a:off x="1924848" y="421321"/>
            <a:ext cx="7804547" cy="768383"/>
          </a:xfrm>
          <a:prstGeom prst="rect">
            <a:avLst/>
          </a:prstGeom>
        </p:spPr>
        <p:txBody>
          <a:bodyPr/>
          <a:lstStyle/>
          <a:p>
            <a:r>
              <a:rPr dirty="0"/>
              <a:t>4. web.xml</a:t>
            </a:r>
          </a:p>
        </p:txBody>
      </p:sp>
      <p:sp>
        <p:nvSpPr>
          <p:cNvPr id="162" name="&lt;servlet&gt;…"/>
          <p:cNvSpPr txBox="1">
            <a:spLocks noGrp="1"/>
          </p:cNvSpPr>
          <p:nvPr>
            <p:ph type="body" idx="1"/>
          </p:nvPr>
        </p:nvSpPr>
        <p:spPr>
          <a:xfrm>
            <a:off x="1735210" y="1377601"/>
            <a:ext cx="8263064" cy="4855321"/>
          </a:xfrm>
          <a:prstGeom prst="rect">
            <a:avLst/>
          </a:prstGeom>
        </p:spPr>
        <p:txBody>
          <a:bodyPr>
            <a:normAutofit fontScale="77500" lnSpcReduction="20000"/>
          </a:bodyPr>
          <a:lstStyle/>
          <a:p>
            <a:pPr marL="0" lvl="5" indent="329494" defTabSz="168408">
              <a:spcBef>
                <a:spcPts val="1195"/>
              </a:spcBef>
              <a:buSzTx/>
              <a:buNone/>
              <a:defRPr sz="1476"/>
            </a:pPr>
            <a:r>
              <a:rPr dirty="0"/>
              <a:t>&lt;servlet&gt;</a:t>
            </a:r>
          </a:p>
          <a:p>
            <a:pPr marL="0" lvl="7" indent="461291" defTabSz="168408">
              <a:spcBef>
                <a:spcPts val="1195"/>
              </a:spcBef>
              <a:buSzTx/>
              <a:buNone/>
              <a:defRPr sz="1476"/>
            </a:pPr>
            <a:r>
              <a:rPr dirty="0"/>
              <a:t>    &lt;servlet-name&gt;</a:t>
            </a:r>
            <a:r>
              <a:rPr dirty="0" err="1"/>
              <a:t>HelloServlet</a:t>
            </a:r>
            <a:r>
              <a:rPr dirty="0"/>
              <a:t>&lt;/servlet-name&gt;</a:t>
            </a:r>
          </a:p>
          <a:p>
            <a:pPr marL="0" lvl="7" indent="461291" defTabSz="168408">
              <a:spcBef>
                <a:spcPts val="1195"/>
              </a:spcBef>
              <a:buSzTx/>
              <a:buNone/>
              <a:defRPr sz="1476"/>
            </a:pPr>
            <a:r>
              <a:rPr dirty="0"/>
              <a:t>    &lt;servlet-class&gt;</a:t>
            </a:r>
            <a:r>
              <a:rPr dirty="0" err="1"/>
              <a:t>HelloServlet</a:t>
            </a:r>
            <a:r>
              <a:rPr dirty="0"/>
              <a:t>&lt;/servlet-class&gt;</a:t>
            </a:r>
          </a:p>
          <a:p>
            <a:pPr marL="0" lvl="5" indent="329494" defTabSz="168408">
              <a:spcBef>
                <a:spcPts val="1195"/>
              </a:spcBef>
              <a:buSzTx/>
              <a:buNone/>
              <a:defRPr sz="1476"/>
            </a:pPr>
            <a:r>
              <a:rPr dirty="0"/>
              <a:t>  &lt;/servlet&gt;</a:t>
            </a:r>
          </a:p>
          <a:p>
            <a:pPr marL="0" lvl="5" indent="329494" defTabSz="168408">
              <a:spcBef>
                <a:spcPts val="1195"/>
              </a:spcBef>
              <a:buSzTx/>
              <a:buNone/>
              <a:defRPr sz="1476"/>
            </a:pPr>
            <a:r>
              <a:rPr dirty="0"/>
              <a:t>  &lt;servlet-mapping&gt;</a:t>
            </a:r>
          </a:p>
          <a:p>
            <a:pPr marL="0" lvl="7" indent="461291" defTabSz="168408">
              <a:spcBef>
                <a:spcPts val="1195"/>
              </a:spcBef>
              <a:buSzTx/>
              <a:buNone/>
              <a:defRPr sz="1476"/>
            </a:pPr>
            <a:r>
              <a:rPr dirty="0"/>
              <a:t>    &lt;servlet-name&gt;</a:t>
            </a:r>
            <a:r>
              <a:rPr dirty="0" err="1"/>
              <a:t>HelloServlet</a:t>
            </a:r>
            <a:r>
              <a:rPr dirty="0"/>
              <a:t>&lt;/servlet-name&gt;</a:t>
            </a:r>
          </a:p>
          <a:p>
            <a:pPr marL="0" lvl="7" indent="461291" defTabSz="168408">
              <a:spcBef>
                <a:spcPts val="1195"/>
              </a:spcBef>
              <a:buSzTx/>
              <a:buNone/>
              <a:defRPr sz="1476"/>
            </a:pPr>
            <a:r>
              <a:rPr dirty="0"/>
              <a:t>    &lt;</a:t>
            </a:r>
            <a:r>
              <a:rPr dirty="0" err="1"/>
              <a:t>url</a:t>
            </a:r>
            <a:r>
              <a:rPr dirty="0"/>
              <a:t>-pattern&gt;/servlet1&lt;/</a:t>
            </a:r>
            <a:r>
              <a:rPr dirty="0" err="1"/>
              <a:t>url</a:t>
            </a:r>
            <a:r>
              <a:rPr dirty="0"/>
              <a:t>-pattern&gt;</a:t>
            </a:r>
          </a:p>
          <a:p>
            <a:pPr marL="0" lvl="5" indent="329494" defTabSz="168408">
              <a:spcBef>
                <a:spcPts val="1195"/>
              </a:spcBef>
              <a:buSzTx/>
              <a:buNone/>
              <a:defRPr sz="1476"/>
            </a:pPr>
            <a:r>
              <a:rPr dirty="0"/>
              <a:t>  &lt;/servlet-mapping&gt;</a:t>
            </a:r>
          </a:p>
          <a:p>
            <a:pPr marL="0" lvl="5" indent="329494" defTabSz="168408">
              <a:spcBef>
                <a:spcPts val="1195"/>
              </a:spcBef>
              <a:buSzTx/>
              <a:buNone/>
              <a:defRPr sz="1476"/>
            </a:pPr>
            <a:r>
              <a:rPr dirty="0"/>
              <a:t>  &lt;filter&gt;</a:t>
            </a:r>
          </a:p>
          <a:p>
            <a:pPr marL="0" lvl="8" indent="527190" defTabSz="168408">
              <a:spcBef>
                <a:spcPts val="1195"/>
              </a:spcBef>
              <a:buSzTx/>
              <a:buNone/>
              <a:defRPr sz="1476"/>
            </a:pPr>
            <a:r>
              <a:rPr dirty="0"/>
              <a:t>  &lt;filter-name&gt;f1&lt;/filter-name&gt;</a:t>
            </a:r>
          </a:p>
          <a:p>
            <a:pPr marL="0" lvl="8" indent="527190" defTabSz="168408">
              <a:spcBef>
                <a:spcPts val="1195"/>
              </a:spcBef>
              <a:buSzTx/>
              <a:buNone/>
              <a:defRPr sz="1476"/>
            </a:pPr>
            <a:r>
              <a:rPr dirty="0"/>
              <a:t>  &lt;filter-class&gt;</a:t>
            </a:r>
            <a:r>
              <a:rPr dirty="0" err="1"/>
              <a:t>MyFilter</a:t>
            </a:r>
            <a:r>
              <a:rPr dirty="0"/>
              <a:t>&lt;/filter-class&gt;</a:t>
            </a:r>
          </a:p>
          <a:p>
            <a:pPr marL="0" lvl="5" indent="329494" defTabSz="168408">
              <a:spcBef>
                <a:spcPts val="1195"/>
              </a:spcBef>
              <a:buSzTx/>
              <a:buNone/>
              <a:defRPr sz="1476"/>
            </a:pPr>
            <a:r>
              <a:rPr dirty="0"/>
              <a:t>  &lt;/filter&gt;</a:t>
            </a:r>
          </a:p>
          <a:p>
            <a:pPr marL="0" lvl="5" indent="329494" defTabSz="168408">
              <a:spcBef>
                <a:spcPts val="1195"/>
              </a:spcBef>
              <a:buSzTx/>
              <a:buNone/>
              <a:defRPr sz="1476"/>
            </a:pPr>
            <a:r>
              <a:rPr dirty="0"/>
              <a:t>&lt;filter-mapping&gt;</a:t>
            </a:r>
          </a:p>
          <a:p>
            <a:pPr marL="0" lvl="8" indent="527190" defTabSz="168408">
              <a:spcBef>
                <a:spcPts val="1195"/>
              </a:spcBef>
              <a:buSzTx/>
              <a:buNone/>
              <a:defRPr sz="1476"/>
            </a:pPr>
            <a:r>
              <a:rPr dirty="0"/>
              <a:t>  &lt;filter-name&gt;f1&lt;/filter-name&gt;</a:t>
            </a:r>
          </a:p>
          <a:p>
            <a:pPr marL="0" lvl="8" indent="527190" defTabSz="168408">
              <a:spcBef>
                <a:spcPts val="1195"/>
              </a:spcBef>
              <a:buSzTx/>
              <a:buNone/>
              <a:defRPr sz="1476"/>
            </a:pPr>
            <a:r>
              <a:rPr dirty="0"/>
              <a:t>  &lt;</a:t>
            </a:r>
            <a:r>
              <a:rPr dirty="0" err="1"/>
              <a:t>url</a:t>
            </a:r>
            <a:r>
              <a:rPr dirty="0"/>
              <a:t>-pattern&gt;/servlet1&lt;/</a:t>
            </a:r>
            <a:r>
              <a:rPr dirty="0" err="1"/>
              <a:t>url</a:t>
            </a:r>
            <a:r>
              <a:rPr dirty="0"/>
              <a:t>-pattern&gt;</a:t>
            </a:r>
          </a:p>
          <a:p>
            <a:pPr marL="0" lvl="5" indent="329494" defTabSz="168408">
              <a:spcBef>
                <a:spcPts val="1195"/>
              </a:spcBef>
              <a:buSzTx/>
              <a:buNone/>
              <a:defRPr sz="1476"/>
            </a:pPr>
            <a:r>
              <a:rPr dirty="0"/>
              <a:t>  &lt;/filter-mapping&gt;</a:t>
            </a:r>
          </a:p>
        </p:txBody>
      </p:sp>
      <p:sp>
        <p:nvSpPr>
          <p:cNvPr id="163" name="Line"/>
          <p:cNvSpPr/>
          <p:nvPr/>
        </p:nvSpPr>
        <p:spPr>
          <a:xfrm flipV="1">
            <a:off x="2050716" y="1577228"/>
            <a:ext cx="1" cy="902915"/>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4" name="Line"/>
          <p:cNvSpPr/>
          <p:nvPr/>
        </p:nvSpPr>
        <p:spPr>
          <a:xfrm flipV="1">
            <a:off x="2096113" y="2756828"/>
            <a:ext cx="1" cy="902915"/>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5" name="Line"/>
          <p:cNvSpPr/>
          <p:nvPr/>
        </p:nvSpPr>
        <p:spPr>
          <a:xfrm flipV="1">
            <a:off x="2105043" y="3929695"/>
            <a:ext cx="1" cy="902915"/>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6" name="Line"/>
          <p:cNvSpPr/>
          <p:nvPr/>
        </p:nvSpPr>
        <p:spPr>
          <a:xfrm flipV="1">
            <a:off x="2067092" y="5111440"/>
            <a:ext cx="1" cy="902915"/>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7" name="Line"/>
          <p:cNvSpPr/>
          <p:nvPr/>
        </p:nvSpPr>
        <p:spPr>
          <a:xfrm>
            <a:off x="1992136" y="1588201"/>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8" name="Line"/>
          <p:cNvSpPr/>
          <p:nvPr/>
        </p:nvSpPr>
        <p:spPr>
          <a:xfrm>
            <a:off x="1992136" y="2480193"/>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9" name="Line"/>
          <p:cNvSpPr/>
          <p:nvPr/>
        </p:nvSpPr>
        <p:spPr>
          <a:xfrm>
            <a:off x="2037533" y="2738856"/>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0" name="Line"/>
          <p:cNvSpPr/>
          <p:nvPr/>
        </p:nvSpPr>
        <p:spPr>
          <a:xfrm>
            <a:off x="2037533" y="3677716"/>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1" name="Line"/>
          <p:cNvSpPr/>
          <p:nvPr/>
        </p:nvSpPr>
        <p:spPr>
          <a:xfrm>
            <a:off x="2046463" y="3938625"/>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2" name="Line"/>
          <p:cNvSpPr/>
          <p:nvPr/>
        </p:nvSpPr>
        <p:spPr>
          <a:xfrm>
            <a:off x="2046463" y="4823680"/>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3" name="Line"/>
          <p:cNvSpPr/>
          <p:nvPr/>
        </p:nvSpPr>
        <p:spPr>
          <a:xfrm>
            <a:off x="2008511" y="5102675"/>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4" name="Line"/>
          <p:cNvSpPr/>
          <p:nvPr/>
        </p:nvSpPr>
        <p:spPr>
          <a:xfrm>
            <a:off x="2008511" y="6005589"/>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5" name="Rectangle"/>
          <p:cNvSpPr/>
          <p:nvPr/>
        </p:nvSpPr>
        <p:spPr>
          <a:xfrm>
            <a:off x="3087160" y="3231245"/>
            <a:ext cx="504885" cy="22709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176" name="Rectangle"/>
          <p:cNvSpPr/>
          <p:nvPr/>
        </p:nvSpPr>
        <p:spPr>
          <a:xfrm>
            <a:off x="3018626" y="5594655"/>
            <a:ext cx="572537" cy="22709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177" name="Rectangle"/>
          <p:cNvSpPr/>
          <p:nvPr/>
        </p:nvSpPr>
        <p:spPr>
          <a:xfrm>
            <a:off x="3002435" y="4132719"/>
            <a:ext cx="314952" cy="22709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178" name="Rectangle"/>
          <p:cNvSpPr/>
          <p:nvPr/>
        </p:nvSpPr>
        <p:spPr>
          <a:xfrm>
            <a:off x="3035921" y="5290148"/>
            <a:ext cx="314952" cy="22709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179" name="Same as given…"/>
          <p:cNvSpPr txBox="1"/>
          <p:nvPr/>
        </p:nvSpPr>
        <p:spPr>
          <a:xfrm>
            <a:off x="5395611" y="3855232"/>
            <a:ext cx="1016240" cy="46172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266" dirty="0"/>
              <a:t>Same as given </a:t>
            </a:r>
          </a:p>
          <a:p>
            <a:r>
              <a:rPr sz="1266" dirty="0"/>
              <a:t>in html file</a:t>
            </a:r>
          </a:p>
        </p:txBody>
      </p:sp>
      <p:sp>
        <p:nvSpPr>
          <p:cNvPr id="180" name="Line"/>
          <p:cNvSpPr/>
          <p:nvPr/>
        </p:nvSpPr>
        <p:spPr>
          <a:xfrm flipH="1" flipV="1">
            <a:off x="4321554" y="3534670"/>
            <a:ext cx="884268" cy="38911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181" name="Line"/>
          <p:cNvSpPr/>
          <p:nvPr/>
        </p:nvSpPr>
        <p:spPr>
          <a:xfrm flipH="1">
            <a:off x="4445030" y="4364231"/>
            <a:ext cx="1443677" cy="144367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182" name="Same in both filter…"/>
          <p:cNvSpPr txBox="1"/>
          <p:nvPr/>
        </p:nvSpPr>
        <p:spPr>
          <a:xfrm>
            <a:off x="6360589" y="4880575"/>
            <a:ext cx="1482778" cy="46172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266" dirty="0"/>
              <a:t>Same in both filter </a:t>
            </a:r>
          </a:p>
          <a:p>
            <a:r>
              <a:rPr sz="1266" dirty="0"/>
              <a:t>and filter mapping tag</a:t>
            </a:r>
          </a:p>
        </p:txBody>
      </p:sp>
      <p:sp>
        <p:nvSpPr>
          <p:cNvPr id="183" name="Line"/>
          <p:cNvSpPr/>
          <p:nvPr/>
        </p:nvSpPr>
        <p:spPr>
          <a:xfrm flipH="1" flipV="1">
            <a:off x="4249660" y="4427826"/>
            <a:ext cx="1837727" cy="63894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184" name="Line"/>
          <p:cNvSpPr/>
          <p:nvPr/>
        </p:nvSpPr>
        <p:spPr>
          <a:xfrm flipH="1">
            <a:off x="4162118" y="5156070"/>
            <a:ext cx="2014566" cy="28874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Tree>
    <p:custDataLst>
      <p:tags r:id="rId1"/>
    </p:custDataLst>
    <p:extLst>
      <p:ext uri="{BB962C8B-B14F-4D97-AF65-F5344CB8AC3E}">
        <p14:creationId xmlns:p14="http://schemas.microsoft.com/office/powerpoint/2010/main" val="55553223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7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7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8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79"/>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17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iterate>
                                    <p:tmAbs val="0"/>
                                  </p:iterate>
                                  <p:childTnLst>
                                    <p:set>
                                      <p:cBhvr>
                                        <p:cTn id="25" fill="hold"/>
                                        <p:tgtEl>
                                          <p:spTgt spid="178"/>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iterate>
                                    <p:tmAbs val="0"/>
                                  </p:iterate>
                                  <p:childTnLst>
                                    <p:set>
                                      <p:cBhvr>
                                        <p:cTn id="28" fill="hold"/>
                                        <p:tgtEl>
                                          <p:spTgt spid="182"/>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iterate>
                                    <p:tmAbs val="0"/>
                                  </p:iterate>
                                  <p:childTnLst>
                                    <p:set>
                                      <p:cBhvr>
                                        <p:cTn id="31" fill="hold"/>
                                        <p:tgtEl>
                                          <p:spTgt spid="183"/>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iterate>
                                    <p:tmAbs val="0"/>
                                  </p:iterate>
                                  <p:childTnLst>
                                    <p:set>
                                      <p:cBhvr>
                                        <p:cTn id="34" fill="hold"/>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advAuto="0"/>
      <p:bldP spid="176" grpId="0" animBg="1" advAuto="0"/>
      <p:bldP spid="177" grpId="0" animBg="1" advAuto="0"/>
      <p:bldP spid="178" grpId="0" animBg="1" advAuto="0"/>
      <p:bldP spid="179" grpId="0" animBg="1" advAuto="0"/>
      <p:bldP spid="180" grpId="0" animBg="1" advAuto="0"/>
      <p:bldP spid="181" grpId="0" animBg="1" advAuto="0"/>
      <p:bldP spid="182" grpId="0" animBg="1" advAuto="0"/>
      <p:bldP spid="183" grpId="0" animBg="1" advAuto="0"/>
      <p:bldP spid="184" grpId="0" animBg="1" advAuto="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FilterChain</a:t>
            </a:r>
            <a:r>
              <a:rPr lang="en-US" dirty="0"/>
              <a:t> </a:t>
            </a:r>
            <a:r>
              <a:rPr lang="en-US" dirty="0" smtClean="0"/>
              <a:t>interface</a:t>
            </a:r>
            <a:endParaRPr lang="en-US" dirty="0"/>
          </a:p>
        </p:txBody>
      </p:sp>
      <p:sp>
        <p:nvSpPr>
          <p:cNvPr id="3" name="Content Placeholder 2"/>
          <p:cNvSpPr>
            <a:spLocks noGrp="1"/>
          </p:cNvSpPr>
          <p:nvPr>
            <p:ph idx="1"/>
          </p:nvPr>
        </p:nvSpPr>
        <p:spPr/>
        <p:txBody>
          <a:bodyPr/>
          <a:lstStyle/>
          <a:p>
            <a:r>
              <a:rPr lang="en-US" dirty="0" smtClean="0"/>
              <a:t>The </a:t>
            </a:r>
            <a:r>
              <a:rPr lang="en-US" dirty="0"/>
              <a:t>object of </a:t>
            </a:r>
            <a:r>
              <a:rPr lang="en-US" dirty="0" err="1"/>
              <a:t>FilterChain</a:t>
            </a:r>
            <a:r>
              <a:rPr lang="en-US" dirty="0"/>
              <a:t> is </a:t>
            </a:r>
            <a:r>
              <a:rPr lang="en-US" dirty="0">
                <a:solidFill>
                  <a:schemeClr val="accent1"/>
                </a:solidFill>
              </a:rPr>
              <a:t>responsible to invoke the next filter or resource in the chain</a:t>
            </a:r>
            <a:r>
              <a:rPr lang="en-US" dirty="0" smtClean="0"/>
              <a:t>. This </a:t>
            </a:r>
            <a:r>
              <a:rPr lang="en-US" dirty="0"/>
              <a:t>object is </a:t>
            </a:r>
            <a:r>
              <a:rPr lang="en-US" dirty="0">
                <a:solidFill>
                  <a:schemeClr val="accent1"/>
                </a:solidFill>
              </a:rPr>
              <a:t>passed in the </a:t>
            </a:r>
            <a:r>
              <a:rPr lang="en-US" dirty="0" err="1">
                <a:solidFill>
                  <a:schemeClr val="accent1"/>
                </a:solidFill>
              </a:rPr>
              <a:t>doFilter</a:t>
            </a:r>
            <a:r>
              <a:rPr lang="en-US" dirty="0">
                <a:solidFill>
                  <a:schemeClr val="accent1"/>
                </a:solidFill>
              </a:rPr>
              <a:t> method of Filter interface</a:t>
            </a:r>
            <a:r>
              <a:rPr lang="en-US" dirty="0" smtClean="0"/>
              <a:t>. The </a:t>
            </a:r>
            <a:r>
              <a:rPr lang="en-US" dirty="0" err="1"/>
              <a:t>FilterChain</a:t>
            </a:r>
            <a:r>
              <a:rPr lang="en-US" dirty="0"/>
              <a:t> interface contains only one method</a:t>
            </a:r>
            <a:r>
              <a:rPr lang="en-US" dirty="0" smtClean="0"/>
              <a:t>:</a:t>
            </a:r>
          </a:p>
          <a:p>
            <a:endParaRPr lang="en-US" dirty="0"/>
          </a:p>
          <a:p>
            <a:r>
              <a:rPr lang="en-US" b="1" dirty="0"/>
              <a:t>public void </a:t>
            </a:r>
            <a:r>
              <a:rPr lang="en-US" b="1" dirty="0" err="1"/>
              <a:t>doFilter</a:t>
            </a:r>
            <a:r>
              <a:rPr lang="en-US" b="1" dirty="0"/>
              <a:t>(</a:t>
            </a:r>
            <a:r>
              <a:rPr lang="en-US" b="1" dirty="0" err="1"/>
              <a:t>HttpServletRequest</a:t>
            </a:r>
            <a:r>
              <a:rPr lang="en-US" b="1" dirty="0"/>
              <a:t> request, </a:t>
            </a:r>
            <a:r>
              <a:rPr lang="en-US" b="1" dirty="0" err="1"/>
              <a:t>HttpServletResponse</a:t>
            </a:r>
            <a:r>
              <a:rPr lang="en-US" b="1" dirty="0"/>
              <a:t> response):</a:t>
            </a:r>
            <a:r>
              <a:rPr lang="en-US" dirty="0"/>
              <a:t> it passes the control to the </a:t>
            </a:r>
            <a:r>
              <a:rPr lang="en-US" dirty="0">
                <a:solidFill>
                  <a:schemeClr val="accent1"/>
                </a:solidFill>
              </a:rPr>
              <a:t>next filter or resource.</a:t>
            </a:r>
          </a:p>
          <a:p>
            <a:endParaRPr lang="en-US" dirty="0"/>
          </a:p>
        </p:txBody>
      </p:sp>
    </p:spTree>
    <p:custDataLst>
      <p:tags r:id="rId1"/>
    </p:custDataLst>
    <p:extLst>
      <p:ext uri="{BB962C8B-B14F-4D97-AF65-F5344CB8AC3E}">
        <p14:creationId xmlns:p14="http://schemas.microsoft.com/office/powerpoint/2010/main" val="34140099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FilterConfig</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An </a:t>
            </a:r>
            <a:r>
              <a:rPr lang="en-US" dirty="0"/>
              <a:t>object of </a:t>
            </a:r>
            <a:r>
              <a:rPr lang="en-US" dirty="0" err="1"/>
              <a:t>FilterConfig</a:t>
            </a:r>
            <a:r>
              <a:rPr lang="en-US" dirty="0"/>
              <a:t> is </a:t>
            </a:r>
            <a:r>
              <a:rPr lang="en-US" dirty="0">
                <a:solidFill>
                  <a:schemeClr val="accent1"/>
                </a:solidFill>
              </a:rPr>
              <a:t>created by the web container</a:t>
            </a:r>
            <a:r>
              <a:rPr lang="en-US" dirty="0"/>
              <a:t>. This object can be used to </a:t>
            </a:r>
            <a:r>
              <a:rPr lang="en-US" dirty="0">
                <a:solidFill>
                  <a:schemeClr val="accent1"/>
                </a:solidFill>
              </a:rPr>
              <a:t>get the configuration information</a:t>
            </a:r>
            <a:r>
              <a:rPr lang="en-US" dirty="0"/>
              <a:t> from the web.xml file</a:t>
            </a:r>
            <a:r>
              <a:rPr lang="en-US" dirty="0" smtClean="0"/>
              <a:t>.</a:t>
            </a:r>
          </a:p>
          <a:p>
            <a:pPr algn="just"/>
            <a:endParaRPr lang="en-US" dirty="0"/>
          </a:p>
          <a:p>
            <a:pPr marL="0" indent="0" algn="just">
              <a:buNone/>
            </a:pPr>
            <a:r>
              <a:rPr lang="en-US" dirty="0"/>
              <a:t>Methods of </a:t>
            </a:r>
            <a:r>
              <a:rPr lang="en-US" dirty="0" err="1"/>
              <a:t>FilterConfig</a:t>
            </a:r>
            <a:r>
              <a:rPr lang="en-US" dirty="0"/>
              <a:t> interface</a:t>
            </a:r>
          </a:p>
          <a:p>
            <a:pPr algn="just"/>
            <a:r>
              <a:rPr lang="en-US" b="1" dirty="0" smtClean="0"/>
              <a:t>public </a:t>
            </a:r>
            <a:r>
              <a:rPr lang="en-US" b="1" dirty="0"/>
              <a:t>void </a:t>
            </a:r>
            <a:r>
              <a:rPr lang="en-US" b="1" dirty="0" err="1"/>
              <a:t>init</a:t>
            </a:r>
            <a:r>
              <a:rPr lang="en-US" b="1" dirty="0"/>
              <a:t>(</a:t>
            </a:r>
            <a:r>
              <a:rPr lang="en-US" b="1" dirty="0" err="1"/>
              <a:t>FilterConfig</a:t>
            </a:r>
            <a:r>
              <a:rPr lang="en-US" b="1" dirty="0"/>
              <a:t> </a:t>
            </a:r>
            <a:r>
              <a:rPr lang="en-US" b="1" dirty="0" err="1"/>
              <a:t>config</a:t>
            </a:r>
            <a:r>
              <a:rPr lang="en-US" b="1" dirty="0"/>
              <a:t>):</a:t>
            </a:r>
            <a:r>
              <a:rPr lang="en-US" dirty="0"/>
              <a:t> </a:t>
            </a:r>
            <a:endParaRPr lang="en-US" dirty="0" smtClean="0"/>
          </a:p>
          <a:p>
            <a:pPr lvl="1" algn="just"/>
            <a:r>
              <a:rPr lang="en-US" dirty="0" err="1" smtClean="0"/>
              <a:t>init</a:t>
            </a:r>
            <a:r>
              <a:rPr lang="en-US" dirty="0"/>
              <a:t>() method is invoked only once it is used to initialize the filter.</a:t>
            </a:r>
          </a:p>
          <a:p>
            <a:pPr algn="just"/>
            <a:r>
              <a:rPr lang="en-US" b="1" dirty="0"/>
              <a:t>public String </a:t>
            </a:r>
            <a:r>
              <a:rPr lang="en-US" b="1" dirty="0" err="1"/>
              <a:t>getInitParameter</a:t>
            </a:r>
            <a:r>
              <a:rPr lang="en-US" b="1" dirty="0"/>
              <a:t>(String </a:t>
            </a:r>
            <a:r>
              <a:rPr lang="en-US" b="1" dirty="0" err="1"/>
              <a:t>parameterName</a:t>
            </a:r>
            <a:r>
              <a:rPr lang="en-US" b="1" dirty="0"/>
              <a:t>):</a:t>
            </a:r>
            <a:r>
              <a:rPr lang="en-US" dirty="0"/>
              <a:t> </a:t>
            </a:r>
            <a:endParaRPr lang="en-US" dirty="0" smtClean="0"/>
          </a:p>
          <a:p>
            <a:pPr lvl="1" algn="just"/>
            <a:r>
              <a:rPr lang="en-US" dirty="0" smtClean="0"/>
              <a:t>Returns </a:t>
            </a:r>
            <a:r>
              <a:rPr lang="en-US" dirty="0"/>
              <a:t>the parameter value for the specified parameter name.</a:t>
            </a:r>
          </a:p>
          <a:p>
            <a:pPr algn="just"/>
            <a:r>
              <a:rPr lang="en-US" b="1" dirty="0"/>
              <a:t>public </a:t>
            </a:r>
            <a:r>
              <a:rPr lang="en-US" b="1" dirty="0" err="1"/>
              <a:t>java.util.Enumeration</a:t>
            </a:r>
            <a:r>
              <a:rPr lang="en-US" b="1" dirty="0"/>
              <a:t> </a:t>
            </a:r>
            <a:r>
              <a:rPr lang="en-US" b="1" dirty="0" err="1"/>
              <a:t>getInitParameterNames</a:t>
            </a:r>
            <a:r>
              <a:rPr lang="en-US" b="1" dirty="0"/>
              <a:t>():</a:t>
            </a:r>
            <a:r>
              <a:rPr lang="en-US" dirty="0"/>
              <a:t> </a:t>
            </a:r>
            <a:endParaRPr lang="en-US" dirty="0" smtClean="0"/>
          </a:p>
          <a:p>
            <a:pPr lvl="1" algn="just"/>
            <a:r>
              <a:rPr lang="en-US" dirty="0" smtClean="0"/>
              <a:t>Returns </a:t>
            </a:r>
            <a:r>
              <a:rPr lang="en-US" dirty="0"/>
              <a:t>an enumeration containing all the parameter names.</a:t>
            </a:r>
          </a:p>
          <a:p>
            <a:pPr algn="just"/>
            <a:r>
              <a:rPr lang="en-US" b="1" dirty="0"/>
              <a:t>public </a:t>
            </a:r>
            <a:r>
              <a:rPr lang="en-US" b="1" dirty="0" err="1"/>
              <a:t>ServletContext</a:t>
            </a:r>
            <a:r>
              <a:rPr lang="en-US" b="1" dirty="0"/>
              <a:t> </a:t>
            </a:r>
            <a:r>
              <a:rPr lang="en-US" b="1" dirty="0" err="1"/>
              <a:t>getServletContext</a:t>
            </a:r>
            <a:r>
              <a:rPr lang="en-US" b="1" dirty="0"/>
              <a:t>():</a:t>
            </a:r>
            <a:r>
              <a:rPr lang="en-US" dirty="0"/>
              <a:t> </a:t>
            </a:r>
            <a:endParaRPr lang="en-US" dirty="0" smtClean="0"/>
          </a:p>
          <a:p>
            <a:pPr lvl="1" algn="just"/>
            <a:r>
              <a:rPr lang="en-US" dirty="0" smtClean="0"/>
              <a:t>Returns </a:t>
            </a:r>
            <a:r>
              <a:rPr lang="en-US" dirty="0"/>
              <a:t>the </a:t>
            </a:r>
            <a:r>
              <a:rPr lang="en-US" dirty="0" err="1"/>
              <a:t>ServletContext</a:t>
            </a:r>
            <a:r>
              <a:rPr lang="en-US" dirty="0"/>
              <a:t> object</a:t>
            </a:r>
          </a:p>
          <a:p>
            <a:pPr algn="just"/>
            <a:endParaRPr lang="en-US" dirty="0"/>
          </a:p>
        </p:txBody>
      </p:sp>
    </p:spTree>
    <p:custDataLst>
      <p:tags r:id="rId1"/>
    </p:custDataLst>
    <p:extLst>
      <p:ext uri="{BB962C8B-B14F-4D97-AF65-F5344CB8AC3E}">
        <p14:creationId xmlns:p14="http://schemas.microsoft.com/office/powerpoint/2010/main" val="639759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handling in Servlets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When </a:t>
            </a:r>
            <a:r>
              <a:rPr lang="en-US" dirty="0"/>
              <a:t>a request is mapped to a servlet, the </a:t>
            </a:r>
            <a:r>
              <a:rPr lang="en-US" dirty="0">
                <a:solidFill>
                  <a:schemeClr val="accent1"/>
                </a:solidFill>
              </a:rPr>
              <a:t>Web container creates the instance of the servlet class</a:t>
            </a:r>
            <a:r>
              <a:rPr lang="en-US" dirty="0"/>
              <a:t> and then initializes the servlet by calling the </a:t>
            </a:r>
            <a:r>
              <a:rPr lang="en-US" dirty="0" err="1">
                <a:solidFill>
                  <a:schemeClr val="accent1"/>
                </a:solidFill>
              </a:rPr>
              <a:t>init</a:t>
            </a:r>
            <a:r>
              <a:rPr lang="en-US" dirty="0">
                <a:solidFill>
                  <a:schemeClr val="accent1"/>
                </a:solidFill>
              </a:rPr>
              <a:t>() method</a:t>
            </a:r>
            <a:r>
              <a:rPr lang="en-US" dirty="0"/>
              <a:t>. </a:t>
            </a:r>
          </a:p>
          <a:p>
            <a:pPr algn="just"/>
            <a:endParaRPr lang="en-US" dirty="0"/>
          </a:p>
          <a:p>
            <a:pPr algn="just"/>
            <a:r>
              <a:rPr lang="en-US" dirty="0"/>
              <a:t>Once the </a:t>
            </a:r>
            <a:r>
              <a:rPr lang="en-US" dirty="0" err="1"/>
              <a:t>init</a:t>
            </a:r>
            <a:r>
              <a:rPr lang="en-US" dirty="0"/>
              <a:t>() method is executed, the </a:t>
            </a:r>
            <a:r>
              <a:rPr lang="en-US" dirty="0">
                <a:solidFill>
                  <a:schemeClr val="accent1"/>
                </a:solidFill>
              </a:rPr>
              <a:t>service() method gets executed with the Request and Response </a:t>
            </a:r>
            <a:r>
              <a:rPr lang="en-US" dirty="0"/>
              <a:t>parameters. </a:t>
            </a:r>
          </a:p>
          <a:p>
            <a:pPr algn="just"/>
            <a:endParaRPr lang="en-US" dirty="0"/>
          </a:p>
          <a:p>
            <a:pPr algn="just"/>
            <a:r>
              <a:rPr lang="en-US" dirty="0"/>
              <a:t>After the service() method execution, the web container may call the </a:t>
            </a:r>
            <a:r>
              <a:rPr lang="en-US" dirty="0">
                <a:solidFill>
                  <a:schemeClr val="accent1"/>
                </a:solidFill>
              </a:rPr>
              <a:t>destroy method </a:t>
            </a:r>
            <a:r>
              <a:rPr lang="en-US" dirty="0"/>
              <a:t>if the Web container does not require the servlet.</a:t>
            </a:r>
          </a:p>
          <a:p>
            <a:pPr algn="just"/>
            <a:r>
              <a:rPr lang="en-US" dirty="0"/>
              <a:t>Different events of the Servlet </a:t>
            </a:r>
            <a:r>
              <a:rPr lang="en-US" dirty="0">
                <a:solidFill>
                  <a:schemeClr val="accent1"/>
                </a:solidFill>
              </a:rPr>
              <a:t>life cycle can now received and particular methods can be called on the basis of these event.</a:t>
            </a:r>
          </a:p>
          <a:p>
            <a:pPr algn="just"/>
            <a:endParaRPr lang="en-US" dirty="0">
              <a:solidFill>
                <a:schemeClr val="accent1"/>
              </a:solidFill>
            </a:endParaRPr>
          </a:p>
          <a:p>
            <a:pPr algn="just"/>
            <a:r>
              <a:rPr lang="en-US" dirty="0"/>
              <a:t> </a:t>
            </a:r>
            <a:r>
              <a:rPr lang="en-US" dirty="0">
                <a:solidFill>
                  <a:schemeClr val="accent1"/>
                </a:solidFill>
              </a:rPr>
              <a:t>Depending on the type of event</a:t>
            </a:r>
            <a:r>
              <a:rPr lang="en-US" dirty="0"/>
              <a:t>, a listener class (context listener or session listener or request listener) is defined</a:t>
            </a:r>
            <a:r>
              <a:rPr lang="en-US" dirty="0" smtClean="0"/>
              <a: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83</a:t>
            </a:fld>
            <a:endParaRPr lang="en-IN" dirty="0"/>
          </a:p>
        </p:txBody>
      </p:sp>
    </p:spTree>
    <p:custDataLst>
      <p:tags r:id="rId1"/>
    </p:custDataLst>
    <p:extLst>
      <p:ext uri="{BB962C8B-B14F-4D97-AF65-F5344CB8AC3E}">
        <p14:creationId xmlns:p14="http://schemas.microsoft.com/office/powerpoint/2010/main" val="119282566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Servlet Events</a:t>
            </a:r>
            <a:endParaRPr lang="en-IN" dirty="0"/>
          </a:p>
        </p:txBody>
      </p:sp>
      <p:sp>
        <p:nvSpPr>
          <p:cNvPr id="3" name="Content Placeholder 2"/>
          <p:cNvSpPr>
            <a:spLocks noGrp="1"/>
          </p:cNvSpPr>
          <p:nvPr>
            <p:ph idx="1"/>
          </p:nvPr>
        </p:nvSpPr>
        <p:spPr/>
        <p:txBody>
          <a:bodyPr/>
          <a:lstStyle/>
          <a:p>
            <a:pPr marL="0" indent="0">
              <a:buNone/>
            </a:pPr>
            <a:r>
              <a:rPr lang="en-US" dirty="0"/>
              <a:t>Following events can occur with Servlets</a:t>
            </a:r>
          </a:p>
          <a:p>
            <a:pPr marL="0" indent="0">
              <a:buNone/>
            </a:pPr>
            <a:endParaRPr lang="en-US" dirty="0"/>
          </a:p>
          <a:p>
            <a:r>
              <a:rPr lang="en-US" dirty="0"/>
              <a:t>Initializing and destroying Servlets</a:t>
            </a:r>
          </a:p>
          <a:p>
            <a:endParaRPr lang="en-US" dirty="0"/>
          </a:p>
          <a:p>
            <a:r>
              <a:rPr lang="en-US" dirty="0"/>
              <a:t>Adding, removing or replacing attributes in Servlet Context</a:t>
            </a:r>
          </a:p>
          <a:p>
            <a:endParaRPr lang="en-US" dirty="0"/>
          </a:p>
          <a:p>
            <a:r>
              <a:rPr lang="en-US" dirty="0"/>
              <a:t>Creating, activating, invalidating a session</a:t>
            </a:r>
          </a:p>
          <a:p>
            <a:endParaRPr lang="en-US" dirty="0"/>
          </a:p>
          <a:p>
            <a:r>
              <a:rPr lang="en-US" dirty="0"/>
              <a:t>Adding, removing or replacing attributes in a Servlet session</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84</a:t>
            </a:fld>
            <a:endParaRPr lang="en-IN" dirty="0"/>
          </a:p>
        </p:txBody>
      </p:sp>
    </p:spTree>
    <p:custDataLst>
      <p:tags r:id="rId1"/>
    </p:custDataLst>
    <p:extLst>
      <p:ext uri="{BB962C8B-B14F-4D97-AF65-F5344CB8AC3E}">
        <p14:creationId xmlns:p14="http://schemas.microsoft.com/office/powerpoint/2010/main" val="233348853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 classes and interfaces</a:t>
            </a:r>
            <a:endParaRPr lang="en-IN" dirty="0"/>
          </a:p>
        </p:txBody>
      </p:sp>
      <p:sp>
        <p:nvSpPr>
          <p:cNvPr id="5" name="Content Placeholder 4"/>
          <p:cNvSpPr>
            <a:spLocks noGrp="1"/>
          </p:cNvSpPr>
          <p:nvPr>
            <p:ph sz="half" idx="1"/>
          </p:nvPr>
        </p:nvSpPr>
        <p:spPr/>
        <p:txBody>
          <a:bodyPr/>
          <a:lstStyle/>
          <a:p>
            <a:pPr marL="0" indent="0">
              <a:buNone/>
            </a:pPr>
            <a:r>
              <a:rPr lang="en-IN" sz="2400" b="1" dirty="0"/>
              <a:t>Event </a:t>
            </a:r>
            <a:r>
              <a:rPr lang="en-IN" sz="2400" b="1" dirty="0" smtClean="0"/>
              <a:t>classes</a:t>
            </a:r>
          </a:p>
          <a:p>
            <a:r>
              <a:rPr lang="en-IN" sz="2400" dirty="0" err="1" smtClean="0"/>
              <a:t>ServletRequestEvent</a:t>
            </a:r>
            <a:endParaRPr lang="en-IN" sz="2400" dirty="0"/>
          </a:p>
          <a:p>
            <a:r>
              <a:rPr lang="en-IN" sz="2400" dirty="0" err="1"/>
              <a:t>ServletContextEvent</a:t>
            </a:r>
            <a:endParaRPr lang="en-IN" sz="2400" dirty="0"/>
          </a:p>
          <a:p>
            <a:r>
              <a:rPr lang="en-IN" sz="2400" dirty="0" err="1"/>
              <a:t>ServletRequestAttributeEvent</a:t>
            </a:r>
            <a:endParaRPr lang="en-IN" sz="2400" dirty="0"/>
          </a:p>
          <a:p>
            <a:r>
              <a:rPr lang="en-IN" sz="2400" dirty="0" err="1"/>
              <a:t>ServletContextAttributeEvent</a:t>
            </a:r>
            <a:endParaRPr lang="en-IN" sz="2400" dirty="0"/>
          </a:p>
          <a:p>
            <a:r>
              <a:rPr lang="en-IN" sz="2400" dirty="0" err="1"/>
              <a:t>HttpSessionEvent</a:t>
            </a:r>
            <a:endParaRPr lang="en-IN" sz="2400" dirty="0"/>
          </a:p>
          <a:p>
            <a:r>
              <a:rPr lang="en-IN" sz="2400" dirty="0" err="1"/>
              <a:t>HttpSessionBindingEvent</a:t>
            </a:r>
            <a:endParaRPr lang="en-IN" sz="2400" dirty="0"/>
          </a:p>
          <a:p>
            <a:endParaRPr lang="en-IN" sz="2400" dirty="0"/>
          </a:p>
        </p:txBody>
      </p:sp>
      <p:sp>
        <p:nvSpPr>
          <p:cNvPr id="6" name="Content Placeholder 5"/>
          <p:cNvSpPr>
            <a:spLocks noGrp="1"/>
          </p:cNvSpPr>
          <p:nvPr>
            <p:ph sz="half" idx="2"/>
          </p:nvPr>
        </p:nvSpPr>
        <p:spPr/>
        <p:txBody>
          <a:bodyPr>
            <a:normAutofit/>
          </a:bodyPr>
          <a:lstStyle/>
          <a:p>
            <a:pPr marL="0" indent="0">
              <a:buNone/>
            </a:pPr>
            <a:r>
              <a:rPr lang="en-IN" sz="2400" b="1" dirty="0"/>
              <a:t>Event interfaces</a:t>
            </a:r>
          </a:p>
          <a:p>
            <a:r>
              <a:rPr lang="en-IN" sz="2400" dirty="0" err="1"/>
              <a:t>ServletRequestListener</a:t>
            </a:r>
            <a:endParaRPr lang="en-IN" sz="2400" dirty="0"/>
          </a:p>
          <a:p>
            <a:r>
              <a:rPr lang="en-IN" sz="2400" dirty="0" err="1"/>
              <a:t>ServletRequestAttributeListener</a:t>
            </a:r>
            <a:endParaRPr lang="en-IN" sz="2400" dirty="0"/>
          </a:p>
          <a:p>
            <a:r>
              <a:rPr lang="en-IN" sz="2400" dirty="0" err="1"/>
              <a:t>ServletContextListener</a:t>
            </a:r>
            <a:endParaRPr lang="en-IN" sz="2400" dirty="0"/>
          </a:p>
          <a:p>
            <a:r>
              <a:rPr lang="en-IN" sz="2400" dirty="0" err="1"/>
              <a:t>ServletContextAttributeListener</a:t>
            </a:r>
            <a:endParaRPr lang="en-IN" sz="2400" dirty="0"/>
          </a:p>
          <a:p>
            <a:r>
              <a:rPr lang="en-IN" sz="2400" dirty="0" err="1"/>
              <a:t>HttpSessionListener</a:t>
            </a:r>
            <a:endParaRPr lang="en-IN" sz="2400" dirty="0"/>
          </a:p>
          <a:p>
            <a:r>
              <a:rPr lang="en-IN" sz="2400" dirty="0" err="1"/>
              <a:t>HttpSessionAttributeListener</a:t>
            </a:r>
            <a:endParaRPr lang="en-IN" sz="2400" dirty="0"/>
          </a:p>
          <a:p>
            <a:r>
              <a:rPr lang="en-IN" sz="2400" dirty="0" err="1"/>
              <a:t>HttpSessionBindingListener</a:t>
            </a:r>
            <a:endParaRPr lang="en-IN" sz="2400" dirty="0"/>
          </a:p>
          <a:p>
            <a:r>
              <a:rPr lang="en-IN" sz="2400" dirty="0" err="1"/>
              <a:t>HttpSessionActivationListener</a:t>
            </a:r>
            <a:endParaRPr lang="en-IN" sz="2400" dirty="0"/>
          </a:p>
          <a:p>
            <a:endParaRPr lang="en-IN"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85</a:t>
            </a:fld>
            <a:endParaRPr lang="en-IN" dirty="0"/>
          </a:p>
        </p:txBody>
      </p:sp>
    </p:spTree>
    <p:custDataLst>
      <p:tags r:id="rId1"/>
    </p:custDataLst>
    <p:extLst>
      <p:ext uri="{BB962C8B-B14F-4D97-AF65-F5344CB8AC3E}">
        <p14:creationId xmlns:p14="http://schemas.microsoft.com/office/powerpoint/2010/main" val="28852347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smtClean="0"/>
              <a:t>Event Listeners</a:t>
            </a:r>
            <a:endParaRPr lang="en-IN" dirty="0"/>
          </a:p>
        </p:txBody>
      </p:sp>
      <p:sp>
        <p:nvSpPr>
          <p:cNvPr id="3" name="Content Placeholder 2"/>
          <p:cNvSpPr>
            <a:spLocks noGrp="1"/>
          </p:cNvSpPr>
          <p:nvPr>
            <p:ph idx="1"/>
          </p:nvPr>
        </p:nvSpPr>
        <p:spPr/>
        <p:txBody>
          <a:bodyPr/>
          <a:lstStyle/>
          <a:p>
            <a:r>
              <a:rPr lang="en-US" dirty="0"/>
              <a:t>Context Listeners are </a:t>
            </a:r>
            <a:r>
              <a:rPr lang="en-US" dirty="0">
                <a:solidFill>
                  <a:schemeClr val="accent1"/>
                </a:solidFill>
              </a:rPr>
              <a:t>used to notify a class</a:t>
            </a:r>
            <a:r>
              <a:rPr lang="en-US" dirty="0"/>
              <a:t> when the context is </a:t>
            </a:r>
            <a:r>
              <a:rPr lang="en-US" dirty="0">
                <a:solidFill>
                  <a:schemeClr val="accent1"/>
                </a:solidFill>
              </a:rPr>
              <a:t>initialized or destroyed or when an attribute is added or removed to the web context.</a:t>
            </a:r>
          </a:p>
          <a:p>
            <a:pPr marL="0" indent="0">
              <a:buNone/>
            </a:pPr>
            <a:endParaRPr lang="en-US" dirty="0">
              <a:solidFill>
                <a:schemeClr val="accent1"/>
              </a:solidFill>
            </a:endParaRPr>
          </a:p>
          <a:p>
            <a:r>
              <a:rPr lang="en-US" dirty="0"/>
              <a:t>Session Listeners are </a:t>
            </a:r>
            <a:r>
              <a:rPr lang="en-US" dirty="0">
                <a:solidFill>
                  <a:schemeClr val="accent1"/>
                </a:solidFill>
              </a:rPr>
              <a:t>used to notify a class </a:t>
            </a:r>
            <a:r>
              <a:rPr lang="en-US" dirty="0"/>
              <a:t>when the </a:t>
            </a:r>
            <a:r>
              <a:rPr lang="en-US" dirty="0">
                <a:solidFill>
                  <a:schemeClr val="accent1"/>
                </a:solidFill>
              </a:rPr>
              <a:t>session is initialized, destroyed, activated or when an attribute is added, replaced or removed.</a:t>
            </a:r>
          </a:p>
          <a:p>
            <a:pPr marL="0" indent="0">
              <a:buNone/>
            </a:pPr>
            <a:endParaRPr lang="en-US" dirty="0"/>
          </a:p>
          <a:p>
            <a:r>
              <a:rPr lang="en-US" dirty="0"/>
              <a:t>Request Listeners are </a:t>
            </a:r>
            <a:r>
              <a:rPr lang="en-US" dirty="0">
                <a:solidFill>
                  <a:schemeClr val="accent1"/>
                </a:solidFill>
              </a:rPr>
              <a:t>used to notify a class</a:t>
            </a:r>
            <a:r>
              <a:rPr lang="en-US" dirty="0"/>
              <a:t> when the </a:t>
            </a:r>
            <a:r>
              <a:rPr lang="en-US" dirty="0">
                <a:solidFill>
                  <a:schemeClr val="accent1"/>
                </a:solidFill>
              </a:rPr>
              <a:t>request is coming into scope for a servlet or the request is getting out of scope</a:t>
            </a:r>
            <a:r>
              <a:rPr lang="en-US" dirty="0"/>
              <a:t> for a servlet. A request is defined as coming into scope when it is about to enter the first servlet or servlet filter.</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86</a:t>
            </a:fld>
            <a:endParaRPr lang="en-IN" dirty="0"/>
          </a:p>
        </p:txBody>
      </p:sp>
    </p:spTree>
    <p:custDataLst>
      <p:tags r:id="rId1"/>
    </p:custDataLst>
    <p:extLst>
      <p:ext uri="{BB962C8B-B14F-4D97-AF65-F5344CB8AC3E}">
        <p14:creationId xmlns:p14="http://schemas.microsoft.com/office/powerpoint/2010/main" val="24540202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Level events</a:t>
            </a:r>
            <a:endParaRPr lang="en-IN" dirty="0"/>
          </a:p>
        </p:txBody>
      </p:sp>
      <p:sp>
        <p:nvSpPr>
          <p:cNvPr id="3" name="Content Placeholder 2"/>
          <p:cNvSpPr>
            <a:spLocks noGrp="1"/>
          </p:cNvSpPr>
          <p:nvPr>
            <p:ph idx="1"/>
          </p:nvPr>
        </p:nvSpPr>
        <p:spPr/>
        <p:txBody>
          <a:bodyPr/>
          <a:lstStyle/>
          <a:p>
            <a:pPr marL="0" indent="0" algn="just">
              <a:buNone/>
            </a:pPr>
            <a:r>
              <a:rPr lang="en-US" dirty="0"/>
              <a:t>Request Level events: There are two event listeners for request level events</a:t>
            </a:r>
          </a:p>
          <a:p>
            <a:pPr algn="just"/>
            <a:endParaRPr lang="en-US" dirty="0"/>
          </a:p>
          <a:p>
            <a:pPr algn="just"/>
            <a:r>
              <a:rPr lang="en-US" b="1" dirty="0" err="1"/>
              <a:t>ServletRequestListener</a:t>
            </a:r>
            <a:r>
              <a:rPr lang="en-US" dirty="0"/>
              <a:t> interface is implemented to notify the request coming in scope and going out of scope for a servlet.</a:t>
            </a:r>
          </a:p>
          <a:p>
            <a:pPr marL="0" indent="0" algn="just">
              <a:buNone/>
            </a:pPr>
            <a:endParaRPr lang="en-US" dirty="0"/>
          </a:p>
          <a:p>
            <a:pPr algn="just"/>
            <a:r>
              <a:rPr lang="en-US" b="1" dirty="0" err="1"/>
              <a:t>ServletRequestAttributeListener</a:t>
            </a:r>
            <a:r>
              <a:rPr lang="en-US" dirty="0"/>
              <a:t> interface is implemented to notify the changes (addition, replacement or removal) in the request attributes.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87</a:t>
            </a:fld>
            <a:endParaRPr lang="en-IN" dirty="0"/>
          </a:p>
        </p:txBody>
      </p:sp>
    </p:spTree>
    <p:custDataLst>
      <p:tags r:id="rId1"/>
    </p:custDataLst>
    <p:extLst>
      <p:ext uri="{BB962C8B-B14F-4D97-AF65-F5344CB8AC3E}">
        <p14:creationId xmlns:p14="http://schemas.microsoft.com/office/powerpoint/2010/main" val="28465319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Context Level events</a:t>
            </a:r>
            <a:endParaRPr lang="en-IN" dirty="0"/>
          </a:p>
        </p:txBody>
      </p:sp>
      <p:sp>
        <p:nvSpPr>
          <p:cNvPr id="3" name="Content Placeholder 2"/>
          <p:cNvSpPr>
            <a:spLocks noGrp="1"/>
          </p:cNvSpPr>
          <p:nvPr>
            <p:ph idx="1"/>
          </p:nvPr>
        </p:nvSpPr>
        <p:spPr/>
        <p:txBody>
          <a:bodyPr/>
          <a:lstStyle/>
          <a:p>
            <a:pPr algn="just"/>
            <a:r>
              <a:rPr lang="en-US" b="1" dirty="0" err="1"/>
              <a:t>ServletContextListener</a:t>
            </a:r>
            <a:r>
              <a:rPr lang="en-US" dirty="0"/>
              <a:t> interface is implemented to notify the initialization or destruction of the Servlet.</a:t>
            </a:r>
          </a:p>
          <a:p>
            <a:pPr algn="just"/>
            <a:endParaRPr lang="en-US" dirty="0"/>
          </a:p>
          <a:p>
            <a:pPr algn="just"/>
            <a:r>
              <a:rPr lang="en-US" b="1" dirty="0" err="1"/>
              <a:t>ServletContextAttributeListener</a:t>
            </a:r>
            <a:r>
              <a:rPr lang="en-US" dirty="0"/>
              <a:t> interface is implemented to notify the changes (addition, replacement or removal) in the Servlet Context attributes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88</a:t>
            </a:fld>
            <a:endParaRPr lang="en-IN" dirty="0"/>
          </a:p>
        </p:txBody>
      </p:sp>
    </p:spTree>
    <p:custDataLst>
      <p:tags r:id="rId1"/>
    </p:custDataLst>
    <p:extLst>
      <p:ext uri="{BB962C8B-B14F-4D97-AF65-F5344CB8AC3E}">
        <p14:creationId xmlns:p14="http://schemas.microsoft.com/office/powerpoint/2010/main" val="36091080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Session Level events</a:t>
            </a:r>
            <a:endParaRPr lang="en-IN" dirty="0"/>
          </a:p>
        </p:txBody>
      </p:sp>
      <p:sp>
        <p:nvSpPr>
          <p:cNvPr id="3" name="Content Placeholder 2"/>
          <p:cNvSpPr>
            <a:spLocks noGrp="1"/>
          </p:cNvSpPr>
          <p:nvPr>
            <p:ph idx="1"/>
          </p:nvPr>
        </p:nvSpPr>
        <p:spPr/>
        <p:txBody>
          <a:bodyPr/>
          <a:lstStyle/>
          <a:p>
            <a:r>
              <a:rPr lang="en-US" dirty="0"/>
              <a:t>The Servlet session level events refer to events that </a:t>
            </a:r>
            <a:r>
              <a:rPr lang="en-US" dirty="0">
                <a:solidFill>
                  <a:schemeClr val="accent1"/>
                </a:solidFill>
              </a:rPr>
              <a:t>are used to maintain the client’s session</a:t>
            </a:r>
            <a:r>
              <a:rPr lang="en-US" dirty="0"/>
              <a:t>. </a:t>
            </a:r>
          </a:p>
          <a:p>
            <a:endParaRPr lang="en-US" dirty="0"/>
          </a:p>
          <a:p>
            <a:r>
              <a:rPr lang="en-US" b="1" dirty="0" err="1"/>
              <a:t>HttpSessionListener</a:t>
            </a:r>
            <a:r>
              <a:rPr lang="en-US" dirty="0"/>
              <a:t> interface is implemented to notify the </a:t>
            </a:r>
            <a:r>
              <a:rPr lang="en-US" dirty="0">
                <a:solidFill>
                  <a:schemeClr val="accent1"/>
                </a:solidFill>
              </a:rPr>
              <a:t>initialization or destruction of the Http Session</a:t>
            </a:r>
            <a:r>
              <a:rPr lang="en-US" dirty="0"/>
              <a:t>. </a:t>
            </a:r>
          </a:p>
          <a:p>
            <a:endParaRPr lang="en-US" dirty="0"/>
          </a:p>
          <a:p>
            <a:r>
              <a:rPr lang="en-US" b="1" dirty="0" err="1"/>
              <a:t>HttpSessionActivationListener</a:t>
            </a:r>
            <a:r>
              <a:rPr lang="en-US" dirty="0"/>
              <a:t> interface is implemented to notify when a sessions object change from one VM to another</a:t>
            </a:r>
            <a:r>
              <a:rPr lang="en-US" dirty="0" smtClean="0"/>
              <a:t>.</a:t>
            </a:r>
          </a:p>
          <a:p>
            <a:endParaRPr lang="en-US" dirty="0"/>
          </a:p>
          <a:p>
            <a:r>
              <a:rPr lang="en-US" b="1" dirty="0" err="1"/>
              <a:t>HttpSessionAttributeListener</a:t>
            </a:r>
            <a:r>
              <a:rPr lang="en-US" dirty="0"/>
              <a:t> interface is implemented to </a:t>
            </a:r>
            <a:r>
              <a:rPr lang="en-US" dirty="0">
                <a:solidFill>
                  <a:schemeClr val="accent1"/>
                </a:solidFill>
              </a:rPr>
              <a:t>notify the changes</a:t>
            </a:r>
            <a:r>
              <a:rPr lang="en-US" dirty="0"/>
              <a:t> (addition, replacement or removal) in the </a:t>
            </a:r>
            <a:r>
              <a:rPr lang="en-US" dirty="0" err="1"/>
              <a:t>HttpSession</a:t>
            </a:r>
            <a:r>
              <a:rPr lang="en-US" dirty="0"/>
              <a:t> attributes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89</a:t>
            </a:fld>
            <a:endParaRPr lang="en-IN" dirty="0"/>
          </a:p>
        </p:txBody>
      </p:sp>
    </p:spTree>
    <p:custDataLst>
      <p:tags r:id="rId1"/>
    </p:custDataLst>
    <p:extLst>
      <p:ext uri="{BB962C8B-B14F-4D97-AF65-F5344CB8AC3E}">
        <p14:creationId xmlns:p14="http://schemas.microsoft.com/office/powerpoint/2010/main" val="308354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Servlet Architecture</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a:t>
            </a:fld>
            <a:endParaRPr lang="en-IN" dirty="0"/>
          </a:p>
        </p:txBody>
      </p:sp>
      <p:pic>
        <p:nvPicPr>
          <p:cNvPr id="5" name="Content Placeholder 3"/>
          <p:cNvPicPr>
            <a:picLocks noGrp="1" noChangeAspect="1"/>
          </p:cNvPicPr>
          <p:nvPr>
            <p:ph idx="1"/>
          </p:nvPr>
        </p:nvPicPr>
        <p:blipFill>
          <a:blip r:embed="rId3"/>
          <a:stretch>
            <a:fillRect/>
          </a:stretch>
        </p:blipFill>
        <p:spPr>
          <a:xfrm>
            <a:off x="2235200" y="1325101"/>
            <a:ext cx="7464426" cy="4515774"/>
          </a:xfrm>
          <a:prstGeom prst="rect">
            <a:avLst/>
          </a:prstGeom>
          <a:ln>
            <a:solidFill>
              <a:schemeClr val="tx1"/>
            </a:solidFill>
          </a:ln>
        </p:spPr>
      </p:pic>
    </p:spTree>
    <p:custDataLst>
      <p:tags r:id="rId1"/>
    </p:custDataLst>
    <p:extLst>
      <p:ext uri="{BB962C8B-B14F-4D97-AF65-F5344CB8AC3E}">
        <p14:creationId xmlns:p14="http://schemas.microsoft.com/office/powerpoint/2010/main" val="123009725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err="1">
                <a:effectLst/>
              </a:rPr>
              <a:t>HttpSessionEvent</a:t>
            </a:r>
            <a:r>
              <a:rPr lang="en-IN" b="0" dirty="0">
                <a:effectLst/>
              </a:rPr>
              <a:t> and </a:t>
            </a:r>
            <a:r>
              <a:rPr lang="en-IN" b="0" dirty="0" err="1" smtClean="0">
                <a:effectLst/>
              </a:rPr>
              <a:t>HttpSessionListener</a:t>
            </a:r>
            <a:endParaRPr lang="en-IN" dirty="0"/>
          </a:p>
        </p:txBody>
      </p:sp>
      <p:sp>
        <p:nvSpPr>
          <p:cNvPr id="3" name="Content Placeholder 2"/>
          <p:cNvSpPr>
            <a:spLocks noGrp="1"/>
          </p:cNvSpPr>
          <p:nvPr>
            <p:ph idx="1"/>
          </p:nvPr>
        </p:nvSpPr>
        <p:spPr>
          <a:xfrm>
            <a:off x="239151" y="864107"/>
            <a:ext cx="11456320" cy="5941775"/>
          </a:xfrm>
        </p:spPr>
        <p:txBody>
          <a:bodyPr>
            <a:normAutofit lnSpcReduction="10000"/>
          </a:bodyPr>
          <a:lstStyle/>
          <a:p>
            <a:pPr>
              <a:lnSpc>
                <a:spcPct val="110000"/>
              </a:lnSpc>
            </a:pPr>
            <a:r>
              <a:rPr lang="en-US" dirty="0" err="1"/>
              <a:t>HttpSessionEvent</a:t>
            </a:r>
            <a:r>
              <a:rPr lang="en-US" dirty="0"/>
              <a:t> is notified when session object is changed. </a:t>
            </a:r>
            <a:endParaRPr lang="en-US" dirty="0" smtClean="0"/>
          </a:p>
          <a:p>
            <a:pPr lvl="1">
              <a:lnSpc>
                <a:spcPct val="110000"/>
              </a:lnSpc>
            </a:pPr>
            <a:r>
              <a:rPr lang="en-US" dirty="0" smtClean="0"/>
              <a:t>Corresponding </a:t>
            </a:r>
            <a:r>
              <a:rPr lang="en-US" dirty="0"/>
              <a:t>Listener interface for this event is </a:t>
            </a:r>
            <a:r>
              <a:rPr lang="en-US" dirty="0" err="1"/>
              <a:t>HttpSessionListener</a:t>
            </a:r>
            <a:r>
              <a:rPr lang="en-US" dirty="0" smtClean="0"/>
              <a:t>.</a:t>
            </a:r>
          </a:p>
          <a:p>
            <a:pPr>
              <a:lnSpc>
                <a:spcPct val="110000"/>
              </a:lnSpc>
            </a:pPr>
            <a:r>
              <a:rPr lang="en-US" dirty="0" smtClean="0"/>
              <a:t>What operations can we perform?</a:t>
            </a:r>
          </a:p>
          <a:p>
            <a:pPr lvl="1">
              <a:lnSpc>
                <a:spcPct val="110000"/>
              </a:lnSpc>
            </a:pPr>
            <a:r>
              <a:rPr lang="en-US" dirty="0" smtClean="0"/>
              <a:t>Counting </a:t>
            </a:r>
            <a:r>
              <a:rPr lang="en-US" dirty="0"/>
              <a:t>total and current logged-in users, </a:t>
            </a:r>
            <a:endParaRPr lang="en-US" dirty="0" smtClean="0"/>
          </a:p>
          <a:p>
            <a:pPr lvl="1">
              <a:lnSpc>
                <a:spcPct val="110000"/>
              </a:lnSpc>
            </a:pPr>
            <a:r>
              <a:rPr lang="en-US" dirty="0" smtClean="0"/>
              <a:t>Maintaining </a:t>
            </a:r>
            <a:r>
              <a:rPr lang="en-US" dirty="0"/>
              <a:t>a log of user details such as login time, logout time </a:t>
            </a:r>
            <a:r>
              <a:rPr lang="en-US" dirty="0" smtClean="0"/>
              <a:t>etc.</a:t>
            </a:r>
          </a:p>
          <a:p>
            <a:pPr marL="0" indent="0">
              <a:lnSpc>
                <a:spcPct val="110000"/>
              </a:lnSpc>
              <a:buNone/>
            </a:pPr>
            <a:r>
              <a:rPr lang="en-IN" b="1" dirty="0"/>
              <a:t>Methods of </a:t>
            </a:r>
            <a:r>
              <a:rPr lang="en-IN" b="1" dirty="0" err="1"/>
              <a:t>HttpSessionListener</a:t>
            </a:r>
            <a:r>
              <a:rPr lang="en-IN" b="1" dirty="0"/>
              <a:t> interface</a:t>
            </a:r>
          </a:p>
          <a:p>
            <a:pPr>
              <a:lnSpc>
                <a:spcPct val="110000"/>
              </a:lnSpc>
            </a:pPr>
            <a:r>
              <a:rPr lang="en-US" dirty="0" smtClean="0"/>
              <a:t>Two </a:t>
            </a:r>
            <a:r>
              <a:rPr lang="en-US" dirty="0"/>
              <a:t>methods declared in the </a:t>
            </a:r>
            <a:r>
              <a:rPr lang="en-US" dirty="0" err="1"/>
              <a:t>HttpSessionListener</a:t>
            </a:r>
            <a:r>
              <a:rPr lang="en-US" dirty="0"/>
              <a:t> interface which must be implemented by the servlet programmer to perform some </a:t>
            </a:r>
            <a:r>
              <a:rPr lang="en-US" dirty="0" smtClean="0"/>
              <a:t>action:</a:t>
            </a:r>
          </a:p>
          <a:p>
            <a:pPr lvl="1">
              <a:lnSpc>
                <a:spcPct val="110000"/>
              </a:lnSpc>
            </a:pPr>
            <a:r>
              <a:rPr lang="en-US" dirty="0"/>
              <a:t>public void </a:t>
            </a:r>
            <a:r>
              <a:rPr lang="en-US" dirty="0" err="1"/>
              <a:t>sessionCreated</a:t>
            </a:r>
            <a:r>
              <a:rPr lang="en-US" dirty="0"/>
              <a:t>(</a:t>
            </a:r>
            <a:r>
              <a:rPr lang="en-US" dirty="0" err="1"/>
              <a:t>HttpSessionEvent</a:t>
            </a:r>
            <a:r>
              <a:rPr lang="en-US" dirty="0"/>
              <a:t> e): is invoked when session object is created.</a:t>
            </a:r>
          </a:p>
          <a:p>
            <a:pPr lvl="1">
              <a:lnSpc>
                <a:spcPct val="110000"/>
              </a:lnSpc>
            </a:pPr>
            <a:r>
              <a:rPr lang="en-US" dirty="0"/>
              <a:t>public void </a:t>
            </a:r>
            <a:r>
              <a:rPr lang="en-US" dirty="0" err="1"/>
              <a:t>sessionDestroyed</a:t>
            </a:r>
            <a:r>
              <a:rPr lang="en-US" dirty="0"/>
              <a:t>(</a:t>
            </a:r>
            <a:r>
              <a:rPr lang="en-US" dirty="0" err="1"/>
              <a:t>ServletContextEvent</a:t>
            </a:r>
            <a:r>
              <a:rPr lang="en-US" dirty="0"/>
              <a:t> e): is invoked when session is invalidated.</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90</a:t>
            </a:fld>
            <a:endParaRPr lang="en-IN" dirty="0"/>
          </a:p>
        </p:txBody>
      </p:sp>
    </p:spTree>
    <p:custDataLst>
      <p:tags r:id="rId1"/>
    </p:custDataLst>
    <p:extLst>
      <p:ext uri="{BB962C8B-B14F-4D97-AF65-F5344CB8AC3E}">
        <p14:creationId xmlns:p14="http://schemas.microsoft.com/office/powerpoint/2010/main" val="35069082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effectLst/>
              </a:rPr>
              <a:t>Example of </a:t>
            </a:r>
            <a:r>
              <a:rPr lang="en-IN" b="0" dirty="0" err="1">
                <a:effectLst/>
              </a:rPr>
              <a:t>ServletContextEvent</a:t>
            </a:r>
            <a:r>
              <a:rPr lang="en-IN" b="0" dirty="0">
                <a:effectLst/>
              </a:rPr>
              <a:t> </a:t>
            </a:r>
            <a:r>
              <a:rPr lang="en-US" b="0" dirty="0" smtClean="0">
                <a:effectLst/>
              </a:rPr>
              <a:t> </a:t>
            </a:r>
            <a:r>
              <a:rPr lang="en-US" b="0" dirty="0">
                <a:effectLst/>
              </a:rPr>
              <a:t>and </a:t>
            </a:r>
            <a:r>
              <a:rPr lang="en-IN" b="0" dirty="0" err="1">
                <a:effectLst/>
              </a:rPr>
              <a:t>ServletContextListener</a:t>
            </a:r>
            <a:r>
              <a:rPr lang="en-IN" b="0" dirty="0">
                <a:effectLst/>
              </a:rPr>
              <a:t> </a:t>
            </a:r>
            <a:endParaRPr lang="en-IN" dirty="0"/>
          </a:p>
        </p:txBody>
      </p:sp>
      <p:sp>
        <p:nvSpPr>
          <p:cNvPr id="3" name="Content Placeholder 2"/>
          <p:cNvSpPr>
            <a:spLocks noGrp="1"/>
          </p:cNvSpPr>
          <p:nvPr>
            <p:ph idx="1"/>
          </p:nvPr>
        </p:nvSpPr>
        <p:spPr/>
        <p:txBody>
          <a:bodyPr/>
          <a:lstStyle/>
          <a:p>
            <a:r>
              <a:rPr lang="en-US" dirty="0" smtClean="0"/>
              <a:t>index.html</a:t>
            </a:r>
            <a:endParaRPr lang="en-US" dirty="0"/>
          </a:p>
          <a:p>
            <a:r>
              <a:rPr lang="en-US" dirty="0" smtClean="0"/>
              <a:t>MyListener.java</a:t>
            </a:r>
            <a:endParaRPr lang="en-US" dirty="0"/>
          </a:p>
          <a:p>
            <a:r>
              <a:rPr lang="en-IN" dirty="0" smtClean="0"/>
              <a:t>FetchData.java</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91</a:t>
            </a:fld>
            <a:endParaRPr lang="en-IN" dirty="0"/>
          </a:p>
        </p:txBody>
      </p:sp>
    </p:spTree>
    <p:custDataLst>
      <p:tags r:id="rId1"/>
    </p:custDataLst>
    <p:extLst>
      <p:ext uri="{BB962C8B-B14F-4D97-AF65-F5344CB8AC3E}">
        <p14:creationId xmlns:p14="http://schemas.microsoft.com/office/powerpoint/2010/main" val="37678001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index.html</a:t>
            </a:r>
            <a:endParaRPr lang="en-IN" dirty="0"/>
          </a:p>
        </p:txBody>
      </p:sp>
      <p:sp>
        <p:nvSpPr>
          <p:cNvPr id="3" name="Content Placeholder 2"/>
          <p:cNvSpPr>
            <a:spLocks noGrp="1"/>
          </p:cNvSpPr>
          <p:nvPr>
            <p:ph idx="1"/>
          </p:nvPr>
        </p:nvSpPr>
        <p:spPr/>
        <p:txBody>
          <a:bodyPr/>
          <a:lstStyle/>
          <a:p>
            <a:r>
              <a:rPr lang="en-US" dirty="0"/>
              <a:t>&lt;a </a:t>
            </a:r>
            <a:r>
              <a:rPr lang="en-US" dirty="0" err="1"/>
              <a:t>href</a:t>
            </a:r>
            <a:r>
              <a:rPr lang="en-US" dirty="0"/>
              <a:t>="servlet1"&gt;fetch records&lt;/a&gt;  </a:t>
            </a:r>
            <a:r>
              <a:rPr lang="en-US" b="1" dirty="0"/>
              <a:t/>
            </a:r>
            <a:br>
              <a:rPr lang="en-US" b="1" dirty="0"/>
            </a:b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92</a:t>
            </a:fld>
            <a:endParaRPr lang="en-IN" dirty="0"/>
          </a:p>
        </p:txBody>
      </p:sp>
    </p:spTree>
    <p:custDataLst>
      <p:tags r:id="rId1"/>
    </p:custDataLst>
    <p:extLst>
      <p:ext uri="{BB962C8B-B14F-4D97-AF65-F5344CB8AC3E}">
        <p14:creationId xmlns:p14="http://schemas.microsoft.com/office/powerpoint/2010/main" val="31746790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MyListener.java</a:t>
            </a:r>
            <a:endParaRPr lang="en-IN" dirty="0"/>
          </a:p>
        </p:txBody>
      </p:sp>
      <p:sp>
        <p:nvSpPr>
          <p:cNvPr id="3" name="Content Placeholder 2"/>
          <p:cNvSpPr>
            <a:spLocks noGrp="1"/>
          </p:cNvSpPr>
          <p:nvPr>
            <p:ph idx="1"/>
          </p:nvPr>
        </p:nvSpPr>
        <p:spPr>
          <a:xfrm>
            <a:off x="0" y="864108"/>
            <a:ext cx="11695471" cy="5993892"/>
          </a:xfrm>
        </p:spPr>
        <p:txBody>
          <a:bodyPr numCol="2">
            <a:noAutofit/>
          </a:bodyPr>
          <a:lstStyle/>
          <a:p>
            <a:pPr marL="0" indent="0">
              <a:buNone/>
            </a:pPr>
            <a:r>
              <a:rPr lang="en-IN" sz="2000" b="1" dirty="0"/>
              <a:t>import</a:t>
            </a:r>
            <a:r>
              <a:rPr lang="en-IN" sz="2000" dirty="0"/>
              <a:t> </a:t>
            </a:r>
            <a:r>
              <a:rPr lang="en-IN" sz="2000" dirty="0" err="1"/>
              <a:t>javax.servlet</a:t>
            </a:r>
            <a:r>
              <a:rPr lang="en-IN" sz="2000" dirty="0"/>
              <a:t>.*;  </a:t>
            </a:r>
          </a:p>
          <a:p>
            <a:pPr marL="0" indent="0">
              <a:buNone/>
            </a:pPr>
            <a:r>
              <a:rPr lang="en-IN" sz="2000" b="1" dirty="0"/>
              <a:t>import</a:t>
            </a:r>
            <a:r>
              <a:rPr lang="en-IN" sz="2000" dirty="0"/>
              <a:t> </a:t>
            </a:r>
            <a:r>
              <a:rPr lang="en-IN" sz="2000" dirty="0" err="1"/>
              <a:t>java.sql</a:t>
            </a:r>
            <a:r>
              <a:rPr lang="en-IN" sz="2000" dirty="0"/>
              <a:t>.*;  </a:t>
            </a:r>
          </a:p>
          <a:p>
            <a:pPr marL="0" indent="0">
              <a:buNone/>
            </a:pPr>
            <a:r>
              <a:rPr lang="en-IN" sz="2000" b="1" dirty="0"/>
              <a:t>public</a:t>
            </a:r>
            <a:r>
              <a:rPr lang="en-IN" sz="2000" dirty="0"/>
              <a:t> </a:t>
            </a:r>
            <a:r>
              <a:rPr lang="en-IN" sz="2000" b="1" dirty="0"/>
              <a:t>class</a:t>
            </a:r>
            <a:r>
              <a:rPr lang="en-IN" sz="2000" dirty="0"/>
              <a:t> </a:t>
            </a:r>
            <a:r>
              <a:rPr lang="en-IN" sz="2000" dirty="0" err="1"/>
              <a:t>MyListener</a:t>
            </a:r>
            <a:r>
              <a:rPr lang="en-IN" sz="2000" dirty="0"/>
              <a:t> </a:t>
            </a:r>
            <a:r>
              <a:rPr lang="en-IN" sz="2000" b="1" dirty="0"/>
              <a:t>implements</a:t>
            </a:r>
            <a:r>
              <a:rPr lang="en-IN" sz="2000" dirty="0"/>
              <a:t> </a:t>
            </a:r>
            <a:r>
              <a:rPr lang="en-IN" sz="2000" dirty="0" err="1" smtClean="0"/>
              <a:t>ServletContextListener</a:t>
            </a:r>
            <a:endParaRPr lang="en-IN" sz="2000" dirty="0" smtClean="0"/>
          </a:p>
          <a:p>
            <a:pPr marL="0" indent="0">
              <a:buNone/>
            </a:pPr>
            <a:r>
              <a:rPr lang="en-IN" sz="2000" dirty="0" smtClean="0"/>
              <a:t>{</a:t>
            </a:r>
            <a:r>
              <a:rPr lang="en-IN" sz="2000" dirty="0"/>
              <a:t>  </a:t>
            </a:r>
          </a:p>
          <a:p>
            <a:pPr marL="0" indent="0">
              <a:buNone/>
            </a:pPr>
            <a:r>
              <a:rPr lang="en-IN" sz="2000" b="1" dirty="0"/>
              <a:t>public</a:t>
            </a:r>
            <a:r>
              <a:rPr lang="en-IN" sz="2000" dirty="0"/>
              <a:t> </a:t>
            </a:r>
            <a:r>
              <a:rPr lang="en-IN" sz="2000" b="1" dirty="0"/>
              <a:t>void</a:t>
            </a:r>
            <a:r>
              <a:rPr lang="en-IN" sz="2000" dirty="0"/>
              <a:t> </a:t>
            </a:r>
            <a:r>
              <a:rPr lang="en-IN" sz="2000" dirty="0" err="1"/>
              <a:t>contextInitialized</a:t>
            </a:r>
            <a:r>
              <a:rPr lang="en-IN" sz="2000" dirty="0"/>
              <a:t>(</a:t>
            </a:r>
            <a:r>
              <a:rPr lang="en-IN" sz="2000" dirty="0" err="1"/>
              <a:t>ServletContextEvent</a:t>
            </a:r>
            <a:r>
              <a:rPr lang="en-IN" sz="2000" dirty="0"/>
              <a:t> event) {  </a:t>
            </a:r>
          </a:p>
          <a:p>
            <a:pPr marL="0" indent="0">
              <a:buNone/>
            </a:pPr>
            <a:r>
              <a:rPr lang="en-IN" sz="2000" b="1" dirty="0"/>
              <a:t>try</a:t>
            </a:r>
            <a:r>
              <a:rPr lang="en-IN" sz="2000" dirty="0"/>
              <a:t>{  </a:t>
            </a:r>
          </a:p>
          <a:p>
            <a:pPr marL="0" indent="0">
              <a:buNone/>
            </a:pPr>
            <a:r>
              <a:rPr lang="en-IN" sz="2000" dirty="0" err="1"/>
              <a:t>Class.forName</a:t>
            </a:r>
            <a:r>
              <a:rPr lang="en-IN" sz="2000" dirty="0"/>
              <a:t>("</a:t>
            </a:r>
            <a:r>
              <a:rPr lang="en-IN" sz="2000" dirty="0" err="1"/>
              <a:t>oracle.jdbc.driver.OracleDriver</a:t>
            </a:r>
            <a:r>
              <a:rPr lang="en-IN" sz="2000" dirty="0"/>
              <a:t>");  </a:t>
            </a:r>
          </a:p>
          <a:p>
            <a:pPr marL="0" indent="0">
              <a:buNone/>
            </a:pPr>
            <a:r>
              <a:rPr lang="en-IN" sz="2000" dirty="0"/>
              <a:t>Connection con=</a:t>
            </a:r>
            <a:r>
              <a:rPr lang="en-IN" sz="2000" dirty="0" err="1"/>
              <a:t>DriverManager.getConnection</a:t>
            </a:r>
            <a:r>
              <a:rPr lang="en-IN" sz="2000" dirty="0"/>
              <a:t>(  </a:t>
            </a:r>
          </a:p>
          <a:p>
            <a:pPr marL="0" indent="0">
              <a:buNone/>
            </a:pPr>
            <a:r>
              <a:rPr lang="en-IN" sz="2000" dirty="0"/>
              <a:t>"</a:t>
            </a:r>
            <a:r>
              <a:rPr lang="en-IN" sz="2000" dirty="0" err="1"/>
              <a:t>jdbc:oracle:thin</a:t>
            </a:r>
            <a:r>
              <a:rPr lang="en-IN" sz="2000" dirty="0"/>
              <a:t>:@localhost:1521:xe","system","oracle");  </a:t>
            </a:r>
            <a:endParaRPr lang="en-IN" sz="2000" dirty="0" smtClean="0"/>
          </a:p>
          <a:p>
            <a:pPr marL="0" indent="0">
              <a:buNone/>
            </a:pPr>
            <a:r>
              <a:rPr lang="en-IN" sz="2000" dirty="0" smtClean="0"/>
              <a:t>//storing connection object as an attribute in </a:t>
            </a:r>
            <a:r>
              <a:rPr lang="en-IN" sz="2000" dirty="0" err="1" smtClean="0"/>
              <a:t>ServletContext</a:t>
            </a:r>
            <a:r>
              <a:rPr lang="en-IN" sz="2000" dirty="0" smtClean="0"/>
              <a:t>  </a:t>
            </a:r>
          </a:p>
          <a:p>
            <a:pPr marL="357188" indent="0">
              <a:buNone/>
            </a:pPr>
            <a:r>
              <a:rPr lang="en-IN" sz="2000" dirty="0" err="1" smtClean="0"/>
              <a:t>ServletContext</a:t>
            </a:r>
            <a:r>
              <a:rPr lang="en-IN" sz="2000" dirty="0"/>
              <a:t> </a:t>
            </a:r>
            <a:r>
              <a:rPr lang="en-IN" sz="2000" dirty="0" err="1"/>
              <a:t>ctx</a:t>
            </a:r>
            <a:r>
              <a:rPr lang="en-IN" sz="2000" dirty="0"/>
              <a:t>=</a:t>
            </a:r>
            <a:r>
              <a:rPr lang="en-IN" sz="2000" dirty="0" err="1"/>
              <a:t>event.getServletContext</a:t>
            </a:r>
            <a:r>
              <a:rPr lang="en-IN" sz="2000" dirty="0"/>
              <a:t>();  </a:t>
            </a:r>
          </a:p>
          <a:p>
            <a:pPr marL="357188" indent="0">
              <a:buNone/>
            </a:pPr>
            <a:r>
              <a:rPr lang="en-IN" sz="2000" dirty="0" err="1"/>
              <a:t>ctx.setAttribute</a:t>
            </a:r>
            <a:r>
              <a:rPr lang="en-IN" sz="2000" dirty="0"/>
              <a:t>("</a:t>
            </a:r>
            <a:r>
              <a:rPr lang="en-IN" sz="2000" dirty="0" err="1"/>
              <a:t>mycon</a:t>
            </a:r>
            <a:r>
              <a:rPr lang="en-IN" sz="2000" dirty="0"/>
              <a:t>", con);  </a:t>
            </a:r>
          </a:p>
          <a:p>
            <a:pPr marL="357188" indent="0">
              <a:buNone/>
            </a:pPr>
            <a:r>
              <a:rPr lang="en-IN" sz="2000" dirty="0"/>
              <a:t>          </a:t>
            </a:r>
          </a:p>
          <a:p>
            <a:pPr marL="357188" indent="0">
              <a:buNone/>
            </a:pPr>
            <a:r>
              <a:rPr lang="en-IN" sz="2000" dirty="0"/>
              <a:t>}</a:t>
            </a:r>
            <a:r>
              <a:rPr lang="en-IN" sz="2000" b="1" dirty="0"/>
              <a:t>catch</a:t>
            </a:r>
            <a:r>
              <a:rPr lang="en-IN" sz="2000" dirty="0"/>
              <a:t>(Exception e){</a:t>
            </a:r>
            <a:r>
              <a:rPr lang="en-IN" sz="2000" dirty="0" err="1"/>
              <a:t>e.printStackTrace</a:t>
            </a:r>
            <a:r>
              <a:rPr lang="en-IN" sz="2000" dirty="0"/>
              <a:t>();}  </a:t>
            </a:r>
          </a:p>
          <a:p>
            <a:pPr marL="357188" indent="0">
              <a:buNone/>
            </a:pPr>
            <a:r>
              <a:rPr lang="en-IN" sz="2000" dirty="0"/>
              <a:t>}  </a:t>
            </a:r>
          </a:p>
          <a:p>
            <a:pPr marL="357188" indent="0">
              <a:buNone/>
            </a:pPr>
            <a:r>
              <a:rPr lang="en-IN" sz="2000" dirty="0"/>
              <a:t>  </a:t>
            </a:r>
          </a:p>
          <a:p>
            <a:pPr marL="357188" indent="0">
              <a:buNone/>
            </a:pPr>
            <a:r>
              <a:rPr lang="en-IN" sz="2000" b="1" dirty="0"/>
              <a:t>public</a:t>
            </a:r>
            <a:r>
              <a:rPr lang="en-IN" sz="2000" dirty="0"/>
              <a:t> </a:t>
            </a:r>
            <a:r>
              <a:rPr lang="en-IN" sz="2000" b="1" dirty="0"/>
              <a:t>void</a:t>
            </a:r>
            <a:r>
              <a:rPr lang="en-IN" sz="2000" dirty="0"/>
              <a:t> </a:t>
            </a:r>
            <a:r>
              <a:rPr lang="en-IN" sz="2000" dirty="0" err="1"/>
              <a:t>contextDestroyed</a:t>
            </a:r>
            <a:r>
              <a:rPr lang="en-IN" sz="2000" dirty="0"/>
              <a:t>(</a:t>
            </a:r>
            <a:r>
              <a:rPr lang="en-IN" sz="2000" dirty="0" err="1"/>
              <a:t>ServletContextEvent</a:t>
            </a:r>
            <a:r>
              <a:rPr lang="en-IN" sz="2000" dirty="0"/>
              <a:t> arg0) {}  </a:t>
            </a:r>
          </a:p>
          <a:p>
            <a:pPr marL="357188" indent="0">
              <a:buNone/>
            </a:pPr>
            <a:r>
              <a:rPr lang="en-IN" sz="2000" dirty="0"/>
              <a:t>}  </a:t>
            </a:r>
          </a:p>
          <a:p>
            <a:pPr marL="0" indent="0">
              <a:buNone/>
            </a:pPr>
            <a:endParaRPr lang="en-IN" sz="20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93</a:t>
            </a:fld>
            <a:endParaRPr lang="en-IN" dirty="0"/>
          </a:p>
        </p:txBody>
      </p:sp>
    </p:spTree>
    <p:custDataLst>
      <p:tags r:id="rId1"/>
    </p:custDataLst>
    <p:extLst>
      <p:ext uri="{BB962C8B-B14F-4D97-AF65-F5344CB8AC3E}">
        <p14:creationId xmlns:p14="http://schemas.microsoft.com/office/powerpoint/2010/main" val="34834901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smtClean="0">
                <a:effectLst/>
              </a:rPr>
              <a:t>FetchData</a:t>
            </a:r>
            <a:r>
              <a:rPr lang="en-IN" dirty="0" smtClean="0">
                <a:effectLst/>
              </a:rPr>
              <a:t>.java</a:t>
            </a:r>
            <a:endParaRPr lang="en-IN" dirty="0"/>
          </a:p>
        </p:txBody>
      </p:sp>
      <p:sp>
        <p:nvSpPr>
          <p:cNvPr id="3" name="Content Placeholder 2"/>
          <p:cNvSpPr>
            <a:spLocks noGrp="1"/>
          </p:cNvSpPr>
          <p:nvPr>
            <p:ph idx="1"/>
          </p:nvPr>
        </p:nvSpPr>
        <p:spPr>
          <a:xfrm>
            <a:off x="0" y="864108"/>
            <a:ext cx="11695471" cy="5993892"/>
          </a:xfrm>
        </p:spPr>
        <p:txBody>
          <a:bodyPr numCol="2">
            <a:normAutofit fontScale="77500" lnSpcReduction="20000"/>
          </a:bodyPr>
          <a:lstStyle/>
          <a:p>
            <a:pPr marL="0" indent="0">
              <a:buNone/>
            </a:pPr>
            <a:r>
              <a:rPr lang="en-IN" dirty="0"/>
              <a:t>import java.io.*;  </a:t>
            </a:r>
          </a:p>
          <a:p>
            <a:pPr marL="0" indent="0">
              <a:buNone/>
            </a:pPr>
            <a:r>
              <a:rPr lang="en-IN" dirty="0"/>
              <a:t>import </a:t>
            </a:r>
            <a:r>
              <a:rPr lang="en-IN" dirty="0" err="1"/>
              <a:t>javax.servlet</a:t>
            </a:r>
            <a:r>
              <a:rPr lang="en-IN" dirty="0"/>
              <a:t>.*;  </a:t>
            </a:r>
          </a:p>
          <a:p>
            <a:pPr marL="0" indent="0">
              <a:buNone/>
            </a:pPr>
            <a:r>
              <a:rPr lang="en-IN" dirty="0"/>
              <a:t>import </a:t>
            </a:r>
            <a:r>
              <a:rPr lang="en-IN" dirty="0" err="1"/>
              <a:t>javax.servlet.http</a:t>
            </a:r>
            <a:r>
              <a:rPr lang="en-IN" dirty="0"/>
              <a:t>.*;  </a:t>
            </a:r>
          </a:p>
          <a:p>
            <a:pPr marL="0" indent="0">
              <a:buNone/>
            </a:pPr>
            <a:r>
              <a:rPr lang="en-IN" dirty="0"/>
              <a:t>import </a:t>
            </a:r>
            <a:r>
              <a:rPr lang="en-IN" dirty="0" err="1"/>
              <a:t>java.sql</a:t>
            </a:r>
            <a:r>
              <a:rPr lang="en-IN" dirty="0"/>
              <a:t>.*;  </a:t>
            </a:r>
          </a:p>
          <a:p>
            <a:pPr marL="0" indent="0">
              <a:buNone/>
            </a:pPr>
            <a:r>
              <a:rPr lang="en-IN" dirty="0"/>
              <a:t>public class </a:t>
            </a:r>
            <a:r>
              <a:rPr lang="en-IN" dirty="0" err="1"/>
              <a:t>FetchData</a:t>
            </a:r>
            <a:r>
              <a:rPr lang="en-IN" dirty="0"/>
              <a:t> extends </a:t>
            </a:r>
            <a:r>
              <a:rPr lang="en-IN" dirty="0" err="1"/>
              <a:t>HttpServlet</a:t>
            </a:r>
            <a:r>
              <a:rPr lang="en-IN" dirty="0"/>
              <a:t> {  </a:t>
            </a:r>
          </a:p>
          <a:p>
            <a:pPr marL="0" indent="0">
              <a:buNone/>
            </a:pPr>
            <a:r>
              <a:rPr lang="en-IN" dirty="0"/>
              <a:t>public void </a:t>
            </a:r>
            <a:r>
              <a:rPr lang="en-IN" dirty="0" err="1"/>
              <a:t>doGet</a:t>
            </a:r>
            <a:r>
              <a:rPr lang="en-IN" dirty="0"/>
              <a:t>(</a:t>
            </a:r>
            <a:r>
              <a:rPr lang="en-IN" dirty="0" err="1"/>
              <a:t>HttpServletRequest</a:t>
            </a:r>
            <a:r>
              <a:rPr lang="en-IN" dirty="0"/>
              <a:t> request, </a:t>
            </a:r>
            <a:r>
              <a:rPr lang="en-IN" dirty="0" err="1"/>
              <a:t>HttpServletResponse</a:t>
            </a:r>
            <a:r>
              <a:rPr lang="en-IN" dirty="0"/>
              <a:t> response) throws </a:t>
            </a:r>
            <a:r>
              <a:rPr lang="en-IN" dirty="0" err="1"/>
              <a:t>ServletException</a:t>
            </a:r>
            <a:r>
              <a:rPr lang="en-IN" dirty="0"/>
              <a:t>, </a:t>
            </a:r>
            <a:r>
              <a:rPr lang="en-IN" dirty="0" err="1"/>
              <a:t>IOException</a:t>
            </a:r>
            <a:r>
              <a:rPr lang="en-IN" dirty="0"/>
              <a:t> {  </a:t>
            </a:r>
          </a:p>
          <a:p>
            <a:pPr marL="0" indent="0">
              <a:buNone/>
            </a:pPr>
            <a:r>
              <a:rPr lang="en-IN" dirty="0" err="1"/>
              <a:t>response.setContentType</a:t>
            </a:r>
            <a:r>
              <a:rPr lang="en-IN" dirty="0"/>
              <a:t>("text/html");  </a:t>
            </a:r>
          </a:p>
          <a:p>
            <a:pPr marL="0" indent="0">
              <a:buNone/>
            </a:pPr>
            <a:r>
              <a:rPr lang="en-IN" dirty="0" err="1"/>
              <a:t>PrintWriter</a:t>
            </a:r>
            <a:r>
              <a:rPr lang="en-IN" dirty="0"/>
              <a:t> out = </a:t>
            </a:r>
            <a:r>
              <a:rPr lang="en-IN" dirty="0" err="1"/>
              <a:t>response.getWriter</a:t>
            </a:r>
            <a:r>
              <a:rPr lang="en-IN" dirty="0"/>
              <a:t>();  </a:t>
            </a:r>
          </a:p>
          <a:p>
            <a:pPr marL="0" indent="0">
              <a:buNone/>
            </a:pPr>
            <a:r>
              <a:rPr lang="en-IN" dirty="0"/>
              <a:t>try{  </a:t>
            </a:r>
          </a:p>
          <a:p>
            <a:pPr marL="0" indent="0">
              <a:buNone/>
            </a:pPr>
            <a:r>
              <a:rPr lang="en-IN" dirty="0"/>
              <a:t>//Retrieving connection object from </a:t>
            </a:r>
            <a:r>
              <a:rPr lang="en-IN" dirty="0" err="1"/>
              <a:t>ServletContext</a:t>
            </a:r>
            <a:r>
              <a:rPr lang="en-IN" dirty="0"/>
              <a:t> object  </a:t>
            </a:r>
          </a:p>
          <a:p>
            <a:pPr marL="0" indent="0">
              <a:buNone/>
            </a:pPr>
            <a:r>
              <a:rPr lang="en-IN" dirty="0" err="1"/>
              <a:t>ServletContext</a:t>
            </a:r>
            <a:r>
              <a:rPr lang="en-IN" dirty="0"/>
              <a:t> </a:t>
            </a:r>
            <a:r>
              <a:rPr lang="en-IN" dirty="0" err="1"/>
              <a:t>ctx</a:t>
            </a:r>
            <a:r>
              <a:rPr lang="en-IN" dirty="0"/>
              <a:t>=</a:t>
            </a:r>
            <a:r>
              <a:rPr lang="en-IN" dirty="0" err="1"/>
              <a:t>getServletContext</a:t>
            </a:r>
            <a:r>
              <a:rPr lang="en-IN" dirty="0"/>
              <a:t>();  </a:t>
            </a:r>
          </a:p>
          <a:p>
            <a:pPr marL="0" indent="0">
              <a:buNone/>
            </a:pPr>
            <a:r>
              <a:rPr lang="en-IN" dirty="0"/>
              <a:t>Connection con=(Connection)</a:t>
            </a:r>
            <a:r>
              <a:rPr lang="en-IN" dirty="0" err="1"/>
              <a:t>ctx.getAttribute</a:t>
            </a:r>
            <a:r>
              <a:rPr lang="en-IN" dirty="0"/>
              <a:t>("</a:t>
            </a:r>
            <a:r>
              <a:rPr lang="en-IN" dirty="0" err="1"/>
              <a:t>mycon</a:t>
            </a:r>
            <a:r>
              <a:rPr lang="en-IN" dirty="0"/>
              <a:t>");  </a:t>
            </a:r>
          </a:p>
          <a:p>
            <a:pPr marL="0" indent="0">
              <a:buNone/>
            </a:pPr>
            <a:r>
              <a:rPr lang="en-IN" dirty="0"/>
              <a:t>//</a:t>
            </a:r>
            <a:r>
              <a:rPr lang="en-IN" dirty="0" err="1"/>
              <a:t>retieving</a:t>
            </a:r>
            <a:r>
              <a:rPr lang="en-IN" dirty="0"/>
              <a:t> data  from emp32 table        </a:t>
            </a:r>
          </a:p>
          <a:p>
            <a:pPr marL="0" indent="0">
              <a:buNone/>
            </a:pPr>
            <a:r>
              <a:rPr lang="en-IN" dirty="0" err="1"/>
              <a:t>PreparedStatement</a:t>
            </a:r>
            <a:r>
              <a:rPr lang="en-IN" dirty="0"/>
              <a:t> </a:t>
            </a:r>
            <a:r>
              <a:rPr lang="en-IN" dirty="0" err="1"/>
              <a:t>ps</a:t>
            </a:r>
            <a:r>
              <a:rPr lang="en-IN" dirty="0"/>
              <a:t>=</a:t>
            </a:r>
            <a:r>
              <a:rPr lang="en-IN" dirty="0" err="1"/>
              <a:t>con.prepareStatement</a:t>
            </a:r>
            <a:r>
              <a:rPr lang="en-IN" dirty="0"/>
              <a:t>("select * from emp32",  </a:t>
            </a:r>
          </a:p>
          <a:p>
            <a:pPr marL="0" indent="0">
              <a:buNone/>
            </a:pPr>
            <a:r>
              <a:rPr lang="en-IN" dirty="0" err="1"/>
              <a:t>ResultSet.TYPE_SCROLL_SENSITIVE,ResultSet.CONCUR_UPDATABLE</a:t>
            </a:r>
            <a:r>
              <a:rPr lang="en-IN" dirty="0"/>
              <a:t>);  </a:t>
            </a:r>
          </a:p>
          <a:p>
            <a:pPr marL="0" indent="0">
              <a:buNone/>
            </a:pPr>
            <a:r>
              <a:rPr lang="en-IN" dirty="0" err="1"/>
              <a:t>ResultSet</a:t>
            </a:r>
            <a:r>
              <a:rPr lang="en-IN" dirty="0"/>
              <a:t> </a:t>
            </a:r>
            <a:r>
              <a:rPr lang="en-IN" dirty="0" err="1"/>
              <a:t>rs</a:t>
            </a:r>
            <a:r>
              <a:rPr lang="en-IN" dirty="0"/>
              <a:t>=</a:t>
            </a:r>
            <a:r>
              <a:rPr lang="en-IN" dirty="0" err="1"/>
              <a:t>ps.executeQuery</a:t>
            </a:r>
            <a:r>
              <a:rPr lang="en-IN" dirty="0"/>
              <a:t>();  </a:t>
            </a:r>
          </a:p>
          <a:p>
            <a:pPr marL="0" indent="0">
              <a:buNone/>
            </a:pPr>
            <a:r>
              <a:rPr lang="en-IN" dirty="0"/>
              <a:t>while(</a:t>
            </a:r>
            <a:r>
              <a:rPr lang="en-IN" dirty="0" err="1"/>
              <a:t>rs.next</a:t>
            </a:r>
            <a:r>
              <a:rPr lang="en-IN" dirty="0"/>
              <a:t>()){  </a:t>
            </a:r>
          </a:p>
          <a:p>
            <a:pPr marL="0" indent="0">
              <a:buNone/>
            </a:pPr>
            <a:r>
              <a:rPr lang="en-IN" dirty="0" err="1"/>
              <a:t>out.print</a:t>
            </a:r>
            <a:r>
              <a:rPr lang="en-IN" dirty="0"/>
              <a:t>("&lt;</a:t>
            </a:r>
            <a:r>
              <a:rPr lang="en-IN" dirty="0" err="1"/>
              <a:t>br</a:t>
            </a:r>
            <a:r>
              <a:rPr lang="en-IN" dirty="0"/>
              <a:t>&gt;"+</a:t>
            </a:r>
            <a:r>
              <a:rPr lang="en-IN" dirty="0" err="1"/>
              <a:t>rs.getString</a:t>
            </a:r>
            <a:r>
              <a:rPr lang="en-IN" dirty="0"/>
              <a:t>(1)+" "+</a:t>
            </a:r>
            <a:r>
              <a:rPr lang="en-IN" dirty="0" err="1"/>
              <a:t>rs.getString</a:t>
            </a:r>
            <a:r>
              <a:rPr lang="en-IN" dirty="0"/>
              <a:t>(2));  </a:t>
            </a:r>
          </a:p>
          <a:p>
            <a:pPr marL="0" indent="0">
              <a:buNone/>
            </a:pPr>
            <a:r>
              <a:rPr lang="en-IN" dirty="0"/>
              <a:t>}             </a:t>
            </a:r>
          </a:p>
          <a:p>
            <a:pPr marL="0" indent="0">
              <a:buNone/>
            </a:pPr>
            <a:r>
              <a:rPr lang="en-IN" dirty="0" err="1"/>
              <a:t>con.close</a:t>
            </a:r>
            <a:r>
              <a:rPr lang="en-IN" dirty="0"/>
              <a:t>();  </a:t>
            </a:r>
          </a:p>
          <a:p>
            <a:pPr marL="0" indent="0">
              <a:buNone/>
            </a:pPr>
            <a:r>
              <a:rPr lang="en-IN" dirty="0"/>
              <a:t>}catch(Exception e){</a:t>
            </a:r>
            <a:r>
              <a:rPr lang="en-IN" dirty="0" err="1"/>
              <a:t>e.printStackTrace</a:t>
            </a:r>
            <a:r>
              <a:rPr lang="en-IN" dirty="0"/>
              <a:t>();}         </a:t>
            </a:r>
          </a:p>
          <a:p>
            <a:pPr marL="0" indent="0">
              <a:buNone/>
            </a:pPr>
            <a:r>
              <a:rPr lang="en-IN" dirty="0" err="1"/>
              <a:t>out.close</a:t>
            </a:r>
            <a:r>
              <a:rPr lang="en-IN" dirty="0"/>
              <a:t>();  </a:t>
            </a:r>
          </a:p>
          <a:p>
            <a:pPr marL="0" indent="0">
              <a:buNone/>
            </a:pPr>
            <a:r>
              <a:rPr lang="en-IN" dirty="0"/>
              <a:t>}  </a:t>
            </a:r>
          </a:p>
          <a:p>
            <a:pPr marL="0" indent="0">
              <a:buNone/>
            </a:pPr>
            <a:r>
              <a:rPr lang="en-IN" dirty="0"/>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94</a:t>
            </a:fld>
            <a:endParaRPr lang="en-IN" dirty="0"/>
          </a:p>
        </p:txBody>
      </p:sp>
    </p:spTree>
    <p:custDataLst>
      <p:tags r:id="rId1"/>
    </p:custDataLst>
    <p:extLst>
      <p:ext uri="{BB962C8B-B14F-4D97-AF65-F5344CB8AC3E}">
        <p14:creationId xmlns:p14="http://schemas.microsoft.com/office/powerpoint/2010/main" val="373531908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effectLst/>
              </a:rPr>
              <a:t>Example of </a:t>
            </a:r>
            <a:r>
              <a:rPr lang="en-US" b="0" dirty="0" err="1">
                <a:effectLst/>
              </a:rPr>
              <a:t>HttpSessionEvent</a:t>
            </a:r>
            <a:r>
              <a:rPr lang="en-US" b="0" dirty="0">
                <a:effectLst/>
              </a:rPr>
              <a:t> and </a:t>
            </a:r>
            <a:r>
              <a:rPr lang="en-US" b="0" dirty="0" err="1" smtClean="0">
                <a:effectLst/>
              </a:rPr>
              <a:t>HttpSessionListener</a:t>
            </a:r>
            <a:endParaRPr lang="en-IN" dirty="0"/>
          </a:p>
        </p:txBody>
      </p:sp>
      <p:sp>
        <p:nvSpPr>
          <p:cNvPr id="3" name="Content Placeholder 2"/>
          <p:cNvSpPr>
            <a:spLocks noGrp="1"/>
          </p:cNvSpPr>
          <p:nvPr>
            <p:ph idx="1"/>
          </p:nvPr>
        </p:nvSpPr>
        <p:spPr/>
        <p:txBody>
          <a:bodyPr/>
          <a:lstStyle/>
          <a:p>
            <a:pPr marL="0" indent="0">
              <a:buNone/>
            </a:pPr>
            <a:r>
              <a:rPr lang="en-US" b="1" dirty="0" smtClean="0"/>
              <a:t>Aim:</a:t>
            </a:r>
            <a:r>
              <a:rPr lang="en-US" dirty="0" smtClean="0"/>
              <a:t> To </a:t>
            </a:r>
            <a:r>
              <a:rPr lang="en-US" dirty="0"/>
              <a:t>count total and current logged-in </a:t>
            </a:r>
            <a:r>
              <a:rPr lang="en-US" dirty="0" smtClean="0"/>
              <a:t>users</a:t>
            </a:r>
          </a:p>
          <a:p>
            <a:r>
              <a:rPr lang="en-US" u="sng" dirty="0"/>
              <a:t>index.html</a:t>
            </a:r>
            <a:r>
              <a:rPr lang="en-US" dirty="0"/>
              <a:t>: to get input from the user.</a:t>
            </a:r>
          </a:p>
          <a:p>
            <a:r>
              <a:rPr lang="en-US" u="sng" dirty="0"/>
              <a:t>MyListener.java</a:t>
            </a:r>
            <a:r>
              <a:rPr lang="en-US" dirty="0"/>
              <a:t>: A listener class that counts total and current logged-in users and stores this information in </a:t>
            </a:r>
            <a:r>
              <a:rPr lang="en-US" dirty="0" err="1"/>
              <a:t>ServletContext</a:t>
            </a:r>
            <a:r>
              <a:rPr lang="en-US" dirty="0"/>
              <a:t> object as an attribute.</a:t>
            </a:r>
          </a:p>
          <a:p>
            <a:r>
              <a:rPr lang="en-US" u="sng" dirty="0"/>
              <a:t>First.java</a:t>
            </a:r>
            <a:r>
              <a:rPr lang="en-US" dirty="0"/>
              <a:t>: A Servlet class that creates session and prints the total and current logged-in users.</a:t>
            </a:r>
          </a:p>
          <a:p>
            <a:r>
              <a:rPr lang="en-US" u="sng" dirty="0"/>
              <a:t>Logout.java</a:t>
            </a:r>
            <a:r>
              <a:rPr lang="en-US" dirty="0"/>
              <a:t>: A Servlet class that invalidates session.</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95</a:t>
            </a:fld>
            <a:endParaRPr lang="en-IN" dirty="0"/>
          </a:p>
        </p:txBody>
      </p:sp>
    </p:spTree>
    <p:custDataLst>
      <p:tags r:id="rId1"/>
    </p:custDataLst>
    <p:extLst>
      <p:ext uri="{BB962C8B-B14F-4D97-AF65-F5344CB8AC3E}">
        <p14:creationId xmlns:p14="http://schemas.microsoft.com/office/powerpoint/2010/main" val="12345721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index.html</a:t>
            </a:r>
          </a:p>
        </p:txBody>
      </p:sp>
      <p:sp>
        <p:nvSpPr>
          <p:cNvPr id="3" name="Content Placeholder 2"/>
          <p:cNvSpPr>
            <a:spLocks noGrp="1"/>
          </p:cNvSpPr>
          <p:nvPr>
            <p:ph idx="1"/>
          </p:nvPr>
        </p:nvSpPr>
        <p:spPr/>
        <p:txBody>
          <a:bodyPr/>
          <a:lstStyle/>
          <a:p>
            <a:pPr marL="0" indent="0">
              <a:buNone/>
            </a:pPr>
            <a:r>
              <a:rPr lang="en-IN" dirty="0"/>
              <a:t>&lt;form action="servlet1"&gt;  </a:t>
            </a:r>
          </a:p>
          <a:p>
            <a:pPr marL="0" indent="0">
              <a:buNone/>
            </a:pPr>
            <a:r>
              <a:rPr lang="en-IN" dirty="0" smtClean="0"/>
              <a:t>	Name</a:t>
            </a:r>
            <a:r>
              <a:rPr lang="en-IN" dirty="0"/>
              <a:t>:&lt;input type="text" name="username"&gt;&lt;</a:t>
            </a:r>
            <a:r>
              <a:rPr lang="en-IN" dirty="0" err="1"/>
              <a:t>br</a:t>
            </a:r>
            <a:r>
              <a:rPr lang="en-IN" dirty="0"/>
              <a:t>&gt;  </a:t>
            </a:r>
          </a:p>
          <a:p>
            <a:pPr marL="0" indent="0">
              <a:buNone/>
            </a:pPr>
            <a:r>
              <a:rPr lang="en-IN" dirty="0" smtClean="0"/>
              <a:t>	Password</a:t>
            </a:r>
            <a:r>
              <a:rPr lang="en-IN" dirty="0"/>
              <a:t>:&lt;input type="password" name="</a:t>
            </a:r>
            <a:r>
              <a:rPr lang="en-IN" dirty="0" err="1"/>
              <a:t>userpass</a:t>
            </a:r>
            <a:r>
              <a:rPr lang="en-IN" dirty="0"/>
              <a:t>"&gt;&lt;</a:t>
            </a:r>
            <a:r>
              <a:rPr lang="en-IN" dirty="0" err="1"/>
              <a:t>br</a:t>
            </a:r>
            <a:r>
              <a:rPr lang="en-IN" dirty="0"/>
              <a:t>&gt;  </a:t>
            </a:r>
          </a:p>
          <a:p>
            <a:pPr marL="0" indent="0">
              <a:buNone/>
            </a:pPr>
            <a:r>
              <a:rPr lang="en-IN" dirty="0" smtClean="0"/>
              <a:t>	&lt;</a:t>
            </a:r>
            <a:r>
              <a:rPr lang="en-IN" dirty="0"/>
              <a:t>input type="submit" value="login"/&gt;  </a:t>
            </a:r>
          </a:p>
          <a:p>
            <a:pPr marL="0" indent="0">
              <a:buNone/>
            </a:pPr>
            <a:r>
              <a:rPr lang="en-IN" dirty="0"/>
              <a:t>&lt;/form&gt;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96</a:t>
            </a:fld>
            <a:endParaRPr lang="en-IN" dirty="0"/>
          </a:p>
        </p:txBody>
      </p:sp>
    </p:spTree>
    <p:custDataLst>
      <p:tags r:id="rId1"/>
    </p:custDataLst>
    <p:extLst>
      <p:ext uri="{BB962C8B-B14F-4D97-AF65-F5344CB8AC3E}">
        <p14:creationId xmlns:p14="http://schemas.microsoft.com/office/powerpoint/2010/main" val="38562870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effectLst/>
              </a:rPr>
              <a:t>MyListener.java</a:t>
            </a:r>
            <a:endParaRPr lang="en-IN" dirty="0"/>
          </a:p>
        </p:txBody>
      </p:sp>
      <p:sp>
        <p:nvSpPr>
          <p:cNvPr id="3" name="Content Placeholder 2"/>
          <p:cNvSpPr>
            <a:spLocks noGrp="1"/>
          </p:cNvSpPr>
          <p:nvPr>
            <p:ph idx="1"/>
          </p:nvPr>
        </p:nvSpPr>
        <p:spPr>
          <a:xfrm>
            <a:off x="0" y="864107"/>
            <a:ext cx="11695471" cy="5941775"/>
          </a:xfrm>
        </p:spPr>
        <p:txBody>
          <a:bodyPr numCol="2">
            <a:normAutofit/>
          </a:bodyPr>
          <a:lstStyle/>
          <a:p>
            <a:pPr marL="0" indent="0">
              <a:buNone/>
            </a:pPr>
            <a:r>
              <a:rPr lang="en-IN" sz="2000" dirty="0"/>
              <a:t>import </a:t>
            </a:r>
            <a:r>
              <a:rPr lang="en-IN" sz="2000" dirty="0" err="1" smtClean="0"/>
              <a:t>javax.servlet</a:t>
            </a:r>
            <a:r>
              <a:rPr lang="en-IN" sz="2000" dirty="0" smtClean="0"/>
              <a:t>.*;  </a:t>
            </a:r>
            <a:endParaRPr lang="en-IN" sz="2000" dirty="0"/>
          </a:p>
          <a:p>
            <a:pPr marL="0" indent="0">
              <a:buNone/>
            </a:pPr>
            <a:r>
              <a:rPr lang="en-IN" sz="2000" dirty="0"/>
              <a:t>import </a:t>
            </a:r>
            <a:r>
              <a:rPr lang="en-IN" sz="2000" dirty="0" err="1"/>
              <a:t>javax.servlet.http</a:t>
            </a:r>
            <a:r>
              <a:rPr lang="en-IN" sz="2000" dirty="0" smtClean="0"/>
              <a:t>.*;</a:t>
            </a:r>
            <a:endParaRPr lang="en-IN" sz="2000" dirty="0"/>
          </a:p>
          <a:p>
            <a:pPr marL="0" indent="0">
              <a:buNone/>
            </a:pPr>
            <a:r>
              <a:rPr lang="en-IN" sz="2000" dirty="0"/>
              <a:t>public class </a:t>
            </a:r>
            <a:r>
              <a:rPr lang="en-IN" sz="2000" dirty="0" err="1"/>
              <a:t>CountUserListener</a:t>
            </a:r>
            <a:r>
              <a:rPr lang="en-IN" sz="2000" dirty="0"/>
              <a:t> implements </a:t>
            </a:r>
            <a:r>
              <a:rPr lang="en-IN" sz="2000" dirty="0" err="1" smtClean="0"/>
              <a:t>HttpSessionListener</a:t>
            </a:r>
            <a:r>
              <a:rPr lang="en-IN" sz="2000" dirty="0" smtClean="0"/>
              <a:t> </a:t>
            </a:r>
          </a:p>
          <a:p>
            <a:pPr marL="0" indent="0">
              <a:buNone/>
            </a:pPr>
            <a:r>
              <a:rPr lang="en-IN" sz="2000" dirty="0" smtClean="0"/>
              <a:t>{  </a:t>
            </a:r>
            <a:endParaRPr lang="en-IN" sz="2000" dirty="0"/>
          </a:p>
          <a:p>
            <a:pPr marL="0" indent="0">
              <a:buNone/>
            </a:pPr>
            <a:r>
              <a:rPr lang="en-IN" sz="2000" dirty="0"/>
              <a:t>    </a:t>
            </a:r>
            <a:r>
              <a:rPr lang="en-IN" sz="2000" dirty="0" err="1"/>
              <a:t>ServletContext</a:t>
            </a:r>
            <a:r>
              <a:rPr lang="en-IN" sz="2000" dirty="0"/>
              <a:t> </a:t>
            </a:r>
            <a:r>
              <a:rPr lang="en-IN" sz="2000" dirty="0" err="1"/>
              <a:t>ctx</a:t>
            </a:r>
            <a:r>
              <a:rPr lang="en-IN" sz="2000" dirty="0"/>
              <a:t>=null;  </a:t>
            </a:r>
          </a:p>
          <a:p>
            <a:pPr marL="0" indent="0">
              <a:buNone/>
            </a:pPr>
            <a:r>
              <a:rPr lang="en-IN" sz="2000" dirty="0"/>
              <a:t>    static </a:t>
            </a:r>
            <a:r>
              <a:rPr lang="en-IN" sz="2000" dirty="0" err="1"/>
              <a:t>int</a:t>
            </a:r>
            <a:r>
              <a:rPr lang="en-IN" sz="2000" dirty="0"/>
              <a:t> total=0,current=0;  </a:t>
            </a:r>
          </a:p>
          <a:p>
            <a:pPr marL="0" indent="0">
              <a:buNone/>
            </a:pPr>
            <a:r>
              <a:rPr lang="en-IN" sz="2000" dirty="0" smtClean="0"/>
              <a:t>public </a:t>
            </a:r>
            <a:r>
              <a:rPr lang="en-IN" sz="2000" dirty="0"/>
              <a:t>void </a:t>
            </a:r>
            <a:r>
              <a:rPr lang="en-IN" sz="2000" dirty="0" err="1"/>
              <a:t>sessionCreated</a:t>
            </a:r>
            <a:r>
              <a:rPr lang="en-IN" sz="2000" dirty="0"/>
              <a:t>(</a:t>
            </a:r>
            <a:r>
              <a:rPr lang="en-IN" sz="2000" dirty="0" err="1"/>
              <a:t>HttpSessionEvent</a:t>
            </a:r>
            <a:r>
              <a:rPr lang="en-IN" sz="2000" dirty="0"/>
              <a:t> e) </a:t>
            </a:r>
            <a:endParaRPr lang="en-IN" sz="2000" dirty="0" smtClean="0"/>
          </a:p>
          <a:p>
            <a:pPr marL="0" indent="0">
              <a:buNone/>
            </a:pPr>
            <a:r>
              <a:rPr lang="en-IN" sz="2000" dirty="0" smtClean="0"/>
              <a:t>{  </a:t>
            </a:r>
            <a:endParaRPr lang="en-IN" sz="2000" dirty="0"/>
          </a:p>
          <a:p>
            <a:pPr marL="0" indent="0">
              <a:buNone/>
            </a:pPr>
            <a:r>
              <a:rPr lang="en-IN" sz="2000" dirty="0"/>
              <a:t>    total++;  </a:t>
            </a:r>
          </a:p>
          <a:p>
            <a:pPr marL="0" indent="0">
              <a:buNone/>
            </a:pPr>
            <a:r>
              <a:rPr lang="en-IN" sz="2000" dirty="0"/>
              <a:t>    current++;  </a:t>
            </a:r>
            <a:r>
              <a:rPr lang="en-IN" sz="2000" dirty="0" smtClean="0"/>
              <a:t>    </a:t>
            </a:r>
          </a:p>
          <a:p>
            <a:pPr marL="0" indent="0">
              <a:buNone/>
            </a:pPr>
            <a:r>
              <a:rPr lang="en-IN" sz="2000" dirty="0" smtClean="0"/>
              <a:t>    </a:t>
            </a:r>
            <a:r>
              <a:rPr lang="en-IN" sz="2000" dirty="0" err="1" smtClean="0"/>
              <a:t>ctx</a:t>
            </a:r>
            <a:r>
              <a:rPr lang="en-IN" sz="2000" dirty="0" smtClean="0"/>
              <a:t> = </a:t>
            </a:r>
            <a:r>
              <a:rPr lang="en-IN" sz="2000" dirty="0" err="1" smtClean="0"/>
              <a:t>e.getSession</a:t>
            </a:r>
            <a:r>
              <a:rPr lang="en-IN" sz="2000" dirty="0"/>
              <a:t>().</a:t>
            </a:r>
            <a:r>
              <a:rPr lang="en-IN" sz="2000" dirty="0" err="1"/>
              <a:t>getServletContext</a:t>
            </a:r>
            <a:r>
              <a:rPr lang="en-IN" sz="2000" dirty="0"/>
              <a:t>();  </a:t>
            </a:r>
          </a:p>
          <a:p>
            <a:pPr marL="271463" indent="0">
              <a:buNone/>
            </a:pPr>
            <a:r>
              <a:rPr lang="en-IN" sz="2000" dirty="0"/>
              <a:t>    </a:t>
            </a:r>
            <a:r>
              <a:rPr lang="en-IN" sz="2000" dirty="0" err="1"/>
              <a:t>ctx.setAttribute</a:t>
            </a:r>
            <a:r>
              <a:rPr lang="en-IN" sz="2000" dirty="0"/>
              <a:t>("</a:t>
            </a:r>
            <a:r>
              <a:rPr lang="en-IN" sz="2000" dirty="0" err="1"/>
              <a:t>totalusers</a:t>
            </a:r>
            <a:r>
              <a:rPr lang="en-IN" sz="2000" dirty="0"/>
              <a:t>", total);  </a:t>
            </a:r>
          </a:p>
          <a:p>
            <a:pPr marL="271463" indent="0">
              <a:buNone/>
            </a:pPr>
            <a:r>
              <a:rPr lang="en-IN" sz="2000" dirty="0"/>
              <a:t>    </a:t>
            </a:r>
            <a:r>
              <a:rPr lang="en-IN" sz="2000" dirty="0" err="1"/>
              <a:t>ctx.setAttribute</a:t>
            </a:r>
            <a:r>
              <a:rPr lang="en-IN" sz="2000" dirty="0"/>
              <a:t>("</a:t>
            </a:r>
            <a:r>
              <a:rPr lang="en-IN" sz="2000" dirty="0" err="1"/>
              <a:t>currentusers</a:t>
            </a:r>
            <a:r>
              <a:rPr lang="en-IN" sz="2000" dirty="0"/>
              <a:t>", current); </a:t>
            </a:r>
          </a:p>
          <a:p>
            <a:pPr marL="271463" indent="0">
              <a:buNone/>
            </a:pPr>
            <a:r>
              <a:rPr lang="en-IN" sz="2000" dirty="0" smtClean="0"/>
              <a:t>}</a:t>
            </a:r>
            <a:endParaRPr lang="en-IN" sz="2000" dirty="0"/>
          </a:p>
          <a:p>
            <a:pPr marL="271463" indent="0">
              <a:buNone/>
            </a:pPr>
            <a:r>
              <a:rPr lang="en-IN" sz="2000" dirty="0" smtClean="0"/>
              <a:t>public </a:t>
            </a:r>
            <a:r>
              <a:rPr lang="en-IN" sz="2000" dirty="0"/>
              <a:t>void </a:t>
            </a:r>
            <a:r>
              <a:rPr lang="en-IN" sz="2000" dirty="0" err="1"/>
              <a:t>sessionDestroyed</a:t>
            </a:r>
            <a:r>
              <a:rPr lang="en-IN" sz="2000" dirty="0"/>
              <a:t>(</a:t>
            </a:r>
            <a:r>
              <a:rPr lang="en-IN" sz="2000" dirty="0" err="1"/>
              <a:t>HttpSessionEvent</a:t>
            </a:r>
            <a:r>
              <a:rPr lang="en-IN" sz="2000" dirty="0"/>
              <a:t> e) {  </a:t>
            </a:r>
          </a:p>
          <a:p>
            <a:pPr marL="271463" indent="0">
              <a:buNone/>
            </a:pPr>
            <a:r>
              <a:rPr lang="en-IN" sz="2000" dirty="0"/>
              <a:t>        current--;  </a:t>
            </a:r>
          </a:p>
          <a:p>
            <a:pPr marL="271463" indent="0">
              <a:buNone/>
            </a:pPr>
            <a:r>
              <a:rPr lang="en-IN" sz="2000" dirty="0"/>
              <a:t>        </a:t>
            </a:r>
            <a:r>
              <a:rPr lang="en-IN" sz="2000" dirty="0" err="1"/>
              <a:t>ctx.setAttribute</a:t>
            </a:r>
            <a:r>
              <a:rPr lang="en-IN" sz="2000" dirty="0"/>
              <a:t>("</a:t>
            </a:r>
            <a:r>
              <a:rPr lang="en-IN" sz="2000" dirty="0" err="1"/>
              <a:t>currentusers</a:t>
            </a:r>
            <a:r>
              <a:rPr lang="en-IN" sz="2000" dirty="0"/>
              <a:t>",current);  </a:t>
            </a:r>
          </a:p>
          <a:p>
            <a:pPr marL="271463" indent="0">
              <a:buNone/>
            </a:pPr>
            <a:r>
              <a:rPr lang="en-IN" sz="2000" dirty="0"/>
              <a:t>    </a:t>
            </a:r>
            <a:r>
              <a:rPr lang="en-IN" sz="2000" dirty="0" smtClean="0"/>
              <a:t>}</a:t>
            </a:r>
            <a:endParaRPr lang="en-IN" sz="2000" dirty="0"/>
          </a:p>
          <a:p>
            <a:pPr marL="271463" indent="0">
              <a:buNone/>
            </a:pPr>
            <a:r>
              <a:rPr lang="en-IN" sz="2000" dirty="0"/>
              <a: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97</a:t>
            </a:fld>
            <a:endParaRPr lang="en-IN" dirty="0"/>
          </a:p>
        </p:txBody>
      </p:sp>
    </p:spTree>
    <p:custDataLst>
      <p:tags r:id="rId1"/>
    </p:custDataLst>
    <p:extLst>
      <p:ext uri="{BB962C8B-B14F-4D97-AF65-F5344CB8AC3E}">
        <p14:creationId xmlns:p14="http://schemas.microsoft.com/office/powerpoint/2010/main" val="9488440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First.java</a:t>
            </a:r>
          </a:p>
        </p:txBody>
      </p:sp>
      <p:sp>
        <p:nvSpPr>
          <p:cNvPr id="3" name="Content Placeholder 2"/>
          <p:cNvSpPr>
            <a:spLocks noGrp="1"/>
          </p:cNvSpPr>
          <p:nvPr>
            <p:ph idx="1"/>
          </p:nvPr>
        </p:nvSpPr>
        <p:spPr>
          <a:xfrm>
            <a:off x="0" y="864108"/>
            <a:ext cx="11815863" cy="5993892"/>
          </a:xfrm>
        </p:spPr>
        <p:txBody>
          <a:bodyPr numCol="2">
            <a:noAutofit/>
          </a:bodyPr>
          <a:lstStyle/>
          <a:p>
            <a:pPr marL="0" indent="0">
              <a:buNone/>
            </a:pPr>
            <a:r>
              <a:rPr lang="en-IN" sz="1800" dirty="0"/>
              <a:t>import java.io.*;</a:t>
            </a:r>
          </a:p>
          <a:p>
            <a:pPr marL="0" indent="0">
              <a:buNone/>
            </a:pPr>
            <a:r>
              <a:rPr lang="en-IN" sz="1800" dirty="0"/>
              <a:t>import </a:t>
            </a:r>
            <a:r>
              <a:rPr lang="en-IN" sz="1800" dirty="0" err="1"/>
              <a:t>javax.servlet</a:t>
            </a:r>
            <a:r>
              <a:rPr lang="en-IN" sz="1800" dirty="0"/>
              <a:t>.*;  </a:t>
            </a:r>
          </a:p>
          <a:p>
            <a:pPr marL="0" indent="0">
              <a:buNone/>
            </a:pPr>
            <a:r>
              <a:rPr lang="en-IN" sz="1800" dirty="0"/>
              <a:t>import </a:t>
            </a:r>
            <a:r>
              <a:rPr lang="en-IN" sz="1800" dirty="0" err="1"/>
              <a:t>javax.servlet.http</a:t>
            </a:r>
            <a:r>
              <a:rPr lang="en-IN" sz="1800" dirty="0"/>
              <a:t>.*; </a:t>
            </a:r>
          </a:p>
          <a:p>
            <a:pPr marL="0" indent="0">
              <a:buNone/>
            </a:pPr>
            <a:r>
              <a:rPr lang="en-IN" sz="1800" dirty="0"/>
              <a:t>public class First extends </a:t>
            </a:r>
            <a:r>
              <a:rPr lang="en-IN" sz="1800" dirty="0" err="1"/>
              <a:t>HttpServlet</a:t>
            </a:r>
            <a:r>
              <a:rPr lang="en-IN" sz="1800" dirty="0"/>
              <a:t> {  </a:t>
            </a:r>
          </a:p>
          <a:p>
            <a:pPr marL="0" indent="0">
              <a:buNone/>
            </a:pPr>
            <a:r>
              <a:rPr lang="en-IN" sz="1800" dirty="0"/>
              <a:t>public void </a:t>
            </a:r>
            <a:r>
              <a:rPr lang="en-IN" sz="1800" dirty="0" err="1"/>
              <a:t>doGet</a:t>
            </a:r>
            <a:r>
              <a:rPr lang="en-IN" sz="1800" dirty="0"/>
              <a:t>(</a:t>
            </a:r>
            <a:r>
              <a:rPr lang="en-IN" sz="1800" dirty="0" err="1"/>
              <a:t>HttpServletRequest</a:t>
            </a:r>
            <a:r>
              <a:rPr lang="en-IN" sz="1800" dirty="0"/>
              <a:t> request,  </a:t>
            </a:r>
          </a:p>
          <a:p>
            <a:pPr marL="0" indent="0">
              <a:buNone/>
            </a:pPr>
            <a:r>
              <a:rPr lang="en-IN" sz="1800" dirty="0"/>
              <a:t> </a:t>
            </a:r>
            <a:r>
              <a:rPr lang="en-IN" sz="1800" dirty="0" err="1"/>
              <a:t>HttpServletResponse</a:t>
            </a:r>
            <a:r>
              <a:rPr lang="en-IN" sz="1800" dirty="0"/>
              <a:t> response)  </a:t>
            </a:r>
          </a:p>
          <a:p>
            <a:pPr marL="0" indent="0">
              <a:buNone/>
            </a:pPr>
            <a:r>
              <a:rPr lang="en-IN" sz="1800" dirty="0"/>
              <a:t>    throws </a:t>
            </a:r>
            <a:r>
              <a:rPr lang="en-IN" sz="1800" dirty="0" err="1"/>
              <a:t>ServletException</a:t>
            </a:r>
            <a:r>
              <a:rPr lang="en-IN" sz="1800" dirty="0"/>
              <a:t>, </a:t>
            </a:r>
            <a:r>
              <a:rPr lang="en-IN" sz="1800" dirty="0" err="1"/>
              <a:t>IOException</a:t>
            </a:r>
            <a:r>
              <a:rPr lang="en-IN" sz="1800" dirty="0"/>
              <a:t> {  </a:t>
            </a:r>
          </a:p>
          <a:p>
            <a:pPr marL="0" indent="0">
              <a:buNone/>
            </a:pPr>
            <a:r>
              <a:rPr lang="en-IN" sz="1800" dirty="0"/>
              <a:t>        </a:t>
            </a:r>
            <a:r>
              <a:rPr lang="en-IN" sz="1800" dirty="0" err="1"/>
              <a:t>response.setContentType</a:t>
            </a:r>
            <a:r>
              <a:rPr lang="en-IN" sz="1800" dirty="0"/>
              <a:t>("text/html");  </a:t>
            </a:r>
          </a:p>
          <a:p>
            <a:pPr marL="0" indent="0">
              <a:buNone/>
            </a:pPr>
            <a:r>
              <a:rPr lang="en-IN" sz="1800" dirty="0"/>
              <a:t>        </a:t>
            </a:r>
            <a:r>
              <a:rPr lang="en-IN" sz="1800" dirty="0" err="1"/>
              <a:t>PrintWriter</a:t>
            </a:r>
            <a:r>
              <a:rPr lang="en-IN" sz="1800" dirty="0"/>
              <a:t> out = </a:t>
            </a:r>
            <a:r>
              <a:rPr lang="en-IN" sz="1800" dirty="0" err="1"/>
              <a:t>response.getWriter</a:t>
            </a:r>
            <a:r>
              <a:rPr lang="en-IN" sz="1800" dirty="0"/>
              <a:t>();  </a:t>
            </a:r>
          </a:p>
          <a:p>
            <a:pPr marL="0" indent="0">
              <a:buNone/>
            </a:pPr>
            <a:r>
              <a:rPr lang="en-IN" sz="1800" dirty="0"/>
              <a:t>        String n=</a:t>
            </a:r>
            <a:r>
              <a:rPr lang="en-IN" sz="1800" dirty="0" err="1"/>
              <a:t>request.getParameter</a:t>
            </a:r>
            <a:r>
              <a:rPr lang="en-IN" sz="1800" dirty="0"/>
              <a:t>("username");  </a:t>
            </a:r>
          </a:p>
          <a:p>
            <a:pPr marL="0" indent="0">
              <a:buNone/>
            </a:pPr>
            <a:r>
              <a:rPr lang="en-IN" sz="1800" dirty="0"/>
              <a:t>        </a:t>
            </a:r>
            <a:r>
              <a:rPr lang="en-IN" sz="1800" dirty="0" err="1"/>
              <a:t>out.print</a:t>
            </a:r>
            <a:r>
              <a:rPr lang="en-IN" sz="1800" dirty="0"/>
              <a:t>("Welcome "+n);  </a:t>
            </a:r>
          </a:p>
          <a:p>
            <a:pPr marL="0" indent="0">
              <a:buNone/>
            </a:pPr>
            <a:r>
              <a:rPr lang="en-IN" sz="1800" dirty="0"/>
              <a:t>        </a:t>
            </a:r>
            <a:r>
              <a:rPr lang="en-IN" sz="1800" dirty="0" err="1"/>
              <a:t>HttpSession</a:t>
            </a:r>
            <a:r>
              <a:rPr lang="en-IN" sz="1800" dirty="0"/>
              <a:t> session=</a:t>
            </a:r>
            <a:r>
              <a:rPr lang="en-IN" sz="1800" dirty="0" err="1"/>
              <a:t>request.getSession</a:t>
            </a:r>
            <a:r>
              <a:rPr lang="en-IN" sz="1800" dirty="0"/>
              <a:t>();  </a:t>
            </a:r>
          </a:p>
          <a:p>
            <a:pPr marL="0" indent="0">
              <a:buNone/>
            </a:pPr>
            <a:r>
              <a:rPr lang="en-IN" sz="1800" dirty="0"/>
              <a:t>        </a:t>
            </a:r>
            <a:r>
              <a:rPr lang="en-IN" sz="1800" dirty="0" err="1"/>
              <a:t>session.setAttribute</a:t>
            </a:r>
            <a:r>
              <a:rPr lang="en-IN" sz="1800" dirty="0"/>
              <a:t>("</a:t>
            </a:r>
            <a:r>
              <a:rPr lang="en-IN" sz="1800" dirty="0" err="1"/>
              <a:t>uname</a:t>
            </a:r>
            <a:r>
              <a:rPr lang="en-IN" sz="1800" dirty="0"/>
              <a:t>",n);  </a:t>
            </a:r>
          </a:p>
          <a:p>
            <a:pPr marL="0" indent="0">
              <a:buNone/>
            </a:pPr>
            <a:r>
              <a:rPr lang="en-IN" sz="1800" dirty="0"/>
              <a:t>        //retrieving data from </a:t>
            </a:r>
            <a:r>
              <a:rPr lang="en-IN" sz="1800" dirty="0" err="1"/>
              <a:t>ServletContext</a:t>
            </a:r>
            <a:r>
              <a:rPr lang="en-IN" sz="1800" dirty="0"/>
              <a:t> object  </a:t>
            </a:r>
          </a:p>
          <a:p>
            <a:pPr marL="0" indent="0">
              <a:buNone/>
            </a:pPr>
            <a:r>
              <a:rPr lang="en-IN" sz="1800" dirty="0"/>
              <a:t>        </a:t>
            </a:r>
            <a:r>
              <a:rPr lang="en-IN" sz="1800" dirty="0" err="1"/>
              <a:t>ServletContext</a:t>
            </a:r>
            <a:r>
              <a:rPr lang="en-IN" sz="1800" dirty="0"/>
              <a:t> </a:t>
            </a:r>
            <a:r>
              <a:rPr lang="en-IN" sz="1800" dirty="0" err="1"/>
              <a:t>ctx</a:t>
            </a:r>
            <a:r>
              <a:rPr lang="en-IN" sz="1800" dirty="0"/>
              <a:t>=</a:t>
            </a:r>
            <a:r>
              <a:rPr lang="en-IN" sz="1800" dirty="0" err="1"/>
              <a:t>getServletContext</a:t>
            </a:r>
            <a:r>
              <a:rPr lang="en-IN" sz="1800" dirty="0"/>
              <a:t>();  </a:t>
            </a:r>
          </a:p>
          <a:p>
            <a:pPr marL="0" indent="0">
              <a:buNone/>
            </a:pPr>
            <a:r>
              <a:rPr lang="en-IN" sz="1800" dirty="0"/>
              <a:t>        </a:t>
            </a:r>
            <a:r>
              <a:rPr lang="en-IN" sz="1800" dirty="0" err="1"/>
              <a:t>int</a:t>
            </a:r>
            <a:r>
              <a:rPr lang="en-IN" sz="1800" dirty="0"/>
              <a:t> t=(Integer)</a:t>
            </a:r>
            <a:r>
              <a:rPr lang="en-IN" sz="1800" dirty="0" err="1"/>
              <a:t>ctx.getAttribute</a:t>
            </a:r>
            <a:r>
              <a:rPr lang="en-IN" sz="1800" dirty="0"/>
              <a:t>("</a:t>
            </a:r>
            <a:r>
              <a:rPr lang="en-IN" sz="1800" dirty="0" err="1"/>
              <a:t>totalusers</a:t>
            </a:r>
            <a:r>
              <a:rPr lang="en-IN" sz="1800" dirty="0"/>
              <a:t>");  </a:t>
            </a:r>
          </a:p>
          <a:p>
            <a:pPr marL="0" indent="0">
              <a:buNone/>
            </a:pPr>
            <a:r>
              <a:rPr lang="en-IN" sz="1800" dirty="0"/>
              <a:t>        </a:t>
            </a:r>
            <a:r>
              <a:rPr lang="en-IN" sz="1800" dirty="0" err="1"/>
              <a:t>int</a:t>
            </a:r>
            <a:r>
              <a:rPr lang="en-IN" sz="1800" dirty="0"/>
              <a:t> c=(Integer)</a:t>
            </a:r>
            <a:r>
              <a:rPr lang="en-IN" sz="1800" dirty="0" err="1"/>
              <a:t>ctx.getAttribute</a:t>
            </a:r>
            <a:r>
              <a:rPr lang="en-IN" sz="1800" dirty="0"/>
              <a:t>("</a:t>
            </a:r>
            <a:r>
              <a:rPr lang="en-IN" sz="1800" dirty="0" err="1"/>
              <a:t>currentusers</a:t>
            </a:r>
            <a:r>
              <a:rPr lang="en-IN" sz="1800" dirty="0"/>
              <a:t>");  </a:t>
            </a:r>
          </a:p>
          <a:p>
            <a:pPr marL="0" indent="0">
              <a:buNone/>
            </a:pPr>
            <a:r>
              <a:rPr lang="en-IN" sz="1800" dirty="0"/>
              <a:t>        </a:t>
            </a:r>
            <a:r>
              <a:rPr lang="en-IN" sz="1800" dirty="0" err="1"/>
              <a:t>out.print</a:t>
            </a:r>
            <a:r>
              <a:rPr lang="en-IN" sz="1800" dirty="0"/>
              <a:t>("&lt;</a:t>
            </a:r>
            <a:r>
              <a:rPr lang="en-IN" sz="1800" dirty="0" err="1"/>
              <a:t>br</a:t>
            </a:r>
            <a:r>
              <a:rPr lang="en-IN" sz="1800" dirty="0"/>
              <a:t>&gt;total users= "+t);  </a:t>
            </a:r>
          </a:p>
          <a:p>
            <a:pPr marL="0" indent="0">
              <a:buNone/>
            </a:pPr>
            <a:r>
              <a:rPr lang="en-IN" sz="1800" dirty="0"/>
              <a:t>        </a:t>
            </a:r>
            <a:r>
              <a:rPr lang="en-IN" sz="1800" dirty="0" err="1"/>
              <a:t>out.print</a:t>
            </a:r>
            <a:r>
              <a:rPr lang="en-IN" sz="1800" dirty="0"/>
              <a:t>("&lt;</a:t>
            </a:r>
            <a:r>
              <a:rPr lang="en-IN" sz="1800" dirty="0" err="1"/>
              <a:t>br</a:t>
            </a:r>
            <a:r>
              <a:rPr lang="en-IN" sz="1800" dirty="0"/>
              <a:t>&gt;current users= "+c);  </a:t>
            </a:r>
          </a:p>
          <a:p>
            <a:pPr marL="0" indent="0">
              <a:buNone/>
            </a:pPr>
            <a:r>
              <a:rPr lang="en-IN" sz="1800" dirty="0"/>
              <a:t>        </a:t>
            </a:r>
            <a:r>
              <a:rPr lang="en-IN" sz="1800" dirty="0" err="1"/>
              <a:t>out.print</a:t>
            </a:r>
            <a:r>
              <a:rPr lang="en-IN" sz="1800" dirty="0"/>
              <a:t>("&lt;</a:t>
            </a:r>
            <a:r>
              <a:rPr lang="en-IN" sz="1800" dirty="0" err="1"/>
              <a:t>br</a:t>
            </a:r>
            <a:r>
              <a:rPr lang="en-IN" sz="1800" dirty="0"/>
              <a:t>&gt;&lt;a </a:t>
            </a:r>
            <a:r>
              <a:rPr lang="en-IN" sz="1800" dirty="0" err="1"/>
              <a:t>href</a:t>
            </a:r>
            <a:r>
              <a:rPr lang="en-IN" sz="1800" dirty="0"/>
              <a:t>='logout'&gt;logout&lt;/a&gt;");  </a:t>
            </a:r>
          </a:p>
          <a:p>
            <a:pPr marL="0" indent="0">
              <a:buNone/>
            </a:pPr>
            <a:r>
              <a:rPr lang="en-IN" sz="1800" dirty="0"/>
              <a:t>        </a:t>
            </a:r>
            <a:r>
              <a:rPr lang="en-IN" sz="1800" dirty="0" err="1"/>
              <a:t>out.close</a:t>
            </a:r>
            <a:r>
              <a:rPr lang="en-IN" sz="1800" dirty="0"/>
              <a:t>();  </a:t>
            </a:r>
          </a:p>
          <a:p>
            <a:pPr marL="0" indent="0">
              <a:buNone/>
            </a:pPr>
            <a:r>
              <a:rPr lang="en-IN" sz="1800" dirty="0"/>
              <a:t>    }  </a:t>
            </a:r>
          </a:p>
          <a:p>
            <a:pPr marL="0" indent="0">
              <a:buNone/>
            </a:pPr>
            <a:r>
              <a:rPr lang="en-IN" sz="1800" dirty="0"/>
              <a: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98</a:t>
            </a:fld>
            <a:endParaRPr lang="en-IN" dirty="0"/>
          </a:p>
        </p:txBody>
      </p:sp>
    </p:spTree>
    <p:custDataLst>
      <p:tags r:id="rId1"/>
    </p:custDataLst>
    <p:extLst>
      <p:ext uri="{BB962C8B-B14F-4D97-AF65-F5344CB8AC3E}">
        <p14:creationId xmlns:p14="http://schemas.microsoft.com/office/powerpoint/2010/main" val="31323426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Logout.java</a:t>
            </a:r>
          </a:p>
        </p:txBody>
      </p:sp>
      <p:sp>
        <p:nvSpPr>
          <p:cNvPr id="3" name="Content Placeholder 2"/>
          <p:cNvSpPr>
            <a:spLocks noGrp="1"/>
          </p:cNvSpPr>
          <p:nvPr>
            <p:ph idx="1"/>
          </p:nvPr>
        </p:nvSpPr>
        <p:spPr>
          <a:xfrm>
            <a:off x="239151" y="864108"/>
            <a:ext cx="11456320" cy="5993892"/>
          </a:xfrm>
        </p:spPr>
        <p:txBody>
          <a:bodyPr>
            <a:noAutofit/>
          </a:bodyPr>
          <a:lstStyle/>
          <a:p>
            <a:pPr marL="0" indent="0">
              <a:buNone/>
            </a:pPr>
            <a:r>
              <a:rPr lang="en-IN" sz="2000" dirty="0"/>
              <a:t>import java.io.*;</a:t>
            </a:r>
          </a:p>
          <a:p>
            <a:pPr marL="0" indent="0">
              <a:buNone/>
            </a:pPr>
            <a:r>
              <a:rPr lang="en-IN" sz="2000" dirty="0"/>
              <a:t>import </a:t>
            </a:r>
            <a:r>
              <a:rPr lang="en-IN" sz="2000" dirty="0" err="1"/>
              <a:t>javax.servlet</a:t>
            </a:r>
            <a:r>
              <a:rPr lang="en-IN" sz="2000" dirty="0"/>
              <a:t>.*;  </a:t>
            </a:r>
          </a:p>
          <a:p>
            <a:pPr marL="0" indent="0">
              <a:buNone/>
            </a:pPr>
            <a:r>
              <a:rPr lang="en-IN" sz="2000" dirty="0"/>
              <a:t>import </a:t>
            </a:r>
            <a:r>
              <a:rPr lang="en-IN" sz="2000" dirty="0" err="1"/>
              <a:t>javax.servlet.http</a:t>
            </a:r>
            <a:r>
              <a:rPr lang="en-IN" sz="2000" dirty="0"/>
              <a:t>.*; </a:t>
            </a:r>
          </a:p>
          <a:p>
            <a:pPr marL="0" indent="0">
              <a:buNone/>
            </a:pPr>
            <a:r>
              <a:rPr lang="en-IN" sz="2000" dirty="0"/>
              <a:t>public class </a:t>
            </a:r>
            <a:r>
              <a:rPr lang="en-IN" sz="2000" dirty="0" err="1"/>
              <a:t>LogoutServlet</a:t>
            </a:r>
            <a:r>
              <a:rPr lang="en-IN" sz="2000" dirty="0"/>
              <a:t> extends </a:t>
            </a:r>
            <a:r>
              <a:rPr lang="en-IN" sz="2000" dirty="0" err="1"/>
              <a:t>HttpServlet</a:t>
            </a:r>
            <a:r>
              <a:rPr lang="en-IN" sz="2000" dirty="0"/>
              <a:t> {  </a:t>
            </a:r>
          </a:p>
          <a:p>
            <a:pPr marL="0" indent="0">
              <a:buNone/>
            </a:pPr>
            <a:r>
              <a:rPr lang="en-IN" sz="2000" dirty="0"/>
              <a:t>public void </a:t>
            </a:r>
            <a:r>
              <a:rPr lang="en-IN" sz="2000" dirty="0" err="1"/>
              <a:t>doGet</a:t>
            </a:r>
            <a:r>
              <a:rPr lang="en-IN" sz="2000" dirty="0"/>
              <a:t>(</a:t>
            </a:r>
            <a:r>
              <a:rPr lang="en-IN" sz="2000" dirty="0" err="1"/>
              <a:t>HttpServletRequest</a:t>
            </a:r>
            <a:r>
              <a:rPr lang="en-IN" sz="2000" dirty="0"/>
              <a:t> request,  </a:t>
            </a:r>
          </a:p>
          <a:p>
            <a:pPr marL="0" indent="0">
              <a:buNone/>
            </a:pPr>
            <a:r>
              <a:rPr lang="en-IN" sz="2000" dirty="0"/>
              <a:t> </a:t>
            </a:r>
            <a:r>
              <a:rPr lang="en-IN" sz="2000" dirty="0" err="1"/>
              <a:t>HttpServletResponse</a:t>
            </a:r>
            <a:r>
              <a:rPr lang="en-IN" sz="2000" dirty="0"/>
              <a:t> response)  </a:t>
            </a:r>
          </a:p>
          <a:p>
            <a:pPr marL="0" indent="0">
              <a:buNone/>
            </a:pPr>
            <a:r>
              <a:rPr lang="en-IN" sz="2000" dirty="0"/>
              <a:t>        throws </a:t>
            </a:r>
            <a:r>
              <a:rPr lang="en-IN" sz="2000" dirty="0" err="1"/>
              <a:t>ServletException</a:t>
            </a:r>
            <a:r>
              <a:rPr lang="en-IN" sz="2000" dirty="0"/>
              <a:t>, </a:t>
            </a:r>
            <a:r>
              <a:rPr lang="en-IN" sz="2000" dirty="0" err="1"/>
              <a:t>IOException</a:t>
            </a:r>
            <a:r>
              <a:rPr lang="en-IN" sz="2000" dirty="0"/>
              <a:t> {  </a:t>
            </a:r>
          </a:p>
          <a:p>
            <a:pPr marL="0" indent="0">
              <a:buNone/>
            </a:pPr>
            <a:r>
              <a:rPr lang="en-IN" sz="2000" dirty="0"/>
              <a:t>        </a:t>
            </a:r>
            <a:r>
              <a:rPr lang="en-IN" sz="2000" dirty="0" err="1"/>
              <a:t>response.setContentType</a:t>
            </a:r>
            <a:r>
              <a:rPr lang="en-IN" sz="2000" dirty="0"/>
              <a:t>("text/html");  </a:t>
            </a:r>
          </a:p>
          <a:p>
            <a:pPr marL="0" indent="0">
              <a:buNone/>
            </a:pPr>
            <a:r>
              <a:rPr lang="en-IN" sz="2000" dirty="0"/>
              <a:t>        </a:t>
            </a:r>
            <a:r>
              <a:rPr lang="en-IN" sz="2000" dirty="0" err="1"/>
              <a:t>PrintWriter</a:t>
            </a:r>
            <a:r>
              <a:rPr lang="en-IN" sz="2000" dirty="0"/>
              <a:t> out = </a:t>
            </a:r>
            <a:r>
              <a:rPr lang="en-IN" sz="2000" dirty="0" err="1"/>
              <a:t>response.getWriter</a:t>
            </a:r>
            <a:r>
              <a:rPr lang="en-IN" sz="2000" dirty="0"/>
              <a:t>();  </a:t>
            </a:r>
          </a:p>
          <a:p>
            <a:pPr marL="0" indent="0">
              <a:buNone/>
            </a:pPr>
            <a:r>
              <a:rPr lang="en-IN" sz="2000" dirty="0"/>
              <a:t>        </a:t>
            </a:r>
            <a:r>
              <a:rPr lang="en-IN" sz="2000" dirty="0" err="1"/>
              <a:t>HttpSession</a:t>
            </a:r>
            <a:r>
              <a:rPr lang="en-IN" sz="2000" dirty="0"/>
              <a:t> session=</a:t>
            </a:r>
            <a:r>
              <a:rPr lang="en-IN" sz="2000" dirty="0" err="1"/>
              <a:t>request.getSession</a:t>
            </a:r>
            <a:r>
              <a:rPr lang="en-IN" sz="2000" dirty="0"/>
              <a:t>(false);  </a:t>
            </a:r>
          </a:p>
          <a:p>
            <a:pPr marL="0" indent="0">
              <a:buNone/>
            </a:pPr>
            <a:r>
              <a:rPr lang="en-IN" sz="2000" dirty="0"/>
              <a:t>        </a:t>
            </a:r>
            <a:r>
              <a:rPr lang="en-IN" sz="2000" dirty="0" err="1"/>
              <a:t>session.invalidate</a:t>
            </a:r>
            <a:r>
              <a:rPr lang="en-IN" sz="2000" dirty="0"/>
              <a:t>();//invalidating session  </a:t>
            </a:r>
          </a:p>
          <a:p>
            <a:pPr marL="0" indent="0">
              <a:buNone/>
            </a:pPr>
            <a:r>
              <a:rPr lang="en-IN" sz="2000" dirty="0"/>
              <a:t>        </a:t>
            </a:r>
            <a:r>
              <a:rPr lang="en-IN" sz="2000" dirty="0" err="1"/>
              <a:t>out.print</a:t>
            </a:r>
            <a:r>
              <a:rPr lang="en-IN" sz="2000" dirty="0"/>
              <a:t>("You are successfully logged out");  </a:t>
            </a:r>
          </a:p>
          <a:p>
            <a:pPr marL="0" indent="0">
              <a:buNone/>
            </a:pPr>
            <a:r>
              <a:rPr lang="en-IN" sz="2000" dirty="0"/>
              <a:t>        </a:t>
            </a:r>
            <a:r>
              <a:rPr lang="en-IN" sz="2000" dirty="0" err="1"/>
              <a:t>out.close</a:t>
            </a:r>
            <a:r>
              <a:rPr lang="en-IN" sz="2000" dirty="0"/>
              <a:t>();  </a:t>
            </a:r>
          </a:p>
          <a:p>
            <a:pPr marL="0" indent="0">
              <a:buNone/>
            </a:pPr>
            <a:r>
              <a:rPr lang="en-IN" sz="2000" dirty="0"/>
              <a:t>    }  </a:t>
            </a:r>
          </a:p>
          <a:p>
            <a:pPr marL="0" indent="0">
              <a:buNone/>
            </a:pPr>
            <a:r>
              <a:rPr lang="en-IN" sz="2000" dirty="0"/>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99</a:t>
            </a:fld>
            <a:endParaRPr lang="en-IN" dirty="0"/>
          </a:p>
        </p:txBody>
      </p:sp>
    </p:spTree>
    <p:custDataLst>
      <p:tags r:id="rId1"/>
    </p:custDataLst>
    <p:extLst>
      <p:ext uri="{BB962C8B-B14F-4D97-AF65-F5344CB8AC3E}">
        <p14:creationId xmlns:p14="http://schemas.microsoft.com/office/powerpoint/2010/main" val="2312999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SLIDE_COUNT" val="9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1477</TotalTime>
  <Words>4836</Words>
  <Application>Microsoft Office PowerPoint</Application>
  <PresentationFormat>Widescreen</PresentationFormat>
  <Paragraphs>964</Paragraphs>
  <Slides>99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99</vt:i4>
      </vt:variant>
    </vt:vector>
  </HeadingPairs>
  <TitlesOfParts>
    <vt:vector size="113" baseType="lpstr">
      <vt:lpstr>Arial</vt:lpstr>
      <vt:lpstr>Calibri</vt:lpstr>
      <vt:lpstr>Cambria</vt:lpstr>
      <vt:lpstr>Cascadia Code PL SemiBold</vt:lpstr>
      <vt:lpstr>Corbel</vt:lpstr>
      <vt:lpstr>Courier New</vt:lpstr>
      <vt:lpstr>Helvetica</vt:lpstr>
      <vt:lpstr>Raleway</vt:lpstr>
      <vt:lpstr>Roboto</vt:lpstr>
      <vt:lpstr>Roboto Medium</vt:lpstr>
      <vt:lpstr>Verdana</vt:lpstr>
      <vt:lpstr>Wingdings</vt:lpstr>
      <vt:lpstr>Wingdings 2</vt:lpstr>
      <vt:lpstr>Frame</vt:lpstr>
      <vt:lpstr>PowerPoint Presentation</vt:lpstr>
      <vt:lpstr>Outline</vt:lpstr>
      <vt:lpstr>Servlets - Introduction</vt:lpstr>
      <vt:lpstr>Servlets - Introduction</vt:lpstr>
      <vt:lpstr>Servlets - Introduction</vt:lpstr>
      <vt:lpstr>Servlets - Features</vt:lpstr>
      <vt:lpstr>How does a Servlet work? (Execution)</vt:lpstr>
      <vt:lpstr>A Servlet’s Job</vt:lpstr>
      <vt:lpstr>Java Servlet Architecture</vt:lpstr>
      <vt:lpstr>Java Servlet Architecture</vt:lpstr>
      <vt:lpstr>Servlet Life Cycle (SLC)</vt:lpstr>
      <vt:lpstr>Servlet Life Cycle (SLC)</vt:lpstr>
      <vt:lpstr>Servlet Life Cycle (SLC) – Cont.</vt:lpstr>
      <vt:lpstr>Types of Servlets</vt:lpstr>
      <vt:lpstr>Methods of different types of Servlets</vt:lpstr>
      <vt:lpstr>Servlet interface</vt:lpstr>
      <vt:lpstr>Servlet interface – Methods</vt:lpstr>
      <vt:lpstr>GenericServlet class</vt:lpstr>
      <vt:lpstr>GenericServlet class  (cont.)</vt:lpstr>
      <vt:lpstr>HttpServlet class</vt:lpstr>
      <vt:lpstr>HttpServlet class</vt:lpstr>
      <vt:lpstr>Get Vs Post – methods</vt:lpstr>
      <vt:lpstr>Servlet Configuration with Deployment Descriptor </vt:lpstr>
      <vt:lpstr>Servlet Configuration with Deployment Descriptor </vt:lpstr>
      <vt:lpstr>Servlet Configuration with Deployment Descriptor </vt:lpstr>
      <vt:lpstr>Working with ServletConfig objects</vt:lpstr>
      <vt:lpstr>Methods of ServletConfig interface</vt:lpstr>
      <vt:lpstr>Defining init parameter in web.xml</vt:lpstr>
      <vt:lpstr>Working with ServletContext objects</vt:lpstr>
      <vt:lpstr>Defining context parameter in web.xml</vt:lpstr>
      <vt:lpstr>Usage of ServletContext  object</vt:lpstr>
      <vt:lpstr>Methods of ServletContext interface</vt:lpstr>
      <vt:lpstr>How to get the ServletContext object?</vt:lpstr>
      <vt:lpstr>Difference between ServletConfig and ServletContext</vt:lpstr>
      <vt:lpstr>Attributes in Servlet</vt:lpstr>
      <vt:lpstr>Attributes Specific  Methods in Servlets</vt:lpstr>
      <vt:lpstr>RequestDispatcher Interface</vt:lpstr>
      <vt:lpstr>Forward() vs Include () method:</vt:lpstr>
      <vt:lpstr>Example of Request Dispatcher interface</vt:lpstr>
      <vt:lpstr>SendRedirect in servlet</vt:lpstr>
      <vt:lpstr>Example of sendRedirect method in servlet</vt:lpstr>
      <vt:lpstr>Difference between forward() and sendRedirect() method</vt:lpstr>
      <vt:lpstr>Custom google search ex. using sendRedirect</vt:lpstr>
      <vt:lpstr>Custom google search ex. using sendRedirect</vt:lpstr>
      <vt:lpstr>Session Tracking in Servlets</vt:lpstr>
      <vt:lpstr>Session Tracking (Cont.)</vt:lpstr>
      <vt:lpstr>Session Tracking (Cont.)</vt:lpstr>
      <vt:lpstr>Cookies in Servlet</vt:lpstr>
      <vt:lpstr>Cookies (Cont.)</vt:lpstr>
      <vt:lpstr>Cookies (Cont.)</vt:lpstr>
      <vt:lpstr>Cookie class &amp;  its constructor</vt:lpstr>
      <vt:lpstr>Useful Methods of Cookie class</vt:lpstr>
      <vt:lpstr>How to create Cookie?</vt:lpstr>
      <vt:lpstr>How to delete Cookie?</vt:lpstr>
      <vt:lpstr>How to get Cookies?</vt:lpstr>
      <vt:lpstr>Simple example of Servlet Cookies</vt:lpstr>
      <vt:lpstr>Advantage of Cookies</vt:lpstr>
      <vt:lpstr>Hidden Form Field</vt:lpstr>
      <vt:lpstr>Hidden Form Field (Cont.)</vt:lpstr>
      <vt:lpstr>Hidden Form Field (Cont.)</vt:lpstr>
      <vt:lpstr>URL Rewriting</vt:lpstr>
      <vt:lpstr>URL Rewriting (Cont.)</vt:lpstr>
      <vt:lpstr>URL Rewriting (Cont.)</vt:lpstr>
      <vt:lpstr>HttpSession interface</vt:lpstr>
      <vt:lpstr>HttpSession interface (Cont.)</vt:lpstr>
      <vt:lpstr>Filter API</vt:lpstr>
      <vt:lpstr>Servlet Filter</vt:lpstr>
      <vt:lpstr>Servlet Filter (Cont.)</vt:lpstr>
      <vt:lpstr>Exploring the Need of Filters</vt:lpstr>
      <vt:lpstr>Need of Filters (Cont.)</vt:lpstr>
      <vt:lpstr>Filter Life Cycle</vt:lpstr>
      <vt:lpstr>Filter Interface</vt:lpstr>
      <vt:lpstr>How to define a Filter?</vt:lpstr>
      <vt:lpstr>Simple Example of Filter</vt:lpstr>
      <vt:lpstr>FILES NEEDED TO BE CREATED:</vt:lpstr>
      <vt:lpstr>1. index.html</vt:lpstr>
      <vt:lpstr>2. Filter (MyFilter)</vt:lpstr>
      <vt:lpstr>3. Servlet : HelloServlet</vt:lpstr>
      <vt:lpstr>4. web.xml</vt:lpstr>
      <vt:lpstr>4. web.xml</vt:lpstr>
      <vt:lpstr>FilterChain interface</vt:lpstr>
      <vt:lpstr>FilterConfig</vt:lpstr>
      <vt:lpstr>Event handling in Servlets</vt:lpstr>
      <vt:lpstr>Servlet Events</vt:lpstr>
      <vt:lpstr>Event classes and interfaces</vt:lpstr>
      <vt:lpstr>Types of Event Listeners</vt:lpstr>
      <vt:lpstr>Request Level events</vt:lpstr>
      <vt:lpstr>Servlet Context Level events</vt:lpstr>
      <vt:lpstr>Servlet Session Level events</vt:lpstr>
      <vt:lpstr>HttpSessionEvent and HttpSessionListener</vt:lpstr>
      <vt:lpstr>Example of ServletContextEvent  and ServletContextListener </vt:lpstr>
      <vt:lpstr>index.html</vt:lpstr>
      <vt:lpstr>MyListener.java</vt:lpstr>
      <vt:lpstr>FetchData.java</vt:lpstr>
      <vt:lpstr>Example of HttpSessionEvent and HttpSessionListener</vt:lpstr>
      <vt:lpstr>index.html</vt:lpstr>
      <vt:lpstr>MyListener.java</vt:lpstr>
      <vt:lpstr>First.java</vt:lpstr>
      <vt:lpstr>Logout.java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304</cp:revision>
  <dcterms:created xsi:type="dcterms:W3CDTF">2019-05-12T04:30:40Z</dcterms:created>
  <dcterms:modified xsi:type="dcterms:W3CDTF">2022-12-12T06:51:28Z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