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2"/>
  </p:notesMasterIdLst>
  <p:sldIdLst>
    <p:sldId id="257" r:id="rId2"/>
    <p:sldId id="416" r:id="rId3"/>
    <p:sldId id="473" r:id="rId4"/>
    <p:sldId id="472" r:id="rId5"/>
    <p:sldId id="470" r:id="rId6"/>
    <p:sldId id="471" r:id="rId7"/>
    <p:sldId id="475" r:id="rId8"/>
    <p:sldId id="417" r:id="rId9"/>
    <p:sldId id="426" r:id="rId10"/>
    <p:sldId id="425" r:id="rId11"/>
    <p:sldId id="418" r:id="rId12"/>
    <p:sldId id="484" r:id="rId13"/>
    <p:sldId id="485" r:id="rId14"/>
    <p:sldId id="334" r:id="rId15"/>
    <p:sldId id="492" r:id="rId16"/>
    <p:sldId id="486" r:id="rId17"/>
    <p:sldId id="542" r:id="rId18"/>
    <p:sldId id="487" r:id="rId19"/>
    <p:sldId id="488" r:id="rId20"/>
    <p:sldId id="491" r:id="rId21"/>
    <p:sldId id="490" r:id="rId22"/>
    <p:sldId id="493" r:id="rId23"/>
    <p:sldId id="494" r:id="rId24"/>
    <p:sldId id="495" r:id="rId25"/>
    <p:sldId id="532" r:id="rId26"/>
    <p:sldId id="535" r:id="rId27"/>
    <p:sldId id="536" r:id="rId28"/>
    <p:sldId id="537" r:id="rId29"/>
    <p:sldId id="538" r:id="rId30"/>
    <p:sldId id="539" r:id="rId31"/>
    <p:sldId id="540" r:id="rId32"/>
    <p:sldId id="499" r:id="rId33"/>
    <p:sldId id="500" r:id="rId34"/>
    <p:sldId id="476" r:id="rId35"/>
    <p:sldId id="478" r:id="rId36"/>
    <p:sldId id="479" r:id="rId37"/>
    <p:sldId id="480" r:id="rId38"/>
    <p:sldId id="481" r:id="rId39"/>
    <p:sldId id="442" r:id="rId40"/>
    <p:sldId id="509" r:id="rId41"/>
    <p:sldId id="508" r:id="rId42"/>
    <p:sldId id="507" r:id="rId43"/>
    <p:sldId id="450" r:id="rId44"/>
    <p:sldId id="510" r:id="rId45"/>
    <p:sldId id="541" r:id="rId46"/>
    <p:sldId id="511" r:id="rId47"/>
    <p:sldId id="469" r:id="rId48"/>
    <p:sldId id="452" r:id="rId49"/>
    <p:sldId id="453" r:id="rId50"/>
    <p:sldId id="413" r:id="rId51"/>
  </p:sldIdLst>
  <p:sldSz cx="9144000" cy="6858000" type="screen4x3"/>
  <p:notesSz cx="6858000" cy="9144000"/>
  <p:custDataLst>
    <p:tags r:id="rId5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varScale="1">
        <p:scale>
          <a:sx n="63" d="100"/>
          <a:sy n="63" d="100"/>
        </p:scale>
        <p:origin x="148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B067BB-7328-480E-9138-50EFD237D05C}" type="datetimeFigureOut">
              <a:rPr lang="en-US" smtClean="0"/>
              <a:pPr/>
              <a:t>12/12/2022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C8840C-F8D8-43C8-8027-85E9AA10817F}" type="slidenum">
              <a:rPr lang="en-US" smtClean="0"/>
              <a:pPr/>
              <a:t>‹#›</a:t>
            </a:fld>
            <a:endParaRPr lang="en-US"/>
          </a:p>
        </p:txBody>
      </p:sp>
    </p:spTree>
    <p:extLst>
      <p:ext uri="{BB962C8B-B14F-4D97-AF65-F5344CB8AC3E}">
        <p14:creationId xmlns:p14="http://schemas.microsoft.com/office/powerpoint/2010/main" val="4041188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a:t>
            </a:fld>
            <a:endParaRPr lang="en-US"/>
          </a:p>
        </p:txBody>
      </p:sp>
    </p:spTree>
    <p:extLst>
      <p:ext uri="{BB962C8B-B14F-4D97-AF65-F5344CB8AC3E}">
        <p14:creationId xmlns:p14="http://schemas.microsoft.com/office/powerpoint/2010/main" val="1910097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21</a:t>
            </a:fld>
            <a:endParaRPr lang="en-US"/>
          </a:p>
        </p:txBody>
      </p:sp>
    </p:spTree>
    <p:extLst>
      <p:ext uri="{BB962C8B-B14F-4D97-AF65-F5344CB8AC3E}">
        <p14:creationId xmlns:p14="http://schemas.microsoft.com/office/powerpoint/2010/main" val="3597638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22</a:t>
            </a:fld>
            <a:endParaRPr lang="en-US"/>
          </a:p>
        </p:txBody>
      </p:sp>
    </p:spTree>
    <p:extLst>
      <p:ext uri="{BB962C8B-B14F-4D97-AF65-F5344CB8AC3E}">
        <p14:creationId xmlns:p14="http://schemas.microsoft.com/office/powerpoint/2010/main" val="273851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23</a:t>
            </a:fld>
            <a:endParaRPr lang="en-US"/>
          </a:p>
        </p:txBody>
      </p:sp>
    </p:spTree>
    <p:extLst>
      <p:ext uri="{BB962C8B-B14F-4D97-AF65-F5344CB8AC3E}">
        <p14:creationId xmlns:p14="http://schemas.microsoft.com/office/powerpoint/2010/main" val="3455852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24</a:t>
            </a:fld>
            <a:endParaRPr lang="en-US"/>
          </a:p>
        </p:txBody>
      </p:sp>
    </p:spTree>
    <p:extLst>
      <p:ext uri="{BB962C8B-B14F-4D97-AF65-F5344CB8AC3E}">
        <p14:creationId xmlns:p14="http://schemas.microsoft.com/office/powerpoint/2010/main" val="144697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12</a:t>
            </a:fld>
            <a:endParaRPr lang="en-US"/>
          </a:p>
        </p:txBody>
      </p:sp>
    </p:spTree>
    <p:extLst>
      <p:ext uri="{BB962C8B-B14F-4D97-AF65-F5344CB8AC3E}">
        <p14:creationId xmlns:p14="http://schemas.microsoft.com/office/powerpoint/2010/main" val="2738048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13</a:t>
            </a:fld>
            <a:endParaRPr lang="en-US"/>
          </a:p>
        </p:txBody>
      </p:sp>
    </p:spTree>
    <p:extLst>
      <p:ext uri="{BB962C8B-B14F-4D97-AF65-F5344CB8AC3E}">
        <p14:creationId xmlns:p14="http://schemas.microsoft.com/office/powerpoint/2010/main" val="3369378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14</a:t>
            </a:fld>
            <a:endParaRPr lang="en-US"/>
          </a:p>
        </p:txBody>
      </p:sp>
    </p:spTree>
    <p:extLst>
      <p:ext uri="{BB962C8B-B14F-4D97-AF65-F5344CB8AC3E}">
        <p14:creationId xmlns:p14="http://schemas.microsoft.com/office/powerpoint/2010/main" val="2013822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15</a:t>
            </a:fld>
            <a:endParaRPr lang="en-US"/>
          </a:p>
        </p:txBody>
      </p:sp>
    </p:spTree>
    <p:extLst>
      <p:ext uri="{BB962C8B-B14F-4D97-AF65-F5344CB8AC3E}">
        <p14:creationId xmlns:p14="http://schemas.microsoft.com/office/powerpoint/2010/main" val="2962574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16</a:t>
            </a:fld>
            <a:endParaRPr lang="en-US"/>
          </a:p>
        </p:txBody>
      </p:sp>
    </p:spTree>
    <p:extLst>
      <p:ext uri="{BB962C8B-B14F-4D97-AF65-F5344CB8AC3E}">
        <p14:creationId xmlns:p14="http://schemas.microsoft.com/office/powerpoint/2010/main" val="3099835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18</a:t>
            </a:fld>
            <a:endParaRPr lang="en-US"/>
          </a:p>
        </p:txBody>
      </p:sp>
    </p:spTree>
    <p:extLst>
      <p:ext uri="{BB962C8B-B14F-4D97-AF65-F5344CB8AC3E}">
        <p14:creationId xmlns:p14="http://schemas.microsoft.com/office/powerpoint/2010/main" val="3840012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19</a:t>
            </a:fld>
            <a:endParaRPr lang="en-US"/>
          </a:p>
        </p:txBody>
      </p:sp>
    </p:spTree>
    <p:extLst>
      <p:ext uri="{BB962C8B-B14F-4D97-AF65-F5344CB8AC3E}">
        <p14:creationId xmlns:p14="http://schemas.microsoft.com/office/powerpoint/2010/main" val="1646655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20</a:t>
            </a:fld>
            <a:endParaRPr lang="en-US"/>
          </a:p>
        </p:txBody>
      </p:sp>
    </p:spTree>
    <p:extLst>
      <p:ext uri="{BB962C8B-B14F-4D97-AF65-F5344CB8AC3E}">
        <p14:creationId xmlns:p14="http://schemas.microsoft.com/office/powerpoint/2010/main" val="487277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ln w="15875">
                  <a:solidFill>
                    <a:schemeClr val="bg1"/>
                  </a:solidFill>
                </a:ln>
                <a:solidFill>
                  <a:schemeClr val="accent1"/>
                </a:solidFill>
                <a:effectLst>
                  <a:outerShdw dist="38100" dir="2700000" algn="tl" rotWithShape="0">
                    <a:schemeClr val="accent1"/>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chemeClr val="accent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7B95C11A-1649-461B-8466-C6DA8443FFE5}" type="datetimeFigureOut">
              <a:rPr lang="en-US" smtClean="0"/>
              <a:pPr/>
              <a:t>12/12/2022</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1204EB6F-4276-4A50-A28B-73C80477DBFC}" type="slidenum">
              <a:rPr lang="en-US" smtClean="0"/>
              <a:pPr/>
              <a:t>‹#›</a:t>
            </a:fld>
            <a:endParaRPr lang="en-US"/>
          </a:p>
        </p:txBody>
      </p:sp>
      <p:cxnSp>
        <p:nvCxnSpPr>
          <p:cNvPr id="8" name="Straight Connector 7"/>
          <p:cNvCxnSpPr/>
          <p:nvPr/>
        </p:nvCxnSpPr>
        <p:spPr>
          <a:xfrm>
            <a:off x="1483995" y="3733800"/>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7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95C11A-1649-461B-8466-C6DA8443FFE5}"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139251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95C11A-1649-461B-8466-C6DA8443FFE5}"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4017053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95C11A-1649-461B-8466-C6DA8443FFE5}"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3247218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lang="en-US" sz="6000" b="1" kern="1200" cap="all" baseline="0" dirty="0">
                <a:ln w="15875">
                  <a:solidFill>
                    <a:schemeClr val="bg1"/>
                  </a:solidFill>
                </a:ln>
                <a:solidFill>
                  <a:schemeClr val="accent1"/>
                </a:solidFill>
                <a:effectLst>
                  <a:outerShdw dist="38100" dir="2700000" algn="tl" rotWithShape="0">
                    <a:schemeClr val="accent1"/>
                  </a:outerShdw>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95C11A-1649-461B-8466-C6DA8443FFE5}"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4EB6F-4276-4A50-A28B-73C80477DBFC}" type="slidenum">
              <a:rPr lang="en-US" smtClean="0"/>
              <a:pPr/>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49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95C11A-1649-461B-8466-C6DA8443FFE5}"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1731435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95C11A-1649-461B-8466-C6DA8443FFE5}" type="datetimeFigureOut">
              <a:rPr lang="en-US" smtClean="0"/>
              <a:pPr/>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329694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95C11A-1649-461B-8466-C6DA8443FFE5}" type="datetimeFigureOut">
              <a:rPr lang="en-US" smtClean="0"/>
              <a:pPr/>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343396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95C11A-1649-461B-8466-C6DA8443FFE5}" type="datetimeFigureOut">
              <a:rPr lang="en-US" smtClean="0"/>
              <a:pPr/>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116118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B95C11A-1649-461B-8466-C6DA8443FFE5}"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221556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B95C11A-1649-461B-8466-C6DA8443FFE5}"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4EB6F-4276-4A50-A28B-73C80477DBFC}" type="slidenum">
              <a:rPr lang="en-US" smtClean="0"/>
              <a:pPr/>
              <a:t>‹#›</a:t>
            </a:fld>
            <a:endParaRPr lang="en-US"/>
          </a:p>
        </p:txBody>
      </p:sp>
    </p:spTree>
    <p:extLst>
      <p:ext uri="{BB962C8B-B14F-4D97-AF65-F5344CB8AC3E}">
        <p14:creationId xmlns:p14="http://schemas.microsoft.com/office/powerpoint/2010/main" val="1468058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7B95C11A-1649-461B-8466-C6DA8443FFE5}" type="datetimeFigureOut">
              <a:rPr lang="en-US" smtClean="0"/>
              <a:pPr/>
              <a:t>12/12/2022</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1204EB6F-4276-4A50-A28B-73C80477DBFC}" type="slidenum">
              <a:rPr lang="en-US" smtClean="0"/>
              <a:pPr/>
              <a:t>‹#›</a:t>
            </a:fld>
            <a:endParaRPr lang="en-US"/>
          </a:p>
        </p:txBody>
      </p:sp>
    </p:spTree>
    <p:extLst>
      <p:ext uri="{BB962C8B-B14F-4D97-AF65-F5344CB8AC3E}">
        <p14:creationId xmlns:p14="http://schemas.microsoft.com/office/powerpoint/2010/main" val="285762108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hyperlink" Target="https://www.journaldev.com/2583/spring-aop-example-tutorial-aspect-advice-pointcut-joinpoint-annotations" TargetMode="Externa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hyperlink" Target="https://www.dineshonjava.com/spring-mvc-with-hibernate-crud-example/" TargetMode="Externa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hyperlink" Target="http://www.java2novice.com/spring/bean-scope-annotation/" TargetMode="Externa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hyperlink" Target="http://mrbool.com/how-to-create-an-alias-for-a-bean-and-inner-bean-in-spring-framework/28549"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 y="1847664"/>
            <a:ext cx="9144000" cy="1752600"/>
          </a:xfrm>
        </p:spPr>
        <p:txBody>
          <a:bodyPr>
            <a:noAutofit/>
            <a:scene3d>
              <a:camera prst="orthographicFront"/>
              <a:lightRig rig="soft" dir="t">
                <a:rot lat="0" lon="0" rev="17220000"/>
              </a:lightRig>
            </a:scene3d>
            <a:sp3d prstMaterial="softEdge">
              <a:bevelT w="38100" h="38100"/>
            </a:sp3d>
          </a:bodyPr>
          <a:lstStyle/>
          <a:p>
            <a:pPr>
              <a:defRPr/>
            </a:pPr>
            <a:r>
              <a:rPr lang="en-US" sz="5400" dirty="0">
                <a:solidFill>
                  <a:srgbClr val="0070C0"/>
                </a:solidFill>
                <a:latin typeface="Cambria" pitchFamily="18" charset="0"/>
              </a:rPr>
              <a:t>Spring </a:t>
            </a:r>
            <a:r>
              <a:rPr lang="en-US" sz="5400" dirty="0" smtClean="0">
                <a:solidFill>
                  <a:srgbClr val="0070C0"/>
                </a:solidFill>
                <a:latin typeface="Cambria" pitchFamily="18" charset="0"/>
              </a:rPr>
              <a:t>Framework</a:t>
            </a:r>
            <a:endParaRPr lang="en-IN" sz="5400" b="1" cap="none" dirty="0">
              <a:solidFill>
                <a:srgbClr val="0070C0"/>
              </a:solidFill>
              <a:latin typeface="Cambria" pitchFamily="18" charset="0"/>
            </a:endParaRPr>
          </a:p>
        </p:txBody>
      </p:sp>
      <p:sp>
        <p:nvSpPr>
          <p:cNvPr id="3" name="Subtitle 2"/>
          <p:cNvSpPr>
            <a:spLocks noGrp="1"/>
          </p:cNvSpPr>
          <p:nvPr>
            <p:ph type="subTitle" idx="1"/>
          </p:nvPr>
        </p:nvSpPr>
        <p:spPr>
          <a:xfrm>
            <a:off x="1644774" y="3886200"/>
            <a:ext cx="6159252" cy="2209800"/>
          </a:xfrm>
        </p:spPr>
        <p:txBody>
          <a:bodyPr>
            <a:noAutofit/>
          </a:bodyPr>
          <a:lstStyle/>
          <a:p>
            <a:pPr>
              <a:defRPr/>
            </a:pPr>
            <a:r>
              <a:rPr lang="en-US" sz="3200" b="1" dirty="0" smtClean="0">
                <a:solidFill>
                  <a:schemeClr val="tx1"/>
                </a:solidFill>
                <a:latin typeface="Cambria" pitchFamily="18" charset="0"/>
              </a:rPr>
              <a:t>Advance </a:t>
            </a:r>
            <a:r>
              <a:rPr lang="en-US" sz="3200" b="1" dirty="0">
                <a:solidFill>
                  <a:schemeClr val="tx1"/>
                </a:solidFill>
                <a:latin typeface="Cambria" pitchFamily="18" charset="0"/>
              </a:rPr>
              <a:t>Java </a:t>
            </a:r>
            <a:r>
              <a:rPr lang="en-US" sz="3200" b="1" dirty="0" smtClean="0">
                <a:solidFill>
                  <a:schemeClr val="tx1"/>
                </a:solidFill>
                <a:latin typeface="Cambria" pitchFamily="18" charset="0"/>
              </a:rPr>
              <a:t>Technology</a:t>
            </a:r>
            <a:endParaRPr lang="en-US" sz="3200" b="1" dirty="0" smtClean="0">
              <a:solidFill>
                <a:schemeClr val="tx1"/>
              </a:solidFill>
              <a:latin typeface="Cambria" pitchFamily="18"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9847" y="1002914"/>
            <a:ext cx="1981200" cy="1040130"/>
          </a:xfrm>
          <a:prstGeom prst="rect">
            <a:avLst/>
          </a:prstGeom>
        </p:spPr>
      </p:pic>
      <p:sp>
        <p:nvSpPr>
          <p:cNvPr id="5" name="Rectangle 3"/>
          <p:cNvSpPr>
            <a:spLocks noChangeArrowheads="1"/>
          </p:cNvSpPr>
          <p:nvPr/>
        </p:nvSpPr>
        <p:spPr bwMode="auto">
          <a:xfrm>
            <a:off x="1858134" y="6048839"/>
            <a:ext cx="7209666"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1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100" b="0" i="0" u="none" strike="noStrike" cap="none" normalizeH="0" baseline="0" dirty="0" smtClean="0">
                <a:ln>
                  <a:noFill/>
                </a:ln>
                <a:solidFill>
                  <a:srgbClr val="000000"/>
                </a:solidFill>
                <a:effectLst/>
                <a:latin typeface="Raleway" pitchFamily="34" charset="0"/>
                <a:cs typeface="Arial" pitchFamily="34" charset="0"/>
              </a:rPr>
              <a:t>-</a:t>
            </a:r>
            <a:r>
              <a:rPr kumimoji="0" lang="en-US" sz="11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100" b="0" i="0" u="none" strike="noStrike" cap="none" normalizeH="0" baseline="0" dirty="0" smtClean="0">
                <a:ln>
                  <a:noFill/>
                </a:ln>
                <a:solidFill>
                  <a:srgbClr val="000000"/>
                </a:solidFill>
                <a:effectLst/>
                <a:latin typeface="Raleway" pitchFamily="34" charset="0"/>
                <a:cs typeface="Arial" pitchFamily="34" charset="0"/>
              </a:rPr>
              <a:t> 4.0 International License.</a:t>
            </a:r>
            <a:r>
              <a:rPr kumimoji="0" lang="en-US" sz="1100" b="0" i="0" u="none" strike="noStrike" cap="none" normalizeH="0" dirty="0" smtClean="0">
                <a:ln>
                  <a:noFill/>
                </a:ln>
                <a:solidFill>
                  <a:srgbClr val="000000"/>
                </a:solidFill>
                <a:effectLst/>
                <a:latin typeface="Raleway" pitchFamily="34" charset="0"/>
                <a:cs typeface="Arial" pitchFamily="34" charset="0"/>
              </a:rPr>
              <a:t> </a:t>
            </a:r>
            <a:r>
              <a:rPr kumimoji="0" lang="en-US" sz="11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6094915"/>
            <a:ext cx="1629534" cy="57404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685800"/>
            <a:ext cx="4419600" cy="584775"/>
          </a:xfrm>
          <a:prstGeom prst="rect">
            <a:avLst/>
          </a:prstGeom>
        </p:spPr>
        <p:txBody>
          <a:bodyPr wrap="square">
            <a:spAutoFit/>
          </a:bodyPr>
          <a:lstStyle/>
          <a:p>
            <a:r>
              <a:rPr lang="en-US" sz="3200" b="1" dirty="0">
                <a:solidFill>
                  <a:schemeClr val="tx2"/>
                </a:solidFill>
                <a:latin typeface="Cambria" pitchFamily="18" charset="0"/>
              </a:rPr>
              <a:t>Spring Architecture</a:t>
            </a:r>
          </a:p>
        </p:txBody>
      </p:sp>
      <p:sp>
        <p:nvSpPr>
          <p:cNvPr id="7" name="Rectangle 6"/>
          <p:cNvSpPr/>
          <p:nvPr/>
        </p:nvSpPr>
        <p:spPr>
          <a:xfrm>
            <a:off x="3649151" y="3244334"/>
            <a:ext cx="184731" cy="369332"/>
          </a:xfrm>
          <a:prstGeom prst="rect">
            <a:avLst/>
          </a:prstGeom>
        </p:spPr>
        <p:txBody>
          <a:bodyPr wrap="none">
            <a:spAutoFit/>
          </a:bodyPr>
          <a:lstStyle/>
          <a:p>
            <a:endParaRPr lang="en-US" dirty="0"/>
          </a:p>
        </p:txBody>
      </p:sp>
      <p:sp>
        <p:nvSpPr>
          <p:cNvPr id="8" name="Rectangle 7"/>
          <p:cNvSpPr/>
          <p:nvPr/>
        </p:nvSpPr>
        <p:spPr>
          <a:xfrm>
            <a:off x="304800" y="1524000"/>
            <a:ext cx="8153400" cy="4801314"/>
          </a:xfrm>
          <a:prstGeom prst="rect">
            <a:avLst/>
          </a:prstGeom>
        </p:spPr>
        <p:txBody>
          <a:bodyPr wrap="square">
            <a:spAutoFit/>
          </a:bodyPr>
          <a:lstStyle/>
          <a:p>
            <a:pPr algn="just"/>
            <a:r>
              <a:rPr lang="en-IN" b="1" dirty="0" smtClean="0"/>
              <a:t>Data Access/Integration: </a:t>
            </a:r>
            <a:endParaRPr lang="en-IN" dirty="0" smtClean="0"/>
          </a:p>
          <a:p>
            <a:pPr algn="just"/>
            <a:r>
              <a:rPr lang="en-US" dirty="0" smtClean="0"/>
              <a:t>The Data Access/Integration layer consists of the JDBC, ORM, OXM, JMS and Transaction modules whose detail is as follows: </a:t>
            </a:r>
          </a:p>
          <a:p>
            <a:pPr algn="just"/>
            <a:endParaRPr lang="en-US" dirty="0" smtClean="0"/>
          </a:p>
          <a:p>
            <a:pPr algn="just"/>
            <a:r>
              <a:rPr lang="en-US" dirty="0" smtClean="0"/>
              <a:t>The </a:t>
            </a:r>
            <a:r>
              <a:rPr lang="en-US" b="1" dirty="0" smtClean="0"/>
              <a:t>JDBC </a:t>
            </a:r>
            <a:r>
              <a:rPr lang="en-US" dirty="0" smtClean="0"/>
              <a:t>module provides a JDBC-abstraction layer that removes the need to do tedious JDBC related coding. </a:t>
            </a:r>
          </a:p>
          <a:p>
            <a:pPr algn="just"/>
            <a:endParaRPr lang="en-US" dirty="0" smtClean="0"/>
          </a:p>
          <a:p>
            <a:pPr algn="just"/>
            <a:r>
              <a:rPr lang="en-US" dirty="0" smtClean="0"/>
              <a:t>The </a:t>
            </a:r>
            <a:r>
              <a:rPr lang="en-US" b="1" dirty="0" smtClean="0"/>
              <a:t>ORM </a:t>
            </a:r>
            <a:r>
              <a:rPr lang="en-US" dirty="0" smtClean="0"/>
              <a:t>module provides integration layers for popular </a:t>
            </a:r>
            <a:r>
              <a:rPr lang="en-US" b="1" dirty="0" smtClean="0"/>
              <a:t>object-relational mapping </a:t>
            </a:r>
            <a:r>
              <a:rPr lang="en-US" dirty="0" smtClean="0"/>
              <a:t>APIs, including JPA, JDO (Java Data Object), Hibernate, and </a:t>
            </a:r>
            <a:r>
              <a:rPr lang="en-US" dirty="0" err="1" smtClean="0"/>
              <a:t>iBatis</a:t>
            </a:r>
            <a:r>
              <a:rPr lang="en-US" dirty="0" smtClean="0"/>
              <a:t>. </a:t>
            </a:r>
          </a:p>
          <a:p>
            <a:pPr algn="just"/>
            <a:endParaRPr lang="en-US" dirty="0" smtClean="0"/>
          </a:p>
          <a:p>
            <a:pPr algn="just"/>
            <a:r>
              <a:rPr lang="en-US" dirty="0" smtClean="0"/>
              <a:t>The </a:t>
            </a:r>
            <a:r>
              <a:rPr lang="en-US" b="1" dirty="0" smtClean="0"/>
              <a:t>OXM </a:t>
            </a:r>
            <a:r>
              <a:rPr lang="en-US" dirty="0" smtClean="0"/>
              <a:t>module provides an abstraction layer that supports </a:t>
            </a:r>
            <a:r>
              <a:rPr lang="en-US" b="1" dirty="0" smtClean="0"/>
              <a:t>Object/XML mapping </a:t>
            </a:r>
            <a:r>
              <a:rPr lang="en-US" dirty="0" smtClean="0"/>
              <a:t>implementations for JAXB (Java Architecture for XML Binding), Castor, </a:t>
            </a:r>
            <a:r>
              <a:rPr lang="en-US" dirty="0" err="1" smtClean="0"/>
              <a:t>XMLBeans</a:t>
            </a:r>
            <a:r>
              <a:rPr lang="en-US" dirty="0" smtClean="0"/>
              <a:t>, </a:t>
            </a:r>
            <a:r>
              <a:rPr lang="en-US" dirty="0" err="1" smtClean="0"/>
              <a:t>JiBX</a:t>
            </a:r>
            <a:r>
              <a:rPr lang="en-US" dirty="0" smtClean="0"/>
              <a:t> and </a:t>
            </a:r>
            <a:r>
              <a:rPr lang="en-US" dirty="0" err="1" smtClean="0"/>
              <a:t>XStream</a:t>
            </a:r>
            <a:r>
              <a:rPr lang="en-US" dirty="0" smtClean="0"/>
              <a:t>. The Java Messaging Service </a:t>
            </a:r>
            <a:r>
              <a:rPr lang="en-US" b="1" dirty="0" smtClean="0"/>
              <a:t>JMS </a:t>
            </a:r>
            <a:r>
              <a:rPr lang="en-US" dirty="0" smtClean="0"/>
              <a:t>module contains features for producing and consuming messages. </a:t>
            </a:r>
          </a:p>
          <a:p>
            <a:pPr algn="just"/>
            <a:endParaRPr lang="en-US" sz="1000" dirty="0" smtClean="0"/>
          </a:p>
          <a:p>
            <a:pPr algn="just"/>
            <a:r>
              <a:rPr lang="en-US" dirty="0" smtClean="0"/>
              <a:t>The </a:t>
            </a:r>
            <a:r>
              <a:rPr lang="en-US" b="1" dirty="0" smtClean="0"/>
              <a:t>Transaction </a:t>
            </a:r>
            <a:r>
              <a:rPr lang="en-US" dirty="0" smtClean="0"/>
              <a:t>module supports programmatic and declarative transaction management for classes that implement special interfaces and for all your POJOs. </a:t>
            </a:r>
            <a:endParaRPr lang="en-US" dirty="0"/>
          </a:p>
        </p:txBody>
      </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154984"/>
          </a:xfrm>
          <a:prstGeom prst="rect">
            <a:avLst/>
          </a:prstGeom>
        </p:spPr>
        <p:txBody>
          <a:bodyPr wrap="square">
            <a:spAutoFit/>
          </a:bodyPr>
          <a:lstStyle/>
          <a:p>
            <a:pPr lvl="0" algn="just">
              <a:lnSpc>
                <a:spcPct val="90000"/>
              </a:lnSpc>
              <a:spcBef>
                <a:spcPts val="1000"/>
              </a:spcBef>
            </a:pPr>
            <a:r>
              <a:rPr lang="en-IN" sz="2000" b="1" dirty="0" smtClean="0">
                <a:solidFill>
                  <a:prstClr val="black"/>
                </a:solidFill>
              </a:rPr>
              <a:t>Web: </a:t>
            </a:r>
            <a:endParaRPr lang="en-IN" sz="2000" dirty="0" smtClean="0">
              <a:solidFill>
                <a:prstClr val="black"/>
              </a:solidFill>
            </a:endParaRPr>
          </a:p>
          <a:p>
            <a:pPr marL="228600" lvl="0" indent="-228600" algn="just">
              <a:lnSpc>
                <a:spcPct val="90000"/>
              </a:lnSpc>
              <a:spcBef>
                <a:spcPts val="1000"/>
              </a:spcBef>
              <a:buFont typeface="Arial" panose="020B0604020202020204" pitchFamily="34" charset="0"/>
              <a:buChar char="•"/>
            </a:pPr>
            <a:r>
              <a:rPr lang="en-US" sz="2000" dirty="0" smtClean="0">
                <a:solidFill>
                  <a:prstClr val="black"/>
                </a:solidFill>
              </a:rPr>
              <a:t>The Web layer consists of the Web, Web-MVC, Web-Socket, and Web-</a:t>
            </a:r>
            <a:r>
              <a:rPr lang="en-US" sz="2000" dirty="0" err="1" smtClean="0">
                <a:solidFill>
                  <a:prstClr val="black"/>
                </a:solidFill>
              </a:rPr>
              <a:t>Portlet</a:t>
            </a:r>
            <a:r>
              <a:rPr lang="en-US" sz="2000" dirty="0" smtClean="0">
                <a:solidFill>
                  <a:prstClr val="black"/>
                </a:solidFill>
              </a:rPr>
              <a:t> modules whose detail is as follows: </a:t>
            </a:r>
          </a:p>
          <a:p>
            <a:pPr marL="228600" lvl="0" indent="-228600" algn="just">
              <a:lnSpc>
                <a:spcPct val="90000"/>
              </a:lnSpc>
              <a:spcBef>
                <a:spcPts val="1000"/>
              </a:spcBef>
              <a:buFont typeface="Arial" panose="020B0604020202020204" pitchFamily="34" charset="0"/>
              <a:buChar char="•"/>
            </a:pPr>
            <a:r>
              <a:rPr lang="en-US" sz="2000" dirty="0" smtClean="0">
                <a:solidFill>
                  <a:prstClr val="black"/>
                </a:solidFill>
              </a:rPr>
              <a:t>The </a:t>
            </a:r>
            <a:r>
              <a:rPr lang="en-US" sz="2000" b="1" dirty="0" smtClean="0">
                <a:solidFill>
                  <a:prstClr val="black"/>
                </a:solidFill>
              </a:rPr>
              <a:t>Web </a:t>
            </a:r>
            <a:r>
              <a:rPr lang="en-US" sz="2000" dirty="0" smtClean="0">
                <a:solidFill>
                  <a:prstClr val="black"/>
                </a:solidFill>
              </a:rPr>
              <a:t>module provides basic web-oriented integration features such as multipart file-upload functionality and the initialization of the </a:t>
            </a:r>
            <a:r>
              <a:rPr lang="en-US" sz="2000" dirty="0" err="1" smtClean="0">
                <a:solidFill>
                  <a:prstClr val="black"/>
                </a:solidFill>
              </a:rPr>
              <a:t>IoC</a:t>
            </a:r>
            <a:r>
              <a:rPr lang="en-US" sz="2000" dirty="0" smtClean="0">
                <a:solidFill>
                  <a:prstClr val="black"/>
                </a:solidFill>
              </a:rPr>
              <a:t> container using </a:t>
            </a:r>
            <a:r>
              <a:rPr lang="en-US" sz="2000" dirty="0" err="1" smtClean="0">
                <a:solidFill>
                  <a:prstClr val="black"/>
                </a:solidFill>
              </a:rPr>
              <a:t>servlet</a:t>
            </a:r>
            <a:r>
              <a:rPr lang="en-US" sz="2000" dirty="0" smtClean="0">
                <a:solidFill>
                  <a:prstClr val="black"/>
                </a:solidFill>
              </a:rPr>
              <a:t> listeners and a web-oriented application context. </a:t>
            </a:r>
          </a:p>
          <a:p>
            <a:pPr marL="228600" lvl="0" indent="-228600" algn="just">
              <a:lnSpc>
                <a:spcPct val="90000"/>
              </a:lnSpc>
              <a:spcBef>
                <a:spcPts val="1000"/>
              </a:spcBef>
              <a:buFont typeface="Arial" panose="020B0604020202020204" pitchFamily="34" charset="0"/>
              <a:buChar char="•"/>
            </a:pPr>
            <a:r>
              <a:rPr lang="en-US" sz="2000" dirty="0" smtClean="0">
                <a:solidFill>
                  <a:prstClr val="black"/>
                </a:solidFill>
              </a:rPr>
              <a:t>The </a:t>
            </a:r>
            <a:r>
              <a:rPr lang="en-US" sz="2000" b="1" dirty="0" smtClean="0">
                <a:solidFill>
                  <a:prstClr val="black"/>
                </a:solidFill>
              </a:rPr>
              <a:t>Web-MVC </a:t>
            </a:r>
            <a:r>
              <a:rPr lang="en-US" sz="2000" dirty="0" smtClean="0">
                <a:solidFill>
                  <a:prstClr val="black"/>
                </a:solidFill>
              </a:rPr>
              <a:t>module contains Spring's model-view-controller (MVC) implementation for web applications. </a:t>
            </a:r>
          </a:p>
          <a:p>
            <a:pPr marL="228600" lvl="0" indent="-228600" algn="just">
              <a:lnSpc>
                <a:spcPct val="90000"/>
              </a:lnSpc>
              <a:spcBef>
                <a:spcPts val="1000"/>
              </a:spcBef>
              <a:buFont typeface="Arial" panose="020B0604020202020204" pitchFamily="34" charset="0"/>
              <a:buChar char="•"/>
            </a:pPr>
            <a:r>
              <a:rPr lang="en-US" sz="2000" dirty="0" smtClean="0">
                <a:solidFill>
                  <a:prstClr val="black"/>
                </a:solidFill>
              </a:rPr>
              <a:t>The </a:t>
            </a:r>
            <a:r>
              <a:rPr lang="en-US" sz="2000" b="1" dirty="0" smtClean="0">
                <a:solidFill>
                  <a:prstClr val="black"/>
                </a:solidFill>
              </a:rPr>
              <a:t>Web-Socket </a:t>
            </a:r>
            <a:r>
              <a:rPr lang="en-US" sz="2000" dirty="0" smtClean="0">
                <a:solidFill>
                  <a:prstClr val="black"/>
                </a:solidFill>
              </a:rPr>
              <a:t>module provides support for </a:t>
            </a:r>
            <a:r>
              <a:rPr lang="en-US" sz="2000" dirty="0" err="1" smtClean="0">
                <a:solidFill>
                  <a:prstClr val="black"/>
                </a:solidFill>
              </a:rPr>
              <a:t>WebSocket</a:t>
            </a:r>
            <a:r>
              <a:rPr lang="en-US" sz="2000" dirty="0" smtClean="0">
                <a:solidFill>
                  <a:prstClr val="black"/>
                </a:solidFill>
              </a:rPr>
              <a:t>-based, two-way communication between client and server in web applications. </a:t>
            </a:r>
          </a:p>
          <a:p>
            <a:pPr marL="228600" lvl="0" indent="-228600" algn="just">
              <a:lnSpc>
                <a:spcPct val="90000"/>
              </a:lnSpc>
              <a:spcBef>
                <a:spcPts val="1000"/>
              </a:spcBef>
              <a:buFont typeface="Arial" panose="020B0604020202020204" pitchFamily="34" charset="0"/>
              <a:buChar char="•"/>
            </a:pPr>
            <a:r>
              <a:rPr lang="en-US" sz="2000" dirty="0" smtClean="0">
                <a:solidFill>
                  <a:prstClr val="black"/>
                </a:solidFill>
              </a:rPr>
              <a:t>The </a:t>
            </a:r>
            <a:r>
              <a:rPr lang="en-US" sz="2000" b="1" dirty="0" smtClean="0">
                <a:solidFill>
                  <a:prstClr val="black"/>
                </a:solidFill>
              </a:rPr>
              <a:t>Web-</a:t>
            </a:r>
            <a:r>
              <a:rPr lang="en-US" sz="2000" b="1" dirty="0" err="1" smtClean="0">
                <a:solidFill>
                  <a:prstClr val="black"/>
                </a:solidFill>
              </a:rPr>
              <a:t>Portlet</a:t>
            </a:r>
            <a:r>
              <a:rPr lang="en-US" sz="2000" b="1" dirty="0" smtClean="0">
                <a:solidFill>
                  <a:prstClr val="black"/>
                </a:solidFill>
              </a:rPr>
              <a:t> </a:t>
            </a:r>
            <a:r>
              <a:rPr lang="en-US" sz="2000" dirty="0" smtClean="0">
                <a:solidFill>
                  <a:prstClr val="black"/>
                </a:solidFill>
              </a:rPr>
              <a:t>module provides the MVC implementation to be used in a </a:t>
            </a:r>
            <a:r>
              <a:rPr lang="en-US" sz="2000" b="1" dirty="0" err="1" smtClean="0">
                <a:solidFill>
                  <a:prstClr val="black"/>
                </a:solidFill>
              </a:rPr>
              <a:t>portlet</a:t>
            </a:r>
            <a:r>
              <a:rPr lang="en-US" sz="2000" b="1" dirty="0" smtClean="0">
                <a:solidFill>
                  <a:prstClr val="black"/>
                </a:solidFill>
              </a:rPr>
              <a:t> environment </a:t>
            </a:r>
            <a:r>
              <a:rPr lang="en-US" sz="2000" dirty="0" smtClean="0">
                <a:solidFill>
                  <a:prstClr val="black"/>
                </a:solidFill>
              </a:rPr>
              <a:t>and </a:t>
            </a:r>
            <a:r>
              <a:rPr lang="en-US" sz="2000" b="1" dirty="0" smtClean="0">
                <a:solidFill>
                  <a:prstClr val="black"/>
                </a:solidFill>
              </a:rPr>
              <a:t>mirrors</a:t>
            </a:r>
            <a:r>
              <a:rPr lang="en-US" sz="2000" dirty="0" smtClean="0">
                <a:solidFill>
                  <a:prstClr val="black"/>
                </a:solidFill>
              </a:rPr>
              <a:t> the functionality of Web-</a:t>
            </a:r>
            <a:r>
              <a:rPr lang="en-US" sz="2000" dirty="0" err="1" smtClean="0">
                <a:solidFill>
                  <a:prstClr val="black"/>
                </a:solidFill>
              </a:rPr>
              <a:t>Servlet</a:t>
            </a:r>
            <a:r>
              <a:rPr lang="en-US" sz="2000" dirty="0" smtClean="0">
                <a:solidFill>
                  <a:prstClr val="black"/>
                </a:solidFill>
              </a:rPr>
              <a:t> module. </a:t>
            </a:r>
            <a:endParaRPr lang="en-US" sz="2000" dirty="0">
              <a:solidFill>
                <a:prstClr val="black"/>
              </a:solidFill>
            </a:endParaRPr>
          </a:p>
        </p:txBody>
      </p:sp>
      <p:sp>
        <p:nvSpPr>
          <p:cNvPr id="6" name="Rectangle 5"/>
          <p:cNvSpPr/>
          <p:nvPr/>
        </p:nvSpPr>
        <p:spPr>
          <a:xfrm>
            <a:off x="228600" y="685800"/>
            <a:ext cx="4419600" cy="584775"/>
          </a:xfrm>
          <a:prstGeom prst="rect">
            <a:avLst/>
          </a:prstGeom>
        </p:spPr>
        <p:txBody>
          <a:bodyPr wrap="square">
            <a:spAutoFit/>
          </a:bodyPr>
          <a:lstStyle/>
          <a:p>
            <a:r>
              <a:rPr lang="en-US" sz="3200" b="1" dirty="0">
                <a:solidFill>
                  <a:schemeClr val="tx2"/>
                </a:solidFill>
                <a:latin typeface="Cambria" pitchFamily="18" charset="0"/>
              </a:rPr>
              <a:t>Spring Architecture</a:t>
            </a:r>
          </a:p>
        </p:txBody>
      </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5047536"/>
          </a:xfrm>
          <a:prstGeom prst="rect">
            <a:avLst/>
          </a:prstGeom>
        </p:spPr>
        <p:txBody>
          <a:bodyPr wrap="square">
            <a:spAutoFit/>
          </a:bodyPr>
          <a:lstStyle/>
          <a:p>
            <a:pPr algn="just"/>
            <a:r>
              <a:rPr lang="en-IN" b="1" dirty="0" smtClean="0"/>
              <a:t>Miscellaneous: </a:t>
            </a:r>
          </a:p>
          <a:p>
            <a:pPr algn="just"/>
            <a:r>
              <a:rPr lang="en-US" dirty="0" smtClean="0"/>
              <a:t>There are few other important modules like AOP, Aspects, Instrumentation, Web and Test modules whose detail is as follows: </a:t>
            </a:r>
          </a:p>
          <a:p>
            <a:pPr algn="just"/>
            <a:endParaRPr lang="en-US" sz="800" dirty="0" smtClean="0"/>
          </a:p>
          <a:p>
            <a:pPr algn="just"/>
            <a:r>
              <a:rPr lang="en-US" dirty="0" smtClean="0"/>
              <a:t>The </a:t>
            </a:r>
            <a:r>
              <a:rPr lang="en-US" b="1" dirty="0" smtClean="0"/>
              <a:t>AOP </a:t>
            </a:r>
            <a:r>
              <a:rPr lang="en-US" dirty="0" smtClean="0"/>
              <a:t>module provides </a:t>
            </a:r>
            <a:r>
              <a:rPr lang="en-US" b="1" dirty="0" smtClean="0"/>
              <a:t>aspect-oriented programming</a:t>
            </a:r>
            <a:r>
              <a:rPr lang="en-US" dirty="0" smtClean="0"/>
              <a:t> implementation allowing you to define </a:t>
            </a:r>
            <a:r>
              <a:rPr lang="en-US" b="1" dirty="0" smtClean="0"/>
              <a:t>method-interceptors</a:t>
            </a:r>
            <a:r>
              <a:rPr lang="en-US" dirty="0" smtClean="0"/>
              <a:t> and </a:t>
            </a:r>
            <a:r>
              <a:rPr lang="en-US" b="1" dirty="0" err="1" smtClean="0"/>
              <a:t>pointcuts</a:t>
            </a:r>
            <a:r>
              <a:rPr lang="en-US" dirty="0" smtClean="0"/>
              <a:t> to cleanly decouple code that implements functionality that should be separated. </a:t>
            </a:r>
          </a:p>
          <a:p>
            <a:pPr algn="just"/>
            <a:endParaRPr lang="en-US" dirty="0" smtClean="0"/>
          </a:p>
          <a:p>
            <a:pPr algn="just"/>
            <a:r>
              <a:rPr lang="en-US" dirty="0" smtClean="0"/>
              <a:t>The </a:t>
            </a:r>
            <a:r>
              <a:rPr lang="en-US" b="1" dirty="0" smtClean="0"/>
              <a:t>Aspects </a:t>
            </a:r>
            <a:r>
              <a:rPr lang="en-US" dirty="0" smtClean="0"/>
              <a:t>module provides integration with </a:t>
            </a:r>
            <a:r>
              <a:rPr lang="en-US" dirty="0" err="1" smtClean="0"/>
              <a:t>AspectJ</a:t>
            </a:r>
            <a:r>
              <a:rPr lang="en-US" dirty="0" smtClean="0"/>
              <a:t> which is again a powerful and mature aspect oriented programming (AOP) framework. </a:t>
            </a:r>
          </a:p>
          <a:p>
            <a:pPr algn="just"/>
            <a:endParaRPr lang="en-US" sz="800" dirty="0" smtClean="0"/>
          </a:p>
          <a:p>
            <a:pPr algn="just"/>
            <a:r>
              <a:rPr lang="en-US" dirty="0" smtClean="0"/>
              <a:t>The </a:t>
            </a:r>
            <a:r>
              <a:rPr lang="en-US" b="1" dirty="0" smtClean="0"/>
              <a:t>Instrumentation </a:t>
            </a:r>
            <a:r>
              <a:rPr lang="en-US" dirty="0" smtClean="0"/>
              <a:t>module provides class instrumentation support and class loader implementations to be used in certain application servers. </a:t>
            </a:r>
          </a:p>
          <a:p>
            <a:pPr algn="just"/>
            <a:endParaRPr lang="en-US" sz="1200" dirty="0" smtClean="0"/>
          </a:p>
          <a:p>
            <a:pPr algn="just"/>
            <a:r>
              <a:rPr lang="en-US" dirty="0" smtClean="0"/>
              <a:t>The </a:t>
            </a:r>
            <a:r>
              <a:rPr lang="en-US" b="1" dirty="0" smtClean="0"/>
              <a:t>Messaging </a:t>
            </a:r>
            <a:r>
              <a:rPr lang="en-US" dirty="0" smtClean="0"/>
              <a:t>module provides support for STOMP (</a:t>
            </a:r>
            <a:r>
              <a:rPr lang="en-US" b="1" dirty="0" smtClean="0"/>
              <a:t>Streaming Text Oriented Messaging Protocol</a:t>
            </a:r>
            <a:r>
              <a:rPr lang="en-US" dirty="0" smtClean="0"/>
              <a:t>) as the </a:t>
            </a:r>
            <a:r>
              <a:rPr lang="en-US" dirty="0" err="1" smtClean="0"/>
              <a:t>WebSocket</a:t>
            </a:r>
            <a:r>
              <a:rPr lang="en-US" dirty="0" smtClean="0"/>
              <a:t> sub-protocol to use in applications. It also supports an annotation programming model for routing and processing STOMP messages from </a:t>
            </a:r>
            <a:r>
              <a:rPr lang="en-US" dirty="0" err="1" smtClean="0"/>
              <a:t>WebSocket</a:t>
            </a:r>
            <a:r>
              <a:rPr lang="en-US" dirty="0" smtClean="0"/>
              <a:t> clients. The </a:t>
            </a:r>
            <a:r>
              <a:rPr lang="en-US" b="1" dirty="0" smtClean="0"/>
              <a:t>Test </a:t>
            </a:r>
            <a:r>
              <a:rPr lang="en-US" dirty="0" smtClean="0"/>
              <a:t>module supports the testing of Spring components with </a:t>
            </a:r>
            <a:r>
              <a:rPr lang="en-US" dirty="0" err="1" smtClean="0"/>
              <a:t>JUnit</a:t>
            </a:r>
            <a:r>
              <a:rPr lang="en-US" dirty="0" smtClean="0"/>
              <a:t> or </a:t>
            </a:r>
            <a:r>
              <a:rPr lang="en-US" dirty="0" err="1" smtClean="0"/>
              <a:t>TestNG</a:t>
            </a:r>
            <a:r>
              <a:rPr lang="en-US" dirty="0" smtClean="0"/>
              <a:t> frameworks.</a:t>
            </a:r>
            <a:endParaRPr lang="en-US" dirty="0"/>
          </a:p>
        </p:txBody>
      </p:sp>
      <p:sp>
        <p:nvSpPr>
          <p:cNvPr id="6" name="Rectangle 5"/>
          <p:cNvSpPr/>
          <p:nvPr/>
        </p:nvSpPr>
        <p:spPr>
          <a:xfrm>
            <a:off x="228600" y="685800"/>
            <a:ext cx="4419600" cy="584775"/>
          </a:xfrm>
          <a:prstGeom prst="rect">
            <a:avLst/>
          </a:prstGeom>
        </p:spPr>
        <p:txBody>
          <a:bodyPr wrap="square">
            <a:spAutoFit/>
          </a:bodyPr>
          <a:lstStyle/>
          <a:p>
            <a:r>
              <a:rPr lang="en-US" sz="3200" b="1" dirty="0">
                <a:solidFill>
                  <a:schemeClr val="tx2"/>
                </a:solidFill>
                <a:latin typeface="Cambria" pitchFamily="18" charset="0"/>
              </a:rPr>
              <a:t>Spring Architecture</a:t>
            </a:r>
          </a:p>
        </p:txBody>
      </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685800"/>
            <a:ext cx="4419600" cy="584775"/>
          </a:xfrm>
          <a:prstGeom prst="rect">
            <a:avLst/>
          </a:prstGeom>
        </p:spPr>
        <p:txBody>
          <a:bodyPr wrap="square">
            <a:spAutoFit/>
          </a:bodyPr>
          <a:lstStyle/>
          <a:p>
            <a:r>
              <a:rPr lang="en-US" sz="3200" b="1" dirty="0">
                <a:solidFill>
                  <a:schemeClr val="tx2"/>
                </a:solidFill>
                <a:latin typeface="Cambria" pitchFamily="18" charset="0"/>
              </a:rPr>
              <a:t>Spring MVC</a:t>
            </a:r>
          </a:p>
        </p:txBody>
      </p:sp>
      <p:pic>
        <p:nvPicPr>
          <p:cNvPr id="4098" name="Picture 2" descr="http://jaiswaltraining.com/Spring/img/img8.png"/>
          <p:cNvPicPr>
            <a:picLocks noChangeAspect="1" noChangeArrowheads="1"/>
          </p:cNvPicPr>
          <p:nvPr/>
        </p:nvPicPr>
        <p:blipFill>
          <a:blip r:embed="rId4"/>
          <a:srcRect l="8939" t="21583" r="-559" b="-719"/>
          <a:stretch>
            <a:fillRect/>
          </a:stretch>
        </p:blipFill>
        <p:spPr bwMode="auto">
          <a:xfrm>
            <a:off x="0" y="2667000"/>
            <a:ext cx="6248400" cy="4191000"/>
          </a:xfrm>
          <a:prstGeom prst="rect">
            <a:avLst/>
          </a:prstGeom>
          <a:noFill/>
        </p:spPr>
      </p:pic>
      <p:sp>
        <p:nvSpPr>
          <p:cNvPr id="7" name="Rectangle 6"/>
          <p:cNvSpPr/>
          <p:nvPr/>
        </p:nvSpPr>
        <p:spPr>
          <a:xfrm>
            <a:off x="1905000" y="1524000"/>
            <a:ext cx="6705600" cy="1200329"/>
          </a:xfrm>
          <a:prstGeom prst="rect">
            <a:avLst/>
          </a:prstGeom>
        </p:spPr>
        <p:txBody>
          <a:bodyPr wrap="square">
            <a:spAutoFit/>
          </a:bodyPr>
          <a:lstStyle/>
          <a:p>
            <a:r>
              <a:rPr lang="en-US" b="1" dirty="0" smtClean="0"/>
              <a:t>MVC</a:t>
            </a:r>
            <a:r>
              <a:rPr lang="en-US" dirty="0" smtClean="0"/>
              <a:t>: instances of the following:</a:t>
            </a:r>
            <a:br>
              <a:rPr lang="en-US" dirty="0" smtClean="0"/>
            </a:br>
            <a:r>
              <a:rPr lang="en-US" dirty="0" smtClean="0"/>
              <a:t>M – </a:t>
            </a:r>
            <a:r>
              <a:rPr lang="en-US" b="1" dirty="0" smtClean="0"/>
              <a:t>Model</a:t>
            </a:r>
            <a:r>
              <a:rPr lang="en-US" dirty="0" smtClean="0"/>
              <a:t>: </a:t>
            </a:r>
            <a:r>
              <a:rPr lang="en-US" dirty="0" err="1" smtClean="0"/>
              <a:t>Eg</a:t>
            </a:r>
            <a:r>
              <a:rPr lang="en-US" dirty="0" smtClean="0"/>
              <a:t>. Java </a:t>
            </a:r>
            <a:r>
              <a:rPr lang="en-US" dirty="0" err="1" smtClean="0"/>
              <a:t>Bean,POJO</a:t>
            </a:r>
            <a:r>
              <a:rPr lang="en-US" dirty="0" smtClean="0"/>
              <a:t> etc</a:t>
            </a:r>
            <a:br>
              <a:rPr lang="en-US" dirty="0" smtClean="0"/>
            </a:br>
            <a:r>
              <a:rPr lang="en-US" dirty="0" smtClean="0"/>
              <a:t>V – </a:t>
            </a:r>
            <a:r>
              <a:rPr lang="en-US" b="1" dirty="0" smtClean="0"/>
              <a:t>View</a:t>
            </a:r>
            <a:r>
              <a:rPr lang="en-US" dirty="0" smtClean="0"/>
              <a:t>: </a:t>
            </a:r>
            <a:r>
              <a:rPr lang="en-US" dirty="0" err="1" smtClean="0"/>
              <a:t>org.springframework.web.servlet.</a:t>
            </a:r>
            <a:r>
              <a:rPr lang="en-US" b="1" dirty="0" err="1" smtClean="0"/>
              <a:t>View</a:t>
            </a:r>
            <a:r>
              <a:rPr lang="en-US" dirty="0" smtClean="0"/>
              <a:t/>
            </a:r>
            <a:br>
              <a:rPr lang="en-US" dirty="0" smtClean="0"/>
            </a:br>
            <a:r>
              <a:rPr lang="en-US" dirty="0" smtClean="0"/>
              <a:t>C – </a:t>
            </a:r>
            <a:r>
              <a:rPr lang="en-US" b="1" dirty="0" smtClean="0"/>
              <a:t>Controller</a:t>
            </a:r>
            <a:r>
              <a:rPr lang="en-US" dirty="0" smtClean="0"/>
              <a:t>: </a:t>
            </a:r>
            <a:r>
              <a:rPr lang="en-US" dirty="0" err="1" smtClean="0"/>
              <a:t>org.springframework.web.servlet.mvc.</a:t>
            </a:r>
            <a:r>
              <a:rPr lang="en-US" b="1" dirty="0" err="1" smtClean="0"/>
              <a:t>Controller</a:t>
            </a:r>
            <a:endParaRPr lang="en-US" dirty="0"/>
          </a:p>
        </p:txBody>
      </p:sp>
    </p:spTree>
    <p:custDataLst>
      <p:tags r:id="rId1"/>
    </p:custData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3416320"/>
          </a:xfrm>
          <a:prstGeom prst="rect">
            <a:avLst/>
          </a:prstGeom>
        </p:spPr>
        <p:txBody>
          <a:bodyPr wrap="square">
            <a:spAutoFit/>
          </a:bodyPr>
          <a:lstStyle/>
          <a:p>
            <a:r>
              <a:rPr lang="en-US" b="1" dirty="0" smtClean="0"/>
              <a:t>MVC for Web</a:t>
            </a:r>
            <a:br>
              <a:rPr lang="en-US" b="1" dirty="0" smtClean="0"/>
            </a:br>
            <a:r>
              <a:rPr lang="en-US" dirty="0" smtClean="0"/>
              <a:t/>
            </a:r>
            <a:br>
              <a:rPr lang="en-US" dirty="0" smtClean="0"/>
            </a:br>
            <a:r>
              <a:rPr lang="en-US" dirty="0" smtClean="0"/>
              <a:t>Event – HTTP request from client</a:t>
            </a:r>
            <a:br>
              <a:rPr lang="en-US" dirty="0" smtClean="0"/>
            </a:br>
            <a:endParaRPr lang="en-US" dirty="0" smtClean="0"/>
          </a:p>
          <a:p>
            <a:r>
              <a:rPr lang="en-US" dirty="0" smtClean="0"/>
              <a:t>Model –</a:t>
            </a:r>
            <a:r>
              <a:rPr lang="en-US" dirty="0" err="1" smtClean="0"/>
              <a:t>Eg</a:t>
            </a:r>
            <a:r>
              <a:rPr lang="en-US" dirty="0" smtClean="0"/>
              <a:t> Java Beans</a:t>
            </a:r>
          </a:p>
          <a:p>
            <a:r>
              <a:rPr lang="en-US" dirty="0" smtClean="0"/>
              <a:t>View – </a:t>
            </a:r>
            <a:r>
              <a:rPr lang="en-US" dirty="0" err="1" smtClean="0"/>
              <a:t>Eg</a:t>
            </a:r>
            <a:r>
              <a:rPr lang="en-US" dirty="0" smtClean="0"/>
              <a:t>. JSP</a:t>
            </a:r>
          </a:p>
          <a:p>
            <a:r>
              <a:rPr lang="en-US" dirty="0" smtClean="0"/>
              <a:t>Controller – Custom Spring Controller Class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Model is passed to the server-side View which is returned to the client</a:t>
            </a:r>
            <a:br>
              <a:rPr lang="en-US" b="1" dirty="0" smtClean="0"/>
            </a:br>
            <a:endParaRPr lang="en-US" dirty="0"/>
          </a:p>
        </p:txBody>
      </p:sp>
      <p:sp>
        <p:nvSpPr>
          <p:cNvPr id="4" name="Rectangle 3"/>
          <p:cNvSpPr/>
          <p:nvPr/>
        </p:nvSpPr>
        <p:spPr>
          <a:xfrm>
            <a:off x="228600" y="685800"/>
            <a:ext cx="4419600" cy="584775"/>
          </a:xfrm>
          <a:prstGeom prst="rect">
            <a:avLst/>
          </a:prstGeom>
        </p:spPr>
        <p:txBody>
          <a:bodyPr wrap="square">
            <a:spAutoFit/>
          </a:bodyPr>
          <a:lstStyle/>
          <a:p>
            <a:r>
              <a:rPr lang="en-US" sz="3200" b="1" dirty="0">
                <a:solidFill>
                  <a:schemeClr val="tx2"/>
                </a:solidFill>
                <a:latin typeface="Cambria" pitchFamily="18" charset="0"/>
              </a:rPr>
              <a:t>Spring MVC</a:t>
            </a:r>
          </a:p>
        </p:txBody>
      </p:sp>
    </p:spTree>
    <p:custDataLst>
      <p:tags r:id="rId1"/>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2585323"/>
          </a:xfrm>
          <a:prstGeom prst="rect">
            <a:avLst/>
          </a:prstGeom>
        </p:spPr>
        <p:txBody>
          <a:bodyPr wrap="square">
            <a:spAutoFit/>
          </a:bodyPr>
          <a:lstStyle/>
          <a:p>
            <a:r>
              <a:rPr lang="en-US" b="1" dirty="0" smtClean="0"/>
              <a:t>MVC for Web</a:t>
            </a:r>
            <a:br>
              <a:rPr lang="en-US" b="1" dirty="0" smtClean="0"/>
            </a:br>
            <a:r>
              <a:rPr lang="en-US" dirty="0" smtClean="0"/>
              <a:t/>
            </a:r>
            <a:br>
              <a:rPr lang="en-US" dirty="0" smtClean="0"/>
            </a:br>
            <a:r>
              <a:rPr lang="en-US" dirty="0" smtClean="0"/>
              <a:t>Event – HTTP request from client</a:t>
            </a:r>
            <a:br>
              <a:rPr lang="en-US" dirty="0" smtClean="0"/>
            </a:br>
            <a:r>
              <a:rPr lang="en-US" dirty="0" smtClean="0"/>
              <a:t>Controller – Custom Spring Controller Class</a:t>
            </a:r>
            <a:br>
              <a:rPr lang="en-US" dirty="0" smtClean="0"/>
            </a:br>
            <a:r>
              <a:rPr lang="en-US" dirty="0" smtClean="0"/>
              <a:t>View – </a:t>
            </a:r>
            <a:r>
              <a:rPr lang="en-US" dirty="0" err="1" smtClean="0"/>
              <a:t>Eg</a:t>
            </a:r>
            <a:r>
              <a:rPr lang="en-US" dirty="0" smtClean="0"/>
              <a:t>. JSP</a:t>
            </a:r>
            <a:br>
              <a:rPr lang="en-US" dirty="0" smtClean="0"/>
            </a:br>
            <a:r>
              <a:rPr lang="en-US" dirty="0" smtClean="0"/>
              <a:t>Model –</a:t>
            </a:r>
            <a:r>
              <a:rPr lang="en-US" dirty="0" err="1" smtClean="0"/>
              <a:t>Eg</a:t>
            </a:r>
            <a:r>
              <a:rPr lang="en-US" dirty="0" smtClean="0"/>
              <a:t> Java Beans</a:t>
            </a:r>
            <a:br>
              <a:rPr lang="en-US" dirty="0" smtClean="0"/>
            </a:br>
            <a:r>
              <a:rPr lang="en-US" dirty="0" smtClean="0"/>
              <a:t/>
            </a:r>
            <a:br>
              <a:rPr lang="en-US" dirty="0" smtClean="0"/>
            </a:br>
            <a:r>
              <a:rPr lang="en-US" b="1" dirty="0" smtClean="0"/>
              <a:t>Model is passed to the server-side View which is returned to the client</a:t>
            </a:r>
            <a:br>
              <a:rPr lang="en-US" b="1" dirty="0" smtClean="0"/>
            </a:br>
            <a:endParaRPr lang="en-US" dirty="0"/>
          </a:p>
        </p:txBody>
      </p:sp>
      <p:sp>
        <p:nvSpPr>
          <p:cNvPr id="4" name="Rectangle 3"/>
          <p:cNvSpPr/>
          <p:nvPr/>
        </p:nvSpPr>
        <p:spPr>
          <a:xfrm>
            <a:off x="228600" y="685800"/>
            <a:ext cx="4419600" cy="584775"/>
          </a:xfrm>
          <a:prstGeom prst="rect">
            <a:avLst/>
          </a:prstGeom>
        </p:spPr>
        <p:txBody>
          <a:bodyPr wrap="square">
            <a:spAutoFit/>
          </a:bodyPr>
          <a:lstStyle/>
          <a:p>
            <a:r>
              <a:rPr lang="en-US" sz="3200" b="1" dirty="0">
                <a:solidFill>
                  <a:schemeClr val="tx2"/>
                </a:solidFill>
                <a:latin typeface="Cambria" pitchFamily="18" charset="0"/>
              </a:rPr>
              <a:t>Spring MVC</a:t>
            </a:r>
          </a:p>
        </p:txBody>
      </p:sp>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893647"/>
          </a:xfrm>
          <a:prstGeom prst="rect">
            <a:avLst/>
          </a:prstGeom>
        </p:spPr>
        <p:txBody>
          <a:bodyPr wrap="square">
            <a:spAutoFit/>
          </a:bodyPr>
          <a:lstStyle/>
          <a:p>
            <a:r>
              <a:rPr lang="en-US" sz="2400" dirty="0" smtClean="0"/>
              <a:t/>
            </a:r>
            <a:br>
              <a:rPr lang="en-US" sz="2400" dirty="0" smtClean="0"/>
            </a:br>
            <a:r>
              <a:rPr lang="en-US" sz="2400" b="1" dirty="0" smtClean="0"/>
              <a:t>Step 1</a:t>
            </a:r>
            <a:r>
              <a:rPr lang="en-US" sz="2400" dirty="0" smtClean="0"/>
              <a:t>: Incoming HTTP request is mapped to the Spring </a:t>
            </a:r>
            <a:r>
              <a:rPr lang="en-US" sz="2400" dirty="0" err="1" smtClean="0"/>
              <a:t>DispatcherServlet</a:t>
            </a:r>
            <a:r>
              <a:rPr lang="en-US" sz="2400" dirty="0" smtClean="0"/>
              <a:t>.</a:t>
            </a:r>
            <a:br>
              <a:rPr lang="en-US" sz="2400" dirty="0" smtClean="0"/>
            </a:br>
            <a:r>
              <a:rPr lang="en-US" sz="2400" b="1" dirty="0" smtClean="0"/>
              <a:t>Step 2: </a:t>
            </a:r>
            <a:r>
              <a:rPr lang="en-US" sz="2400" dirty="0" smtClean="0"/>
              <a:t>The </a:t>
            </a:r>
            <a:r>
              <a:rPr lang="en-US" sz="2400" dirty="0" err="1" smtClean="0"/>
              <a:t>DispatcherServlet</a:t>
            </a:r>
            <a:r>
              <a:rPr lang="en-US" sz="2400" dirty="0" smtClean="0"/>
              <a:t> creates a container using the bean definitions found in the </a:t>
            </a:r>
            <a:r>
              <a:rPr lang="en-US" sz="2400" dirty="0" err="1" smtClean="0"/>
              <a:t>Servlet</a:t>
            </a:r>
            <a:r>
              <a:rPr lang="en-US" sz="2400" dirty="0" smtClean="0"/>
              <a:t> configuration file.</a:t>
            </a:r>
            <a:br>
              <a:rPr lang="en-US" sz="2400" dirty="0" smtClean="0"/>
            </a:br>
            <a:r>
              <a:rPr lang="en-US" sz="2400" b="1" dirty="0" smtClean="0"/>
              <a:t>Step 3:</a:t>
            </a:r>
            <a:r>
              <a:rPr lang="en-US" sz="2400" dirty="0" smtClean="0"/>
              <a:t> The container finds an appropriate Controller to process the request.</a:t>
            </a:r>
            <a:br>
              <a:rPr lang="en-US" sz="2400" dirty="0" smtClean="0"/>
            </a:br>
            <a:r>
              <a:rPr lang="en-US" sz="2400" b="1" dirty="0" smtClean="0"/>
              <a:t>Step</a:t>
            </a:r>
            <a:r>
              <a:rPr lang="en-US" sz="2400" dirty="0" smtClean="0"/>
              <a:t> </a:t>
            </a:r>
            <a:r>
              <a:rPr lang="en-US" sz="2400" b="1" dirty="0" smtClean="0"/>
              <a:t>4: </a:t>
            </a:r>
            <a:r>
              <a:rPr lang="en-US" sz="2400" dirty="0" smtClean="0"/>
              <a:t>The Controller performs some custom logic and returns a </a:t>
            </a:r>
            <a:r>
              <a:rPr lang="en-US" sz="2400" dirty="0" err="1" smtClean="0"/>
              <a:t>ModelAndView</a:t>
            </a:r>
            <a:r>
              <a:rPr lang="en-US" sz="2400" dirty="0" smtClean="0"/>
              <a:t> to the container.</a:t>
            </a:r>
            <a:br>
              <a:rPr lang="en-US" sz="2400" dirty="0" smtClean="0"/>
            </a:br>
            <a:r>
              <a:rPr lang="en-US" sz="2400" b="1" dirty="0" smtClean="0"/>
              <a:t>Step 5: </a:t>
            </a:r>
            <a:r>
              <a:rPr lang="en-US" sz="2400" dirty="0" smtClean="0"/>
              <a:t>The container renders the </a:t>
            </a:r>
            <a:r>
              <a:rPr lang="en-US" sz="2400" dirty="0" err="1" smtClean="0"/>
              <a:t>ModelAndView</a:t>
            </a:r>
            <a:r>
              <a:rPr lang="en-US" sz="2400" dirty="0" smtClean="0"/>
              <a:t> using the appropriate </a:t>
            </a:r>
            <a:r>
              <a:rPr lang="en-US" sz="2400" dirty="0" err="1" smtClean="0"/>
              <a:t>ViewResolver</a:t>
            </a:r>
            <a:r>
              <a:rPr lang="en-US" sz="2400" dirty="0" smtClean="0"/>
              <a:t> bean.</a:t>
            </a:r>
            <a:br>
              <a:rPr lang="en-US" sz="2400" dirty="0" smtClean="0"/>
            </a:br>
            <a:r>
              <a:rPr lang="en-US" sz="2400" b="1" dirty="0" smtClean="0"/>
              <a:t>Step 6: </a:t>
            </a:r>
            <a:r>
              <a:rPr lang="en-US" sz="2400" dirty="0" smtClean="0"/>
              <a:t>An HTTP response is sent to the browser</a:t>
            </a:r>
            <a:br>
              <a:rPr lang="en-US" sz="2400" dirty="0" smtClean="0"/>
            </a:br>
            <a:endParaRPr lang="en-US" sz="2400" dirty="0"/>
          </a:p>
        </p:txBody>
      </p:sp>
      <p:sp>
        <p:nvSpPr>
          <p:cNvPr id="4" name="Rectangle 3"/>
          <p:cNvSpPr/>
          <p:nvPr/>
        </p:nvSpPr>
        <p:spPr>
          <a:xfrm>
            <a:off x="228600" y="685800"/>
            <a:ext cx="4419600" cy="584775"/>
          </a:xfrm>
          <a:prstGeom prst="rect">
            <a:avLst/>
          </a:prstGeom>
        </p:spPr>
        <p:txBody>
          <a:bodyPr wrap="square">
            <a:spAutoFit/>
          </a:bodyPr>
          <a:lstStyle/>
          <a:p>
            <a:r>
              <a:rPr lang="en-US" sz="3200" b="1" dirty="0">
                <a:solidFill>
                  <a:schemeClr val="tx2"/>
                </a:solidFill>
                <a:latin typeface="Cambria" pitchFamily="18" charset="0"/>
              </a:rPr>
              <a:t>Spring </a:t>
            </a:r>
            <a:r>
              <a:rPr lang="en-US" sz="3200" b="1" dirty="0" smtClean="0">
                <a:solidFill>
                  <a:schemeClr val="tx2"/>
                </a:solidFill>
                <a:latin typeface="Cambria" pitchFamily="18" charset="0"/>
              </a:rPr>
              <a:t>MVC Lifecycle</a:t>
            </a:r>
            <a:endParaRPr lang="en-US" sz="3200" b="1" dirty="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3750"/>
            <a:ext cx="8229600" cy="584775"/>
          </a:xfrm>
        </p:spPr>
        <p:txBody>
          <a:bodyPr wrap="square">
            <a:spAutoFit/>
          </a:bodyPr>
          <a:lstStyle/>
          <a:p>
            <a:pPr algn="l"/>
            <a:r>
              <a:rPr lang="en-IN" sz="3200" b="1" dirty="0">
                <a:latin typeface="Cambria" pitchFamily="18" charset="0"/>
                <a:ea typeface="+mn-ea"/>
                <a:cs typeface="+mn-cs"/>
              </a:rPr>
              <a:t>Spring Web MVC Flow</a:t>
            </a:r>
          </a:p>
        </p:txBody>
      </p:sp>
      <p:pic>
        <p:nvPicPr>
          <p:cNvPr id="1026" name="Picture 2" descr="Spring MVC Tutori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2880" y="1524000"/>
            <a:ext cx="8732520" cy="452596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76196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2585323"/>
          </a:xfrm>
          <a:prstGeom prst="rect">
            <a:avLst/>
          </a:prstGeom>
        </p:spPr>
        <p:txBody>
          <a:bodyPr wrap="square">
            <a:spAutoFit/>
          </a:bodyPr>
          <a:lstStyle/>
          <a:p>
            <a:r>
              <a:rPr lang="en-US" b="1" dirty="0" smtClean="0"/>
              <a:t>link.html</a:t>
            </a:r>
          </a:p>
          <a:p>
            <a:endParaRPr lang="en-US" b="1" dirty="0" smtClean="0"/>
          </a:p>
          <a:p>
            <a:r>
              <a:rPr lang="en-US" dirty="0" smtClean="0"/>
              <a:t>&lt;html&gt;</a:t>
            </a:r>
            <a:br>
              <a:rPr lang="en-US" dirty="0" smtClean="0"/>
            </a:br>
            <a:r>
              <a:rPr lang="en-US" dirty="0" smtClean="0"/>
              <a:t>&lt;body&gt;</a:t>
            </a:r>
            <a:br>
              <a:rPr lang="en-US" dirty="0" smtClean="0"/>
            </a:br>
            <a:r>
              <a:rPr lang="en-US" dirty="0" smtClean="0"/>
              <a:t>&lt;a </a:t>
            </a:r>
            <a:r>
              <a:rPr lang="en-US" dirty="0" err="1" smtClean="0"/>
              <a:t>href</a:t>
            </a:r>
            <a:r>
              <a:rPr lang="en-US" dirty="0" smtClean="0"/>
              <a:t>="</a:t>
            </a:r>
            <a:r>
              <a:rPr lang="en-US" dirty="0" err="1" smtClean="0"/>
              <a:t>Link.spring</a:t>
            </a:r>
            <a:r>
              <a:rPr lang="en-US" dirty="0" smtClean="0"/>
              <a:t>"&gt;GO TO SPRING HOME PAGE&lt;/a&gt;</a:t>
            </a:r>
            <a:br>
              <a:rPr lang="en-US" dirty="0" smtClean="0"/>
            </a:br>
            <a:r>
              <a:rPr lang="en-US" dirty="0" smtClean="0"/>
              <a:t>&lt;/body&gt;</a:t>
            </a:r>
            <a:br>
              <a:rPr lang="en-US" dirty="0" smtClean="0"/>
            </a:br>
            <a:r>
              <a:rPr lang="en-US" dirty="0" smtClean="0"/>
              <a:t>&lt;/html&gt; </a:t>
            </a:r>
          </a:p>
          <a:p>
            <a:endParaRPr lang="en-US" dirty="0" smtClean="0"/>
          </a:p>
          <a:p>
            <a:endParaRPr lang="en-US" dirty="0"/>
          </a:p>
        </p:txBody>
      </p:sp>
      <p:sp>
        <p:nvSpPr>
          <p:cNvPr id="6" name="Rectangle 5"/>
          <p:cNvSpPr/>
          <p:nvPr/>
        </p:nvSpPr>
        <p:spPr>
          <a:xfrm>
            <a:off x="381000" y="685800"/>
            <a:ext cx="4419600" cy="584775"/>
          </a:xfrm>
          <a:prstGeom prst="rect">
            <a:avLst/>
          </a:prstGeom>
        </p:spPr>
        <p:txBody>
          <a:bodyPr wrap="square">
            <a:spAutoFit/>
          </a:bodyPr>
          <a:lstStyle/>
          <a:p>
            <a:r>
              <a:rPr lang="en-US" sz="3200" b="1" dirty="0">
                <a:solidFill>
                  <a:schemeClr val="tx2"/>
                </a:solidFill>
                <a:latin typeface="Cambria" pitchFamily="18" charset="0"/>
              </a:rPr>
              <a:t>Spring MVC Example..</a:t>
            </a:r>
          </a:p>
        </p:txBody>
      </p:sp>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801314"/>
          </a:xfrm>
          <a:prstGeom prst="rect">
            <a:avLst/>
          </a:prstGeom>
        </p:spPr>
        <p:txBody>
          <a:bodyPr wrap="square">
            <a:spAutoFit/>
          </a:bodyPr>
          <a:lstStyle/>
          <a:p>
            <a:r>
              <a:rPr lang="en-US" b="1" dirty="0" smtClean="0"/>
              <a:t>Spring MVC Step 1</a:t>
            </a:r>
            <a:r>
              <a:rPr lang="en-US" dirty="0" smtClean="0"/>
              <a:t/>
            </a:r>
            <a:br>
              <a:rPr lang="en-US" dirty="0" smtClean="0"/>
            </a:br>
            <a:r>
              <a:rPr lang="en-US" dirty="0" smtClean="0"/>
              <a:t>Incoming HTTP request is mapped to the Spring </a:t>
            </a:r>
            <a:r>
              <a:rPr lang="en-US" dirty="0" err="1" smtClean="0"/>
              <a:t>DispatcherServlet</a:t>
            </a:r>
            <a:r>
              <a:rPr lang="en-US" dirty="0" smtClean="0"/>
              <a:t>.</a:t>
            </a:r>
          </a:p>
          <a:p>
            <a:r>
              <a:rPr lang="en-US" dirty="0" smtClean="0"/>
              <a:t>This is configured like any other </a:t>
            </a:r>
            <a:r>
              <a:rPr lang="en-US" dirty="0" err="1" smtClean="0"/>
              <a:t>Servlet</a:t>
            </a:r>
            <a:r>
              <a:rPr lang="en-US" dirty="0" smtClean="0"/>
              <a:t> mapping. Pick a URI-Pattern and associate it with the </a:t>
            </a:r>
            <a:r>
              <a:rPr lang="en-US" dirty="0" err="1" smtClean="0"/>
              <a:t>DispatcherServlet</a:t>
            </a:r>
            <a:endParaRPr lang="en-US" dirty="0" smtClean="0"/>
          </a:p>
          <a:p>
            <a:r>
              <a:rPr lang="en-US" b="1" dirty="0" smtClean="0"/>
              <a:t>web.xml</a:t>
            </a:r>
            <a:r>
              <a:rPr lang="en-US" dirty="0" smtClean="0"/>
              <a:t/>
            </a:r>
            <a:br>
              <a:rPr lang="en-US" dirty="0" smtClean="0"/>
            </a:br>
            <a:r>
              <a:rPr lang="en-US" dirty="0" smtClean="0"/>
              <a:t/>
            </a:r>
            <a:br>
              <a:rPr lang="en-US" dirty="0" smtClean="0"/>
            </a:br>
            <a:r>
              <a:rPr lang="en-US" dirty="0" smtClean="0"/>
              <a:t>&lt;</a:t>
            </a:r>
            <a:r>
              <a:rPr lang="en-US" dirty="0" err="1" smtClean="0"/>
              <a:t>servlet</a:t>
            </a:r>
            <a:r>
              <a:rPr lang="en-US" dirty="0" smtClean="0"/>
              <a:t>&gt;</a:t>
            </a:r>
            <a:br>
              <a:rPr lang="en-US" dirty="0" smtClean="0"/>
            </a:br>
            <a:r>
              <a:rPr lang="en-US" dirty="0" smtClean="0"/>
              <a:t>  &lt;</a:t>
            </a:r>
            <a:r>
              <a:rPr lang="en-US" dirty="0" err="1" smtClean="0"/>
              <a:t>servlet</a:t>
            </a:r>
            <a:r>
              <a:rPr lang="en-US" dirty="0" smtClean="0"/>
              <a:t>-name&gt;Dispatcher&lt;/</a:t>
            </a:r>
            <a:r>
              <a:rPr lang="en-US" dirty="0" err="1" smtClean="0"/>
              <a:t>servlet</a:t>
            </a:r>
            <a:r>
              <a:rPr lang="en-US" dirty="0" smtClean="0"/>
              <a:t>-name&gt;</a:t>
            </a:r>
            <a:br>
              <a:rPr lang="en-US" dirty="0" smtClean="0"/>
            </a:br>
            <a:r>
              <a:rPr lang="en-US" dirty="0" smtClean="0"/>
              <a:t>  &lt;</a:t>
            </a:r>
            <a:r>
              <a:rPr lang="en-US" dirty="0" err="1" smtClean="0"/>
              <a:t>servlet</a:t>
            </a:r>
            <a:r>
              <a:rPr lang="en-US" dirty="0" smtClean="0"/>
              <a:t>-</a:t>
            </a:r>
            <a:r>
              <a:rPr lang="en-US" b="1" dirty="0" smtClean="0"/>
              <a:t>class</a:t>
            </a:r>
            <a:r>
              <a:rPr lang="en-US" dirty="0" smtClean="0"/>
              <a:t>&gt;</a:t>
            </a:r>
            <a:br>
              <a:rPr lang="en-US" dirty="0" smtClean="0"/>
            </a:br>
            <a:r>
              <a:rPr lang="en-US" dirty="0" err="1" smtClean="0"/>
              <a:t>org.springframework.web.servlet.DispatcherServlet</a:t>
            </a:r>
            <a:r>
              <a:rPr lang="en-US" dirty="0" smtClean="0"/>
              <a:t/>
            </a:r>
            <a:br>
              <a:rPr lang="en-US" dirty="0" smtClean="0"/>
            </a:br>
            <a:r>
              <a:rPr lang="en-US" dirty="0" smtClean="0"/>
              <a:t>&lt;/</a:t>
            </a:r>
            <a:r>
              <a:rPr lang="en-US" dirty="0" err="1" smtClean="0"/>
              <a:t>servlet</a:t>
            </a:r>
            <a:r>
              <a:rPr lang="en-US" dirty="0" smtClean="0"/>
              <a:t>-</a:t>
            </a:r>
            <a:r>
              <a:rPr lang="en-US" b="1" dirty="0" smtClean="0"/>
              <a:t>class</a:t>
            </a:r>
            <a:r>
              <a:rPr lang="en-US" dirty="0" smtClean="0"/>
              <a:t>&gt;</a:t>
            </a:r>
            <a:br>
              <a:rPr lang="en-US" dirty="0" smtClean="0"/>
            </a:br>
            <a:r>
              <a:rPr lang="en-US" dirty="0" smtClean="0"/>
              <a:t>  &lt;/</a:t>
            </a:r>
            <a:r>
              <a:rPr lang="en-US" dirty="0" err="1" smtClean="0"/>
              <a:t>servlet</a:t>
            </a:r>
            <a:r>
              <a:rPr lang="en-US" dirty="0" smtClean="0"/>
              <a:t>&gt;</a:t>
            </a:r>
            <a:br>
              <a:rPr lang="en-US" dirty="0" smtClean="0"/>
            </a:br>
            <a:r>
              <a:rPr lang="en-US" dirty="0" smtClean="0"/>
              <a:t> </a:t>
            </a:r>
            <a:br>
              <a:rPr lang="en-US" dirty="0" smtClean="0"/>
            </a:br>
            <a:r>
              <a:rPr lang="en-US" dirty="0" smtClean="0"/>
              <a:t> &lt;</a:t>
            </a:r>
            <a:r>
              <a:rPr lang="en-US" dirty="0" err="1" smtClean="0"/>
              <a:t>servlet</a:t>
            </a:r>
            <a:r>
              <a:rPr lang="en-US" dirty="0" smtClean="0"/>
              <a:t>-mapping&gt;</a:t>
            </a:r>
            <a:br>
              <a:rPr lang="en-US" dirty="0" smtClean="0"/>
            </a:br>
            <a:r>
              <a:rPr lang="en-US" dirty="0" smtClean="0"/>
              <a:t>  &lt;</a:t>
            </a:r>
            <a:r>
              <a:rPr lang="en-US" dirty="0" err="1" smtClean="0"/>
              <a:t>servlet</a:t>
            </a:r>
            <a:r>
              <a:rPr lang="en-US" dirty="0" smtClean="0"/>
              <a:t>-name&gt;Dispatcher&lt;/</a:t>
            </a:r>
            <a:r>
              <a:rPr lang="en-US" dirty="0" err="1" smtClean="0"/>
              <a:t>servlet</a:t>
            </a:r>
            <a:r>
              <a:rPr lang="en-US" dirty="0" smtClean="0"/>
              <a:t>-name&gt;</a:t>
            </a:r>
            <a:br>
              <a:rPr lang="en-US" dirty="0" smtClean="0"/>
            </a:br>
            <a:r>
              <a:rPr lang="en-US" dirty="0" smtClean="0"/>
              <a:t>  &lt;</a:t>
            </a:r>
            <a:r>
              <a:rPr lang="en-US" dirty="0" err="1" smtClean="0"/>
              <a:t>url</a:t>
            </a:r>
            <a:r>
              <a:rPr lang="en-US" dirty="0" smtClean="0"/>
              <a:t>-pattern&gt;*.spring&lt;/</a:t>
            </a:r>
            <a:r>
              <a:rPr lang="en-US" dirty="0" err="1" smtClean="0"/>
              <a:t>url</a:t>
            </a:r>
            <a:r>
              <a:rPr lang="en-US" dirty="0" smtClean="0"/>
              <a:t>-pattern&gt;</a:t>
            </a:r>
            <a:br>
              <a:rPr lang="en-US" dirty="0" smtClean="0"/>
            </a:br>
            <a:r>
              <a:rPr lang="en-US" dirty="0" smtClean="0"/>
              <a:t> &lt;/</a:t>
            </a:r>
            <a:r>
              <a:rPr lang="en-US" dirty="0" err="1" smtClean="0"/>
              <a:t>servlet</a:t>
            </a:r>
            <a:r>
              <a:rPr lang="en-US" dirty="0" smtClean="0"/>
              <a:t>-mapping&gt; </a:t>
            </a:r>
            <a:endParaRPr lang="en-US" dirty="0"/>
          </a:p>
        </p:txBody>
      </p:sp>
      <p:sp>
        <p:nvSpPr>
          <p:cNvPr id="7" name="Rectangle 6"/>
          <p:cNvSpPr/>
          <p:nvPr/>
        </p:nvSpPr>
        <p:spPr>
          <a:xfrm>
            <a:off x="381000" y="685800"/>
            <a:ext cx="4419600" cy="584775"/>
          </a:xfrm>
          <a:prstGeom prst="rect">
            <a:avLst/>
          </a:prstGeom>
        </p:spPr>
        <p:txBody>
          <a:bodyPr wrap="square">
            <a:spAutoFit/>
          </a:bodyPr>
          <a:lstStyle/>
          <a:p>
            <a:r>
              <a:rPr lang="en-US" sz="3200" b="1" dirty="0">
                <a:solidFill>
                  <a:schemeClr val="tx2"/>
                </a:solidFill>
                <a:latin typeface="Cambria" pitchFamily="18" charset="0"/>
              </a:rPr>
              <a:t>Spring MVC Example..</a:t>
            </a:r>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457200"/>
            <a:ext cx="7848600" cy="584775"/>
          </a:xfrm>
          <a:prstGeom prst="rect">
            <a:avLst/>
          </a:prstGeom>
        </p:spPr>
        <p:txBody>
          <a:bodyPr wrap="square">
            <a:spAutoFit/>
          </a:bodyPr>
          <a:lstStyle/>
          <a:p>
            <a:r>
              <a:rPr lang="en-US" sz="3200" b="1" dirty="0" smtClean="0">
                <a:solidFill>
                  <a:schemeClr val="tx2"/>
                </a:solidFill>
                <a:latin typeface="Cambria" pitchFamily="18" charset="0"/>
              </a:rPr>
              <a:t>Introduction to Spring</a:t>
            </a:r>
          </a:p>
        </p:txBody>
      </p:sp>
      <p:sp>
        <p:nvSpPr>
          <p:cNvPr id="6" name="Rectangle 5"/>
          <p:cNvSpPr/>
          <p:nvPr/>
        </p:nvSpPr>
        <p:spPr>
          <a:xfrm>
            <a:off x="228600" y="1548854"/>
            <a:ext cx="8458200" cy="2169825"/>
          </a:xfrm>
          <a:prstGeom prst="rect">
            <a:avLst/>
          </a:prstGeom>
        </p:spPr>
        <p:txBody>
          <a:bodyPr wrap="square">
            <a:spAutoFit/>
          </a:bodyPr>
          <a:lstStyle/>
          <a:p>
            <a:pPr marL="514350" indent="-514350" algn="just">
              <a:lnSpc>
                <a:spcPct val="150000"/>
              </a:lnSpc>
              <a:buFont typeface="Arial" pitchFamily="34" charset="0"/>
              <a:buChar char="•"/>
            </a:pPr>
            <a:r>
              <a:rPr lang="en-US" dirty="0" smtClean="0">
                <a:latin typeface="Cambria" pitchFamily="18" charset="0"/>
              </a:rPr>
              <a:t>Spring  provides in-depth concepts of Spring Framework with simplified examples. It was developed by </a:t>
            </a:r>
            <a:r>
              <a:rPr lang="en-US" b="1" dirty="0" smtClean="0">
                <a:latin typeface="Cambria" pitchFamily="18" charset="0"/>
              </a:rPr>
              <a:t>Rod Johnson in 2003. </a:t>
            </a:r>
            <a:r>
              <a:rPr lang="en-US" dirty="0" smtClean="0">
                <a:latin typeface="Cambria" pitchFamily="18" charset="0"/>
              </a:rPr>
              <a:t>Spring framework makes the easy development of </a:t>
            </a:r>
            <a:r>
              <a:rPr lang="en-US" dirty="0" err="1" smtClean="0">
                <a:latin typeface="Cambria" pitchFamily="18" charset="0"/>
              </a:rPr>
              <a:t>JavaEE</a:t>
            </a:r>
            <a:r>
              <a:rPr lang="en-US" dirty="0" smtClean="0">
                <a:latin typeface="Cambria" pitchFamily="18" charset="0"/>
              </a:rPr>
              <a:t> application. </a:t>
            </a:r>
          </a:p>
          <a:p>
            <a:pPr marL="514350" indent="-514350" algn="just">
              <a:lnSpc>
                <a:spcPct val="150000"/>
              </a:lnSpc>
            </a:pPr>
            <a:endParaRPr lang="en-US" dirty="0" smtClean="0">
              <a:latin typeface="Cambria" pitchFamily="18" charset="0"/>
            </a:endParaRPr>
          </a:p>
          <a:p>
            <a:pPr marL="514350" indent="-514350" algn="just">
              <a:lnSpc>
                <a:spcPct val="150000"/>
              </a:lnSpc>
              <a:buFont typeface="Arial" pitchFamily="34" charset="0"/>
              <a:buChar char="•"/>
            </a:pPr>
            <a:r>
              <a:rPr lang="en-US" dirty="0" smtClean="0">
                <a:latin typeface="Cambria" pitchFamily="18" charset="0"/>
              </a:rPr>
              <a:t>It is helpful for beginners and experienced persons.</a:t>
            </a:r>
          </a:p>
        </p:txBody>
      </p:sp>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801314"/>
          </a:xfrm>
          <a:prstGeom prst="rect">
            <a:avLst/>
          </a:prstGeom>
        </p:spPr>
        <p:txBody>
          <a:bodyPr wrap="square">
            <a:spAutoFit/>
          </a:bodyPr>
          <a:lstStyle/>
          <a:p>
            <a:r>
              <a:rPr lang="en-US" b="1" dirty="0" smtClean="0"/>
              <a:t>Spring MVC Step 2</a:t>
            </a:r>
            <a:r>
              <a:rPr lang="en-US" dirty="0" smtClean="0"/>
              <a:t/>
            </a:r>
            <a:br>
              <a:rPr lang="en-US" dirty="0" smtClean="0"/>
            </a:br>
            <a:r>
              <a:rPr lang="en-US" dirty="0" smtClean="0"/>
              <a:t>-   The </a:t>
            </a:r>
            <a:r>
              <a:rPr lang="en-US" dirty="0" err="1" smtClean="0"/>
              <a:t>DispatcherServlet</a:t>
            </a:r>
            <a:r>
              <a:rPr lang="en-US" dirty="0" smtClean="0"/>
              <a:t> creates a container using the bean definitions found in the   </a:t>
            </a:r>
          </a:p>
          <a:p>
            <a:r>
              <a:rPr lang="en-US" dirty="0" smtClean="0"/>
              <a:t>     </a:t>
            </a:r>
            <a:r>
              <a:rPr lang="en-US" dirty="0" err="1" smtClean="0"/>
              <a:t>Servlet</a:t>
            </a:r>
            <a:r>
              <a:rPr lang="en-US" dirty="0" smtClean="0"/>
              <a:t> configuration file. </a:t>
            </a:r>
          </a:p>
          <a:p>
            <a:pPr>
              <a:buFontTx/>
              <a:buChar char="-"/>
            </a:pPr>
            <a:r>
              <a:rPr lang="en-US" dirty="0" smtClean="0"/>
              <a:t>   The </a:t>
            </a:r>
            <a:r>
              <a:rPr lang="en-US" dirty="0" err="1" smtClean="0"/>
              <a:t>DispatcherServlet</a:t>
            </a:r>
            <a:r>
              <a:rPr lang="en-US" dirty="0" smtClean="0"/>
              <a:t> locates the configuration file using the naming convention </a:t>
            </a:r>
          </a:p>
          <a:p>
            <a:r>
              <a:rPr lang="en-US" dirty="0" smtClean="0"/>
              <a:t>     servletname-servlet.xml. </a:t>
            </a:r>
          </a:p>
          <a:p>
            <a:r>
              <a:rPr lang="en-US" dirty="0" smtClean="0"/>
              <a:t/>
            </a:r>
            <a:br>
              <a:rPr lang="en-US" dirty="0" smtClean="0"/>
            </a:br>
            <a:r>
              <a:rPr lang="en-US" b="1" dirty="0" smtClean="0"/>
              <a:t>Dispatcher-servlet.xml</a:t>
            </a:r>
            <a:r>
              <a:rPr lang="en-US" dirty="0" smtClean="0"/>
              <a:t> &lt;?xml version="1.0" encoding="UTF-8"?&gt;</a:t>
            </a:r>
            <a:br>
              <a:rPr lang="en-US" dirty="0" smtClean="0"/>
            </a:br>
            <a:r>
              <a:rPr lang="en-US" dirty="0" smtClean="0"/>
              <a:t>&lt;beans</a:t>
            </a:r>
            <a:br>
              <a:rPr lang="en-US" dirty="0" smtClean="0"/>
            </a:br>
            <a:r>
              <a:rPr lang="en-US" dirty="0" smtClean="0"/>
              <a:t>  </a:t>
            </a:r>
            <a:r>
              <a:rPr lang="en-US" dirty="0" err="1" smtClean="0"/>
              <a:t>xmlns</a:t>
            </a:r>
            <a:r>
              <a:rPr lang="en-US" dirty="0" smtClean="0"/>
              <a:t>="http://www.springframework.org/schema/beans"</a:t>
            </a:r>
            <a:br>
              <a:rPr lang="en-US" dirty="0" smtClean="0"/>
            </a:br>
            <a:r>
              <a:rPr lang="en-US" dirty="0" smtClean="0"/>
              <a:t>  </a:t>
            </a:r>
            <a:r>
              <a:rPr lang="en-US" dirty="0" err="1" smtClean="0"/>
              <a:t>xmlns:xsi</a:t>
            </a:r>
            <a:r>
              <a:rPr lang="en-US" dirty="0" smtClean="0"/>
              <a:t>="http://www.w3.org/2001/XMLSchema-instance"</a:t>
            </a:r>
            <a:br>
              <a:rPr lang="en-US" dirty="0" smtClean="0"/>
            </a:br>
            <a:r>
              <a:rPr lang="en-US" dirty="0" smtClean="0"/>
              <a:t>  </a:t>
            </a:r>
            <a:r>
              <a:rPr lang="en-US" dirty="0" err="1" smtClean="0"/>
              <a:t>xmlns:p</a:t>
            </a:r>
            <a:r>
              <a:rPr lang="en-US" dirty="0" smtClean="0"/>
              <a:t>="http://www.springframework.org/schema/p"</a:t>
            </a:r>
            <a:br>
              <a:rPr lang="en-US" dirty="0" smtClean="0"/>
            </a:br>
            <a:r>
              <a:rPr lang="en-US" dirty="0" smtClean="0"/>
              <a:t>  </a:t>
            </a:r>
            <a:r>
              <a:rPr lang="en-US" dirty="0" err="1" smtClean="0"/>
              <a:t>xsi:schemaLocation</a:t>
            </a:r>
            <a:r>
              <a:rPr lang="en-US" dirty="0" smtClean="0"/>
              <a:t>="http://www.springframework</a:t>
            </a:r>
            <a:br>
              <a:rPr lang="en-US" dirty="0" smtClean="0"/>
            </a:br>
            <a:r>
              <a:rPr lang="en-US" dirty="0" smtClean="0"/>
              <a:t>.org/schema/beans http://www.springframework</a:t>
            </a:r>
            <a:br>
              <a:rPr lang="en-US" dirty="0" smtClean="0"/>
            </a:br>
            <a:r>
              <a:rPr lang="en-US" dirty="0" smtClean="0"/>
              <a:t>.org/schema/beans/spring-beans-2.5.xsd"&gt;</a:t>
            </a:r>
            <a:br>
              <a:rPr lang="en-US" dirty="0" smtClean="0"/>
            </a:br>
            <a:r>
              <a:rPr lang="en-US" dirty="0" smtClean="0"/>
              <a:t/>
            </a:r>
            <a:br>
              <a:rPr lang="en-US" dirty="0" smtClean="0"/>
            </a:br>
            <a:r>
              <a:rPr lang="en-US" dirty="0" smtClean="0"/>
              <a:t>  &lt;bean name="/</a:t>
            </a:r>
            <a:r>
              <a:rPr lang="en-US" dirty="0" err="1" smtClean="0"/>
              <a:t>Link.spring</a:t>
            </a:r>
            <a:r>
              <a:rPr lang="en-US" dirty="0" smtClean="0"/>
              <a:t>" </a:t>
            </a:r>
            <a:r>
              <a:rPr lang="en-US" b="1" dirty="0" smtClean="0"/>
              <a:t>class</a:t>
            </a:r>
            <a:r>
              <a:rPr lang="en-US" dirty="0" smtClean="0"/>
              <a:t>="</a:t>
            </a:r>
            <a:r>
              <a:rPr lang="en-US" dirty="0" err="1" smtClean="0"/>
              <a:t>mycontroller.LinkController</a:t>
            </a:r>
            <a:r>
              <a:rPr lang="en-US" dirty="0" smtClean="0"/>
              <a:t>"/&gt;</a:t>
            </a:r>
            <a:br>
              <a:rPr lang="en-US" dirty="0" smtClean="0"/>
            </a:br>
            <a:r>
              <a:rPr lang="en-US" dirty="0" smtClean="0"/>
              <a:t>    &lt;/beans&gt;</a:t>
            </a:r>
            <a:endParaRPr lang="en-US" dirty="0"/>
          </a:p>
        </p:txBody>
      </p:sp>
      <p:sp>
        <p:nvSpPr>
          <p:cNvPr id="4" name="Rectangle 3"/>
          <p:cNvSpPr/>
          <p:nvPr/>
        </p:nvSpPr>
        <p:spPr>
          <a:xfrm>
            <a:off x="381000" y="685800"/>
            <a:ext cx="4419600" cy="584775"/>
          </a:xfrm>
          <a:prstGeom prst="rect">
            <a:avLst/>
          </a:prstGeom>
        </p:spPr>
        <p:txBody>
          <a:bodyPr wrap="square">
            <a:spAutoFit/>
          </a:bodyPr>
          <a:lstStyle/>
          <a:p>
            <a:r>
              <a:rPr lang="en-US" sz="3200" b="1" dirty="0">
                <a:solidFill>
                  <a:schemeClr val="tx2"/>
                </a:solidFill>
                <a:latin typeface="Cambria" pitchFamily="18" charset="0"/>
              </a:rPr>
              <a:t>Spring MVC Example..</a:t>
            </a:r>
          </a:p>
        </p:txBody>
      </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3139321"/>
          </a:xfrm>
          <a:prstGeom prst="rect">
            <a:avLst/>
          </a:prstGeom>
        </p:spPr>
        <p:txBody>
          <a:bodyPr wrap="square">
            <a:spAutoFit/>
          </a:bodyPr>
          <a:lstStyle/>
          <a:p>
            <a:r>
              <a:rPr lang="en-US" b="1" dirty="0" smtClean="0"/>
              <a:t>Spring MVC Step 3</a:t>
            </a:r>
            <a:r>
              <a:rPr lang="en-US" dirty="0" smtClean="0"/>
              <a:t/>
            </a:r>
            <a:br>
              <a:rPr lang="en-US" dirty="0" smtClean="0"/>
            </a:br>
            <a:r>
              <a:rPr lang="en-US" dirty="0" smtClean="0"/>
              <a:t>The container finds an appropriate Controller to process the request.</a:t>
            </a:r>
          </a:p>
          <a:p>
            <a:r>
              <a:rPr lang="en-US" dirty="0" smtClean="0"/>
              <a:t>For example, a request for /</a:t>
            </a:r>
            <a:r>
              <a:rPr lang="en-US" dirty="0" err="1" smtClean="0"/>
              <a:t>Link.spring</a:t>
            </a:r>
            <a:r>
              <a:rPr lang="en-US" dirty="0" smtClean="0"/>
              <a:t> is mapped to the Controller defined by the </a:t>
            </a:r>
            <a:r>
              <a:rPr lang="en-US" b="1" dirty="0" err="1" smtClean="0"/>
              <a:t>mycontroller.LinkController</a:t>
            </a:r>
            <a:r>
              <a:rPr lang="en-US" b="1" dirty="0" smtClean="0"/>
              <a:t> </a:t>
            </a:r>
            <a:r>
              <a:rPr lang="en-US" dirty="0" smtClean="0"/>
              <a:t>class</a:t>
            </a:r>
          </a:p>
          <a:p>
            <a:endParaRPr lang="en-US" dirty="0" smtClean="0"/>
          </a:p>
          <a:p>
            <a:r>
              <a:rPr lang="en-US" b="1" dirty="0" smtClean="0"/>
              <a:t>Spring MVC Step 4</a:t>
            </a:r>
            <a:r>
              <a:rPr lang="en-US" dirty="0" smtClean="0"/>
              <a:t/>
            </a:r>
            <a:br>
              <a:rPr lang="en-US" dirty="0" smtClean="0"/>
            </a:br>
            <a:r>
              <a:rPr lang="en-US" dirty="0" smtClean="0"/>
              <a:t>The Controller performs some custom logic and returns a </a:t>
            </a:r>
            <a:r>
              <a:rPr lang="en-US" dirty="0" err="1" smtClean="0"/>
              <a:t>ModelAndView</a:t>
            </a:r>
            <a:r>
              <a:rPr lang="en-US" dirty="0" smtClean="0"/>
              <a:t> to the </a:t>
            </a:r>
            <a:r>
              <a:rPr lang="en-US" dirty="0" err="1" smtClean="0"/>
              <a:t>container.The</a:t>
            </a:r>
            <a:r>
              <a:rPr lang="en-US" dirty="0" smtClean="0"/>
              <a:t> Controller is a Java class that extends the </a:t>
            </a:r>
            <a:r>
              <a:rPr lang="en-US" dirty="0" err="1" smtClean="0"/>
              <a:t>rg.springframework.web.servlet.mvc.Controller</a:t>
            </a:r>
            <a:r>
              <a:rPr lang="en-US" dirty="0" smtClean="0"/>
              <a:t> class.</a:t>
            </a:r>
          </a:p>
          <a:p>
            <a:endParaRPr lang="en-US" dirty="0" smtClean="0"/>
          </a:p>
          <a:p>
            <a:r>
              <a:rPr lang="en-US" dirty="0" smtClean="0"/>
              <a:t>The request is handled by the </a:t>
            </a:r>
            <a:r>
              <a:rPr lang="en-US" dirty="0" err="1" smtClean="0"/>
              <a:t>handleRequest</a:t>
            </a:r>
            <a:r>
              <a:rPr lang="en-US" dirty="0" smtClean="0"/>
              <a:t> method.</a:t>
            </a:r>
          </a:p>
        </p:txBody>
      </p:sp>
      <p:sp>
        <p:nvSpPr>
          <p:cNvPr id="4" name="Rectangle 3"/>
          <p:cNvSpPr/>
          <p:nvPr/>
        </p:nvSpPr>
        <p:spPr>
          <a:xfrm>
            <a:off x="381000" y="685800"/>
            <a:ext cx="4419600" cy="584775"/>
          </a:xfrm>
          <a:prstGeom prst="rect">
            <a:avLst/>
          </a:prstGeom>
        </p:spPr>
        <p:txBody>
          <a:bodyPr wrap="square">
            <a:spAutoFit/>
          </a:bodyPr>
          <a:lstStyle/>
          <a:p>
            <a:r>
              <a:rPr lang="en-US" sz="3200" b="1" dirty="0">
                <a:solidFill>
                  <a:schemeClr val="tx2"/>
                </a:solidFill>
                <a:latin typeface="Cambria" pitchFamily="18" charset="0"/>
              </a:rPr>
              <a:t>Spring MVC Example..</a:t>
            </a:r>
          </a:p>
        </p:txBody>
      </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5078313"/>
          </a:xfrm>
          <a:prstGeom prst="rect">
            <a:avLst/>
          </a:prstGeom>
        </p:spPr>
        <p:txBody>
          <a:bodyPr wrap="square">
            <a:spAutoFit/>
          </a:bodyPr>
          <a:lstStyle/>
          <a:p>
            <a:r>
              <a:rPr lang="en-US" b="1" dirty="0" smtClean="0"/>
              <a:t>Spring MVC Step 4</a:t>
            </a:r>
            <a:r>
              <a:rPr lang="en-US" dirty="0" smtClean="0"/>
              <a:t/>
            </a:r>
            <a:br>
              <a:rPr lang="en-US" dirty="0" smtClean="0"/>
            </a:br>
            <a:r>
              <a:rPr lang="en-US" dirty="0" smtClean="0"/>
              <a:t>-   LinkController.java</a:t>
            </a:r>
            <a:br>
              <a:rPr lang="en-US" dirty="0" smtClean="0"/>
            </a:br>
            <a:r>
              <a:rPr lang="en-US" b="1" dirty="0" smtClean="0"/>
              <a:t>package </a:t>
            </a:r>
            <a:r>
              <a:rPr lang="en-US" dirty="0" err="1" smtClean="0"/>
              <a:t>mycontroller</a:t>
            </a:r>
            <a:r>
              <a:rPr lang="en-US" dirty="0" smtClean="0"/>
              <a:t>;</a:t>
            </a:r>
            <a:br>
              <a:rPr lang="en-US" dirty="0" smtClean="0"/>
            </a:br>
            <a:r>
              <a:rPr lang="en-US" dirty="0" smtClean="0"/>
              <a:t/>
            </a:r>
            <a:br>
              <a:rPr lang="en-US" dirty="0" smtClean="0"/>
            </a:br>
            <a:r>
              <a:rPr lang="en-US" b="1" dirty="0" smtClean="0"/>
              <a:t>import </a:t>
            </a:r>
            <a:r>
              <a:rPr lang="en-US" dirty="0" err="1" smtClean="0"/>
              <a:t>javax.servlet.http.HttpServletRequest</a:t>
            </a:r>
            <a:r>
              <a:rPr lang="en-US" dirty="0" smtClean="0"/>
              <a:t>;</a:t>
            </a:r>
            <a:br>
              <a:rPr lang="en-US" dirty="0" smtClean="0"/>
            </a:br>
            <a:r>
              <a:rPr lang="en-US" b="1" dirty="0" smtClean="0"/>
              <a:t>import </a:t>
            </a:r>
            <a:r>
              <a:rPr lang="en-US" dirty="0" err="1" smtClean="0"/>
              <a:t>javax.servlet.http.HttpServletResponse</a:t>
            </a:r>
            <a:r>
              <a:rPr lang="en-US" dirty="0" smtClean="0"/>
              <a:t>;</a:t>
            </a:r>
            <a:br>
              <a:rPr lang="en-US" dirty="0" smtClean="0"/>
            </a:br>
            <a:r>
              <a:rPr lang="en-US" dirty="0" smtClean="0"/>
              <a:t/>
            </a:r>
            <a:br>
              <a:rPr lang="en-US" dirty="0" smtClean="0"/>
            </a:br>
            <a:r>
              <a:rPr lang="en-US" b="1" dirty="0" smtClean="0"/>
              <a:t>import </a:t>
            </a:r>
            <a:r>
              <a:rPr lang="en-US" dirty="0" err="1" smtClean="0"/>
              <a:t>org.springframework.web.servlet.ModelAndView</a:t>
            </a:r>
            <a:r>
              <a:rPr lang="en-US" dirty="0" smtClean="0"/>
              <a:t>;</a:t>
            </a:r>
            <a:br>
              <a:rPr lang="en-US" dirty="0" smtClean="0"/>
            </a:br>
            <a:r>
              <a:rPr lang="en-US" b="1" dirty="0" smtClean="0"/>
              <a:t>import </a:t>
            </a:r>
            <a:r>
              <a:rPr lang="en-US" dirty="0" err="1" smtClean="0"/>
              <a:t>org.springframework.web.servlet.mvc.Controller</a:t>
            </a:r>
            <a:r>
              <a:rPr lang="en-US" dirty="0" smtClean="0"/>
              <a:t>;</a:t>
            </a:r>
            <a:br>
              <a:rPr lang="en-US" dirty="0" smtClean="0"/>
            </a:br>
            <a:r>
              <a:rPr lang="en-US" dirty="0" smtClean="0"/>
              <a:t/>
            </a:r>
            <a:br>
              <a:rPr lang="en-US" dirty="0" smtClean="0"/>
            </a:br>
            <a:r>
              <a:rPr lang="en-US" b="1" dirty="0" smtClean="0"/>
              <a:t>public class </a:t>
            </a:r>
            <a:r>
              <a:rPr lang="en-US" dirty="0" err="1" smtClean="0"/>
              <a:t>LinkController</a:t>
            </a:r>
            <a:r>
              <a:rPr lang="en-US" dirty="0" smtClean="0"/>
              <a:t> </a:t>
            </a:r>
            <a:r>
              <a:rPr lang="en-US" b="1" dirty="0" smtClean="0"/>
              <a:t>implements </a:t>
            </a:r>
            <a:r>
              <a:rPr lang="en-US" dirty="0" smtClean="0"/>
              <a:t>Controller {</a:t>
            </a:r>
            <a:br>
              <a:rPr lang="en-US" dirty="0" smtClean="0"/>
            </a:br>
            <a:r>
              <a:rPr lang="en-US" dirty="0" smtClean="0"/>
              <a:t/>
            </a:r>
            <a:br>
              <a:rPr lang="en-US" dirty="0" smtClean="0"/>
            </a:br>
            <a:r>
              <a:rPr lang="en-US" dirty="0" smtClean="0"/>
              <a:t>  </a:t>
            </a:r>
            <a:r>
              <a:rPr lang="en-US" b="1" dirty="0" smtClean="0"/>
              <a:t>public </a:t>
            </a:r>
            <a:r>
              <a:rPr lang="en-US" dirty="0" err="1" smtClean="0"/>
              <a:t>ModelAndView</a:t>
            </a:r>
            <a:r>
              <a:rPr lang="en-US" dirty="0" smtClean="0"/>
              <a:t> </a:t>
            </a:r>
            <a:r>
              <a:rPr lang="en-US" dirty="0" err="1" smtClean="0"/>
              <a:t>handleRequest</a:t>
            </a:r>
            <a:r>
              <a:rPr lang="en-US" dirty="0" smtClean="0"/>
              <a:t>(</a:t>
            </a:r>
            <a:r>
              <a:rPr lang="en-US" dirty="0" err="1" smtClean="0"/>
              <a:t>HttpServletRequest</a:t>
            </a:r>
            <a:r>
              <a:rPr lang="en-US" dirty="0" smtClean="0"/>
              <a:t> arg0,</a:t>
            </a:r>
            <a:br>
              <a:rPr lang="en-US" dirty="0" smtClean="0"/>
            </a:br>
            <a:r>
              <a:rPr lang="en-US" dirty="0" smtClean="0"/>
              <a:t>      </a:t>
            </a:r>
            <a:r>
              <a:rPr lang="en-US" dirty="0" err="1" smtClean="0"/>
              <a:t>HttpServletResponse</a:t>
            </a:r>
            <a:r>
              <a:rPr lang="en-US" dirty="0" smtClean="0"/>
              <a:t> arg1) </a:t>
            </a:r>
            <a:r>
              <a:rPr lang="en-US" b="1" dirty="0" smtClean="0"/>
              <a:t>throws </a:t>
            </a:r>
            <a:r>
              <a:rPr lang="en-US" dirty="0" smtClean="0"/>
              <a:t>Exception {</a:t>
            </a:r>
            <a:br>
              <a:rPr lang="en-US" dirty="0" smtClean="0"/>
            </a:br>
            <a:r>
              <a:rPr lang="en-US" dirty="0" smtClean="0"/>
              <a:t/>
            </a:r>
            <a:br>
              <a:rPr lang="en-US" dirty="0" smtClean="0"/>
            </a:br>
            <a:r>
              <a:rPr lang="en-US" dirty="0" smtClean="0"/>
              <a:t>    </a:t>
            </a:r>
            <a:r>
              <a:rPr lang="en-US" b="1" dirty="0" smtClean="0"/>
              <a:t>return new </a:t>
            </a:r>
            <a:r>
              <a:rPr lang="en-US" dirty="0" err="1" smtClean="0"/>
              <a:t>ModelAndView</a:t>
            </a:r>
            <a:r>
              <a:rPr lang="en-US" dirty="0" smtClean="0"/>
              <a:t>("Welcome.jsp");</a:t>
            </a:r>
            <a:br>
              <a:rPr lang="en-US" dirty="0" smtClean="0"/>
            </a:br>
            <a:r>
              <a:rPr lang="en-US" dirty="0" smtClean="0"/>
              <a:t>  }</a:t>
            </a:r>
            <a:br>
              <a:rPr lang="en-US" dirty="0" smtClean="0"/>
            </a:br>
            <a:r>
              <a:rPr lang="en-US" dirty="0" smtClean="0"/>
              <a:t>} </a:t>
            </a:r>
            <a:endParaRPr lang="en-US" dirty="0"/>
          </a:p>
        </p:txBody>
      </p:sp>
      <p:sp>
        <p:nvSpPr>
          <p:cNvPr id="4" name="Rectangle 3"/>
          <p:cNvSpPr/>
          <p:nvPr/>
        </p:nvSpPr>
        <p:spPr>
          <a:xfrm>
            <a:off x="381000" y="685800"/>
            <a:ext cx="4419600" cy="584775"/>
          </a:xfrm>
          <a:prstGeom prst="rect">
            <a:avLst/>
          </a:prstGeom>
        </p:spPr>
        <p:txBody>
          <a:bodyPr wrap="square">
            <a:spAutoFit/>
          </a:bodyPr>
          <a:lstStyle/>
          <a:p>
            <a:r>
              <a:rPr lang="en-US" sz="3200" b="1" dirty="0">
                <a:solidFill>
                  <a:schemeClr val="tx2"/>
                </a:solidFill>
                <a:latin typeface="Cambria" pitchFamily="18" charset="0"/>
              </a:rPr>
              <a:t>Spring MVC Example..</a:t>
            </a:r>
          </a:p>
        </p:txBody>
      </p:sp>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2862322"/>
          </a:xfrm>
          <a:prstGeom prst="rect">
            <a:avLst/>
          </a:prstGeom>
        </p:spPr>
        <p:txBody>
          <a:bodyPr wrap="square">
            <a:spAutoFit/>
          </a:bodyPr>
          <a:lstStyle/>
          <a:p>
            <a:r>
              <a:rPr lang="en-US" b="1" dirty="0" smtClean="0"/>
              <a:t>Spring MVC Step 5</a:t>
            </a:r>
            <a:r>
              <a:rPr lang="en-US" dirty="0" smtClean="0"/>
              <a:t/>
            </a:r>
            <a:br>
              <a:rPr lang="en-US" dirty="0" smtClean="0"/>
            </a:br>
            <a:r>
              <a:rPr lang="en-US" dirty="0" smtClean="0"/>
              <a:t/>
            </a:r>
            <a:br>
              <a:rPr lang="en-US" dirty="0" smtClean="0"/>
            </a:br>
            <a:r>
              <a:rPr lang="en-US" dirty="0" smtClean="0"/>
              <a:t>The container renders the </a:t>
            </a:r>
            <a:r>
              <a:rPr lang="en-US" dirty="0" err="1" smtClean="0"/>
              <a:t>ModelAndView</a:t>
            </a:r>
            <a:r>
              <a:rPr lang="en-US" dirty="0" smtClean="0"/>
              <a:t> using the appropriate View.</a:t>
            </a:r>
            <a:br>
              <a:rPr lang="en-US" dirty="0" smtClean="0"/>
            </a:br>
            <a:r>
              <a:rPr lang="en-US" dirty="0" smtClean="0"/>
              <a:t/>
            </a:r>
            <a:br>
              <a:rPr lang="en-US" dirty="0" smtClean="0"/>
            </a:br>
            <a:r>
              <a:rPr lang="en-US" dirty="0" smtClean="0"/>
              <a:t>Welcome.jsp</a:t>
            </a:r>
            <a:br>
              <a:rPr lang="en-US" dirty="0" smtClean="0"/>
            </a:br>
            <a:r>
              <a:rPr lang="en-US" dirty="0" smtClean="0"/>
              <a:t>&lt;h2&gt;</a:t>
            </a:r>
            <a:br>
              <a:rPr lang="en-US" dirty="0" smtClean="0"/>
            </a:br>
            <a:r>
              <a:rPr lang="en-US" dirty="0" smtClean="0"/>
              <a:t>&lt;font color="Green"&gt;</a:t>
            </a:r>
            <a:br>
              <a:rPr lang="en-US" dirty="0" smtClean="0"/>
            </a:br>
            <a:r>
              <a:rPr lang="en-US" dirty="0" smtClean="0"/>
              <a:t>Welcome to Spring Home Page.</a:t>
            </a:r>
            <a:br>
              <a:rPr lang="en-US" dirty="0" smtClean="0"/>
            </a:br>
            <a:r>
              <a:rPr lang="en-US" dirty="0" smtClean="0"/>
              <a:t>&lt;/font&gt;</a:t>
            </a:r>
            <a:br>
              <a:rPr lang="en-US" dirty="0" smtClean="0"/>
            </a:br>
            <a:r>
              <a:rPr lang="en-US" dirty="0" smtClean="0"/>
              <a:t>&lt;/h2&gt;</a:t>
            </a:r>
            <a:endParaRPr lang="en-US" dirty="0"/>
          </a:p>
        </p:txBody>
      </p:sp>
      <p:sp>
        <p:nvSpPr>
          <p:cNvPr id="4" name="Rectangle 3"/>
          <p:cNvSpPr/>
          <p:nvPr/>
        </p:nvSpPr>
        <p:spPr>
          <a:xfrm>
            <a:off x="381000" y="685800"/>
            <a:ext cx="4419600" cy="584775"/>
          </a:xfrm>
          <a:prstGeom prst="rect">
            <a:avLst/>
          </a:prstGeom>
        </p:spPr>
        <p:txBody>
          <a:bodyPr wrap="square">
            <a:spAutoFit/>
          </a:bodyPr>
          <a:lstStyle/>
          <a:p>
            <a:r>
              <a:rPr lang="en-US" sz="3200" b="1" dirty="0">
                <a:solidFill>
                  <a:schemeClr val="tx2"/>
                </a:solidFill>
                <a:latin typeface="Cambria" pitchFamily="18" charset="0"/>
              </a:rPr>
              <a:t>Spring MVC Example..</a:t>
            </a:r>
          </a:p>
        </p:txBody>
      </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646331"/>
          </a:xfrm>
          <a:prstGeom prst="rect">
            <a:avLst/>
          </a:prstGeom>
        </p:spPr>
        <p:txBody>
          <a:bodyPr wrap="square">
            <a:spAutoFit/>
          </a:bodyPr>
          <a:lstStyle/>
          <a:p>
            <a:r>
              <a:rPr lang="en-US" b="1" dirty="0" smtClean="0"/>
              <a:t>Output:-</a:t>
            </a:r>
          </a:p>
          <a:p>
            <a:endParaRPr lang="en-US" dirty="0"/>
          </a:p>
        </p:txBody>
      </p:sp>
      <p:pic>
        <p:nvPicPr>
          <p:cNvPr id="77826" name="Picture 2" descr="C:\Users\admin\Desktop\img10.png"/>
          <p:cNvPicPr>
            <a:picLocks noChangeAspect="1" noChangeArrowheads="1"/>
          </p:cNvPicPr>
          <p:nvPr/>
        </p:nvPicPr>
        <p:blipFill>
          <a:blip r:embed="rId4"/>
          <a:srcRect/>
          <a:stretch>
            <a:fillRect/>
          </a:stretch>
        </p:blipFill>
        <p:spPr bwMode="auto">
          <a:xfrm>
            <a:off x="1701800" y="1981200"/>
            <a:ext cx="5156200" cy="1358900"/>
          </a:xfrm>
          <a:prstGeom prst="rect">
            <a:avLst/>
          </a:prstGeom>
          <a:noFill/>
        </p:spPr>
      </p:pic>
      <p:pic>
        <p:nvPicPr>
          <p:cNvPr id="77827" name="Picture 3" descr="C:\Users\admin\Desktop\img11.png"/>
          <p:cNvPicPr>
            <a:picLocks noChangeAspect="1" noChangeArrowheads="1"/>
          </p:cNvPicPr>
          <p:nvPr/>
        </p:nvPicPr>
        <p:blipFill>
          <a:blip r:embed="rId5"/>
          <a:srcRect/>
          <a:stretch>
            <a:fillRect/>
          </a:stretch>
        </p:blipFill>
        <p:spPr bwMode="auto">
          <a:xfrm>
            <a:off x="1752600" y="4038600"/>
            <a:ext cx="4851400" cy="1574800"/>
          </a:xfrm>
          <a:prstGeom prst="rect">
            <a:avLst/>
          </a:prstGeom>
          <a:noFill/>
        </p:spPr>
      </p:pic>
      <p:sp>
        <p:nvSpPr>
          <p:cNvPr id="7" name="Rectangle 6"/>
          <p:cNvSpPr/>
          <p:nvPr/>
        </p:nvSpPr>
        <p:spPr>
          <a:xfrm>
            <a:off x="381000" y="685800"/>
            <a:ext cx="4419600" cy="584775"/>
          </a:xfrm>
          <a:prstGeom prst="rect">
            <a:avLst/>
          </a:prstGeom>
        </p:spPr>
        <p:txBody>
          <a:bodyPr wrap="square">
            <a:spAutoFit/>
          </a:bodyPr>
          <a:lstStyle/>
          <a:p>
            <a:r>
              <a:rPr lang="en-US" sz="3200" b="1" dirty="0">
                <a:solidFill>
                  <a:schemeClr val="tx2"/>
                </a:solidFill>
                <a:latin typeface="Cambria" pitchFamily="18" charset="0"/>
              </a:rPr>
              <a:t>Spring MVC Example..</a:t>
            </a:r>
          </a:p>
        </p:txBody>
      </p:sp>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533401"/>
            <a:ext cx="5562600" cy="1569660"/>
          </a:xfrm>
          <a:prstGeom prst="rect">
            <a:avLst/>
          </a:prstGeom>
        </p:spPr>
        <p:txBody>
          <a:bodyPr wrap="square">
            <a:spAutoFit/>
          </a:bodyPr>
          <a:lstStyle/>
          <a:p>
            <a:r>
              <a:rPr lang="en-US" sz="3200" b="1" dirty="0">
                <a:solidFill>
                  <a:schemeClr val="tx2"/>
                </a:solidFill>
                <a:latin typeface="Cambria" pitchFamily="18" charset="0"/>
              </a:rPr>
              <a:t>Spring - </a:t>
            </a:r>
            <a:r>
              <a:rPr lang="en-US" sz="3200" b="1" dirty="0" err="1">
                <a:solidFill>
                  <a:schemeClr val="tx2"/>
                </a:solidFill>
                <a:latin typeface="Cambria" pitchFamily="18" charset="0"/>
              </a:rPr>
              <a:t>IoC</a:t>
            </a:r>
            <a:r>
              <a:rPr lang="en-US" sz="3200" b="1" dirty="0">
                <a:solidFill>
                  <a:schemeClr val="tx2"/>
                </a:solidFill>
                <a:latin typeface="Cambria" pitchFamily="18" charset="0"/>
              </a:rPr>
              <a:t> Containers</a:t>
            </a:r>
          </a:p>
          <a:p>
            <a:r>
              <a:rPr lang="en-US" sz="3200" b="1" dirty="0">
                <a:solidFill>
                  <a:schemeClr val="tx2"/>
                </a:solidFill>
                <a:latin typeface="Cambria" pitchFamily="18" charset="0"/>
              </a:rPr>
              <a:t/>
            </a:r>
            <a:br>
              <a:rPr lang="en-US" sz="3200" b="1" dirty="0">
                <a:solidFill>
                  <a:schemeClr val="tx2"/>
                </a:solidFill>
                <a:latin typeface="Cambria" pitchFamily="18" charset="0"/>
              </a:rPr>
            </a:br>
            <a:endParaRPr lang="en-US" sz="3200" b="1" dirty="0">
              <a:solidFill>
                <a:schemeClr val="tx2"/>
              </a:solidFill>
              <a:latin typeface="Cambria" pitchFamily="18" charset="0"/>
            </a:endParaRPr>
          </a:p>
        </p:txBody>
      </p:sp>
      <p:sp>
        <p:nvSpPr>
          <p:cNvPr id="7" name="The page directive defines attributes that apply to an entire JSP page."/>
          <p:cNvSpPr txBox="1">
            <a:spLocks/>
          </p:cNvSpPr>
          <p:nvPr/>
        </p:nvSpPr>
        <p:spPr>
          <a:xfrm>
            <a:off x="457200" y="1828800"/>
            <a:ext cx="5105400" cy="4191000"/>
          </a:xfrm>
          <a:prstGeom prst="rect">
            <a:avLst/>
          </a:prstGeom>
        </p:spPr>
        <p:txBody>
          <a:bodyPr vert="horz" lIns="91440" tIns="45720" rIns="91440" bIns="45720" rtlCol="0">
            <a:normAutofit/>
          </a:bodyPr>
          <a:lstStyle/>
          <a:p>
            <a:pPr algn="just"/>
            <a:r>
              <a:rPr lang="en-US" sz="2400" dirty="0" smtClean="0">
                <a:latin typeface="Cambria" pitchFamily="18" charset="0"/>
              </a:rPr>
              <a:t>The Spring container is at the core of the Spring Framework. The container will </a:t>
            </a:r>
            <a:r>
              <a:rPr lang="en-US" sz="2400" b="1" dirty="0" smtClean="0">
                <a:latin typeface="Cambria" pitchFamily="18" charset="0"/>
              </a:rPr>
              <a:t>create the objects</a:t>
            </a:r>
            <a:r>
              <a:rPr lang="en-US" sz="2400" dirty="0" smtClean="0">
                <a:latin typeface="Cambria" pitchFamily="18" charset="0"/>
              </a:rPr>
              <a:t>, </a:t>
            </a:r>
            <a:r>
              <a:rPr lang="en-US" sz="2400" b="1" dirty="0" smtClean="0">
                <a:latin typeface="Cambria" pitchFamily="18" charset="0"/>
              </a:rPr>
              <a:t>wire them together</a:t>
            </a:r>
            <a:r>
              <a:rPr lang="en-US" sz="2400" dirty="0" smtClean="0">
                <a:latin typeface="Cambria" pitchFamily="18" charset="0"/>
              </a:rPr>
              <a:t>, </a:t>
            </a:r>
            <a:r>
              <a:rPr lang="en-US" sz="2400" b="1" dirty="0" smtClean="0">
                <a:latin typeface="Cambria" pitchFamily="18" charset="0"/>
              </a:rPr>
              <a:t>configure them</a:t>
            </a:r>
            <a:r>
              <a:rPr lang="en-US" sz="2400" dirty="0" smtClean="0">
                <a:latin typeface="Cambria" pitchFamily="18" charset="0"/>
              </a:rPr>
              <a:t>, and </a:t>
            </a:r>
            <a:r>
              <a:rPr lang="en-US" sz="2400" b="1" dirty="0" smtClean="0">
                <a:latin typeface="Cambria" pitchFamily="18" charset="0"/>
              </a:rPr>
              <a:t>manage</a:t>
            </a:r>
            <a:r>
              <a:rPr lang="en-US" sz="2400" dirty="0" smtClean="0">
                <a:latin typeface="Cambria" pitchFamily="18" charset="0"/>
              </a:rPr>
              <a:t> their complete </a:t>
            </a:r>
            <a:r>
              <a:rPr lang="en-US" sz="2400" b="1" dirty="0" smtClean="0">
                <a:latin typeface="Cambria" pitchFamily="18" charset="0"/>
              </a:rPr>
              <a:t>life cycle </a:t>
            </a:r>
            <a:r>
              <a:rPr lang="en-US" sz="2400" dirty="0" smtClean="0">
                <a:latin typeface="Cambria" pitchFamily="18" charset="0"/>
              </a:rPr>
              <a:t>from creation till destruction. </a:t>
            </a:r>
          </a:p>
          <a:p>
            <a:pPr algn="just"/>
            <a:endParaRPr lang="en-US" sz="2400" dirty="0" smtClean="0">
              <a:latin typeface="Cambria" pitchFamily="18" charset="0"/>
            </a:endParaRPr>
          </a:p>
          <a:p>
            <a:pPr algn="just"/>
            <a:r>
              <a:rPr lang="en-US" sz="2400" dirty="0" smtClean="0">
                <a:latin typeface="Cambria" pitchFamily="18" charset="0"/>
              </a:rPr>
              <a:t>The Spring container uses </a:t>
            </a:r>
            <a:r>
              <a:rPr lang="en-US" sz="2400" b="1" dirty="0" smtClean="0">
                <a:latin typeface="Cambria" pitchFamily="18" charset="0"/>
              </a:rPr>
              <a:t>DI </a:t>
            </a:r>
            <a:r>
              <a:rPr lang="en-US" sz="2400" dirty="0" smtClean="0">
                <a:latin typeface="Cambria" pitchFamily="18" charset="0"/>
              </a:rPr>
              <a:t>to manage the components that make up an application. These objects are </a:t>
            </a:r>
            <a:r>
              <a:rPr lang="en-US" sz="2400" b="1" dirty="0" smtClean="0">
                <a:latin typeface="Cambria" pitchFamily="18" charset="0"/>
              </a:rPr>
              <a:t>called Spring Beans.</a:t>
            </a:r>
            <a:endParaRPr lang="en-US" sz="2400" b="1" dirty="0">
              <a:latin typeface="Cambria" pitchFamily="18" charset="0"/>
            </a:endParaRPr>
          </a:p>
        </p:txBody>
      </p:sp>
      <p:pic>
        <p:nvPicPr>
          <p:cNvPr id="1026" name="Picture 2" descr="C:\Users\admin\Desktop\spring_ioc_container.jpg"/>
          <p:cNvPicPr>
            <a:picLocks noChangeAspect="1" noChangeArrowheads="1"/>
          </p:cNvPicPr>
          <p:nvPr/>
        </p:nvPicPr>
        <p:blipFill>
          <a:blip r:embed="rId3"/>
          <a:srcRect/>
          <a:stretch>
            <a:fillRect/>
          </a:stretch>
        </p:blipFill>
        <p:spPr bwMode="auto">
          <a:xfrm>
            <a:off x="5562600" y="2590800"/>
            <a:ext cx="3375821" cy="2971800"/>
          </a:xfrm>
          <a:prstGeom prst="rect">
            <a:avLst/>
          </a:prstGeom>
          <a:noFill/>
        </p:spPr>
      </p:pic>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533400"/>
            <a:ext cx="8077200" cy="2062103"/>
          </a:xfrm>
          <a:prstGeom prst="rect">
            <a:avLst/>
          </a:prstGeom>
        </p:spPr>
        <p:txBody>
          <a:bodyPr wrap="square">
            <a:spAutoFit/>
          </a:bodyPr>
          <a:lstStyle/>
          <a:p>
            <a:r>
              <a:rPr lang="en-US" sz="3200" b="1" dirty="0">
                <a:solidFill>
                  <a:schemeClr val="tx2"/>
                </a:solidFill>
                <a:latin typeface="Cambria" pitchFamily="18" charset="0"/>
              </a:rPr>
              <a:t>Inversion Of Control (IOC) and Dependency Injection</a:t>
            </a:r>
          </a:p>
          <a:p>
            <a:r>
              <a:rPr lang="en-US" sz="3200" b="1" dirty="0">
                <a:solidFill>
                  <a:schemeClr val="tx2"/>
                </a:solidFill>
                <a:latin typeface="Cambria" pitchFamily="18" charset="0"/>
              </a:rPr>
              <a:t/>
            </a:r>
            <a:br>
              <a:rPr lang="en-US" sz="3200" b="1" dirty="0">
                <a:solidFill>
                  <a:schemeClr val="tx2"/>
                </a:solidFill>
                <a:latin typeface="Cambria" pitchFamily="18" charset="0"/>
              </a:rPr>
            </a:br>
            <a:endParaRPr lang="en-US" sz="3200" b="1" dirty="0">
              <a:solidFill>
                <a:schemeClr val="tx2"/>
              </a:solidFill>
              <a:latin typeface="Cambria" pitchFamily="18" charset="0"/>
            </a:endParaRPr>
          </a:p>
        </p:txBody>
      </p:sp>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92500" lnSpcReduction="10000"/>
          </a:bodyPr>
          <a:lstStyle/>
          <a:p>
            <a:pPr algn="just"/>
            <a:r>
              <a:rPr lang="en-US" sz="2400" dirty="0" smtClean="0">
                <a:latin typeface="Cambria" pitchFamily="18" charset="0"/>
              </a:rPr>
              <a:t>These are the </a:t>
            </a:r>
            <a:r>
              <a:rPr lang="en-US" sz="2400" b="1" dirty="0" smtClean="0">
                <a:latin typeface="Cambria" pitchFamily="18" charset="0"/>
              </a:rPr>
              <a:t>design patterns that </a:t>
            </a:r>
            <a:r>
              <a:rPr lang="en-US" sz="2400" dirty="0" smtClean="0">
                <a:latin typeface="Cambria" pitchFamily="18" charset="0"/>
              </a:rPr>
              <a:t>are used to </a:t>
            </a:r>
            <a:r>
              <a:rPr lang="en-US" sz="2400" b="1" dirty="0" smtClean="0">
                <a:latin typeface="Cambria" pitchFamily="18" charset="0"/>
              </a:rPr>
              <a:t>remove dependency </a:t>
            </a:r>
            <a:r>
              <a:rPr lang="en-US" sz="2400" dirty="0" smtClean="0">
                <a:latin typeface="Cambria" pitchFamily="18" charset="0"/>
              </a:rPr>
              <a:t>from the programming code. They make the </a:t>
            </a:r>
            <a:r>
              <a:rPr lang="en-US" sz="2400" b="1" dirty="0" smtClean="0">
                <a:latin typeface="Cambria" pitchFamily="18" charset="0"/>
              </a:rPr>
              <a:t>code easier to test </a:t>
            </a:r>
            <a:r>
              <a:rPr lang="en-US" sz="2400" dirty="0" smtClean="0">
                <a:latin typeface="Cambria" pitchFamily="18" charset="0"/>
              </a:rPr>
              <a:t>and </a:t>
            </a:r>
            <a:r>
              <a:rPr lang="en-US" sz="2400" b="1" dirty="0" smtClean="0">
                <a:latin typeface="Cambria" pitchFamily="18" charset="0"/>
              </a:rPr>
              <a:t>maintain</a:t>
            </a:r>
            <a:r>
              <a:rPr lang="en-US" sz="2400" dirty="0" smtClean="0">
                <a:latin typeface="Cambria" pitchFamily="18" charset="0"/>
              </a:rPr>
              <a:t>. Let's understand this with the following code: </a:t>
            </a:r>
          </a:p>
          <a:p>
            <a:pPr algn="just"/>
            <a:endParaRPr lang="en-US" sz="2400" dirty="0" smtClean="0">
              <a:latin typeface="Cambria" pitchFamily="18" charset="0"/>
            </a:endParaRPr>
          </a:p>
          <a:p>
            <a:r>
              <a:rPr lang="en-US" sz="2400" dirty="0" smtClean="0">
                <a:latin typeface="Cambria" pitchFamily="18" charset="0"/>
              </a:rPr>
              <a:t>class Employee{  </a:t>
            </a:r>
          </a:p>
          <a:p>
            <a:r>
              <a:rPr lang="en-US" sz="2400" dirty="0" smtClean="0">
                <a:latin typeface="Cambria" pitchFamily="18" charset="0"/>
              </a:rPr>
              <a:t>Address </a:t>
            </a:r>
            <a:r>
              <a:rPr lang="en-US" sz="2400" dirty="0" err="1" smtClean="0">
                <a:latin typeface="Cambria" pitchFamily="18" charset="0"/>
              </a:rPr>
              <a:t>address</a:t>
            </a:r>
            <a:r>
              <a:rPr lang="en-US" sz="2400" dirty="0" smtClean="0">
                <a:latin typeface="Cambria" pitchFamily="18" charset="0"/>
              </a:rPr>
              <a:t>;  </a:t>
            </a:r>
          </a:p>
          <a:p>
            <a:r>
              <a:rPr lang="en-US" sz="2400" dirty="0" smtClean="0">
                <a:latin typeface="Cambria" pitchFamily="18" charset="0"/>
              </a:rPr>
              <a:t>Employee(){  </a:t>
            </a:r>
          </a:p>
          <a:p>
            <a:r>
              <a:rPr lang="en-US" sz="2400" dirty="0" smtClean="0">
                <a:latin typeface="Cambria" pitchFamily="18" charset="0"/>
              </a:rPr>
              <a:t>address=new Address();  </a:t>
            </a:r>
          </a:p>
          <a:p>
            <a:r>
              <a:rPr lang="en-US" sz="2400" dirty="0" smtClean="0">
                <a:latin typeface="Cambria" pitchFamily="18" charset="0"/>
              </a:rPr>
              <a:t>}  </a:t>
            </a:r>
          </a:p>
          <a:p>
            <a:r>
              <a:rPr lang="en-US" sz="2400" dirty="0" smtClean="0">
                <a:latin typeface="Cambria" pitchFamily="18" charset="0"/>
              </a:rPr>
              <a:t>}  </a:t>
            </a:r>
          </a:p>
          <a:p>
            <a:r>
              <a:rPr lang="en-US" sz="2400" dirty="0" smtClean="0">
                <a:latin typeface="Cambria" pitchFamily="18" charset="0"/>
              </a:rPr>
              <a:t>In such case, there is dependency between the Employee and Address (</a:t>
            </a:r>
            <a:r>
              <a:rPr lang="en-US" sz="2400" b="1" dirty="0" smtClean="0">
                <a:latin typeface="Cambria" pitchFamily="18" charset="0"/>
              </a:rPr>
              <a:t>tight coupling).</a:t>
            </a:r>
          </a:p>
          <a:p>
            <a:pPr algn="just"/>
            <a:endParaRPr lang="en-US" sz="2400" dirty="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533400"/>
            <a:ext cx="8229600" cy="2062103"/>
          </a:xfrm>
          <a:prstGeom prst="rect">
            <a:avLst/>
          </a:prstGeom>
        </p:spPr>
        <p:txBody>
          <a:bodyPr wrap="square">
            <a:spAutoFit/>
          </a:bodyPr>
          <a:lstStyle/>
          <a:p>
            <a:r>
              <a:rPr lang="en-US" sz="3200" b="1" dirty="0">
                <a:solidFill>
                  <a:schemeClr val="tx2"/>
                </a:solidFill>
                <a:latin typeface="Cambria" pitchFamily="18" charset="0"/>
              </a:rPr>
              <a:t>Inversion Of Control (IOC) and Dependency Injection</a:t>
            </a:r>
          </a:p>
          <a:p>
            <a:r>
              <a:rPr lang="en-US" sz="3200" b="1" dirty="0">
                <a:solidFill>
                  <a:schemeClr val="tx2"/>
                </a:solidFill>
                <a:latin typeface="Cambria" pitchFamily="18" charset="0"/>
              </a:rPr>
              <a:t/>
            </a:r>
            <a:br>
              <a:rPr lang="en-US" sz="3200" b="1" dirty="0">
                <a:solidFill>
                  <a:schemeClr val="tx2"/>
                </a:solidFill>
                <a:latin typeface="Cambria" pitchFamily="18" charset="0"/>
              </a:rPr>
            </a:br>
            <a:endParaRPr lang="en-US" sz="3200" b="1" dirty="0">
              <a:solidFill>
                <a:schemeClr val="tx2"/>
              </a:solidFill>
              <a:latin typeface="Cambria" pitchFamily="18" charset="0"/>
            </a:endParaRPr>
          </a:p>
        </p:txBody>
      </p:sp>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85000" lnSpcReduction="20000"/>
          </a:bodyPr>
          <a:lstStyle/>
          <a:p>
            <a:pPr algn="just"/>
            <a:r>
              <a:rPr lang="en-US" sz="2400" dirty="0" smtClean="0">
                <a:latin typeface="Cambria" pitchFamily="18" charset="0"/>
              </a:rPr>
              <a:t>In the Inversion of Control scenario, we do this something like this: </a:t>
            </a:r>
          </a:p>
          <a:p>
            <a:pPr algn="just"/>
            <a:endParaRPr lang="en-US" sz="2400" dirty="0" smtClean="0">
              <a:latin typeface="Cambria" pitchFamily="18" charset="0"/>
            </a:endParaRPr>
          </a:p>
          <a:p>
            <a:r>
              <a:rPr lang="en-US" sz="2400" dirty="0" smtClean="0">
                <a:latin typeface="Cambria" pitchFamily="18" charset="0"/>
              </a:rPr>
              <a:t>class Employee{  </a:t>
            </a:r>
          </a:p>
          <a:p>
            <a:r>
              <a:rPr lang="en-US" sz="2400" dirty="0" smtClean="0">
                <a:latin typeface="Cambria" pitchFamily="18" charset="0"/>
              </a:rPr>
              <a:t>Address </a:t>
            </a:r>
            <a:r>
              <a:rPr lang="en-US" sz="2400" dirty="0" err="1" smtClean="0">
                <a:latin typeface="Cambria" pitchFamily="18" charset="0"/>
              </a:rPr>
              <a:t>address</a:t>
            </a:r>
            <a:r>
              <a:rPr lang="en-US" sz="2400" dirty="0" smtClean="0">
                <a:latin typeface="Cambria" pitchFamily="18" charset="0"/>
              </a:rPr>
              <a:t>;  </a:t>
            </a:r>
          </a:p>
          <a:p>
            <a:r>
              <a:rPr lang="en-US" sz="2400" dirty="0" smtClean="0">
                <a:latin typeface="Cambria" pitchFamily="18" charset="0"/>
              </a:rPr>
              <a:t>Employee(Address </a:t>
            </a:r>
            <a:r>
              <a:rPr lang="en-US" sz="2400" dirty="0" err="1" smtClean="0">
                <a:latin typeface="Cambria" pitchFamily="18" charset="0"/>
              </a:rPr>
              <a:t>address</a:t>
            </a:r>
            <a:r>
              <a:rPr lang="en-US" sz="2400" dirty="0" smtClean="0">
                <a:latin typeface="Cambria" pitchFamily="18" charset="0"/>
              </a:rPr>
              <a:t>){  </a:t>
            </a:r>
          </a:p>
          <a:p>
            <a:r>
              <a:rPr lang="en-US" sz="2400" dirty="0" err="1" smtClean="0">
                <a:latin typeface="Cambria" pitchFamily="18" charset="0"/>
              </a:rPr>
              <a:t>this.address</a:t>
            </a:r>
            <a:r>
              <a:rPr lang="en-US" sz="2400" dirty="0" smtClean="0">
                <a:latin typeface="Cambria" pitchFamily="18" charset="0"/>
              </a:rPr>
              <a:t>=address;  </a:t>
            </a:r>
          </a:p>
          <a:p>
            <a:r>
              <a:rPr lang="en-US" sz="2400" dirty="0" smtClean="0">
                <a:latin typeface="Cambria" pitchFamily="18" charset="0"/>
              </a:rPr>
              <a:t>}  </a:t>
            </a:r>
          </a:p>
          <a:p>
            <a:r>
              <a:rPr lang="en-US" sz="2400" dirty="0" smtClean="0">
                <a:latin typeface="Cambria" pitchFamily="18" charset="0"/>
              </a:rPr>
              <a:t>}  </a:t>
            </a:r>
          </a:p>
          <a:p>
            <a:endParaRPr lang="en-US" sz="2400" dirty="0" smtClean="0">
              <a:latin typeface="Cambria" pitchFamily="18" charset="0"/>
            </a:endParaRPr>
          </a:p>
          <a:p>
            <a:pPr algn="just"/>
            <a:r>
              <a:rPr lang="en-US" sz="2400" dirty="0" smtClean="0">
                <a:latin typeface="Cambria" pitchFamily="18" charset="0"/>
              </a:rPr>
              <a:t>Thus, </a:t>
            </a:r>
            <a:r>
              <a:rPr lang="en-US" sz="2400" b="1" dirty="0" smtClean="0">
                <a:latin typeface="Cambria" pitchFamily="18" charset="0"/>
              </a:rPr>
              <a:t>IOC</a:t>
            </a:r>
            <a:r>
              <a:rPr lang="en-US" sz="2400" dirty="0" smtClean="0">
                <a:latin typeface="Cambria" pitchFamily="18" charset="0"/>
              </a:rPr>
              <a:t> makes the </a:t>
            </a:r>
            <a:r>
              <a:rPr lang="en-US" sz="2400" b="1" dirty="0" smtClean="0">
                <a:latin typeface="Cambria" pitchFamily="18" charset="0"/>
              </a:rPr>
              <a:t>code loosely coupled</a:t>
            </a:r>
            <a:r>
              <a:rPr lang="en-US" sz="2400" dirty="0" smtClean="0">
                <a:latin typeface="Cambria" pitchFamily="18" charset="0"/>
              </a:rPr>
              <a:t>. In such case, there is no need to modify the code if our logic is moved to new environment.</a:t>
            </a:r>
          </a:p>
          <a:p>
            <a:pPr algn="just"/>
            <a:endParaRPr lang="en-US" sz="2400" dirty="0" smtClean="0">
              <a:latin typeface="Cambria" pitchFamily="18" charset="0"/>
            </a:endParaRPr>
          </a:p>
          <a:p>
            <a:pPr algn="just"/>
            <a:r>
              <a:rPr lang="en-US" sz="2400" dirty="0" smtClean="0">
                <a:latin typeface="Cambria" pitchFamily="18" charset="0"/>
              </a:rPr>
              <a:t>In Spring framework, IOC container is responsible to </a:t>
            </a:r>
            <a:r>
              <a:rPr lang="en-US" sz="2400" b="1" dirty="0" smtClean="0">
                <a:latin typeface="Cambria" pitchFamily="18" charset="0"/>
              </a:rPr>
              <a:t>inject the dependency</a:t>
            </a:r>
            <a:r>
              <a:rPr lang="en-US" sz="2400" dirty="0" smtClean="0">
                <a:latin typeface="Cambria" pitchFamily="18" charset="0"/>
              </a:rPr>
              <a:t>. We provide </a:t>
            </a:r>
            <a:r>
              <a:rPr lang="en-US" sz="2400" b="1" dirty="0" smtClean="0">
                <a:latin typeface="Cambria" pitchFamily="18" charset="0"/>
              </a:rPr>
              <a:t>metadata</a:t>
            </a:r>
            <a:r>
              <a:rPr lang="en-US" sz="2400" dirty="0" smtClean="0">
                <a:latin typeface="Cambria" pitchFamily="18" charset="0"/>
              </a:rPr>
              <a:t> to the IOC container </a:t>
            </a:r>
            <a:r>
              <a:rPr lang="en-US" sz="2400" b="1" dirty="0" smtClean="0">
                <a:latin typeface="Cambria" pitchFamily="18" charset="0"/>
              </a:rPr>
              <a:t>either by XML </a:t>
            </a:r>
            <a:r>
              <a:rPr lang="en-US" sz="2400" dirty="0" smtClean="0">
                <a:latin typeface="Cambria" pitchFamily="18" charset="0"/>
              </a:rPr>
              <a:t>file or </a:t>
            </a:r>
            <a:r>
              <a:rPr lang="en-US" sz="2400" b="1" dirty="0" smtClean="0">
                <a:latin typeface="Cambria" pitchFamily="18" charset="0"/>
              </a:rPr>
              <a:t>annotation</a:t>
            </a:r>
            <a:r>
              <a:rPr lang="en-US" sz="2400" dirty="0" smtClean="0">
                <a:latin typeface="Cambria" pitchFamily="18" charset="0"/>
              </a:rPr>
              <a:t>.</a:t>
            </a:r>
          </a:p>
          <a:p>
            <a:pPr algn="just"/>
            <a:endParaRPr lang="en-US" sz="2400" dirty="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a:bodyPr>
          <a:lstStyle/>
          <a:p>
            <a:r>
              <a:rPr lang="en-US" sz="2400" dirty="0" smtClean="0"/>
              <a:t>-   makes the code loosely coupled so easy to maintain</a:t>
            </a:r>
          </a:p>
          <a:p>
            <a:r>
              <a:rPr lang="en-US" sz="2400" dirty="0" smtClean="0"/>
              <a:t>-   makes the code easy to test</a:t>
            </a:r>
          </a:p>
          <a:p>
            <a:pPr algn="just"/>
            <a:endParaRPr lang="en-US" sz="2400" dirty="0"/>
          </a:p>
        </p:txBody>
      </p:sp>
      <p:sp>
        <p:nvSpPr>
          <p:cNvPr id="8" name="Rectangle 7"/>
          <p:cNvSpPr/>
          <p:nvPr/>
        </p:nvSpPr>
        <p:spPr>
          <a:xfrm>
            <a:off x="304800" y="457200"/>
            <a:ext cx="7696200" cy="1077218"/>
          </a:xfrm>
          <a:prstGeom prst="rect">
            <a:avLst/>
          </a:prstGeom>
        </p:spPr>
        <p:txBody>
          <a:bodyPr wrap="square">
            <a:spAutoFit/>
          </a:bodyPr>
          <a:lstStyle/>
          <a:p>
            <a:r>
              <a:rPr lang="en-US" sz="3200" b="1" dirty="0">
                <a:solidFill>
                  <a:schemeClr val="tx2"/>
                </a:solidFill>
                <a:latin typeface="Cambria" pitchFamily="18" charset="0"/>
              </a:rPr>
              <a:t>Advantages of Dependency Injection</a:t>
            </a:r>
          </a:p>
          <a:p>
            <a:endParaRPr lang="en-US" sz="3200" b="1" dirty="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381000" y="1524000"/>
            <a:ext cx="8001000" cy="4191000"/>
          </a:xfrm>
          <a:prstGeom prst="rect">
            <a:avLst/>
          </a:prstGeom>
        </p:spPr>
        <p:txBody>
          <a:bodyPr vert="horz" lIns="91440" tIns="45720" rIns="91440" bIns="45720" rtlCol="0">
            <a:normAutofit/>
          </a:bodyPr>
          <a:lstStyle/>
          <a:p>
            <a:r>
              <a:rPr lang="en-US" dirty="0" smtClean="0">
                <a:solidFill>
                  <a:schemeClr val="accent6">
                    <a:lumMod val="75000"/>
                  </a:schemeClr>
                </a:solidFill>
                <a:latin typeface="Cambria" pitchFamily="18" charset="0"/>
              </a:rPr>
              <a:t>Consider you have an application which has a text editor component and you want to provide a spell check. Your standard code would look something like this −</a:t>
            </a:r>
          </a:p>
          <a:p>
            <a:endParaRPr lang="en-US" dirty="0" smtClean="0">
              <a:latin typeface="Cambria" pitchFamily="18" charset="0"/>
            </a:endParaRPr>
          </a:p>
        </p:txBody>
      </p:sp>
      <p:sp>
        <p:nvSpPr>
          <p:cNvPr id="8" name="Rectangle 7"/>
          <p:cNvSpPr/>
          <p:nvPr/>
        </p:nvSpPr>
        <p:spPr>
          <a:xfrm>
            <a:off x="190500" y="457200"/>
            <a:ext cx="5638800" cy="1077218"/>
          </a:xfrm>
          <a:prstGeom prst="rect">
            <a:avLst/>
          </a:prstGeom>
        </p:spPr>
        <p:txBody>
          <a:bodyPr wrap="square">
            <a:spAutoFit/>
          </a:bodyPr>
          <a:lstStyle/>
          <a:p>
            <a:r>
              <a:rPr lang="en-US" sz="3200" b="1" dirty="0">
                <a:solidFill>
                  <a:schemeClr val="tx2"/>
                </a:solidFill>
                <a:latin typeface="Cambria" pitchFamily="18" charset="0"/>
              </a:rPr>
              <a:t>Constructor Injection</a:t>
            </a:r>
          </a:p>
          <a:p>
            <a:endParaRPr lang="en-US" sz="3200" b="1" dirty="0">
              <a:solidFill>
                <a:schemeClr val="tx2"/>
              </a:solidFill>
              <a:latin typeface="Cambria" pitchFamily="18" charset="0"/>
            </a:endParaRPr>
          </a:p>
        </p:txBody>
      </p:sp>
      <p:sp>
        <p:nvSpPr>
          <p:cNvPr id="6" name="TextBox 5"/>
          <p:cNvSpPr txBox="1"/>
          <p:nvPr/>
        </p:nvSpPr>
        <p:spPr>
          <a:xfrm>
            <a:off x="457200" y="2743200"/>
            <a:ext cx="4343400" cy="3139321"/>
          </a:xfrm>
          <a:prstGeom prst="rect">
            <a:avLst/>
          </a:prstGeom>
          <a:noFill/>
        </p:spPr>
        <p:txBody>
          <a:bodyPr wrap="square" rtlCol="0">
            <a:spAutoFit/>
          </a:bodyPr>
          <a:lstStyle/>
          <a:p>
            <a:r>
              <a:rPr lang="en-US" dirty="0" smtClean="0"/>
              <a:t>public class </a:t>
            </a:r>
            <a:r>
              <a:rPr lang="en-US" dirty="0" err="1" smtClean="0"/>
              <a:t>TextEditor</a:t>
            </a:r>
            <a:r>
              <a:rPr lang="en-US" dirty="0" smtClean="0"/>
              <a:t> </a:t>
            </a:r>
          </a:p>
          <a:p>
            <a:r>
              <a:rPr lang="en-US" dirty="0" smtClean="0"/>
              <a:t>{ </a:t>
            </a:r>
          </a:p>
          <a:p>
            <a:r>
              <a:rPr lang="en-US" dirty="0" smtClean="0"/>
              <a:t>  private </a:t>
            </a:r>
            <a:r>
              <a:rPr lang="en-US" dirty="0" err="1" smtClean="0"/>
              <a:t>SpellChecker</a:t>
            </a:r>
            <a:r>
              <a:rPr lang="en-US" dirty="0" smtClean="0"/>
              <a:t> </a:t>
            </a:r>
            <a:r>
              <a:rPr lang="en-US" dirty="0" err="1" smtClean="0"/>
              <a:t>spellChecker</a:t>
            </a:r>
            <a:r>
              <a:rPr lang="en-US" dirty="0" smtClean="0"/>
              <a:t>; </a:t>
            </a:r>
          </a:p>
          <a:p>
            <a:r>
              <a:rPr lang="en-US" dirty="0" smtClean="0"/>
              <a:t> public </a:t>
            </a:r>
            <a:r>
              <a:rPr lang="en-US" dirty="0" err="1" smtClean="0"/>
              <a:t>TextEditor</a:t>
            </a:r>
            <a:r>
              <a:rPr lang="en-US" dirty="0" smtClean="0"/>
              <a:t>() </a:t>
            </a:r>
          </a:p>
          <a:p>
            <a:r>
              <a:rPr lang="en-US" dirty="0" smtClean="0"/>
              <a:t>      { </a:t>
            </a:r>
            <a:r>
              <a:rPr lang="en-US" dirty="0" err="1" smtClean="0"/>
              <a:t>spellChecker</a:t>
            </a:r>
            <a:r>
              <a:rPr lang="en-US" dirty="0" smtClean="0"/>
              <a:t> = new </a:t>
            </a:r>
            <a:r>
              <a:rPr lang="en-US" dirty="0" err="1" smtClean="0"/>
              <a:t>SpellChecker</a:t>
            </a:r>
            <a:r>
              <a:rPr lang="en-US" dirty="0" smtClean="0"/>
              <a:t>(); } </a:t>
            </a:r>
          </a:p>
          <a:p>
            <a:r>
              <a:rPr lang="en-US" dirty="0" smtClean="0"/>
              <a:t>}</a:t>
            </a:r>
          </a:p>
          <a:p>
            <a:endParaRPr lang="en-US" dirty="0" smtClean="0"/>
          </a:p>
          <a:p>
            <a:pPr algn="just"/>
            <a:r>
              <a:rPr lang="en-US" dirty="0" smtClean="0"/>
              <a:t>What we've done here is, create a dependency between the </a:t>
            </a:r>
            <a:r>
              <a:rPr lang="en-US" dirty="0" err="1" smtClean="0"/>
              <a:t>TextEditor</a:t>
            </a:r>
            <a:r>
              <a:rPr lang="en-US" dirty="0" smtClean="0"/>
              <a:t> and the </a:t>
            </a:r>
            <a:r>
              <a:rPr lang="en-US" dirty="0" err="1" smtClean="0"/>
              <a:t>SpellChecker</a:t>
            </a:r>
            <a:r>
              <a:rPr lang="en-US" dirty="0" smtClean="0"/>
              <a:t>.</a:t>
            </a:r>
            <a:endParaRPr lang="en-US" dirty="0" smtClean="0">
              <a:latin typeface="Cambria" pitchFamily="18" charset="0"/>
            </a:endParaRPr>
          </a:p>
          <a:p>
            <a:endParaRPr lang="en-US" dirty="0"/>
          </a:p>
        </p:txBody>
      </p:sp>
      <p:sp>
        <p:nvSpPr>
          <p:cNvPr id="9" name="TextBox 8"/>
          <p:cNvSpPr txBox="1"/>
          <p:nvPr/>
        </p:nvSpPr>
        <p:spPr>
          <a:xfrm>
            <a:off x="4800600" y="2590800"/>
            <a:ext cx="4114800" cy="3385542"/>
          </a:xfrm>
          <a:prstGeom prst="rect">
            <a:avLst/>
          </a:prstGeom>
          <a:noFill/>
        </p:spPr>
        <p:txBody>
          <a:bodyPr wrap="square" rtlCol="0">
            <a:spAutoFit/>
          </a:bodyPr>
          <a:lstStyle/>
          <a:p>
            <a:r>
              <a:rPr lang="en-US" dirty="0" smtClean="0"/>
              <a:t>public class </a:t>
            </a:r>
            <a:r>
              <a:rPr lang="en-US" dirty="0" err="1" smtClean="0"/>
              <a:t>TextEditor</a:t>
            </a:r>
            <a:r>
              <a:rPr lang="en-US" dirty="0" smtClean="0"/>
              <a:t> </a:t>
            </a:r>
          </a:p>
          <a:p>
            <a:r>
              <a:rPr lang="en-US" dirty="0" smtClean="0"/>
              <a:t>{ </a:t>
            </a:r>
          </a:p>
          <a:p>
            <a:r>
              <a:rPr lang="en-US" dirty="0" smtClean="0"/>
              <a:t>  private </a:t>
            </a:r>
            <a:r>
              <a:rPr lang="en-US" dirty="0" err="1" smtClean="0"/>
              <a:t>SpellChecker</a:t>
            </a:r>
            <a:r>
              <a:rPr lang="en-US" dirty="0" smtClean="0"/>
              <a:t> </a:t>
            </a:r>
            <a:r>
              <a:rPr lang="en-US" dirty="0" err="1" smtClean="0"/>
              <a:t>spellChecker</a:t>
            </a:r>
            <a:r>
              <a:rPr lang="en-US" dirty="0" smtClean="0"/>
              <a:t>; </a:t>
            </a:r>
          </a:p>
          <a:p>
            <a:r>
              <a:rPr lang="en-US" dirty="0" smtClean="0"/>
              <a:t>  public </a:t>
            </a:r>
            <a:r>
              <a:rPr lang="en-US" dirty="0" err="1" smtClean="0"/>
              <a:t>TextEditor</a:t>
            </a:r>
            <a:r>
              <a:rPr lang="en-US" dirty="0" smtClean="0"/>
              <a:t>(</a:t>
            </a:r>
            <a:r>
              <a:rPr lang="en-US" dirty="0" err="1" smtClean="0"/>
              <a:t>SpellChecker</a:t>
            </a:r>
            <a:r>
              <a:rPr lang="en-US" dirty="0" smtClean="0"/>
              <a:t> </a:t>
            </a:r>
            <a:r>
              <a:rPr lang="en-US" dirty="0" err="1" smtClean="0"/>
              <a:t>spellChecker</a:t>
            </a:r>
            <a:r>
              <a:rPr lang="en-US" dirty="0" smtClean="0"/>
              <a:t>)</a:t>
            </a:r>
          </a:p>
          <a:p>
            <a:r>
              <a:rPr lang="en-US" dirty="0" smtClean="0"/>
              <a:t>      { </a:t>
            </a:r>
            <a:r>
              <a:rPr lang="en-US" dirty="0" err="1" smtClean="0"/>
              <a:t>this.spellChecker</a:t>
            </a:r>
            <a:r>
              <a:rPr lang="en-US" dirty="0" smtClean="0"/>
              <a:t> = </a:t>
            </a:r>
            <a:r>
              <a:rPr lang="en-US" dirty="0" err="1" smtClean="0"/>
              <a:t>spellChecker</a:t>
            </a:r>
            <a:r>
              <a:rPr lang="en-US" dirty="0" smtClean="0"/>
              <a:t>; } </a:t>
            </a:r>
          </a:p>
          <a:p>
            <a:r>
              <a:rPr lang="en-US" dirty="0" smtClean="0"/>
              <a:t>}</a:t>
            </a:r>
          </a:p>
          <a:p>
            <a:pPr algn="just"/>
            <a:r>
              <a:rPr lang="en-US" sz="1400" dirty="0" smtClean="0"/>
              <a:t>In an inversion of control scenario, the </a:t>
            </a:r>
            <a:r>
              <a:rPr lang="en-US" sz="1400" dirty="0" err="1" smtClean="0"/>
              <a:t>TextEditor</a:t>
            </a:r>
            <a:r>
              <a:rPr lang="en-US" sz="1400" dirty="0" smtClean="0"/>
              <a:t> should not worry about </a:t>
            </a:r>
            <a:r>
              <a:rPr lang="en-US" sz="1400" dirty="0" err="1" smtClean="0"/>
              <a:t>SpellChecker</a:t>
            </a:r>
            <a:r>
              <a:rPr lang="en-US" sz="1400" dirty="0" smtClean="0"/>
              <a:t> implementation. The </a:t>
            </a:r>
            <a:r>
              <a:rPr lang="en-US" sz="1400" dirty="0" err="1" smtClean="0"/>
              <a:t>SpellChecker</a:t>
            </a:r>
            <a:r>
              <a:rPr lang="en-US" sz="1400" dirty="0" smtClean="0"/>
              <a:t> will be implemented independently and will be provided to the </a:t>
            </a:r>
            <a:r>
              <a:rPr lang="en-US" sz="1400" dirty="0" err="1" smtClean="0"/>
              <a:t>TextEditor</a:t>
            </a:r>
            <a:r>
              <a:rPr lang="en-US" sz="1400" dirty="0" smtClean="0"/>
              <a:t> at the time of </a:t>
            </a:r>
            <a:r>
              <a:rPr lang="en-US" sz="1400" dirty="0" err="1" smtClean="0"/>
              <a:t>TextEditor</a:t>
            </a:r>
            <a:r>
              <a:rPr lang="en-US" sz="1400" dirty="0" smtClean="0"/>
              <a:t> instantiation. This entire procedure is controlled by the Spring Framework.</a:t>
            </a:r>
            <a:endParaRPr lang="en-US" sz="1400" dirty="0"/>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077200" cy="4401205"/>
          </a:xfrm>
          <a:prstGeom prst="rect">
            <a:avLst/>
          </a:prstGeom>
        </p:spPr>
        <p:txBody>
          <a:bodyPr wrap="square">
            <a:spAutoFit/>
          </a:bodyPr>
          <a:lstStyle/>
          <a:p>
            <a:pPr algn="just"/>
            <a:r>
              <a:rPr lang="en-US" sz="2000" dirty="0" smtClean="0"/>
              <a:t>Spring enables developers to develop </a:t>
            </a:r>
            <a:r>
              <a:rPr lang="en-US" sz="2000" b="1" dirty="0" smtClean="0"/>
              <a:t>enterprise-class </a:t>
            </a:r>
            <a:r>
              <a:rPr lang="en-US" sz="2000" dirty="0" smtClean="0"/>
              <a:t>applications using </a:t>
            </a:r>
            <a:r>
              <a:rPr lang="en-US" sz="2000" b="1" dirty="0" smtClean="0"/>
              <a:t>POJOs</a:t>
            </a:r>
            <a:r>
              <a:rPr lang="en-US" sz="2000" dirty="0" smtClean="0"/>
              <a:t>. The benefit of using only POJOs is that you do not need an EJB container product such as an </a:t>
            </a:r>
            <a:r>
              <a:rPr lang="en-US" sz="2000" b="1" dirty="0" smtClean="0"/>
              <a:t>application server </a:t>
            </a:r>
            <a:r>
              <a:rPr lang="en-US" sz="2000" dirty="0" smtClean="0"/>
              <a:t>but you have the option of </a:t>
            </a:r>
            <a:r>
              <a:rPr lang="en-US" sz="2000" b="1" dirty="0" smtClean="0"/>
              <a:t>using only a </a:t>
            </a:r>
            <a:r>
              <a:rPr lang="en-US" sz="2000" dirty="0" smtClean="0"/>
              <a:t>robust </a:t>
            </a:r>
            <a:r>
              <a:rPr lang="en-US" sz="2000" dirty="0" err="1" smtClean="0"/>
              <a:t>servlet</a:t>
            </a:r>
            <a:r>
              <a:rPr lang="en-US" sz="2000" dirty="0" smtClean="0"/>
              <a:t> container such </a:t>
            </a:r>
            <a:r>
              <a:rPr lang="en-US" sz="2000" b="1" dirty="0" smtClean="0"/>
              <a:t>as Tomcat </a:t>
            </a:r>
            <a:r>
              <a:rPr lang="en-US" sz="2000" dirty="0" smtClean="0"/>
              <a:t>or some commercial product </a:t>
            </a:r>
            <a:r>
              <a:rPr lang="en-IN" sz="2000" dirty="0" smtClean="0"/>
              <a:t>.</a:t>
            </a:r>
          </a:p>
          <a:p>
            <a:pPr algn="just"/>
            <a:endParaRPr lang="en-IN" sz="2000" dirty="0" smtClean="0"/>
          </a:p>
          <a:p>
            <a:pPr algn="just"/>
            <a:r>
              <a:rPr lang="en-US" sz="2000" dirty="0" smtClean="0"/>
              <a:t>Spring is organized in a </a:t>
            </a:r>
            <a:r>
              <a:rPr lang="en-US" sz="2000" b="1" dirty="0" smtClean="0"/>
              <a:t>modular fashion</a:t>
            </a:r>
            <a:r>
              <a:rPr lang="en-US" sz="2000" dirty="0" smtClean="0"/>
              <a:t>. Even though the number of packages and classes are substantial, you have to worry only about ones you need and ignore the rest. </a:t>
            </a:r>
          </a:p>
          <a:p>
            <a:pPr algn="just"/>
            <a:endParaRPr lang="en-US" sz="2000" dirty="0" smtClean="0"/>
          </a:p>
          <a:p>
            <a:pPr algn="just"/>
            <a:r>
              <a:rPr lang="en-US" sz="2000" dirty="0" smtClean="0"/>
              <a:t>Spring's web framework is a </a:t>
            </a:r>
            <a:r>
              <a:rPr lang="en-US" sz="2000" b="1" dirty="0" smtClean="0"/>
              <a:t>well-designed web MVC framework</a:t>
            </a:r>
            <a:r>
              <a:rPr lang="en-US" sz="2000" dirty="0" smtClean="0"/>
              <a:t>, which provides a great alternative to web frameworks such as Struts or other over engineered or less popular web frameworks. </a:t>
            </a:r>
          </a:p>
          <a:p>
            <a:pPr algn="just"/>
            <a:endParaRPr lang="en-US" sz="2000" dirty="0"/>
          </a:p>
        </p:txBody>
      </p:sp>
      <p:sp>
        <p:nvSpPr>
          <p:cNvPr id="4" name="Rectangle 3"/>
          <p:cNvSpPr/>
          <p:nvPr/>
        </p:nvSpPr>
        <p:spPr>
          <a:xfrm>
            <a:off x="228600" y="457200"/>
            <a:ext cx="7848600" cy="584775"/>
          </a:xfrm>
          <a:prstGeom prst="rect">
            <a:avLst/>
          </a:prstGeom>
        </p:spPr>
        <p:txBody>
          <a:bodyPr wrap="square">
            <a:spAutoFit/>
          </a:bodyPr>
          <a:lstStyle/>
          <a:p>
            <a:r>
              <a:rPr lang="en-US" sz="3200" b="1" dirty="0" smtClean="0">
                <a:solidFill>
                  <a:schemeClr val="tx2"/>
                </a:solidFill>
                <a:latin typeface="Cambria" pitchFamily="18" charset="0"/>
              </a:rPr>
              <a:t>Introduction to Spring</a:t>
            </a:r>
          </a:p>
        </p:txBody>
      </p:sp>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457200"/>
            <a:ext cx="5791200" cy="584775"/>
          </a:xfrm>
          <a:prstGeom prst="rect">
            <a:avLst/>
          </a:prstGeom>
        </p:spPr>
        <p:txBody>
          <a:bodyPr wrap="square">
            <a:spAutoFit/>
          </a:bodyPr>
          <a:lstStyle/>
          <a:p>
            <a:r>
              <a:rPr lang="en-US" sz="3200" b="1" dirty="0">
                <a:solidFill>
                  <a:schemeClr val="tx2"/>
                </a:solidFill>
                <a:latin typeface="Cambria" pitchFamily="18" charset="0"/>
              </a:rPr>
              <a:t>Dependency Injection</a:t>
            </a:r>
          </a:p>
        </p:txBody>
      </p:sp>
      <p:sp>
        <p:nvSpPr>
          <p:cNvPr id="5" name="Rectangle 4"/>
          <p:cNvSpPr/>
          <p:nvPr/>
        </p:nvSpPr>
        <p:spPr>
          <a:xfrm>
            <a:off x="609600" y="1600200"/>
            <a:ext cx="7696200" cy="5078313"/>
          </a:xfrm>
          <a:prstGeom prst="rect">
            <a:avLst/>
          </a:prstGeom>
        </p:spPr>
        <p:txBody>
          <a:bodyPr wrap="square">
            <a:spAutoFit/>
          </a:bodyPr>
          <a:lstStyle/>
          <a:p>
            <a:pPr algn="just"/>
            <a:r>
              <a:rPr lang="en-US" dirty="0" smtClean="0"/>
              <a:t>DI exists in two major variants:</a:t>
            </a:r>
          </a:p>
          <a:p>
            <a:pPr algn="just"/>
            <a:endParaRPr lang="en-US" dirty="0" smtClean="0">
              <a:latin typeface="Cambria" pitchFamily="18" charset="0"/>
            </a:endParaRPr>
          </a:p>
          <a:p>
            <a:pPr marL="457200" indent="-457200" algn="just">
              <a:buFont typeface="+mj-lt"/>
              <a:buAutoNum type="arabicPeriod"/>
            </a:pPr>
            <a:r>
              <a:rPr lang="en-US" dirty="0" smtClean="0"/>
              <a:t>Constructor-based dependency injection Constructor-based DI is accomplished when the container invokes a class constructor with a number of arguments, each representing a dependency on the other class.</a:t>
            </a:r>
          </a:p>
          <a:p>
            <a:pPr algn="just"/>
            <a:endParaRPr lang="en-US" dirty="0" smtClean="0">
              <a:latin typeface="Cambria" pitchFamily="18" charset="0"/>
            </a:endParaRPr>
          </a:p>
          <a:p>
            <a:pPr marL="457200" indent="-457200" algn="just">
              <a:buAutoNum type="arabicPeriod" startAt="2"/>
            </a:pPr>
            <a:r>
              <a:rPr lang="en-US" dirty="0" smtClean="0"/>
              <a:t>Setter-based dependency injection Setter-based DI is accomplished by the container calling setter methods on your beans after invoking a no-argument constructor or no-argument static factory method to instantiate your bean.</a:t>
            </a:r>
          </a:p>
          <a:p>
            <a:pPr marL="457200" indent="-457200" algn="just">
              <a:buAutoNum type="arabicPeriod" startAt="2"/>
            </a:pPr>
            <a:endParaRPr lang="en-US" dirty="0" smtClean="0"/>
          </a:p>
          <a:p>
            <a:pPr algn="just"/>
            <a:r>
              <a:rPr lang="en-US" dirty="0" smtClean="0"/>
              <a:t>You can mix both, Constructor-based and Setter-based DI but it is a good rule of thumb to use constructor arguments for mandatory dependencies and setters for optional dependencies. The code is cleaner with the DI principle and decoupling is more effective when objects are provided with their dependencies.</a:t>
            </a:r>
          </a:p>
          <a:p>
            <a:pPr marL="457200" indent="-457200" algn="just"/>
            <a:endParaRPr lang="en-US" dirty="0" smtClean="0"/>
          </a:p>
          <a:p>
            <a:pPr algn="just"/>
            <a:endParaRPr lang="en-US" dirty="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533400"/>
            <a:ext cx="8305800" cy="1569660"/>
          </a:xfrm>
          <a:prstGeom prst="rect">
            <a:avLst/>
          </a:prstGeom>
        </p:spPr>
        <p:txBody>
          <a:bodyPr wrap="square">
            <a:spAutoFit/>
          </a:bodyPr>
          <a:lstStyle/>
          <a:p>
            <a:r>
              <a:rPr lang="en-US" sz="3200" b="1" dirty="0">
                <a:solidFill>
                  <a:schemeClr val="tx2"/>
                </a:solidFill>
                <a:latin typeface="Cambria" pitchFamily="18" charset="0"/>
              </a:rPr>
              <a:t>Spring provides the following two distinct types of containers. </a:t>
            </a:r>
            <a:br>
              <a:rPr lang="en-US" sz="3200" b="1" dirty="0">
                <a:solidFill>
                  <a:schemeClr val="tx2"/>
                </a:solidFill>
                <a:latin typeface="Cambria" pitchFamily="18" charset="0"/>
              </a:rPr>
            </a:br>
            <a:endParaRPr lang="en-US" sz="3200" b="1" dirty="0">
              <a:solidFill>
                <a:schemeClr val="tx2"/>
              </a:solidFill>
              <a:latin typeface="Cambria" pitchFamily="18" charset="0"/>
            </a:endParaRPr>
          </a:p>
        </p:txBody>
      </p:sp>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70000" lnSpcReduction="20000"/>
          </a:bodyPr>
          <a:lstStyle/>
          <a:p>
            <a:pPr marL="457200" indent="-457200" algn="just">
              <a:lnSpc>
                <a:spcPct val="120000"/>
              </a:lnSpc>
              <a:buAutoNum type="arabicPeriod"/>
            </a:pPr>
            <a:r>
              <a:rPr lang="en-US" sz="2400" b="1" dirty="0" smtClean="0">
                <a:latin typeface="Cambria" pitchFamily="18" charset="0"/>
              </a:rPr>
              <a:t>Spring </a:t>
            </a:r>
            <a:r>
              <a:rPr lang="en-US" sz="2400" b="1" dirty="0" err="1" smtClean="0">
                <a:latin typeface="Cambria" pitchFamily="18" charset="0"/>
              </a:rPr>
              <a:t>BeanFactory</a:t>
            </a:r>
            <a:r>
              <a:rPr lang="en-US" sz="2400" b="1" dirty="0" smtClean="0">
                <a:latin typeface="Cambria" pitchFamily="18" charset="0"/>
              </a:rPr>
              <a:t> Container </a:t>
            </a:r>
          </a:p>
          <a:p>
            <a:pPr marL="457200" indent="-457200" algn="just">
              <a:lnSpc>
                <a:spcPct val="120000"/>
              </a:lnSpc>
              <a:buAutoNum type="arabicPeriod"/>
            </a:pPr>
            <a:endParaRPr lang="en-US" sz="2400" b="1" dirty="0" smtClean="0">
              <a:latin typeface="Cambria" pitchFamily="18" charset="0"/>
            </a:endParaRPr>
          </a:p>
          <a:p>
            <a:pPr marL="457200" indent="-457200" algn="just">
              <a:lnSpc>
                <a:spcPct val="120000"/>
              </a:lnSpc>
            </a:pPr>
            <a:r>
              <a:rPr lang="en-US" sz="2400" dirty="0" smtClean="0">
                <a:latin typeface="Cambria" pitchFamily="18" charset="0"/>
              </a:rPr>
              <a:t>       This is the simplest container providing the basic </a:t>
            </a:r>
            <a:r>
              <a:rPr lang="en-US" sz="2400" b="1" dirty="0" smtClean="0">
                <a:latin typeface="Cambria" pitchFamily="18" charset="0"/>
              </a:rPr>
              <a:t>support for DI </a:t>
            </a:r>
            <a:r>
              <a:rPr lang="en-US" sz="2400" dirty="0" smtClean="0">
                <a:latin typeface="Cambria" pitchFamily="18" charset="0"/>
              </a:rPr>
              <a:t>and is defined by the </a:t>
            </a:r>
            <a:r>
              <a:rPr lang="en-US" sz="2400" dirty="0" err="1" smtClean="0">
                <a:latin typeface="Cambria" pitchFamily="18" charset="0"/>
              </a:rPr>
              <a:t>org.springframework.beans.factory.BeanFactory</a:t>
            </a:r>
            <a:r>
              <a:rPr lang="en-US" sz="2400" dirty="0" smtClean="0">
                <a:latin typeface="Cambria" pitchFamily="18" charset="0"/>
              </a:rPr>
              <a:t> interface. The </a:t>
            </a:r>
            <a:r>
              <a:rPr lang="en-US" sz="2400" dirty="0" err="1" smtClean="0">
                <a:latin typeface="Cambria" pitchFamily="18" charset="0"/>
              </a:rPr>
              <a:t>BeanFactory</a:t>
            </a:r>
            <a:r>
              <a:rPr lang="en-US" sz="2400" dirty="0" smtClean="0">
                <a:latin typeface="Cambria" pitchFamily="18" charset="0"/>
              </a:rPr>
              <a:t> and related interfaces, such as </a:t>
            </a:r>
            <a:r>
              <a:rPr lang="en-US" sz="2400" dirty="0" err="1" smtClean="0">
                <a:latin typeface="Cambria" pitchFamily="18" charset="0"/>
              </a:rPr>
              <a:t>BeanFactoryAware</a:t>
            </a:r>
            <a:r>
              <a:rPr lang="en-US" sz="2400" dirty="0" smtClean="0">
                <a:latin typeface="Cambria" pitchFamily="18" charset="0"/>
              </a:rPr>
              <a:t>, </a:t>
            </a:r>
            <a:r>
              <a:rPr lang="en-US" sz="2400" dirty="0" err="1" smtClean="0">
                <a:latin typeface="Cambria" pitchFamily="18" charset="0"/>
              </a:rPr>
              <a:t>InitializingBean</a:t>
            </a:r>
            <a:r>
              <a:rPr lang="en-US" sz="2400" dirty="0" smtClean="0">
                <a:latin typeface="Cambria" pitchFamily="18" charset="0"/>
              </a:rPr>
              <a:t>, </a:t>
            </a:r>
            <a:r>
              <a:rPr lang="en-US" sz="2400" dirty="0" err="1" smtClean="0">
                <a:latin typeface="Cambria" pitchFamily="18" charset="0"/>
              </a:rPr>
              <a:t>DisposableBean</a:t>
            </a:r>
            <a:r>
              <a:rPr lang="en-US" sz="2400" dirty="0" smtClean="0">
                <a:latin typeface="Cambria" pitchFamily="18" charset="0"/>
              </a:rPr>
              <a:t>, are still present in Spring for the purpose of backward compatibility with a large number of third-party frameworks that integrate with Spring.</a:t>
            </a:r>
          </a:p>
          <a:p>
            <a:pPr marL="457200" indent="-457200" algn="just">
              <a:lnSpc>
                <a:spcPct val="120000"/>
              </a:lnSpc>
            </a:pPr>
            <a:endParaRPr lang="en-US" sz="2400" dirty="0" smtClean="0">
              <a:latin typeface="Cambria" pitchFamily="18" charset="0"/>
            </a:endParaRPr>
          </a:p>
          <a:p>
            <a:pPr marL="457200" indent="-457200" algn="just">
              <a:lnSpc>
                <a:spcPct val="120000"/>
              </a:lnSpc>
            </a:pPr>
            <a:r>
              <a:rPr lang="en-US" sz="2400" b="1" dirty="0" smtClean="0"/>
              <a:t>2. Spring </a:t>
            </a:r>
            <a:r>
              <a:rPr lang="en-US" sz="2400" b="1" dirty="0" err="1" smtClean="0"/>
              <a:t>ApplicationContext</a:t>
            </a:r>
            <a:r>
              <a:rPr lang="en-US" sz="2400" b="1" dirty="0" smtClean="0"/>
              <a:t> Container </a:t>
            </a:r>
          </a:p>
          <a:p>
            <a:pPr marL="457200" indent="-457200" algn="just">
              <a:lnSpc>
                <a:spcPct val="120000"/>
              </a:lnSpc>
            </a:pPr>
            <a:endParaRPr lang="en-US" sz="2400" b="1" dirty="0" smtClean="0"/>
          </a:p>
          <a:p>
            <a:pPr marL="457200" indent="-457200" algn="just">
              <a:lnSpc>
                <a:spcPct val="120000"/>
              </a:lnSpc>
            </a:pPr>
            <a:r>
              <a:rPr lang="en-US" sz="2400" b="1" dirty="0" smtClean="0"/>
              <a:t>         </a:t>
            </a:r>
            <a:r>
              <a:rPr lang="en-US" sz="2400" dirty="0" smtClean="0"/>
              <a:t>This container adds more enterprise-specific functionality such as the ability to resolve textual messages from a properties file and the ability to publish application events to interested </a:t>
            </a:r>
            <a:r>
              <a:rPr lang="en-US" sz="2400" b="1" dirty="0" smtClean="0"/>
              <a:t>event listeners</a:t>
            </a:r>
            <a:r>
              <a:rPr lang="en-US" sz="2400" dirty="0" smtClean="0"/>
              <a:t>. This container is defined by the </a:t>
            </a:r>
            <a:r>
              <a:rPr lang="en-US" sz="2400" i="1" dirty="0" err="1" smtClean="0"/>
              <a:t>org.springframework.context.ApplicationContext</a:t>
            </a:r>
            <a:r>
              <a:rPr lang="en-US" sz="2400" dirty="0" smtClean="0"/>
              <a:t> interface.</a:t>
            </a:r>
          </a:p>
          <a:p>
            <a:pPr marL="457200" indent="-457200" algn="just">
              <a:lnSpc>
                <a:spcPct val="120000"/>
              </a:lnSpc>
            </a:pPr>
            <a:endParaRPr lang="en-US" sz="2400" dirty="0" smtClean="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533400"/>
            <a:ext cx="7315200" cy="584775"/>
          </a:xfrm>
          <a:prstGeom prst="rect">
            <a:avLst/>
          </a:prstGeom>
        </p:spPr>
        <p:txBody>
          <a:bodyPr wrap="square">
            <a:spAutoFit/>
          </a:bodyPr>
          <a:lstStyle/>
          <a:p>
            <a:r>
              <a:rPr lang="en-US" sz="3200" b="1" dirty="0">
                <a:solidFill>
                  <a:schemeClr val="tx2"/>
                </a:solidFill>
                <a:latin typeface="Cambria" pitchFamily="18" charset="0"/>
              </a:rPr>
              <a:t>Spring – Bean Definition </a:t>
            </a:r>
          </a:p>
        </p:txBody>
      </p:sp>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77500" lnSpcReduction="20000"/>
          </a:bodyPr>
          <a:lstStyle/>
          <a:p>
            <a:pPr algn="just">
              <a:lnSpc>
                <a:spcPct val="120000"/>
              </a:lnSpc>
            </a:pPr>
            <a:r>
              <a:rPr lang="en-US" sz="2400" dirty="0" smtClean="0">
                <a:latin typeface="Cambria" pitchFamily="18" charset="0"/>
              </a:rPr>
              <a:t>The objects that form the backbone of your application and that are managed by the Spring </a:t>
            </a:r>
            <a:r>
              <a:rPr lang="en-US" sz="2400" dirty="0" err="1" smtClean="0">
                <a:latin typeface="Cambria" pitchFamily="18" charset="0"/>
              </a:rPr>
              <a:t>IoC</a:t>
            </a:r>
            <a:r>
              <a:rPr lang="en-US" sz="2400" dirty="0" smtClean="0">
                <a:latin typeface="Cambria" pitchFamily="18" charset="0"/>
              </a:rPr>
              <a:t> container are called </a:t>
            </a:r>
            <a:r>
              <a:rPr lang="en-US" sz="2400" b="1" dirty="0" smtClean="0">
                <a:latin typeface="Cambria" pitchFamily="18" charset="0"/>
              </a:rPr>
              <a:t>beans.</a:t>
            </a:r>
          </a:p>
          <a:p>
            <a:pPr algn="just">
              <a:lnSpc>
                <a:spcPct val="120000"/>
              </a:lnSpc>
            </a:pPr>
            <a:endParaRPr lang="en-US" sz="2400" b="1" dirty="0" smtClean="0">
              <a:latin typeface="Cambria" pitchFamily="18" charset="0"/>
            </a:endParaRPr>
          </a:p>
          <a:p>
            <a:pPr algn="just">
              <a:lnSpc>
                <a:spcPct val="120000"/>
              </a:lnSpc>
            </a:pPr>
            <a:r>
              <a:rPr lang="en-US" sz="2400" dirty="0" smtClean="0">
                <a:latin typeface="Cambria" pitchFamily="18" charset="0"/>
              </a:rPr>
              <a:t>A bean is an object that is instantiated, assembled, and managed by a Spring </a:t>
            </a:r>
            <a:r>
              <a:rPr lang="en-US" sz="2400" dirty="0" err="1" smtClean="0">
                <a:latin typeface="Cambria" pitchFamily="18" charset="0"/>
              </a:rPr>
              <a:t>IoC</a:t>
            </a:r>
            <a:r>
              <a:rPr lang="en-US" sz="2400" dirty="0" smtClean="0">
                <a:latin typeface="Cambria" pitchFamily="18" charset="0"/>
              </a:rPr>
              <a:t> container. These beans are created with the configuration metadata that you supply to the container. For example, in the form of </a:t>
            </a:r>
            <a:r>
              <a:rPr lang="en-US" sz="2400" b="1" dirty="0" smtClean="0">
                <a:latin typeface="Cambria" pitchFamily="18" charset="0"/>
              </a:rPr>
              <a:t>XML &lt;bean/&gt; </a:t>
            </a:r>
            <a:r>
              <a:rPr lang="en-US" sz="2400" dirty="0" smtClean="0">
                <a:latin typeface="Cambria" pitchFamily="18" charset="0"/>
              </a:rPr>
              <a:t>definitions.</a:t>
            </a:r>
          </a:p>
          <a:p>
            <a:pPr algn="just">
              <a:lnSpc>
                <a:spcPct val="120000"/>
              </a:lnSpc>
            </a:pPr>
            <a:endParaRPr lang="en-US" sz="2400" dirty="0" smtClean="0">
              <a:latin typeface="Cambria" pitchFamily="18" charset="0"/>
            </a:endParaRPr>
          </a:p>
          <a:p>
            <a:pPr algn="just">
              <a:lnSpc>
                <a:spcPct val="120000"/>
              </a:lnSpc>
            </a:pPr>
            <a:r>
              <a:rPr lang="en-US" sz="2400" dirty="0" smtClean="0">
                <a:latin typeface="Cambria" pitchFamily="18" charset="0"/>
              </a:rPr>
              <a:t>Bean definition contains the information called </a:t>
            </a:r>
            <a:r>
              <a:rPr lang="en-US" sz="2400" b="1" dirty="0" smtClean="0">
                <a:latin typeface="Cambria" pitchFamily="18" charset="0"/>
              </a:rPr>
              <a:t>configuration metadata,</a:t>
            </a:r>
            <a:r>
              <a:rPr lang="en-US" sz="2400" dirty="0" smtClean="0">
                <a:latin typeface="Cambria" pitchFamily="18" charset="0"/>
              </a:rPr>
              <a:t> which is needed for the container to know the following −</a:t>
            </a:r>
          </a:p>
          <a:p>
            <a:pPr algn="just">
              <a:lnSpc>
                <a:spcPct val="120000"/>
              </a:lnSpc>
            </a:pPr>
            <a:endParaRPr lang="en-US" sz="2400" dirty="0" smtClean="0">
              <a:latin typeface="Cambria" pitchFamily="18" charset="0"/>
            </a:endParaRPr>
          </a:p>
          <a:p>
            <a:pPr algn="just">
              <a:lnSpc>
                <a:spcPct val="120000"/>
              </a:lnSpc>
              <a:buFont typeface="Arial" pitchFamily="34" charset="0"/>
              <a:buChar char="•"/>
            </a:pPr>
            <a:r>
              <a:rPr lang="en-US" sz="2400" dirty="0" smtClean="0">
                <a:latin typeface="Cambria" pitchFamily="18" charset="0"/>
              </a:rPr>
              <a:t>    How to create a bean</a:t>
            </a:r>
          </a:p>
          <a:p>
            <a:pPr algn="just">
              <a:lnSpc>
                <a:spcPct val="120000"/>
              </a:lnSpc>
              <a:buFont typeface="Arial" pitchFamily="34" charset="0"/>
              <a:buChar char="•"/>
            </a:pPr>
            <a:r>
              <a:rPr lang="en-US" sz="2400" dirty="0" smtClean="0">
                <a:latin typeface="Cambria" pitchFamily="18" charset="0"/>
              </a:rPr>
              <a:t>    Bean's lifecycle details</a:t>
            </a:r>
          </a:p>
          <a:p>
            <a:pPr algn="just">
              <a:lnSpc>
                <a:spcPct val="120000"/>
              </a:lnSpc>
              <a:buFont typeface="Arial" pitchFamily="34" charset="0"/>
              <a:buChar char="•"/>
            </a:pPr>
            <a:r>
              <a:rPr lang="en-US" sz="2400" dirty="0" smtClean="0">
                <a:latin typeface="Cambria" pitchFamily="18" charset="0"/>
              </a:rPr>
              <a:t>    Bean's dependencies</a:t>
            </a:r>
          </a:p>
          <a:p>
            <a:pPr algn="just">
              <a:lnSpc>
                <a:spcPct val="120000"/>
              </a:lnSpc>
            </a:pPr>
            <a:endParaRPr lang="en-US" sz="2400" dirty="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 y="533400"/>
            <a:ext cx="6477000" cy="1569660"/>
          </a:xfrm>
          <a:prstGeom prst="rect">
            <a:avLst/>
          </a:prstGeom>
        </p:spPr>
        <p:txBody>
          <a:bodyPr wrap="square">
            <a:spAutoFit/>
          </a:bodyPr>
          <a:lstStyle/>
          <a:p>
            <a:r>
              <a:rPr lang="en-US" sz="3200" b="1" dirty="0">
                <a:solidFill>
                  <a:schemeClr val="tx2"/>
                </a:solidFill>
                <a:latin typeface="Cambria" pitchFamily="18" charset="0"/>
              </a:rPr>
              <a:t>Spring – Bean Life Cycle</a:t>
            </a:r>
          </a:p>
          <a:p>
            <a:r>
              <a:rPr lang="en-US" sz="3200" b="1" dirty="0">
                <a:solidFill>
                  <a:schemeClr val="tx2"/>
                </a:solidFill>
                <a:latin typeface="Cambria" pitchFamily="18" charset="0"/>
              </a:rPr>
              <a:t/>
            </a:r>
            <a:br>
              <a:rPr lang="en-US" sz="3200" b="1" dirty="0">
                <a:solidFill>
                  <a:schemeClr val="tx2"/>
                </a:solidFill>
                <a:latin typeface="Cambria" pitchFamily="18" charset="0"/>
              </a:rPr>
            </a:br>
            <a:endParaRPr lang="en-US" sz="3200" b="1" dirty="0">
              <a:solidFill>
                <a:schemeClr val="tx2"/>
              </a:solidFill>
              <a:latin typeface="Cambria" pitchFamily="18" charset="0"/>
            </a:endParaRPr>
          </a:p>
        </p:txBody>
      </p:sp>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a:bodyPr>
          <a:lstStyle/>
          <a:p>
            <a:pPr algn="just"/>
            <a:r>
              <a:rPr lang="en-US" sz="2400" dirty="0" smtClean="0">
                <a:latin typeface="Cambria" pitchFamily="18" charset="0"/>
              </a:rPr>
              <a:t>The life cycle of a Spring bean is easy to understand. When a bean is instantiated, it may be required to perform some initialization to get it into a usable state. Similarly, when the bean is no longer required and is removed from the container, some cleanup may be required.</a:t>
            </a:r>
          </a:p>
          <a:p>
            <a:pPr algn="just"/>
            <a:endParaRPr lang="en-US" sz="2400" dirty="0" smtClean="0">
              <a:latin typeface="Cambria" pitchFamily="18" charset="0"/>
            </a:endParaRPr>
          </a:p>
          <a:p>
            <a:pPr algn="just"/>
            <a:r>
              <a:rPr lang="en-US" sz="2400" dirty="0" smtClean="0"/>
              <a:t>To define setup and teardown for a bean, we simply declare the &lt;bean&gt; with </a:t>
            </a:r>
            <a:r>
              <a:rPr lang="en-US" sz="2400" b="1" dirty="0" smtClean="0"/>
              <a:t>init method</a:t>
            </a:r>
            <a:r>
              <a:rPr lang="en-US" sz="2400" dirty="0" smtClean="0"/>
              <a:t> and/or </a:t>
            </a:r>
            <a:r>
              <a:rPr lang="en-US" sz="2400" b="1" dirty="0" smtClean="0"/>
              <a:t>destroy-method</a:t>
            </a:r>
            <a:r>
              <a:rPr lang="en-US" sz="2400" dirty="0" smtClean="0"/>
              <a:t> parameters.</a:t>
            </a:r>
          </a:p>
        </p:txBody>
      </p:sp>
      <p:sp>
        <p:nvSpPr>
          <p:cNvPr id="8" name="TextBox 7"/>
          <p:cNvSpPr txBox="1"/>
          <p:nvPr/>
        </p:nvSpPr>
        <p:spPr>
          <a:xfrm>
            <a:off x="4648200" y="4953000"/>
            <a:ext cx="4191000" cy="1200329"/>
          </a:xfrm>
          <a:prstGeom prst="rect">
            <a:avLst/>
          </a:prstGeom>
          <a:noFill/>
        </p:spPr>
        <p:txBody>
          <a:bodyPr wrap="square" rtlCol="0">
            <a:spAutoFit/>
          </a:bodyPr>
          <a:lstStyle/>
          <a:p>
            <a:r>
              <a:rPr lang="en-US" dirty="0" smtClean="0"/>
              <a:t>public void destroy() </a:t>
            </a:r>
          </a:p>
          <a:p>
            <a:r>
              <a:rPr lang="en-US" dirty="0" smtClean="0"/>
              <a:t>{ </a:t>
            </a:r>
          </a:p>
          <a:p>
            <a:r>
              <a:rPr lang="en-US" dirty="0" smtClean="0"/>
              <a:t>// do some destruction work</a:t>
            </a:r>
          </a:p>
          <a:p>
            <a:r>
              <a:rPr lang="en-US" dirty="0" smtClean="0"/>
              <a:t> }</a:t>
            </a:r>
            <a:endParaRPr lang="en-US" dirty="0"/>
          </a:p>
        </p:txBody>
      </p:sp>
      <p:sp>
        <p:nvSpPr>
          <p:cNvPr id="9" name="TextBox 8"/>
          <p:cNvSpPr txBox="1"/>
          <p:nvPr/>
        </p:nvSpPr>
        <p:spPr>
          <a:xfrm>
            <a:off x="457200" y="5181600"/>
            <a:ext cx="4191000" cy="1200329"/>
          </a:xfrm>
          <a:prstGeom prst="rect">
            <a:avLst/>
          </a:prstGeom>
          <a:noFill/>
        </p:spPr>
        <p:txBody>
          <a:bodyPr wrap="square" rtlCol="0">
            <a:spAutoFit/>
          </a:bodyPr>
          <a:lstStyle/>
          <a:p>
            <a:r>
              <a:rPr lang="en-US" dirty="0" smtClean="0"/>
              <a:t>public void init() </a:t>
            </a:r>
          </a:p>
          <a:p>
            <a:r>
              <a:rPr lang="en-US" dirty="0" smtClean="0"/>
              <a:t>{ </a:t>
            </a:r>
          </a:p>
          <a:p>
            <a:r>
              <a:rPr lang="en-US" dirty="0" smtClean="0"/>
              <a:t>// do </a:t>
            </a:r>
            <a:r>
              <a:rPr lang="en-US" smtClean="0"/>
              <a:t>some initialization </a:t>
            </a:r>
            <a:r>
              <a:rPr lang="en-US" dirty="0" smtClean="0"/>
              <a:t>work</a:t>
            </a:r>
          </a:p>
          <a:p>
            <a:r>
              <a:rPr lang="en-US" dirty="0" smtClean="0"/>
              <a:t> }</a:t>
            </a:r>
            <a:endParaRPr lang="en-US" dirty="0"/>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a:bodyPr>
          <a:lstStyle/>
          <a:p>
            <a:r>
              <a:rPr lang="en-US" sz="2400" b="1" dirty="0" smtClean="0"/>
              <a:t>1) create POJO class</a:t>
            </a:r>
            <a:endParaRPr lang="en-US" sz="2400" dirty="0" smtClean="0"/>
          </a:p>
          <a:p>
            <a:r>
              <a:rPr lang="en-US" sz="2400" b="1" dirty="0" smtClean="0"/>
              <a:t>2) create application class with main method</a:t>
            </a:r>
            <a:endParaRPr lang="en-US" sz="2400" dirty="0" smtClean="0"/>
          </a:p>
          <a:p>
            <a:r>
              <a:rPr lang="en-US" sz="2400" b="1" dirty="0" smtClean="0"/>
              <a:t>3) Bean Configuration</a:t>
            </a:r>
          </a:p>
          <a:p>
            <a:endParaRPr lang="en-US" sz="2400" dirty="0"/>
          </a:p>
        </p:txBody>
      </p:sp>
      <p:sp>
        <p:nvSpPr>
          <p:cNvPr id="8" name="Rectangle 7"/>
          <p:cNvSpPr/>
          <p:nvPr/>
        </p:nvSpPr>
        <p:spPr>
          <a:xfrm>
            <a:off x="304800" y="457200"/>
            <a:ext cx="3429000" cy="1077218"/>
          </a:xfrm>
          <a:prstGeom prst="rect">
            <a:avLst/>
          </a:prstGeom>
        </p:spPr>
        <p:txBody>
          <a:bodyPr wrap="square">
            <a:spAutoFit/>
          </a:bodyPr>
          <a:lstStyle/>
          <a:p>
            <a:r>
              <a:rPr lang="en-US" sz="3200" b="1" dirty="0">
                <a:solidFill>
                  <a:schemeClr val="tx2"/>
                </a:solidFill>
                <a:latin typeface="Cambria" pitchFamily="18" charset="0"/>
              </a:rPr>
              <a:t>Spring Example</a:t>
            </a:r>
          </a:p>
          <a:p>
            <a:endParaRPr lang="en-US" sz="3200" b="1" dirty="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77500" lnSpcReduction="20000"/>
          </a:bodyPr>
          <a:lstStyle/>
          <a:p>
            <a:r>
              <a:rPr lang="en-US" sz="2400" dirty="0" smtClean="0"/>
              <a:t>public class </a:t>
            </a:r>
            <a:r>
              <a:rPr lang="en-US" sz="2400" dirty="0" err="1" smtClean="0"/>
              <a:t>HelloWorld</a:t>
            </a:r>
            <a:r>
              <a:rPr lang="en-US" sz="2400" dirty="0" smtClean="0"/>
              <a:t> {</a:t>
            </a:r>
          </a:p>
          <a:p>
            <a:r>
              <a:rPr lang="en-US" sz="2400" dirty="0" smtClean="0"/>
              <a:t> </a:t>
            </a:r>
          </a:p>
          <a:p>
            <a:r>
              <a:rPr lang="en-US" sz="2400" dirty="0" smtClean="0"/>
              <a:t>private String message; </a:t>
            </a:r>
          </a:p>
          <a:p>
            <a:endParaRPr lang="en-US" sz="2400" dirty="0" smtClean="0"/>
          </a:p>
          <a:p>
            <a:r>
              <a:rPr lang="en-US" sz="2400" dirty="0" smtClean="0"/>
              <a:t>public void </a:t>
            </a:r>
            <a:r>
              <a:rPr lang="en-US" sz="2400" dirty="0" err="1" smtClean="0"/>
              <a:t>setMessage</a:t>
            </a:r>
            <a:r>
              <a:rPr lang="en-US" sz="2400" dirty="0" smtClean="0"/>
              <a:t>(String message)</a:t>
            </a:r>
          </a:p>
          <a:p>
            <a:r>
              <a:rPr lang="en-US" sz="2400" dirty="0" smtClean="0"/>
              <a:t>{ </a:t>
            </a:r>
            <a:r>
              <a:rPr lang="en-US" sz="2400" dirty="0" err="1" smtClean="0"/>
              <a:t>this.message</a:t>
            </a:r>
            <a:r>
              <a:rPr lang="en-US" sz="2400" dirty="0" smtClean="0"/>
              <a:t> = message; }</a:t>
            </a:r>
          </a:p>
          <a:p>
            <a:endParaRPr lang="en-US" sz="2400" dirty="0" smtClean="0"/>
          </a:p>
          <a:p>
            <a:r>
              <a:rPr lang="en-US" sz="2400" dirty="0" smtClean="0"/>
              <a:t> public void </a:t>
            </a:r>
            <a:r>
              <a:rPr lang="en-US" sz="2400" dirty="0" err="1" smtClean="0"/>
              <a:t>getMessage</a:t>
            </a:r>
            <a:r>
              <a:rPr lang="en-US" sz="2400" dirty="0" smtClean="0"/>
              <a:t>()</a:t>
            </a:r>
          </a:p>
          <a:p>
            <a:r>
              <a:rPr lang="en-US" sz="2400" dirty="0" smtClean="0"/>
              <a:t>{ </a:t>
            </a:r>
            <a:r>
              <a:rPr lang="en-US" sz="2400" dirty="0" err="1" smtClean="0"/>
              <a:t>System.out.println</a:t>
            </a:r>
            <a:r>
              <a:rPr lang="en-US" sz="2400" dirty="0" smtClean="0"/>
              <a:t>("Your Message : " + message);  } </a:t>
            </a:r>
          </a:p>
          <a:p>
            <a:endParaRPr lang="en-US" sz="2400" dirty="0" smtClean="0"/>
          </a:p>
          <a:p>
            <a:r>
              <a:rPr lang="en-US" sz="2400" dirty="0" smtClean="0"/>
              <a:t>public void init()</a:t>
            </a:r>
          </a:p>
          <a:p>
            <a:r>
              <a:rPr lang="en-US" sz="2400" dirty="0" smtClean="0"/>
              <a:t>{ </a:t>
            </a:r>
            <a:r>
              <a:rPr lang="en-US" sz="2400" dirty="0" err="1" smtClean="0"/>
              <a:t>System.out.println</a:t>
            </a:r>
            <a:r>
              <a:rPr lang="en-US" sz="2400" dirty="0" smtClean="0"/>
              <a:t>("Bean is going through </a:t>
            </a:r>
            <a:r>
              <a:rPr lang="en-US" sz="2400" dirty="0" err="1" smtClean="0"/>
              <a:t>init.</a:t>
            </a:r>
            <a:r>
              <a:rPr lang="en-US" sz="2400" dirty="0" smtClean="0"/>
              <a:t>"); } </a:t>
            </a:r>
          </a:p>
          <a:p>
            <a:endParaRPr lang="en-US" sz="2400" dirty="0" smtClean="0"/>
          </a:p>
          <a:p>
            <a:r>
              <a:rPr lang="en-US" sz="2400" dirty="0" smtClean="0"/>
              <a:t>public void destroy() </a:t>
            </a:r>
          </a:p>
          <a:p>
            <a:r>
              <a:rPr lang="en-US" sz="2400" dirty="0" smtClean="0"/>
              <a:t>{ </a:t>
            </a:r>
            <a:r>
              <a:rPr lang="en-US" sz="2400" dirty="0" err="1" smtClean="0"/>
              <a:t>System.out.println</a:t>
            </a:r>
            <a:r>
              <a:rPr lang="en-US" sz="2400" dirty="0" smtClean="0"/>
              <a:t>("Bean will destroy now."); }</a:t>
            </a:r>
          </a:p>
          <a:p>
            <a:endParaRPr lang="en-US" sz="2400" dirty="0" smtClean="0"/>
          </a:p>
          <a:p>
            <a:r>
              <a:rPr lang="en-US" sz="2400" dirty="0" smtClean="0"/>
              <a:t> }</a:t>
            </a:r>
            <a:endParaRPr lang="en-US" sz="2400" dirty="0"/>
          </a:p>
        </p:txBody>
      </p:sp>
      <p:sp>
        <p:nvSpPr>
          <p:cNvPr id="8" name="Rectangle 7"/>
          <p:cNvSpPr/>
          <p:nvPr/>
        </p:nvSpPr>
        <p:spPr>
          <a:xfrm>
            <a:off x="228600" y="457200"/>
            <a:ext cx="7467600" cy="1077218"/>
          </a:xfrm>
          <a:prstGeom prst="rect">
            <a:avLst/>
          </a:prstGeom>
        </p:spPr>
        <p:txBody>
          <a:bodyPr wrap="square">
            <a:spAutoFit/>
          </a:bodyPr>
          <a:lstStyle/>
          <a:p>
            <a:r>
              <a:rPr lang="en-US" sz="3200" b="1" dirty="0">
                <a:solidFill>
                  <a:schemeClr val="tx2"/>
                </a:solidFill>
                <a:latin typeface="Cambria" pitchFamily="18" charset="0"/>
              </a:rPr>
              <a:t>1) Create POJO Class HelloWorld.java</a:t>
            </a:r>
          </a:p>
          <a:p>
            <a:endParaRPr lang="en-US" sz="3200" b="1" dirty="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85000" lnSpcReduction="20000"/>
          </a:bodyPr>
          <a:lstStyle/>
          <a:p>
            <a:r>
              <a:rPr lang="en-US" sz="2100" dirty="0" smtClean="0"/>
              <a:t>import </a:t>
            </a:r>
            <a:r>
              <a:rPr lang="en-US" sz="2100" dirty="0" err="1" smtClean="0"/>
              <a:t>org.springframework.context.support.AbstractApplicationContext</a:t>
            </a:r>
            <a:r>
              <a:rPr lang="en-US" sz="2100" dirty="0" smtClean="0"/>
              <a:t>;</a:t>
            </a:r>
          </a:p>
          <a:p>
            <a:r>
              <a:rPr lang="en-US" sz="2100" dirty="0" smtClean="0"/>
              <a:t>import org.springframework.context.support.ClassPathXmlApplicationContext; </a:t>
            </a:r>
          </a:p>
          <a:p>
            <a:endParaRPr lang="en-US" sz="2400" dirty="0" smtClean="0"/>
          </a:p>
          <a:p>
            <a:r>
              <a:rPr lang="en-US" sz="2400" dirty="0" smtClean="0"/>
              <a:t>public class </a:t>
            </a:r>
            <a:r>
              <a:rPr lang="en-US" sz="2400" dirty="0" err="1" smtClean="0"/>
              <a:t>MainApp</a:t>
            </a:r>
            <a:endParaRPr lang="en-US" sz="2400" dirty="0" smtClean="0"/>
          </a:p>
          <a:p>
            <a:r>
              <a:rPr lang="en-US" sz="2400" dirty="0" smtClean="0"/>
              <a:t> { </a:t>
            </a:r>
          </a:p>
          <a:p>
            <a:r>
              <a:rPr lang="en-US" sz="2400" dirty="0" smtClean="0"/>
              <a:t>public static void main(String[] </a:t>
            </a:r>
            <a:r>
              <a:rPr lang="en-US" sz="2400" dirty="0" err="1" smtClean="0"/>
              <a:t>args</a:t>
            </a:r>
            <a:r>
              <a:rPr lang="en-US" sz="2400" dirty="0" smtClean="0"/>
              <a:t>) </a:t>
            </a:r>
          </a:p>
          <a:p>
            <a:r>
              <a:rPr lang="en-US" sz="2400" dirty="0" smtClean="0"/>
              <a:t>{ </a:t>
            </a:r>
          </a:p>
          <a:p>
            <a:r>
              <a:rPr lang="en-US" sz="2400" dirty="0" err="1" smtClean="0"/>
              <a:t>AbstractApplicationContext</a:t>
            </a:r>
            <a:r>
              <a:rPr lang="en-US" sz="2400" dirty="0" smtClean="0"/>
              <a:t> context = new </a:t>
            </a:r>
            <a:r>
              <a:rPr lang="en-US" sz="2400" dirty="0" err="1" smtClean="0"/>
              <a:t>ClassPathXmlApplicationContext</a:t>
            </a:r>
            <a:r>
              <a:rPr lang="en-US" sz="2400" dirty="0" smtClean="0"/>
              <a:t>("Beans.xml"); </a:t>
            </a:r>
          </a:p>
          <a:p>
            <a:endParaRPr lang="en-US" sz="2400" dirty="0" smtClean="0"/>
          </a:p>
          <a:p>
            <a:r>
              <a:rPr lang="en-US" sz="2400" dirty="0" err="1" smtClean="0"/>
              <a:t>HelloWorld</a:t>
            </a:r>
            <a:r>
              <a:rPr lang="en-US" sz="2400" dirty="0" smtClean="0"/>
              <a:t> </a:t>
            </a:r>
            <a:r>
              <a:rPr lang="en-US" sz="2400" dirty="0" err="1" smtClean="0"/>
              <a:t>obj</a:t>
            </a:r>
            <a:r>
              <a:rPr lang="en-US" sz="2400" dirty="0" smtClean="0"/>
              <a:t> = (</a:t>
            </a:r>
            <a:r>
              <a:rPr lang="en-US" sz="2400" dirty="0" err="1" smtClean="0"/>
              <a:t>HelloWorld</a:t>
            </a:r>
            <a:r>
              <a:rPr lang="en-US" sz="2400" dirty="0" smtClean="0"/>
              <a:t>) </a:t>
            </a:r>
            <a:r>
              <a:rPr lang="en-US" sz="2400" dirty="0" err="1" smtClean="0"/>
              <a:t>context.getBean</a:t>
            </a:r>
            <a:r>
              <a:rPr lang="en-US" sz="2400" dirty="0" smtClean="0"/>
              <a:t>("</a:t>
            </a:r>
            <a:r>
              <a:rPr lang="en-US" sz="2400" dirty="0" err="1" smtClean="0"/>
              <a:t>helloWorld</a:t>
            </a:r>
            <a:r>
              <a:rPr lang="en-US" sz="2400" dirty="0" smtClean="0"/>
              <a:t>"); </a:t>
            </a:r>
          </a:p>
          <a:p>
            <a:endParaRPr lang="en-US" sz="2400" dirty="0" smtClean="0"/>
          </a:p>
          <a:p>
            <a:r>
              <a:rPr lang="en-US" sz="2400" dirty="0" err="1" smtClean="0"/>
              <a:t>obj.getMessage</a:t>
            </a:r>
            <a:r>
              <a:rPr lang="en-US" sz="2400" dirty="0" smtClean="0"/>
              <a:t>(); </a:t>
            </a:r>
          </a:p>
          <a:p>
            <a:endParaRPr lang="en-US" sz="2400" dirty="0" smtClean="0"/>
          </a:p>
          <a:p>
            <a:r>
              <a:rPr lang="en-US" sz="2400" smtClean="0"/>
              <a:t>}</a:t>
            </a:r>
            <a:endParaRPr lang="en-US" sz="2400" dirty="0" smtClean="0"/>
          </a:p>
          <a:p>
            <a:r>
              <a:rPr lang="en-US" sz="2400" dirty="0" smtClean="0"/>
              <a:t>}</a:t>
            </a:r>
            <a:endParaRPr lang="en-US" sz="2400" dirty="0">
              <a:solidFill>
                <a:schemeClr val="accent2">
                  <a:lumMod val="75000"/>
                </a:schemeClr>
              </a:solidFill>
            </a:endParaRPr>
          </a:p>
        </p:txBody>
      </p:sp>
      <p:sp>
        <p:nvSpPr>
          <p:cNvPr id="8" name="Rectangle 7"/>
          <p:cNvSpPr/>
          <p:nvPr/>
        </p:nvSpPr>
        <p:spPr>
          <a:xfrm>
            <a:off x="304800" y="457200"/>
            <a:ext cx="7239000" cy="1077218"/>
          </a:xfrm>
          <a:prstGeom prst="rect">
            <a:avLst/>
          </a:prstGeom>
        </p:spPr>
        <p:txBody>
          <a:bodyPr wrap="square">
            <a:spAutoFit/>
          </a:bodyPr>
          <a:lstStyle/>
          <a:p>
            <a:r>
              <a:rPr lang="en-US" sz="3200" b="1" dirty="0">
                <a:solidFill>
                  <a:schemeClr val="tx2"/>
                </a:solidFill>
                <a:latin typeface="Cambria" pitchFamily="18" charset="0"/>
              </a:rPr>
              <a:t>2) Create application main method</a:t>
            </a:r>
          </a:p>
          <a:p>
            <a:endParaRPr lang="en-US" sz="3200" b="1" dirty="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a:bodyPr>
          <a:lstStyle/>
          <a:p>
            <a:r>
              <a:rPr lang="en-US" sz="2000" b="1" dirty="0" smtClean="0">
                <a:solidFill>
                  <a:srgbClr val="FF0000"/>
                </a:solidFill>
              </a:rPr>
              <a:t>Beans.xml</a:t>
            </a:r>
          </a:p>
          <a:p>
            <a:r>
              <a:rPr lang="en-US" sz="2000" dirty="0" smtClean="0"/>
              <a:t>&lt;?xml version = "1.0" encoding = "UTF-8"?&gt; </a:t>
            </a:r>
          </a:p>
          <a:p>
            <a:r>
              <a:rPr lang="en-US" sz="2000" dirty="0" smtClean="0"/>
              <a:t>&lt;beans </a:t>
            </a:r>
            <a:r>
              <a:rPr lang="en-US" sz="2000" dirty="0" err="1" smtClean="0"/>
              <a:t>xmlns</a:t>
            </a:r>
            <a:r>
              <a:rPr lang="en-US" sz="2000" dirty="0" smtClean="0"/>
              <a:t> = "http://www.springframework.org/schema/beans" </a:t>
            </a:r>
            <a:r>
              <a:rPr lang="en-US" sz="2000" dirty="0" err="1" smtClean="0"/>
              <a:t>xmlns:xsi</a:t>
            </a:r>
            <a:r>
              <a:rPr lang="en-US" sz="2000" dirty="0" smtClean="0"/>
              <a:t> = "http://www.w3.org/2001/XMLSchema-instance" </a:t>
            </a:r>
            <a:r>
              <a:rPr lang="en-US" sz="2000" dirty="0" err="1" smtClean="0"/>
              <a:t>xsi:schemaLocation</a:t>
            </a:r>
            <a:r>
              <a:rPr lang="en-US" sz="2000" dirty="0" smtClean="0"/>
              <a:t> = "http://www.springframework.org/schema/beans http://www.springframework.org/schema/beans/spring-beans-3.0.xsd"&gt; </a:t>
            </a:r>
          </a:p>
          <a:p>
            <a:endParaRPr lang="en-US" sz="2000" dirty="0" smtClean="0"/>
          </a:p>
          <a:p>
            <a:r>
              <a:rPr lang="en-US" sz="2000" dirty="0" smtClean="0"/>
              <a:t>&lt;bean id = "</a:t>
            </a:r>
            <a:r>
              <a:rPr lang="en-US" sz="2000" dirty="0" err="1" smtClean="0"/>
              <a:t>helloWorld</a:t>
            </a:r>
            <a:r>
              <a:rPr lang="en-US" sz="2000" dirty="0" smtClean="0"/>
              <a:t>" class = “</a:t>
            </a:r>
            <a:r>
              <a:rPr lang="en-US" sz="2000" dirty="0" err="1" smtClean="0"/>
              <a:t>com.HelloWorld</a:t>
            </a:r>
            <a:r>
              <a:rPr lang="en-US" sz="2000" dirty="0" smtClean="0"/>
              <a:t>" init-method = "init" destroy-method = "destroy"&gt; </a:t>
            </a:r>
          </a:p>
          <a:p>
            <a:endParaRPr lang="en-US" sz="2000" dirty="0" smtClean="0"/>
          </a:p>
          <a:p>
            <a:r>
              <a:rPr lang="en-US" sz="2000" dirty="0" smtClean="0"/>
              <a:t>&lt;property name = "message" value = "Hello World!"/&gt; &lt;/bean&gt; </a:t>
            </a:r>
          </a:p>
          <a:p>
            <a:endParaRPr lang="en-US" sz="2000" dirty="0" smtClean="0"/>
          </a:p>
          <a:p>
            <a:r>
              <a:rPr lang="en-US" sz="2000" dirty="0" smtClean="0"/>
              <a:t>&lt;/beans&gt;</a:t>
            </a:r>
            <a:endParaRPr lang="en-US" sz="2400" dirty="0"/>
          </a:p>
        </p:txBody>
      </p:sp>
      <p:sp>
        <p:nvSpPr>
          <p:cNvPr id="8" name="Rectangle 7"/>
          <p:cNvSpPr/>
          <p:nvPr/>
        </p:nvSpPr>
        <p:spPr>
          <a:xfrm>
            <a:off x="228600" y="457200"/>
            <a:ext cx="6172200" cy="1077218"/>
          </a:xfrm>
          <a:prstGeom prst="rect">
            <a:avLst/>
          </a:prstGeom>
        </p:spPr>
        <p:txBody>
          <a:bodyPr wrap="square">
            <a:spAutoFit/>
          </a:bodyPr>
          <a:lstStyle/>
          <a:p>
            <a:r>
              <a:rPr lang="en-US" sz="3200" b="1" dirty="0">
                <a:solidFill>
                  <a:schemeClr val="tx2"/>
                </a:solidFill>
                <a:latin typeface="Cambria" pitchFamily="18" charset="0"/>
              </a:rPr>
              <a:t>3) Create configuration file</a:t>
            </a:r>
          </a:p>
          <a:p>
            <a:endParaRPr lang="en-US" sz="3200" b="1" dirty="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a:bodyPr>
          <a:lstStyle/>
          <a:p>
            <a:r>
              <a:rPr lang="en-US" sz="2400" dirty="0" smtClean="0"/>
              <a:t>Bean is going through </a:t>
            </a:r>
            <a:r>
              <a:rPr lang="en-US" sz="2400" dirty="0" err="1" smtClean="0"/>
              <a:t>init.</a:t>
            </a:r>
            <a:r>
              <a:rPr lang="en-US" sz="2400" dirty="0" smtClean="0"/>
              <a:t> </a:t>
            </a:r>
          </a:p>
          <a:p>
            <a:r>
              <a:rPr lang="en-US" sz="2400" dirty="0" smtClean="0"/>
              <a:t>Your Message : Hello World! </a:t>
            </a:r>
          </a:p>
          <a:p>
            <a:r>
              <a:rPr lang="en-US" sz="2400" dirty="0" smtClean="0"/>
              <a:t>Bean will destroy now.</a:t>
            </a:r>
            <a:endParaRPr lang="en-US" sz="2400" dirty="0"/>
          </a:p>
        </p:txBody>
      </p:sp>
      <p:sp>
        <p:nvSpPr>
          <p:cNvPr id="8" name="Rectangle 7"/>
          <p:cNvSpPr/>
          <p:nvPr/>
        </p:nvSpPr>
        <p:spPr>
          <a:xfrm>
            <a:off x="457200" y="457200"/>
            <a:ext cx="3429000" cy="1077218"/>
          </a:xfrm>
          <a:prstGeom prst="rect">
            <a:avLst/>
          </a:prstGeom>
        </p:spPr>
        <p:txBody>
          <a:bodyPr wrap="square">
            <a:spAutoFit/>
          </a:bodyPr>
          <a:lstStyle/>
          <a:p>
            <a:r>
              <a:rPr lang="en-US" sz="3200" b="1" dirty="0">
                <a:solidFill>
                  <a:schemeClr val="tx2"/>
                </a:solidFill>
                <a:latin typeface="Cambria" pitchFamily="18" charset="0"/>
              </a:rPr>
              <a:t>Output</a:t>
            </a:r>
          </a:p>
          <a:p>
            <a:endParaRPr lang="en-US" sz="3200" b="1" dirty="0">
              <a:solidFill>
                <a:schemeClr val="tx2"/>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093428"/>
          </a:xfrm>
          <a:prstGeom prst="rect">
            <a:avLst/>
          </a:prstGeom>
        </p:spPr>
        <p:txBody>
          <a:bodyPr wrap="square">
            <a:spAutoFit/>
          </a:bodyPr>
          <a:lstStyle/>
          <a:p>
            <a:pPr algn="just"/>
            <a:r>
              <a:rPr lang="en-US" sz="2000" i="1" dirty="0" smtClean="0"/>
              <a:t>Aspect-Oriented Programming</a:t>
            </a:r>
            <a:r>
              <a:rPr lang="en-US" sz="2000" dirty="0" smtClean="0"/>
              <a:t> </a:t>
            </a:r>
            <a:r>
              <a:rPr lang="en-US" sz="2000" b="1" dirty="0" smtClean="0"/>
              <a:t>(AOP) complements</a:t>
            </a:r>
            <a:r>
              <a:rPr lang="en-US" sz="2000" dirty="0" smtClean="0"/>
              <a:t> Object-Oriented Programming </a:t>
            </a:r>
            <a:r>
              <a:rPr lang="en-US" sz="2000" b="1" dirty="0" smtClean="0"/>
              <a:t>(OOP)</a:t>
            </a:r>
            <a:r>
              <a:rPr lang="en-US" sz="2000" dirty="0" smtClean="0"/>
              <a:t> by providing </a:t>
            </a:r>
            <a:r>
              <a:rPr lang="en-US" sz="2000" b="1" dirty="0" smtClean="0"/>
              <a:t>another way of thinking </a:t>
            </a:r>
            <a:r>
              <a:rPr lang="en-US" sz="2000" dirty="0" smtClean="0"/>
              <a:t>about program structure. The key unit of modularity in </a:t>
            </a:r>
            <a:r>
              <a:rPr lang="en-US" sz="2000" b="1" dirty="0" smtClean="0"/>
              <a:t>OOP</a:t>
            </a:r>
            <a:r>
              <a:rPr lang="en-US" sz="2000" dirty="0" smtClean="0"/>
              <a:t> is the </a:t>
            </a:r>
            <a:r>
              <a:rPr lang="en-US" sz="2000" b="1" dirty="0" smtClean="0"/>
              <a:t>class</a:t>
            </a:r>
            <a:r>
              <a:rPr lang="en-US" sz="2000" dirty="0" smtClean="0"/>
              <a:t>, whereas in </a:t>
            </a:r>
            <a:r>
              <a:rPr lang="en-US" sz="2000" b="1" dirty="0" smtClean="0"/>
              <a:t>AOP</a:t>
            </a:r>
            <a:r>
              <a:rPr lang="en-US" sz="2000" dirty="0" smtClean="0"/>
              <a:t> the unit of modularity is the </a:t>
            </a:r>
            <a:r>
              <a:rPr lang="en-US" sz="2000" b="1" i="1" dirty="0" smtClean="0"/>
              <a:t>aspect</a:t>
            </a:r>
            <a:r>
              <a:rPr lang="en-US" sz="2000" dirty="0" smtClean="0"/>
              <a:t>. </a:t>
            </a:r>
          </a:p>
          <a:p>
            <a:pPr algn="just"/>
            <a:endParaRPr lang="en-US" sz="2000" dirty="0" smtClean="0"/>
          </a:p>
          <a:p>
            <a:pPr algn="just"/>
            <a:r>
              <a:rPr lang="en-US" sz="2000" dirty="0" smtClean="0"/>
              <a:t>Aspects enable the </a:t>
            </a:r>
            <a:r>
              <a:rPr lang="en-US" sz="2000" b="1" dirty="0" smtClean="0"/>
              <a:t>modularization</a:t>
            </a:r>
            <a:r>
              <a:rPr lang="en-US" sz="2000" dirty="0" smtClean="0"/>
              <a:t> of concerns such as </a:t>
            </a:r>
            <a:r>
              <a:rPr lang="en-US" sz="2000" b="1" dirty="0" smtClean="0"/>
              <a:t>transaction management</a:t>
            </a:r>
            <a:r>
              <a:rPr lang="en-US" sz="2000" dirty="0" smtClean="0"/>
              <a:t> that </a:t>
            </a:r>
            <a:r>
              <a:rPr lang="en-US" sz="2000" b="1" dirty="0" smtClean="0"/>
              <a:t>cut across multiple types </a:t>
            </a:r>
            <a:r>
              <a:rPr lang="en-US" sz="2000" dirty="0" smtClean="0"/>
              <a:t>and </a:t>
            </a:r>
            <a:r>
              <a:rPr lang="en-US" sz="2000" b="1" dirty="0" smtClean="0"/>
              <a:t>objects</a:t>
            </a:r>
            <a:r>
              <a:rPr lang="en-US" sz="2000" dirty="0" smtClean="0"/>
              <a:t>. (Such concerns are often termed </a:t>
            </a:r>
            <a:r>
              <a:rPr lang="en-US" sz="2000" b="1" i="1" dirty="0" smtClean="0"/>
              <a:t>crosscutting</a:t>
            </a:r>
            <a:r>
              <a:rPr lang="en-US" sz="2000" dirty="0" smtClean="0"/>
              <a:t> concerns in AOP literature.)</a:t>
            </a:r>
          </a:p>
          <a:p>
            <a:pPr algn="just"/>
            <a:endParaRPr lang="en-US" sz="2000" dirty="0" smtClean="0"/>
          </a:p>
          <a:p>
            <a:pPr algn="just"/>
            <a:r>
              <a:rPr lang="en-US" sz="2000" dirty="0" smtClean="0"/>
              <a:t>One of the </a:t>
            </a:r>
            <a:r>
              <a:rPr lang="en-US" sz="2000" b="1" dirty="0" smtClean="0"/>
              <a:t>key components of Spring </a:t>
            </a:r>
            <a:r>
              <a:rPr lang="en-US" sz="2000" dirty="0" smtClean="0"/>
              <a:t>is the </a:t>
            </a:r>
            <a:r>
              <a:rPr lang="en-US" sz="2000" b="1" i="1" dirty="0" smtClean="0"/>
              <a:t>AOP framework</a:t>
            </a:r>
            <a:r>
              <a:rPr lang="en-US" sz="2000" dirty="0" smtClean="0"/>
              <a:t>. While the Spring </a:t>
            </a:r>
            <a:r>
              <a:rPr lang="en-US" sz="2000" b="1" dirty="0" err="1" smtClean="0"/>
              <a:t>IoC</a:t>
            </a:r>
            <a:r>
              <a:rPr lang="en-US" sz="2000" b="1" dirty="0" smtClean="0"/>
              <a:t> container does not depend </a:t>
            </a:r>
            <a:r>
              <a:rPr lang="en-US" sz="2000" dirty="0" smtClean="0"/>
              <a:t>on AOP, meaning you do not need to use AOP if you don't want to, AOP complements Spring </a:t>
            </a:r>
            <a:r>
              <a:rPr lang="en-US" sz="2000" dirty="0" err="1" smtClean="0"/>
              <a:t>IoC</a:t>
            </a:r>
            <a:r>
              <a:rPr lang="en-US" sz="2000" dirty="0" smtClean="0"/>
              <a:t> to provide a very capable middleware solution.</a:t>
            </a:r>
            <a:endParaRPr lang="en-US" sz="2000" dirty="0"/>
          </a:p>
        </p:txBody>
      </p:sp>
      <p:sp>
        <p:nvSpPr>
          <p:cNvPr id="6" name="Rectangle 5"/>
          <p:cNvSpPr/>
          <p:nvPr/>
        </p:nvSpPr>
        <p:spPr>
          <a:xfrm>
            <a:off x="381000" y="381000"/>
            <a:ext cx="7696200" cy="584775"/>
          </a:xfrm>
          <a:prstGeom prst="rect">
            <a:avLst/>
          </a:prstGeom>
        </p:spPr>
        <p:txBody>
          <a:bodyPr wrap="square">
            <a:spAutoFit/>
          </a:bodyPr>
          <a:lstStyle/>
          <a:p>
            <a:r>
              <a:rPr lang="en-US" sz="3200" b="1" dirty="0">
                <a:solidFill>
                  <a:schemeClr val="tx2"/>
                </a:solidFill>
                <a:latin typeface="Cambria" pitchFamily="18" charset="0"/>
              </a:rPr>
              <a:t>Introduction to Spring AOP Module</a:t>
            </a:r>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457200"/>
            <a:ext cx="5105400" cy="584775"/>
          </a:xfrm>
          <a:prstGeom prst="rect">
            <a:avLst/>
          </a:prstGeom>
        </p:spPr>
        <p:txBody>
          <a:bodyPr wrap="square">
            <a:spAutoFit/>
          </a:bodyPr>
          <a:lstStyle/>
          <a:p>
            <a:r>
              <a:rPr lang="en-US" sz="3200" b="1" dirty="0">
                <a:solidFill>
                  <a:schemeClr val="tx2"/>
                </a:solidFill>
                <a:latin typeface="Cambria" pitchFamily="18" charset="0"/>
              </a:rPr>
              <a:t>Spring Framework</a:t>
            </a:r>
          </a:p>
        </p:txBody>
      </p:sp>
      <p:sp>
        <p:nvSpPr>
          <p:cNvPr id="6" name="Rectangle 5"/>
          <p:cNvSpPr/>
          <p:nvPr/>
        </p:nvSpPr>
        <p:spPr>
          <a:xfrm>
            <a:off x="228600" y="1548854"/>
            <a:ext cx="8458200" cy="3416320"/>
          </a:xfrm>
          <a:prstGeom prst="rect">
            <a:avLst/>
          </a:prstGeom>
        </p:spPr>
        <p:txBody>
          <a:bodyPr wrap="square">
            <a:spAutoFit/>
          </a:bodyPr>
          <a:lstStyle/>
          <a:p>
            <a:pPr marL="514350" indent="-514350" algn="just">
              <a:lnSpc>
                <a:spcPct val="150000"/>
              </a:lnSpc>
              <a:buFont typeface="Arial" pitchFamily="34" charset="0"/>
              <a:buChar char="•"/>
            </a:pPr>
            <a:r>
              <a:rPr lang="en-US" dirty="0" smtClean="0">
                <a:latin typeface="Cambria" pitchFamily="18" charset="0"/>
              </a:rPr>
              <a:t>Spring is a lightweight framework. It can be thought of as </a:t>
            </a:r>
            <a:r>
              <a:rPr lang="en-US" b="1" dirty="0" smtClean="0">
                <a:latin typeface="Cambria" pitchFamily="18" charset="0"/>
              </a:rPr>
              <a:t>a framework of frameworks</a:t>
            </a:r>
            <a:r>
              <a:rPr lang="en-US" dirty="0" smtClean="0">
                <a:latin typeface="Cambria" pitchFamily="18" charset="0"/>
              </a:rPr>
              <a:t> because it provides support to various frameworks such as Struts, Hibernate, Tapestry, EJB, JSF etc. The framework, in broader sense, can be defined as a </a:t>
            </a:r>
            <a:r>
              <a:rPr lang="en-US" b="1" dirty="0" smtClean="0">
                <a:latin typeface="Cambria" pitchFamily="18" charset="0"/>
              </a:rPr>
              <a:t>structure where we find solution </a:t>
            </a:r>
            <a:r>
              <a:rPr lang="en-US" dirty="0" smtClean="0">
                <a:latin typeface="Cambria" pitchFamily="18" charset="0"/>
              </a:rPr>
              <a:t>of the various technical problems.</a:t>
            </a:r>
          </a:p>
          <a:p>
            <a:pPr marL="514350" indent="-514350" algn="just">
              <a:lnSpc>
                <a:spcPct val="150000"/>
              </a:lnSpc>
            </a:pPr>
            <a:r>
              <a:rPr lang="en-US" dirty="0" smtClean="0">
                <a:latin typeface="Cambria" pitchFamily="18" charset="0"/>
              </a:rPr>
              <a:t> </a:t>
            </a:r>
          </a:p>
          <a:p>
            <a:pPr marL="514350" indent="-514350" algn="just">
              <a:lnSpc>
                <a:spcPct val="150000"/>
              </a:lnSpc>
              <a:buFont typeface="Arial" pitchFamily="34" charset="0"/>
              <a:buChar char="•"/>
            </a:pPr>
            <a:r>
              <a:rPr lang="en-US" dirty="0" smtClean="0">
                <a:latin typeface="Cambria" pitchFamily="18" charset="0"/>
              </a:rPr>
              <a:t>The Spring framework comprises several modules such as IOC, AOP, DAO, Context, ORM, WEB MVC etc</a:t>
            </a:r>
            <a:r>
              <a:rPr lang="en-US" smtClean="0">
                <a:latin typeface="Cambria" pitchFamily="18" charset="0"/>
              </a:rPr>
              <a:t>. </a:t>
            </a:r>
            <a:endParaRPr lang="en-US" dirty="0" smtClean="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2862322"/>
          </a:xfrm>
          <a:prstGeom prst="rect">
            <a:avLst/>
          </a:prstGeom>
        </p:spPr>
        <p:txBody>
          <a:bodyPr wrap="square">
            <a:spAutoFit/>
          </a:bodyPr>
          <a:lstStyle/>
          <a:p>
            <a:pPr algn="just"/>
            <a:r>
              <a:rPr lang="en-US" sz="2000" dirty="0" smtClean="0"/>
              <a:t>AOP is used in the Spring Framework to...</a:t>
            </a:r>
          </a:p>
          <a:p>
            <a:pPr algn="just"/>
            <a:endParaRPr lang="en-US" sz="2000" dirty="0" smtClean="0"/>
          </a:p>
          <a:p>
            <a:pPr algn="just"/>
            <a:r>
              <a:rPr lang="en-US" sz="2000" dirty="0" smtClean="0"/>
              <a:t>... provide </a:t>
            </a:r>
            <a:r>
              <a:rPr lang="en-US" sz="2000" b="1" dirty="0" smtClean="0"/>
              <a:t>declarative enterprise services</a:t>
            </a:r>
            <a:r>
              <a:rPr lang="en-US" sz="2000" dirty="0" smtClean="0"/>
              <a:t>, especially as a replacement for EJB declarative services. The most important such service is </a:t>
            </a:r>
            <a:r>
              <a:rPr lang="en-US" sz="2000" i="1" dirty="0" smtClean="0"/>
              <a:t>declarative transaction management</a:t>
            </a:r>
            <a:r>
              <a:rPr lang="en-US" sz="2000" dirty="0" smtClean="0"/>
              <a:t>.</a:t>
            </a:r>
          </a:p>
          <a:p>
            <a:pPr algn="just"/>
            <a:endParaRPr lang="en-US" sz="2000" dirty="0" smtClean="0"/>
          </a:p>
          <a:p>
            <a:pPr algn="just"/>
            <a:r>
              <a:rPr lang="en-US" sz="2000" dirty="0" smtClean="0"/>
              <a:t>... allow users to implement </a:t>
            </a:r>
            <a:r>
              <a:rPr lang="en-US" sz="2000" b="1" dirty="0" smtClean="0"/>
              <a:t>custom aspects</a:t>
            </a:r>
            <a:r>
              <a:rPr lang="en-US" sz="2000" dirty="0" smtClean="0"/>
              <a:t>, </a:t>
            </a:r>
            <a:r>
              <a:rPr lang="en-US" sz="2000" b="1" dirty="0" smtClean="0"/>
              <a:t>complementing</a:t>
            </a:r>
            <a:r>
              <a:rPr lang="en-US" sz="2000" dirty="0" smtClean="0"/>
              <a:t> their use of </a:t>
            </a:r>
            <a:r>
              <a:rPr lang="en-US" sz="2000" b="1" dirty="0" smtClean="0"/>
              <a:t>OOP</a:t>
            </a:r>
            <a:r>
              <a:rPr lang="en-US" sz="2000" dirty="0" smtClean="0"/>
              <a:t> with AOP.</a:t>
            </a:r>
          </a:p>
          <a:p>
            <a:pPr algn="just"/>
            <a:endParaRPr lang="en-US" sz="2000" dirty="0" smtClean="0"/>
          </a:p>
        </p:txBody>
      </p:sp>
      <p:sp>
        <p:nvSpPr>
          <p:cNvPr id="6" name="Rectangle 5"/>
          <p:cNvSpPr/>
          <p:nvPr/>
        </p:nvSpPr>
        <p:spPr>
          <a:xfrm>
            <a:off x="381000" y="381000"/>
            <a:ext cx="7391400" cy="584775"/>
          </a:xfrm>
          <a:prstGeom prst="rect">
            <a:avLst/>
          </a:prstGeom>
        </p:spPr>
        <p:txBody>
          <a:bodyPr wrap="square">
            <a:spAutoFit/>
          </a:bodyPr>
          <a:lstStyle/>
          <a:p>
            <a:r>
              <a:rPr lang="en-US" sz="3200" b="1" dirty="0">
                <a:solidFill>
                  <a:schemeClr val="tx2"/>
                </a:solidFill>
                <a:latin typeface="Cambria" pitchFamily="18" charset="0"/>
              </a:rPr>
              <a:t>Introduction to Spring AOP Module</a:t>
            </a:r>
          </a:p>
        </p:txBody>
      </p:sp>
    </p:spTree>
    <p:custDataLst>
      <p:tags r:id="rId1"/>
    </p:custData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3754874"/>
          </a:xfrm>
          <a:prstGeom prst="rect">
            <a:avLst/>
          </a:prstGeom>
        </p:spPr>
        <p:txBody>
          <a:bodyPr wrap="square">
            <a:spAutoFit/>
          </a:bodyPr>
          <a:lstStyle/>
          <a:p>
            <a:pPr algn="just"/>
            <a:r>
              <a:rPr lang="en-US" sz="1700" b="1" i="1" dirty="0" smtClean="0">
                <a:latin typeface="Cambria" pitchFamily="18" charset="0"/>
              </a:rPr>
              <a:t>Aspect</a:t>
            </a:r>
            <a:r>
              <a:rPr lang="en-US" sz="1700" b="1" dirty="0" smtClean="0">
                <a:latin typeface="Cambria" pitchFamily="18" charset="0"/>
              </a:rPr>
              <a:t>: </a:t>
            </a:r>
            <a:r>
              <a:rPr lang="en-US" sz="1700" dirty="0" smtClean="0">
                <a:latin typeface="Cambria" pitchFamily="18" charset="0"/>
              </a:rPr>
              <a:t>a modularization of a concern that </a:t>
            </a:r>
            <a:r>
              <a:rPr lang="en-US" sz="1700" b="1" dirty="0" smtClean="0">
                <a:latin typeface="Cambria" pitchFamily="18" charset="0"/>
              </a:rPr>
              <a:t>cuts across multiple classes</a:t>
            </a:r>
            <a:r>
              <a:rPr lang="en-US" sz="1700" dirty="0" smtClean="0">
                <a:latin typeface="Cambria" pitchFamily="18" charset="0"/>
              </a:rPr>
              <a:t>. Transaction management is a good example of a crosscutting concern in J2EE applications. In Spring AOP, aspects are implemented </a:t>
            </a:r>
            <a:r>
              <a:rPr lang="en-US" sz="1700" b="1" dirty="0" smtClean="0">
                <a:latin typeface="Cambria" pitchFamily="18" charset="0"/>
              </a:rPr>
              <a:t>using regular classes </a:t>
            </a:r>
            <a:r>
              <a:rPr lang="en-US" sz="1700" dirty="0" smtClean="0">
                <a:latin typeface="Cambria" pitchFamily="18" charset="0"/>
              </a:rPr>
              <a:t>(the schema-based approach) or regular classes annotated with the </a:t>
            </a:r>
            <a:r>
              <a:rPr lang="en-US" sz="1700" b="1" dirty="0" smtClean="0">
                <a:latin typeface="Cambria" pitchFamily="18" charset="0"/>
              </a:rPr>
              <a:t>@Aspect annotation </a:t>
            </a:r>
            <a:r>
              <a:rPr lang="en-US" sz="1700" dirty="0" smtClean="0">
                <a:latin typeface="Cambria" pitchFamily="18" charset="0"/>
              </a:rPr>
              <a:t>(the @</a:t>
            </a:r>
            <a:r>
              <a:rPr lang="en-US" sz="1700" dirty="0" err="1" smtClean="0">
                <a:latin typeface="Cambria" pitchFamily="18" charset="0"/>
              </a:rPr>
              <a:t>AspectJ</a:t>
            </a:r>
            <a:r>
              <a:rPr lang="en-US" sz="1700" dirty="0" smtClean="0">
                <a:latin typeface="Cambria" pitchFamily="18" charset="0"/>
              </a:rPr>
              <a:t> style).</a:t>
            </a:r>
          </a:p>
          <a:p>
            <a:pPr algn="just"/>
            <a:endParaRPr lang="en-US" sz="1700" i="1" dirty="0" smtClean="0">
              <a:latin typeface="Cambria" pitchFamily="18" charset="0"/>
            </a:endParaRPr>
          </a:p>
          <a:p>
            <a:pPr algn="just"/>
            <a:r>
              <a:rPr lang="en-US" sz="1700" b="1" i="1" dirty="0" smtClean="0">
                <a:latin typeface="Cambria" pitchFamily="18" charset="0"/>
              </a:rPr>
              <a:t>Join point</a:t>
            </a:r>
            <a:r>
              <a:rPr lang="en-US" sz="1700" b="1" dirty="0" smtClean="0">
                <a:latin typeface="Cambria" pitchFamily="18" charset="0"/>
              </a:rPr>
              <a:t>: a point during the execution of a program</a:t>
            </a:r>
            <a:r>
              <a:rPr lang="en-US" sz="1700" dirty="0" smtClean="0">
                <a:latin typeface="Cambria" pitchFamily="18" charset="0"/>
              </a:rPr>
              <a:t>, such as the </a:t>
            </a:r>
            <a:r>
              <a:rPr lang="en-US" sz="1700" b="1" dirty="0" smtClean="0">
                <a:latin typeface="Cambria" pitchFamily="18" charset="0"/>
              </a:rPr>
              <a:t>execution of a method </a:t>
            </a:r>
            <a:r>
              <a:rPr lang="en-US" sz="1700" dirty="0" smtClean="0">
                <a:latin typeface="Cambria" pitchFamily="18" charset="0"/>
              </a:rPr>
              <a:t>or </a:t>
            </a:r>
            <a:r>
              <a:rPr lang="en-US" sz="1700" b="1" dirty="0" smtClean="0">
                <a:latin typeface="Cambria" pitchFamily="18" charset="0"/>
              </a:rPr>
              <a:t>the handling of an exception</a:t>
            </a:r>
            <a:r>
              <a:rPr lang="en-US" sz="1700" dirty="0" smtClean="0">
                <a:latin typeface="Cambria" pitchFamily="18" charset="0"/>
              </a:rPr>
              <a:t>. In Spring AOP, a join point </a:t>
            </a:r>
            <a:r>
              <a:rPr lang="en-US" sz="1700" i="1" dirty="0" smtClean="0">
                <a:latin typeface="Cambria" pitchFamily="18" charset="0"/>
              </a:rPr>
              <a:t>always</a:t>
            </a:r>
            <a:r>
              <a:rPr lang="en-US" sz="1700" dirty="0" smtClean="0">
                <a:latin typeface="Cambria" pitchFamily="18" charset="0"/>
              </a:rPr>
              <a:t> represents a method execution.</a:t>
            </a:r>
          </a:p>
          <a:p>
            <a:pPr algn="just"/>
            <a:endParaRPr lang="en-US" sz="1700" i="1" dirty="0" smtClean="0">
              <a:latin typeface="Cambria" pitchFamily="18" charset="0"/>
            </a:endParaRPr>
          </a:p>
          <a:p>
            <a:pPr algn="just"/>
            <a:r>
              <a:rPr lang="en-US" sz="1700" b="1" i="1" dirty="0" smtClean="0">
                <a:latin typeface="Cambria" pitchFamily="18" charset="0"/>
              </a:rPr>
              <a:t>Advice</a:t>
            </a:r>
            <a:r>
              <a:rPr lang="en-US" sz="1700" b="1" dirty="0" smtClean="0">
                <a:latin typeface="Cambria" pitchFamily="18" charset="0"/>
              </a:rPr>
              <a:t>: action taken by an aspect </a:t>
            </a:r>
            <a:r>
              <a:rPr lang="en-US" sz="1700" dirty="0" smtClean="0">
                <a:latin typeface="Cambria" pitchFamily="18" charset="0"/>
              </a:rPr>
              <a:t>at a particular join point. Different types of advice include "</a:t>
            </a:r>
            <a:r>
              <a:rPr lang="en-US" sz="1700" b="1" dirty="0" smtClean="0">
                <a:latin typeface="Cambria" pitchFamily="18" charset="0"/>
              </a:rPr>
              <a:t>around</a:t>
            </a:r>
            <a:r>
              <a:rPr lang="en-US" sz="1700" dirty="0" smtClean="0">
                <a:latin typeface="Cambria" pitchFamily="18" charset="0"/>
              </a:rPr>
              <a:t>," "</a:t>
            </a:r>
            <a:r>
              <a:rPr lang="en-US" sz="1700" b="1" dirty="0" smtClean="0">
                <a:latin typeface="Cambria" pitchFamily="18" charset="0"/>
              </a:rPr>
              <a:t>before</a:t>
            </a:r>
            <a:r>
              <a:rPr lang="en-US" sz="1700" dirty="0" smtClean="0">
                <a:latin typeface="Cambria" pitchFamily="18" charset="0"/>
              </a:rPr>
              <a:t>" and "</a:t>
            </a:r>
            <a:r>
              <a:rPr lang="en-US" sz="1700" b="1" dirty="0" smtClean="0">
                <a:latin typeface="Cambria" pitchFamily="18" charset="0"/>
              </a:rPr>
              <a:t>after</a:t>
            </a:r>
            <a:r>
              <a:rPr lang="en-US" sz="1700" dirty="0" smtClean="0">
                <a:latin typeface="Cambria" pitchFamily="18" charset="0"/>
              </a:rPr>
              <a:t>" advice. Many AOP frameworks, including Spring, model an advice as an </a:t>
            </a:r>
            <a:r>
              <a:rPr lang="en-US" sz="1700" b="1" i="1" dirty="0" smtClean="0">
                <a:latin typeface="Cambria" pitchFamily="18" charset="0"/>
              </a:rPr>
              <a:t>interceptor</a:t>
            </a:r>
            <a:r>
              <a:rPr lang="en-US" sz="1700" dirty="0" smtClean="0">
                <a:latin typeface="Cambria" pitchFamily="18" charset="0"/>
              </a:rPr>
              <a:t>, maintaining a chain of interceptors </a:t>
            </a:r>
            <a:r>
              <a:rPr lang="en-US" sz="1700" i="1" dirty="0" smtClean="0">
                <a:latin typeface="Cambria" pitchFamily="18" charset="0"/>
              </a:rPr>
              <a:t>around</a:t>
            </a:r>
            <a:r>
              <a:rPr lang="en-US" sz="1700" dirty="0" smtClean="0">
                <a:latin typeface="Cambria" pitchFamily="18" charset="0"/>
              </a:rPr>
              <a:t> </a:t>
            </a:r>
            <a:r>
              <a:rPr lang="en-US" sz="1700" b="1" dirty="0" smtClean="0">
                <a:latin typeface="Cambria" pitchFamily="18" charset="0"/>
              </a:rPr>
              <a:t>the join point.</a:t>
            </a:r>
          </a:p>
          <a:p>
            <a:pPr algn="just"/>
            <a:endParaRPr lang="en-US" sz="1700" dirty="0" smtClean="0">
              <a:latin typeface="Cambria" pitchFamily="18" charset="0"/>
            </a:endParaRPr>
          </a:p>
        </p:txBody>
      </p:sp>
      <p:sp>
        <p:nvSpPr>
          <p:cNvPr id="6" name="Rectangle 5"/>
          <p:cNvSpPr/>
          <p:nvPr/>
        </p:nvSpPr>
        <p:spPr>
          <a:xfrm>
            <a:off x="365760" y="381000"/>
            <a:ext cx="4419600" cy="584775"/>
          </a:xfrm>
          <a:prstGeom prst="rect">
            <a:avLst/>
          </a:prstGeom>
        </p:spPr>
        <p:txBody>
          <a:bodyPr wrap="square">
            <a:spAutoFit/>
          </a:bodyPr>
          <a:lstStyle/>
          <a:p>
            <a:r>
              <a:rPr lang="en-US" sz="3200" b="1" dirty="0">
                <a:solidFill>
                  <a:schemeClr val="tx2"/>
                </a:solidFill>
                <a:latin typeface="Cambria" pitchFamily="18" charset="0"/>
              </a:rPr>
              <a:t>AOP concepts</a:t>
            </a:r>
          </a:p>
        </p:txBody>
      </p:sp>
    </p:spTree>
    <p:custDataLst>
      <p:tags r:id="rId1"/>
    </p:custData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524315"/>
          </a:xfrm>
          <a:prstGeom prst="rect">
            <a:avLst/>
          </a:prstGeom>
        </p:spPr>
        <p:txBody>
          <a:bodyPr wrap="square">
            <a:spAutoFit/>
          </a:bodyPr>
          <a:lstStyle/>
          <a:p>
            <a:pPr algn="just"/>
            <a:r>
              <a:rPr lang="en-US" b="1" i="1" dirty="0" err="1" smtClean="0">
                <a:latin typeface="Cambria" pitchFamily="18" charset="0"/>
              </a:rPr>
              <a:t>Pointcut</a:t>
            </a:r>
            <a:r>
              <a:rPr lang="en-US" b="1" dirty="0" smtClean="0">
                <a:latin typeface="Cambria" pitchFamily="18" charset="0"/>
              </a:rPr>
              <a:t>: </a:t>
            </a:r>
            <a:r>
              <a:rPr lang="en-US" dirty="0" smtClean="0">
                <a:latin typeface="Cambria" pitchFamily="18" charset="0"/>
              </a:rPr>
              <a:t>a predicate that matches </a:t>
            </a:r>
            <a:r>
              <a:rPr lang="en-US" b="1" dirty="0" smtClean="0">
                <a:latin typeface="Cambria" pitchFamily="18" charset="0"/>
              </a:rPr>
              <a:t>join points</a:t>
            </a:r>
            <a:r>
              <a:rPr lang="en-US" dirty="0" smtClean="0">
                <a:latin typeface="Cambria" pitchFamily="18" charset="0"/>
              </a:rPr>
              <a:t>. Advice is associated with a </a:t>
            </a:r>
            <a:r>
              <a:rPr lang="en-US" dirty="0" err="1" smtClean="0">
                <a:latin typeface="Cambria" pitchFamily="18" charset="0"/>
              </a:rPr>
              <a:t>pointcut</a:t>
            </a:r>
            <a:r>
              <a:rPr lang="en-US" dirty="0" smtClean="0">
                <a:latin typeface="Cambria" pitchFamily="18" charset="0"/>
              </a:rPr>
              <a:t> expression and runs at any join point matched by the </a:t>
            </a:r>
            <a:r>
              <a:rPr lang="en-US" dirty="0" err="1" smtClean="0">
                <a:latin typeface="Cambria" pitchFamily="18" charset="0"/>
              </a:rPr>
              <a:t>pointcut</a:t>
            </a:r>
            <a:r>
              <a:rPr lang="en-US" dirty="0" smtClean="0">
                <a:latin typeface="Cambria" pitchFamily="18" charset="0"/>
              </a:rPr>
              <a:t> (for example, the execution of a method with a certain name). The concept of join points as matched by </a:t>
            </a:r>
            <a:r>
              <a:rPr lang="en-US" dirty="0" err="1" smtClean="0">
                <a:latin typeface="Cambria" pitchFamily="18" charset="0"/>
              </a:rPr>
              <a:t>pointcut</a:t>
            </a:r>
            <a:r>
              <a:rPr lang="en-US" dirty="0" smtClean="0">
                <a:latin typeface="Cambria" pitchFamily="18" charset="0"/>
              </a:rPr>
              <a:t> expressions is central to AOP, and Spring uses the </a:t>
            </a:r>
            <a:r>
              <a:rPr lang="en-US" dirty="0" err="1" smtClean="0">
                <a:latin typeface="Cambria" pitchFamily="18" charset="0"/>
              </a:rPr>
              <a:t>AspectJ</a:t>
            </a:r>
            <a:r>
              <a:rPr lang="en-US" dirty="0" smtClean="0">
                <a:latin typeface="Cambria" pitchFamily="18" charset="0"/>
              </a:rPr>
              <a:t> </a:t>
            </a:r>
            <a:r>
              <a:rPr lang="en-US" dirty="0" err="1" smtClean="0">
                <a:latin typeface="Cambria" pitchFamily="18" charset="0"/>
              </a:rPr>
              <a:t>pointcut</a:t>
            </a:r>
            <a:r>
              <a:rPr lang="en-US" dirty="0" smtClean="0">
                <a:latin typeface="Cambria" pitchFamily="18" charset="0"/>
              </a:rPr>
              <a:t> expression language by default.</a:t>
            </a:r>
          </a:p>
          <a:p>
            <a:pPr algn="just"/>
            <a:endParaRPr lang="en-US" dirty="0" smtClean="0">
              <a:latin typeface="Cambria" pitchFamily="18" charset="0"/>
            </a:endParaRPr>
          </a:p>
          <a:p>
            <a:pPr algn="just"/>
            <a:r>
              <a:rPr lang="en-US" b="1" i="1" dirty="0" smtClean="0">
                <a:latin typeface="Cambria" pitchFamily="18" charset="0"/>
              </a:rPr>
              <a:t>Introduction</a:t>
            </a:r>
            <a:r>
              <a:rPr lang="en-US" dirty="0" smtClean="0">
                <a:latin typeface="Cambria" pitchFamily="18" charset="0"/>
              </a:rPr>
              <a:t>: </a:t>
            </a:r>
            <a:r>
              <a:rPr lang="en-US" b="1" dirty="0" smtClean="0">
                <a:latin typeface="Cambria" pitchFamily="18" charset="0"/>
              </a:rPr>
              <a:t>declaring additional methods </a:t>
            </a:r>
            <a:r>
              <a:rPr lang="en-US" dirty="0" smtClean="0">
                <a:latin typeface="Cambria" pitchFamily="18" charset="0"/>
              </a:rPr>
              <a:t>or </a:t>
            </a:r>
            <a:r>
              <a:rPr lang="en-US" b="1" dirty="0" smtClean="0">
                <a:latin typeface="Cambria" pitchFamily="18" charset="0"/>
              </a:rPr>
              <a:t>fields</a:t>
            </a:r>
            <a:r>
              <a:rPr lang="en-US" dirty="0" smtClean="0">
                <a:latin typeface="Cambria" pitchFamily="18" charset="0"/>
              </a:rPr>
              <a:t> on behalf of a type. Spring AOP allows you to introduce new interfaces (and a corresponding implementation) to any advised object. For example, you could use an introduction to make a bean implement an </a:t>
            </a:r>
            <a:r>
              <a:rPr lang="en-US" dirty="0" err="1" smtClean="0">
                <a:latin typeface="Cambria" pitchFamily="18" charset="0"/>
              </a:rPr>
              <a:t>IsModified</a:t>
            </a:r>
            <a:r>
              <a:rPr lang="en-US" dirty="0" smtClean="0">
                <a:latin typeface="Cambria" pitchFamily="18" charset="0"/>
              </a:rPr>
              <a:t> interface, to simplify caching. (An introduction is known as an inter-type declaration in the </a:t>
            </a:r>
            <a:r>
              <a:rPr lang="en-US" dirty="0" err="1" smtClean="0">
                <a:latin typeface="Cambria" pitchFamily="18" charset="0"/>
              </a:rPr>
              <a:t>AspectJ</a:t>
            </a:r>
            <a:r>
              <a:rPr lang="en-US" dirty="0" smtClean="0">
                <a:latin typeface="Cambria" pitchFamily="18" charset="0"/>
              </a:rPr>
              <a:t> community.)</a:t>
            </a:r>
          </a:p>
          <a:p>
            <a:pPr algn="just"/>
            <a:endParaRPr lang="en-US" dirty="0" smtClean="0">
              <a:latin typeface="Cambria" pitchFamily="18" charset="0"/>
            </a:endParaRPr>
          </a:p>
          <a:p>
            <a:pPr algn="just"/>
            <a:r>
              <a:rPr lang="en-US" b="1" i="1" dirty="0" smtClean="0">
                <a:latin typeface="Cambria" pitchFamily="18" charset="0"/>
              </a:rPr>
              <a:t>Target object</a:t>
            </a:r>
            <a:r>
              <a:rPr lang="en-US" b="1" dirty="0" smtClean="0">
                <a:latin typeface="Cambria" pitchFamily="18" charset="0"/>
              </a:rPr>
              <a:t>: object being advised </a:t>
            </a:r>
            <a:r>
              <a:rPr lang="en-US" dirty="0" smtClean="0">
                <a:latin typeface="Cambria" pitchFamily="18" charset="0"/>
              </a:rPr>
              <a:t>by one or </a:t>
            </a:r>
            <a:r>
              <a:rPr lang="en-US" b="1" dirty="0" smtClean="0">
                <a:latin typeface="Cambria" pitchFamily="18" charset="0"/>
              </a:rPr>
              <a:t>more aspects</a:t>
            </a:r>
            <a:r>
              <a:rPr lang="en-US" dirty="0" smtClean="0">
                <a:latin typeface="Cambria" pitchFamily="18" charset="0"/>
              </a:rPr>
              <a:t>. Also referred to as the </a:t>
            </a:r>
            <a:r>
              <a:rPr lang="en-US" i="1" dirty="0" smtClean="0">
                <a:latin typeface="Cambria" pitchFamily="18" charset="0"/>
              </a:rPr>
              <a:t>advised</a:t>
            </a:r>
            <a:r>
              <a:rPr lang="en-US" dirty="0" smtClean="0">
                <a:latin typeface="Cambria" pitchFamily="18" charset="0"/>
              </a:rPr>
              <a:t> object. Since Spring AOP is implemented using runtime proxies, this object will always be a </a:t>
            </a:r>
            <a:r>
              <a:rPr lang="en-US" i="1" dirty="0" err="1" smtClean="0">
                <a:latin typeface="Cambria" pitchFamily="18" charset="0"/>
              </a:rPr>
              <a:t>proxied</a:t>
            </a:r>
            <a:r>
              <a:rPr lang="en-US" dirty="0" smtClean="0">
                <a:latin typeface="Cambria" pitchFamily="18" charset="0"/>
              </a:rPr>
              <a:t> object.</a:t>
            </a:r>
          </a:p>
          <a:p>
            <a:pPr algn="just"/>
            <a:endParaRPr lang="en-US" dirty="0" smtClean="0">
              <a:latin typeface="Cambria" pitchFamily="18" charset="0"/>
            </a:endParaRPr>
          </a:p>
        </p:txBody>
      </p:sp>
      <p:sp>
        <p:nvSpPr>
          <p:cNvPr id="6" name="Rectangle 5"/>
          <p:cNvSpPr/>
          <p:nvPr/>
        </p:nvSpPr>
        <p:spPr>
          <a:xfrm>
            <a:off x="381000" y="381000"/>
            <a:ext cx="4419600" cy="584775"/>
          </a:xfrm>
          <a:prstGeom prst="rect">
            <a:avLst/>
          </a:prstGeom>
        </p:spPr>
        <p:txBody>
          <a:bodyPr wrap="square">
            <a:spAutoFit/>
          </a:bodyPr>
          <a:lstStyle/>
          <a:p>
            <a:r>
              <a:rPr lang="en-US" sz="3200" b="1" dirty="0">
                <a:solidFill>
                  <a:schemeClr val="tx2"/>
                </a:solidFill>
                <a:latin typeface="Cambria" pitchFamily="18" charset="0"/>
              </a:rPr>
              <a:t>AOP concepts</a:t>
            </a:r>
          </a:p>
        </p:txBody>
      </p:sp>
    </p:spTree>
    <p:custDataLst>
      <p:tags r:id="rId1"/>
    </p:custData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2308324"/>
          </a:xfrm>
          <a:prstGeom prst="rect">
            <a:avLst/>
          </a:prstGeom>
        </p:spPr>
        <p:txBody>
          <a:bodyPr wrap="square">
            <a:spAutoFit/>
          </a:bodyPr>
          <a:lstStyle/>
          <a:p>
            <a:pPr algn="just"/>
            <a:r>
              <a:rPr lang="en-US" b="1" i="1" dirty="0" smtClean="0">
                <a:latin typeface="Cambria" pitchFamily="18" charset="0"/>
              </a:rPr>
              <a:t>AOP proxy</a:t>
            </a:r>
            <a:r>
              <a:rPr lang="en-US" b="1" dirty="0" smtClean="0">
                <a:latin typeface="Cambria" pitchFamily="18" charset="0"/>
              </a:rPr>
              <a:t>: </a:t>
            </a:r>
            <a:r>
              <a:rPr lang="en-US" dirty="0" smtClean="0">
                <a:latin typeface="Cambria" pitchFamily="18" charset="0"/>
              </a:rPr>
              <a:t>an </a:t>
            </a:r>
            <a:r>
              <a:rPr lang="en-US" b="1" dirty="0" smtClean="0">
                <a:latin typeface="Cambria" pitchFamily="18" charset="0"/>
              </a:rPr>
              <a:t>object</a:t>
            </a:r>
            <a:r>
              <a:rPr lang="en-US" dirty="0" smtClean="0">
                <a:latin typeface="Cambria" pitchFamily="18" charset="0"/>
              </a:rPr>
              <a:t> created by the AOP framework in order </a:t>
            </a:r>
            <a:r>
              <a:rPr lang="en-US" b="1" dirty="0" smtClean="0">
                <a:latin typeface="Cambria" pitchFamily="18" charset="0"/>
              </a:rPr>
              <a:t>to implement </a:t>
            </a:r>
            <a:r>
              <a:rPr lang="en-US" dirty="0" smtClean="0">
                <a:latin typeface="Cambria" pitchFamily="18" charset="0"/>
              </a:rPr>
              <a:t>the </a:t>
            </a:r>
            <a:r>
              <a:rPr lang="en-US" b="1" dirty="0" smtClean="0">
                <a:latin typeface="Cambria" pitchFamily="18" charset="0"/>
              </a:rPr>
              <a:t>aspect contracts </a:t>
            </a:r>
            <a:r>
              <a:rPr lang="en-US" dirty="0" smtClean="0">
                <a:latin typeface="Cambria" pitchFamily="18" charset="0"/>
              </a:rPr>
              <a:t>(advise method executions and so on). </a:t>
            </a:r>
          </a:p>
          <a:p>
            <a:pPr algn="just"/>
            <a:endParaRPr lang="en-US" dirty="0" smtClean="0">
              <a:latin typeface="Cambria" pitchFamily="18" charset="0"/>
            </a:endParaRPr>
          </a:p>
          <a:p>
            <a:pPr algn="just"/>
            <a:r>
              <a:rPr lang="en-US" b="1" i="1" dirty="0" smtClean="0">
                <a:latin typeface="Cambria" pitchFamily="18" charset="0"/>
              </a:rPr>
              <a:t>Weaving</a:t>
            </a:r>
            <a:r>
              <a:rPr lang="en-US" b="1" dirty="0" smtClean="0">
                <a:latin typeface="Cambria" pitchFamily="18" charset="0"/>
              </a:rPr>
              <a:t>: linking aspects </a:t>
            </a:r>
            <a:r>
              <a:rPr lang="en-US" dirty="0" smtClean="0">
                <a:latin typeface="Cambria" pitchFamily="18" charset="0"/>
              </a:rPr>
              <a:t>with </a:t>
            </a:r>
            <a:r>
              <a:rPr lang="en-US" b="1" dirty="0" smtClean="0">
                <a:latin typeface="Cambria" pitchFamily="18" charset="0"/>
              </a:rPr>
              <a:t>other application types</a:t>
            </a:r>
            <a:r>
              <a:rPr lang="en-US" dirty="0" smtClean="0">
                <a:latin typeface="Cambria" pitchFamily="18" charset="0"/>
              </a:rPr>
              <a:t> or objects to create an advised object. This can be done at compile time (using the </a:t>
            </a:r>
            <a:r>
              <a:rPr lang="en-US" dirty="0" err="1" smtClean="0">
                <a:latin typeface="Cambria" pitchFamily="18" charset="0"/>
              </a:rPr>
              <a:t>AspectJ</a:t>
            </a:r>
            <a:r>
              <a:rPr lang="en-US" dirty="0" smtClean="0">
                <a:latin typeface="Cambria" pitchFamily="18" charset="0"/>
              </a:rPr>
              <a:t> compiler, for example), load time, or at runtime. Spring AOP, like other pure Java AOP frameworks, performs weaving at runtime.</a:t>
            </a:r>
          </a:p>
          <a:p>
            <a:pPr algn="just"/>
            <a:endParaRPr lang="en-US" dirty="0" smtClean="0">
              <a:latin typeface="Cambria" pitchFamily="18" charset="0"/>
            </a:endParaRPr>
          </a:p>
        </p:txBody>
      </p:sp>
      <p:sp>
        <p:nvSpPr>
          <p:cNvPr id="6" name="Rectangle 5"/>
          <p:cNvSpPr/>
          <p:nvPr/>
        </p:nvSpPr>
        <p:spPr>
          <a:xfrm>
            <a:off x="365760" y="381000"/>
            <a:ext cx="4419600" cy="584775"/>
          </a:xfrm>
          <a:prstGeom prst="rect">
            <a:avLst/>
          </a:prstGeom>
        </p:spPr>
        <p:txBody>
          <a:bodyPr wrap="square">
            <a:spAutoFit/>
          </a:bodyPr>
          <a:lstStyle/>
          <a:p>
            <a:r>
              <a:rPr lang="en-US" sz="3200" b="1" dirty="0">
                <a:solidFill>
                  <a:schemeClr val="tx2"/>
                </a:solidFill>
                <a:latin typeface="Cambria" pitchFamily="18" charset="0"/>
              </a:rPr>
              <a:t>AOP Concepts</a:t>
            </a:r>
          </a:p>
        </p:txBody>
      </p:sp>
    </p:spTree>
    <p:custDataLst>
      <p:tags r:id="rId1"/>
    </p:custData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431983"/>
          </a:xfrm>
          <a:prstGeom prst="rect">
            <a:avLst/>
          </a:prstGeom>
        </p:spPr>
        <p:txBody>
          <a:bodyPr wrap="square">
            <a:spAutoFit/>
          </a:bodyPr>
          <a:lstStyle/>
          <a:p>
            <a:pPr algn="just"/>
            <a:r>
              <a:rPr lang="en-US" b="1" i="1" dirty="0" smtClean="0"/>
              <a:t>Before advice</a:t>
            </a:r>
            <a:r>
              <a:rPr lang="en-US" b="1" dirty="0" smtClean="0"/>
              <a:t>: </a:t>
            </a:r>
            <a:r>
              <a:rPr lang="en-US" dirty="0" smtClean="0"/>
              <a:t>Advice that executes before </a:t>
            </a:r>
            <a:r>
              <a:rPr lang="en-US" b="1" dirty="0" smtClean="0"/>
              <a:t>a join point</a:t>
            </a:r>
            <a:r>
              <a:rPr lang="en-US" dirty="0" smtClean="0"/>
              <a:t>, but which does </a:t>
            </a:r>
            <a:r>
              <a:rPr lang="en-US" b="1" dirty="0" smtClean="0"/>
              <a:t>not have </a:t>
            </a:r>
            <a:r>
              <a:rPr lang="en-US" dirty="0" smtClean="0"/>
              <a:t>the </a:t>
            </a:r>
            <a:r>
              <a:rPr lang="en-US" b="1" dirty="0" smtClean="0"/>
              <a:t>ability to prevent execution flow </a:t>
            </a:r>
            <a:r>
              <a:rPr lang="en-US" dirty="0" smtClean="0"/>
              <a:t>proceeding to the join point (unless it throws an exception).</a:t>
            </a:r>
          </a:p>
          <a:p>
            <a:pPr algn="just"/>
            <a:endParaRPr lang="en-US" sz="1500" b="1" dirty="0" smtClean="0"/>
          </a:p>
          <a:p>
            <a:pPr algn="just"/>
            <a:r>
              <a:rPr lang="en-US" b="1" i="1" dirty="0" smtClean="0"/>
              <a:t>After returning advice</a:t>
            </a:r>
            <a:r>
              <a:rPr lang="en-US" dirty="0" smtClean="0"/>
              <a:t>: Advice to be executed </a:t>
            </a:r>
            <a:r>
              <a:rPr lang="en-US" b="1" dirty="0" smtClean="0"/>
              <a:t>after a join point </a:t>
            </a:r>
            <a:r>
              <a:rPr lang="en-US" dirty="0" smtClean="0"/>
              <a:t>completes </a:t>
            </a:r>
            <a:r>
              <a:rPr lang="en-US" b="1" dirty="0" smtClean="0"/>
              <a:t>normally</a:t>
            </a:r>
            <a:r>
              <a:rPr lang="en-US" dirty="0" smtClean="0"/>
              <a:t>: for example, if a method returns without throwing an exception.</a:t>
            </a:r>
          </a:p>
          <a:p>
            <a:pPr algn="just"/>
            <a:endParaRPr lang="en-US" sz="1500" dirty="0" smtClean="0"/>
          </a:p>
          <a:p>
            <a:pPr algn="just"/>
            <a:r>
              <a:rPr lang="en-US" b="1" i="1" dirty="0" smtClean="0"/>
              <a:t>After throwing advice</a:t>
            </a:r>
            <a:r>
              <a:rPr lang="en-US" dirty="0" smtClean="0"/>
              <a:t>: Advice to be executed </a:t>
            </a:r>
            <a:r>
              <a:rPr lang="en-US" b="1" dirty="0" smtClean="0"/>
              <a:t>if a method exits</a:t>
            </a:r>
            <a:r>
              <a:rPr lang="en-US" dirty="0" smtClean="0"/>
              <a:t> by throwing an </a:t>
            </a:r>
            <a:r>
              <a:rPr lang="en-US" b="1" dirty="0" smtClean="0"/>
              <a:t>exception</a:t>
            </a:r>
            <a:r>
              <a:rPr lang="en-US" dirty="0" smtClean="0"/>
              <a:t>.</a:t>
            </a:r>
          </a:p>
          <a:p>
            <a:pPr algn="just"/>
            <a:endParaRPr lang="en-US" dirty="0" smtClean="0"/>
          </a:p>
          <a:p>
            <a:pPr algn="just"/>
            <a:r>
              <a:rPr lang="en-US" b="1" i="1" dirty="0" smtClean="0"/>
              <a:t>After (finally) advice</a:t>
            </a:r>
            <a:r>
              <a:rPr lang="en-US" dirty="0" smtClean="0"/>
              <a:t>: Advice to be executed regardless of the means by which a join </a:t>
            </a:r>
            <a:r>
              <a:rPr lang="en-US" b="1" dirty="0" smtClean="0"/>
              <a:t>point exits </a:t>
            </a:r>
            <a:r>
              <a:rPr lang="en-US" dirty="0" smtClean="0"/>
              <a:t>(normal or exceptional return).</a:t>
            </a:r>
          </a:p>
          <a:p>
            <a:pPr algn="just"/>
            <a:endParaRPr lang="en-US" b="1" dirty="0" smtClean="0"/>
          </a:p>
          <a:p>
            <a:pPr algn="just"/>
            <a:r>
              <a:rPr lang="en-US" b="1" i="1" dirty="0" smtClean="0"/>
              <a:t>Around advice</a:t>
            </a:r>
            <a:r>
              <a:rPr lang="en-US" b="1" dirty="0" smtClean="0"/>
              <a:t>: </a:t>
            </a:r>
            <a:r>
              <a:rPr lang="en-US" dirty="0" smtClean="0"/>
              <a:t>Advice that </a:t>
            </a:r>
            <a:r>
              <a:rPr lang="en-US" b="1" dirty="0" smtClean="0"/>
              <a:t>surrounds a join point </a:t>
            </a:r>
            <a:r>
              <a:rPr lang="en-US" dirty="0" smtClean="0"/>
              <a:t>such as a method invocation. This is the most powerful kind of advice. Around advice can perform custom behavior before and after the method invocation. </a:t>
            </a:r>
            <a:endParaRPr lang="en-US" dirty="0"/>
          </a:p>
        </p:txBody>
      </p:sp>
      <p:sp>
        <p:nvSpPr>
          <p:cNvPr id="6" name="Rectangle 5"/>
          <p:cNvSpPr/>
          <p:nvPr/>
        </p:nvSpPr>
        <p:spPr>
          <a:xfrm>
            <a:off x="381000" y="381000"/>
            <a:ext cx="4419600" cy="584775"/>
          </a:xfrm>
          <a:prstGeom prst="rect">
            <a:avLst/>
          </a:prstGeom>
        </p:spPr>
        <p:txBody>
          <a:bodyPr wrap="square">
            <a:spAutoFit/>
          </a:bodyPr>
          <a:lstStyle/>
          <a:p>
            <a:r>
              <a:rPr lang="en-US" sz="3200" b="1" dirty="0">
                <a:solidFill>
                  <a:schemeClr val="tx2"/>
                </a:solidFill>
                <a:latin typeface="Cambria" pitchFamily="18" charset="0"/>
              </a:rPr>
              <a:t>Types of Advice</a:t>
            </a:r>
          </a:p>
        </p:txBody>
      </p:sp>
    </p:spTree>
    <p:custDataLst>
      <p:tags r:id="rId1"/>
    </p:custData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3048000"/>
            <a:ext cx="8305800" cy="1200329"/>
          </a:xfrm>
          <a:prstGeom prst="rect">
            <a:avLst/>
          </a:prstGeom>
        </p:spPr>
        <p:txBody>
          <a:bodyPr wrap="square">
            <a:spAutoFit/>
          </a:bodyPr>
          <a:lstStyle/>
          <a:p>
            <a:pPr marL="342900" indent="-342900">
              <a:buFont typeface="+mj-lt"/>
              <a:buAutoNum type="arabicPeriod"/>
            </a:pPr>
            <a:r>
              <a:rPr lang="en-IN" dirty="0" smtClean="0"/>
              <a:t>Simple AOP example... Tutorial 7 Program 2</a:t>
            </a:r>
          </a:p>
          <a:p>
            <a:pPr marL="342900" indent="-342900">
              <a:buFont typeface="+mj-lt"/>
              <a:buAutoNum type="arabicPeriod"/>
            </a:pPr>
            <a:r>
              <a:rPr lang="en-US" dirty="0" smtClean="0">
                <a:hlinkClick r:id="rId3"/>
              </a:rPr>
              <a:t>https://www.journaldev.com/2583/spring-aop-example-tutorial-aspect-advice-pointcut-joinpoint-annotations</a:t>
            </a:r>
            <a:endParaRPr lang="en-US" dirty="0" smtClean="0"/>
          </a:p>
          <a:p>
            <a:pPr algn="ctr"/>
            <a:endParaRPr lang="en-US" dirty="0"/>
          </a:p>
        </p:txBody>
      </p:sp>
      <p:sp>
        <p:nvSpPr>
          <p:cNvPr id="6" name="Rectangle 5"/>
          <p:cNvSpPr/>
          <p:nvPr/>
        </p:nvSpPr>
        <p:spPr>
          <a:xfrm>
            <a:off x="312420" y="381000"/>
            <a:ext cx="4419600" cy="584775"/>
          </a:xfrm>
          <a:prstGeom prst="rect">
            <a:avLst/>
          </a:prstGeom>
        </p:spPr>
        <p:txBody>
          <a:bodyPr wrap="square">
            <a:spAutoFit/>
          </a:bodyPr>
          <a:lstStyle/>
          <a:p>
            <a:r>
              <a:rPr lang="en-US" sz="3200" b="1" dirty="0">
                <a:solidFill>
                  <a:schemeClr val="tx2"/>
                </a:solidFill>
                <a:latin typeface="Cambria" pitchFamily="18" charset="0"/>
              </a:rPr>
              <a:t>AOP Examples</a:t>
            </a:r>
          </a:p>
        </p:txBody>
      </p:sp>
    </p:spTree>
    <p:custDataLst>
      <p:tags r:id="rId1"/>
    </p:custData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3139321"/>
          </a:xfrm>
          <a:prstGeom prst="rect">
            <a:avLst/>
          </a:prstGeom>
        </p:spPr>
        <p:txBody>
          <a:bodyPr wrap="square">
            <a:spAutoFit/>
          </a:bodyPr>
          <a:lstStyle/>
          <a:p>
            <a:pPr algn="just"/>
            <a:r>
              <a:rPr lang="en-US" dirty="0" smtClean="0">
                <a:latin typeface="Cambria" pitchFamily="18" charset="0"/>
              </a:rPr>
              <a:t>Comprehensive transaction support is among the most compelling reasons to use the Spring Framework. The Spring Framework provides a </a:t>
            </a:r>
            <a:r>
              <a:rPr lang="en-US" b="1" dirty="0" smtClean="0">
                <a:latin typeface="Cambria" pitchFamily="18" charset="0"/>
              </a:rPr>
              <a:t>consistent abstraction for transaction management </a:t>
            </a:r>
            <a:r>
              <a:rPr lang="en-US" dirty="0" smtClean="0">
                <a:latin typeface="Cambria" pitchFamily="18" charset="0"/>
              </a:rPr>
              <a:t>that delivers the following benefits:</a:t>
            </a:r>
          </a:p>
          <a:p>
            <a:pPr algn="just"/>
            <a:endParaRPr lang="en-US" dirty="0" smtClean="0">
              <a:latin typeface="Cambria" pitchFamily="18" charset="0"/>
            </a:endParaRPr>
          </a:p>
          <a:p>
            <a:pPr algn="just">
              <a:buFont typeface="Arial" pitchFamily="34" charset="0"/>
              <a:buChar char="•"/>
            </a:pPr>
            <a:r>
              <a:rPr lang="en-US" dirty="0" smtClean="0">
                <a:latin typeface="Cambria" pitchFamily="18" charset="0"/>
              </a:rPr>
              <a:t>    Consistent programming model across </a:t>
            </a:r>
            <a:r>
              <a:rPr lang="en-US" b="1" dirty="0" smtClean="0">
                <a:latin typeface="Cambria" pitchFamily="18" charset="0"/>
              </a:rPr>
              <a:t>different transaction APIs </a:t>
            </a:r>
            <a:r>
              <a:rPr lang="en-US" dirty="0" smtClean="0">
                <a:latin typeface="Cambria" pitchFamily="18" charset="0"/>
              </a:rPr>
              <a:t>such as Java </a:t>
            </a:r>
          </a:p>
          <a:p>
            <a:pPr algn="just"/>
            <a:r>
              <a:rPr lang="en-US" dirty="0" smtClean="0">
                <a:latin typeface="Cambria" pitchFamily="18" charset="0"/>
              </a:rPr>
              <a:t>      Transaction API (JTA), JDBC, Hibernate, Java Persistence API (JPA), and Java Data </a:t>
            </a:r>
          </a:p>
          <a:p>
            <a:pPr algn="just"/>
            <a:r>
              <a:rPr lang="en-US" dirty="0" smtClean="0">
                <a:latin typeface="Cambria" pitchFamily="18" charset="0"/>
              </a:rPr>
              <a:t>      Objects (JDO). </a:t>
            </a:r>
          </a:p>
          <a:p>
            <a:pPr algn="just">
              <a:buFont typeface="Arial" pitchFamily="34" charset="0"/>
              <a:buChar char="•"/>
            </a:pPr>
            <a:r>
              <a:rPr lang="en-US" dirty="0" smtClean="0">
                <a:latin typeface="Cambria" pitchFamily="18" charset="0"/>
              </a:rPr>
              <a:t>    Support for </a:t>
            </a:r>
            <a:r>
              <a:rPr lang="en-US" b="1" dirty="0" smtClean="0">
                <a:latin typeface="Cambria" pitchFamily="18" charset="0"/>
              </a:rPr>
              <a:t>declarative transaction </a:t>
            </a:r>
            <a:r>
              <a:rPr lang="en-US" dirty="0" smtClean="0">
                <a:latin typeface="Cambria" pitchFamily="18" charset="0"/>
              </a:rPr>
              <a:t>management. </a:t>
            </a:r>
          </a:p>
          <a:p>
            <a:pPr algn="just">
              <a:buFont typeface="Arial" pitchFamily="34" charset="0"/>
              <a:buChar char="•"/>
            </a:pPr>
            <a:r>
              <a:rPr lang="en-US" dirty="0" smtClean="0">
                <a:latin typeface="Cambria" pitchFamily="18" charset="0"/>
              </a:rPr>
              <a:t>    Simpler API for </a:t>
            </a:r>
            <a:r>
              <a:rPr lang="en-US" b="1" dirty="0" smtClean="0">
                <a:latin typeface="Cambria" pitchFamily="18" charset="0"/>
              </a:rPr>
              <a:t>programmatic transaction management </a:t>
            </a:r>
            <a:r>
              <a:rPr lang="en-US" dirty="0" smtClean="0">
                <a:latin typeface="Cambria" pitchFamily="18" charset="0"/>
              </a:rPr>
              <a:t>than complex </a:t>
            </a:r>
          </a:p>
          <a:p>
            <a:pPr algn="just"/>
            <a:r>
              <a:rPr lang="en-US" dirty="0" smtClean="0">
                <a:latin typeface="Cambria" pitchFamily="18" charset="0"/>
              </a:rPr>
              <a:t>      transaction APIs such as JTA. </a:t>
            </a:r>
          </a:p>
          <a:p>
            <a:pPr algn="just">
              <a:buFont typeface="Arial" pitchFamily="34" charset="0"/>
              <a:buChar char="•"/>
            </a:pPr>
            <a:r>
              <a:rPr lang="en-US" dirty="0" smtClean="0">
                <a:latin typeface="Cambria" pitchFamily="18" charset="0"/>
              </a:rPr>
              <a:t>     Excellent </a:t>
            </a:r>
            <a:r>
              <a:rPr lang="en-US" b="1" dirty="0" smtClean="0">
                <a:latin typeface="Cambria" pitchFamily="18" charset="0"/>
              </a:rPr>
              <a:t>integration</a:t>
            </a:r>
            <a:r>
              <a:rPr lang="en-US" dirty="0" smtClean="0">
                <a:latin typeface="Cambria" pitchFamily="18" charset="0"/>
              </a:rPr>
              <a:t> with Spring’s data access abstractions. </a:t>
            </a:r>
            <a:endParaRPr lang="en-US" dirty="0">
              <a:latin typeface="Cambria" pitchFamily="18" charset="0"/>
            </a:endParaRPr>
          </a:p>
        </p:txBody>
      </p:sp>
      <p:sp>
        <p:nvSpPr>
          <p:cNvPr id="6" name="Rectangle 5"/>
          <p:cNvSpPr/>
          <p:nvPr/>
        </p:nvSpPr>
        <p:spPr>
          <a:xfrm>
            <a:off x="381000" y="381000"/>
            <a:ext cx="7696200" cy="584775"/>
          </a:xfrm>
          <a:prstGeom prst="rect">
            <a:avLst/>
          </a:prstGeom>
        </p:spPr>
        <p:txBody>
          <a:bodyPr wrap="square">
            <a:spAutoFit/>
          </a:bodyPr>
          <a:lstStyle/>
          <a:p>
            <a:r>
              <a:rPr lang="en-US" sz="3200" b="1" dirty="0">
                <a:solidFill>
                  <a:schemeClr val="tx2"/>
                </a:solidFill>
                <a:latin typeface="Cambria" pitchFamily="18" charset="0"/>
              </a:rPr>
              <a:t>Database Transaction Management</a:t>
            </a:r>
          </a:p>
        </p:txBody>
      </p:sp>
    </p:spTree>
    <p:custDataLst>
      <p:tags r:id="rId1"/>
    </p:custData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5586145"/>
          </a:xfrm>
          <a:prstGeom prst="rect">
            <a:avLst/>
          </a:prstGeom>
        </p:spPr>
        <p:txBody>
          <a:bodyPr wrap="square">
            <a:spAutoFit/>
          </a:bodyPr>
          <a:lstStyle/>
          <a:p>
            <a:pPr algn="just"/>
            <a:r>
              <a:rPr lang="en-US" dirty="0" smtClean="0">
                <a:solidFill>
                  <a:srgbClr val="000000"/>
                </a:solidFill>
                <a:latin typeface="Cambria" pitchFamily="18" charset="0"/>
              </a:rPr>
              <a:t>The </a:t>
            </a:r>
            <a:r>
              <a:rPr lang="en-US" b="1" dirty="0" smtClean="0">
                <a:solidFill>
                  <a:srgbClr val="000000"/>
                </a:solidFill>
                <a:latin typeface="Cambria" pitchFamily="18" charset="0"/>
              </a:rPr>
              <a:t>Data Access Object (DAO) </a:t>
            </a:r>
            <a:r>
              <a:rPr lang="en-US" dirty="0" smtClean="0">
                <a:solidFill>
                  <a:srgbClr val="000000"/>
                </a:solidFill>
                <a:latin typeface="Cambria" pitchFamily="18" charset="0"/>
              </a:rPr>
              <a:t>support in Spring is aimed at making it easy to work with data access technologies like JDBC, Hibernate, JPA or JDO in a consistent way. </a:t>
            </a:r>
          </a:p>
          <a:p>
            <a:pPr algn="just"/>
            <a:endParaRPr lang="en-US" dirty="0" smtClean="0">
              <a:solidFill>
                <a:srgbClr val="000000"/>
              </a:solidFill>
              <a:latin typeface="Cambria" pitchFamily="18" charset="0"/>
            </a:endParaRPr>
          </a:p>
          <a:p>
            <a:pPr algn="just"/>
            <a:r>
              <a:rPr lang="en-US" dirty="0" smtClean="0">
                <a:solidFill>
                  <a:srgbClr val="000000"/>
                </a:solidFill>
                <a:latin typeface="Cambria" pitchFamily="18" charset="0"/>
              </a:rPr>
              <a:t>This allows one to switch between the aforementioned persistence technologies fairly easily and it also allows one to code without worrying about catching exceptions that are specific to each technology.</a:t>
            </a:r>
          </a:p>
          <a:p>
            <a:pPr algn="just"/>
            <a:endParaRPr lang="en-US" sz="1500" dirty="0" smtClean="0">
              <a:solidFill>
                <a:srgbClr val="000000"/>
              </a:solidFill>
              <a:latin typeface="Cambria" pitchFamily="18" charset="0"/>
            </a:endParaRPr>
          </a:p>
          <a:p>
            <a:pPr algn="just"/>
            <a:r>
              <a:rPr lang="en-US" b="1" dirty="0" smtClean="0"/>
              <a:t>Annotations used for configuring DAO or Repository classes</a:t>
            </a:r>
          </a:p>
          <a:p>
            <a:pPr algn="just"/>
            <a:r>
              <a:rPr lang="en-US" i="1" dirty="0" smtClean="0"/>
              <a:t>@Repository</a:t>
            </a:r>
            <a:r>
              <a:rPr lang="en-US" dirty="0" smtClean="0"/>
              <a:t> </a:t>
            </a:r>
          </a:p>
          <a:p>
            <a:pPr algn="just"/>
            <a:r>
              <a:rPr lang="en-US" dirty="0" smtClean="0"/>
              <a:t>public class </a:t>
            </a:r>
            <a:r>
              <a:rPr lang="en-US" dirty="0" err="1" smtClean="0"/>
              <a:t>JdbcMovieFinder</a:t>
            </a:r>
            <a:r>
              <a:rPr lang="en-US" dirty="0" smtClean="0"/>
              <a:t> implements </a:t>
            </a:r>
            <a:r>
              <a:rPr lang="en-US" dirty="0" err="1" smtClean="0"/>
              <a:t>MovieFinder</a:t>
            </a:r>
            <a:r>
              <a:rPr lang="en-US" dirty="0" smtClean="0"/>
              <a:t> { </a:t>
            </a:r>
          </a:p>
          <a:p>
            <a:pPr algn="just"/>
            <a:r>
              <a:rPr lang="en-US" dirty="0" smtClean="0"/>
              <a:t>private </a:t>
            </a:r>
            <a:r>
              <a:rPr lang="en-US" dirty="0" err="1" smtClean="0"/>
              <a:t>JdbcTemplate</a:t>
            </a:r>
            <a:r>
              <a:rPr lang="en-US" dirty="0" smtClean="0"/>
              <a:t> </a:t>
            </a:r>
            <a:r>
              <a:rPr lang="en-US" dirty="0" err="1" smtClean="0"/>
              <a:t>jdbcTemplate</a:t>
            </a:r>
            <a:r>
              <a:rPr lang="en-US" dirty="0" smtClean="0"/>
              <a:t>; </a:t>
            </a:r>
          </a:p>
          <a:p>
            <a:pPr algn="just"/>
            <a:endParaRPr lang="en-US" sz="1200" dirty="0" smtClean="0"/>
          </a:p>
          <a:p>
            <a:pPr algn="just"/>
            <a:r>
              <a:rPr lang="en-US" i="1" dirty="0" smtClean="0"/>
              <a:t>@</a:t>
            </a:r>
            <a:r>
              <a:rPr lang="en-US" i="1" dirty="0" err="1" smtClean="0"/>
              <a:t>Autowired</a:t>
            </a:r>
            <a:r>
              <a:rPr lang="en-US" dirty="0" smtClean="0"/>
              <a:t> </a:t>
            </a:r>
          </a:p>
          <a:p>
            <a:pPr algn="just"/>
            <a:endParaRPr lang="en-US" sz="1200" dirty="0" smtClean="0"/>
          </a:p>
          <a:p>
            <a:pPr algn="just"/>
            <a:r>
              <a:rPr lang="en-US" dirty="0" smtClean="0"/>
              <a:t>public void init(</a:t>
            </a:r>
            <a:r>
              <a:rPr lang="en-US" dirty="0" err="1" smtClean="0"/>
              <a:t>DataSource</a:t>
            </a:r>
            <a:r>
              <a:rPr lang="en-US" dirty="0" smtClean="0"/>
              <a:t> </a:t>
            </a:r>
            <a:r>
              <a:rPr lang="en-US" dirty="0" err="1" smtClean="0"/>
              <a:t>dataSource</a:t>
            </a:r>
            <a:r>
              <a:rPr lang="en-US" dirty="0" smtClean="0"/>
              <a:t>) { </a:t>
            </a:r>
          </a:p>
          <a:p>
            <a:pPr algn="just"/>
            <a:r>
              <a:rPr lang="en-US" dirty="0" err="1" smtClean="0"/>
              <a:t>this.jdbcTemplate</a:t>
            </a:r>
            <a:r>
              <a:rPr lang="en-US" dirty="0" smtClean="0"/>
              <a:t> = new </a:t>
            </a:r>
            <a:r>
              <a:rPr lang="en-US" dirty="0" err="1" smtClean="0"/>
              <a:t>JdbcTemplate</a:t>
            </a:r>
            <a:r>
              <a:rPr lang="en-US" dirty="0" smtClean="0"/>
              <a:t>(</a:t>
            </a:r>
            <a:r>
              <a:rPr lang="en-US" dirty="0" err="1" smtClean="0"/>
              <a:t>dataSource</a:t>
            </a:r>
            <a:r>
              <a:rPr lang="en-US" dirty="0" smtClean="0"/>
              <a:t>); </a:t>
            </a:r>
          </a:p>
          <a:p>
            <a:pPr algn="just"/>
            <a:r>
              <a:rPr lang="en-US" dirty="0" smtClean="0"/>
              <a:t>} </a:t>
            </a:r>
          </a:p>
          <a:p>
            <a:pPr algn="just"/>
            <a:r>
              <a:rPr lang="en-US" dirty="0" smtClean="0"/>
              <a:t>// ...</a:t>
            </a:r>
          </a:p>
          <a:p>
            <a:pPr algn="just"/>
            <a:r>
              <a:rPr lang="en-US" dirty="0" smtClean="0"/>
              <a:t> }</a:t>
            </a:r>
            <a:endParaRPr lang="en-US" dirty="0" smtClean="0">
              <a:solidFill>
                <a:srgbClr val="000000"/>
              </a:solidFill>
              <a:latin typeface="Cambria" pitchFamily="18" charset="0"/>
            </a:endParaRPr>
          </a:p>
        </p:txBody>
      </p:sp>
      <p:sp>
        <p:nvSpPr>
          <p:cNvPr id="6" name="Rectangle 5"/>
          <p:cNvSpPr/>
          <p:nvPr/>
        </p:nvSpPr>
        <p:spPr>
          <a:xfrm>
            <a:off x="381000" y="381000"/>
            <a:ext cx="4419600" cy="584775"/>
          </a:xfrm>
          <a:prstGeom prst="rect">
            <a:avLst/>
          </a:prstGeom>
        </p:spPr>
        <p:txBody>
          <a:bodyPr wrap="square">
            <a:spAutoFit/>
          </a:bodyPr>
          <a:lstStyle/>
          <a:p>
            <a:r>
              <a:rPr lang="en-US" sz="3200" b="1" dirty="0">
                <a:solidFill>
                  <a:schemeClr val="tx2"/>
                </a:solidFill>
                <a:latin typeface="Cambria" pitchFamily="18" charset="0"/>
              </a:rPr>
              <a:t>Spring DAO</a:t>
            </a:r>
          </a:p>
        </p:txBody>
      </p:sp>
    </p:spTree>
    <p:custDataLst>
      <p:tags r:id="rId1"/>
    </p:custData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0520" y="381000"/>
            <a:ext cx="8534400" cy="584775"/>
          </a:xfrm>
          <a:prstGeom prst="rect">
            <a:avLst/>
          </a:prstGeom>
        </p:spPr>
        <p:txBody>
          <a:bodyPr wrap="square">
            <a:spAutoFit/>
          </a:bodyPr>
          <a:lstStyle/>
          <a:p>
            <a:r>
              <a:rPr lang="en-US" sz="3200" b="1" dirty="0">
                <a:solidFill>
                  <a:schemeClr val="tx2"/>
                </a:solidFill>
                <a:latin typeface="Cambria" pitchFamily="18" charset="0"/>
              </a:rPr>
              <a:t>CRUD Operation Using DAO and Spring API</a:t>
            </a:r>
          </a:p>
        </p:txBody>
      </p:sp>
      <p:sp>
        <p:nvSpPr>
          <p:cNvPr id="5" name="TextBox 4"/>
          <p:cNvSpPr txBox="1"/>
          <p:nvPr/>
        </p:nvSpPr>
        <p:spPr>
          <a:xfrm>
            <a:off x="1143000" y="2057400"/>
            <a:ext cx="7772400" cy="1477328"/>
          </a:xfrm>
          <a:prstGeom prst="rect">
            <a:avLst/>
          </a:prstGeom>
          <a:noFill/>
        </p:spPr>
        <p:txBody>
          <a:bodyPr wrap="square" rtlCol="0">
            <a:spAutoFit/>
          </a:bodyPr>
          <a:lstStyle/>
          <a:p>
            <a:pPr marL="342900" indent="-342900">
              <a:buFont typeface="+mj-lt"/>
              <a:buAutoNum type="arabicPeriod"/>
            </a:pPr>
            <a:r>
              <a:rPr lang="en-IN" dirty="0" smtClean="0"/>
              <a:t>Tutorial 7 Program 3</a:t>
            </a:r>
          </a:p>
          <a:p>
            <a:pPr marL="342900" indent="-342900">
              <a:buFont typeface="+mj-lt"/>
              <a:buAutoNum type="arabicPeriod"/>
            </a:pPr>
            <a:r>
              <a:rPr lang="en-US" dirty="0" smtClean="0">
                <a:hlinkClick r:id="rId3"/>
              </a:rPr>
              <a:t>https://www.dineshonjava.com/spring-mvc-with-hibernate-crud-example/</a:t>
            </a:r>
            <a:endParaRPr lang="en-US" dirty="0" smtClean="0"/>
          </a:p>
          <a:p>
            <a:endParaRPr lang="en-US" dirty="0" smtClean="0"/>
          </a:p>
          <a:p>
            <a:pPr marL="342900" indent="-342900">
              <a:buFont typeface="+mj-lt"/>
              <a:buAutoNum type="arabicPeriod"/>
            </a:pPr>
            <a:endParaRPr lang="en-IN" dirty="0" smtClean="0"/>
          </a:p>
          <a:p>
            <a:pPr marL="342900" indent="-342900">
              <a:buFont typeface="+mj-lt"/>
              <a:buAutoNum type="arabicPeriod"/>
            </a:pPr>
            <a:endParaRPr lang="en-US" dirty="0"/>
          </a:p>
        </p:txBody>
      </p:sp>
    </p:spTree>
    <p:custDataLst>
      <p:tags r:id="rId1"/>
    </p:custData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905000"/>
            <a:ext cx="7924800" cy="2862322"/>
          </a:xfrm>
          <a:prstGeom prst="rect">
            <a:avLst/>
          </a:prstGeom>
        </p:spPr>
        <p:txBody>
          <a:bodyPr wrap="square">
            <a:spAutoFit/>
          </a:bodyPr>
          <a:lstStyle/>
          <a:p>
            <a:r>
              <a:rPr lang="en-US" dirty="0" smtClean="0">
                <a:hlinkClick r:id="rId3"/>
              </a:rPr>
              <a:t>http://www.java2novice.com/spring/bean-scope-annotation/</a:t>
            </a:r>
            <a:endParaRPr lang="en-US" dirty="0" smtClean="0"/>
          </a:p>
          <a:p>
            <a:endParaRPr lang="en-US" dirty="0" smtClean="0"/>
          </a:p>
          <a:p>
            <a:r>
              <a:rPr lang="en-US" dirty="0" smtClean="0">
                <a:hlinkClick r:id="rId4"/>
              </a:rPr>
              <a:t>http://mrbool.com/how-to-create-an-alias-for-a-bean-and-inner-bean-in-spring-framework/28549</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6" name="Rectangle 5"/>
          <p:cNvSpPr/>
          <p:nvPr/>
        </p:nvSpPr>
        <p:spPr>
          <a:xfrm>
            <a:off x="381000" y="381000"/>
            <a:ext cx="7391400" cy="584775"/>
          </a:xfrm>
          <a:prstGeom prst="rect">
            <a:avLst/>
          </a:prstGeom>
        </p:spPr>
        <p:txBody>
          <a:bodyPr wrap="square">
            <a:spAutoFit/>
          </a:bodyPr>
          <a:lstStyle/>
          <a:p>
            <a:r>
              <a:rPr lang="en-US" sz="3200" b="1" dirty="0">
                <a:solidFill>
                  <a:schemeClr val="tx2"/>
                </a:solidFill>
                <a:latin typeface="Cambria" pitchFamily="18" charset="0"/>
              </a:rPr>
              <a:t>Advanced Learning Resources </a:t>
            </a:r>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 y="609600"/>
            <a:ext cx="4267200" cy="584775"/>
          </a:xfrm>
          <a:prstGeom prst="rect">
            <a:avLst/>
          </a:prstGeom>
        </p:spPr>
        <p:txBody>
          <a:bodyPr wrap="square">
            <a:spAutoFit/>
          </a:bodyPr>
          <a:lstStyle/>
          <a:p>
            <a:r>
              <a:rPr lang="en-US" sz="3200" b="1" dirty="0">
                <a:solidFill>
                  <a:schemeClr val="tx2"/>
                </a:solidFill>
                <a:latin typeface="Cambria" pitchFamily="18" charset="0"/>
              </a:rPr>
              <a:t>Spring Advantages</a:t>
            </a:r>
          </a:p>
        </p:txBody>
      </p:sp>
      <p:sp>
        <p:nvSpPr>
          <p:cNvPr id="6" name="Rectangle 5"/>
          <p:cNvSpPr/>
          <p:nvPr/>
        </p:nvSpPr>
        <p:spPr>
          <a:xfrm>
            <a:off x="381000" y="1524000"/>
            <a:ext cx="8458200" cy="3816429"/>
          </a:xfrm>
          <a:prstGeom prst="rect">
            <a:avLst/>
          </a:prstGeom>
        </p:spPr>
        <p:txBody>
          <a:bodyPr wrap="square">
            <a:spAutoFit/>
          </a:bodyPr>
          <a:lstStyle/>
          <a:p>
            <a:pPr marL="457200" indent="-457200" algn="just">
              <a:buAutoNum type="arabicParenR"/>
            </a:pPr>
            <a:r>
              <a:rPr lang="en-US" sz="2200" b="1" dirty="0" smtClean="0">
                <a:latin typeface="Cambria" pitchFamily="18" charset="0"/>
              </a:rPr>
              <a:t>Predefined Templates</a:t>
            </a:r>
          </a:p>
          <a:p>
            <a:pPr marL="457200" indent="-457200" algn="just"/>
            <a:endParaRPr lang="en-US" sz="2200" b="1" dirty="0" smtClean="0">
              <a:latin typeface="Cambria" pitchFamily="18" charset="0"/>
            </a:endParaRPr>
          </a:p>
          <a:p>
            <a:pPr algn="just"/>
            <a:r>
              <a:rPr lang="en-US" sz="2200" dirty="0" smtClean="0">
                <a:latin typeface="Cambria" pitchFamily="18" charset="0"/>
              </a:rPr>
              <a:t>Spring framework provides templates for JDBC, Hibernate, JPA etc. technologies. So there is no need to write too much code. It hides the basic steps of these technologies.</a:t>
            </a:r>
          </a:p>
          <a:p>
            <a:pPr algn="just"/>
            <a:endParaRPr lang="en-US" sz="2200" dirty="0" smtClean="0">
              <a:latin typeface="Cambria" pitchFamily="18" charset="0"/>
            </a:endParaRPr>
          </a:p>
          <a:p>
            <a:pPr algn="just"/>
            <a:r>
              <a:rPr lang="en-US" sz="2200" dirty="0" smtClean="0">
                <a:latin typeface="Cambria" pitchFamily="18" charset="0"/>
              </a:rPr>
              <a:t>Let's take the example of </a:t>
            </a:r>
            <a:r>
              <a:rPr lang="en-US" sz="2200" dirty="0" err="1" smtClean="0">
                <a:latin typeface="Cambria" pitchFamily="18" charset="0"/>
              </a:rPr>
              <a:t>JdbcTemplate</a:t>
            </a:r>
            <a:r>
              <a:rPr lang="en-US" sz="2200" dirty="0" smtClean="0">
                <a:latin typeface="Cambria" pitchFamily="18" charset="0"/>
              </a:rPr>
              <a:t>, you don't need to write the code for </a:t>
            </a:r>
            <a:r>
              <a:rPr lang="en-US" sz="2200" b="1" dirty="0" smtClean="0">
                <a:latin typeface="Cambria" pitchFamily="18" charset="0"/>
              </a:rPr>
              <a:t>exception handling, creating connection, creating statement, committing transaction, closing connection </a:t>
            </a:r>
            <a:r>
              <a:rPr lang="en-US" sz="2200" dirty="0" smtClean="0">
                <a:latin typeface="Cambria" pitchFamily="18" charset="0"/>
              </a:rPr>
              <a:t>etc. You need to write the code of executing query only. Thus, it save a lot of JDBC code.</a:t>
            </a:r>
            <a:endParaRPr lang="en-US" sz="2200" dirty="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2895600"/>
            <a:ext cx="8001000" cy="707886"/>
          </a:xfrm>
          <a:prstGeom prst="rect">
            <a:avLst/>
          </a:prstGeom>
        </p:spPr>
        <p:txBody>
          <a:bodyPr wrap="square">
            <a:spAutoFit/>
          </a:bodyPr>
          <a:lstStyle/>
          <a:p>
            <a:pPr algn="ctr"/>
            <a:r>
              <a:rPr lang="en-US" sz="4000" b="1" dirty="0" smtClean="0">
                <a:solidFill>
                  <a:schemeClr val="tx2"/>
                </a:solidFill>
              </a:rPr>
              <a:t>THE END</a:t>
            </a:r>
            <a:endParaRPr lang="en-US" sz="4000" b="1" dirty="0">
              <a:solidFill>
                <a:schemeClr val="tx2"/>
              </a:solidFill>
            </a:endParaRPr>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1524000"/>
            <a:ext cx="8458200" cy="5632311"/>
          </a:xfrm>
          <a:prstGeom prst="rect">
            <a:avLst/>
          </a:prstGeom>
        </p:spPr>
        <p:txBody>
          <a:bodyPr wrap="square">
            <a:spAutoFit/>
          </a:bodyPr>
          <a:lstStyle/>
          <a:p>
            <a:pPr algn="just"/>
            <a:r>
              <a:rPr lang="en-US" sz="2400" b="1" dirty="0" smtClean="0"/>
              <a:t>2) Loose Coupling</a:t>
            </a:r>
          </a:p>
          <a:p>
            <a:pPr algn="just"/>
            <a:r>
              <a:rPr lang="en-US" sz="2400" dirty="0" smtClean="0"/>
              <a:t>The Spring applications are loosely coupled because of dependency injection.</a:t>
            </a:r>
          </a:p>
          <a:p>
            <a:pPr algn="just"/>
            <a:endParaRPr lang="en-US" sz="1000" dirty="0" smtClean="0"/>
          </a:p>
          <a:p>
            <a:pPr algn="just"/>
            <a:r>
              <a:rPr lang="en-US" sz="2400" b="1" dirty="0" smtClean="0"/>
              <a:t>3) Easy to test</a:t>
            </a:r>
          </a:p>
          <a:p>
            <a:pPr algn="just"/>
            <a:r>
              <a:rPr lang="en-US" sz="2400" dirty="0" smtClean="0"/>
              <a:t>The Dependency Injection makes easier to test the application. The EJB or Struts application require server to run the application but Spring framework doesn't require server.</a:t>
            </a:r>
          </a:p>
          <a:p>
            <a:pPr algn="just"/>
            <a:endParaRPr lang="en-US" sz="2400" dirty="0" smtClean="0"/>
          </a:p>
          <a:p>
            <a:pPr algn="just"/>
            <a:r>
              <a:rPr lang="en-US" sz="2400" b="1" dirty="0" smtClean="0"/>
              <a:t>4) Lightweight</a:t>
            </a:r>
          </a:p>
          <a:p>
            <a:pPr algn="just"/>
            <a:r>
              <a:rPr lang="en-US" sz="2400" dirty="0" smtClean="0"/>
              <a:t>Spring framework is lightweight because of its POJO implementation. The Spring Framework doesn't force the programmer to inherit any class or implement any interface. That is why it is said non-invasive.</a:t>
            </a:r>
          </a:p>
          <a:p>
            <a:pPr algn="just"/>
            <a:endParaRPr lang="en-US" sz="2400" dirty="0"/>
          </a:p>
        </p:txBody>
      </p:sp>
      <p:sp>
        <p:nvSpPr>
          <p:cNvPr id="4" name="Rectangle 3"/>
          <p:cNvSpPr/>
          <p:nvPr/>
        </p:nvSpPr>
        <p:spPr>
          <a:xfrm>
            <a:off x="342900" y="609600"/>
            <a:ext cx="4267200" cy="584775"/>
          </a:xfrm>
          <a:prstGeom prst="rect">
            <a:avLst/>
          </a:prstGeom>
        </p:spPr>
        <p:txBody>
          <a:bodyPr wrap="square">
            <a:spAutoFit/>
          </a:bodyPr>
          <a:lstStyle/>
          <a:p>
            <a:r>
              <a:rPr lang="en-US" sz="3200" b="1" dirty="0">
                <a:solidFill>
                  <a:schemeClr val="tx2"/>
                </a:solidFill>
                <a:latin typeface="Cambria" pitchFamily="18" charset="0"/>
              </a:rPr>
              <a:t>Spring Advantages</a:t>
            </a:r>
          </a:p>
        </p:txBody>
      </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1524000"/>
            <a:ext cx="8458200" cy="4524315"/>
          </a:xfrm>
          <a:prstGeom prst="rect">
            <a:avLst/>
          </a:prstGeom>
        </p:spPr>
        <p:txBody>
          <a:bodyPr wrap="square">
            <a:spAutoFit/>
          </a:bodyPr>
          <a:lstStyle/>
          <a:p>
            <a:r>
              <a:rPr lang="en-US" sz="2400" b="1" dirty="0" smtClean="0"/>
              <a:t>5) Fast Development</a:t>
            </a:r>
          </a:p>
          <a:p>
            <a:r>
              <a:rPr lang="en-US" sz="2400" dirty="0" smtClean="0"/>
              <a:t>The Dependency Injection feature of Spring Framework and it support to various frameworks makes the easy development of </a:t>
            </a:r>
            <a:r>
              <a:rPr lang="en-US" sz="2400" dirty="0" err="1" smtClean="0"/>
              <a:t>JavaEE</a:t>
            </a:r>
            <a:r>
              <a:rPr lang="en-US" sz="2400" dirty="0" smtClean="0"/>
              <a:t> application.</a:t>
            </a:r>
          </a:p>
          <a:p>
            <a:pPr algn="just"/>
            <a:endParaRPr lang="en-US" sz="2400" dirty="0" smtClean="0"/>
          </a:p>
          <a:p>
            <a:r>
              <a:rPr lang="en-US" sz="2400" b="1" dirty="0" smtClean="0"/>
              <a:t>6) Powerful abstraction</a:t>
            </a:r>
          </a:p>
          <a:p>
            <a:r>
              <a:rPr lang="en-US" sz="2400" dirty="0" smtClean="0"/>
              <a:t>It provides powerful abstraction to </a:t>
            </a:r>
            <a:r>
              <a:rPr lang="en-US" sz="2400" dirty="0" err="1" smtClean="0"/>
              <a:t>JavaEE</a:t>
            </a:r>
            <a:r>
              <a:rPr lang="en-US" sz="2400" dirty="0" smtClean="0"/>
              <a:t> specifications such as JMS, JDBC, JPA and JTA.</a:t>
            </a:r>
          </a:p>
          <a:p>
            <a:pPr algn="just"/>
            <a:endParaRPr lang="en-US" sz="2400" dirty="0" smtClean="0"/>
          </a:p>
          <a:p>
            <a:r>
              <a:rPr lang="en-US" sz="2400" b="1" dirty="0" smtClean="0"/>
              <a:t>7) Declarative support</a:t>
            </a:r>
          </a:p>
          <a:p>
            <a:r>
              <a:rPr lang="en-US" sz="2400" dirty="0" smtClean="0"/>
              <a:t>It provides declarative support for caching, validation, transactions and formatting.</a:t>
            </a:r>
          </a:p>
        </p:txBody>
      </p:sp>
      <p:sp>
        <p:nvSpPr>
          <p:cNvPr id="4" name="Rectangle 3"/>
          <p:cNvSpPr/>
          <p:nvPr/>
        </p:nvSpPr>
        <p:spPr>
          <a:xfrm>
            <a:off x="342900" y="609600"/>
            <a:ext cx="4267200" cy="584775"/>
          </a:xfrm>
          <a:prstGeom prst="rect">
            <a:avLst/>
          </a:prstGeom>
        </p:spPr>
        <p:txBody>
          <a:bodyPr wrap="square">
            <a:spAutoFit/>
          </a:bodyPr>
          <a:lstStyle/>
          <a:p>
            <a:r>
              <a:rPr lang="en-US" sz="3200" b="1" dirty="0">
                <a:solidFill>
                  <a:schemeClr val="tx2"/>
                </a:solidFill>
                <a:latin typeface="Cambria" pitchFamily="18" charset="0"/>
              </a:rPr>
              <a:t>Spring Advantages</a:t>
            </a:r>
          </a:p>
        </p:txBody>
      </p:sp>
    </p:spTree>
    <p:custDataLst>
      <p:tags r:id="rId1"/>
    </p:custData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040" y="685800"/>
            <a:ext cx="4419600" cy="584775"/>
          </a:xfrm>
          <a:prstGeom prst="rect">
            <a:avLst/>
          </a:prstGeom>
        </p:spPr>
        <p:txBody>
          <a:bodyPr wrap="square">
            <a:spAutoFit/>
          </a:bodyPr>
          <a:lstStyle/>
          <a:p>
            <a:r>
              <a:rPr lang="en-US" sz="3200" b="1" dirty="0">
                <a:solidFill>
                  <a:schemeClr val="tx2"/>
                </a:solidFill>
                <a:latin typeface="Cambria" pitchFamily="18" charset="0"/>
              </a:rPr>
              <a:t>Spring Architecture</a:t>
            </a:r>
          </a:p>
        </p:txBody>
      </p:sp>
      <p:sp>
        <p:nvSpPr>
          <p:cNvPr id="7" name="Rectangle 6"/>
          <p:cNvSpPr/>
          <p:nvPr/>
        </p:nvSpPr>
        <p:spPr>
          <a:xfrm>
            <a:off x="3649151" y="3244334"/>
            <a:ext cx="184731" cy="369332"/>
          </a:xfrm>
          <a:prstGeom prst="rect">
            <a:avLst/>
          </a:prstGeom>
        </p:spPr>
        <p:txBody>
          <a:bodyPr wrap="none">
            <a:spAutoFit/>
          </a:bodyPr>
          <a:lstStyle/>
          <a:p>
            <a:endParaRPr lang="en-US" dirty="0"/>
          </a:p>
        </p:txBody>
      </p:sp>
      <p:sp>
        <p:nvSpPr>
          <p:cNvPr id="8" name="Rectangle 7"/>
          <p:cNvSpPr/>
          <p:nvPr/>
        </p:nvSpPr>
        <p:spPr>
          <a:xfrm>
            <a:off x="304800" y="1600200"/>
            <a:ext cx="2971800" cy="2031325"/>
          </a:xfrm>
          <a:prstGeom prst="rect">
            <a:avLst/>
          </a:prstGeom>
        </p:spPr>
        <p:txBody>
          <a:bodyPr wrap="square">
            <a:spAutoFit/>
          </a:bodyPr>
          <a:lstStyle/>
          <a:p>
            <a:pPr algn="just"/>
            <a:endParaRPr lang="en-US" dirty="0" smtClean="0"/>
          </a:p>
          <a:p>
            <a:pPr algn="just"/>
            <a:r>
              <a:rPr lang="en-US" dirty="0" smtClean="0"/>
              <a:t>The Spring Framework provides about 20 modules which can be used based on an application requirement. </a:t>
            </a:r>
            <a:endParaRPr lang="en-IN" dirty="0" smtClean="0"/>
          </a:p>
          <a:p>
            <a:pPr algn="just"/>
            <a:endParaRPr lang="en-US" dirty="0" smtClean="0"/>
          </a:p>
          <a:p>
            <a:pPr algn="just"/>
            <a:endParaRPr lang="en-US" dirty="0" smtClean="0"/>
          </a:p>
        </p:txBody>
      </p:sp>
      <p:pic>
        <p:nvPicPr>
          <p:cNvPr id="9" name="Picture 8">
            <a:extLst>
              <a:ext uri="{FF2B5EF4-FFF2-40B4-BE49-F238E27FC236}">
                <a16:creationId xmlns:a16="http://schemas.microsoft.com/office/drawing/2014/main" id="{43200FD8-747E-43FB-853F-6B538021DAD0}"/>
              </a:ext>
            </a:extLst>
          </p:cNvPr>
          <p:cNvPicPr>
            <a:picLocks noChangeAspect="1"/>
          </p:cNvPicPr>
          <p:nvPr/>
        </p:nvPicPr>
        <p:blipFill>
          <a:blip r:embed="rId3"/>
          <a:stretch>
            <a:fillRect/>
          </a:stretch>
        </p:blipFill>
        <p:spPr>
          <a:xfrm>
            <a:off x="3962400" y="1676400"/>
            <a:ext cx="5000558" cy="4343400"/>
          </a:xfrm>
          <a:prstGeom prst="rect">
            <a:avLst/>
          </a:prstGeom>
        </p:spPr>
      </p:pic>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0980" y="685800"/>
            <a:ext cx="4419600" cy="584775"/>
          </a:xfrm>
          <a:prstGeom prst="rect">
            <a:avLst/>
          </a:prstGeom>
        </p:spPr>
        <p:txBody>
          <a:bodyPr wrap="square">
            <a:spAutoFit/>
          </a:bodyPr>
          <a:lstStyle/>
          <a:p>
            <a:r>
              <a:rPr lang="en-US" sz="3200" b="1" dirty="0">
                <a:solidFill>
                  <a:schemeClr val="tx2"/>
                </a:solidFill>
                <a:latin typeface="Cambria" pitchFamily="18" charset="0"/>
              </a:rPr>
              <a:t>Spring Architecture</a:t>
            </a:r>
          </a:p>
        </p:txBody>
      </p:sp>
      <p:sp>
        <p:nvSpPr>
          <p:cNvPr id="7" name="Rectangle 6"/>
          <p:cNvSpPr/>
          <p:nvPr/>
        </p:nvSpPr>
        <p:spPr>
          <a:xfrm>
            <a:off x="3649151" y="3244334"/>
            <a:ext cx="184731" cy="369332"/>
          </a:xfrm>
          <a:prstGeom prst="rect">
            <a:avLst/>
          </a:prstGeom>
        </p:spPr>
        <p:txBody>
          <a:bodyPr wrap="none">
            <a:spAutoFit/>
          </a:bodyPr>
          <a:lstStyle/>
          <a:p>
            <a:endParaRPr lang="en-US" dirty="0"/>
          </a:p>
        </p:txBody>
      </p:sp>
      <p:sp>
        <p:nvSpPr>
          <p:cNvPr id="8" name="Rectangle 7"/>
          <p:cNvSpPr/>
          <p:nvPr/>
        </p:nvSpPr>
        <p:spPr>
          <a:xfrm>
            <a:off x="381000" y="1600200"/>
            <a:ext cx="8458200" cy="4708981"/>
          </a:xfrm>
          <a:prstGeom prst="rect">
            <a:avLst/>
          </a:prstGeom>
        </p:spPr>
        <p:txBody>
          <a:bodyPr wrap="square">
            <a:spAutoFit/>
          </a:bodyPr>
          <a:lstStyle/>
          <a:p>
            <a:pPr algn="just"/>
            <a:r>
              <a:rPr lang="en-IN" sz="2000" b="1" dirty="0" smtClean="0"/>
              <a:t>Core Container: </a:t>
            </a:r>
          </a:p>
          <a:p>
            <a:pPr algn="just"/>
            <a:endParaRPr lang="en-IN" sz="2000" b="1" dirty="0" smtClean="0"/>
          </a:p>
          <a:p>
            <a:pPr algn="just"/>
            <a:r>
              <a:rPr lang="en-US" sz="2000" dirty="0" smtClean="0"/>
              <a:t>The Core Container consists of the Core, Beans, Context, and Expression Language modules whose detail is as follows: </a:t>
            </a:r>
          </a:p>
          <a:p>
            <a:pPr algn="just"/>
            <a:endParaRPr lang="en-US" sz="2000" dirty="0" smtClean="0"/>
          </a:p>
          <a:p>
            <a:pPr algn="just"/>
            <a:r>
              <a:rPr lang="en-US" sz="2000" dirty="0" smtClean="0"/>
              <a:t>The </a:t>
            </a:r>
            <a:r>
              <a:rPr lang="en-US" sz="2000" b="1" dirty="0" smtClean="0"/>
              <a:t>Core </a:t>
            </a:r>
            <a:r>
              <a:rPr lang="en-US" sz="2000" dirty="0" smtClean="0"/>
              <a:t>module provides the fundamental parts of the framework, including the </a:t>
            </a:r>
            <a:r>
              <a:rPr lang="en-US" sz="2000" dirty="0" err="1" smtClean="0"/>
              <a:t>IoC</a:t>
            </a:r>
            <a:r>
              <a:rPr lang="en-US" sz="2000" dirty="0" smtClean="0"/>
              <a:t> (Inversion </a:t>
            </a:r>
            <a:r>
              <a:rPr lang="en-US" sz="2000" smtClean="0"/>
              <a:t>of Control) and </a:t>
            </a:r>
            <a:r>
              <a:rPr lang="en-US" sz="2000" dirty="0" smtClean="0"/>
              <a:t>Dependency Injection features. </a:t>
            </a:r>
          </a:p>
          <a:p>
            <a:pPr algn="just"/>
            <a:endParaRPr lang="en-US" sz="2000" dirty="0" smtClean="0"/>
          </a:p>
          <a:p>
            <a:pPr algn="just"/>
            <a:r>
              <a:rPr lang="en-US" sz="2000" dirty="0" smtClean="0"/>
              <a:t>The </a:t>
            </a:r>
            <a:r>
              <a:rPr lang="en-US" sz="2000" b="1" dirty="0" smtClean="0"/>
              <a:t>Bean </a:t>
            </a:r>
            <a:r>
              <a:rPr lang="en-US" sz="2000" dirty="0" smtClean="0"/>
              <a:t>module provides </a:t>
            </a:r>
            <a:r>
              <a:rPr lang="en-US" sz="2000" dirty="0" err="1" smtClean="0"/>
              <a:t>BeanFactory</a:t>
            </a:r>
            <a:r>
              <a:rPr lang="en-US" sz="2000" dirty="0" smtClean="0"/>
              <a:t>.</a:t>
            </a:r>
          </a:p>
          <a:p>
            <a:pPr algn="just"/>
            <a:endParaRPr lang="en-US" sz="2000" dirty="0" smtClean="0"/>
          </a:p>
          <a:p>
            <a:pPr algn="just"/>
            <a:r>
              <a:rPr lang="en-US" sz="2000" dirty="0" smtClean="0"/>
              <a:t>The </a:t>
            </a:r>
            <a:r>
              <a:rPr lang="en-US" sz="2000" b="1" dirty="0" smtClean="0"/>
              <a:t>Context </a:t>
            </a:r>
            <a:r>
              <a:rPr lang="en-US" sz="2000" dirty="0" smtClean="0"/>
              <a:t>module builds on the solid base provided by the Core and Beans modules and it is a medium to access any objects defined and configured. </a:t>
            </a:r>
          </a:p>
          <a:p>
            <a:pPr algn="just"/>
            <a:endParaRPr lang="en-US" sz="1200" dirty="0" smtClean="0"/>
          </a:p>
          <a:p>
            <a:pPr algn="just"/>
            <a:r>
              <a:rPr lang="en-US" sz="2000" dirty="0" smtClean="0"/>
              <a:t>The </a:t>
            </a:r>
            <a:r>
              <a:rPr lang="en-US" sz="2000" b="1" dirty="0" err="1" smtClean="0"/>
              <a:t>SpEL</a:t>
            </a:r>
            <a:r>
              <a:rPr lang="en-US" sz="2000" b="1" dirty="0" smtClean="0"/>
              <a:t> (Spring Expression Language) </a:t>
            </a:r>
            <a:r>
              <a:rPr lang="en-US" sz="2000" dirty="0" smtClean="0"/>
              <a:t>module provides a powerful expression language for querying and manipulating an object graph at runtime. </a:t>
            </a:r>
            <a:endParaRPr lang="en-US" sz="2000" dirty="0"/>
          </a:p>
        </p:txBody>
      </p:sp>
    </p:spTree>
    <p:custDataLst>
      <p:tags r:id="rId1"/>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0"/>
  <p:tag name="ARTICULATE_DESIGN_ID_OFFICE THEME" val="nKXpwfSd"/>
  <p:tag name="ARTICULATE_SLIDE_THUMBNAIL_REFRESH" val="1"/>
  <p:tag name="ARTICULATE_DESIGN_ID_BASIS" val="uiBfCZjp"/>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asis">
  <a:themeElements>
    <a:clrScheme name="Basis">
      <a:dk1>
        <a:srgbClr val="000000"/>
      </a:dk1>
      <a:lt1>
        <a:sysClr val="window" lastClr="FFFFFF"/>
      </a:lt1>
      <a:dk2>
        <a:srgbClr val="5E5E5E"/>
      </a:dk2>
      <a:lt2>
        <a:srgbClr val="DDDDDD"/>
      </a:lt2>
      <a:accent1>
        <a:srgbClr val="DF5327"/>
      </a:accent1>
      <a:accent2>
        <a:srgbClr val="A6B727"/>
      </a:accent2>
      <a:accent3>
        <a:srgbClr val="FE9E00"/>
      </a:accent3>
      <a:accent4>
        <a:srgbClr val="418AB3"/>
      </a:accent4>
      <a:accent5>
        <a:srgbClr val="D7D447"/>
      </a:accent5>
      <a:accent6>
        <a:srgbClr val="8383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4277</TotalTime>
  <Words>3096</Words>
  <Application>Microsoft Office PowerPoint</Application>
  <PresentationFormat>On-screen Show (4:3)</PresentationFormat>
  <Paragraphs>359</Paragraphs>
  <Slides>50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Cambria</vt:lpstr>
      <vt:lpstr>Corbel</vt:lpstr>
      <vt:lpstr>Raleway</vt:lpstr>
      <vt:lpstr>Basis</vt:lpstr>
      <vt:lpstr>Spring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Web MVC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J2EE  &amp;  Web    Development</dc:title>
  <dc:creator>Taru</dc:creator>
  <cp:lastModifiedBy>ADMIN</cp:lastModifiedBy>
  <cp:revision>411</cp:revision>
  <dcterms:created xsi:type="dcterms:W3CDTF">2018-06-17T18:43:28Z</dcterms:created>
  <dcterms:modified xsi:type="dcterms:W3CDTF">2022-12-12T06:54:23Z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E9C0CF8F-80F3-41A8-BAEA-C7129269EC52</vt:lpwstr>
  </property>
  <property fmtid="{D5CDD505-2E9C-101B-9397-08002B2CF9AE}" pid="3" name="ArticulatePath">
    <vt:lpwstr>AJP (01ce0502) - Unit 7 - Spring</vt:lpwstr>
  </property>
</Properties>
</file>