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9" r:id="rId2"/>
    <p:sldId id="261" r:id="rId3"/>
    <p:sldId id="312" r:id="rId4"/>
    <p:sldId id="313" r:id="rId5"/>
    <p:sldId id="263" r:id="rId6"/>
    <p:sldId id="264" r:id="rId7"/>
    <p:sldId id="265" r:id="rId8"/>
    <p:sldId id="266" r:id="rId9"/>
    <p:sldId id="314" r:id="rId10"/>
    <p:sldId id="269" r:id="rId11"/>
    <p:sldId id="270" r:id="rId12"/>
    <p:sldId id="315" r:id="rId13"/>
    <p:sldId id="317" r:id="rId14"/>
    <p:sldId id="316" r:id="rId15"/>
    <p:sldId id="324" r:id="rId16"/>
    <p:sldId id="318" r:id="rId17"/>
    <p:sldId id="319" r:id="rId18"/>
    <p:sldId id="320" r:id="rId19"/>
    <p:sldId id="272" r:id="rId20"/>
    <p:sldId id="274" r:id="rId21"/>
    <p:sldId id="275" r:id="rId22"/>
    <p:sldId id="276" r:id="rId23"/>
    <p:sldId id="325" r:id="rId24"/>
    <p:sldId id="326" r:id="rId25"/>
    <p:sldId id="327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9" r:id="rId58"/>
    <p:sldId id="310" r:id="rId59"/>
    <p:sldId id="311" r:id="rId60"/>
    <p:sldId id="328" r:id="rId61"/>
    <p:sldId id="329" r:id="rId62"/>
    <p:sldId id="330" r:id="rId63"/>
  </p:sldIdLst>
  <p:sldSz cx="12192000" cy="6858000"/>
  <p:notesSz cx="6858000" cy="9144000"/>
  <p:custDataLst>
    <p:tags r:id="rId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ECF2"/>
    <a:srgbClr val="FEE8F0"/>
    <a:srgbClr val="FDD0E1"/>
    <a:srgbClr val="F3E0C7"/>
    <a:srgbClr val="B5FCFF"/>
    <a:srgbClr val="40BAD2"/>
    <a:srgbClr val="F03622"/>
    <a:srgbClr val="11BBAF"/>
    <a:srgbClr val="FFC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118" autoAdjust="0"/>
  </p:normalViewPr>
  <p:slideViewPr>
    <p:cSldViewPr snapToGrid="0">
      <p:cViewPr varScale="1">
        <p:scale>
          <a:sx n="67" d="100"/>
          <a:sy n="67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7779433" cy="5334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45194" y="761998"/>
            <a:ext cx="3990534" cy="5334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flat"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E68D-407F-4C0F-AEE8-3CF649B10F5A}" type="datetime1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DBA6-16AA-4029-938B-E23760E33E5C}" type="datetime1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045F-1A7A-46BC-A0B2-4EC223ABD217}" type="datetime1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E00B-BE75-42AF-99FB-935A8AD73A1B}" type="datetime1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09ED-909E-409F-BDB0-08FE570E7788}" type="datetime1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D3DA-25F9-4752-A241-94C44457E7B3}" type="datetime1">
              <a:rPr lang="en-IN" smtClean="0"/>
              <a:t>20-01-2023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B5BB-D79D-4C06-A7CC-116F42C3B3E4}" type="datetime1">
              <a:rPr lang="en-IN" smtClean="0"/>
              <a:t>20-01-2023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4211-8216-4FF5-90B6-C8509AF3AB9C}" type="datetime1">
              <a:rPr lang="en-IN" smtClean="0"/>
              <a:t>20-01-2023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9F98-4291-467F-AA56-DF72CF30793C}" type="datetime1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0F2-483C-45FC-8434-14AFCC55C208}" type="datetime1">
              <a:rPr lang="en-IN" smtClean="0"/>
              <a:t>20-01-2023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F045-0357-48F2-8EB6-A24633447161}" type="datetime1">
              <a:rPr lang="en-IN" smtClean="0"/>
              <a:t>20-01-2023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842867" cy="6288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1575582" cy="589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0"/>
            <a:ext cx="384048" cy="608990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868" y="0"/>
            <a:ext cx="9833317" cy="608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290873-265D-46B2-9E77-D2477544299C}" type="datetime1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60" baseline="0">
          <a:solidFill>
            <a:schemeClr val="accent6"/>
          </a:solidFill>
          <a:latin typeface="Cambria" pitchFamily="18" charset="0"/>
          <a:ea typeface="Cambria" pitchFamily="18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mbria" pitchFamily="18" charset="0"/>
          <a:ea typeface="Cambria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jbutt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jlabe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jtextfiel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chitectural_patter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hyperlink" Target="https://en.wikipedia.org/wiki/User_interfac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556418" y="2052389"/>
            <a:ext cx="5210629" cy="3794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ticulate Extrabold" pitchFamily="2" charset="0"/>
                <a:ea typeface="Roboto Black" pitchFamily="2" charset="0"/>
                <a:cs typeface="Roboto Black" pitchFamily="2" charset="0"/>
              </a:rPr>
              <a:t>GUI</a:t>
            </a:r>
            <a:endParaRPr lang="en-IN" sz="4800" b="1" dirty="0" smtClean="0">
              <a:solidFill>
                <a:schemeClr val="accent1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  <a:p>
            <a:pPr algn="ctr"/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Swing </a:t>
            </a:r>
            <a:r>
              <a:rPr lang="en-IN" sz="4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&amp;</a:t>
            </a:r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 </a:t>
            </a:r>
          </a:p>
          <a:p>
            <a:pPr algn="ctr"/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Event </a:t>
            </a:r>
            <a:r>
              <a:rPr lang="en-IN" sz="4800" b="1" dirty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oboto Black" pitchFamily="2" charset="0"/>
                <a:ea typeface="Roboto Black" pitchFamily="2" charset="0"/>
                <a:cs typeface="Roboto Black" pitchFamily="2" charset="0"/>
              </a:rPr>
              <a:t>Handling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1" y="1654872"/>
            <a:ext cx="403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Java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Technology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Swing &amp; </a:t>
            </a:r>
          </a:p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Event Handling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213201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:\Users\ADMIN\Downloads\download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04186"/>
            <a:ext cx="2400843" cy="439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/>
          <a:stretch/>
        </p:blipFill>
        <p:spPr bwMode="auto">
          <a:xfrm>
            <a:off x="2504049" y="196948"/>
            <a:ext cx="9297426" cy="600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63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ways to create 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</a:t>
            </a:r>
            <a:r>
              <a:rPr lang="en-US" sz="3200" dirty="0"/>
              <a:t>creating the object of Frame class (association)</a:t>
            </a:r>
          </a:p>
          <a:p>
            <a:r>
              <a:rPr lang="en-US" sz="3200" dirty="0"/>
              <a:t>By extending Frame class (inheritance)</a:t>
            </a:r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5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</a:t>
            </a:r>
            <a:r>
              <a:rPr lang="en-US" dirty="0"/>
              <a:t>Example of </a:t>
            </a:r>
            <a:r>
              <a:rPr lang="en-US" dirty="0" smtClean="0"/>
              <a:t>Swing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049" y="0"/>
            <a:ext cx="917213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package swingexample01;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javax.swing</a:t>
            </a:r>
            <a:r>
              <a:rPr lang="en-IN" dirty="0" smtClean="0"/>
              <a:t>.*;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SwingExample01 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JFrame</a:t>
            </a:r>
            <a:r>
              <a:rPr lang="en-IN" dirty="0"/>
              <a:t> f=new </a:t>
            </a:r>
            <a:r>
              <a:rPr lang="en-IN" dirty="0" err="1"/>
              <a:t>JFrame</a:t>
            </a:r>
            <a:r>
              <a:rPr lang="en-IN" dirty="0"/>
              <a:t>();//creating instance of </a:t>
            </a:r>
            <a:r>
              <a:rPr lang="en-IN" dirty="0" err="1" smtClean="0"/>
              <a:t>JFrame</a:t>
            </a:r>
            <a:r>
              <a:rPr lang="en-IN" dirty="0" smtClean="0"/>
              <a:t>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JButton</a:t>
            </a:r>
            <a:r>
              <a:rPr lang="en-IN" dirty="0"/>
              <a:t> b=new </a:t>
            </a:r>
            <a:r>
              <a:rPr lang="en-IN" dirty="0" err="1"/>
              <a:t>JButton</a:t>
            </a:r>
            <a:r>
              <a:rPr lang="en-IN" dirty="0"/>
              <a:t>("click");//creating instance of </a:t>
            </a:r>
            <a:r>
              <a:rPr lang="en-IN" dirty="0" err="1" smtClean="0"/>
              <a:t>JButton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b.setBounds</a:t>
            </a:r>
            <a:r>
              <a:rPr lang="en-IN" dirty="0"/>
              <a:t>(130,100,100, 40);//x axis, y axis, width, </a:t>
            </a:r>
            <a:r>
              <a:rPr lang="en-IN" dirty="0" smtClean="0"/>
              <a:t>height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f.add</a:t>
            </a:r>
            <a:r>
              <a:rPr lang="en-IN" dirty="0"/>
              <a:t>(b);//adding button in </a:t>
            </a:r>
            <a:r>
              <a:rPr lang="en-IN" dirty="0" err="1" smtClean="0"/>
              <a:t>JFrame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f.setSize</a:t>
            </a:r>
            <a:r>
              <a:rPr lang="en-IN" dirty="0"/>
              <a:t>(400,500);//400 width and 500 </a:t>
            </a:r>
            <a:r>
              <a:rPr lang="en-IN" dirty="0" smtClean="0"/>
              <a:t>height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f.setLayout</a:t>
            </a:r>
            <a:r>
              <a:rPr lang="en-IN" dirty="0"/>
              <a:t>(null);//using no layout </a:t>
            </a:r>
            <a:r>
              <a:rPr lang="en-IN" dirty="0" smtClean="0"/>
              <a:t>managers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f.setVisible</a:t>
            </a:r>
            <a:r>
              <a:rPr lang="en-IN" dirty="0"/>
              <a:t>(true);//making the frame </a:t>
            </a:r>
            <a:r>
              <a:rPr lang="en-IN" dirty="0" smtClean="0"/>
              <a:t>visible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B8183-D949-4EC7-AC71-655BF482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834" y="3928396"/>
            <a:ext cx="2464041" cy="29296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</a:t>
            </a:r>
            <a:r>
              <a:rPr lang="en-US" dirty="0"/>
              <a:t>Example of Swing by Association inside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049" y="0"/>
            <a:ext cx="9172136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javax.swing</a:t>
            </a:r>
            <a:r>
              <a:rPr lang="en-IN" dirty="0" smtClean="0"/>
              <a:t>.*;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Simple 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JFrame</a:t>
            </a:r>
            <a:r>
              <a:rPr lang="en-IN" dirty="0"/>
              <a:t> f</a:t>
            </a:r>
            <a:r>
              <a:rPr lang="en-IN" dirty="0" smtClean="0"/>
              <a:t>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Simple</a:t>
            </a:r>
            <a:r>
              <a:rPr lang="en-IN" dirty="0" smtClean="0"/>
              <a:t>(){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JFrame</a:t>
            </a:r>
            <a:r>
              <a:rPr lang="en-IN" dirty="0"/>
              <a:t>();//creating instance of </a:t>
            </a:r>
            <a:r>
              <a:rPr lang="en-IN" dirty="0" err="1" smtClean="0"/>
              <a:t>JFrame</a:t>
            </a:r>
            <a:r>
              <a:rPr lang="en-IN" dirty="0" smtClean="0"/>
              <a:t>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JButton</a:t>
            </a:r>
            <a:r>
              <a:rPr lang="en-IN" dirty="0"/>
              <a:t> b=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JButton</a:t>
            </a:r>
            <a:r>
              <a:rPr lang="en-IN" dirty="0"/>
              <a:t>("click");//creating instance of </a:t>
            </a:r>
            <a:r>
              <a:rPr lang="en-IN" dirty="0" err="1" smtClean="0"/>
              <a:t>JButton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b.setBounds</a:t>
            </a:r>
            <a:r>
              <a:rPr lang="en-IN" dirty="0"/>
              <a:t>(130,100,100, 40</a:t>
            </a:r>
            <a:r>
              <a:rPr lang="en-IN" dirty="0" smtClean="0"/>
              <a:t>);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f.add</a:t>
            </a:r>
            <a:r>
              <a:rPr lang="en-IN" dirty="0"/>
              <a:t>(b);//adding button in </a:t>
            </a:r>
            <a:r>
              <a:rPr lang="en-IN" dirty="0" err="1" smtClean="0"/>
              <a:t>JFrame</a:t>
            </a:r>
            <a:r>
              <a:rPr lang="en-IN" dirty="0" smtClean="0"/>
              <a:t>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f.setSize</a:t>
            </a:r>
            <a:r>
              <a:rPr lang="en-IN" dirty="0"/>
              <a:t>(400,500);//400 width and 500 </a:t>
            </a:r>
            <a:r>
              <a:rPr lang="en-IN" dirty="0" smtClean="0"/>
              <a:t>height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f.setLayout</a:t>
            </a:r>
            <a:r>
              <a:rPr lang="en-IN" dirty="0"/>
              <a:t>(</a:t>
            </a:r>
            <a:r>
              <a:rPr lang="en-IN" b="1" dirty="0"/>
              <a:t>null</a:t>
            </a:r>
            <a:r>
              <a:rPr lang="en-IN" dirty="0"/>
              <a:t>);//using no layout </a:t>
            </a:r>
            <a:r>
              <a:rPr lang="en-IN" dirty="0" smtClean="0"/>
              <a:t>managers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f.setVisible</a:t>
            </a:r>
            <a:r>
              <a:rPr lang="en-IN" dirty="0"/>
              <a:t>(</a:t>
            </a:r>
            <a:r>
              <a:rPr lang="en-IN" b="1" dirty="0"/>
              <a:t>true</a:t>
            </a:r>
            <a:r>
              <a:rPr lang="en-IN" dirty="0"/>
              <a:t>);//making the frame </a:t>
            </a:r>
            <a:r>
              <a:rPr lang="en-IN" dirty="0" smtClean="0"/>
              <a:t>visible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new</a:t>
            </a:r>
            <a:r>
              <a:rPr lang="en-IN" dirty="0"/>
              <a:t> Simple</a:t>
            </a:r>
            <a:r>
              <a:rPr lang="en-IN" dirty="0" smtClean="0"/>
              <a:t>();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2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example of Swing by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javax.swing</a:t>
            </a:r>
            <a:r>
              <a:rPr lang="en-IN" dirty="0" smtClean="0"/>
              <a:t>.*;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Simple2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JFrame</a:t>
            </a:r>
            <a:r>
              <a:rPr lang="en-IN" dirty="0"/>
              <a:t>{//inheriting </a:t>
            </a:r>
            <a:r>
              <a:rPr lang="en-IN" dirty="0" err="1" smtClean="0"/>
              <a:t>JFrame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Simple2(){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JButton</a:t>
            </a:r>
            <a:r>
              <a:rPr lang="en-IN" dirty="0"/>
              <a:t> b=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JButton</a:t>
            </a:r>
            <a:r>
              <a:rPr lang="en-IN" dirty="0"/>
              <a:t>("click");//create </a:t>
            </a:r>
            <a:r>
              <a:rPr lang="en-IN" dirty="0" smtClean="0"/>
              <a:t>button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b.setBounds</a:t>
            </a:r>
            <a:r>
              <a:rPr lang="en-IN" dirty="0"/>
              <a:t>(130,100,100, 40</a:t>
            </a:r>
            <a:r>
              <a:rPr lang="en-IN" dirty="0" smtClean="0"/>
              <a:t>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add(b);//adding button on </a:t>
            </a:r>
            <a:r>
              <a:rPr lang="en-IN" dirty="0" smtClean="0"/>
              <a:t>frame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setSize</a:t>
            </a:r>
            <a:r>
              <a:rPr lang="en-IN" dirty="0"/>
              <a:t>(400,500</a:t>
            </a:r>
            <a:r>
              <a:rPr lang="en-IN" dirty="0" smtClean="0"/>
              <a:t>);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setLayout</a:t>
            </a:r>
            <a:r>
              <a:rPr lang="en-IN" dirty="0"/>
              <a:t>(</a:t>
            </a:r>
            <a:r>
              <a:rPr lang="en-IN" b="1" dirty="0"/>
              <a:t>null</a:t>
            </a:r>
            <a:r>
              <a:rPr lang="en-IN" dirty="0" smtClean="0"/>
              <a:t>);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setVisible</a:t>
            </a:r>
            <a:r>
              <a:rPr lang="en-IN" dirty="0"/>
              <a:t>(</a:t>
            </a:r>
            <a:r>
              <a:rPr lang="en-IN" b="1" dirty="0"/>
              <a:t>true</a:t>
            </a:r>
            <a:r>
              <a:rPr lang="en-IN" dirty="0" smtClean="0"/>
              <a:t>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new</a:t>
            </a:r>
            <a:r>
              <a:rPr lang="en-IN" dirty="0"/>
              <a:t> Simple2</a:t>
            </a:r>
            <a:r>
              <a:rPr lang="en-IN" dirty="0" smtClean="0"/>
              <a:t>();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}}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8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0"/>
            <a:ext cx="6015038" cy="685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javax.swing</a:t>
            </a:r>
            <a:r>
              <a:rPr lang="en-IN" dirty="0" smtClean="0"/>
              <a:t>.*; 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Simple {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JFrame</a:t>
            </a:r>
            <a:r>
              <a:rPr lang="en-IN" dirty="0" smtClean="0"/>
              <a:t> f;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Simple(){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f=</a:t>
            </a:r>
            <a:r>
              <a:rPr lang="en-IN" b="1" dirty="0" smtClean="0"/>
              <a:t>new</a:t>
            </a:r>
            <a:r>
              <a:rPr lang="en-IN" dirty="0" smtClean="0"/>
              <a:t> </a:t>
            </a:r>
            <a:r>
              <a:rPr lang="en-IN" dirty="0" err="1" smtClean="0"/>
              <a:t>JFrame</a:t>
            </a:r>
            <a:r>
              <a:rPr lang="en-IN" dirty="0" smtClean="0"/>
              <a:t>();//creating instance of </a:t>
            </a:r>
            <a:r>
              <a:rPr lang="en-IN" dirty="0" err="1" smtClean="0"/>
              <a:t>JFrame</a:t>
            </a:r>
            <a:r>
              <a:rPr lang="en-IN" dirty="0" smtClean="0"/>
              <a:t>    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JButton</a:t>
            </a:r>
            <a:r>
              <a:rPr lang="en-IN" dirty="0" smtClean="0"/>
              <a:t> b=</a:t>
            </a:r>
            <a:r>
              <a:rPr lang="en-IN" b="1" dirty="0" smtClean="0"/>
              <a:t>new</a:t>
            </a:r>
            <a:r>
              <a:rPr lang="en-IN" dirty="0" smtClean="0"/>
              <a:t> </a:t>
            </a:r>
            <a:r>
              <a:rPr lang="en-IN" dirty="0" err="1" smtClean="0"/>
              <a:t>JButton</a:t>
            </a:r>
            <a:r>
              <a:rPr lang="en-IN" dirty="0" smtClean="0"/>
              <a:t>("click");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b.setBounds</a:t>
            </a:r>
            <a:r>
              <a:rPr lang="en-IN" dirty="0" smtClean="0"/>
              <a:t>(130,100,100, 40);    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f.add</a:t>
            </a:r>
            <a:r>
              <a:rPr lang="en-IN" dirty="0" smtClean="0"/>
              <a:t>(b);//adding button in </a:t>
            </a:r>
            <a:r>
              <a:rPr lang="en-IN" dirty="0" err="1" smtClean="0"/>
              <a:t>JFrame</a:t>
            </a:r>
            <a:r>
              <a:rPr lang="en-IN" dirty="0" smtClean="0"/>
              <a:t>    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f.setSize</a:t>
            </a:r>
            <a:r>
              <a:rPr lang="en-IN" dirty="0" smtClean="0"/>
              <a:t>(400,500);//400 width and 500 height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f.setLayout</a:t>
            </a:r>
            <a:r>
              <a:rPr lang="en-IN" dirty="0" smtClean="0"/>
              <a:t>(</a:t>
            </a:r>
            <a:r>
              <a:rPr lang="en-IN" b="1" dirty="0" smtClean="0"/>
              <a:t>null</a:t>
            </a:r>
            <a:r>
              <a:rPr lang="en-IN" dirty="0" smtClean="0"/>
              <a:t>);//using no layout managers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f.setVisible</a:t>
            </a:r>
            <a:r>
              <a:rPr lang="en-IN" dirty="0" smtClean="0"/>
              <a:t>(</a:t>
            </a:r>
            <a:r>
              <a:rPr lang="en-IN" b="1" dirty="0" smtClean="0"/>
              <a:t>true</a:t>
            </a:r>
            <a:r>
              <a:rPr lang="en-IN" dirty="0" smtClean="0"/>
              <a:t>);//making the frame visible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  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main(String[] </a:t>
            </a:r>
            <a:r>
              <a:rPr lang="en-IN" dirty="0" err="1" smtClean="0"/>
              <a:t>args</a:t>
            </a:r>
            <a:r>
              <a:rPr lang="en-IN" dirty="0" smtClean="0"/>
              <a:t>) { 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new</a:t>
            </a:r>
            <a:r>
              <a:rPr lang="en-IN" dirty="0" smtClean="0"/>
              <a:t> Simple();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1599" y="0"/>
            <a:ext cx="6403463" cy="685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javax.swing</a:t>
            </a:r>
            <a:r>
              <a:rPr lang="en-IN" dirty="0" smtClean="0"/>
              <a:t>.*; 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Simple2 </a:t>
            </a:r>
            <a:r>
              <a:rPr lang="en-IN" b="1" dirty="0" smtClean="0"/>
              <a:t>extends</a:t>
            </a:r>
            <a:r>
              <a:rPr lang="en-IN" dirty="0" smtClean="0"/>
              <a:t> </a:t>
            </a:r>
            <a:r>
              <a:rPr lang="en-IN" dirty="0" err="1" smtClean="0"/>
              <a:t>Jframe</a:t>
            </a:r>
            <a:r>
              <a:rPr lang="en-IN" dirty="0" smtClean="0"/>
              <a:t>{</a:t>
            </a:r>
          </a:p>
          <a:p>
            <a:pPr marL="0" indent="0">
              <a:buFont typeface="Wingdings 2" pitchFamily="18" charset="2"/>
              <a:buNone/>
            </a:pPr>
            <a:endParaRPr lang="en-IN" smtClean="0"/>
          </a:p>
          <a:p>
            <a:pPr marL="0" indent="0">
              <a:buFont typeface="Wingdings 2" pitchFamily="18" charset="2"/>
              <a:buNone/>
            </a:pPr>
            <a:r>
              <a:rPr lang="en-IN" smtClean="0"/>
              <a:t>Simple2</a:t>
            </a:r>
            <a:r>
              <a:rPr lang="en-IN" dirty="0" smtClean="0"/>
              <a:t>(){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JButton</a:t>
            </a:r>
            <a:r>
              <a:rPr lang="en-IN" dirty="0" smtClean="0"/>
              <a:t> b=</a:t>
            </a:r>
            <a:r>
              <a:rPr lang="en-IN" b="1" dirty="0" smtClean="0"/>
              <a:t>new</a:t>
            </a:r>
            <a:r>
              <a:rPr lang="en-IN" dirty="0" smtClean="0"/>
              <a:t> </a:t>
            </a:r>
            <a:r>
              <a:rPr lang="en-IN" dirty="0" err="1" smtClean="0"/>
              <a:t>JButton</a:t>
            </a:r>
            <a:r>
              <a:rPr lang="en-IN" dirty="0" smtClean="0"/>
              <a:t>("click");//create button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b.setBounds</a:t>
            </a:r>
            <a:r>
              <a:rPr lang="en-IN" dirty="0" smtClean="0"/>
              <a:t>(130,100,100, 40);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  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add(b);//adding button on frame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setSize</a:t>
            </a:r>
            <a:r>
              <a:rPr lang="en-IN" dirty="0" smtClean="0"/>
              <a:t>(400,500);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setLayout</a:t>
            </a:r>
            <a:r>
              <a:rPr lang="en-IN" dirty="0" smtClean="0"/>
              <a:t>(</a:t>
            </a:r>
            <a:r>
              <a:rPr lang="en-IN" b="1" dirty="0" smtClean="0"/>
              <a:t>null</a:t>
            </a:r>
            <a:r>
              <a:rPr lang="en-IN" dirty="0" smtClean="0"/>
              <a:t>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setVisible</a:t>
            </a:r>
            <a:r>
              <a:rPr lang="en-IN" dirty="0" smtClean="0"/>
              <a:t>(</a:t>
            </a:r>
            <a:r>
              <a:rPr lang="en-IN" b="1" dirty="0" smtClean="0"/>
              <a:t>true</a:t>
            </a:r>
            <a:r>
              <a:rPr lang="en-IN" dirty="0" smtClean="0"/>
              <a:t>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 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main(String[] </a:t>
            </a:r>
            <a:r>
              <a:rPr lang="en-IN" dirty="0" err="1" smtClean="0"/>
              <a:t>args</a:t>
            </a:r>
            <a:r>
              <a:rPr lang="en-IN" dirty="0" smtClean="0"/>
              <a:t>) { 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new</a:t>
            </a:r>
            <a:r>
              <a:rPr lang="en-IN" dirty="0" smtClean="0"/>
              <a:t> Simple2();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3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example of </a:t>
            </a:r>
            <a:r>
              <a:rPr lang="en-IN" dirty="0" err="1" smtClean="0"/>
              <a:t>JButton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javax.swing</a:t>
            </a:r>
            <a:r>
              <a:rPr lang="en-IN" dirty="0" smtClean="0"/>
              <a:t>.*; 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ButtonExample</a:t>
            </a:r>
            <a:r>
              <a:rPr lang="en-IN" dirty="0"/>
              <a:t> 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JFrame</a:t>
            </a:r>
            <a:r>
              <a:rPr lang="en-IN" dirty="0"/>
              <a:t> f=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JFrame</a:t>
            </a:r>
            <a:r>
              <a:rPr lang="en-IN" dirty="0"/>
              <a:t>("Button Example</a:t>
            </a:r>
            <a:r>
              <a:rPr lang="en-IN" dirty="0" smtClean="0"/>
              <a:t>");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JButton</a:t>
            </a:r>
            <a:r>
              <a:rPr lang="en-IN" dirty="0"/>
              <a:t> b=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JButton</a:t>
            </a:r>
            <a:r>
              <a:rPr lang="en-IN" dirty="0"/>
              <a:t>("Click Here</a:t>
            </a:r>
            <a:r>
              <a:rPr lang="en-IN" dirty="0" smtClean="0"/>
              <a:t>");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b.setBounds</a:t>
            </a:r>
            <a:r>
              <a:rPr lang="en-IN" dirty="0" smtClean="0"/>
              <a:t>(50,100,95,30);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f.add</a:t>
            </a:r>
            <a:r>
              <a:rPr lang="en-IN" dirty="0" smtClean="0"/>
              <a:t>(b);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f.setSize</a:t>
            </a:r>
            <a:r>
              <a:rPr lang="en-IN" dirty="0" smtClean="0"/>
              <a:t>(400,400);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f.setLayout</a:t>
            </a:r>
            <a:r>
              <a:rPr lang="en-IN" dirty="0" smtClean="0"/>
              <a:t>(</a:t>
            </a:r>
            <a:r>
              <a:rPr lang="en-IN" b="1" dirty="0" smtClean="0"/>
              <a:t>null</a:t>
            </a:r>
            <a:r>
              <a:rPr lang="en-IN" dirty="0" smtClean="0"/>
              <a:t>);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f.setVisible</a:t>
            </a:r>
            <a:r>
              <a:rPr lang="en-IN" dirty="0" smtClean="0"/>
              <a:t>(</a:t>
            </a:r>
            <a:r>
              <a:rPr lang="en-IN" b="1" dirty="0" smtClean="0"/>
              <a:t>true</a:t>
            </a:r>
            <a:r>
              <a:rPr lang="en-IN" dirty="0" smtClean="0"/>
              <a:t>); 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5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0" y="196948"/>
            <a:ext cx="1687904" cy="5892956"/>
          </a:xfrm>
        </p:spPr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example of </a:t>
            </a: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smtClean="0"/>
              <a:t>with Action Listener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14" y="196948"/>
            <a:ext cx="10044111" cy="627529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import</a:t>
            </a:r>
            <a:r>
              <a:rPr lang="en-IN" sz="2000" dirty="0"/>
              <a:t> </a:t>
            </a:r>
            <a:r>
              <a:rPr lang="en-IN" sz="2000" dirty="0" err="1"/>
              <a:t>java.awt.event</a:t>
            </a:r>
            <a:r>
              <a:rPr lang="en-IN" sz="2000" dirty="0" smtClean="0"/>
              <a:t>.*; 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import</a:t>
            </a:r>
            <a:r>
              <a:rPr lang="en-IN" sz="2000" dirty="0"/>
              <a:t> </a:t>
            </a:r>
            <a:r>
              <a:rPr lang="en-IN" sz="2000" dirty="0" err="1"/>
              <a:t>javax.swing</a:t>
            </a:r>
            <a:r>
              <a:rPr lang="en-IN" sz="2000" dirty="0" smtClean="0"/>
              <a:t>.*;  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err="1"/>
              <a:t>ButtonExample</a:t>
            </a:r>
            <a:r>
              <a:rPr lang="en-IN" sz="2000" dirty="0"/>
              <a:t> </a:t>
            </a:r>
            <a:r>
              <a:rPr lang="en-IN" sz="2000" dirty="0" smtClean="0"/>
              <a:t>{ 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main(String[] </a:t>
            </a:r>
            <a:r>
              <a:rPr lang="en-IN" sz="2000" dirty="0" err="1"/>
              <a:t>args</a:t>
            </a:r>
            <a:r>
              <a:rPr lang="en-IN" sz="2000" dirty="0"/>
              <a:t>) </a:t>
            </a:r>
            <a:r>
              <a:rPr lang="en-IN" sz="2000" dirty="0" smtClean="0"/>
              <a:t>{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JFrame</a:t>
            </a:r>
            <a:r>
              <a:rPr lang="en-IN" sz="2000" dirty="0"/>
              <a:t> f=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JFrame</a:t>
            </a:r>
            <a:r>
              <a:rPr lang="en-IN" sz="2000" dirty="0"/>
              <a:t>("Button Example</a:t>
            </a:r>
            <a:r>
              <a:rPr lang="en-IN" sz="2000" dirty="0" smtClean="0"/>
              <a:t>");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b="1" dirty="0" smtClean="0"/>
              <a:t>final</a:t>
            </a:r>
            <a:r>
              <a:rPr lang="en-IN" sz="2000" dirty="0"/>
              <a:t> </a:t>
            </a:r>
            <a:r>
              <a:rPr lang="en-IN" sz="2000" dirty="0" err="1"/>
              <a:t>JTextField</a:t>
            </a:r>
            <a:r>
              <a:rPr lang="en-IN" sz="2000" dirty="0"/>
              <a:t> </a:t>
            </a:r>
            <a:r>
              <a:rPr lang="en-IN" sz="2000" dirty="0" err="1"/>
              <a:t>tf</a:t>
            </a:r>
            <a:r>
              <a:rPr lang="en-IN" sz="2000" dirty="0"/>
              <a:t>=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JTextField</a:t>
            </a:r>
            <a:r>
              <a:rPr lang="en-IN" sz="2000" dirty="0" smtClean="0"/>
              <a:t>();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tf.setBounds</a:t>
            </a:r>
            <a:r>
              <a:rPr lang="en-IN" sz="2000" dirty="0" smtClean="0"/>
              <a:t>(50,50</a:t>
            </a:r>
            <a:r>
              <a:rPr lang="en-IN" sz="2000" dirty="0"/>
              <a:t>, 150,20</a:t>
            </a:r>
            <a:r>
              <a:rPr lang="en-IN" sz="2000" dirty="0" smtClean="0"/>
              <a:t>);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JButton</a:t>
            </a:r>
            <a:r>
              <a:rPr lang="en-IN" sz="2000" dirty="0"/>
              <a:t> b=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JButton</a:t>
            </a:r>
            <a:r>
              <a:rPr lang="en-IN" sz="2000" dirty="0"/>
              <a:t>("Click Here</a:t>
            </a:r>
            <a:r>
              <a:rPr lang="en-IN" sz="2000" dirty="0" smtClean="0"/>
              <a:t>");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b.setBounds</a:t>
            </a:r>
            <a:r>
              <a:rPr lang="en-IN" sz="2000" dirty="0" smtClean="0"/>
              <a:t>(50,100,95,30);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b.addActionListener</a:t>
            </a:r>
            <a:r>
              <a:rPr lang="en-IN" sz="2000" dirty="0" smtClean="0"/>
              <a:t>(</a:t>
            </a:r>
            <a:r>
              <a:rPr lang="en-IN" sz="2000" b="1" dirty="0" smtClean="0"/>
              <a:t>new</a:t>
            </a:r>
            <a:r>
              <a:rPr lang="en-IN" sz="2000" dirty="0"/>
              <a:t> </a:t>
            </a:r>
            <a:r>
              <a:rPr lang="en-IN" sz="2000" dirty="0" err="1"/>
              <a:t>ActionListener</a:t>
            </a:r>
            <a:r>
              <a:rPr lang="en-IN" sz="2000" dirty="0" smtClean="0"/>
              <a:t>(){ </a:t>
            </a:r>
            <a:endParaRPr lang="en-IN" sz="2000" dirty="0"/>
          </a:p>
          <a:p>
            <a:pPr marL="185738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</a:t>
            </a:r>
            <a:r>
              <a:rPr lang="en-IN" sz="2000" dirty="0" err="1"/>
              <a:t>actionPerformed</a:t>
            </a:r>
            <a:r>
              <a:rPr lang="en-IN" sz="2000" dirty="0"/>
              <a:t>(</a:t>
            </a:r>
            <a:r>
              <a:rPr lang="en-IN" sz="2000" dirty="0" err="1"/>
              <a:t>ActionEvent</a:t>
            </a:r>
            <a:r>
              <a:rPr lang="en-IN" sz="2000" dirty="0"/>
              <a:t> e</a:t>
            </a:r>
            <a:r>
              <a:rPr lang="en-IN" sz="2000" dirty="0" smtClean="0"/>
              <a:t>){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    </a:t>
            </a:r>
            <a:r>
              <a:rPr lang="en-IN" sz="2000" dirty="0" err="1" smtClean="0"/>
              <a:t>tf.setText</a:t>
            </a:r>
            <a:r>
              <a:rPr lang="en-IN" sz="2000" dirty="0"/>
              <a:t>("Welcome </a:t>
            </a:r>
            <a:r>
              <a:rPr lang="en-IN" sz="2000" dirty="0" smtClean="0"/>
              <a:t>Swing.");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  }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});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f.add</a:t>
            </a:r>
            <a:r>
              <a:rPr lang="en-IN" sz="2000" dirty="0" smtClean="0"/>
              <a:t>(b</a:t>
            </a:r>
            <a:r>
              <a:rPr lang="en-IN" sz="2000" dirty="0"/>
              <a:t>);</a:t>
            </a:r>
            <a:r>
              <a:rPr lang="en-IN" sz="2000" dirty="0" err="1"/>
              <a:t>f.add</a:t>
            </a:r>
            <a:r>
              <a:rPr lang="en-IN" sz="2000" dirty="0"/>
              <a:t>(</a:t>
            </a:r>
            <a:r>
              <a:rPr lang="en-IN" sz="2000" dirty="0" err="1"/>
              <a:t>tf</a:t>
            </a:r>
            <a:r>
              <a:rPr lang="en-IN" sz="2000" dirty="0" smtClean="0"/>
              <a:t>);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f.setSize</a:t>
            </a:r>
            <a:r>
              <a:rPr lang="en-IN" sz="2000" dirty="0" smtClean="0"/>
              <a:t>(400,400);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f.setLayout</a:t>
            </a:r>
            <a:r>
              <a:rPr lang="en-IN" sz="2000" dirty="0" smtClean="0"/>
              <a:t>(</a:t>
            </a:r>
            <a:r>
              <a:rPr lang="en-IN" sz="2000" b="1" dirty="0" smtClean="0"/>
              <a:t>null</a:t>
            </a:r>
            <a:r>
              <a:rPr lang="en-IN" sz="2000" dirty="0" smtClean="0"/>
              <a:t>);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  </a:t>
            </a:r>
            <a:r>
              <a:rPr lang="en-IN" sz="2000" dirty="0" err="1" smtClean="0"/>
              <a:t>f.setVisible</a:t>
            </a:r>
            <a:r>
              <a:rPr lang="en-IN" sz="2000" dirty="0" smtClean="0"/>
              <a:t>(</a:t>
            </a:r>
            <a:r>
              <a:rPr lang="en-IN" sz="2000" b="1" dirty="0" smtClean="0"/>
              <a:t>true</a:t>
            </a:r>
            <a:r>
              <a:rPr lang="en-IN" sz="2000" dirty="0" smtClean="0"/>
              <a:t>); </a:t>
            </a:r>
            <a:r>
              <a:rPr lang="en-IN" sz="2000" dirty="0"/>
              <a:t> </a:t>
            </a:r>
          </a:p>
          <a:p>
            <a:pPr marL="185738" indent="0">
              <a:buNone/>
            </a:pPr>
            <a:r>
              <a:rPr lang="en-IN" sz="2000" dirty="0" smtClean="0"/>
              <a:t>} </a:t>
            </a:r>
            <a:endParaRPr lang="en-IN" sz="2000" dirty="0"/>
          </a:p>
          <a:p>
            <a:pPr marL="185738" indent="0">
              <a:buNone/>
            </a:pPr>
            <a:r>
              <a:rPr lang="en-IN" sz="2000" dirty="0" smtClean="0"/>
              <a:t>}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00625" y="6356350"/>
            <a:ext cx="593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Note: Checkout more </a:t>
            </a:r>
            <a:r>
              <a:rPr lang="en-IN" sz="2400" dirty="0" err="1" smtClean="0"/>
              <a:t>JButton</a:t>
            </a:r>
            <a:r>
              <a:rPr lang="en-IN" sz="2400" dirty="0" smtClean="0"/>
              <a:t> examples </a:t>
            </a:r>
            <a:r>
              <a:rPr lang="en-IN" sz="2400" dirty="0" smtClean="0">
                <a:hlinkClick r:id="rId3"/>
              </a:rPr>
              <a:t>here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6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JLabel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251" y="196947"/>
            <a:ext cx="9877934" cy="6524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/>
              <a:t>import</a:t>
            </a:r>
            <a:r>
              <a:rPr lang="en-IN" sz="2200" dirty="0"/>
              <a:t> </a:t>
            </a:r>
            <a:r>
              <a:rPr lang="en-IN" sz="2200" dirty="0" err="1"/>
              <a:t>javax.swing</a:t>
            </a:r>
            <a:r>
              <a:rPr lang="en-IN" sz="2200" dirty="0" smtClean="0"/>
              <a:t>.*; </a:t>
            </a:r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err="1" smtClean="0"/>
              <a:t>LabelExample</a:t>
            </a:r>
            <a:r>
              <a:rPr lang="en-IN" sz="2200" dirty="0" smtClean="0"/>
              <a:t> { </a:t>
            </a:r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main(String </a:t>
            </a:r>
            <a:r>
              <a:rPr lang="en-IN" sz="2200" dirty="0" err="1"/>
              <a:t>args</a:t>
            </a:r>
            <a:r>
              <a:rPr lang="en-IN" sz="2200" dirty="0" smtClean="0"/>
              <a:t>[])  {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</a:t>
            </a:r>
            <a:r>
              <a:rPr lang="en-IN" sz="2200" dirty="0" err="1" smtClean="0"/>
              <a:t>JFrame</a:t>
            </a:r>
            <a:r>
              <a:rPr lang="en-IN" sz="2200" dirty="0"/>
              <a:t> f= </a:t>
            </a:r>
            <a:r>
              <a:rPr lang="en-IN" sz="2200" b="1" dirty="0"/>
              <a:t>new</a:t>
            </a:r>
            <a:r>
              <a:rPr lang="en-IN" sz="2200" dirty="0"/>
              <a:t> </a:t>
            </a:r>
            <a:r>
              <a:rPr lang="en-IN" sz="2200" dirty="0" err="1"/>
              <a:t>JFrame</a:t>
            </a:r>
            <a:r>
              <a:rPr lang="en-IN" sz="2200" dirty="0"/>
              <a:t>("Label Example</a:t>
            </a:r>
            <a:r>
              <a:rPr lang="en-IN" sz="2200" dirty="0" smtClean="0"/>
              <a:t>");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</a:t>
            </a:r>
            <a:r>
              <a:rPr lang="en-IN" sz="2200" dirty="0" err="1" smtClean="0"/>
              <a:t>JLabel</a:t>
            </a:r>
            <a:r>
              <a:rPr lang="en-IN" sz="2200" dirty="0"/>
              <a:t> l1,l2</a:t>
            </a:r>
            <a:r>
              <a:rPr lang="en-IN" sz="2200" dirty="0" smtClean="0"/>
              <a:t>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l1=</a:t>
            </a:r>
            <a:r>
              <a:rPr lang="en-IN" sz="2200" b="1" dirty="0" smtClean="0"/>
              <a:t>new</a:t>
            </a:r>
            <a:r>
              <a:rPr lang="en-IN" sz="2200" dirty="0"/>
              <a:t> </a:t>
            </a:r>
            <a:r>
              <a:rPr lang="en-IN" sz="2200" dirty="0" err="1"/>
              <a:t>JLabel</a:t>
            </a:r>
            <a:r>
              <a:rPr lang="en-IN" sz="2200" dirty="0"/>
              <a:t>("First Label</a:t>
            </a:r>
            <a:r>
              <a:rPr lang="en-IN" sz="2200" dirty="0" smtClean="0"/>
              <a:t>.");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l1.setBounds(50,50</a:t>
            </a:r>
            <a:r>
              <a:rPr lang="en-IN" sz="2200" dirty="0"/>
              <a:t>, 100,30</a:t>
            </a:r>
            <a:r>
              <a:rPr lang="en-IN" sz="2200" dirty="0" smtClean="0"/>
              <a:t>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l2=</a:t>
            </a:r>
            <a:r>
              <a:rPr lang="en-IN" sz="2200" b="1" dirty="0" smtClean="0"/>
              <a:t>new</a:t>
            </a:r>
            <a:r>
              <a:rPr lang="en-IN" sz="2200" dirty="0"/>
              <a:t> </a:t>
            </a:r>
            <a:r>
              <a:rPr lang="en-IN" sz="2200" dirty="0" err="1"/>
              <a:t>JLabel</a:t>
            </a:r>
            <a:r>
              <a:rPr lang="en-IN" sz="2200" dirty="0"/>
              <a:t>("Second Label</a:t>
            </a:r>
            <a:r>
              <a:rPr lang="en-IN" sz="2200" dirty="0" smtClean="0"/>
              <a:t>.");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l2.setBounds(50,100</a:t>
            </a:r>
            <a:r>
              <a:rPr lang="en-IN" sz="2200" dirty="0"/>
              <a:t>, 100,30</a:t>
            </a:r>
            <a:r>
              <a:rPr lang="en-IN" sz="2200" dirty="0" smtClean="0"/>
              <a:t>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</a:t>
            </a:r>
            <a:r>
              <a:rPr lang="en-IN" sz="2200" dirty="0" err="1" smtClean="0"/>
              <a:t>f.add</a:t>
            </a:r>
            <a:r>
              <a:rPr lang="en-IN" sz="2200" dirty="0" smtClean="0"/>
              <a:t>(l1</a:t>
            </a:r>
            <a:r>
              <a:rPr lang="en-IN" sz="2200" dirty="0"/>
              <a:t>); </a:t>
            </a:r>
            <a:r>
              <a:rPr lang="en-IN" sz="2200" dirty="0" err="1"/>
              <a:t>f.add</a:t>
            </a:r>
            <a:r>
              <a:rPr lang="en-IN" sz="2200" dirty="0"/>
              <a:t>(l2</a:t>
            </a:r>
            <a:r>
              <a:rPr lang="en-IN" sz="2200" dirty="0" smtClean="0"/>
              <a:t>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</a:t>
            </a:r>
            <a:r>
              <a:rPr lang="en-IN" sz="2200" dirty="0" err="1" smtClean="0"/>
              <a:t>f.setSize</a:t>
            </a:r>
            <a:r>
              <a:rPr lang="en-IN" sz="2200" dirty="0" smtClean="0"/>
              <a:t>(300,300);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</a:t>
            </a:r>
            <a:r>
              <a:rPr lang="en-IN" sz="2200" dirty="0" err="1" smtClean="0"/>
              <a:t>f.setLayout</a:t>
            </a:r>
            <a:r>
              <a:rPr lang="en-IN" sz="2200" dirty="0" smtClean="0"/>
              <a:t>(</a:t>
            </a:r>
            <a:r>
              <a:rPr lang="en-IN" sz="2200" b="1" dirty="0" smtClean="0"/>
              <a:t>null</a:t>
            </a:r>
            <a:r>
              <a:rPr lang="en-IN" sz="2200" dirty="0" smtClean="0"/>
              <a:t>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</a:t>
            </a:r>
            <a:r>
              <a:rPr lang="en-IN" sz="2200" dirty="0" err="1" smtClean="0"/>
              <a:t>f.setVisible</a:t>
            </a:r>
            <a:r>
              <a:rPr lang="en-IN" sz="2200" dirty="0" smtClean="0"/>
              <a:t>(</a:t>
            </a:r>
            <a:r>
              <a:rPr lang="en-IN" sz="2200" b="1" dirty="0" smtClean="0"/>
              <a:t>true</a:t>
            </a:r>
            <a:r>
              <a:rPr lang="en-IN" sz="2200" dirty="0" smtClean="0"/>
              <a:t>);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} </a:t>
            </a:r>
            <a:endParaRPr lang="en-IN" sz="2200" dirty="0"/>
          </a:p>
          <a:p>
            <a:pPr marL="0" indent="0">
              <a:buNone/>
            </a:pPr>
            <a:r>
              <a:rPr lang="en-IN" sz="2200" dirty="0" smtClean="0"/>
              <a:t>  } 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78228" y="6259809"/>
            <a:ext cx="5759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Note: Checkout more </a:t>
            </a:r>
            <a:r>
              <a:rPr lang="en-IN" sz="2400" dirty="0" err="1" smtClean="0"/>
              <a:t>JLabel</a:t>
            </a:r>
            <a:r>
              <a:rPr lang="en-IN" sz="2400" dirty="0" smtClean="0"/>
              <a:t> examples </a:t>
            </a:r>
            <a:r>
              <a:rPr lang="en-IN" sz="2400" dirty="0" smtClean="0">
                <a:hlinkClick r:id="rId3"/>
              </a:rPr>
              <a:t>here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1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664" y="0"/>
            <a:ext cx="6596062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javax.swing</a:t>
            </a:r>
            <a:r>
              <a:rPr lang="en-US" sz="1800" dirty="0"/>
              <a:t>.*;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RadioButtonexample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 static void main(String[] </a:t>
            </a:r>
            <a:r>
              <a:rPr lang="en-US" sz="1800" dirty="0" err="1"/>
              <a:t>args</a:t>
            </a:r>
            <a:r>
              <a:rPr lang="en-US" sz="1800" dirty="0"/>
              <a:t>) </a:t>
            </a:r>
            <a:r>
              <a:rPr lang="en-US" sz="1800" dirty="0" smtClean="0"/>
              <a:t>{  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 smtClean="0"/>
              <a:t>JFrame</a:t>
            </a:r>
            <a:r>
              <a:rPr lang="en-US" sz="1800" dirty="0" smtClean="0"/>
              <a:t> f=new</a:t>
            </a:r>
            <a:r>
              <a:rPr lang="en-US" sz="1800" dirty="0"/>
              <a:t> </a:t>
            </a:r>
            <a:r>
              <a:rPr lang="en-US" sz="1800" dirty="0" err="1"/>
              <a:t>JFrame</a:t>
            </a:r>
            <a:r>
              <a:rPr lang="en-US" sz="1800" dirty="0"/>
              <a:t>(); 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JRadioButton</a:t>
            </a:r>
            <a:r>
              <a:rPr lang="en-US" sz="1800" dirty="0"/>
              <a:t> r1=new </a:t>
            </a:r>
            <a:r>
              <a:rPr lang="en-US" sz="1800" dirty="0" err="1"/>
              <a:t>JRadioButton</a:t>
            </a:r>
            <a:r>
              <a:rPr lang="en-US" sz="1800" dirty="0"/>
              <a:t>("Male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JRadioButton</a:t>
            </a:r>
            <a:r>
              <a:rPr lang="en-US" sz="1800" dirty="0"/>
              <a:t> r2=new </a:t>
            </a:r>
            <a:r>
              <a:rPr lang="en-US" sz="1800" dirty="0" err="1"/>
              <a:t>JRadioButton</a:t>
            </a:r>
            <a:r>
              <a:rPr lang="en-US" sz="1800" dirty="0"/>
              <a:t>("Female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r1.setBounds(50,100,70,30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r2.setBounds(50,150,70,30</a:t>
            </a:r>
            <a:r>
              <a:rPr lang="en-US" sz="1800" dirty="0" smtClean="0"/>
              <a:t>); 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 smtClean="0"/>
              <a:t>ButtonGroup</a:t>
            </a:r>
            <a:r>
              <a:rPr lang="en-US" sz="1800" dirty="0"/>
              <a:t> </a:t>
            </a:r>
            <a:r>
              <a:rPr lang="en-US" sz="1800" dirty="0" err="1"/>
              <a:t>bg</a:t>
            </a:r>
            <a:r>
              <a:rPr lang="en-US" sz="1800" dirty="0"/>
              <a:t>=new </a:t>
            </a:r>
            <a:r>
              <a:rPr lang="en-US" sz="1800" dirty="0" err="1"/>
              <a:t>ButtonGroup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bg.add</a:t>
            </a:r>
            <a:r>
              <a:rPr lang="en-US" sz="1800" dirty="0"/>
              <a:t>(r1);</a:t>
            </a:r>
          </a:p>
          <a:p>
            <a:pPr marL="0" indent="0">
              <a:buNone/>
            </a:pPr>
            <a:r>
              <a:rPr lang="en-US" sz="1800" dirty="0" err="1"/>
              <a:t>bg.add</a:t>
            </a:r>
            <a:r>
              <a:rPr lang="en-US" sz="1800" dirty="0"/>
              <a:t>(r2</a:t>
            </a:r>
            <a:r>
              <a:rPr lang="en-US" sz="1800" dirty="0" smtClean="0"/>
              <a:t>);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f.add</a:t>
            </a:r>
            <a:r>
              <a:rPr lang="en-US" sz="1800" dirty="0"/>
              <a:t>(r1);</a:t>
            </a:r>
          </a:p>
          <a:p>
            <a:pPr marL="0" indent="0">
              <a:buNone/>
            </a:pPr>
            <a:r>
              <a:rPr lang="en-US" sz="1800" dirty="0" err="1"/>
              <a:t>f.add</a:t>
            </a:r>
            <a:r>
              <a:rPr lang="en-US" sz="1800" dirty="0"/>
              <a:t>(r2</a:t>
            </a:r>
            <a:r>
              <a:rPr lang="en-US" sz="1800" dirty="0" smtClean="0"/>
              <a:t>); 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err="1"/>
              <a:t>f.setSize</a:t>
            </a:r>
            <a:r>
              <a:rPr lang="en-US" sz="1800" dirty="0"/>
              <a:t>(300,300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f.setLayout</a:t>
            </a:r>
            <a:r>
              <a:rPr lang="en-US" sz="1800" dirty="0"/>
              <a:t>(null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f.setVisible</a:t>
            </a:r>
            <a:r>
              <a:rPr lang="en-US" sz="1800" dirty="0"/>
              <a:t>(true</a:t>
            </a:r>
            <a:r>
              <a:rPr lang="en-US" sz="1800" dirty="0" smtClean="0"/>
              <a:t>);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 </a:t>
            </a:r>
            <a:r>
              <a:rPr lang="en-US" sz="1800" dirty="0"/>
              <a:t> </a:t>
            </a:r>
            <a:r>
              <a:rPr lang="en-US" sz="1800" dirty="0" smtClean="0"/>
              <a:t>}  }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715125" y="2143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ButtonGroup</a:t>
            </a:r>
            <a:r>
              <a:rPr lang="en-US" b="1" dirty="0"/>
              <a:t> class can be used to group multiple buttons so that at a time only one button can be selected.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1645041" cy="5892956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example </a:t>
            </a:r>
            <a:r>
              <a:rPr lang="en-US" dirty="0" smtClean="0"/>
              <a:t>Radio button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5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3163" y="1"/>
            <a:ext cx="9415462" cy="6486524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Swing </a:t>
            </a:r>
            <a:r>
              <a:rPr lang="en-IN" sz="2800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Swing </a:t>
            </a:r>
            <a:r>
              <a:rPr lang="en-IN" sz="2800" dirty="0"/>
              <a:t>Containers: </a:t>
            </a:r>
            <a:endParaRPr lang="en-IN" sz="28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JFrame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JPanel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JWindow</a:t>
            </a: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Swing Components: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JLabel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ImageIcon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JTextField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JButton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JToggleButton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JCheckBox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JRadioButton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JTabbedPane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JScrollPane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JList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JComboBox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JTree</a:t>
            </a:r>
            <a:endParaRPr lang="en-IN" sz="2400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err="1" smtClean="0"/>
              <a:t>JTable</a:t>
            </a: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Layout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Event </a:t>
            </a:r>
            <a:r>
              <a:rPr lang="en-IN" sz="2800" dirty="0"/>
              <a:t>model in </a:t>
            </a:r>
            <a:r>
              <a:rPr lang="en-IN" sz="2800" dirty="0" smtClean="0"/>
              <a:t>Java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smtClean="0"/>
              <a:t>Event classes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N" sz="2400" dirty="0" smtClean="0"/>
              <a:t>Event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Adapter </a:t>
            </a:r>
            <a:r>
              <a:rPr lang="en-IN" sz="2800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5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1" y="114300"/>
            <a:ext cx="4457700" cy="6629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javax.swing</a:t>
            </a:r>
            <a:r>
              <a:rPr lang="en-US" sz="8000" dirty="0" smtClean="0"/>
              <a:t>.*;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java.awt.event</a:t>
            </a:r>
            <a:r>
              <a:rPr lang="en-US" sz="8000" dirty="0" smtClean="0"/>
              <a:t>.*;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class </a:t>
            </a:r>
            <a:r>
              <a:rPr lang="en-US" sz="8000" dirty="0" err="1"/>
              <a:t>RadioExample</a:t>
            </a:r>
            <a:r>
              <a:rPr lang="en-US" sz="8000" dirty="0"/>
              <a:t> extends </a:t>
            </a:r>
            <a:r>
              <a:rPr lang="en-US" sz="8000" dirty="0" err="1"/>
              <a:t>JFrame</a:t>
            </a: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8000" dirty="0"/>
              <a:t>implements </a:t>
            </a:r>
            <a:r>
              <a:rPr lang="en-US" sz="8000" dirty="0" err="1"/>
              <a:t>ActionListener</a:t>
            </a:r>
            <a:r>
              <a:rPr lang="en-US" sz="8000" dirty="0" smtClean="0"/>
              <a:t>{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JRadioButton</a:t>
            </a:r>
            <a:r>
              <a:rPr lang="en-US" sz="8000" dirty="0"/>
              <a:t> rb1,rb2</a:t>
            </a:r>
            <a:r>
              <a:rPr lang="en-US" sz="8000" dirty="0" smtClean="0"/>
              <a:t>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JButton</a:t>
            </a:r>
            <a:r>
              <a:rPr lang="en-US" sz="8000" dirty="0"/>
              <a:t> b</a:t>
            </a:r>
            <a:r>
              <a:rPr lang="en-US" sz="8000" dirty="0" smtClean="0"/>
              <a:t>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RadioExample</a:t>
            </a:r>
            <a:r>
              <a:rPr lang="en-US" sz="8000" dirty="0" smtClean="0"/>
              <a:t>(){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rb1=new </a:t>
            </a:r>
            <a:r>
              <a:rPr lang="en-US" sz="8000" dirty="0" err="1"/>
              <a:t>JRadioButton</a:t>
            </a:r>
            <a:r>
              <a:rPr lang="en-US" sz="8000" dirty="0"/>
              <a:t>("Male</a:t>
            </a:r>
            <a:r>
              <a:rPr lang="en-US" sz="8000" dirty="0" smtClean="0"/>
              <a:t>");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rb1.setBounds(100,50,100,30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rb2=new </a:t>
            </a:r>
            <a:r>
              <a:rPr lang="en-US" sz="8000" dirty="0" err="1"/>
              <a:t>JRadioButton</a:t>
            </a:r>
            <a:r>
              <a:rPr lang="en-US" sz="8000" dirty="0"/>
              <a:t>("Female</a:t>
            </a:r>
            <a:r>
              <a:rPr lang="en-US" sz="8000" dirty="0" smtClean="0"/>
              <a:t>");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rb2.setBounds(100,100,100,30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ButtonGroup</a:t>
            </a:r>
            <a:r>
              <a:rPr lang="en-US" sz="8000" dirty="0"/>
              <a:t> </a:t>
            </a:r>
            <a:r>
              <a:rPr lang="en-US" sz="8000" dirty="0" err="1"/>
              <a:t>bg</a:t>
            </a:r>
            <a:r>
              <a:rPr lang="en-US" sz="8000" dirty="0"/>
              <a:t>=new </a:t>
            </a:r>
            <a:r>
              <a:rPr lang="en-US" sz="8000" dirty="0" err="1"/>
              <a:t>ButtonGroup</a:t>
            </a:r>
            <a:r>
              <a:rPr lang="en-US" sz="8000" dirty="0"/>
              <a:t>(); 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(rb1);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(rb2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 b=new </a:t>
            </a:r>
            <a:r>
              <a:rPr lang="en-US" sz="8000" dirty="0" err="1"/>
              <a:t>JButton</a:t>
            </a:r>
            <a:r>
              <a:rPr lang="en-US" sz="8000" dirty="0"/>
              <a:t>("click</a:t>
            </a:r>
            <a:r>
              <a:rPr lang="en-US" sz="8000" dirty="0" smtClean="0"/>
              <a:t>");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b.setBounds</a:t>
            </a:r>
            <a:r>
              <a:rPr lang="en-US" sz="8000" dirty="0"/>
              <a:t>(100,150,80,30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b.addActionListener</a:t>
            </a:r>
            <a:r>
              <a:rPr lang="en-US" sz="8000" dirty="0"/>
              <a:t>(this</a:t>
            </a:r>
            <a:r>
              <a:rPr lang="en-US" sz="8000" dirty="0" smtClean="0"/>
              <a:t>); </a:t>
            </a:r>
          </a:p>
          <a:p>
            <a:pPr marL="0" indent="0">
              <a:buNone/>
            </a:pPr>
            <a:r>
              <a:rPr lang="en-US" sz="8000" dirty="0"/>
              <a:t> add(rb1);add(rb2);add(b</a:t>
            </a:r>
            <a:r>
              <a:rPr lang="en-US" sz="8000" dirty="0" smtClean="0"/>
              <a:t>); </a:t>
            </a:r>
            <a:endParaRPr lang="en-US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"/>
            <a:ext cx="543877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 </a:t>
            </a:r>
            <a:r>
              <a:rPr lang="en-US" sz="1800" dirty="0" err="1" smtClean="0"/>
              <a:t>setSize</a:t>
            </a:r>
            <a:r>
              <a:rPr lang="en-US" sz="1800" dirty="0" smtClean="0"/>
              <a:t>(300,300);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setLayout</a:t>
            </a:r>
            <a:r>
              <a:rPr lang="en-US" sz="1800" dirty="0"/>
              <a:t>(null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setVisible</a:t>
            </a:r>
            <a:r>
              <a:rPr lang="en-US" sz="1800" dirty="0"/>
              <a:t>(true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public</a:t>
            </a:r>
            <a:r>
              <a:rPr lang="en-US" sz="1800" dirty="0"/>
              <a:t> void 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 e</a:t>
            </a:r>
            <a:r>
              <a:rPr lang="en-US" sz="1800" dirty="0" smtClean="0"/>
              <a:t>){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if(rb1.isSelected</a:t>
            </a:r>
            <a:r>
              <a:rPr lang="en-US" sz="1800" dirty="0" smtClean="0"/>
              <a:t>()){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(this,</a:t>
            </a:r>
          </a:p>
          <a:p>
            <a:pPr marL="0" indent="0">
              <a:buNone/>
            </a:pPr>
            <a:r>
              <a:rPr lang="en-US" sz="1800" dirty="0"/>
              <a:t>"You are male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else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(this</a:t>
            </a:r>
            <a:r>
              <a:rPr lang="en-US" sz="1800" dirty="0" smtClean="0"/>
              <a:t>, "</a:t>
            </a:r>
            <a:r>
              <a:rPr lang="en-US" sz="1800" dirty="0"/>
              <a:t>You are female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 static void main(String </a:t>
            </a:r>
            <a:r>
              <a:rPr lang="en-US" sz="1800" dirty="0" err="1"/>
              <a:t>args</a:t>
            </a:r>
            <a:r>
              <a:rPr lang="en-US" sz="1800" dirty="0" smtClean="0"/>
              <a:t>[]){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new </a:t>
            </a:r>
            <a:r>
              <a:rPr lang="en-US" sz="1800" dirty="0" err="1"/>
              <a:t>RadioExample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}} 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1645041" cy="5892956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example </a:t>
            </a:r>
            <a:r>
              <a:rPr lang="en-US" dirty="0" smtClean="0"/>
              <a:t>Radio button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Action Listener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5063" y="39689"/>
            <a:ext cx="4267200" cy="66897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javax.swing</a:t>
            </a:r>
            <a:r>
              <a:rPr lang="en-US" sz="8000" dirty="0" smtClean="0"/>
              <a:t>.*;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import </a:t>
            </a:r>
            <a:r>
              <a:rPr lang="en-US" sz="8000" dirty="0" err="1"/>
              <a:t>java.awt.event</a:t>
            </a:r>
            <a:r>
              <a:rPr lang="en-US" sz="8000" dirty="0" smtClean="0"/>
              <a:t>.*;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class </a:t>
            </a:r>
            <a:r>
              <a:rPr lang="en-US" sz="8000" dirty="0" err="1"/>
              <a:t>RadioExample</a:t>
            </a:r>
            <a:r>
              <a:rPr lang="en-US" sz="8000" dirty="0"/>
              <a:t> extends </a:t>
            </a:r>
            <a:r>
              <a:rPr lang="en-US" sz="8000" dirty="0" err="1"/>
              <a:t>JFrame</a:t>
            </a: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8000" dirty="0"/>
              <a:t>implements </a:t>
            </a:r>
            <a:r>
              <a:rPr lang="en-US" sz="8000" dirty="0" err="1"/>
              <a:t>ActionListener</a:t>
            </a:r>
            <a:r>
              <a:rPr lang="en-US" sz="8000" dirty="0" smtClean="0"/>
              <a:t>{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JRadioButton</a:t>
            </a:r>
            <a:r>
              <a:rPr lang="en-US" sz="8000" dirty="0"/>
              <a:t> rb1,rb2</a:t>
            </a:r>
            <a:r>
              <a:rPr lang="en-US" sz="8000" dirty="0" smtClean="0"/>
              <a:t>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JButton</a:t>
            </a:r>
            <a:r>
              <a:rPr lang="en-US" sz="8000" dirty="0"/>
              <a:t> b</a:t>
            </a:r>
            <a:r>
              <a:rPr lang="en-US" sz="8000" dirty="0" smtClean="0"/>
              <a:t>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public static void main(String </a:t>
            </a:r>
            <a:r>
              <a:rPr lang="en-US" sz="8000" dirty="0" err="1"/>
              <a:t>args</a:t>
            </a:r>
            <a:r>
              <a:rPr lang="en-US" sz="8000" dirty="0" smtClean="0"/>
              <a:t>[]){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rb1=new </a:t>
            </a:r>
            <a:r>
              <a:rPr lang="en-US" sz="8000" dirty="0" err="1"/>
              <a:t>JRadioButton</a:t>
            </a:r>
            <a:r>
              <a:rPr lang="en-US" sz="8000" dirty="0"/>
              <a:t>("Male</a:t>
            </a:r>
            <a:r>
              <a:rPr lang="en-US" sz="8000" dirty="0" smtClean="0"/>
              <a:t>");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rb1.setBounds(100,50,100,30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rb2=new </a:t>
            </a:r>
            <a:r>
              <a:rPr lang="en-US" sz="8000" dirty="0" err="1"/>
              <a:t>JRadioButton</a:t>
            </a:r>
            <a:r>
              <a:rPr lang="en-US" sz="8000" dirty="0"/>
              <a:t>("Female</a:t>
            </a:r>
            <a:r>
              <a:rPr lang="en-US" sz="8000" dirty="0" smtClean="0"/>
              <a:t>");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rb2.setBounds(100,100,100,30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ButtonGroup</a:t>
            </a:r>
            <a:r>
              <a:rPr lang="en-US" sz="8000" dirty="0"/>
              <a:t> </a:t>
            </a:r>
            <a:r>
              <a:rPr lang="en-US" sz="8000" dirty="0" err="1"/>
              <a:t>bg</a:t>
            </a:r>
            <a:r>
              <a:rPr lang="en-US" sz="8000" dirty="0"/>
              <a:t>=new </a:t>
            </a:r>
            <a:r>
              <a:rPr lang="en-US" sz="8000" dirty="0" err="1"/>
              <a:t>ButtonGroup</a:t>
            </a:r>
            <a:r>
              <a:rPr lang="en-US" sz="8000" dirty="0" smtClean="0"/>
              <a:t>();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(rb1);</a:t>
            </a:r>
          </a:p>
          <a:p>
            <a:pPr marL="0" indent="0">
              <a:buNone/>
            </a:pPr>
            <a:r>
              <a:rPr lang="en-US" sz="8000" dirty="0" err="1"/>
              <a:t>bg.add</a:t>
            </a:r>
            <a:r>
              <a:rPr lang="en-US" sz="8000" dirty="0"/>
              <a:t>(rb2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 b=new </a:t>
            </a:r>
            <a:r>
              <a:rPr lang="en-US" sz="8000" dirty="0" err="1"/>
              <a:t>JButton</a:t>
            </a:r>
            <a:r>
              <a:rPr lang="en-US" sz="8000" dirty="0"/>
              <a:t>("click</a:t>
            </a:r>
            <a:r>
              <a:rPr lang="en-US" sz="8000" dirty="0" smtClean="0"/>
              <a:t>"); </a:t>
            </a:r>
          </a:p>
          <a:p>
            <a:pPr marL="0" indent="0">
              <a:buNone/>
            </a:pPr>
            <a:r>
              <a:rPr lang="en-US" sz="8000" dirty="0" err="1"/>
              <a:t>b.setBounds</a:t>
            </a:r>
            <a:r>
              <a:rPr lang="en-US" sz="8000" dirty="0"/>
              <a:t>(100,150,80,30</a:t>
            </a:r>
            <a:r>
              <a:rPr lang="en-US" sz="8000" dirty="0" smtClean="0"/>
              <a:t>); </a:t>
            </a:r>
            <a:endParaRPr lang="en-US" sz="8000" dirty="0"/>
          </a:p>
          <a:p>
            <a:pPr marL="0" indent="0">
              <a:buNone/>
            </a:pPr>
            <a:r>
              <a:rPr lang="en-US" sz="8000" dirty="0" err="1"/>
              <a:t>b.addActionListener</a:t>
            </a:r>
            <a:r>
              <a:rPr lang="en-US" sz="8000" dirty="0"/>
              <a:t>(this</a:t>
            </a:r>
            <a:r>
              <a:rPr lang="en-US" sz="8000" dirty="0" smtClean="0"/>
              <a:t>); </a:t>
            </a:r>
            <a:endParaRPr lang="en-US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5612" y="91282"/>
            <a:ext cx="4876800" cy="67667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 add(rb1);add(rb2);add(b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err="1"/>
              <a:t>setSize</a:t>
            </a:r>
            <a:r>
              <a:rPr lang="en-US" sz="1800" dirty="0"/>
              <a:t>(300,300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setLayout</a:t>
            </a:r>
            <a:r>
              <a:rPr lang="en-US" sz="1800" dirty="0"/>
              <a:t>(null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setVisible</a:t>
            </a:r>
            <a:r>
              <a:rPr lang="en-US" sz="1800" dirty="0"/>
              <a:t>(true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smtClean="0"/>
              <a:t>public</a:t>
            </a:r>
            <a:r>
              <a:rPr lang="en-US" sz="1800" dirty="0"/>
              <a:t> void 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 e)</a:t>
            </a:r>
          </a:p>
          <a:p>
            <a:pPr marL="0" indent="0">
              <a:buNone/>
            </a:pP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if(rb1.isSelected</a:t>
            </a:r>
            <a:r>
              <a:rPr lang="en-US" sz="1800" dirty="0" smtClean="0"/>
              <a:t>()){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(this,</a:t>
            </a:r>
          </a:p>
          <a:p>
            <a:pPr marL="0" indent="0">
              <a:buNone/>
            </a:pPr>
            <a:r>
              <a:rPr lang="en-US" sz="1800" dirty="0"/>
              <a:t>"You are male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else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JOptionPane.showMessageDialog</a:t>
            </a:r>
            <a:r>
              <a:rPr lang="en-US" sz="1800" dirty="0"/>
              <a:t>(</a:t>
            </a:r>
            <a:r>
              <a:rPr lang="en-US" sz="1800" dirty="0" err="1"/>
              <a:t>this,"You</a:t>
            </a:r>
            <a:r>
              <a:rPr lang="en-US" sz="1800" dirty="0"/>
              <a:t> are female</a:t>
            </a:r>
            <a:r>
              <a:rPr lang="en-US" sz="1800" dirty="0" smtClean="0"/>
              <a:t>");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}} </a:t>
            </a:r>
            <a:endParaRPr lang="en-US" sz="1800" dirty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442912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3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JTextField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5" y="196949"/>
            <a:ext cx="9818810" cy="2717702"/>
          </a:xfrm>
        </p:spPr>
        <p:txBody>
          <a:bodyPr/>
          <a:lstStyle/>
          <a:p>
            <a:r>
              <a:rPr lang="en-US" dirty="0"/>
              <a:t>The object of a </a:t>
            </a:r>
            <a:r>
              <a:rPr lang="en-US" dirty="0" err="1"/>
              <a:t>JTextField</a:t>
            </a:r>
            <a:r>
              <a:rPr lang="en-US" dirty="0"/>
              <a:t> class is a text component that allows the editing of a single line text. It inherits </a:t>
            </a:r>
            <a:r>
              <a:rPr lang="en-US" dirty="0" err="1"/>
              <a:t>JTextComponent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dirty="0" err="1"/>
              <a:t>JTextField</a:t>
            </a:r>
            <a:r>
              <a:rPr lang="en-US" dirty="0"/>
              <a:t> class declaration</a:t>
            </a:r>
          </a:p>
          <a:p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JTextField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JTextComponent</a:t>
            </a:r>
            <a:r>
              <a:rPr lang="en-US" dirty="0"/>
              <a:t> </a:t>
            </a:r>
            <a:r>
              <a:rPr lang="en-US" b="1" dirty="0"/>
              <a:t>implements</a:t>
            </a:r>
            <a:r>
              <a:rPr lang="en-US" dirty="0"/>
              <a:t> </a:t>
            </a:r>
            <a:r>
              <a:rPr lang="en-US" dirty="0" err="1"/>
              <a:t>SwingConstants</a:t>
            </a:r>
            <a:r>
              <a:rPr lang="en-US" dirty="0"/>
              <a:t> 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85975" y="2453640"/>
          <a:ext cx="9590211" cy="3764280"/>
        </p:xfrm>
        <a:graphic>
          <a:graphicData uri="http://schemas.openxmlformats.org/drawingml/2006/table">
            <a:tbl>
              <a:tblPr/>
              <a:tblGrid>
                <a:gridCol w="3178044">
                  <a:extLst>
                    <a:ext uri="{9D8B030D-6E8A-4147-A177-3AD203B41FA5}">
                      <a16:colId xmlns:a16="http://schemas.microsoft.com/office/drawing/2014/main" val="3662215880"/>
                    </a:ext>
                  </a:extLst>
                </a:gridCol>
                <a:gridCol w="6412167">
                  <a:extLst>
                    <a:ext uri="{9D8B030D-6E8A-4147-A177-3AD203B41FA5}">
                      <a16:colId xmlns:a16="http://schemas.microsoft.com/office/drawing/2014/main" val="2776928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2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2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JTextField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TextField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JTextField(String text)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TextField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initialized with the specified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8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JTextField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(String text, 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columns)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TextField initialized with the specified text and columns.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JTextField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columns)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empty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TextField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the specified number of columns.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965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1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JTextField</a:t>
            </a:r>
            <a:r>
              <a:rPr lang="en-IN" dirty="0"/>
              <a:t> </a:t>
            </a:r>
            <a:r>
              <a:rPr lang="en-IN" dirty="0" smtClean="0"/>
              <a:t>Methods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000250" y="472440"/>
          <a:ext cx="9758364" cy="5271134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691076715"/>
                    </a:ext>
                  </a:extLst>
                </a:gridCol>
                <a:gridCol w="5829301">
                  <a:extLst>
                    <a:ext uri="{9D8B030D-6E8A-4147-A177-3AD203B41FA5}">
                      <a16:colId xmlns:a16="http://schemas.microsoft.com/office/drawing/2014/main" val="185633651"/>
                    </a:ext>
                  </a:extLst>
                </a:gridCol>
              </a:tblGrid>
              <a:tr h="67087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0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0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3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857374"/>
                  </a:ext>
                </a:extLst>
              </a:tr>
              <a:tr h="134174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</a:t>
                      </a:r>
                      <a:r>
                        <a:rPr lang="en-IN" sz="2400" dirty="0" err="1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addActionListener</a:t>
                      </a:r>
                      <a:r>
                        <a:rPr lang="en-IN" sz="24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ActionListener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add the specified action listener to receive action events from this textfield.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30213"/>
                  </a:ext>
                </a:extLst>
              </a:tr>
              <a:tr h="134174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getAction()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returns the currently set Action for this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ActionEvent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source, or null if no Action is set.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64645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setFont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(Font f)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set the current font.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15686"/>
                  </a:ext>
                </a:extLst>
              </a:tr>
              <a:tr h="134174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</a:t>
                      </a:r>
                      <a:r>
                        <a:rPr lang="en-IN" sz="2400" dirty="0" err="1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removeActionListener</a:t>
                      </a:r>
                      <a:r>
                        <a:rPr lang="en-IN" sz="24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ActionListener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remove the specified action listener so that it no longer receives action events from this 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textfield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4116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8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JTextField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0"/>
            <a:ext cx="97616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import</a:t>
            </a:r>
            <a:r>
              <a:rPr lang="en-IN" sz="2000" dirty="0"/>
              <a:t> </a:t>
            </a:r>
            <a:r>
              <a:rPr lang="en-IN" sz="2000" dirty="0" err="1"/>
              <a:t>javax.swing</a:t>
            </a:r>
            <a:r>
              <a:rPr lang="en-IN" sz="2000" dirty="0"/>
              <a:t>.*;  </a:t>
            </a:r>
          </a:p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err="1"/>
              <a:t>TextFieldExample</a:t>
            </a:r>
            <a:r>
              <a:rPr lang="en-IN" sz="2000" dirty="0"/>
              <a:t>  </a:t>
            </a:r>
            <a:r>
              <a:rPr lang="en-IN" sz="2000" dirty="0" smtClean="0"/>
              <a:t>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      {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err="1"/>
              <a:t>JFrame</a:t>
            </a:r>
            <a:r>
              <a:rPr lang="en-IN" sz="2000" dirty="0"/>
              <a:t> f= 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JFrame</a:t>
            </a:r>
            <a:r>
              <a:rPr lang="en-IN" sz="2000" dirty="0"/>
              <a:t>("</a:t>
            </a:r>
            <a:r>
              <a:rPr lang="en-IN" sz="2000" dirty="0" err="1"/>
              <a:t>TextField</a:t>
            </a:r>
            <a:r>
              <a:rPr lang="en-IN" sz="2000" dirty="0"/>
              <a:t> Example");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err="1"/>
              <a:t>JTextField</a:t>
            </a:r>
            <a:r>
              <a:rPr lang="en-IN" sz="2000" dirty="0"/>
              <a:t> t1,t2;  </a:t>
            </a:r>
          </a:p>
          <a:p>
            <a:pPr marL="0" indent="0">
              <a:buNone/>
            </a:pPr>
            <a:r>
              <a:rPr lang="en-IN" sz="2000" dirty="0"/>
              <a:t>    t1=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JTextField</a:t>
            </a:r>
            <a:r>
              <a:rPr lang="en-IN" sz="2000" dirty="0"/>
              <a:t>("Welcome to </a:t>
            </a:r>
            <a:r>
              <a:rPr lang="en-IN" sz="2000" dirty="0" smtClean="0"/>
              <a:t>Swing.");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    t1.setBounds(50,100, 200,30);  </a:t>
            </a:r>
          </a:p>
          <a:p>
            <a:pPr marL="0" indent="0">
              <a:buNone/>
            </a:pPr>
            <a:r>
              <a:rPr lang="en-IN" sz="2000" dirty="0"/>
              <a:t>    t2=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JTextField</a:t>
            </a:r>
            <a:r>
              <a:rPr lang="en-IN" sz="2000" dirty="0"/>
              <a:t>("AWT Tutorial");  </a:t>
            </a:r>
          </a:p>
          <a:p>
            <a:pPr marL="0" indent="0">
              <a:buNone/>
            </a:pPr>
            <a:r>
              <a:rPr lang="en-IN" sz="2000" dirty="0"/>
              <a:t>    t2.setBounds(50,150, 200,30);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err="1"/>
              <a:t>f.add</a:t>
            </a:r>
            <a:r>
              <a:rPr lang="en-IN" sz="2000" dirty="0"/>
              <a:t>(t1); </a:t>
            </a:r>
            <a:r>
              <a:rPr lang="en-IN" sz="2000" dirty="0" err="1"/>
              <a:t>f.add</a:t>
            </a:r>
            <a:r>
              <a:rPr lang="en-IN" sz="2000" dirty="0"/>
              <a:t>(t2);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err="1"/>
              <a:t>f.setSize</a:t>
            </a:r>
            <a:r>
              <a:rPr lang="en-IN" sz="2000" dirty="0"/>
              <a:t>(400,400);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err="1"/>
              <a:t>f.setLayout</a:t>
            </a:r>
            <a:r>
              <a:rPr lang="en-IN" sz="2000" dirty="0"/>
              <a:t>(</a:t>
            </a:r>
            <a:r>
              <a:rPr lang="en-IN" sz="2000" b="1" dirty="0"/>
              <a:t>null</a:t>
            </a:r>
            <a:r>
              <a:rPr lang="en-IN" sz="2000" dirty="0"/>
              <a:t>);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err="1"/>
              <a:t>f.setVisible</a:t>
            </a:r>
            <a:r>
              <a:rPr lang="en-IN" sz="2000" dirty="0"/>
              <a:t>(</a:t>
            </a:r>
            <a:r>
              <a:rPr lang="en-IN" sz="2000" b="1" dirty="0"/>
              <a:t>true</a:t>
            </a:r>
            <a:r>
              <a:rPr lang="en-IN" sz="2000" dirty="0"/>
              <a:t>);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78228" y="6259809"/>
            <a:ext cx="622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Note: Checkout more </a:t>
            </a:r>
            <a:r>
              <a:rPr lang="en-IN" sz="2400" dirty="0" err="1"/>
              <a:t>JTextField</a:t>
            </a:r>
            <a:r>
              <a:rPr lang="en-IN" sz="2400" dirty="0" smtClean="0"/>
              <a:t> examples </a:t>
            </a:r>
            <a:r>
              <a:rPr lang="en-IN" sz="2400" dirty="0" smtClean="0">
                <a:hlinkClick r:id="rId3"/>
              </a:rPr>
              <a:t>here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9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1716480" cy="5892956"/>
          </a:xfrm>
        </p:spPr>
        <p:txBody>
          <a:bodyPr>
            <a:normAutofit/>
          </a:bodyPr>
          <a:lstStyle/>
          <a:p>
            <a:r>
              <a:rPr lang="en-US" b="1" dirty="0"/>
              <a:t>Commonly used </a:t>
            </a:r>
            <a:r>
              <a:rPr lang="en-US" b="1" dirty="0" smtClean="0"/>
              <a:t>Constructors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4537" y="742951"/>
            <a:ext cx="9572625" cy="4929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err="1"/>
              <a:t>JTextArea</a:t>
            </a:r>
            <a:r>
              <a:rPr lang="en-US" sz="2400" b="1" dirty="0"/>
              <a:t>():</a:t>
            </a:r>
            <a:r>
              <a:rPr lang="en-US" sz="2400" dirty="0"/>
              <a:t> creates a text area that displays no text initially.</a:t>
            </a:r>
          </a:p>
          <a:p>
            <a:pPr marL="0" indent="0" algn="just">
              <a:buNone/>
            </a:pPr>
            <a:r>
              <a:rPr lang="en-US" sz="2400" b="1" dirty="0" err="1"/>
              <a:t>JTextArea</a:t>
            </a:r>
            <a:r>
              <a:rPr lang="en-US" sz="2400" b="1" dirty="0"/>
              <a:t>(String s):</a:t>
            </a:r>
            <a:r>
              <a:rPr lang="en-US" sz="2400" dirty="0"/>
              <a:t> creates a text area that displays specified text initially.</a:t>
            </a:r>
          </a:p>
          <a:p>
            <a:pPr marL="0" indent="0" algn="just">
              <a:buNone/>
            </a:pPr>
            <a:r>
              <a:rPr lang="en-US" sz="2400" b="1" dirty="0" err="1"/>
              <a:t>JTextArea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row, </a:t>
            </a:r>
            <a:r>
              <a:rPr lang="en-US" sz="2400" b="1" dirty="0" err="1"/>
              <a:t>int</a:t>
            </a:r>
            <a:r>
              <a:rPr lang="en-US" sz="2400" b="1" dirty="0"/>
              <a:t> column):</a:t>
            </a:r>
            <a:r>
              <a:rPr lang="en-US" sz="2400" dirty="0"/>
              <a:t> creates a text area with the specified number of rows and columns that displays no text initially..</a:t>
            </a:r>
          </a:p>
          <a:p>
            <a:pPr marL="0" indent="0" algn="just">
              <a:buNone/>
            </a:pPr>
            <a:r>
              <a:rPr lang="en-US" sz="2400" b="1" dirty="0" err="1"/>
              <a:t>JTextArea</a:t>
            </a:r>
            <a:r>
              <a:rPr lang="en-US" sz="2400" b="1" dirty="0"/>
              <a:t>(String s, </a:t>
            </a:r>
            <a:r>
              <a:rPr lang="en-US" sz="2400" b="1" dirty="0" err="1"/>
              <a:t>int</a:t>
            </a:r>
            <a:r>
              <a:rPr lang="en-US" sz="2400" b="1" dirty="0"/>
              <a:t> row, </a:t>
            </a:r>
            <a:r>
              <a:rPr lang="en-US" sz="2400" b="1" dirty="0" err="1"/>
              <a:t>int</a:t>
            </a:r>
            <a:r>
              <a:rPr lang="en-US" sz="2400" b="1" dirty="0"/>
              <a:t> column):</a:t>
            </a:r>
            <a:r>
              <a:rPr lang="en-US" sz="2400" dirty="0"/>
              <a:t> creates a text area with the specified number of rows and columns that displays specified text.</a:t>
            </a:r>
          </a:p>
          <a:p>
            <a:pPr algn="just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0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Commonly used methods of </a:t>
            </a:r>
            <a:r>
              <a:rPr lang="en-US" b="1" dirty="0" err="1"/>
              <a:t>JTextArea</a:t>
            </a:r>
            <a:r>
              <a:rPr lang="en-US" b="1" dirty="0"/>
              <a:t> class: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194058"/>
              </p:ext>
            </p:extLst>
          </p:nvPr>
        </p:nvGraphicFramePr>
        <p:xfrm>
          <a:off x="1985963" y="442914"/>
          <a:ext cx="9553575" cy="4796532"/>
        </p:xfrm>
        <a:graphic>
          <a:graphicData uri="http://schemas.openxmlformats.org/drawingml/2006/table">
            <a:tbl>
              <a:tblPr/>
              <a:tblGrid>
                <a:gridCol w="955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819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setRows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rows):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set specified number of rows.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9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setColumns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cols)::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set specified number of columns.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98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setFont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(Font f):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set the specified font.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07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 public void insert(String s,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position):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insert the specified text on the specified position.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07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 public void append(String s):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append the given text to the end of the document.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0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0" y="185738"/>
            <a:ext cx="7958137" cy="667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java.awt.Color</a:t>
            </a:r>
            <a:r>
              <a:rPr lang="en-US" sz="2400" dirty="0" smtClean="0"/>
              <a:t>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javax.swing</a:t>
            </a:r>
            <a:r>
              <a:rPr lang="en-US" sz="2400" dirty="0" smtClean="0"/>
              <a:t>.*;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AREA1{</a:t>
            </a:r>
          </a:p>
          <a:p>
            <a:pPr marL="0" indent="0">
              <a:buNone/>
            </a:pPr>
            <a:r>
              <a:rPr lang="en-US" sz="2400" dirty="0"/>
              <a:t> public static void main(String[] </a:t>
            </a:r>
            <a:r>
              <a:rPr lang="en-US" sz="2400" dirty="0" err="1"/>
              <a:t>args</a:t>
            </a:r>
            <a:r>
              <a:rPr lang="en-US" sz="2400" dirty="0"/>
              <a:t>) {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JFrame</a:t>
            </a:r>
            <a:r>
              <a:rPr lang="en-US" sz="2400" dirty="0"/>
              <a:t> f=new </a:t>
            </a:r>
            <a:r>
              <a:rPr lang="en-US" sz="2400" dirty="0" err="1"/>
              <a:t>JFrame</a:t>
            </a:r>
            <a:r>
              <a:rPr lang="en-US" sz="2400" dirty="0" smtClean="0"/>
              <a:t>(); 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 smtClean="0"/>
              <a:t>JTextArea</a:t>
            </a:r>
            <a:r>
              <a:rPr lang="en-US" sz="2400" dirty="0" smtClean="0"/>
              <a:t> area=new</a:t>
            </a:r>
            <a:r>
              <a:rPr lang="en-US" sz="2400" dirty="0"/>
              <a:t> </a:t>
            </a:r>
            <a:r>
              <a:rPr lang="en-US" sz="2400" dirty="0" err="1"/>
              <a:t>JTextArea</a:t>
            </a:r>
            <a:r>
              <a:rPr lang="en-US" sz="2400" dirty="0"/>
              <a:t>(300,300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area.setBounds</a:t>
            </a:r>
            <a:r>
              <a:rPr lang="en-US" sz="2400" dirty="0"/>
              <a:t>(10,30,300,300</a:t>
            </a:r>
            <a:r>
              <a:rPr lang="en-US" sz="2400" dirty="0" smtClean="0"/>
              <a:t>);  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area.setBackground</a:t>
            </a:r>
            <a:r>
              <a:rPr lang="en-US" sz="2400" dirty="0"/>
              <a:t>(</a:t>
            </a:r>
            <a:r>
              <a:rPr lang="en-US" sz="2400" dirty="0" err="1"/>
              <a:t>Color.black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area.setForeground</a:t>
            </a:r>
            <a:r>
              <a:rPr lang="en-US" sz="2400" dirty="0"/>
              <a:t>(</a:t>
            </a:r>
            <a:r>
              <a:rPr lang="en-US" sz="2400" dirty="0" err="1"/>
              <a:t>Color.white</a:t>
            </a:r>
            <a:r>
              <a:rPr lang="en-US" sz="2400" dirty="0" smtClean="0"/>
              <a:t>);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 </a:t>
            </a:r>
            <a:r>
              <a:rPr lang="en-US" sz="2400" dirty="0" err="1"/>
              <a:t>f.add</a:t>
            </a:r>
            <a:r>
              <a:rPr lang="en-US" sz="2400" dirty="0"/>
              <a:t>(area</a:t>
            </a:r>
            <a:r>
              <a:rPr lang="en-US" sz="2400" dirty="0" smtClean="0"/>
              <a:t>); 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f.setSize</a:t>
            </a:r>
            <a:r>
              <a:rPr lang="en-US" sz="2400" dirty="0" smtClean="0"/>
              <a:t>(400,400);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f.setLayout</a:t>
            </a:r>
            <a:r>
              <a:rPr lang="en-US" sz="2400" dirty="0"/>
              <a:t>(null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f.setVisible</a:t>
            </a:r>
            <a:r>
              <a:rPr lang="en-US" sz="2400" dirty="0"/>
              <a:t>(true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 }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54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4061" y="-3173"/>
            <a:ext cx="8763002" cy="6475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java.awt.Color</a:t>
            </a:r>
            <a:r>
              <a:rPr lang="en-US" sz="2400" dirty="0" smtClean="0"/>
              <a:t>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javax.swing</a:t>
            </a:r>
            <a:r>
              <a:rPr lang="en-US" sz="2400" dirty="0" smtClean="0"/>
              <a:t>.*;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AREA1 extends </a:t>
            </a:r>
            <a:r>
              <a:rPr lang="en-US" sz="2400" dirty="0" err="1"/>
              <a:t>JFrame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 public static void main(String[] </a:t>
            </a:r>
            <a:r>
              <a:rPr lang="en-US" sz="2400" dirty="0" err="1"/>
              <a:t>args</a:t>
            </a:r>
            <a:r>
              <a:rPr lang="en-US" sz="2400" dirty="0"/>
              <a:t>) {</a:t>
            </a:r>
          </a:p>
          <a:p>
            <a:pPr marL="0" indent="0">
              <a:buNone/>
            </a:pPr>
            <a:r>
              <a:rPr lang="en-US" sz="2400" dirty="0" err="1" smtClean="0"/>
              <a:t>JTextArea</a:t>
            </a:r>
            <a:r>
              <a:rPr lang="en-US" sz="2400" dirty="0" smtClean="0"/>
              <a:t> area=new</a:t>
            </a:r>
            <a:r>
              <a:rPr lang="en-US" sz="2400" dirty="0"/>
              <a:t> </a:t>
            </a:r>
            <a:r>
              <a:rPr lang="en-US" sz="2400" dirty="0" err="1"/>
              <a:t>JTextArea</a:t>
            </a:r>
            <a:r>
              <a:rPr lang="en-US" sz="2400" dirty="0"/>
              <a:t>(300,300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area.setBounds</a:t>
            </a:r>
            <a:r>
              <a:rPr lang="en-US" sz="2400" dirty="0"/>
              <a:t>(10,30,300,300</a:t>
            </a:r>
            <a:r>
              <a:rPr lang="en-US" sz="2400" dirty="0" smtClean="0"/>
              <a:t>);  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area.setBackground</a:t>
            </a:r>
            <a:r>
              <a:rPr lang="en-US" sz="2400" dirty="0"/>
              <a:t>(</a:t>
            </a:r>
            <a:r>
              <a:rPr lang="en-US" sz="2400" dirty="0" err="1"/>
              <a:t>Color.black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area.setForeground</a:t>
            </a:r>
            <a:r>
              <a:rPr lang="en-US" sz="2400" dirty="0"/>
              <a:t>(</a:t>
            </a:r>
            <a:r>
              <a:rPr lang="en-US" sz="2400" dirty="0" err="1"/>
              <a:t>Color.white</a:t>
            </a:r>
            <a:r>
              <a:rPr lang="en-US" sz="2400" dirty="0" smtClean="0"/>
              <a:t>);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 add(area</a:t>
            </a:r>
            <a:r>
              <a:rPr lang="en-US" sz="2400" dirty="0" smtClean="0"/>
              <a:t>); 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setSize</a:t>
            </a:r>
            <a:r>
              <a:rPr lang="en-US" sz="2400" dirty="0" smtClean="0"/>
              <a:t>(400,400);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setLayout</a:t>
            </a:r>
            <a:r>
              <a:rPr lang="en-US" sz="2400" dirty="0"/>
              <a:t>(null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setVisible</a:t>
            </a:r>
            <a:r>
              <a:rPr lang="en-US" sz="2400" dirty="0"/>
              <a:t>(true</a:t>
            </a:r>
            <a:r>
              <a:rPr lang="en-US" sz="2400" dirty="0" smtClean="0"/>
              <a:t>);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 }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7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Java </a:t>
            </a:r>
            <a:r>
              <a:rPr lang="en-IN" b="1" dirty="0" smtClean="0"/>
              <a:t>Swing </a:t>
            </a:r>
            <a:r>
              <a:rPr lang="en-IN" dirty="0" smtClean="0"/>
              <a:t>is </a:t>
            </a:r>
            <a:r>
              <a:rPr lang="en-IN" dirty="0"/>
              <a:t>a part of Java Foundation Classes (JFC) that is </a:t>
            </a:r>
            <a:r>
              <a:rPr lang="en-IN" i="1" dirty="0"/>
              <a:t>used to create window-based applications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Built </a:t>
            </a:r>
            <a:r>
              <a:rPr lang="en-IN" dirty="0"/>
              <a:t>on the top of AWT (Abstract Windowing Toolkit) API and entirely written in java.</a:t>
            </a:r>
          </a:p>
          <a:p>
            <a:r>
              <a:rPr lang="en-IN" dirty="0"/>
              <a:t>Unlike AWT, Java Swing provides platform-independent and lightweight components.</a:t>
            </a:r>
          </a:p>
          <a:p>
            <a:r>
              <a:rPr lang="en-IN" dirty="0"/>
              <a:t>The </a:t>
            </a:r>
            <a:r>
              <a:rPr lang="en-IN" dirty="0" err="1"/>
              <a:t>javax.swing</a:t>
            </a:r>
            <a:r>
              <a:rPr lang="en-IN" dirty="0"/>
              <a:t> package provides classes for java swing API </a:t>
            </a:r>
            <a:endParaRPr lang="en-IN" dirty="0" smtClean="0"/>
          </a:p>
          <a:p>
            <a:pPr lvl="1"/>
            <a:r>
              <a:rPr lang="en-IN" dirty="0" err="1" smtClean="0"/>
              <a:t>JButton</a:t>
            </a:r>
            <a:endParaRPr lang="en-IN" dirty="0" smtClean="0"/>
          </a:p>
          <a:p>
            <a:pPr lvl="1"/>
            <a:r>
              <a:rPr lang="en-IN" dirty="0" err="1" smtClean="0"/>
              <a:t>JTextField</a:t>
            </a:r>
            <a:endParaRPr lang="en-IN" dirty="0" smtClean="0"/>
          </a:p>
          <a:p>
            <a:pPr lvl="1"/>
            <a:r>
              <a:rPr lang="en-IN" dirty="0" err="1" smtClean="0"/>
              <a:t>JTextArea</a:t>
            </a:r>
            <a:endParaRPr lang="en-IN" dirty="0" smtClean="0"/>
          </a:p>
          <a:p>
            <a:pPr lvl="1"/>
            <a:r>
              <a:rPr lang="en-IN" dirty="0" err="1" smtClean="0"/>
              <a:t>JRadioButton</a:t>
            </a:r>
            <a:endParaRPr lang="en-IN" dirty="0" smtClean="0"/>
          </a:p>
          <a:p>
            <a:pPr lvl="1"/>
            <a:r>
              <a:rPr lang="en-IN" dirty="0" err="1" smtClean="0"/>
              <a:t>JCheckbox</a:t>
            </a:r>
            <a:endParaRPr lang="en-IN" dirty="0" smtClean="0"/>
          </a:p>
          <a:p>
            <a:pPr lvl="1"/>
            <a:r>
              <a:rPr lang="en-IN" dirty="0" err="1" smtClean="0"/>
              <a:t>JMenu</a:t>
            </a:r>
            <a:endParaRPr lang="en-IN" dirty="0" smtClean="0"/>
          </a:p>
          <a:p>
            <a:pPr lvl="1"/>
            <a:r>
              <a:rPr lang="en-IN" dirty="0" err="1" smtClean="0"/>
              <a:t>JColorChooser</a:t>
            </a:r>
            <a:r>
              <a:rPr lang="en-IN" dirty="0" smtClean="0"/>
              <a:t> </a:t>
            </a:r>
            <a:r>
              <a:rPr lang="en-IN" dirty="0"/>
              <a:t>etc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4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68" y="196948"/>
            <a:ext cx="9628749" cy="571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1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Commonly</a:t>
            </a:r>
            <a:r>
              <a:rPr lang="en-US" altLang="en-US" b="1" dirty="0">
                <a:latin typeface="Arial" charset="0"/>
                <a:cs typeface="Arial" charset="0"/>
              </a:rPr>
              <a:t> </a:t>
            </a:r>
            <a:r>
              <a:rPr lang="en-US" altLang="en-US" dirty="0"/>
              <a:t>used methods of </a:t>
            </a:r>
            <a:r>
              <a:rPr lang="en-US" altLang="en-US" dirty="0" err="1"/>
              <a:t>JComboBox</a:t>
            </a:r>
            <a:r>
              <a:rPr lang="en-US" altLang="en-US" dirty="0"/>
              <a:t> class:</a:t>
            </a:r>
            <a:br>
              <a:rPr lang="en-US" alt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47976"/>
              </p:ext>
            </p:extLst>
          </p:nvPr>
        </p:nvGraphicFramePr>
        <p:xfrm>
          <a:off x="2014538" y="442913"/>
          <a:ext cx="9601200" cy="5646990"/>
        </p:xfrm>
        <a:graphic>
          <a:graphicData uri="http://schemas.openxmlformats.org/drawingml/2006/table">
            <a:tbl>
              <a:tblPr/>
              <a:tblGrid>
                <a:gridCol w="96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452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addItem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anObject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add an item to the item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52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removeItem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anObject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delete an item to the item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2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removeAllItems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remove all the items from the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38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setEditable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determine whether the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JComboBox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editable.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52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addActionListener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ActionListener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add the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ActionListener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521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 public void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addItemListener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ItemListener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to add the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ItemListener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066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90600"/>
            <a:ext cx="5638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01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825" y="442913"/>
            <a:ext cx="8801100" cy="5972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class Combo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/>
              <a:t>f=new </a:t>
            </a:r>
            <a:r>
              <a:rPr lang="en-US" dirty="0" err="1"/>
              <a:t>JFrame</a:t>
            </a:r>
            <a:r>
              <a:rPr lang="en-US" dirty="0"/>
              <a:t>("Combo ex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String </a:t>
            </a:r>
            <a:r>
              <a:rPr lang="en-US" dirty="0"/>
              <a:t>country[]={"India","</a:t>
            </a:r>
            <a:r>
              <a:rPr lang="en-US" dirty="0" err="1"/>
              <a:t>Aus</a:t>
            </a:r>
            <a:r>
              <a:rPr lang="en-US" dirty="0"/>
              <a:t>","U.S.A","England","</a:t>
            </a:r>
            <a:r>
              <a:rPr lang="en-US" dirty="0" err="1"/>
              <a:t>Newzeland</a:t>
            </a:r>
            <a:r>
              <a:rPr lang="en-US" dirty="0" smtClean="0"/>
              <a:t>"};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=new </a:t>
            </a:r>
            <a:r>
              <a:rPr lang="en-US" dirty="0" err="1"/>
              <a:t>JComboBox</a:t>
            </a:r>
            <a:r>
              <a:rPr lang="en-US" dirty="0"/>
              <a:t>(country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cb.setBounds</a:t>
            </a:r>
            <a:r>
              <a:rPr lang="en-US" dirty="0"/>
              <a:t>(50, 50,90,20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f.add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f.setLayout</a:t>
            </a:r>
            <a:r>
              <a:rPr lang="en-US" dirty="0"/>
              <a:t>(null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f.setSize</a:t>
            </a:r>
            <a:r>
              <a:rPr lang="en-US" dirty="0"/>
              <a:t>(400,500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f.setVisible</a:t>
            </a:r>
            <a:r>
              <a:rPr lang="en-US" dirty="0"/>
              <a:t>(true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6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1816491" cy="5892956"/>
          </a:xfrm>
        </p:spPr>
        <p:txBody>
          <a:bodyPr>
            <a:normAutofit/>
          </a:bodyPr>
          <a:lstStyle/>
          <a:p>
            <a:r>
              <a:rPr lang="en-US" b="1" dirty="0"/>
              <a:t>Commonly used Constructors of </a:t>
            </a:r>
            <a:r>
              <a:rPr lang="en-US" b="1" dirty="0" err="1"/>
              <a:t>JTable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JTable</a:t>
            </a:r>
            <a:r>
              <a:rPr lang="en-US" b="1" dirty="0"/>
              <a:t>():</a:t>
            </a:r>
            <a:r>
              <a:rPr lang="en-US" dirty="0"/>
              <a:t> creates a table with empty cells.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JTable</a:t>
            </a:r>
            <a:r>
              <a:rPr lang="en-US" b="1" dirty="0"/>
              <a:t>(Object[][] rows, Object[] columns):</a:t>
            </a:r>
            <a:r>
              <a:rPr lang="en-US" dirty="0"/>
              <a:t> creates a table with the specified data.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9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238" y="0"/>
            <a:ext cx="9944100" cy="68580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class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/>
              <a:t>f=new </a:t>
            </a:r>
            <a:r>
              <a:rPr lang="en-US" dirty="0" err="1"/>
              <a:t>JFrame</a:t>
            </a:r>
            <a:r>
              <a:rPr lang="en-US" dirty="0" smtClean="0"/>
              <a:t>();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String </a:t>
            </a:r>
            <a:r>
              <a:rPr lang="en-US" dirty="0"/>
              <a:t>data[][]={ {"101","Amit","670000</a:t>
            </a:r>
            <a:r>
              <a:rPr lang="en-US" dirty="0" smtClean="0"/>
              <a:t>"},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{"</a:t>
            </a:r>
            <a:r>
              <a:rPr lang="en-US" dirty="0"/>
              <a:t>102","Jai","780000</a:t>
            </a:r>
            <a:r>
              <a:rPr lang="en-US" dirty="0" smtClean="0"/>
              <a:t>"},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{"</a:t>
            </a:r>
            <a:r>
              <a:rPr lang="en-US" dirty="0"/>
              <a:t>101","Sachin","700000</a:t>
            </a:r>
            <a:r>
              <a:rPr lang="en-US" dirty="0" smtClean="0"/>
              <a:t>"}};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String </a:t>
            </a:r>
            <a:r>
              <a:rPr lang="en-US" dirty="0"/>
              <a:t>column[]={"ID","NAME","SALARY</a:t>
            </a:r>
            <a:r>
              <a:rPr lang="en-US" dirty="0" smtClean="0"/>
              <a:t>"};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JTable</a:t>
            </a:r>
            <a:r>
              <a:rPr lang="en-US" dirty="0" smtClean="0"/>
              <a:t> </a:t>
            </a:r>
            <a:r>
              <a:rPr lang="en-US" dirty="0" err="1"/>
              <a:t>jt</a:t>
            </a:r>
            <a:r>
              <a:rPr lang="en-US" dirty="0"/>
              <a:t>=new </a:t>
            </a:r>
            <a:r>
              <a:rPr lang="en-US" dirty="0" err="1"/>
              <a:t>JTable</a:t>
            </a:r>
            <a:r>
              <a:rPr lang="en-US" dirty="0"/>
              <a:t>(</a:t>
            </a:r>
            <a:r>
              <a:rPr lang="en-US" dirty="0" err="1"/>
              <a:t>data,column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jt.setBounds</a:t>
            </a:r>
            <a:r>
              <a:rPr lang="en-US" dirty="0" smtClean="0"/>
              <a:t>(30,40,200,300);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JScrollPane</a:t>
            </a:r>
            <a:r>
              <a:rPr lang="en-US" dirty="0" smtClean="0"/>
              <a:t> </a:t>
            </a:r>
            <a:r>
              <a:rPr lang="en-US" dirty="0" err="1"/>
              <a:t>sp</a:t>
            </a:r>
            <a:r>
              <a:rPr lang="en-US" dirty="0"/>
              <a:t>=new </a:t>
            </a:r>
            <a:r>
              <a:rPr lang="en-US" dirty="0" err="1"/>
              <a:t>JScrollPane</a:t>
            </a:r>
            <a:r>
              <a:rPr lang="en-US" dirty="0"/>
              <a:t>(</a:t>
            </a:r>
            <a:r>
              <a:rPr lang="en-US" dirty="0" err="1"/>
              <a:t>jt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f.add</a:t>
            </a:r>
            <a:r>
              <a:rPr lang="en-US" dirty="0" smtClean="0"/>
              <a:t>(</a:t>
            </a:r>
            <a:r>
              <a:rPr lang="en-US" dirty="0" err="1" smtClean="0"/>
              <a:t>sp</a:t>
            </a:r>
            <a:r>
              <a:rPr lang="en-US" dirty="0" smtClean="0"/>
              <a:t>); </a:t>
            </a:r>
            <a:endParaRPr lang="en-US" dirty="0"/>
          </a:p>
          <a:p>
            <a:pPr marL="271463" indent="0">
              <a:buNone/>
            </a:pPr>
            <a:r>
              <a:rPr lang="en-US" dirty="0" smtClean="0"/>
              <a:t>     </a:t>
            </a:r>
            <a:r>
              <a:rPr lang="en-US" dirty="0" err="1"/>
              <a:t>f.setSize</a:t>
            </a:r>
            <a:r>
              <a:rPr lang="en-US" dirty="0"/>
              <a:t>(300,400</a:t>
            </a:r>
            <a:r>
              <a:rPr lang="en-US" dirty="0" smtClean="0"/>
              <a:t>); </a:t>
            </a:r>
            <a:endParaRPr lang="en-US" dirty="0"/>
          </a:p>
          <a:p>
            <a:pPr marL="271463" indent="0">
              <a:buNone/>
            </a:pPr>
            <a:r>
              <a:rPr lang="en-US" dirty="0" smtClean="0"/>
              <a:t>  // </a:t>
            </a:r>
            <a:r>
              <a:rPr lang="en-US" dirty="0" err="1" smtClean="0"/>
              <a:t>f.setLayout</a:t>
            </a:r>
            <a:r>
              <a:rPr lang="en-US" dirty="0" smtClean="0"/>
              <a:t>(null); </a:t>
            </a:r>
            <a:endParaRPr lang="en-US" dirty="0"/>
          </a:p>
          <a:p>
            <a:pPr marL="271463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f.setVisible</a:t>
            </a:r>
            <a:r>
              <a:rPr lang="en-US" dirty="0" smtClean="0"/>
              <a:t>(true); </a:t>
            </a:r>
            <a:endParaRPr lang="en-US" dirty="0"/>
          </a:p>
          <a:p>
            <a:pPr marL="271463" indent="0">
              <a:buNone/>
            </a:pPr>
            <a:r>
              <a:rPr lang="en-US" dirty="0" smtClean="0"/>
              <a:t>  } </a:t>
            </a:r>
            <a:endParaRPr lang="en-US" dirty="0"/>
          </a:p>
          <a:p>
            <a:pPr marL="271463" indent="0">
              <a:buNone/>
            </a:pPr>
            <a:r>
              <a:rPr lang="en-US" dirty="0" smtClean="0"/>
              <a:t>   </a:t>
            </a:r>
            <a:r>
              <a:rPr lang="en-US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7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685800"/>
            <a:ext cx="54101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8" y="196948"/>
            <a:ext cx="1659329" cy="5892956"/>
          </a:xfrm>
        </p:spPr>
        <p:txBody>
          <a:bodyPr/>
          <a:lstStyle/>
          <a:p>
            <a:r>
              <a:rPr lang="en-US" dirty="0" smtClean="0"/>
              <a:t>Slider Constructors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47666"/>
              </p:ext>
            </p:extLst>
          </p:nvPr>
        </p:nvGraphicFramePr>
        <p:xfrm>
          <a:off x="1957387" y="400048"/>
          <a:ext cx="9629778" cy="5689856"/>
        </p:xfrm>
        <a:graphic>
          <a:graphicData uri="http://schemas.openxmlformats.org/drawingml/2006/table">
            <a:tbl>
              <a:tblPr/>
              <a:tblGrid>
                <a:gridCol w="3743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1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07081" marR="107081" marT="107081" marB="107081">
                    <a:lnL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7081" marR="107081" marT="107081" marB="107081">
                    <a:lnL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73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slider with the initial value of 50 and range of 0 to 100.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4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orientation)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slider with the specified orientation set by either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JSlider.HORIZONTAL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JSlider.VERTICAL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with the range 0 to 100 and initial value 50.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min, int max)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horizontal slider using the given min and max.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min, int max, int value)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horizontal slider using the given min, max and value.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JSlider(int orientation, int min, int max, int value)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slider using the given orientation, min, max and value.</a:t>
                      </a:r>
                    </a:p>
                  </a:txBody>
                  <a:tcPr marL="71387" marR="71387" marT="71387" marB="7138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15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27637"/>
              </p:ext>
            </p:extLst>
          </p:nvPr>
        </p:nvGraphicFramePr>
        <p:xfrm>
          <a:off x="2014538" y="485774"/>
          <a:ext cx="9701213" cy="4389736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9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D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setMinorTickSpacing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n)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set the minor tick spacing to the slider.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setMajorTickSpacing(int n)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set the major tick spacing to the slider.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2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setPaintTicks(boolean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determine whether tick marks are painted.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2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setPaintLabels(boolean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determine whether labels are painted.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24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setPaintTracks(boolean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determine whether track is painted.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162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257175"/>
            <a:ext cx="9439275" cy="5926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SliderExample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 </a:t>
            </a:r>
            <a:r>
              <a:rPr lang="en-US" dirty="0" err="1">
                <a:solidFill>
                  <a:srgbClr val="FF0000"/>
                </a:solidFill>
              </a:rPr>
              <a:t>JFrame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static void main(String s[]) { </a:t>
            </a:r>
          </a:p>
          <a:p>
            <a:pPr marL="0" indent="0">
              <a:buNone/>
            </a:pPr>
            <a:r>
              <a:rPr lang="en-US" dirty="0" err="1"/>
              <a:t>JSlider</a:t>
            </a:r>
            <a:r>
              <a:rPr lang="en-US" dirty="0"/>
              <a:t> slider = new </a:t>
            </a:r>
            <a:r>
              <a:rPr lang="en-US" dirty="0" err="1"/>
              <a:t>JSlider</a:t>
            </a:r>
            <a:r>
              <a:rPr lang="en-US" dirty="0"/>
              <a:t>(</a:t>
            </a:r>
            <a:r>
              <a:rPr lang="en-US" dirty="0" err="1"/>
              <a:t>JSlider.HORIZONTAL</a:t>
            </a:r>
            <a:r>
              <a:rPr lang="en-US" dirty="0"/>
              <a:t>, 0, 50, 25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slider.setMinorTickSpacing</a:t>
            </a:r>
            <a:r>
              <a:rPr lang="en-US" dirty="0"/>
              <a:t>(2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slider.setMajorTickSpacing</a:t>
            </a:r>
            <a:r>
              <a:rPr lang="en-US" dirty="0"/>
              <a:t>(10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slider.setPaintTicks</a:t>
            </a:r>
            <a:r>
              <a:rPr lang="en-US" dirty="0"/>
              <a:t>(true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slider.setPaintLabels</a:t>
            </a:r>
            <a:r>
              <a:rPr lang="en-US" dirty="0"/>
              <a:t>(true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panel=new </a:t>
            </a:r>
            <a:r>
              <a:rPr lang="en-US" dirty="0" err="1"/>
              <a:t>JPanel</a:t>
            </a:r>
            <a:r>
              <a:rPr lang="en-US" dirty="0" smtClean="0"/>
              <a:t>();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panel.add</a:t>
            </a:r>
            <a:r>
              <a:rPr lang="en-US" dirty="0"/>
              <a:t>(slider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add(panel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setVisible</a:t>
            </a:r>
            <a:r>
              <a:rPr lang="en-US" dirty="0"/>
              <a:t>(true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1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07754"/>
              </p:ext>
            </p:extLst>
          </p:nvPr>
        </p:nvGraphicFramePr>
        <p:xfrm>
          <a:off x="2414588" y="196949"/>
          <a:ext cx="9272589" cy="6010348"/>
        </p:xfrm>
        <a:graphic>
          <a:graphicData uri="http://schemas.openxmlformats.org/drawingml/2006/table">
            <a:tbl>
              <a:tblPr/>
              <a:tblGrid>
                <a:gridCol w="871537">
                  <a:extLst>
                    <a:ext uri="{9D8B030D-6E8A-4147-A177-3AD203B41FA5}">
                      <a16:colId xmlns:a16="http://schemas.microsoft.com/office/drawing/2014/main" val="2336224740"/>
                    </a:ext>
                  </a:extLst>
                </a:gridCol>
                <a:gridCol w="4386264">
                  <a:extLst>
                    <a:ext uri="{9D8B030D-6E8A-4147-A177-3AD203B41FA5}">
                      <a16:colId xmlns:a16="http://schemas.microsoft.com/office/drawing/2014/main" val="3833435957"/>
                    </a:ext>
                  </a:extLst>
                </a:gridCol>
                <a:gridCol w="4014788">
                  <a:extLst>
                    <a:ext uri="{9D8B030D-6E8A-4147-A177-3AD203B41FA5}">
                      <a16:colId xmlns:a16="http://schemas.microsoft.com/office/drawing/2014/main" val="2160561387"/>
                    </a:ext>
                  </a:extLst>
                </a:gridCol>
              </a:tblGrid>
              <a:tr h="2872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 No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5282" marR="65282" marT="65282" marB="65282">
                    <a:lnL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 AWT</a:t>
                      </a:r>
                    </a:p>
                  </a:txBody>
                  <a:tcPr marL="65282" marR="65282" marT="65282" marB="65282">
                    <a:lnL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 Swing</a:t>
                      </a:r>
                    </a:p>
                  </a:txBody>
                  <a:tcPr marL="65282" marR="65282" marT="65282" marB="65282">
                    <a:lnL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2142"/>
                  </a:ext>
                </a:extLst>
              </a:tr>
              <a:tr h="71373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AWT components are 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platform-dependent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 swing components are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platform-independent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17481"/>
                  </a:ext>
                </a:extLst>
              </a:tr>
              <a:tr h="71373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AWT components are 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heavyweight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Swing components are 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lightweight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08934"/>
                  </a:ext>
                </a:extLst>
              </a:tr>
              <a:tr h="71373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AWT 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doesn't support pluggable look and feel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Swing </a:t>
                      </a:r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pluggable look and feel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90890"/>
                  </a:ext>
                </a:extLst>
              </a:tr>
              <a:tr h="14971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AWT provides 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components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than Swing.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Swing provides 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powerful components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such as tables, lists,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scrollpanes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colorchooser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tabbedpane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etc.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72992"/>
                  </a:ext>
                </a:extLst>
              </a:tr>
              <a:tr h="1967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AWT 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doesn't follows 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MVC 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View Controller) where model represents data, view represents presentation and controller acts as an interface between model and view.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Swing 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follows MVC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3521" marR="43521" marT="43521" marB="435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724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5200" y="3296444"/>
            <a:ext cx="5334000" cy="1656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6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600200"/>
            <a:ext cx="632459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33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37" y="228601"/>
            <a:ext cx="4038600" cy="5897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import javax.swing.* </a:t>
            </a:r>
          </a:p>
          <a:p>
            <a:pPr marL="0" indent="0">
              <a:buNone/>
            </a:pPr>
            <a:r>
              <a:rPr lang="en-US" sz="6400" dirty="0"/>
              <a:t>public class </a:t>
            </a:r>
            <a:r>
              <a:rPr lang="en-US" sz="6400" dirty="0" err="1"/>
              <a:t>SwingFirstExample</a:t>
            </a:r>
            <a:r>
              <a:rPr lang="en-US" sz="6400" dirty="0"/>
              <a:t> {</a:t>
            </a:r>
          </a:p>
          <a:p>
            <a:pPr marL="0" indent="0">
              <a:buNone/>
            </a:pPr>
            <a:r>
              <a:rPr lang="en-US" sz="6400" dirty="0" smtClean="0"/>
              <a:t>  public </a:t>
            </a:r>
            <a:r>
              <a:rPr lang="en-US" sz="6400" dirty="0"/>
              <a:t>static void main(String[] </a:t>
            </a:r>
            <a:r>
              <a:rPr lang="en-US" sz="6400" dirty="0" err="1"/>
              <a:t>args</a:t>
            </a:r>
            <a:r>
              <a:rPr lang="en-US" sz="6400" dirty="0"/>
              <a:t>) </a:t>
            </a:r>
            <a:r>
              <a:rPr lang="en-US" sz="6400" dirty="0" smtClean="0"/>
              <a:t>{  </a:t>
            </a: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JFrame</a:t>
            </a:r>
            <a:r>
              <a:rPr lang="en-US" sz="6400" dirty="0"/>
              <a:t> frame = new </a:t>
            </a:r>
            <a:r>
              <a:rPr lang="en-US" sz="6400" dirty="0" err="1"/>
              <a:t>JFrame</a:t>
            </a:r>
            <a:r>
              <a:rPr lang="en-US" sz="6400" dirty="0"/>
              <a:t>("My First Swing Example");</a:t>
            </a:r>
          </a:p>
          <a:p>
            <a:pPr marL="0" indent="0">
              <a:buNone/>
            </a:pPr>
            <a:r>
              <a:rPr lang="en-US" sz="6400" dirty="0" smtClean="0"/>
              <a:t> </a:t>
            </a:r>
            <a:endParaRPr lang="en-US" sz="6400" dirty="0"/>
          </a:p>
          <a:p>
            <a:pPr marL="0" indent="0">
              <a:buNone/>
            </a:pPr>
            <a:r>
              <a:rPr lang="en-US" sz="6400" dirty="0" smtClean="0"/>
              <a:t>  </a:t>
            </a:r>
            <a:r>
              <a:rPr lang="en-US" sz="6400" dirty="0" err="1"/>
              <a:t>frame.setSize</a:t>
            </a:r>
            <a:r>
              <a:rPr lang="en-US" sz="6400" dirty="0"/>
              <a:t>(350, 200);</a:t>
            </a:r>
          </a:p>
          <a:p>
            <a:pPr marL="0" indent="0">
              <a:buNone/>
            </a:pPr>
            <a:r>
              <a:rPr lang="en-US" sz="6400" dirty="0" err="1"/>
              <a:t>JPanel</a:t>
            </a:r>
            <a:r>
              <a:rPr lang="en-US" sz="6400" dirty="0"/>
              <a:t> panel = new </a:t>
            </a:r>
            <a:r>
              <a:rPr lang="en-US" sz="6400" dirty="0" err="1"/>
              <a:t>JPanel</a:t>
            </a:r>
            <a:r>
              <a:rPr lang="en-US" sz="6400" dirty="0" smtClean="0"/>
              <a:t>();  </a:t>
            </a:r>
            <a:endParaRPr lang="en-US" sz="6400" dirty="0"/>
          </a:p>
          <a:p>
            <a:pPr marL="0" indent="0">
              <a:buNone/>
            </a:pPr>
            <a:r>
              <a:rPr lang="en-US" sz="6400" dirty="0" smtClean="0"/>
              <a:t>     </a:t>
            </a:r>
            <a:r>
              <a:rPr lang="en-US" sz="6400" dirty="0" err="1" smtClean="0"/>
              <a:t>frame.add</a:t>
            </a:r>
            <a:r>
              <a:rPr lang="en-US" sz="6400" dirty="0" smtClean="0"/>
              <a:t>(panel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panel.setLayout</a:t>
            </a:r>
            <a:r>
              <a:rPr lang="en-US" sz="6400" dirty="0"/>
              <a:t>(null);</a:t>
            </a:r>
          </a:p>
          <a:p>
            <a:pPr marL="0" indent="0">
              <a:buNone/>
            </a:pPr>
            <a:r>
              <a:rPr lang="en-US" sz="6400" dirty="0" smtClean="0"/>
              <a:t> </a:t>
            </a:r>
            <a:r>
              <a:rPr lang="en-US" sz="6400" dirty="0" err="1" smtClean="0"/>
              <a:t>JLabel</a:t>
            </a:r>
            <a:r>
              <a:rPr lang="en-US" sz="6400" dirty="0" smtClean="0"/>
              <a:t> </a:t>
            </a:r>
            <a:r>
              <a:rPr lang="en-US" sz="6400" dirty="0" err="1"/>
              <a:t>userLabel</a:t>
            </a:r>
            <a:r>
              <a:rPr lang="en-US" sz="6400" dirty="0"/>
              <a:t> = new </a:t>
            </a:r>
            <a:r>
              <a:rPr lang="en-US" sz="6400" dirty="0" err="1"/>
              <a:t>JLabel</a:t>
            </a:r>
            <a:r>
              <a:rPr lang="en-US" sz="6400" dirty="0"/>
              <a:t>("User");</a:t>
            </a:r>
          </a:p>
          <a:p>
            <a:pPr marL="0" indent="0">
              <a:buNone/>
            </a:pPr>
            <a:r>
              <a:rPr lang="en-US" sz="6400" dirty="0" err="1"/>
              <a:t>userLabel.setBounds</a:t>
            </a:r>
            <a:r>
              <a:rPr lang="en-US" sz="6400" dirty="0"/>
              <a:t>(10,20,80,25);</a:t>
            </a:r>
          </a:p>
          <a:p>
            <a:pPr marL="0" indent="0">
              <a:buNone/>
            </a:pPr>
            <a:r>
              <a:rPr lang="en-US" sz="6400" dirty="0" smtClean="0"/>
              <a:t>    </a:t>
            </a:r>
            <a:r>
              <a:rPr lang="en-US" sz="6400" dirty="0" err="1" smtClean="0"/>
              <a:t>panel.add</a:t>
            </a:r>
            <a:r>
              <a:rPr lang="en-US" sz="6400" dirty="0" smtClean="0"/>
              <a:t>(</a:t>
            </a:r>
            <a:r>
              <a:rPr lang="en-US" sz="6400" dirty="0" err="1" smtClean="0"/>
              <a:t>userLabel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JTextField</a:t>
            </a:r>
            <a:r>
              <a:rPr lang="en-US" sz="6400" dirty="0"/>
              <a:t> </a:t>
            </a:r>
            <a:r>
              <a:rPr lang="en-US" sz="6400" dirty="0" err="1"/>
              <a:t>userText</a:t>
            </a:r>
            <a:r>
              <a:rPr lang="en-US" sz="6400" dirty="0"/>
              <a:t> = new </a:t>
            </a:r>
            <a:r>
              <a:rPr lang="en-US" sz="6400" dirty="0" err="1"/>
              <a:t>JTextField</a:t>
            </a:r>
            <a:r>
              <a:rPr lang="en-US" sz="6400" dirty="0"/>
              <a:t>( 20);</a:t>
            </a:r>
          </a:p>
          <a:p>
            <a:pPr marL="0" indent="0">
              <a:buNone/>
            </a:pPr>
            <a:r>
              <a:rPr lang="en-US" sz="6400" dirty="0" smtClean="0"/>
              <a:t>    </a:t>
            </a:r>
            <a:r>
              <a:rPr lang="en-US" sz="6400" dirty="0" err="1" smtClean="0"/>
              <a:t>userText.setBounds</a:t>
            </a:r>
            <a:r>
              <a:rPr lang="en-US" sz="6400" dirty="0" smtClean="0"/>
              <a:t>(100,20,165,25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r>
              <a:rPr lang="en-US" sz="6400" dirty="0" smtClean="0"/>
              <a:t>    </a:t>
            </a:r>
            <a:r>
              <a:rPr lang="en-US" sz="6400" dirty="0" err="1" smtClean="0"/>
              <a:t>panel.add</a:t>
            </a:r>
            <a:r>
              <a:rPr lang="en-US" sz="6400" dirty="0" smtClean="0"/>
              <a:t>(</a:t>
            </a:r>
            <a:r>
              <a:rPr lang="en-US" sz="6400" dirty="0" err="1" smtClean="0"/>
              <a:t>userText</a:t>
            </a:r>
            <a:r>
              <a:rPr lang="en-US" sz="6400" dirty="0"/>
              <a:t>);</a:t>
            </a:r>
          </a:p>
          <a:p>
            <a:pPr marL="0" indent="0">
              <a:buNone/>
            </a:pPr>
            <a:endParaRPr lang="en-US" sz="6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9425" y="757238"/>
            <a:ext cx="4343400" cy="5772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JLabel</a:t>
            </a:r>
            <a:r>
              <a:rPr lang="en-US" sz="1800" dirty="0"/>
              <a:t> </a:t>
            </a:r>
            <a:r>
              <a:rPr lang="en-US" sz="1800" dirty="0" err="1"/>
              <a:t>passwordLabel</a:t>
            </a:r>
            <a:r>
              <a:rPr lang="en-US" sz="1800" dirty="0"/>
              <a:t> = new </a:t>
            </a:r>
            <a:r>
              <a:rPr lang="en-US" sz="1800" dirty="0" err="1"/>
              <a:t>JLabel</a:t>
            </a:r>
            <a:r>
              <a:rPr lang="en-US" sz="1800" dirty="0"/>
              <a:t>("Password");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passwordLabel.setBounds</a:t>
            </a:r>
            <a:r>
              <a:rPr lang="en-US" sz="1800" dirty="0" smtClean="0"/>
              <a:t>(10,50,80,25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panel.add</a:t>
            </a:r>
            <a:r>
              <a:rPr lang="en-US" sz="1800" dirty="0" smtClean="0"/>
              <a:t>(</a:t>
            </a:r>
            <a:r>
              <a:rPr lang="en-US" sz="1800" dirty="0" err="1" smtClean="0"/>
              <a:t>passwordLabel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JPasswordField</a:t>
            </a:r>
            <a:r>
              <a:rPr lang="en-US" sz="1800" dirty="0" smtClean="0"/>
              <a:t> </a:t>
            </a:r>
            <a:r>
              <a:rPr lang="en-US" sz="1800" dirty="0" err="1"/>
              <a:t>passwordText</a:t>
            </a:r>
            <a:r>
              <a:rPr lang="en-US" sz="1800" dirty="0"/>
              <a:t> = new </a:t>
            </a:r>
            <a:r>
              <a:rPr lang="en-US" sz="1800" dirty="0" err="1"/>
              <a:t>JPasswordField</a:t>
            </a:r>
            <a:r>
              <a:rPr lang="en-US" sz="1800" dirty="0"/>
              <a:t>(20);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passwordText.setBounds</a:t>
            </a:r>
            <a:r>
              <a:rPr lang="en-US" sz="1800" dirty="0" smtClean="0"/>
              <a:t>(100,50,165,25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panel.add</a:t>
            </a:r>
            <a:r>
              <a:rPr lang="en-US" sz="1800" dirty="0" smtClean="0"/>
              <a:t>(</a:t>
            </a:r>
            <a:r>
              <a:rPr lang="en-US" sz="1800" dirty="0" err="1" smtClean="0"/>
              <a:t>passwordText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JButton</a:t>
            </a:r>
            <a:r>
              <a:rPr lang="en-US" sz="1800" dirty="0" smtClean="0"/>
              <a:t> </a:t>
            </a:r>
            <a:r>
              <a:rPr lang="en-US" sz="1800" dirty="0" err="1"/>
              <a:t>loginButton</a:t>
            </a:r>
            <a:r>
              <a:rPr lang="en-US" sz="1800" dirty="0"/>
              <a:t> = new </a:t>
            </a:r>
            <a:r>
              <a:rPr lang="en-US" sz="1800" dirty="0" err="1"/>
              <a:t>JButton</a:t>
            </a:r>
            <a:r>
              <a:rPr lang="en-US" sz="1800" dirty="0"/>
              <a:t>("login");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loginButton.setBounds</a:t>
            </a:r>
            <a:r>
              <a:rPr lang="en-US" sz="1800" dirty="0" smtClean="0"/>
              <a:t>(10</a:t>
            </a:r>
            <a:r>
              <a:rPr lang="en-US" sz="1800" dirty="0"/>
              <a:t>, 80, 80, 25);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panel.add</a:t>
            </a:r>
            <a:r>
              <a:rPr lang="en-US" sz="1800" dirty="0" smtClean="0"/>
              <a:t>(</a:t>
            </a:r>
            <a:r>
              <a:rPr lang="en-US" sz="1800" dirty="0" err="1" smtClean="0"/>
              <a:t>loginButton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frame.setVisible</a:t>
            </a:r>
            <a:r>
              <a:rPr lang="en-US" sz="1800" dirty="0"/>
              <a:t>(true);</a:t>
            </a:r>
          </a:p>
          <a:p>
            <a:pPr marL="0" indent="0">
              <a:buNone/>
            </a:pPr>
            <a:r>
              <a:rPr lang="en-US" sz="1800" dirty="0" smtClean="0"/>
              <a:t>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1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52009"/>
              </p:ext>
            </p:extLst>
          </p:nvPr>
        </p:nvGraphicFramePr>
        <p:xfrm>
          <a:off x="2443164" y="519113"/>
          <a:ext cx="9329738" cy="5181600"/>
        </p:xfrm>
        <a:graphic>
          <a:graphicData uri="http://schemas.openxmlformats.org/drawingml/2006/table">
            <a:tbl>
              <a:tblPr/>
              <a:tblGrid>
                <a:gridCol w="36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7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4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46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JTree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JTree with a sample model.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7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JTree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(Object[] value)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JTree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every element of the specified array as the child of a new root node.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7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JTree(TreeNode root)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JTree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the specified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TreeNode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as its root, which displays the root node.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18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43225" y="1066801"/>
            <a:ext cx="4295775" cy="51053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36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19350" y="0"/>
            <a:ext cx="9410700" cy="6858000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7200" dirty="0"/>
              <a:t>import </a:t>
            </a:r>
            <a:r>
              <a:rPr lang="en-US" sz="7200" dirty="0" err="1"/>
              <a:t>javax.swing</a:t>
            </a:r>
            <a:r>
              <a:rPr lang="en-US" sz="7200" dirty="0" smtClean="0"/>
              <a:t>.*;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import </a:t>
            </a:r>
            <a:r>
              <a:rPr lang="en-US" sz="7200" dirty="0" err="1"/>
              <a:t>javax.swing.tree.DefaultMutableTreeNode</a:t>
            </a:r>
            <a:r>
              <a:rPr lang="en-US" sz="7200" dirty="0" smtClean="0"/>
              <a:t>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public class </a:t>
            </a:r>
            <a:r>
              <a:rPr lang="en-US" sz="7200" dirty="0" err="1"/>
              <a:t>TreeExample</a:t>
            </a:r>
            <a:r>
              <a:rPr lang="en-US" sz="7200" dirty="0"/>
              <a:t> </a:t>
            </a:r>
            <a:r>
              <a:rPr lang="en-US" sz="7200" dirty="0" smtClean="0"/>
              <a:t>{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</a:t>
            </a:r>
            <a:r>
              <a:rPr lang="en-US" sz="7200" dirty="0" err="1"/>
              <a:t>JFrame</a:t>
            </a:r>
            <a:r>
              <a:rPr lang="en-US" sz="7200" dirty="0"/>
              <a:t> f=new </a:t>
            </a:r>
            <a:r>
              <a:rPr lang="en-US" sz="7200" dirty="0" err="1"/>
              <a:t>JFrame</a:t>
            </a:r>
            <a:r>
              <a:rPr lang="en-US" sz="7200" dirty="0" smtClean="0"/>
              <a:t>(); 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public static void main(String[] </a:t>
            </a:r>
            <a:r>
              <a:rPr lang="en-US" sz="7200" dirty="0" err="1"/>
              <a:t>args</a:t>
            </a:r>
            <a:r>
              <a:rPr lang="en-US" sz="7200" dirty="0"/>
              <a:t>) {</a:t>
            </a:r>
          </a:p>
          <a:p>
            <a:pPr marL="0" indent="0">
              <a:buNone/>
            </a:pPr>
            <a:r>
              <a:rPr lang="en-US" sz="7200" dirty="0" smtClean="0"/>
              <a:t> </a:t>
            </a:r>
            <a:r>
              <a:rPr lang="en-US" sz="7200" dirty="0"/>
              <a:t>	</a:t>
            </a:r>
            <a:r>
              <a:rPr lang="en-US" sz="7200" dirty="0" smtClean="0"/>
              <a:t> </a:t>
            </a:r>
            <a:r>
              <a:rPr lang="en-US" sz="7200" dirty="0" err="1" smtClean="0"/>
              <a:t>DefaultMutableTreeNode</a:t>
            </a:r>
            <a:r>
              <a:rPr lang="en-US" sz="7200" dirty="0" smtClean="0"/>
              <a:t> </a:t>
            </a:r>
            <a:r>
              <a:rPr lang="en-US" sz="7200" dirty="0"/>
              <a:t>style=new </a:t>
            </a:r>
            <a:r>
              <a:rPr lang="en-US" sz="7200" dirty="0" err="1"/>
              <a:t>DefaultMutableTreeNode</a:t>
            </a:r>
            <a:r>
              <a:rPr lang="en-US" sz="7200" dirty="0"/>
              <a:t>("Style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</a:t>
            </a:r>
            <a:r>
              <a:rPr lang="en-US" sz="7200" dirty="0"/>
              <a:t>	</a:t>
            </a:r>
            <a:r>
              <a:rPr lang="en-US" sz="7200" dirty="0" smtClean="0"/>
              <a:t> </a:t>
            </a:r>
            <a:r>
              <a:rPr lang="en-US" sz="7200" dirty="0" err="1" smtClean="0"/>
              <a:t>DefaultMutableTreeNode</a:t>
            </a:r>
            <a:r>
              <a:rPr lang="en-US" sz="7200" dirty="0" smtClean="0"/>
              <a:t> </a:t>
            </a:r>
            <a:r>
              <a:rPr lang="en-US" sz="7200" dirty="0"/>
              <a:t>color=new </a:t>
            </a:r>
            <a:r>
              <a:rPr lang="en-US" sz="7200" dirty="0" err="1"/>
              <a:t>DefaultMutableTreeNode</a:t>
            </a:r>
            <a:r>
              <a:rPr lang="en-US" sz="7200" dirty="0"/>
              <a:t>("color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</a:t>
            </a:r>
            <a:r>
              <a:rPr lang="en-US" sz="7200" dirty="0"/>
              <a:t>	</a:t>
            </a:r>
            <a:r>
              <a:rPr lang="en-US" sz="7200" dirty="0" smtClean="0"/>
              <a:t> </a:t>
            </a:r>
            <a:r>
              <a:rPr lang="en-US" sz="7200" dirty="0" err="1" smtClean="0"/>
              <a:t>DefaultMutableTreeNode</a:t>
            </a:r>
            <a:r>
              <a:rPr lang="en-US" sz="7200" dirty="0" smtClean="0"/>
              <a:t> </a:t>
            </a:r>
            <a:r>
              <a:rPr lang="en-US" sz="7200" dirty="0"/>
              <a:t>font=new </a:t>
            </a:r>
            <a:r>
              <a:rPr lang="en-US" sz="7200" dirty="0" err="1"/>
              <a:t>DefaultMutableTreeNode</a:t>
            </a:r>
            <a:r>
              <a:rPr lang="en-US" sz="7200" dirty="0"/>
              <a:t>("font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style.add</a:t>
            </a:r>
            <a:r>
              <a:rPr lang="en-US" sz="7200" dirty="0"/>
              <a:t>(color</a:t>
            </a:r>
            <a:r>
              <a:rPr lang="en-US" sz="7200" dirty="0" smtClean="0"/>
              <a:t>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style.add</a:t>
            </a:r>
            <a:r>
              <a:rPr lang="en-US" sz="7200" dirty="0"/>
              <a:t>(font</a:t>
            </a:r>
            <a:r>
              <a:rPr lang="en-US" sz="7200" dirty="0" smtClean="0"/>
              <a:t>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</a:t>
            </a:r>
            <a:r>
              <a:rPr lang="en-US" sz="7200" dirty="0" err="1"/>
              <a:t>DefaultMutableTreeNode</a:t>
            </a:r>
            <a:r>
              <a:rPr lang="en-US" sz="7200" dirty="0"/>
              <a:t> red=new </a:t>
            </a:r>
            <a:r>
              <a:rPr lang="en-US" sz="7200" dirty="0" err="1"/>
              <a:t>DefaultMutableTreeNode</a:t>
            </a:r>
            <a:r>
              <a:rPr lang="en-US" sz="7200" dirty="0"/>
              <a:t>("red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</a:t>
            </a:r>
            <a:r>
              <a:rPr lang="en-US" sz="7200" dirty="0" err="1"/>
              <a:t>DefaultMutableTreeNode</a:t>
            </a:r>
            <a:r>
              <a:rPr lang="en-US" sz="7200" dirty="0"/>
              <a:t> blue=new </a:t>
            </a:r>
            <a:r>
              <a:rPr lang="en-US" sz="7200" dirty="0" err="1"/>
              <a:t>DefaultMutableTreeNode</a:t>
            </a:r>
            <a:r>
              <a:rPr lang="en-US" sz="7200" dirty="0"/>
              <a:t>("blue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DefaultMutableTreeNode</a:t>
            </a:r>
            <a:r>
              <a:rPr lang="en-US" sz="7200" dirty="0"/>
              <a:t> black=new </a:t>
            </a:r>
            <a:r>
              <a:rPr lang="en-US" sz="7200" dirty="0" err="1"/>
              <a:t>DefaultMutableTreeNode</a:t>
            </a:r>
            <a:r>
              <a:rPr lang="en-US" sz="7200" dirty="0"/>
              <a:t>("black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</a:t>
            </a:r>
            <a:r>
              <a:rPr lang="en-US" sz="7200" dirty="0" err="1"/>
              <a:t>DefaultMutableTreeNode</a:t>
            </a:r>
            <a:r>
              <a:rPr lang="en-US" sz="7200" dirty="0"/>
              <a:t> green=new </a:t>
            </a:r>
            <a:r>
              <a:rPr lang="en-US" sz="7200" dirty="0" err="1"/>
              <a:t>DefaultMutableTreeNode</a:t>
            </a:r>
            <a:r>
              <a:rPr lang="en-US" sz="7200" dirty="0"/>
              <a:t>("green</a:t>
            </a:r>
            <a:r>
              <a:rPr lang="en-US" sz="7200" dirty="0" smtClean="0"/>
              <a:t>");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color.add</a:t>
            </a:r>
            <a:r>
              <a:rPr lang="en-US" sz="7200" dirty="0"/>
              <a:t>(red);</a:t>
            </a:r>
          </a:p>
          <a:p>
            <a:pPr marL="0" indent="0">
              <a:buNone/>
            </a:pPr>
            <a:r>
              <a:rPr lang="en-US" sz="7200" dirty="0"/>
              <a:t>	 </a:t>
            </a:r>
            <a:r>
              <a:rPr lang="en-US" sz="7200" dirty="0" err="1"/>
              <a:t>color.add</a:t>
            </a:r>
            <a:r>
              <a:rPr lang="en-US" sz="7200" dirty="0"/>
              <a:t>(blue); </a:t>
            </a:r>
          </a:p>
          <a:p>
            <a:pPr marL="0" indent="0">
              <a:buNone/>
            </a:pPr>
            <a:r>
              <a:rPr lang="en-US" sz="7200" dirty="0"/>
              <a:t>	</a:t>
            </a:r>
            <a:r>
              <a:rPr lang="en-US" sz="7200" dirty="0" err="1"/>
              <a:t>color.add</a:t>
            </a:r>
            <a:r>
              <a:rPr lang="en-US" sz="7200" dirty="0"/>
              <a:t>(black);</a:t>
            </a:r>
          </a:p>
          <a:p>
            <a:pPr marL="0" indent="0">
              <a:buNone/>
            </a:pPr>
            <a:r>
              <a:rPr lang="en-US" sz="7200" dirty="0"/>
              <a:t>	 </a:t>
            </a:r>
            <a:r>
              <a:rPr lang="en-US" sz="7200" dirty="0" err="1"/>
              <a:t>color.add</a:t>
            </a:r>
            <a:r>
              <a:rPr lang="en-US" sz="7200" dirty="0"/>
              <a:t>(green</a:t>
            </a:r>
            <a:r>
              <a:rPr lang="en-US" sz="7200" dirty="0" smtClean="0"/>
              <a:t>);  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JTree</a:t>
            </a:r>
            <a:r>
              <a:rPr lang="en-US" sz="7200" dirty="0"/>
              <a:t> </a:t>
            </a:r>
            <a:r>
              <a:rPr lang="en-US" sz="7200" dirty="0" err="1"/>
              <a:t>jt</a:t>
            </a:r>
            <a:r>
              <a:rPr lang="en-US" sz="7200" dirty="0"/>
              <a:t>=new </a:t>
            </a:r>
            <a:r>
              <a:rPr lang="en-US" sz="7200" dirty="0" err="1"/>
              <a:t>JTree</a:t>
            </a:r>
            <a:r>
              <a:rPr lang="en-US" sz="7200" dirty="0"/>
              <a:t>(style</a:t>
            </a:r>
            <a:r>
              <a:rPr lang="en-US" sz="7200" dirty="0" smtClean="0"/>
              <a:t>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f.add</a:t>
            </a:r>
            <a:r>
              <a:rPr lang="en-US" sz="7200" dirty="0"/>
              <a:t>(</a:t>
            </a:r>
            <a:r>
              <a:rPr lang="en-US" sz="7200" dirty="0" err="1"/>
              <a:t>jt</a:t>
            </a:r>
            <a:r>
              <a:rPr lang="en-US" sz="7200" dirty="0" smtClean="0"/>
              <a:t>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r>
              <a:rPr lang="en-US" sz="7200" dirty="0"/>
              <a:t>	 </a:t>
            </a:r>
            <a:r>
              <a:rPr lang="en-US" sz="7200" dirty="0" err="1"/>
              <a:t>f.setSize</a:t>
            </a:r>
            <a:r>
              <a:rPr lang="en-US" sz="7200" dirty="0"/>
              <a:t>(200,200</a:t>
            </a:r>
            <a:r>
              <a:rPr lang="en-US" sz="7200" dirty="0" smtClean="0"/>
              <a:t>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</a:t>
            </a:r>
            <a:r>
              <a:rPr lang="en-US" sz="7200" dirty="0"/>
              <a:t>	</a:t>
            </a:r>
            <a:r>
              <a:rPr lang="en-US" sz="7200" dirty="0" smtClean="0"/>
              <a:t> </a:t>
            </a:r>
            <a:r>
              <a:rPr lang="en-US" sz="7200" dirty="0" err="1" smtClean="0"/>
              <a:t>f.setVisible</a:t>
            </a:r>
            <a:r>
              <a:rPr lang="en-US" sz="7200" dirty="0" smtClean="0"/>
              <a:t>(true);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		</a:t>
            </a:r>
            <a:r>
              <a:rPr lang="en-US" sz="7200" dirty="0" smtClean="0"/>
              <a:t>} </a:t>
            </a: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0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315966"/>
              </p:ext>
            </p:extLst>
          </p:nvPr>
        </p:nvGraphicFramePr>
        <p:xfrm>
          <a:off x="2486025" y="742950"/>
          <a:ext cx="9272587" cy="4600575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4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EF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89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JTabbedPane()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an empty TabbedPane with a default tab placement of JTabbedPane.Top.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JTabbedPane(int tabPlacement)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an empty TabbedPane with a specified tab placement.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89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JTabbedPane(int tabPlacement, int tabLayoutPolicy)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an empty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TabbedPane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a specified tab placement and tab layout policy.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935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57462" y="152401"/>
            <a:ext cx="9229725" cy="634841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javax.swing</a:t>
            </a:r>
            <a:r>
              <a:rPr lang="en-US" sz="1800" dirty="0" smtClean="0"/>
              <a:t>.*;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TabbedPaneExample</a:t>
            </a:r>
            <a:r>
              <a:rPr lang="en-US" sz="1800" dirty="0"/>
              <a:t> </a:t>
            </a:r>
            <a:r>
              <a:rPr lang="en-US" sz="1800" dirty="0" smtClean="0"/>
              <a:t>{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JFrame</a:t>
            </a:r>
            <a:r>
              <a:rPr lang="en-US" sz="1800" dirty="0"/>
              <a:t> f=new </a:t>
            </a:r>
            <a:r>
              <a:rPr lang="en-US" sz="1800" dirty="0" err="1"/>
              <a:t>JFrame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JTextArea</a:t>
            </a:r>
            <a:r>
              <a:rPr lang="en-US" sz="1800" dirty="0" smtClean="0"/>
              <a:t> </a:t>
            </a:r>
            <a:r>
              <a:rPr lang="en-US" sz="1800" dirty="0"/>
              <a:t>ta=new </a:t>
            </a:r>
            <a:r>
              <a:rPr lang="en-US" sz="1800" dirty="0" err="1"/>
              <a:t>JTextArea</a:t>
            </a:r>
            <a:r>
              <a:rPr lang="en-US" sz="1800" dirty="0"/>
              <a:t>(200,200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JPanel</a:t>
            </a:r>
            <a:r>
              <a:rPr lang="en-US" sz="1800" dirty="0" smtClean="0"/>
              <a:t> </a:t>
            </a:r>
            <a:r>
              <a:rPr lang="en-US" sz="1800" dirty="0"/>
              <a:t>p1=new </a:t>
            </a:r>
            <a:r>
              <a:rPr lang="en-US" sz="1800" dirty="0" err="1"/>
              <a:t>JPanel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p1.add(ta);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JPanel</a:t>
            </a:r>
            <a:r>
              <a:rPr lang="en-US" sz="1800" dirty="0" smtClean="0"/>
              <a:t> </a:t>
            </a:r>
            <a:r>
              <a:rPr lang="en-US" sz="1800" dirty="0"/>
              <a:t>p2=new </a:t>
            </a:r>
            <a:r>
              <a:rPr lang="en-US" sz="1800" dirty="0" err="1"/>
              <a:t>JPanel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JPanel</a:t>
            </a:r>
            <a:r>
              <a:rPr lang="en-US" sz="1800" dirty="0" smtClean="0"/>
              <a:t> </a:t>
            </a:r>
            <a:r>
              <a:rPr lang="en-US" sz="1800" dirty="0"/>
              <a:t>p3=new </a:t>
            </a:r>
            <a:r>
              <a:rPr lang="en-US" sz="1800" dirty="0" err="1"/>
              <a:t>JPanel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JTabbedPane</a:t>
            </a:r>
            <a:r>
              <a:rPr lang="en-US" sz="1800" dirty="0" smtClean="0"/>
              <a:t> </a:t>
            </a:r>
            <a:r>
              <a:rPr lang="en-US" sz="1800" dirty="0" err="1"/>
              <a:t>tp</a:t>
            </a:r>
            <a:r>
              <a:rPr lang="en-US" sz="1800" dirty="0"/>
              <a:t>=new </a:t>
            </a:r>
            <a:r>
              <a:rPr lang="en-US" sz="1800" dirty="0" err="1"/>
              <a:t>JTabbedPane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tp.setBounds</a:t>
            </a:r>
            <a:r>
              <a:rPr lang="en-US" sz="1800" dirty="0" smtClean="0"/>
              <a:t>(50,50,200,200);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tp.add</a:t>
            </a:r>
            <a:r>
              <a:rPr lang="en-US" sz="1800" dirty="0"/>
              <a:t>("main",p1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tp.add</a:t>
            </a:r>
            <a:r>
              <a:rPr lang="en-US" sz="1800" dirty="0"/>
              <a:t>("visit",p2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tp.add</a:t>
            </a:r>
            <a:r>
              <a:rPr lang="en-US" sz="1800" dirty="0"/>
              <a:t>("help",p3</a:t>
            </a:r>
            <a:r>
              <a:rPr lang="en-US" sz="1800" dirty="0" smtClean="0"/>
              <a:t>);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f.add</a:t>
            </a:r>
            <a:r>
              <a:rPr lang="en-US" sz="1800" dirty="0" smtClean="0"/>
              <a:t>(</a:t>
            </a:r>
            <a:r>
              <a:rPr lang="en-US" sz="1800" dirty="0" err="1" smtClean="0"/>
              <a:t>tp</a:t>
            </a:r>
            <a:r>
              <a:rPr lang="en-US" sz="1800" dirty="0" smtClean="0"/>
              <a:t>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f.setSize</a:t>
            </a:r>
            <a:r>
              <a:rPr lang="en-US" sz="1800" dirty="0" smtClean="0"/>
              <a:t>(400,400);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f.setLayout</a:t>
            </a:r>
            <a:r>
              <a:rPr lang="en-US" sz="1800" dirty="0" smtClean="0"/>
              <a:t>(null);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f.setVisible</a:t>
            </a:r>
            <a:r>
              <a:rPr lang="en-US" sz="1800" dirty="0" smtClean="0"/>
              <a:t>(true);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 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8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9450" y="781226"/>
            <a:ext cx="5715000" cy="472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94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53059"/>
              </p:ext>
            </p:extLst>
          </p:nvPr>
        </p:nvGraphicFramePr>
        <p:xfrm>
          <a:off x="2566986" y="1496680"/>
          <a:ext cx="9077326" cy="3327153"/>
        </p:xfrm>
        <a:graphic>
          <a:graphicData uri="http://schemas.openxmlformats.org/drawingml/2006/table">
            <a:tbl>
              <a:tblPr/>
              <a:tblGrid>
                <a:gridCol w="3119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5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JList()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JList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an empty, read-only, model.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JList(ary[] listData)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JList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displays the elements in the specified array.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63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JList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ListModel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dataModel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JList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displays elements from the specified, non-null, model.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917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29" y="0"/>
            <a:ext cx="9503834" cy="68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94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893523"/>
              </p:ext>
            </p:extLst>
          </p:nvPr>
        </p:nvGraphicFramePr>
        <p:xfrm>
          <a:off x="2600322" y="276223"/>
          <a:ext cx="9186866" cy="4610103"/>
        </p:xfrm>
        <a:graphic>
          <a:graphicData uri="http://schemas.openxmlformats.org/drawingml/2006/table">
            <a:tbl>
              <a:tblPr/>
              <a:tblGrid>
                <a:gridCol w="33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08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18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oid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addListSelectionListener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ListSelectionListener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listener)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add a listener to the list, to be notified each time a change to the selection occurs.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3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getSelectedIndex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return the smallest selected cell index.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2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ListModel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getModel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return the data model that holds a list of items displayed by the JList component.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2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setListData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(Object[]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listData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used to create a read-only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ListModel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an array of objects.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21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0" y="152400"/>
            <a:ext cx="82296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ListExample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 f= new </a:t>
            </a:r>
            <a:r>
              <a:rPr lang="en-US" dirty="0" err="1"/>
              <a:t>JFrame</a:t>
            </a:r>
            <a:r>
              <a:rPr lang="en-US" dirty="0" smtClean="0"/>
              <a:t>();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 smtClean="0"/>
              <a:t>[])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DefaultListModel</a:t>
            </a:r>
            <a:r>
              <a:rPr lang="en-US" dirty="0" smtClean="0"/>
              <a:t>&lt;String</a:t>
            </a:r>
            <a:r>
              <a:rPr lang="en-US" dirty="0"/>
              <a:t>&gt; l1 = new </a:t>
            </a:r>
            <a:r>
              <a:rPr lang="en-US" dirty="0" err="1"/>
              <a:t>DefaultListModel</a:t>
            </a:r>
            <a:r>
              <a:rPr lang="en-US" dirty="0" smtClean="0"/>
              <a:t>&lt;&gt;();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l1.addElement</a:t>
            </a:r>
            <a:r>
              <a:rPr lang="en-US" dirty="0"/>
              <a:t>("Item1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l1.addElement</a:t>
            </a:r>
            <a:r>
              <a:rPr lang="en-US" dirty="0"/>
              <a:t>("Item2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l1.addElement</a:t>
            </a:r>
            <a:r>
              <a:rPr lang="en-US" dirty="0"/>
              <a:t>("Item3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l1.addElement</a:t>
            </a:r>
            <a:r>
              <a:rPr lang="en-US" dirty="0"/>
              <a:t>("Item4</a:t>
            </a:r>
            <a:r>
              <a:rPr lang="en-US" dirty="0" smtClean="0"/>
              <a:t>");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JList</a:t>
            </a:r>
            <a:r>
              <a:rPr lang="en-US" dirty="0" smtClean="0"/>
              <a:t>&lt;String</a:t>
            </a:r>
            <a:r>
              <a:rPr lang="en-US" dirty="0"/>
              <a:t>&gt; list = new </a:t>
            </a:r>
            <a:r>
              <a:rPr lang="en-US" dirty="0" err="1"/>
              <a:t>JList</a:t>
            </a:r>
            <a:r>
              <a:rPr lang="en-US" dirty="0"/>
              <a:t>&lt;&gt;(l1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list.setBounds</a:t>
            </a:r>
            <a:r>
              <a:rPr lang="en-US" dirty="0" smtClean="0"/>
              <a:t>(100,100</a:t>
            </a:r>
            <a:r>
              <a:rPr lang="en-US" dirty="0"/>
              <a:t>, 75,75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f.add</a:t>
            </a:r>
            <a:r>
              <a:rPr lang="en-US" dirty="0" smtClean="0"/>
              <a:t>(list);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f.setSize</a:t>
            </a:r>
            <a:r>
              <a:rPr lang="en-US" dirty="0" smtClean="0"/>
              <a:t>(400,400);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f.setLayout</a:t>
            </a:r>
            <a:r>
              <a:rPr lang="en-US" dirty="0" smtClean="0"/>
              <a:t>(null);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f.setVisible</a:t>
            </a:r>
            <a:r>
              <a:rPr lang="en-US" dirty="0" smtClean="0"/>
              <a:t>(true);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0364" y="676275"/>
            <a:ext cx="6857999" cy="533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7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label = new </a:t>
            </a:r>
            <a:r>
              <a:rPr lang="en-US" dirty="0" err="1"/>
              <a:t>JLabel</a:t>
            </a:r>
            <a:r>
              <a:rPr lang="en-US" dirty="0"/>
              <a:t>("SUBJECT ");</a:t>
            </a:r>
          </a:p>
          <a:p>
            <a:pPr marL="0" indent="0">
              <a:buNone/>
            </a:pPr>
            <a:r>
              <a:rPr lang="en-US" dirty="0" err="1"/>
              <a:t>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("E:\\new.png"));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JTextArea</a:t>
            </a:r>
            <a:r>
              <a:rPr lang="en-US" dirty="0"/>
              <a:t> text = new </a:t>
            </a:r>
            <a:r>
              <a:rPr lang="en-US" dirty="0" err="1"/>
              <a:t>JTextArea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text.setText</a:t>
            </a:r>
            <a:r>
              <a:rPr lang="en-US" dirty="0"/>
              <a:t>("Add subject here...");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4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636" y="123825"/>
            <a:ext cx="9410701" cy="660558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/>
              <a:t>package my;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java.awt.GridBagLayout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import javax.swing.*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javax.swing.WindowConstants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SwingDemo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JFrame</a:t>
            </a:r>
            <a:r>
              <a:rPr lang="en-US" sz="1800" dirty="0" smtClean="0"/>
              <a:t> </a:t>
            </a:r>
            <a:r>
              <a:rPr lang="en-US" sz="1800" dirty="0"/>
              <a:t>frame = new </a:t>
            </a:r>
            <a:r>
              <a:rPr lang="en-US" sz="1800" dirty="0" err="1"/>
              <a:t>JFrame</a:t>
            </a:r>
            <a:r>
              <a:rPr lang="en-US" sz="1800" dirty="0"/>
              <a:t>("Demo Frame");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JPanel</a:t>
            </a:r>
            <a:r>
              <a:rPr lang="en-US" sz="1800" dirty="0" smtClean="0"/>
              <a:t> </a:t>
            </a:r>
            <a:r>
              <a:rPr lang="en-US" sz="1800" dirty="0"/>
              <a:t>panel = new </a:t>
            </a:r>
            <a:r>
              <a:rPr lang="en-US" sz="1800" dirty="0" err="1"/>
              <a:t>JPanel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JLabel</a:t>
            </a:r>
            <a:r>
              <a:rPr lang="en-US" sz="1800" dirty="0" smtClean="0"/>
              <a:t> </a:t>
            </a:r>
            <a:r>
              <a:rPr lang="en-US" sz="1800" dirty="0"/>
              <a:t>label = new </a:t>
            </a:r>
            <a:r>
              <a:rPr lang="en-US" sz="1800" dirty="0" err="1"/>
              <a:t>JLabel</a:t>
            </a:r>
            <a:r>
              <a:rPr lang="en-US" sz="1800" dirty="0"/>
              <a:t>("SUBJECT ");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label.setIcon</a:t>
            </a:r>
            <a:r>
              <a:rPr lang="en-US" sz="1800" dirty="0" smtClean="0"/>
              <a:t>(new </a:t>
            </a:r>
            <a:r>
              <a:rPr lang="en-US" sz="1800" dirty="0" err="1"/>
              <a:t>ImageIcon</a:t>
            </a:r>
            <a:r>
              <a:rPr lang="en-US" sz="1800" dirty="0"/>
              <a:t>("E:\\new.png"));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JTextArea</a:t>
            </a:r>
            <a:r>
              <a:rPr lang="en-US" sz="1800" dirty="0" smtClean="0"/>
              <a:t> </a:t>
            </a:r>
            <a:r>
              <a:rPr lang="en-US" sz="1800" dirty="0"/>
              <a:t>text = new </a:t>
            </a:r>
            <a:r>
              <a:rPr lang="en-US" sz="1800" dirty="0" err="1"/>
              <a:t>JTextArea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text.setText</a:t>
            </a:r>
            <a:r>
              <a:rPr lang="en-US" sz="1800" dirty="0"/>
              <a:t>("Add subject here...");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panel.setLayout</a:t>
            </a:r>
            <a:r>
              <a:rPr lang="en-US" sz="1800" dirty="0" smtClean="0"/>
              <a:t>(new </a:t>
            </a:r>
            <a:r>
              <a:rPr lang="en-US" sz="1800" dirty="0" err="1"/>
              <a:t>GridBagLayout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panel.add</a:t>
            </a:r>
            <a:r>
              <a:rPr lang="en-US" sz="1800" dirty="0" smtClean="0"/>
              <a:t>(label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panel.add</a:t>
            </a:r>
            <a:r>
              <a:rPr lang="en-US" sz="1800" dirty="0" smtClean="0"/>
              <a:t>(text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panel.setBorder</a:t>
            </a:r>
            <a:r>
              <a:rPr lang="en-US" sz="1800" dirty="0" smtClean="0"/>
              <a:t>(</a:t>
            </a:r>
            <a:r>
              <a:rPr lang="en-US" sz="1800" dirty="0" err="1" smtClean="0"/>
              <a:t>BorderFactory.createEmptyBorder</a:t>
            </a:r>
            <a:r>
              <a:rPr lang="en-US" sz="1800" dirty="0" smtClean="0"/>
              <a:t>(10</a:t>
            </a:r>
            <a:r>
              <a:rPr lang="en-US" sz="1800" dirty="0"/>
              <a:t>, 10, 10, 10));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frame.setDefaultCloseOperation</a:t>
            </a:r>
            <a:r>
              <a:rPr lang="en-US" sz="1800" dirty="0" smtClean="0"/>
              <a:t>(</a:t>
            </a:r>
            <a:r>
              <a:rPr lang="en-US" sz="1800" dirty="0" err="1" smtClean="0"/>
              <a:t>WindowConstants.EXIT_ON_CLOSE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frame.add</a:t>
            </a:r>
            <a:r>
              <a:rPr lang="en-US" sz="1800" dirty="0" smtClean="0"/>
              <a:t>(panel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frame.setSize</a:t>
            </a:r>
            <a:r>
              <a:rPr lang="en-US" sz="1800" dirty="0" smtClean="0"/>
              <a:t>(500</a:t>
            </a:r>
            <a:r>
              <a:rPr lang="en-US" sz="1800" dirty="0"/>
              <a:t>, 300);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frame.setVisible</a:t>
            </a:r>
            <a:r>
              <a:rPr lang="en-US" sz="1800" dirty="0" smtClean="0"/>
              <a:t>(true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9B8-4B29-4250-95D6-CFA91259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C49B-A9E9-4265-B4F5-25779002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5" y="880444"/>
            <a:ext cx="8991600" cy="4525963"/>
          </a:xfrm>
        </p:spPr>
        <p:txBody>
          <a:bodyPr/>
          <a:lstStyle/>
          <a:p>
            <a:r>
              <a:rPr lang="en-US" dirty="0" err="1"/>
              <a:t>setDefaultCloseOperation</a:t>
            </a:r>
            <a:r>
              <a:rPr lang="en-US" dirty="0"/>
              <a:t>(</a:t>
            </a:r>
            <a:r>
              <a:rPr lang="en-US" dirty="0" err="1"/>
              <a:t>javax.swing.WindowConstants.EXIT_ON_CLOSE</a:t>
            </a:r>
            <a:r>
              <a:rPr lang="en-US" dirty="0"/>
              <a:t>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1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www.tutorialspoint.com/assets/questions/media/23827/create_jlab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781226"/>
            <a:ext cx="6705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19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Model–view–controller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Model–view–controller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is a software </a:t>
            </a:r>
            <a:r>
              <a:rPr lang="en-US" dirty="0">
                <a:hlinkClick r:id="rId3" tooltip="Architectural pattern"/>
              </a:rPr>
              <a:t>architectural pattern</a:t>
            </a:r>
            <a:r>
              <a:rPr lang="en-US" dirty="0"/>
              <a:t> for implementing </a:t>
            </a:r>
            <a:r>
              <a:rPr lang="en-US" dirty="0">
                <a:hlinkClick r:id="rId4" tooltip="User interface"/>
              </a:rPr>
              <a:t>user interfaces</a:t>
            </a:r>
            <a:r>
              <a:rPr lang="en-US" dirty="0"/>
              <a:t> on computers. </a:t>
            </a:r>
          </a:p>
          <a:p>
            <a:r>
              <a:rPr lang="en-US" dirty="0"/>
              <a:t>it divides a given software application into three interconnected parts, so as to separate internal representations of information from the ways that information is presented to or accepted from the user.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9" y="196948"/>
            <a:ext cx="8763000" cy="60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84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`````````````````````````````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9" y="196948"/>
            <a:ext cx="8839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03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196948"/>
            <a:ext cx="2130816" cy="5892956"/>
          </a:xfrm>
        </p:spPr>
        <p:txBody>
          <a:bodyPr/>
          <a:lstStyle/>
          <a:p>
            <a:r>
              <a:rPr lang="en-US" dirty="0"/>
              <a:t>Hierarchy of Java swing API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61" y="48235"/>
            <a:ext cx="9349980" cy="655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15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868" y="0"/>
            <a:ext cx="9833317" cy="6858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Facilitates </a:t>
            </a:r>
            <a:r>
              <a:rPr lang="en-IN" sz="2800" dirty="0"/>
              <a:t>us to control the positioning and size of the components in GUI forms. </a:t>
            </a:r>
            <a:endParaRPr lang="en-IN" sz="2800" dirty="0" smtClean="0"/>
          </a:p>
          <a:p>
            <a:r>
              <a:rPr lang="en-IN" sz="2800" dirty="0" smtClean="0"/>
              <a:t>An interface </a:t>
            </a:r>
            <a:r>
              <a:rPr lang="en-IN" sz="2800" dirty="0"/>
              <a:t>that is implemented by all the classes of layout managers. </a:t>
            </a:r>
            <a:endParaRPr lang="en-IN" sz="2800" dirty="0" smtClean="0"/>
          </a:p>
          <a:p>
            <a:pPr lvl="1"/>
            <a:r>
              <a:rPr lang="en-IN" sz="2400" dirty="0" err="1" smtClean="0"/>
              <a:t>java.awt.BorderLayout</a:t>
            </a:r>
            <a:endParaRPr lang="en-IN" sz="2400" dirty="0"/>
          </a:p>
          <a:p>
            <a:pPr lvl="1"/>
            <a:r>
              <a:rPr lang="en-IN" sz="2400" dirty="0" err="1"/>
              <a:t>java.awt.FlowLayout</a:t>
            </a:r>
            <a:endParaRPr lang="en-IN" sz="2400" dirty="0"/>
          </a:p>
          <a:p>
            <a:pPr lvl="1"/>
            <a:r>
              <a:rPr lang="en-IN" sz="2400" dirty="0" err="1"/>
              <a:t>java.awt.GridLayout</a:t>
            </a:r>
            <a:endParaRPr lang="en-IN" sz="2400" dirty="0"/>
          </a:p>
          <a:p>
            <a:pPr lvl="1"/>
            <a:r>
              <a:rPr lang="en-IN" sz="2400" dirty="0" err="1"/>
              <a:t>java.awt.CardLayout</a:t>
            </a:r>
            <a:endParaRPr lang="en-IN" sz="2400" dirty="0"/>
          </a:p>
          <a:p>
            <a:pPr lvl="1"/>
            <a:r>
              <a:rPr lang="en-IN" sz="2400" dirty="0" err="1"/>
              <a:t>java.awt.GridBagLayout</a:t>
            </a:r>
            <a:endParaRPr lang="en-IN" sz="2400" dirty="0"/>
          </a:p>
          <a:p>
            <a:pPr lvl="1"/>
            <a:r>
              <a:rPr lang="en-IN" sz="2400" dirty="0" err="1"/>
              <a:t>javax.swing.BoxLayout</a:t>
            </a:r>
            <a:endParaRPr lang="en-IN" sz="2400" dirty="0"/>
          </a:p>
          <a:p>
            <a:pPr lvl="1"/>
            <a:r>
              <a:rPr lang="en-IN" sz="2400" dirty="0" err="1"/>
              <a:t>javax.swing.GroupLayout</a:t>
            </a:r>
            <a:endParaRPr lang="en-IN" sz="2400" dirty="0"/>
          </a:p>
          <a:p>
            <a:pPr lvl="1"/>
            <a:r>
              <a:rPr lang="en-IN" sz="2400" dirty="0" err="1"/>
              <a:t>javax.swing.ScrollPaneLayout</a:t>
            </a:r>
            <a:endParaRPr lang="en-IN" sz="2400" dirty="0"/>
          </a:p>
          <a:p>
            <a:pPr lvl="1"/>
            <a:r>
              <a:rPr lang="en-IN" sz="2400" dirty="0" err="1"/>
              <a:t>javax.swing.SpringLayout</a:t>
            </a:r>
            <a:r>
              <a:rPr lang="en-IN" sz="2400" dirty="0"/>
              <a:t> etc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752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8" y="196948"/>
            <a:ext cx="1716259" cy="5892956"/>
          </a:xfrm>
        </p:spPr>
        <p:txBody>
          <a:bodyPr/>
          <a:lstStyle/>
          <a:p>
            <a:r>
              <a:rPr lang="en-IN" b="0" dirty="0" err="1"/>
              <a:t>BorderLayout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arrange the components in five regions: </a:t>
            </a:r>
            <a:endParaRPr lang="en-US" dirty="0" smtClean="0"/>
          </a:p>
          <a:p>
            <a:pPr lvl="1"/>
            <a:r>
              <a:rPr lang="en-US" dirty="0" smtClean="0"/>
              <a:t>north</a:t>
            </a:r>
            <a:r>
              <a:rPr lang="en-US" dirty="0"/>
              <a:t>, south, east, west, and center.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region (area) may contain one component only.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default layout of a frame or window.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BorderLayout</a:t>
            </a:r>
            <a:r>
              <a:rPr lang="en-US" dirty="0"/>
              <a:t> provides five constants for each region:</a:t>
            </a:r>
          </a:p>
          <a:p>
            <a:pPr lvl="1"/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NORTH</a:t>
            </a:r>
            <a:endParaRPr lang="en-US" dirty="0"/>
          </a:p>
          <a:p>
            <a:pPr lvl="1"/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SOUTH</a:t>
            </a:r>
            <a:endParaRPr lang="en-US" dirty="0"/>
          </a:p>
          <a:p>
            <a:pPr lvl="1"/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EAST</a:t>
            </a:r>
            <a:endParaRPr lang="en-US" dirty="0"/>
          </a:p>
          <a:p>
            <a:pPr lvl="1"/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WEST</a:t>
            </a:r>
            <a:endParaRPr lang="en-US" dirty="0"/>
          </a:p>
          <a:p>
            <a:pPr lvl="1"/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CENTER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681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Constructors 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BorderLayout</a:t>
            </a:r>
            <a:r>
              <a:rPr lang="en-US" b="1" dirty="0"/>
              <a:t>():</a:t>
            </a:r>
            <a:r>
              <a:rPr lang="en-US" dirty="0"/>
              <a:t> creates a border layout but with no gaps between the components.</a:t>
            </a:r>
          </a:p>
          <a:p>
            <a:r>
              <a:rPr lang="en-US" b="1" dirty="0" err="1"/>
              <a:t>BorderLayout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hgap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 creates a border layout with the given horizontal and vertical gaps between the components.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8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49" y="0"/>
            <a:ext cx="9172136" cy="685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03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1466851"/>
            <a:ext cx="9186634" cy="507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61926"/>
            <a:ext cx="7772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5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Component class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02531"/>
              </p:ext>
            </p:extLst>
          </p:nvPr>
        </p:nvGraphicFramePr>
        <p:xfrm>
          <a:off x="2428872" y="514350"/>
          <a:ext cx="9329740" cy="5043488"/>
        </p:xfrm>
        <a:graphic>
          <a:graphicData uri="http://schemas.openxmlformats.org/drawingml/2006/table">
            <a:tbl>
              <a:tblPr/>
              <a:tblGrid>
                <a:gridCol w="4371978">
                  <a:extLst>
                    <a:ext uri="{9D8B030D-6E8A-4147-A177-3AD203B41FA5}">
                      <a16:colId xmlns:a16="http://schemas.microsoft.com/office/drawing/2014/main" val="905438104"/>
                    </a:ext>
                  </a:extLst>
                </a:gridCol>
                <a:gridCol w="4957762">
                  <a:extLst>
                    <a:ext uri="{9D8B030D-6E8A-4147-A177-3AD203B41FA5}">
                      <a16:colId xmlns:a16="http://schemas.microsoft.com/office/drawing/2014/main" val="852438767"/>
                    </a:ext>
                  </a:extLst>
                </a:gridCol>
              </a:tblGrid>
              <a:tr h="65784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A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A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A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58745"/>
                  </a:ext>
                </a:extLst>
              </a:tr>
              <a:tr h="9169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void add(Component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a component on another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71266"/>
                  </a:ext>
                </a:extLst>
              </a:tr>
              <a:tr h="9169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void </a:t>
                      </a:r>
                      <a:r>
                        <a:rPr lang="en-US" sz="2400" dirty="0" err="1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setSize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width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 size of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44168"/>
                  </a:ext>
                </a:extLst>
              </a:tr>
              <a:tr h="12758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void </a:t>
                      </a:r>
                      <a:r>
                        <a:rPr lang="en-IN" sz="2400" dirty="0" err="1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setLayout</a:t>
                      </a:r>
                      <a:r>
                        <a:rPr lang="en-IN" sz="2400" dirty="0" smtClean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LayoutManager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 the layout manager for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99892"/>
                  </a:ext>
                </a:extLst>
              </a:tr>
              <a:tr h="12758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void 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setVisible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 the visibility of the component. It is by default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11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5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2130</Words>
  <Application>Microsoft Office PowerPoint</Application>
  <PresentationFormat>Widescreen</PresentationFormat>
  <Paragraphs>663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Articulate Extrabold</vt:lpstr>
      <vt:lpstr>Calibri</vt:lpstr>
      <vt:lpstr>Cambria</vt:lpstr>
      <vt:lpstr>Cascadia Code PL SemiBold</vt:lpstr>
      <vt:lpstr>Corbel</vt:lpstr>
      <vt:lpstr>Raleway</vt:lpstr>
      <vt:lpstr>Roboto Black</vt:lpstr>
      <vt:lpstr>times new roman</vt:lpstr>
      <vt:lpstr>times new roman</vt:lpstr>
      <vt:lpstr>verdana</vt:lpstr>
      <vt:lpstr>Wingdings 2</vt:lpstr>
      <vt:lpstr>Frame</vt:lpstr>
      <vt:lpstr>PowerPoint Presentation</vt:lpstr>
      <vt:lpstr>OUTLINE</vt:lpstr>
      <vt:lpstr>PowerPoint Presentation</vt:lpstr>
      <vt:lpstr>PowerPoint Presentation</vt:lpstr>
      <vt:lpstr>PowerPoint Presentation</vt:lpstr>
      <vt:lpstr>Hierarchy of Java swing API</vt:lpstr>
      <vt:lpstr>PowerPoint Presentation</vt:lpstr>
      <vt:lpstr>PowerPoint Presentation</vt:lpstr>
      <vt:lpstr>Commonly used Methods of Component class </vt:lpstr>
      <vt:lpstr>Layout Manager</vt:lpstr>
      <vt:lpstr>Two ways to create a frame</vt:lpstr>
      <vt:lpstr>Sample Example of Swing</vt:lpstr>
      <vt:lpstr>Sample Example of Swing by Association inside constructor</vt:lpstr>
      <vt:lpstr>Sample example of Swing by inheritance</vt:lpstr>
      <vt:lpstr>PowerPoint Presentation</vt:lpstr>
      <vt:lpstr>Sample example of JButton </vt:lpstr>
      <vt:lpstr>Sample example of JButton with Action Listener </vt:lpstr>
      <vt:lpstr>JLabel Example</vt:lpstr>
      <vt:lpstr>Sample example Radio button</vt:lpstr>
      <vt:lpstr>Sample example Radio button with  Action Listener</vt:lpstr>
      <vt:lpstr>PowerPoint Presentation</vt:lpstr>
      <vt:lpstr>PowerPoint Presentation</vt:lpstr>
      <vt:lpstr>JTextField</vt:lpstr>
      <vt:lpstr>JTextField Methods</vt:lpstr>
      <vt:lpstr>JTextField Example</vt:lpstr>
      <vt:lpstr>Commonly used Constructors </vt:lpstr>
      <vt:lpstr>Commonly used methods of JTextArea class: </vt:lpstr>
      <vt:lpstr>PowerPoint Presentation</vt:lpstr>
      <vt:lpstr>PowerPoint Presentation</vt:lpstr>
      <vt:lpstr>PowerPoint Presentation</vt:lpstr>
      <vt:lpstr>Commonly used methods of JComboBox class: </vt:lpstr>
      <vt:lpstr>PowerPoint Presentation</vt:lpstr>
      <vt:lpstr>PowerPoint Presentation</vt:lpstr>
      <vt:lpstr>Commonly used Constructors of JTable class</vt:lpstr>
      <vt:lpstr>PowerPoint Presentation</vt:lpstr>
      <vt:lpstr>PowerPoint Presentation</vt:lpstr>
      <vt:lpstr>Slider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Model–view–controller (MVC)</vt:lpstr>
      <vt:lpstr>PowerPoint Presentation</vt:lpstr>
      <vt:lpstr>`````````````````````````````</vt:lpstr>
      <vt:lpstr>Layout Managers</vt:lpstr>
      <vt:lpstr>BorderLayout </vt:lpstr>
      <vt:lpstr>Constructors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191</cp:revision>
  <dcterms:created xsi:type="dcterms:W3CDTF">2019-05-12T04:30:40Z</dcterms:created>
  <dcterms:modified xsi:type="dcterms:W3CDTF">2023-01-20T05:37:22Z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