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2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78" r:id="rId26"/>
    <p:sldId id="279" r:id="rId27"/>
    <p:sldId id="280" r:id="rId28"/>
    <p:sldId id="313" r:id="rId29"/>
    <p:sldId id="314" r:id="rId30"/>
    <p:sldId id="321" r:id="rId31"/>
    <p:sldId id="282" r:id="rId32"/>
    <p:sldId id="283" r:id="rId33"/>
    <p:sldId id="284" r:id="rId34"/>
    <p:sldId id="316" r:id="rId35"/>
    <p:sldId id="285" r:id="rId36"/>
    <p:sldId id="286" r:id="rId37"/>
    <p:sldId id="287" r:id="rId38"/>
    <p:sldId id="288" r:id="rId39"/>
    <p:sldId id="289" r:id="rId40"/>
    <p:sldId id="290" r:id="rId41"/>
    <p:sldId id="315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3" r:id="rId54"/>
    <p:sldId id="304" r:id="rId55"/>
    <p:sldId id="302" r:id="rId56"/>
    <p:sldId id="305" r:id="rId57"/>
    <p:sldId id="306" r:id="rId58"/>
    <p:sldId id="307" r:id="rId59"/>
    <p:sldId id="318" r:id="rId60"/>
    <p:sldId id="319" r:id="rId61"/>
    <p:sldId id="309" r:id="rId62"/>
    <p:sldId id="317" r:id="rId63"/>
    <p:sldId id="311" r:id="rId64"/>
    <p:sldId id="320" r:id="rId65"/>
    <p:sldId id="312" r:id="rId66"/>
    <p:sldId id="310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D1591-C1CE-4B8E-B0A3-422C6BCDFC6D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763B7-6E96-40C5-95AC-6AD915AB9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3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TDS – Tabular Data Stream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63B7-6E96-40C5-95AC-6AD915AB96E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https://www.digitalocean.com/community/tutorials/java-resultset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63B7-6E96-40C5-95AC-6AD915AB96E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9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63B7-6E96-40C5-95AC-6AD915AB96E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441" y="632841"/>
            <a:ext cx="82751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2475" cy="6856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0454" y="126949"/>
            <a:ext cx="340309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441" y="1670430"/>
            <a:ext cx="8206105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2616979"/>
            <a:ext cx="5867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sz="3600" spc="-5" dirty="0" smtClean="0">
                <a:solidFill>
                  <a:srgbClr val="006FC0"/>
                </a:solidFill>
              </a:rPr>
              <a:t>Unit</a:t>
            </a:r>
            <a:r>
              <a:rPr lang="en-US" sz="3600" spc="-5" dirty="0" smtClean="0">
                <a:solidFill>
                  <a:srgbClr val="006FC0"/>
                </a:solidFill>
              </a:rPr>
              <a:t> #1</a:t>
            </a:r>
            <a:endParaRPr sz="3600" dirty="0"/>
          </a:p>
          <a:p>
            <a:pPr algn="r"/>
            <a:r>
              <a:rPr lang="en-IN" sz="3600" b="0" dirty="0" smtClean="0"/>
              <a:t> </a:t>
            </a:r>
            <a:r>
              <a:rPr lang="en-IN" sz="3600" dirty="0"/>
              <a:t>Java Database </a:t>
            </a:r>
            <a:r>
              <a:rPr lang="en-IN" sz="3600" dirty="0" smtClean="0"/>
              <a:t>Connectivity </a:t>
            </a:r>
            <a:endParaRPr lang="en-IN" sz="3600" b="0" dirty="0"/>
          </a:p>
        </p:txBody>
      </p:sp>
      <p:sp>
        <p:nvSpPr>
          <p:cNvPr id="4" name="object 4"/>
          <p:cNvSpPr txBox="1"/>
          <p:nvPr/>
        </p:nvSpPr>
        <p:spPr>
          <a:xfrm>
            <a:off x="458216" y="4470959"/>
            <a:ext cx="3054350" cy="10934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ts val="2810"/>
              </a:lnSpc>
              <a:spcBef>
                <a:spcPts val="85"/>
              </a:spcBef>
            </a:pPr>
            <a:r>
              <a:rPr sz="2000" spc="-5" dirty="0">
                <a:latin typeface="Cambria"/>
                <a:cs typeface="Cambria"/>
              </a:rPr>
              <a:t>Prof. </a:t>
            </a:r>
            <a:r>
              <a:rPr lang="en-US" sz="2000" spc="-30" dirty="0" smtClean="0">
                <a:latin typeface="Cambria"/>
                <a:cs typeface="Cambria"/>
              </a:rPr>
              <a:t>Ravikumar R Natarajan</a:t>
            </a:r>
            <a:r>
              <a:rPr sz="2000" spc="-5" dirty="0" smtClean="0">
                <a:latin typeface="Cambria"/>
                <a:cs typeface="Cambria"/>
              </a:rPr>
              <a:t> </a:t>
            </a:r>
            <a:r>
              <a:rPr sz="2000" dirty="0" smtClean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Assistant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 smtClean="0">
                <a:latin typeface="Cambria"/>
                <a:cs typeface="Cambria"/>
              </a:rPr>
              <a:t>Professor,</a:t>
            </a:r>
            <a:r>
              <a:rPr sz="2000" spc="-55" dirty="0" smtClean="0">
                <a:latin typeface="Cambria"/>
                <a:cs typeface="Cambria"/>
              </a:rPr>
              <a:t> </a:t>
            </a:r>
            <a:r>
              <a:rPr lang="en-US" sz="2000" spc="-5" dirty="0" smtClean="0">
                <a:latin typeface="Cambria"/>
                <a:cs typeface="Cambria"/>
              </a:rPr>
              <a:t>CE</a:t>
            </a:r>
            <a:r>
              <a:rPr sz="2000" spc="-15" dirty="0" smtClean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10668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 01CE0411 </a:t>
            </a:r>
            <a:r>
              <a:rPr lang="en-IN" sz="2800" b="1" dirty="0" smtClean="0">
                <a:solidFill>
                  <a:schemeClr val="bg1"/>
                </a:solidFill>
              </a:rPr>
              <a:t> - 4 Credits</a:t>
            </a:r>
            <a:r>
              <a:rPr lang="en-IN" sz="2800" b="1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607597"/>
            <a:ext cx="258948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JDBC</a:t>
            </a:r>
            <a:r>
              <a:rPr sz="3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15" dirty="0" smtClean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lang="en-US" sz="34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6" y="1811273"/>
            <a:ext cx="8229600" cy="2589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JDBC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interact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JDBC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drivers: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indent="-45593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JDBC-ODBC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bridge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driver </a:t>
            </a:r>
            <a:r>
              <a:rPr sz="2400" spc="-25" dirty="0">
                <a:latin typeface="Calibri"/>
                <a:cs typeface="Calibri"/>
              </a:rPr>
              <a:t>(Type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1)</a:t>
            </a:r>
            <a:endParaRPr sz="2400">
              <a:latin typeface="Calibri"/>
              <a:cs typeface="Calibri"/>
            </a:endParaRPr>
          </a:p>
          <a:p>
            <a:pPr marL="469900" indent="-4559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Native-API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(partially</a:t>
            </a:r>
            <a:r>
              <a:rPr sz="2400" spc="-20" dirty="0">
                <a:latin typeface="Calibri"/>
                <a:cs typeface="Calibri"/>
              </a:rPr>
              <a:t> java</a:t>
            </a:r>
            <a:r>
              <a:rPr sz="2400" spc="-10" dirty="0">
                <a:latin typeface="Calibri"/>
                <a:cs typeface="Calibri"/>
              </a:rPr>
              <a:t> driver)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(Type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marL="469900" indent="-45593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driver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(fully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 </a:t>
            </a:r>
            <a:r>
              <a:rPr sz="2400" spc="-5" dirty="0">
                <a:latin typeface="Calibri"/>
                <a:cs typeface="Calibri"/>
              </a:rPr>
              <a:t>driver)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(Type</a:t>
            </a:r>
            <a:r>
              <a:rPr sz="2400" dirty="0">
                <a:latin typeface="Calibri"/>
                <a:cs typeface="Calibri"/>
              </a:rPr>
              <a:t> 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3)</a:t>
            </a:r>
            <a:endParaRPr sz="2400">
              <a:latin typeface="Calibri"/>
              <a:cs typeface="Calibri"/>
            </a:endParaRPr>
          </a:p>
          <a:p>
            <a:pPr marL="469900" indent="-45593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driver </a:t>
            </a:r>
            <a:r>
              <a:rPr sz="2400" spc="-5" dirty="0">
                <a:latin typeface="Calibri"/>
                <a:cs typeface="Calibri"/>
              </a:rPr>
              <a:t>(fully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-10" dirty="0">
                <a:latin typeface="Calibri"/>
                <a:cs typeface="Calibri"/>
              </a:rPr>
              <a:t> driver) </a:t>
            </a:r>
            <a:r>
              <a:rPr sz="2400" spc="-25" dirty="0">
                <a:latin typeface="Calibri"/>
                <a:cs typeface="Calibri"/>
              </a:rPr>
              <a:t>(Type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4)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0840"/>
            <a:ext cx="8152765" cy="9569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The JDBC-ODBC bridge driver uses ODBC driver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connect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database. </a:t>
            </a:r>
            <a:endParaRPr lang="en-IN" sz="2000" spc="-5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600"/>
              </a:lnSpc>
              <a:spcBef>
                <a:spcPts val="90"/>
              </a:spcBef>
            </a:pPr>
            <a:r>
              <a:rPr sz="2000" spc="-5" dirty="0" smtClean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JDBC-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ODBC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bridge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driver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converts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JDBC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ODBC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calls.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discouraged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 of</a:t>
            </a:r>
            <a:r>
              <a:rPr sz="2000" dirty="0">
                <a:latin typeface="Calibri"/>
                <a:cs typeface="Calibri"/>
              </a:rPr>
              <a:t> thin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driver.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14" y="701116"/>
            <a:ext cx="41137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JDBC-ODBC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bridge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438400"/>
            <a:ext cx="7132320" cy="36560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5815" y="5888532"/>
            <a:ext cx="491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>
                <a:latin typeface="Calibri"/>
                <a:cs typeface="Calibri"/>
              </a:rPr>
              <a:t>Java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 smtClean="0">
                <a:latin typeface="Calibri"/>
                <a:cs typeface="Calibri"/>
              </a:rPr>
              <a:t>8,</a:t>
            </a:r>
            <a:r>
              <a:rPr sz="1800" b="1" spc="-5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JDBC-ODBC </a:t>
            </a:r>
            <a:r>
              <a:rPr sz="1800" b="1" spc="-10" dirty="0">
                <a:latin typeface="Calibri"/>
                <a:cs typeface="Calibri"/>
              </a:rPr>
              <a:t>Bridge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been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removed.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8460"/>
            <a:ext cx="8151495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Oracle </a:t>
            </a:r>
            <a:r>
              <a:rPr sz="2200" spc="-5" dirty="0">
                <a:latin typeface="Cambria"/>
                <a:cs typeface="Cambria"/>
              </a:rPr>
              <a:t>does not support the JDBC-ODBC Bridge </a:t>
            </a:r>
            <a:r>
              <a:rPr sz="2200" spc="-10" dirty="0">
                <a:latin typeface="Cambria"/>
                <a:cs typeface="Cambria"/>
              </a:rPr>
              <a:t>from </a:t>
            </a: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spc="-10" dirty="0">
                <a:latin typeface="Cambria"/>
                <a:cs typeface="Cambria"/>
              </a:rPr>
              <a:t>8. Oracle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recommends </a:t>
            </a:r>
            <a:r>
              <a:rPr sz="2200" spc="-5" dirty="0">
                <a:latin typeface="Cambria"/>
                <a:cs typeface="Cambria"/>
              </a:rPr>
              <a:t>that </a:t>
            </a:r>
            <a:r>
              <a:rPr sz="2200" spc="-25" dirty="0">
                <a:latin typeface="Cambria"/>
                <a:cs typeface="Cambria"/>
              </a:rPr>
              <a:t>you </a:t>
            </a:r>
            <a:r>
              <a:rPr sz="2200" dirty="0">
                <a:latin typeface="Cambria"/>
                <a:cs typeface="Cambria"/>
              </a:rPr>
              <a:t>use </a:t>
            </a:r>
            <a:r>
              <a:rPr sz="2200" spc="-5" dirty="0">
                <a:latin typeface="Cambria"/>
                <a:cs typeface="Cambria"/>
              </a:rPr>
              <a:t>JDBC </a:t>
            </a:r>
            <a:r>
              <a:rPr sz="2200" spc="-15" dirty="0">
                <a:latin typeface="Cambria"/>
                <a:cs typeface="Cambria"/>
              </a:rPr>
              <a:t>drivers provided </a:t>
            </a:r>
            <a:r>
              <a:rPr sz="2200" spc="-25" dirty="0">
                <a:latin typeface="Cambria"/>
                <a:cs typeface="Cambria"/>
              </a:rPr>
              <a:t>by </a:t>
            </a:r>
            <a:r>
              <a:rPr sz="2200" spc="-10" dirty="0">
                <a:latin typeface="Cambria"/>
                <a:cs typeface="Cambria"/>
              </a:rPr>
              <a:t>the vendor of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your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database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instead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-10" dirty="0">
                <a:latin typeface="Cambria"/>
                <a:cs typeface="Cambria"/>
              </a:rPr>
              <a:t> 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JDBC-ODBC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Bridge.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latin typeface="Cambria"/>
                <a:cs typeface="Cambria"/>
              </a:rPr>
              <a:t>Advantages:</a:t>
            </a:r>
            <a:endParaRPr sz="2200">
              <a:latin typeface="Cambria"/>
              <a:cs typeface="Cambria"/>
            </a:endParaRPr>
          </a:p>
          <a:p>
            <a:pPr marL="232410" indent="-220345">
              <a:lnSpc>
                <a:spcPct val="100000"/>
              </a:lnSpc>
              <a:spcBef>
                <a:spcPts val="5"/>
              </a:spcBef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10" dirty="0">
                <a:latin typeface="Cambria"/>
                <a:cs typeface="Cambria"/>
              </a:rPr>
              <a:t>easy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use.</a:t>
            </a:r>
            <a:endParaRPr sz="2200">
              <a:latin typeface="Cambria"/>
              <a:cs typeface="Cambria"/>
            </a:endParaRPr>
          </a:p>
          <a:p>
            <a:pPr marL="232410" indent="-220345">
              <a:lnSpc>
                <a:spcPct val="100000"/>
              </a:lnSpc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5" dirty="0">
                <a:latin typeface="Cambria"/>
                <a:cs typeface="Cambria"/>
              </a:rPr>
              <a:t>can be </a:t>
            </a:r>
            <a:r>
              <a:rPr sz="2200" spc="-10" dirty="0">
                <a:latin typeface="Cambria"/>
                <a:cs typeface="Cambria"/>
              </a:rPr>
              <a:t>easily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connected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database.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latin typeface="Cambria"/>
                <a:cs typeface="Cambria"/>
              </a:rPr>
              <a:t>Disadvantages:</a:t>
            </a:r>
            <a:endParaRPr sz="2200">
              <a:latin typeface="Cambria"/>
              <a:cs typeface="Cambria"/>
            </a:endParaRPr>
          </a:p>
          <a:p>
            <a:pPr marL="232410" indent="-220345">
              <a:lnSpc>
                <a:spcPct val="100000"/>
              </a:lnSpc>
              <a:buSzPct val="95454"/>
              <a:buFont typeface="Wingdings"/>
              <a:buChar char=""/>
              <a:tabLst>
                <a:tab pos="233045" algn="l"/>
                <a:tab pos="1902460" algn="l"/>
                <a:tab pos="3164840" algn="l"/>
                <a:tab pos="4262120" algn="l"/>
                <a:tab pos="4999990" algn="l"/>
                <a:tab pos="6057265" algn="l"/>
                <a:tab pos="6607809" algn="l"/>
                <a:tab pos="6943090" algn="l"/>
              </a:tabLst>
            </a:pPr>
            <a:r>
              <a:rPr sz="2200" spc="-10" dirty="0">
                <a:latin typeface="Cambria"/>
                <a:cs typeface="Cambria"/>
              </a:rPr>
              <a:t>Performance	degraded	</a:t>
            </a:r>
            <a:r>
              <a:rPr sz="2200" spc="-5" dirty="0">
                <a:latin typeface="Cambria"/>
                <a:cs typeface="Cambria"/>
              </a:rPr>
              <a:t>because	JDBC	</a:t>
            </a:r>
            <a:r>
              <a:rPr sz="2200" spc="-10" dirty="0">
                <a:latin typeface="Cambria"/>
                <a:cs typeface="Cambria"/>
              </a:rPr>
              <a:t>method	</a:t>
            </a:r>
            <a:r>
              <a:rPr sz="2200" dirty="0">
                <a:latin typeface="Cambria"/>
                <a:cs typeface="Cambria"/>
              </a:rPr>
              <a:t>call	</a:t>
            </a:r>
            <a:r>
              <a:rPr sz="2200" spc="-5" dirty="0">
                <a:latin typeface="Cambria"/>
                <a:cs typeface="Cambria"/>
              </a:rPr>
              <a:t>is	</a:t>
            </a:r>
            <a:r>
              <a:rPr sz="2200" spc="-15" dirty="0">
                <a:latin typeface="Cambria"/>
                <a:cs typeface="Cambria"/>
              </a:rPr>
              <a:t>converted</a:t>
            </a:r>
            <a:endParaRPr sz="2200">
              <a:latin typeface="Cambria"/>
              <a:cs typeface="Cambria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mbria"/>
                <a:cs typeface="Cambria"/>
              </a:rPr>
              <a:t>into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ODBC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function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calls.</a:t>
            </a:r>
            <a:endParaRPr sz="2200">
              <a:latin typeface="Cambria"/>
              <a:cs typeface="Cambria"/>
            </a:endParaRPr>
          </a:p>
          <a:p>
            <a:pPr marL="232410" indent="-220345">
              <a:lnSpc>
                <a:spcPct val="100000"/>
              </a:lnSpc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ODBC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driver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needs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installed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client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machine.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386" y="690880"/>
            <a:ext cx="406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JDBC-ODBC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bridge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815" y="634365"/>
            <a:ext cx="3427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</a:rPr>
              <a:t>2)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20" dirty="0">
                <a:solidFill>
                  <a:srgbClr val="FFFFFF"/>
                </a:solidFill>
              </a:rPr>
              <a:t>Native-API</a:t>
            </a:r>
            <a:r>
              <a:rPr sz="2800" spc="-25" dirty="0">
                <a:solidFill>
                  <a:srgbClr val="FFFFFF"/>
                </a:solidFill>
              </a:rPr>
              <a:t> Driver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2320" y="1701241"/>
            <a:ext cx="8152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Native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API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driver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client-side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libraries</a:t>
            </a:r>
            <a:r>
              <a:rPr sz="2400" spc="-5" dirty="0">
                <a:latin typeface="Cambria"/>
                <a:cs typeface="Cambria"/>
              </a:rPr>
              <a:t> 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database. The </a:t>
            </a:r>
            <a:r>
              <a:rPr sz="2400" spc="-20" dirty="0">
                <a:latin typeface="Cambria"/>
                <a:cs typeface="Cambria"/>
              </a:rPr>
              <a:t>driver </a:t>
            </a:r>
            <a:r>
              <a:rPr sz="2400" spc="-15" dirty="0">
                <a:latin typeface="Cambria"/>
                <a:cs typeface="Cambria"/>
              </a:rPr>
              <a:t>converts </a:t>
            </a:r>
            <a:r>
              <a:rPr sz="2400" spc="-5" dirty="0">
                <a:latin typeface="Cambria"/>
                <a:cs typeface="Cambria"/>
              </a:rPr>
              <a:t>JDBC method </a:t>
            </a:r>
            <a:r>
              <a:rPr sz="2400" dirty="0">
                <a:latin typeface="Cambria"/>
                <a:cs typeface="Cambria"/>
              </a:rPr>
              <a:t>calls </a:t>
            </a:r>
            <a:r>
              <a:rPr sz="2400" spc="-10" dirty="0">
                <a:latin typeface="Cambria"/>
                <a:cs typeface="Cambria"/>
              </a:rPr>
              <a:t>into </a:t>
            </a:r>
            <a:r>
              <a:rPr sz="2400" spc="-20" dirty="0">
                <a:latin typeface="Cambria"/>
                <a:cs typeface="Cambria"/>
              </a:rPr>
              <a:t>native 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calls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database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API.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written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entirely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java.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819398"/>
            <a:ext cx="6077711" cy="403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56" y="708736"/>
            <a:ext cx="330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2)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spc="-20" dirty="0">
                <a:solidFill>
                  <a:srgbClr val="FFFFFF"/>
                </a:solidFill>
              </a:rPr>
              <a:t>Native-API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Driver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920" y="2082545"/>
            <a:ext cx="6938009" cy="2728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latin typeface="Cambria"/>
                <a:cs typeface="Cambria"/>
              </a:rPr>
              <a:t>Advantage:</a:t>
            </a:r>
            <a:endParaRPr sz="2200" dirty="0">
              <a:latin typeface="Cambria"/>
              <a:cs typeface="Cambria"/>
            </a:endParaRPr>
          </a:p>
          <a:p>
            <a:pPr marL="294005" indent="-281940">
              <a:lnSpc>
                <a:spcPct val="100000"/>
              </a:lnSpc>
              <a:buFont typeface="Wingdings"/>
              <a:buChar char=""/>
              <a:tabLst>
                <a:tab pos="294640" algn="l"/>
              </a:tabLst>
            </a:pPr>
            <a:r>
              <a:rPr sz="2200" spc="-10" dirty="0">
                <a:latin typeface="Cambria"/>
                <a:cs typeface="Cambria"/>
              </a:rPr>
              <a:t>Performance upgraded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than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JDBC-ODBC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bridge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driver.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2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latin typeface="Cambria"/>
                <a:cs typeface="Cambria"/>
              </a:rPr>
              <a:t>Disadvantage:</a:t>
            </a:r>
            <a:endParaRPr sz="2200" dirty="0">
              <a:latin typeface="Cambria"/>
              <a:cs typeface="Cambria"/>
            </a:endParaRPr>
          </a:p>
          <a:p>
            <a:pPr marL="228600" marR="568325" indent="-216535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Native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driver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needs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 installed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 the each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 smtClean="0">
                <a:latin typeface="Cambria"/>
                <a:cs typeface="Cambria"/>
              </a:rPr>
              <a:t>client</a:t>
            </a:r>
            <a:r>
              <a:rPr lang="en-IN" sz="2200" spc="-5" dirty="0" smtClean="0">
                <a:latin typeface="Cambria"/>
                <a:cs typeface="Cambria"/>
              </a:rPr>
              <a:t> </a:t>
            </a:r>
            <a:r>
              <a:rPr sz="2200" spc="-5" dirty="0" smtClean="0">
                <a:latin typeface="Cambria"/>
                <a:cs typeface="Cambria"/>
              </a:rPr>
              <a:t>machine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 dirty="0">
              <a:latin typeface="Cambria"/>
              <a:cs typeface="Cambria"/>
            </a:endParaRPr>
          </a:p>
          <a:p>
            <a:pPr marL="355600" marR="5080" indent="-3556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Vendor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client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library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needs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 installed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on client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machine.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5" y="480441"/>
            <a:ext cx="33299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3) </a:t>
            </a: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Network Protocol </a:t>
            </a:r>
            <a:r>
              <a:rPr sz="2800" b="1" spc="-6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mbria"/>
                <a:cs typeface="Cambria"/>
              </a:rPr>
              <a:t>driver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03070"/>
            <a:ext cx="799845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The Network </a:t>
            </a:r>
            <a:r>
              <a:rPr sz="2000" spc="-10" dirty="0">
                <a:latin typeface="Cambria"/>
                <a:cs typeface="Cambria"/>
              </a:rPr>
              <a:t>Protocol </a:t>
            </a:r>
            <a:r>
              <a:rPr sz="2000" spc="-15" dirty="0">
                <a:latin typeface="Cambria"/>
                <a:cs typeface="Cambria"/>
              </a:rPr>
              <a:t>driver </a:t>
            </a:r>
            <a:r>
              <a:rPr sz="2000" dirty="0">
                <a:latin typeface="Cambria"/>
                <a:cs typeface="Cambria"/>
              </a:rPr>
              <a:t>uses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middleware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(application </a:t>
            </a:r>
            <a:r>
              <a:rPr sz="2000" spc="-10" dirty="0">
                <a:latin typeface="Cambria"/>
                <a:cs typeface="Cambria"/>
              </a:rPr>
              <a:t>server)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spc="-10" dirty="0">
                <a:latin typeface="Cambria"/>
                <a:cs typeface="Cambria"/>
              </a:rPr>
              <a:t>converts </a:t>
            </a:r>
            <a:r>
              <a:rPr sz="2000" spc="-5" dirty="0">
                <a:latin typeface="Cambria"/>
                <a:cs typeface="Cambria"/>
              </a:rPr>
              <a:t> JDBC calls </a:t>
            </a:r>
            <a:r>
              <a:rPr sz="2000" spc="-10" dirty="0">
                <a:latin typeface="Cambria"/>
                <a:cs typeface="Cambria"/>
              </a:rPr>
              <a:t>directly </a:t>
            </a:r>
            <a:r>
              <a:rPr sz="2000" dirty="0">
                <a:latin typeface="Cambria"/>
                <a:cs typeface="Cambria"/>
              </a:rPr>
              <a:t>or </a:t>
            </a:r>
            <a:r>
              <a:rPr sz="2000" spc="-15" dirty="0">
                <a:latin typeface="Cambria"/>
                <a:cs typeface="Cambria"/>
              </a:rPr>
              <a:t>indirectly </a:t>
            </a:r>
            <a:r>
              <a:rPr sz="2000" spc="-10" dirty="0">
                <a:latin typeface="Cambria"/>
                <a:cs typeface="Cambria"/>
              </a:rPr>
              <a:t>into </a:t>
            </a:r>
            <a:r>
              <a:rPr sz="2000" spc="-5" dirty="0">
                <a:latin typeface="Cambria"/>
                <a:cs typeface="Cambria"/>
              </a:rPr>
              <a:t>the vendor-specific </a:t>
            </a:r>
            <a:r>
              <a:rPr sz="2000" spc="-10" dirty="0">
                <a:latin typeface="Cambria"/>
                <a:cs typeface="Cambria"/>
              </a:rPr>
              <a:t>database protocol. </a:t>
            </a:r>
            <a:r>
              <a:rPr sz="2000" b="1" spc="-5" dirty="0">
                <a:latin typeface="Cambria"/>
                <a:cs typeface="Cambria"/>
              </a:rPr>
              <a:t>It </a:t>
            </a:r>
            <a:r>
              <a:rPr sz="2000" b="1" dirty="0">
                <a:latin typeface="Cambria"/>
                <a:cs typeface="Cambria"/>
              </a:rPr>
              <a:t>is 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fully</a:t>
            </a:r>
            <a:r>
              <a:rPr sz="2000" b="1" spc="-5" dirty="0">
                <a:latin typeface="Cambria"/>
                <a:cs typeface="Cambria"/>
              </a:rPr>
              <a:t> written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in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java.</a:t>
            </a:r>
            <a:endParaRPr sz="2000" b="1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05" y="2639224"/>
            <a:ext cx="6342888" cy="3846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614680"/>
            <a:ext cx="3957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3)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Protocol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03070"/>
            <a:ext cx="7832090" cy="3667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mbria"/>
                <a:cs typeface="Cambria"/>
              </a:rPr>
              <a:t>Advantage: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417830" marR="530860" indent="-405765">
              <a:lnSpc>
                <a:spcPct val="100000"/>
              </a:lnSpc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sz="2000" dirty="0">
                <a:latin typeface="Cambria"/>
                <a:cs typeface="Cambria"/>
              </a:rPr>
              <a:t>No client </a:t>
            </a:r>
            <a:r>
              <a:rPr sz="2000" spc="-5" dirty="0">
                <a:latin typeface="Cambria"/>
                <a:cs typeface="Cambria"/>
              </a:rPr>
              <a:t>side </a:t>
            </a:r>
            <a:r>
              <a:rPr sz="2000" spc="-10" dirty="0">
                <a:latin typeface="Cambria"/>
                <a:cs typeface="Cambria"/>
              </a:rPr>
              <a:t>library </a:t>
            </a:r>
            <a:r>
              <a:rPr sz="2000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required </a:t>
            </a:r>
            <a:r>
              <a:rPr sz="2000" spc="-5" dirty="0">
                <a:latin typeface="Cambria"/>
                <a:cs typeface="Cambria"/>
              </a:rPr>
              <a:t>because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application </a:t>
            </a:r>
            <a:r>
              <a:rPr sz="2000" spc="-10" dirty="0">
                <a:latin typeface="Cambria"/>
                <a:cs typeface="Cambria"/>
              </a:rPr>
              <a:t>server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3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perform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many</a:t>
            </a:r>
            <a:r>
              <a:rPr sz="2000" spc="-10" dirty="0">
                <a:latin typeface="Cambria"/>
                <a:cs typeface="Cambria"/>
              </a:rPr>
              <a:t> tasks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like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 smtClean="0">
                <a:latin typeface="Cambria"/>
                <a:cs typeface="Cambria"/>
              </a:rPr>
              <a:t>auditing,</a:t>
            </a:r>
            <a:r>
              <a:rPr sz="2000" spc="-15" dirty="0" smtClean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load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 smtClean="0">
                <a:latin typeface="Cambria"/>
                <a:cs typeface="Cambria"/>
              </a:rPr>
              <a:t>balancing,</a:t>
            </a:r>
            <a:r>
              <a:rPr sz="2000" spc="-40" dirty="0" smtClean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logging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etc.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000" b="1" spc="-10" dirty="0" smtClean="0">
                <a:latin typeface="Cambria"/>
                <a:cs typeface="Cambria"/>
              </a:rPr>
              <a:t>Disadvantages</a:t>
            </a:r>
            <a:r>
              <a:rPr sz="2000" b="1" spc="-10" dirty="0">
                <a:latin typeface="Cambria"/>
                <a:cs typeface="Cambria"/>
              </a:rPr>
              <a:t>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481965" indent="-469900">
              <a:lnSpc>
                <a:spcPct val="100000"/>
              </a:lnSpc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2000" spc="-5" dirty="0">
                <a:latin typeface="Cambria"/>
                <a:cs typeface="Cambria"/>
              </a:rPr>
              <a:t>Network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support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required</a:t>
            </a:r>
            <a:r>
              <a:rPr sz="2000" dirty="0">
                <a:latin typeface="Cambria"/>
                <a:cs typeface="Cambria"/>
              </a:rPr>
              <a:t> on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client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machine.</a:t>
            </a:r>
            <a:endParaRPr sz="2000" dirty="0">
              <a:latin typeface="Cambria"/>
              <a:cs typeface="Cambria"/>
            </a:endParaRPr>
          </a:p>
          <a:p>
            <a:pPr marL="481965" indent="-469900">
              <a:lnSpc>
                <a:spcPct val="100000"/>
              </a:lnSpc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2000" spc="-10" dirty="0">
                <a:latin typeface="Cambria"/>
                <a:cs typeface="Cambria"/>
              </a:rPr>
              <a:t>Requires</a:t>
            </a:r>
            <a:r>
              <a:rPr sz="2000" spc="-5" dirty="0">
                <a:latin typeface="Cambria"/>
                <a:cs typeface="Cambria"/>
              </a:rPr>
              <a:t> database-specific </a:t>
            </a:r>
            <a:r>
              <a:rPr sz="2000" dirty="0">
                <a:latin typeface="Cambria"/>
                <a:cs typeface="Cambria"/>
              </a:rPr>
              <a:t>coding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dirty="0">
                <a:latin typeface="Cambria"/>
                <a:cs typeface="Cambria"/>
              </a:rPr>
              <a:t>done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middle </a:t>
            </a:r>
            <a:r>
              <a:rPr sz="2000" spc="-40" dirty="0">
                <a:latin typeface="Cambria"/>
                <a:cs typeface="Cambria"/>
              </a:rPr>
              <a:t>tier.</a:t>
            </a:r>
            <a:endParaRPr sz="2000" dirty="0">
              <a:latin typeface="Cambria"/>
              <a:cs typeface="Cambria"/>
            </a:endParaRPr>
          </a:p>
          <a:p>
            <a:pPr marL="467995" marR="5080" indent="-455930">
              <a:lnSpc>
                <a:spcPct val="100000"/>
              </a:lnSpc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2000" spc="-5" dirty="0">
                <a:latin typeface="Cambria"/>
                <a:cs typeface="Cambria"/>
              </a:rPr>
              <a:t>Maintenance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10" dirty="0">
                <a:latin typeface="Cambria"/>
                <a:cs typeface="Cambria"/>
              </a:rPr>
              <a:t>Network </a:t>
            </a:r>
            <a:r>
              <a:rPr sz="2000" spc="-5" dirty="0">
                <a:latin typeface="Cambria"/>
                <a:cs typeface="Cambria"/>
              </a:rPr>
              <a:t>Protocol </a:t>
            </a:r>
            <a:r>
              <a:rPr sz="2000" spc="-15" dirty="0">
                <a:latin typeface="Cambria"/>
                <a:cs typeface="Cambria"/>
              </a:rPr>
              <a:t>driver </a:t>
            </a:r>
            <a:r>
              <a:rPr sz="2000" spc="-5" dirty="0">
                <a:latin typeface="Cambria"/>
                <a:cs typeface="Cambria"/>
              </a:rPr>
              <a:t>becomes </a:t>
            </a:r>
            <a:r>
              <a:rPr sz="2000" spc="-10" dirty="0">
                <a:latin typeface="Cambria"/>
                <a:cs typeface="Cambria"/>
              </a:rPr>
              <a:t>costly </a:t>
            </a:r>
            <a:r>
              <a:rPr sz="2000" spc="-5" dirty="0">
                <a:latin typeface="Cambria"/>
                <a:cs typeface="Cambria"/>
              </a:rPr>
              <a:t>because </a:t>
            </a:r>
            <a:r>
              <a:rPr sz="2000" dirty="0">
                <a:latin typeface="Cambria"/>
                <a:cs typeface="Cambria"/>
              </a:rPr>
              <a:t>it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requires </a:t>
            </a:r>
            <a:r>
              <a:rPr sz="2000" b="1" spc="-3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database-specific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mbria"/>
                <a:cs typeface="Cambria"/>
              </a:rPr>
              <a:t>coding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dirty="0">
                <a:latin typeface="Cambria"/>
                <a:cs typeface="Cambria"/>
              </a:rPr>
              <a:t>done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middle </a:t>
            </a:r>
            <a:r>
              <a:rPr sz="2000" spc="-40" dirty="0">
                <a:latin typeface="Cambria"/>
                <a:cs typeface="Cambria"/>
              </a:rPr>
              <a:t>tier.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614680"/>
            <a:ext cx="2312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4)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Thin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driver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4720" y="1703070"/>
            <a:ext cx="79971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thin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driver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converts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JDBC</a:t>
            </a:r>
            <a:r>
              <a:rPr sz="2000" spc="4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calls</a:t>
            </a:r>
            <a:r>
              <a:rPr sz="2000" spc="4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directly</a:t>
            </a:r>
            <a:r>
              <a:rPr sz="2000" spc="4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into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vendor-specific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10" dirty="0" smtClean="0">
                <a:latin typeface="Cambria"/>
                <a:cs typeface="Cambria"/>
              </a:rPr>
              <a:t>database</a:t>
            </a:r>
            <a:r>
              <a:rPr lang="en-IN" sz="2000" spc="-10" dirty="0" smtClean="0">
                <a:latin typeface="Cambria"/>
                <a:cs typeface="Cambria"/>
              </a:rPr>
              <a:t> </a:t>
            </a:r>
            <a:r>
              <a:rPr sz="2000" spc="-10" dirty="0" smtClean="0">
                <a:latin typeface="Cambria"/>
                <a:cs typeface="Cambria"/>
              </a:rPr>
              <a:t>protocol</a:t>
            </a:r>
            <a:r>
              <a:rPr sz="2000" spc="-10" dirty="0">
                <a:latin typeface="Cambria"/>
                <a:cs typeface="Cambria"/>
              </a:rPr>
              <a:t>.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why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known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driver.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fully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written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 </a:t>
            </a:r>
            <a:r>
              <a:rPr sz="2000" spc="-5" dirty="0">
                <a:latin typeface="Cambria"/>
                <a:cs typeface="Cambria"/>
              </a:rPr>
              <a:t>language.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639224"/>
            <a:ext cx="5356860" cy="380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614680"/>
            <a:ext cx="19964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4)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03070"/>
            <a:ext cx="7847280" cy="2839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mbria"/>
                <a:cs typeface="Cambria"/>
              </a:rPr>
              <a:t>Advantage: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2000" spc="-5" dirty="0">
                <a:latin typeface="Arial MT"/>
                <a:cs typeface="Arial MT"/>
              </a:rPr>
              <a:t>Better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performance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 other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drivers.</a:t>
            </a:r>
            <a:endParaRPr sz="2000" dirty="0">
              <a:latin typeface="Arial MT"/>
              <a:cs typeface="Arial MT"/>
            </a:endParaRPr>
          </a:p>
          <a:p>
            <a:pPr marL="218440" indent="-205740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spc="-10" dirty="0">
                <a:latin typeface="Arial MT"/>
                <a:cs typeface="Arial MT"/>
              </a:rPr>
              <a:t> software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5" dirty="0">
                <a:latin typeface="Arial MT"/>
                <a:cs typeface="Arial MT"/>
              </a:rPr>
              <a:t> client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 </a:t>
            </a:r>
            <a:r>
              <a:rPr sz="2000" spc="-5" dirty="0">
                <a:latin typeface="Arial MT"/>
                <a:cs typeface="Arial MT"/>
              </a:rPr>
              <a:t>side.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mbria"/>
                <a:cs typeface="Cambria"/>
              </a:rPr>
              <a:t>Disadvantages: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sz="2000" spc="-5" dirty="0">
                <a:latin typeface="Arial MT"/>
                <a:cs typeface="Arial MT"/>
              </a:rPr>
              <a:t>Drivers depend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Database.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3896"/>
              </p:ext>
            </p:extLst>
          </p:nvPr>
        </p:nvGraphicFramePr>
        <p:xfrm>
          <a:off x="228600" y="1600200"/>
          <a:ext cx="8763000" cy="418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87"/>
                <a:gridCol w="3658340"/>
                <a:gridCol w="3913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RDBMS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JDBC Driver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URL Format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</a:rPr>
                        <a:t>com.mysql.jdbc.Driver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FF0000"/>
                          </a:solidFill>
                          <a:effectLst/>
                        </a:rPr>
                        <a:t>jdbc:mysql</a:t>
                      </a:r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://</a:t>
                      </a:r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hostname/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</a:rPr>
                        <a:t>databaseName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ORACLE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oracle.jdbc.driver.OracleDriver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effectLst/>
                        </a:rPr>
                        <a:t>jdbc:oracle:thin</a:t>
                      </a:r>
                      <a:r>
                        <a:rPr lang="en-IN" b="1" dirty="0">
                          <a:effectLst/>
                        </a:rPr>
                        <a:t>:@</a:t>
                      </a:r>
                      <a:r>
                        <a:rPr lang="en-IN" dirty="0" err="1">
                          <a:effectLst/>
                        </a:rPr>
                        <a:t>hostname:port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Number:databaseName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DB2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com.ibm.db2.jdbc.net.DB2Driver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jdbc:db2:</a:t>
                      </a:r>
                      <a:r>
                        <a:rPr lang="en-IN" dirty="0">
                          <a:effectLst/>
                        </a:rPr>
                        <a:t>hostname:port Number/</a:t>
                      </a:r>
                      <a:r>
                        <a:rPr lang="en-IN" dirty="0" err="1">
                          <a:effectLst/>
                        </a:rPr>
                        <a:t>databaseName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Sybase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com.sybase.jdbc.SybDriver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effectLst/>
                        </a:rPr>
                        <a:t>jdbc:sybase:Tds:</a:t>
                      </a:r>
                      <a:r>
                        <a:rPr lang="en-IN" dirty="0" err="1">
                          <a:effectLst/>
                        </a:rPr>
                        <a:t>hostname</a:t>
                      </a:r>
                      <a:r>
                        <a:rPr lang="en-IN" dirty="0">
                          <a:effectLst/>
                        </a:rPr>
                        <a:t>: port Number/</a:t>
                      </a:r>
                      <a:r>
                        <a:rPr lang="en-IN" dirty="0" err="1">
                          <a:effectLst/>
                        </a:rPr>
                        <a:t>databaseName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SQLite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org.sqlite.JDBC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jdbc:sqlite:</a:t>
                      </a:r>
                      <a:r>
                        <a:rPr lang="en-US" dirty="0" err="1" smtClean="0"/>
                        <a:t>C</a:t>
                      </a:r>
                      <a:r>
                        <a:rPr lang="en-US" dirty="0" smtClean="0"/>
                        <a:t>:/</a:t>
                      </a:r>
                      <a:r>
                        <a:rPr lang="en-US" dirty="0" err="1" smtClean="0"/>
                        <a:t>sqlite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databaseName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SQLServer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com.Microsoft.sqlserver.jdbc.SQLServerDriver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jdbc:Microsoft:sqlserver</a:t>
                      </a:r>
                      <a:r>
                        <a:rPr lang="en-US" b="1" dirty="0" smtClean="0"/>
                        <a:t>:</a:t>
                      </a:r>
                      <a:r>
                        <a:rPr lang="en-US" dirty="0" smtClean="0"/>
                        <a:t>//hostname:1433;DatabaseName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ject 2"/>
          <p:cNvSpPr txBox="1">
            <a:spLocks/>
          </p:cNvSpPr>
          <p:nvPr/>
        </p:nvSpPr>
        <p:spPr>
          <a:xfrm>
            <a:off x="228600" y="533400"/>
            <a:ext cx="32766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2800" b="1" kern="0" spc="-5" dirty="0" smtClean="0">
                <a:solidFill>
                  <a:srgbClr val="FFFFFF"/>
                </a:solidFill>
                <a:latin typeface="Calibri"/>
                <a:cs typeface="Calibri"/>
              </a:rPr>
              <a:t>JDBC with Different RDBMS</a:t>
            </a:r>
            <a:endParaRPr lang="en-IN" sz="2800" b="1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541781"/>
            <a:ext cx="9105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JDBC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2026157"/>
            <a:ext cx="72396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Reference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Book: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Complete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Reference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J2EE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James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Keogh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mcgraw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publication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Chapter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5" y="3855211"/>
            <a:ext cx="262826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Web </a:t>
            </a:r>
            <a:r>
              <a:rPr sz="2000" b="1" dirty="0">
                <a:latin typeface="Arial"/>
                <a:cs typeface="Arial"/>
              </a:rPr>
              <a:t>Reference: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  <a:hlinkClick r:id="rId2"/>
              </a:rPr>
              <a:t>www.javatpoint.com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  <a:hlinkClick r:id="rId3"/>
              </a:rPr>
              <a:t>w</a:t>
            </a:r>
            <a:r>
              <a:rPr sz="2000" spc="5" dirty="0">
                <a:latin typeface="Arial MT"/>
                <a:cs typeface="Arial MT"/>
                <a:hlinkClick r:id="rId3"/>
              </a:rPr>
              <a:t>w</a:t>
            </a:r>
            <a:r>
              <a:rPr sz="2000" spc="-105" dirty="0">
                <a:latin typeface="Arial MT"/>
                <a:cs typeface="Arial MT"/>
                <a:hlinkClick r:id="rId3"/>
              </a:rPr>
              <a:t>w</a:t>
            </a:r>
            <a:r>
              <a:rPr sz="2000" dirty="0">
                <a:latin typeface="Arial MT"/>
                <a:cs typeface="Arial MT"/>
                <a:hlinkClick r:id="rId3"/>
              </a:rPr>
              <a:t>.</a:t>
            </a:r>
            <a:r>
              <a:rPr sz="2000" spc="-10" dirty="0">
                <a:latin typeface="Arial MT"/>
                <a:cs typeface="Arial MT"/>
                <a:hlinkClick r:id="rId3"/>
              </a:rPr>
              <a:t>t</a:t>
            </a:r>
            <a:r>
              <a:rPr sz="2000" dirty="0">
                <a:latin typeface="Arial MT"/>
                <a:cs typeface="Arial MT"/>
                <a:hlinkClick r:id="rId3"/>
              </a:rPr>
              <a:t>utorial</a:t>
            </a:r>
            <a:r>
              <a:rPr sz="2000" spc="5" dirty="0">
                <a:latin typeface="Arial MT"/>
                <a:cs typeface="Arial MT"/>
                <a:hlinkClick r:id="rId3"/>
              </a:rPr>
              <a:t>s</a:t>
            </a:r>
            <a:r>
              <a:rPr sz="2000" dirty="0">
                <a:latin typeface="Arial MT"/>
                <a:cs typeface="Arial MT"/>
                <a:hlinkClick r:id="rId3"/>
              </a:rPr>
              <a:t>point.</a:t>
            </a:r>
            <a:r>
              <a:rPr sz="2000" spc="-15" dirty="0">
                <a:latin typeface="Arial MT"/>
                <a:cs typeface="Arial MT"/>
                <a:hlinkClick r:id="rId3"/>
              </a:rPr>
              <a:t>c</a:t>
            </a:r>
            <a:r>
              <a:rPr sz="2000" dirty="0">
                <a:latin typeface="Arial MT"/>
                <a:cs typeface="Arial MT"/>
                <a:hlinkClick r:id="rId3"/>
              </a:rPr>
              <a:t>om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6011" y="1714500"/>
            <a:ext cx="1295400" cy="1668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1857755"/>
            <a:ext cx="8430768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2" y="634365"/>
            <a:ext cx="30130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Major Classes and Interfaces in JDBC</a:t>
            </a:r>
            <a:endParaRPr sz="2400" dirty="0"/>
          </a:p>
        </p:txBody>
      </p:sp>
      <p:pic>
        <p:nvPicPr>
          <p:cNvPr id="1026" name="Picture 2" descr="JDBC-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90600"/>
            <a:ext cx="5562600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200400"/>
            <a:ext cx="252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 and Interfaces in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ql</a:t>
            </a:r>
            <a:r>
              <a:rPr lang="en-US" dirty="0" smtClean="0"/>
              <a:t> package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3755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Connectivity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01241"/>
            <a:ext cx="7995920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" dirty="0">
                <a:latin typeface="Cambria"/>
                <a:cs typeface="Cambria"/>
              </a:rPr>
              <a:t>There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5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steps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connect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any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java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application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 smtClean="0">
                <a:latin typeface="Cambria"/>
                <a:cs typeface="Cambria"/>
              </a:rPr>
              <a:t>database</a:t>
            </a:r>
            <a:r>
              <a:rPr lang="en-IN" sz="2400" spc="-5" dirty="0" smtClean="0">
                <a:latin typeface="Cambria"/>
                <a:cs typeface="Cambria"/>
              </a:rPr>
              <a:t> </a:t>
            </a:r>
            <a:r>
              <a:rPr sz="2400" spc="-10" dirty="0" smtClean="0">
                <a:latin typeface="Cambria"/>
                <a:cs typeface="Cambria"/>
              </a:rPr>
              <a:t>using</a:t>
            </a:r>
            <a:r>
              <a:rPr sz="2400" dirty="0" smtClean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JDBC. These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steps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are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follows: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 dirty="0">
              <a:latin typeface="Cambria"/>
              <a:cs typeface="Cambria"/>
            </a:endParaRPr>
          </a:p>
          <a:p>
            <a:pPr marL="355600" indent="-34163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Register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driver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class</a:t>
            </a:r>
            <a:endParaRPr sz="2400" dirty="0">
              <a:latin typeface="Cambria"/>
              <a:cs typeface="Cambria"/>
            </a:endParaRPr>
          </a:p>
          <a:p>
            <a:pPr marL="355600" indent="-34163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Creating</a:t>
            </a:r>
            <a:r>
              <a:rPr sz="2400" spc="-5" dirty="0">
                <a:latin typeface="Cambria"/>
                <a:cs typeface="Cambria"/>
              </a:rPr>
              <a:t> connection</a:t>
            </a:r>
            <a:endParaRPr sz="2400" dirty="0">
              <a:latin typeface="Cambria"/>
              <a:cs typeface="Cambria"/>
            </a:endParaRPr>
          </a:p>
          <a:p>
            <a:pPr marL="355600" indent="-34163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Creating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statement</a:t>
            </a:r>
            <a:endParaRPr sz="2400" dirty="0">
              <a:latin typeface="Cambria"/>
              <a:cs typeface="Cambria"/>
            </a:endParaRPr>
          </a:p>
          <a:p>
            <a:pPr marL="35560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Executing</a:t>
            </a:r>
            <a:r>
              <a:rPr sz="2400" spc="-5" dirty="0">
                <a:latin typeface="Cambria"/>
                <a:cs typeface="Cambria"/>
              </a:rPr>
              <a:t> queries</a:t>
            </a:r>
            <a:endParaRPr sz="2400" dirty="0">
              <a:latin typeface="Cambria"/>
              <a:cs typeface="Cambria"/>
            </a:endParaRPr>
          </a:p>
          <a:p>
            <a:pPr marL="355600" indent="-34163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"/>
                <a:cs typeface="Cambria"/>
              </a:rPr>
              <a:t>Closing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connection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38785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2800" spc="-5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701241"/>
            <a:ext cx="8991600" cy="4037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forName()</a:t>
            </a:r>
            <a:r>
              <a:rPr sz="20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Class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class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register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driver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class.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This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dynamically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load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driver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class.</a:t>
            </a: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67310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Syntax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of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forName()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method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public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static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void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forName(String 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className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)throws </a:t>
            </a:r>
            <a:r>
              <a:rPr b="1" spc="-10" dirty="0" err="1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ClassNotFoundExce</a:t>
            </a:r>
            <a:r>
              <a:rPr b="1" dirty="0" err="1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ption</a:t>
            </a:r>
            <a:endParaRPr b="1" dirty="0">
              <a:solidFill>
                <a:schemeClr val="accent6">
                  <a:lumMod val="75000"/>
                </a:schemeClr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mbria"/>
                <a:cs typeface="Cambria"/>
              </a:rPr>
              <a:t>Example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to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register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the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OracleDriver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class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Cambria"/>
                <a:cs typeface="Cambria"/>
              </a:rPr>
              <a:t>Here,</a:t>
            </a:r>
            <a:r>
              <a:rPr sz="2000" spc="-25" dirty="0" smtClean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 </a:t>
            </a:r>
            <a:r>
              <a:rPr sz="2000" spc="-10" dirty="0">
                <a:latin typeface="Cambria"/>
                <a:cs typeface="Cambria"/>
              </a:rPr>
              <a:t>program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loading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oracle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driver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esteblish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database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connection.</a:t>
            </a: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 err="1">
                <a:solidFill>
                  <a:srgbClr val="0070C0"/>
                </a:solidFill>
                <a:latin typeface="Cambria"/>
                <a:cs typeface="Cambria"/>
              </a:rPr>
              <a:t>Class.</a:t>
            </a:r>
            <a:r>
              <a:rPr sz="2000" b="1" spc="-15" dirty="0" err="1">
                <a:solidFill>
                  <a:srgbClr val="FF0000"/>
                </a:solidFill>
                <a:latin typeface="Cambria"/>
                <a:cs typeface="Cambria"/>
              </a:rPr>
              <a:t>forName</a:t>
            </a:r>
            <a:r>
              <a:rPr sz="2000" b="1" spc="-15" dirty="0" smtClean="0">
                <a:solidFill>
                  <a:srgbClr val="0070C0"/>
                </a:solidFill>
                <a:latin typeface="Cambria"/>
                <a:cs typeface="Cambria"/>
              </a:rPr>
              <a:t>("</a:t>
            </a:r>
            <a:r>
              <a:rPr lang="en-IN" sz="2000" b="1" spc="-15" dirty="0" err="1" smtClean="0">
                <a:solidFill>
                  <a:srgbClr val="0070C0"/>
                </a:solidFill>
                <a:latin typeface="Cambria"/>
                <a:cs typeface="Cambria"/>
              </a:rPr>
              <a:t>com.mysql.jdbc.Driver</a:t>
            </a:r>
            <a:r>
              <a:rPr sz="2000" b="1" spc="-15" dirty="0" smtClean="0">
                <a:solidFill>
                  <a:srgbClr val="0070C0"/>
                </a:solidFill>
                <a:latin typeface="Cambria"/>
                <a:cs typeface="Cambria"/>
              </a:rPr>
              <a:t>");</a:t>
            </a:r>
            <a:endParaRPr sz="2000" b="1" dirty="0">
              <a:solidFill>
                <a:srgbClr val="0070C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543305"/>
            <a:ext cx="3655695" cy="881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2)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connection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815" y="1701241"/>
            <a:ext cx="8610600" cy="3740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445" dirty="0"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getConnection</a:t>
            </a:r>
            <a:r>
              <a:rPr sz="2000" b="1" spc="-5" dirty="0">
                <a:latin typeface="Cambria"/>
                <a:cs typeface="Cambria"/>
              </a:rPr>
              <a:t>()</a:t>
            </a:r>
            <a:r>
              <a:rPr sz="2000" b="1" spc="4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DriverManager</a:t>
            </a:r>
            <a:r>
              <a:rPr sz="2000" b="1" spc="47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class</a:t>
            </a:r>
            <a:r>
              <a:rPr sz="2000" b="1" spc="45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</a:t>
            </a:r>
            <a:r>
              <a:rPr sz="2000" spc="4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establish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connection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with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database.</a:t>
            </a: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Syntax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of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getConnection()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method</a:t>
            </a:r>
            <a:endParaRPr sz="2000" dirty="0">
              <a:latin typeface="Cambria"/>
              <a:cs typeface="Cambria"/>
            </a:endParaRPr>
          </a:p>
          <a:p>
            <a:pPr marL="305435" indent="-293370">
              <a:lnSpc>
                <a:spcPct val="100000"/>
              </a:lnSpc>
              <a:buAutoNum type="arabicParenR"/>
              <a:tabLst>
                <a:tab pos="306070" algn="l"/>
              </a:tabLst>
            </a:pPr>
            <a:r>
              <a:rPr sz="2000" spc="-5" dirty="0">
                <a:latin typeface="Cambria"/>
                <a:cs typeface="Cambria"/>
              </a:rPr>
              <a:t>public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static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Connection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getConnection</a:t>
            </a:r>
            <a:r>
              <a:rPr sz="2000" spc="-5" dirty="0">
                <a:latin typeface="Cambria"/>
                <a:cs typeface="Cambria"/>
              </a:rPr>
              <a:t>(String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url)throws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SQLException</a:t>
            </a:r>
            <a:endParaRPr sz="2000" dirty="0">
              <a:latin typeface="Cambria"/>
              <a:cs typeface="Cambria"/>
            </a:endParaRPr>
          </a:p>
          <a:p>
            <a:pPr marL="12700" marR="6350">
              <a:lnSpc>
                <a:spcPct val="100000"/>
              </a:lnSpc>
              <a:buAutoNum type="arabicParenR"/>
              <a:tabLst>
                <a:tab pos="564515" algn="l"/>
                <a:tab pos="565150" algn="l"/>
                <a:tab pos="1548765" algn="l"/>
                <a:tab pos="2449830" algn="l"/>
                <a:tab pos="3990340" algn="l"/>
                <a:tab pos="6615430" algn="l"/>
                <a:tab pos="7944484" algn="l"/>
              </a:tabLst>
            </a:pPr>
            <a:r>
              <a:rPr sz="2000" spc="-5" dirty="0">
                <a:latin typeface="Cambria"/>
                <a:cs typeface="Cambria"/>
              </a:rPr>
              <a:t>pub</a:t>
            </a:r>
            <a:r>
              <a:rPr sz="2000" spc="-10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ic	st</a:t>
            </a:r>
            <a:r>
              <a:rPr sz="2000" spc="-1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tic	C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ect</a:t>
            </a:r>
            <a:r>
              <a:rPr sz="2000" spc="-1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on	g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t</a:t>
            </a:r>
            <a:r>
              <a:rPr sz="2000" spc="-15" dirty="0">
                <a:latin typeface="Cambria"/>
                <a:cs typeface="Cambria"/>
              </a:rPr>
              <a:t>C</a:t>
            </a:r>
            <a:r>
              <a:rPr sz="2000" dirty="0">
                <a:latin typeface="Cambria"/>
                <a:cs typeface="Cambria"/>
              </a:rPr>
              <a:t>onn</a:t>
            </a:r>
            <a:r>
              <a:rPr sz="2000" spc="-10" dirty="0">
                <a:latin typeface="Cambria"/>
                <a:cs typeface="Cambria"/>
              </a:rPr>
              <a:t>ec</a:t>
            </a:r>
            <a:r>
              <a:rPr sz="2000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n(</a:t>
            </a:r>
            <a:r>
              <a:rPr sz="2000" spc="-5" dirty="0">
                <a:latin typeface="Cambria"/>
                <a:cs typeface="Cambria"/>
              </a:rPr>
              <a:t>St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g	</a:t>
            </a:r>
            <a:r>
              <a:rPr sz="2000" spc="-5" dirty="0" err="1" smtClean="0">
                <a:latin typeface="Cambria"/>
                <a:cs typeface="Cambria"/>
              </a:rPr>
              <a:t>u</a:t>
            </a:r>
            <a:r>
              <a:rPr sz="2000" spc="-30" dirty="0" err="1" smtClean="0">
                <a:latin typeface="Cambria"/>
                <a:cs typeface="Cambria"/>
              </a:rPr>
              <a:t>r</a:t>
            </a:r>
            <a:r>
              <a:rPr sz="2000" spc="-5" dirty="0" err="1" smtClean="0">
                <a:latin typeface="Cambria"/>
                <a:cs typeface="Cambria"/>
              </a:rPr>
              <a:t>l,</a:t>
            </a:r>
            <a:r>
              <a:rPr sz="2000" spc="-20" dirty="0" err="1" smtClean="0">
                <a:latin typeface="Cambria"/>
                <a:cs typeface="Cambria"/>
              </a:rPr>
              <a:t>S</a:t>
            </a:r>
            <a:r>
              <a:rPr sz="2000" dirty="0" err="1" smtClean="0">
                <a:latin typeface="Cambria"/>
                <a:cs typeface="Cambria"/>
              </a:rPr>
              <a:t>tr</a:t>
            </a:r>
            <a:r>
              <a:rPr sz="2000" spc="-20" dirty="0" err="1" smtClean="0">
                <a:latin typeface="Cambria"/>
                <a:cs typeface="Cambria"/>
              </a:rPr>
              <a:t>i</a:t>
            </a:r>
            <a:r>
              <a:rPr sz="2000" spc="-15" dirty="0" err="1" smtClean="0">
                <a:latin typeface="Cambria"/>
                <a:cs typeface="Cambria"/>
              </a:rPr>
              <a:t>n</a:t>
            </a:r>
            <a:r>
              <a:rPr sz="2000" dirty="0" err="1" smtClean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 smtClean="0">
                <a:latin typeface="Cambria"/>
                <a:cs typeface="Cambria"/>
              </a:rPr>
              <a:t>n</a:t>
            </a:r>
            <a:r>
              <a:rPr sz="2000" spc="-5" dirty="0" smtClean="0">
                <a:latin typeface="Cambria"/>
                <a:cs typeface="Cambria"/>
              </a:rPr>
              <a:t>am</a:t>
            </a:r>
            <a:r>
              <a:rPr sz="2000" spc="-15" dirty="0" smtClean="0">
                <a:latin typeface="Cambria"/>
                <a:cs typeface="Cambria"/>
              </a:rPr>
              <a:t>e</a:t>
            </a:r>
            <a:r>
              <a:rPr sz="2000" dirty="0" smtClean="0">
                <a:latin typeface="Cambria"/>
                <a:cs typeface="Cambria"/>
              </a:rPr>
              <a:t>,  </a:t>
            </a: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password)</a:t>
            </a:r>
            <a:r>
              <a:rPr sz="2000" spc="4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throws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SQLException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Example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to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establish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connection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with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the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Oracle</a:t>
            </a:r>
            <a:r>
              <a:rPr sz="2000" b="1" spc="-5" dirty="0">
                <a:latin typeface="Cambria"/>
                <a:cs typeface="Cambria"/>
              </a:rPr>
              <a:t> database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B0F0"/>
                </a:solidFill>
                <a:latin typeface="Cambria"/>
                <a:cs typeface="Cambria"/>
              </a:rPr>
              <a:t>Connection</a:t>
            </a:r>
            <a:r>
              <a:rPr sz="2000" b="1" spc="-6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00B0F0"/>
                </a:solidFill>
                <a:latin typeface="Cambria"/>
                <a:cs typeface="Cambria"/>
              </a:rPr>
              <a:t>con=</a:t>
            </a:r>
            <a:r>
              <a:rPr sz="2000" b="1" spc="-15" dirty="0">
                <a:solidFill>
                  <a:srgbClr val="7030A0"/>
                </a:solidFill>
                <a:latin typeface="Cambria"/>
                <a:cs typeface="Cambria"/>
              </a:rPr>
              <a:t>DriverManager.</a:t>
            </a:r>
            <a:r>
              <a:rPr sz="2000" b="1" spc="-15" dirty="0">
                <a:solidFill>
                  <a:srgbClr val="FF0000"/>
                </a:solidFill>
                <a:latin typeface="Cambria"/>
                <a:cs typeface="Cambria"/>
              </a:rPr>
              <a:t>getConnection</a:t>
            </a:r>
            <a:r>
              <a:rPr sz="2000" b="1" spc="-15" dirty="0">
                <a:solidFill>
                  <a:srgbClr val="00B0F0"/>
                </a:solidFill>
                <a:latin typeface="Cambria"/>
                <a:cs typeface="Cambria"/>
              </a:rPr>
              <a:t>(</a:t>
            </a:r>
            <a:endParaRPr sz="2000" b="1" dirty="0">
              <a:solidFill>
                <a:srgbClr val="00B0F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"</a:t>
            </a:r>
            <a:r>
              <a:rPr lang="en-IN" sz="2000" b="1" spc="-15" dirty="0" err="1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jdbc:mysql</a:t>
            </a:r>
            <a:r>
              <a:rPr lang="en-IN" sz="2000" b="1" spc="-1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://hostname/ </a:t>
            </a:r>
            <a:r>
              <a:rPr lang="en-IN" sz="2000" b="1" spc="-15" dirty="0" err="1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databaseName</a:t>
            </a:r>
            <a:r>
              <a:rPr sz="2000" b="1" spc="-15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",</a:t>
            </a:r>
            <a:r>
              <a:rPr lang="en-US" sz="2000" b="1" spc="-15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spc="-15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"</a:t>
            </a:r>
            <a:r>
              <a:rPr lang="en-US" sz="2000" b="1" spc="-15" dirty="0" err="1" smtClean="0">
                <a:solidFill>
                  <a:srgbClr val="00B0F0"/>
                </a:solidFill>
                <a:latin typeface="Cambria"/>
                <a:cs typeface="Cambria"/>
              </a:rPr>
              <a:t>root</a:t>
            </a:r>
            <a:r>
              <a:rPr sz="2000" b="1" spc="-15" dirty="0" err="1" smtClean="0">
                <a:solidFill>
                  <a:srgbClr val="00B0F0"/>
                </a:solidFill>
                <a:latin typeface="Cambria"/>
                <a:cs typeface="Cambria"/>
              </a:rPr>
              <a:t>","</a:t>
            </a:r>
            <a:r>
              <a:rPr sz="2000" b="1" spc="-15" dirty="0" err="1">
                <a:solidFill>
                  <a:srgbClr val="00B0F0"/>
                </a:solidFill>
                <a:latin typeface="Cambria"/>
                <a:cs typeface="Cambria"/>
              </a:rPr>
              <a:t>password</a:t>
            </a:r>
            <a:r>
              <a:rPr sz="2000" b="1" spc="-15" dirty="0">
                <a:solidFill>
                  <a:srgbClr val="00B0F0"/>
                </a:solidFill>
                <a:latin typeface="Cambria"/>
                <a:cs typeface="Cambria"/>
              </a:rPr>
              <a:t>");</a:t>
            </a:r>
            <a:endParaRPr sz="2000" b="1" dirty="0">
              <a:solidFill>
                <a:srgbClr val="00B0F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20725"/>
            <a:ext cx="45980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</a:rPr>
              <a:t>3)</a:t>
            </a:r>
            <a:r>
              <a:rPr sz="2600" spc="-25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Create</a:t>
            </a:r>
            <a:r>
              <a:rPr sz="2600" spc="-35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the</a:t>
            </a:r>
            <a:r>
              <a:rPr sz="2600" spc="-10" dirty="0">
                <a:solidFill>
                  <a:srgbClr val="FFFFFF"/>
                </a:solidFill>
              </a:rPr>
              <a:t> Statement</a:t>
            </a:r>
            <a:r>
              <a:rPr sz="2600" spc="-2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object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534720" y="1701241"/>
            <a:ext cx="7995920" cy="307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"/>
                <a:cs typeface="Cambria"/>
              </a:rPr>
              <a:t>The </a:t>
            </a:r>
            <a:r>
              <a:rPr sz="2200" b="1" spc="-5" dirty="0">
                <a:solidFill>
                  <a:srgbClr val="FF0000"/>
                </a:solidFill>
                <a:latin typeface="Cambria"/>
                <a:cs typeface="Cambria"/>
              </a:rPr>
              <a:t>createStatement</a:t>
            </a:r>
            <a:r>
              <a:rPr sz="2200" spc="-5" dirty="0">
                <a:latin typeface="Cambria"/>
                <a:cs typeface="Cambria"/>
              </a:rPr>
              <a:t>() </a:t>
            </a:r>
            <a:r>
              <a:rPr sz="2200" spc="-10" dirty="0">
                <a:latin typeface="Cambria"/>
                <a:cs typeface="Cambria"/>
              </a:rPr>
              <a:t>method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b="1" spc="-10" dirty="0">
                <a:latin typeface="Cambria"/>
                <a:cs typeface="Cambria"/>
              </a:rPr>
              <a:t>Connection </a:t>
            </a:r>
            <a:r>
              <a:rPr sz="2200" b="1" spc="-15" dirty="0">
                <a:latin typeface="Cambria"/>
                <a:cs typeface="Cambria"/>
              </a:rPr>
              <a:t>interface </a:t>
            </a:r>
            <a:r>
              <a:rPr sz="2200" spc="-5" dirty="0">
                <a:latin typeface="Cambria"/>
                <a:cs typeface="Cambria"/>
              </a:rPr>
              <a:t>is used </a:t>
            </a:r>
            <a:r>
              <a:rPr sz="2200" spc="-30" dirty="0">
                <a:latin typeface="Cambria"/>
                <a:cs typeface="Cambria"/>
              </a:rPr>
              <a:t>to 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create </a:t>
            </a:r>
            <a:r>
              <a:rPr sz="2200" spc="-5" dirty="0">
                <a:latin typeface="Cambria"/>
                <a:cs typeface="Cambria"/>
              </a:rPr>
              <a:t>statement. The object of statement is responsible </a:t>
            </a:r>
            <a:r>
              <a:rPr sz="2200" spc="-15" dirty="0">
                <a:latin typeface="Cambria"/>
                <a:cs typeface="Cambria"/>
              </a:rPr>
              <a:t>to execute 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queries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with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database.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15" dirty="0">
                <a:latin typeface="Cambria"/>
                <a:cs typeface="Cambria"/>
              </a:rPr>
              <a:t>Syntax </a:t>
            </a:r>
            <a:r>
              <a:rPr sz="2200" b="1" spc="-5" dirty="0">
                <a:latin typeface="Cambria"/>
                <a:cs typeface="Cambria"/>
              </a:rPr>
              <a:t>of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createStatement()</a:t>
            </a:r>
            <a:r>
              <a:rPr sz="2200" b="1" spc="-4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method</a:t>
            </a:r>
            <a:endParaRPr sz="22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public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Statement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createStatement</a:t>
            </a:r>
            <a:r>
              <a:rPr sz="2200" spc="-15" dirty="0">
                <a:latin typeface="Cambria"/>
                <a:cs typeface="Cambria"/>
              </a:rPr>
              <a:t>()throws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SQLException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10" dirty="0">
                <a:latin typeface="Cambria"/>
                <a:cs typeface="Cambria"/>
              </a:rPr>
              <a:t>Example</a:t>
            </a:r>
            <a:r>
              <a:rPr sz="2200" b="1" spc="-15" dirty="0">
                <a:latin typeface="Cambria"/>
                <a:cs typeface="Cambria"/>
              </a:rPr>
              <a:t> to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create</a:t>
            </a:r>
            <a:r>
              <a:rPr sz="2200" b="1" spc="-10" dirty="0">
                <a:latin typeface="Cambria"/>
                <a:cs typeface="Cambria"/>
              </a:rPr>
              <a:t> the statement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object</a:t>
            </a:r>
            <a:endParaRPr sz="22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10" dirty="0">
                <a:solidFill>
                  <a:srgbClr val="0070C0"/>
                </a:solidFill>
                <a:latin typeface="Cambria"/>
                <a:cs typeface="Cambria"/>
              </a:rPr>
              <a:t>Statement</a:t>
            </a:r>
            <a:r>
              <a:rPr sz="2200" b="1" spc="3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Cambria"/>
                <a:cs typeface="Cambria"/>
              </a:rPr>
              <a:t>stmt=con.createStatement();</a:t>
            </a:r>
            <a:endParaRPr sz="2200" b="1" dirty="0">
              <a:solidFill>
                <a:srgbClr val="0070C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548" y="698068"/>
            <a:ext cx="3053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4)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489" y="1464945"/>
            <a:ext cx="7998459" cy="31245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The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executeQuery</a:t>
            </a:r>
            <a:r>
              <a:rPr sz="2000" spc="-10" dirty="0">
                <a:latin typeface="Cambria"/>
                <a:cs typeface="Cambria"/>
              </a:rPr>
              <a:t>() </a:t>
            </a:r>
            <a:r>
              <a:rPr sz="2000" spc="-5" dirty="0">
                <a:latin typeface="Cambria"/>
                <a:cs typeface="Cambria"/>
              </a:rPr>
              <a:t>method of </a:t>
            </a:r>
            <a:r>
              <a:rPr sz="2000" b="1" spc="-10" dirty="0">
                <a:latin typeface="Cambria"/>
                <a:cs typeface="Cambria"/>
              </a:rPr>
              <a:t>Statement interface </a:t>
            </a:r>
            <a:r>
              <a:rPr sz="2000" spc="-10" dirty="0">
                <a:latin typeface="Cambria"/>
                <a:cs typeface="Cambria"/>
              </a:rPr>
              <a:t>is used to </a:t>
            </a:r>
            <a:r>
              <a:rPr sz="2000" spc="-15" dirty="0">
                <a:latin typeface="Cambria"/>
                <a:cs typeface="Cambria"/>
              </a:rPr>
              <a:t>execute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queries </a:t>
            </a:r>
            <a:r>
              <a:rPr sz="2000" spc="-1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the database. </a:t>
            </a:r>
            <a:r>
              <a:rPr sz="2000" spc="-10" dirty="0">
                <a:latin typeface="Cambria"/>
                <a:cs typeface="Cambria"/>
              </a:rPr>
              <a:t>This </a:t>
            </a:r>
            <a:r>
              <a:rPr sz="2000" spc="-5" dirty="0">
                <a:latin typeface="Cambria"/>
                <a:cs typeface="Cambria"/>
              </a:rPr>
              <a:t>method </a:t>
            </a:r>
            <a:r>
              <a:rPr sz="2000" spc="-10" dirty="0">
                <a:latin typeface="Cambria"/>
                <a:cs typeface="Cambria"/>
              </a:rPr>
              <a:t>returns </a:t>
            </a:r>
            <a:r>
              <a:rPr sz="2000" spc="-5" dirty="0">
                <a:latin typeface="Cambria"/>
                <a:cs typeface="Cambria"/>
              </a:rPr>
              <a:t>the object of </a:t>
            </a:r>
            <a:r>
              <a:rPr sz="2000" spc="-10" dirty="0">
                <a:latin typeface="Cambria"/>
                <a:cs typeface="Cambria"/>
              </a:rPr>
              <a:t>ResultSet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dirty="0">
                <a:latin typeface="Cambria"/>
                <a:cs typeface="Cambria"/>
              </a:rPr>
              <a:t> can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 used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all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records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table.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Syntax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of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executeQuery()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method</a:t>
            </a: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public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ResultSet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executeQuery</a:t>
            </a:r>
            <a:r>
              <a:rPr sz="2000" spc="-10" dirty="0">
                <a:latin typeface="Cambria"/>
                <a:cs typeface="Cambria"/>
              </a:rPr>
              <a:t>(String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sql)throws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SQLException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0" dirty="0">
                <a:latin typeface="Cambria"/>
                <a:cs typeface="Cambria"/>
              </a:rPr>
              <a:t>Example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to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execute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query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ResultSet</a:t>
            </a:r>
            <a:r>
              <a:rPr sz="2000" b="1" spc="-6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rs=stmt.executeQuery("select</a:t>
            </a:r>
            <a:r>
              <a:rPr sz="2000" b="1" spc="-5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mbria"/>
                <a:cs typeface="Cambria"/>
              </a:rPr>
              <a:t>*</a:t>
            </a:r>
            <a:r>
              <a:rPr sz="2000" b="1" spc="-2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from</a:t>
            </a:r>
            <a:r>
              <a:rPr sz="2000" b="1" spc="-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emp");</a:t>
            </a:r>
            <a:endParaRPr sz="2000" b="1" dirty="0">
              <a:solidFill>
                <a:srgbClr val="0070C0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2553" y="5123434"/>
            <a:ext cx="4003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8695" algn="l"/>
                <a:tab pos="2818130" algn="l"/>
                <a:tab pos="3333115" algn="l"/>
                <a:tab pos="3848735" algn="l"/>
              </a:tabLst>
            </a:pPr>
            <a:r>
              <a:rPr sz="2000" dirty="0">
                <a:latin typeface="Cambria"/>
                <a:cs typeface="Cambria"/>
              </a:rPr>
              <a:t>"</a:t>
            </a:r>
            <a:r>
              <a:rPr sz="2000" spc="-10" dirty="0">
                <a:latin typeface="Cambria"/>
                <a:cs typeface="Cambria"/>
              </a:rPr>
              <a:t>+</a:t>
            </a:r>
            <a:r>
              <a:rPr sz="2000" spc="-5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5" dirty="0">
                <a:latin typeface="Cambria"/>
                <a:cs typeface="Cambria"/>
              </a:rPr>
              <a:t>.g</a:t>
            </a:r>
            <a:r>
              <a:rPr sz="2000" spc="-1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t</a:t>
            </a:r>
            <a:r>
              <a:rPr sz="2000" spc="-15" dirty="0">
                <a:latin typeface="Cambria"/>
                <a:cs typeface="Cambria"/>
              </a:rPr>
              <a:t>S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-1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20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(</a:t>
            </a:r>
            <a:r>
              <a:rPr sz="2000" spc="-10" dirty="0">
                <a:latin typeface="Cambria"/>
                <a:cs typeface="Cambria"/>
              </a:rPr>
              <a:t>2</a:t>
            </a:r>
            <a:r>
              <a:rPr sz="2000" dirty="0">
                <a:latin typeface="Cambria"/>
                <a:cs typeface="Cambria"/>
              </a:rPr>
              <a:t>)	+	“	“	+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489" y="4818075"/>
            <a:ext cx="36010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"/>
                <a:cs typeface="Cambria"/>
              </a:rPr>
              <a:t>while(rs.next()){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System.out.println(rs.getInt(1)+"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rs.getString(“dept_name”));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" y="404240"/>
            <a:ext cx="278511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</a:rPr>
              <a:t>5) Close the </a:t>
            </a:r>
            <a:r>
              <a:rPr sz="260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connection</a:t>
            </a:r>
            <a:r>
              <a:rPr sz="2600" spc="-10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object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86816" y="1777745"/>
            <a:ext cx="7921625" cy="307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mbria"/>
                <a:cs typeface="Cambria"/>
              </a:rPr>
              <a:t>By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closing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connection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object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statement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ResultSet</a:t>
            </a:r>
            <a:r>
              <a:rPr sz="2200" spc="-5" dirty="0">
                <a:latin typeface="Cambria"/>
                <a:cs typeface="Cambria"/>
              </a:rPr>
              <a:t> will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be </a:t>
            </a:r>
            <a:r>
              <a:rPr sz="2200" spc="-5" dirty="0">
                <a:latin typeface="Cambria"/>
                <a:cs typeface="Cambria"/>
              </a:rPr>
              <a:t> closed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automatically.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mbria"/>
                <a:cs typeface="Cambria"/>
              </a:rPr>
              <a:t>close</a:t>
            </a:r>
            <a:r>
              <a:rPr sz="2200" spc="-5" dirty="0">
                <a:latin typeface="Cambria"/>
                <a:cs typeface="Cambria"/>
              </a:rPr>
              <a:t>()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method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Connection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interface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used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close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connection.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15" dirty="0">
                <a:latin typeface="Cambria"/>
                <a:cs typeface="Cambria"/>
              </a:rPr>
              <a:t>Syntax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of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close() </a:t>
            </a:r>
            <a:r>
              <a:rPr sz="2200" b="1" spc="-10" dirty="0">
                <a:latin typeface="Cambria"/>
                <a:cs typeface="Cambria"/>
              </a:rPr>
              <a:t>method</a:t>
            </a:r>
            <a:endParaRPr sz="22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public </a:t>
            </a:r>
            <a:r>
              <a:rPr sz="2200" spc="-20" dirty="0">
                <a:latin typeface="Cambria"/>
                <a:cs typeface="Cambria"/>
              </a:rPr>
              <a:t>void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close</a:t>
            </a:r>
            <a:r>
              <a:rPr sz="2200" spc="-10" dirty="0">
                <a:latin typeface="Cambria"/>
                <a:cs typeface="Cambria"/>
              </a:rPr>
              <a:t>()throws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SQLException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mbria"/>
                <a:cs typeface="Cambria"/>
              </a:rPr>
              <a:t>Example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to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close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connection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70C0"/>
                </a:solidFill>
                <a:latin typeface="Cambria"/>
                <a:cs typeface="Cambria"/>
              </a:rPr>
              <a:t>con.close();</a:t>
            </a:r>
            <a:endParaRPr sz="2200" b="1" dirty="0">
              <a:solidFill>
                <a:srgbClr val="0070C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2" y="634365"/>
            <a:ext cx="301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JDBC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MySQL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Example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0920" y="2006345"/>
            <a:ext cx="6390640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" dirty="0">
                <a:latin typeface="Cambria"/>
                <a:cs typeface="Cambria"/>
              </a:rPr>
              <a:t>Create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database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:</a:t>
            </a:r>
            <a:r>
              <a:rPr sz="2400" spc="-10" dirty="0">
                <a:latin typeface="Cambria"/>
                <a:cs typeface="Cambria"/>
              </a:rPr>
              <a:t> MU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Cambria"/>
                <a:cs typeface="Cambria"/>
              </a:rPr>
              <a:t>Table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: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emp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 err="1">
                <a:latin typeface="Cambria"/>
                <a:cs typeface="Cambria"/>
              </a:rPr>
              <a:t>emp_id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40" dirty="0" smtClean="0">
                <a:latin typeface="Cambria"/>
                <a:cs typeface="Cambria"/>
              </a:rPr>
              <a:t>number,</a:t>
            </a:r>
            <a:r>
              <a:rPr sz="2400" spc="5" dirty="0" smtClean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name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 err="1">
                <a:latin typeface="Cambria"/>
                <a:cs typeface="Cambria"/>
              </a:rPr>
              <a:t>varchar</a:t>
            </a:r>
            <a:r>
              <a:rPr sz="2400" spc="-15" dirty="0">
                <a:latin typeface="Cambria"/>
                <a:cs typeface="Cambria"/>
              </a:rPr>
              <a:t>(30</a:t>
            </a:r>
            <a:r>
              <a:rPr sz="2400" spc="-15" dirty="0" smtClean="0">
                <a:latin typeface="Cambria"/>
                <a:cs typeface="Cambria"/>
              </a:rPr>
              <a:t>),</a:t>
            </a:r>
            <a:r>
              <a:rPr sz="2400" spc="10" dirty="0" smtClean="0">
                <a:latin typeface="Cambria"/>
                <a:cs typeface="Cambria"/>
              </a:rPr>
              <a:t> </a:t>
            </a:r>
            <a:r>
              <a:rPr sz="2400" spc="-5" dirty="0" err="1" smtClean="0">
                <a:latin typeface="Cambria"/>
                <a:cs typeface="Cambria"/>
              </a:rPr>
              <a:t>dept</a:t>
            </a:r>
            <a:r>
              <a:rPr lang="en-US" sz="2400" spc="-5" dirty="0" smtClean="0">
                <a:latin typeface="Cambria"/>
                <a:cs typeface="Cambria"/>
              </a:rPr>
              <a:t> </a:t>
            </a:r>
            <a:r>
              <a:rPr sz="2400" spc="-15" dirty="0" smtClean="0">
                <a:latin typeface="Cambria"/>
                <a:cs typeface="Cambria"/>
              </a:rPr>
              <a:t>varchar2(20)</a:t>
            </a:r>
            <a:r>
              <a:rPr lang="en-US" sz="2400" spc="-15" dirty="0" smtClean="0">
                <a:latin typeface="Cambria"/>
                <a:cs typeface="Cambria"/>
              </a:rPr>
              <a:t>);</a:t>
            </a:r>
          </a:p>
          <a:p>
            <a:pPr marL="12700">
              <a:lnSpc>
                <a:spcPct val="100000"/>
              </a:lnSpc>
            </a:pPr>
            <a:endParaRPr lang="en-US" sz="2400" spc="-1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400" spc="-15" dirty="0" smtClean="0">
                <a:latin typeface="Cambria"/>
                <a:cs typeface="Cambria"/>
              </a:rPr>
              <a:t>Insert records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mbria"/>
                <a:cs typeface="Cambria"/>
              </a:rPr>
              <a:t>Display records from table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289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2" y="634365"/>
            <a:ext cx="30130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FFFFFF"/>
                </a:solidFill>
              </a:rPr>
              <a:t>Creating simple JDBC Application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10920" y="2006345"/>
            <a:ext cx="6390640" cy="267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15" dirty="0" smtClean="0">
                <a:latin typeface="Cambria"/>
                <a:cs typeface="Cambria"/>
              </a:rPr>
              <a:t>Demo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 spc="-1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15" dirty="0" err="1" smtClean="0">
                <a:latin typeface="Cambria"/>
                <a:cs typeface="Cambria"/>
              </a:rPr>
              <a:t>Netbeans</a:t>
            </a:r>
            <a:r>
              <a:rPr lang="en-US" sz="2400" spc="-15" dirty="0" smtClean="0">
                <a:latin typeface="Cambria"/>
                <a:cs typeface="Cambria"/>
              </a:rPr>
              <a:t> with MySQL database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 spc="-1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 spc="-15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 spc="-1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15" dirty="0" smtClean="0">
                <a:latin typeface="Cambria"/>
                <a:cs typeface="Cambria"/>
              </a:rPr>
              <a:t>Refer </a:t>
            </a:r>
            <a:r>
              <a:rPr lang="en-US" sz="2400" spc="-15" dirty="0" err="1" smtClean="0">
                <a:latin typeface="Cambria"/>
                <a:cs typeface="Cambria"/>
              </a:rPr>
              <a:t>JDBC_demo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712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00" y="646809"/>
            <a:ext cx="365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</a:rPr>
              <a:t>Contents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8575" y="1828800"/>
            <a:ext cx="820610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JDBC </a:t>
            </a:r>
            <a:r>
              <a:rPr lang="en-IN" sz="2400" dirty="0" smtClean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Types </a:t>
            </a:r>
            <a:r>
              <a:rPr lang="en-IN" sz="2400" dirty="0"/>
              <a:t>of JDBC </a:t>
            </a:r>
            <a:r>
              <a:rPr lang="en-IN" sz="2400" dirty="0" smtClean="0"/>
              <a:t>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Introduction </a:t>
            </a:r>
            <a:r>
              <a:rPr lang="en-IN" sz="2400" dirty="0"/>
              <a:t>to major JDBC Classes and </a:t>
            </a:r>
            <a:r>
              <a:rPr lang="en-IN" sz="2400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Creating </a:t>
            </a:r>
            <a:r>
              <a:rPr lang="en-IN" sz="2400" dirty="0"/>
              <a:t>simple JDBC </a:t>
            </a:r>
            <a:r>
              <a:rPr lang="en-IN" sz="2400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Types </a:t>
            </a:r>
            <a:r>
              <a:rPr lang="en-IN" sz="2400" dirty="0"/>
              <a:t>of </a:t>
            </a:r>
            <a:r>
              <a:rPr lang="en-IN" sz="2400" dirty="0" smtClean="0"/>
              <a:t>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Exploring </a:t>
            </a:r>
            <a:r>
              <a:rPr lang="en-IN" sz="2400" dirty="0" err="1"/>
              <a:t>ResultSet</a:t>
            </a:r>
            <a:r>
              <a:rPr lang="en-IN" sz="2400" dirty="0"/>
              <a:t> </a:t>
            </a:r>
            <a:r>
              <a:rPr lang="en-IN" sz="2400" dirty="0" smtClean="0"/>
              <a:t>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Batch </a:t>
            </a:r>
            <a:r>
              <a:rPr lang="en-IN" sz="2400" dirty="0"/>
              <a:t>Updates in </a:t>
            </a:r>
            <a:r>
              <a:rPr lang="en-IN" sz="2400" dirty="0" smtClean="0"/>
              <a:t>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Creating </a:t>
            </a:r>
            <a:r>
              <a:rPr lang="en-IN" sz="2400" dirty="0"/>
              <a:t>CRUD </a:t>
            </a:r>
            <a:r>
              <a:rPr lang="en-IN" sz="2400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Using </a:t>
            </a:r>
            <a:r>
              <a:rPr lang="en-IN" sz="2400" dirty="0" err="1"/>
              <a:t>Rowsets</a:t>
            </a:r>
            <a:r>
              <a:rPr lang="en-IN" sz="2400" dirty="0"/>
              <a:t> </a:t>
            </a:r>
            <a:r>
              <a:rPr lang="en-IN" sz="2400" dirty="0" smtClean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Managing </a:t>
            </a:r>
            <a:r>
              <a:rPr lang="en-IN" sz="2400" dirty="0"/>
              <a:t>Database Transaction 	</a:t>
            </a:r>
          </a:p>
        </p:txBody>
      </p:sp>
    </p:spTree>
    <p:extLst>
      <p:ext uri="{BB962C8B-B14F-4D97-AF65-F5344CB8AC3E}">
        <p14:creationId xmlns:p14="http://schemas.microsoft.com/office/powerpoint/2010/main" val="7224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2" y="634365"/>
            <a:ext cx="3013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 smtClean="0">
                <a:solidFill>
                  <a:srgbClr val="FFFFFF"/>
                </a:solidFill>
              </a:rPr>
              <a:t>Activity</a:t>
            </a:r>
            <a:endParaRPr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2438400"/>
            <a:ext cx="5894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https://www.menti.com/almkcrdxsxmx</a:t>
            </a:r>
          </a:p>
        </p:txBody>
      </p:sp>
    </p:spTree>
    <p:extLst>
      <p:ext uri="{BB962C8B-B14F-4D97-AF65-F5344CB8AC3E}">
        <p14:creationId xmlns:p14="http://schemas.microsoft.com/office/powerpoint/2010/main" val="14976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62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663" y="311277"/>
            <a:ext cx="2507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Dr</a:t>
            </a:r>
            <a:r>
              <a:rPr sz="2800" spc="-75" dirty="0">
                <a:solidFill>
                  <a:srgbClr val="FFFFFF"/>
                </a:solidFill>
              </a:rPr>
              <a:t>i</a:t>
            </a:r>
            <a:r>
              <a:rPr sz="2800" spc="-90" dirty="0">
                <a:solidFill>
                  <a:srgbClr val="FFFFFF"/>
                </a:solidFill>
              </a:rPr>
              <a:t>v</a:t>
            </a:r>
            <a:r>
              <a:rPr sz="2800" spc="-5" dirty="0">
                <a:solidFill>
                  <a:srgbClr val="FFFFFF"/>
                </a:solidFill>
              </a:rPr>
              <a:t>e</a:t>
            </a:r>
            <a:r>
              <a:rPr sz="2800" dirty="0">
                <a:solidFill>
                  <a:srgbClr val="FFFFFF"/>
                </a:solidFill>
              </a:rPr>
              <a:t>r</a:t>
            </a:r>
            <a:r>
              <a:rPr sz="2800" spc="-10" dirty="0">
                <a:solidFill>
                  <a:srgbClr val="FFFFFF"/>
                </a:solidFill>
              </a:rPr>
              <a:t>Ma</a:t>
            </a:r>
            <a:r>
              <a:rPr sz="2800" dirty="0">
                <a:solidFill>
                  <a:srgbClr val="FFFFFF"/>
                </a:solidFill>
              </a:rPr>
              <a:t>n</a:t>
            </a:r>
            <a:r>
              <a:rPr sz="2800" spc="-10" dirty="0">
                <a:solidFill>
                  <a:srgbClr val="FFFFFF"/>
                </a:solidFill>
              </a:rPr>
              <a:t>ager  </a:t>
            </a:r>
            <a:r>
              <a:rPr sz="2800" spc="-5" dirty="0">
                <a:solidFill>
                  <a:srgbClr val="FFFF00"/>
                </a:solidFill>
              </a:rPr>
              <a:t>class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216" y="1320164"/>
            <a:ext cx="8227059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DriverManager </a:t>
            </a:r>
            <a:r>
              <a:rPr sz="2000" spc="-5" dirty="0">
                <a:latin typeface="Cambria"/>
                <a:cs typeface="Cambria"/>
              </a:rPr>
              <a:t>class acts </a:t>
            </a:r>
            <a:r>
              <a:rPr sz="2000" dirty="0">
                <a:latin typeface="Cambria"/>
                <a:cs typeface="Cambria"/>
              </a:rPr>
              <a:t>as an </a:t>
            </a:r>
            <a:r>
              <a:rPr sz="2000" spc="-10" dirty="0">
                <a:latin typeface="Cambria"/>
                <a:cs typeface="Cambria"/>
              </a:rPr>
              <a:t>interface between </a:t>
            </a:r>
            <a:r>
              <a:rPr sz="2000" spc="-5" dirty="0">
                <a:latin typeface="Cambria"/>
                <a:cs typeface="Cambria"/>
              </a:rPr>
              <a:t>user and </a:t>
            </a:r>
            <a:r>
              <a:rPr sz="2000" spc="-15" dirty="0">
                <a:latin typeface="Cambria"/>
                <a:cs typeface="Cambria"/>
              </a:rPr>
              <a:t>drivers. It </a:t>
            </a:r>
            <a:r>
              <a:rPr sz="2000" spc="-10" dirty="0">
                <a:latin typeface="Cambria"/>
                <a:cs typeface="Cambria"/>
              </a:rPr>
              <a:t> keeps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track</a:t>
            </a:r>
            <a:r>
              <a:rPr sz="2000" spc="-5" dirty="0">
                <a:latin typeface="Cambria"/>
                <a:cs typeface="Cambria"/>
              </a:rPr>
              <a:t> 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drivers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available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handles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establishing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connection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between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database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appropriate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45" dirty="0">
                <a:solidFill>
                  <a:srgbClr val="FF0000"/>
                </a:solidFill>
                <a:latin typeface="Cambria"/>
                <a:cs typeface="Cambria"/>
              </a:rPr>
              <a:t>driver</a:t>
            </a:r>
            <a:r>
              <a:rPr sz="2000" spc="-45" dirty="0">
                <a:latin typeface="Cambria"/>
                <a:cs typeface="Cambria"/>
              </a:rPr>
              <a:t>.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DriverManager </a:t>
            </a:r>
            <a:r>
              <a:rPr sz="2000" spc="-5" dirty="0">
                <a:latin typeface="Cambria"/>
                <a:cs typeface="Cambria"/>
              </a:rPr>
              <a:t>class </a:t>
            </a:r>
            <a:r>
              <a:rPr sz="2000" spc="-10" dirty="0">
                <a:latin typeface="Cambria"/>
                <a:cs typeface="Cambria"/>
              </a:rPr>
              <a:t>maintains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list of </a:t>
            </a:r>
            <a:r>
              <a:rPr sz="2000" spc="-15" dirty="0">
                <a:latin typeface="Cambria"/>
                <a:cs typeface="Cambria"/>
              </a:rPr>
              <a:t>Driver </a:t>
            </a:r>
            <a:r>
              <a:rPr sz="2000" spc="-5" dirty="0">
                <a:latin typeface="Cambria"/>
                <a:cs typeface="Cambria"/>
              </a:rPr>
              <a:t>classes that </a:t>
            </a:r>
            <a:r>
              <a:rPr sz="2000" spc="-25" dirty="0">
                <a:latin typeface="Cambria"/>
                <a:cs typeface="Cambria"/>
              </a:rPr>
              <a:t>have </a:t>
            </a:r>
            <a:r>
              <a:rPr sz="2000" spc="-15" dirty="0">
                <a:latin typeface="Cambria"/>
                <a:cs typeface="Cambria"/>
              </a:rPr>
              <a:t>registered </a:t>
            </a:r>
            <a:r>
              <a:rPr sz="2000" spc="-10" dirty="0">
                <a:latin typeface="Cambria"/>
                <a:cs typeface="Cambria"/>
              </a:rPr>
              <a:t> themselves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by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method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DriverManager.registerDriver().</a:t>
            </a: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endParaRPr lang="en-IN" sz="2000" b="1" spc="-5" dirty="0" smtClean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 dirty="0" smtClean="0">
                <a:latin typeface="Cambria"/>
                <a:cs typeface="Cambria"/>
              </a:rPr>
              <a:t>Useful</a:t>
            </a:r>
            <a:r>
              <a:rPr sz="2000" b="1" spc="-35" dirty="0" smtClean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methods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-10" dirty="0">
                <a:latin typeface="Cambria"/>
                <a:cs typeface="Cambria"/>
              </a:rPr>
              <a:t> DriverManager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class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137" y="3480434"/>
            <a:ext cx="9143999" cy="337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1" y="712723"/>
            <a:ext cx="342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Connection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Interface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5" y="1474469"/>
            <a:ext cx="853249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mbria"/>
                <a:cs typeface="Cambria"/>
              </a:rPr>
              <a:t>A</a:t>
            </a:r>
            <a:r>
              <a:rPr sz="1750" spc="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Connection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spc="5" dirty="0">
                <a:latin typeface="Cambria"/>
                <a:cs typeface="Cambria"/>
              </a:rPr>
              <a:t>is</a:t>
            </a:r>
            <a:r>
              <a:rPr sz="1750" spc="1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the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session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between</a:t>
            </a:r>
            <a:r>
              <a:rPr sz="1750" spc="-5" dirty="0">
                <a:latin typeface="Cambria"/>
                <a:cs typeface="Cambria"/>
              </a:rPr>
              <a:t> </a:t>
            </a:r>
            <a:r>
              <a:rPr sz="1750" spc="-25" dirty="0">
                <a:latin typeface="Cambria"/>
                <a:cs typeface="Cambria"/>
              </a:rPr>
              <a:t>java</a:t>
            </a:r>
            <a:r>
              <a:rPr sz="1750" spc="-2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application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and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database.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b="1" dirty="0">
                <a:latin typeface="Cambria"/>
                <a:cs typeface="Cambria"/>
              </a:rPr>
              <a:t>The</a:t>
            </a:r>
            <a:r>
              <a:rPr sz="1750" b="1" spc="5" dirty="0">
                <a:latin typeface="Cambria"/>
                <a:cs typeface="Cambria"/>
              </a:rPr>
              <a:t> </a:t>
            </a:r>
            <a:r>
              <a:rPr sz="1750" b="1" spc="-5" dirty="0">
                <a:latin typeface="Cambria"/>
                <a:cs typeface="Cambria"/>
              </a:rPr>
              <a:t>Connection </a:t>
            </a:r>
            <a:r>
              <a:rPr sz="1750" b="1" dirty="0">
                <a:latin typeface="Cambria"/>
                <a:cs typeface="Cambria"/>
              </a:rPr>
              <a:t> </a:t>
            </a:r>
            <a:r>
              <a:rPr sz="1750" b="1" spc="-10" dirty="0">
                <a:latin typeface="Cambria"/>
                <a:cs typeface="Cambria"/>
              </a:rPr>
              <a:t>interface</a:t>
            </a:r>
            <a:r>
              <a:rPr sz="1750" b="1" spc="155" dirty="0">
                <a:latin typeface="Cambria"/>
                <a:cs typeface="Cambria"/>
              </a:rPr>
              <a:t> </a:t>
            </a:r>
            <a:r>
              <a:rPr sz="1750" b="1" spc="-5" dirty="0">
                <a:latin typeface="Cambria"/>
                <a:cs typeface="Cambria"/>
              </a:rPr>
              <a:t>is</a:t>
            </a:r>
            <a:r>
              <a:rPr sz="1750" b="1" spc="165" dirty="0">
                <a:latin typeface="Cambria"/>
                <a:cs typeface="Cambria"/>
              </a:rPr>
              <a:t> </a:t>
            </a:r>
            <a:r>
              <a:rPr sz="1750" b="1" dirty="0">
                <a:latin typeface="Cambria"/>
                <a:cs typeface="Cambria"/>
              </a:rPr>
              <a:t>a</a:t>
            </a:r>
            <a:r>
              <a:rPr sz="1750" b="1" spc="145" dirty="0">
                <a:latin typeface="Cambria"/>
                <a:cs typeface="Cambria"/>
              </a:rPr>
              <a:t> </a:t>
            </a:r>
            <a:r>
              <a:rPr sz="1750" b="1" spc="-15" dirty="0">
                <a:latin typeface="Cambria"/>
                <a:cs typeface="Cambria"/>
              </a:rPr>
              <a:t>factory</a:t>
            </a:r>
            <a:r>
              <a:rPr sz="1750" b="1" spc="170" dirty="0">
                <a:latin typeface="Cambria"/>
                <a:cs typeface="Cambria"/>
              </a:rPr>
              <a:t> </a:t>
            </a:r>
            <a:r>
              <a:rPr sz="1750" b="1" spc="-5" dirty="0">
                <a:latin typeface="Cambria"/>
                <a:cs typeface="Cambria"/>
              </a:rPr>
              <a:t>of</a:t>
            </a:r>
            <a:r>
              <a:rPr sz="1750" b="1" spc="160" dirty="0">
                <a:latin typeface="Cambria"/>
                <a:cs typeface="Cambria"/>
              </a:rPr>
              <a:t> </a:t>
            </a:r>
            <a:r>
              <a:rPr sz="1750" b="1" spc="-5" dirty="0" smtClean="0">
                <a:latin typeface="Cambria"/>
                <a:cs typeface="Cambria"/>
              </a:rPr>
              <a:t>Statement,</a:t>
            </a:r>
            <a:r>
              <a:rPr sz="1750" b="1" spc="145" dirty="0" smtClean="0">
                <a:latin typeface="Cambria"/>
                <a:cs typeface="Cambria"/>
              </a:rPr>
              <a:t> </a:t>
            </a:r>
            <a:r>
              <a:rPr sz="1750" b="1" spc="-10" dirty="0" err="1" smtClean="0">
                <a:latin typeface="Cambria"/>
                <a:cs typeface="Cambria"/>
              </a:rPr>
              <a:t>PreparedStatement</a:t>
            </a:r>
            <a:r>
              <a:rPr sz="1750" b="1" spc="-10" dirty="0" smtClean="0">
                <a:latin typeface="Cambria"/>
                <a:cs typeface="Cambria"/>
              </a:rPr>
              <a:t>,</a:t>
            </a:r>
            <a:r>
              <a:rPr sz="1750" b="1" spc="150" dirty="0" smtClean="0">
                <a:latin typeface="Cambria"/>
                <a:cs typeface="Cambria"/>
              </a:rPr>
              <a:t> </a:t>
            </a:r>
            <a:r>
              <a:rPr sz="1750" b="1" spc="-5" dirty="0">
                <a:latin typeface="Cambria"/>
                <a:cs typeface="Cambria"/>
              </a:rPr>
              <a:t>and</a:t>
            </a:r>
            <a:r>
              <a:rPr sz="1750" b="1" spc="165" dirty="0">
                <a:latin typeface="Cambria"/>
                <a:cs typeface="Cambria"/>
              </a:rPr>
              <a:t> </a:t>
            </a:r>
            <a:r>
              <a:rPr sz="1750" b="1" spc="-10" dirty="0">
                <a:latin typeface="Cambria"/>
                <a:cs typeface="Cambria"/>
              </a:rPr>
              <a:t>DatabaseMetaData</a:t>
            </a:r>
            <a:r>
              <a:rPr sz="1750" b="1" spc="160" dirty="0">
                <a:latin typeface="Cambria"/>
                <a:cs typeface="Cambria"/>
              </a:rPr>
              <a:t> </a:t>
            </a:r>
            <a:r>
              <a:rPr sz="1750" dirty="0">
                <a:latin typeface="Cambria"/>
                <a:cs typeface="Cambria"/>
              </a:rPr>
              <a:t>i.e.</a:t>
            </a:r>
            <a:r>
              <a:rPr sz="1750" spc="16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object </a:t>
            </a:r>
            <a:r>
              <a:rPr sz="1750" spc="-37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of Connection can </a:t>
            </a:r>
            <a:r>
              <a:rPr sz="1750" dirty="0">
                <a:latin typeface="Cambria"/>
                <a:cs typeface="Cambria"/>
              </a:rPr>
              <a:t>be </a:t>
            </a:r>
            <a:r>
              <a:rPr sz="1750" spc="-5" dirty="0">
                <a:latin typeface="Cambria"/>
                <a:cs typeface="Cambria"/>
              </a:rPr>
              <a:t>used </a:t>
            </a:r>
            <a:r>
              <a:rPr sz="1750" spc="-10" dirty="0">
                <a:latin typeface="Cambria"/>
                <a:cs typeface="Cambria"/>
              </a:rPr>
              <a:t>to </a:t>
            </a:r>
            <a:r>
              <a:rPr sz="1750" spc="-5" dirty="0">
                <a:latin typeface="Cambria"/>
                <a:cs typeface="Cambria"/>
              </a:rPr>
              <a:t>get </a:t>
            </a:r>
            <a:r>
              <a:rPr sz="1750" spc="-10" dirty="0">
                <a:latin typeface="Cambria"/>
                <a:cs typeface="Cambria"/>
              </a:rPr>
              <a:t>the object </a:t>
            </a:r>
            <a:r>
              <a:rPr sz="1750" spc="-5" dirty="0">
                <a:latin typeface="Cambria"/>
                <a:cs typeface="Cambria"/>
              </a:rPr>
              <a:t>of </a:t>
            </a:r>
            <a:r>
              <a:rPr sz="1750" spc="-10" dirty="0">
                <a:latin typeface="Cambria"/>
                <a:cs typeface="Cambria"/>
              </a:rPr>
              <a:t>Statement and </a:t>
            </a:r>
            <a:r>
              <a:rPr sz="1750" spc="-5" dirty="0">
                <a:latin typeface="Cambria"/>
                <a:cs typeface="Cambria"/>
              </a:rPr>
              <a:t>DatabaseMetaData. The 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Connection </a:t>
            </a:r>
            <a:r>
              <a:rPr sz="1750" spc="-10" dirty="0">
                <a:latin typeface="Cambria"/>
                <a:cs typeface="Cambria"/>
              </a:rPr>
              <a:t>interface provide </a:t>
            </a:r>
            <a:r>
              <a:rPr sz="1750" spc="-15" dirty="0">
                <a:latin typeface="Cambria"/>
                <a:cs typeface="Cambria"/>
              </a:rPr>
              <a:t>many </a:t>
            </a:r>
            <a:r>
              <a:rPr sz="1750" spc="-5" dirty="0">
                <a:latin typeface="Cambria"/>
                <a:cs typeface="Cambria"/>
              </a:rPr>
              <a:t>methods </a:t>
            </a:r>
            <a:r>
              <a:rPr sz="1750" spc="-20" dirty="0">
                <a:latin typeface="Cambria"/>
                <a:cs typeface="Cambria"/>
              </a:rPr>
              <a:t>for </a:t>
            </a:r>
            <a:r>
              <a:rPr sz="1750" spc="-5" dirty="0">
                <a:latin typeface="Cambria"/>
                <a:cs typeface="Cambria"/>
              </a:rPr>
              <a:t>transaction </a:t>
            </a:r>
            <a:r>
              <a:rPr sz="1750" spc="-10" dirty="0">
                <a:latin typeface="Cambria"/>
                <a:cs typeface="Cambria"/>
              </a:rPr>
              <a:t>management </a:t>
            </a:r>
            <a:r>
              <a:rPr sz="1750" spc="-15" dirty="0">
                <a:latin typeface="Cambria"/>
                <a:cs typeface="Cambria"/>
              </a:rPr>
              <a:t>like </a:t>
            </a:r>
            <a:r>
              <a:rPr sz="1750" spc="-10" dirty="0">
                <a:latin typeface="Cambria"/>
                <a:cs typeface="Cambria"/>
              </a:rPr>
              <a:t>commit</a:t>
            </a:r>
            <a:r>
              <a:rPr sz="1750" spc="-10" dirty="0" smtClean="0">
                <a:latin typeface="Cambria"/>
                <a:cs typeface="Cambria"/>
              </a:rPr>
              <a:t>(), </a:t>
            </a:r>
            <a:r>
              <a:rPr sz="1750" spc="-5" dirty="0" smtClean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rollback()</a:t>
            </a:r>
            <a:r>
              <a:rPr sz="1750" spc="-30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etc.</a:t>
            </a:r>
            <a:endParaRPr sz="17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Cambria"/>
              <a:cs typeface="Cambria"/>
            </a:endParaRPr>
          </a:p>
          <a:p>
            <a:pPr marL="355600" marR="6350" indent="-342265" algn="just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750" b="1" spc="-5" dirty="0">
                <a:latin typeface="Cambria"/>
                <a:cs typeface="Cambria"/>
              </a:rPr>
              <a:t>public </a:t>
            </a:r>
            <a:r>
              <a:rPr sz="1750" b="1" spc="-10" dirty="0">
                <a:latin typeface="Cambria"/>
                <a:cs typeface="Cambria"/>
              </a:rPr>
              <a:t>Statement </a:t>
            </a:r>
            <a:r>
              <a:rPr sz="1750" b="1" spc="-10" dirty="0">
                <a:solidFill>
                  <a:srgbClr val="FF0000"/>
                </a:solidFill>
                <a:latin typeface="Cambria"/>
                <a:cs typeface="Cambria"/>
              </a:rPr>
              <a:t>createStatement</a:t>
            </a:r>
            <a:r>
              <a:rPr sz="1750" b="1" spc="-10" dirty="0">
                <a:latin typeface="Cambria"/>
                <a:cs typeface="Cambria"/>
              </a:rPr>
              <a:t>(): </a:t>
            </a:r>
            <a:r>
              <a:rPr sz="1750" spc="-10" dirty="0">
                <a:latin typeface="Cambria"/>
                <a:cs typeface="Cambria"/>
              </a:rPr>
              <a:t>creates </a:t>
            </a:r>
            <a:r>
              <a:rPr sz="1750" dirty="0">
                <a:latin typeface="Cambria"/>
                <a:cs typeface="Cambria"/>
              </a:rPr>
              <a:t>a </a:t>
            </a:r>
            <a:r>
              <a:rPr sz="1750" spc="-10" dirty="0">
                <a:latin typeface="Cambria"/>
                <a:cs typeface="Cambria"/>
              </a:rPr>
              <a:t>statement </a:t>
            </a:r>
            <a:r>
              <a:rPr sz="1750" spc="-5" dirty="0">
                <a:latin typeface="Cambria"/>
                <a:cs typeface="Cambria"/>
              </a:rPr>
              <a:t>object that can </a:t>
            </a:r>
            <a:r>
              <a:rPr sz="1750" dirty="0">
                <a:latin typeface="Cambria"/>
                <a:cs typeface="Cambria"/>
              </a:rPr>
              <a:t>be </a:t>
            </a:r>
            <a:r>
              <a:rPr sz="1750" spc="-5" dirty="0">
                <a:latin typeface="Cambria"/>
                <a:cs typeface="Cambria"/>
              </a:rPr>
              <a:t>used </a:t>
            </a:r>
            <a:r>
              <a:rPr sz="1750" spc="-20" dirty="0">
                <a:latin typeface="Cambria"/>
                <a:cs typeface="Cambria"/>
              </a:rPr>
              <a:t>to </a:t>
            </a:r>
            <a:r>
              <a:rPr sz="1750" spc="-15" dirty="0">
                <a:latin typeface="Cambria"/>
                <a:cs typeface="Cambria"/>
              </a:rPr>
              <a:t> execute</a:t>
            </a:r>
            <a:r>
              <a:rPr sz="1750" spc="-40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SQL </a:t>
            </a:r>
            <a:r>
              <a:rPr sz="1750" dirty="0">
                <a:latin typeface="Cambria"/>
                <a:cs typeface="Cambria"/>
              </a:rPr>
              <a:t>queries.</a:t>
            </a:r>
          </a:p>
          <a:p>
            <a:pPr marL="355600" marR="6985" indent="-342265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6235" algn="l"/>
              </a:tabLst>
            </a:pPr>
            <a:r>
              <a:rPr sz="1750" b="1" spc="-5" dirty="0">
                <a:latin typeface="Cambria"/>
                <a:cs typeface="Cambria"/>
              </a:rPr>
              <a:t>public </a:t>
            </a:r>
            <a:r>
              <a:rPr sz="1750" b="1" spc="-10" dirty="0">
                <a:latin typeface="Cambria"/>
                <a:cs typeface="Cambria"/>
              </a:rPr>
              <a:t>Statement </a:t>
            </a:r>
            <a:r>
              <a:rPr sz="1750" b="1" spc="-10" dirty="0" err="1">
                <a:solidFill>
                  <a:srgbClr val="FF0000"/>
                </a:solidFill>
                <a:latin typeface="Cambria"/>
                <a:cs typeface="Cambria"/>
              </a:rPr>
              <a:t>createStatement</a:t>
            </a:r>
            <a:r>
              <a:rPr sz="1750" b="1" spc="-10" dirty="0">
                <a:solidFill>
                  <a:srgbClr val="FF0000"/>
                </a:solidFill>
                <a:latin typeface="Cambria"/>
                <a:cs typeface="Cambria"/>
              </a:rPr>
              <a:t>(</a:t>
            </a:r>
            <a:r>
              <a:rPr sz="1750" b="1" spc="-10" dirty="0" err="1">
                <a:solidFill>
                  <a:srgbClr val="FF0000"/>
                </a:solidFill>
                <a:latin typeface="Cambria"/>
                <a:cs typeface="Cambria"/>
              </a:rPr>
              <a:t>int</a:t>
            </a:r>
            <a:r>
              <a:rPr sz="175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50" b="1" spc="-10" dirty="0" err="1" smtClean="0">
                <a:latin typeface="Cambria"/>
                <a:cs typeface="Cambria"/>
              </a:rPr>
              <a:t>resultSetType</a:t>
            </a:r>
            <a:r>
              <a:rPr sz="1750" b="1" spc="-10" dirty="0" smtClean="0">
                <a:latin typeface="Cambria"/>
                <a:cs typeface="Cambria"/>
              </a:rPr>
              <a:t>, </a:t>
            </a:r>
            <a:r>
              <a:rPr sz="1750" b="1" spc="-5" dirty="0">
                <a:latin typeface="Cambria"/>
                <a:cs typeface="Cambria"/>
              </a:rPr>
              <a:t>int </a:t>
            </a:r>
            <a:r>
              <a:rPr sz="1750" b="1" spc="-10" dirty="0">
                <a:latin typeface="Cambria"/>
                <a:cs typeface="Cambria"/>
              </a:rPr>
              <a:t>resultSetConcurrency): </a:t>
            </a:r>
            <a:r>
              <a:rPr sz="1750" b="1" spc="-5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Creates </a:t>
            </a:r>
            <a:r>
              <a:rPr sz="1750" dirty="0">
                <a:latin typeface="Cambria"/>
                <a:cs typeface="Cambria"/>
              </a:rPr>
              <a:t>a </a:t>
            </a:r>
            <a:r>
              <a:rPr sz="1750" spc="-10" dirty="0">
                <a:latin typeface="Cambria"/>
                <a:cs typeface="Cambria"/>
              </a:rPr>
              <a:t>Statement </a:t>
            </a:r>
            <a:r>
              <a:rPr sz="1750" dirty="0">
                <a:latin typeface="Cambria"/>
                <a:cs typeface="Cambria"/>
              </a:rPr>
              <a:t>object </a:t>
            </a:r>
            <a:r>
              <a:rPr sz="1750" spc="-5" dirty="0">
                <a:latin typeface="Cambria"/>
                <a:cs typeface="Cambria"/>
              </a:rPr>
              <a:t>that will </a:t>
            </a:r>
            <a:r>
              <a:rPr sz="1750" spc="-15" dirty="0">
                <a:latin typeface="Cambria"/>
                <a:cs typeface="Cambria"/>
              </a:rPr>
              <a:t>generate </a:t>
            </a:r>
            <a:r>
              <a:rPr sz="1750" spc="-10" dirty="0">
                <a:latin typeface="Cambria"/>
                <a:cs typeface="Cambria"/>
              </a:rPr>
              <a:t>ResultSet objects with the </a:t>
            </a:r>
            <a:r>
              <a:rPr sz="1750" spc="-20" dirty="0">
                <a:latin typeface="Cambria"/>
                <a:cs typeface="Cambria"/>
              </a:rPr>
              <a:t>given </a:t>
            </a:r>
            <a:r>
              <a:rPr sz="1750" spc="-5" dirty="0">
                <a:latin typeface="Cambria"/>
                <a:cs typeface="Cambria"/>
              </a:rPr>
              <a:t>type and </a:t>
            </a:r>
            <a:r>
              <a:rPr sz="1750" dirty="0">
                <a:latin typeface="Cambria"/>
                <a:cs typeface="Cambria"/>
              </a:rPr>
              <a:t> </a:t>
            </a:r>
            <a:r>
              <a:rPr sz="1750" spc="-20" dirty="0">
                <a:latin typeface="Cambria"/>
                <a:cs typeface="Cambria"/>
              </a:rPr>
              <a:t>concurrency</a:t>
            </a:r>
            <a:r>
              <a:rPr sz="1750" spc="-20" dirty="0" smtClean="0">
                <a:latin typeface="Cambria"/>
                <a:cs typeface="Cambria"/>
              </a:rPr>
              <a:t>.</a:t>
            </a:r>
            <a:endParaRPr sz="1750" dirty="0">
              <a:latin typeface="Cambria"/>
              <a:cs typeface="Cambria"/>
            </a:endParaRPr>
          </a:p>
          <a:p>
            <a:pPr marL="355600" marR="8890" indent="-342265" algn="just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750" b="1" spc="-5" dirty="0">
                <a:latin typeface="Cambria"/>
                <a:cs typeface="Cambria"/>
              </a:rPr>
              <a:t>public </a:t>
            </a:r>
            <a:r>
              <a:rPr sz="1750" b="1" spc="-20" dirty="0">
                <a:latin typeface="Cambria"/>
                <a:cs typeface="Cambria"/>
              </a:rPr>
              <a:t>void </a:t>
            </a:r>
            <a:r>
              <a:rPr sz="1750" b="1" spc="-10" dirty="0" err="1" smtClean="0">
                <a:solidFill>
                  <a:srgbClr val="FF0000"/>
                </a:solidFill>
                <a:latin typeface="Cambria"/>
                <a:cs typeface="Cambria"/>
              </a:rPr>
              <a:t>setAutoCommit</a:t>
            </a:r>
            <a:r>
              <a:rPr sz="1750" b="1" spc="-10" dirty="0" smtClean="0">
                <a:latin typeface="Cambria"/>
                <a:cs typeface="Cambria"/>
              </a:rPr>
              <a:t>(</a:t>
            </a:r>
            <a:r>
              <a:rPr sz="1750" b="1" spc="-10" dirty="0" err="1" smtClean="0">
                <a:latin typeface="Cambria"/>
                <a:cs typeface="Cambria"/>
              </a:rPr>
              <a:t>boolean</a:t>
            </a:r>
            <a:r>
              <a:rPr sz="1750" b="1" spc="-10" dirty="0" smtClean="0">
                <a:latin typeface="Cambria"/>
                <a:cs typeface="Cambria"/>
              </a:rPr>
              <a:t> </a:t>
            </a:r>
            <a:r>
              <a:rPr sz="1750" b="1" spc="-5" dirty="0" smtClean="0">
                <a:latin typeface="Cambria"/>
                <a:cs typeface="Cambria"/>
              </a:rPr>
              <a:t>status</a:t>
            </a:r>
            <a:r>
              <a:rPr sz="1750" b="1" spc="-5" dirty="0">
                <a:latin typeface="Cambria"/>
                <a:cs typeface="Cambria"/>
              </a:rPr>
              <a:t>): </a:t>
            </a:r>
            <a:r>
              <a:rPr sz="1750" dirty="0">
                <a:latin typeface="Cambria"/>
                <a:cs typeface="Cambria"/>
              </a:rPr>
              <a:t>is </a:t>
            </a:r>
            <a:r>
              <a:rPr sz="1750" spc="-5" dirty="0">
                <a:latin typeface="Cambria"/>
                <a:cs typeface="Cambria"/>
              </a:rPr>
              <a:t>used </a:t>
            </a:r>
            <a:r>
              <a:rPr sz="1750" spc="-10" dirty="0">
                <a:latin typeface="Cambria"/>
                <a:cs typeface="Cambria"/>
              </a:rPr>
              <a:t>to </a:t>
            </a:r>
            <a:r>
              <a:rPr sz="1750" dirty="0">
                <a:latin typeface="Cambria"/>
                <a:cs typeface="Cambria"/>
              </a:rPr>
              <a:t>set </a:t>
            </a:r>
            <a:r>
              <a:rPr sz="1750" spc="-5" dirty="0">
                <a:latin typeface="Cambria"/>
                <a:cs typeface="Cambria"/>
              </a:rPr>
              <a:t>the commit status. </a:t>
            </a:r>
            <a:r>
              <a:rPr sz="1750" spc="-30" dirty="0">
                <a:latin typeface="Cambria"/>
                <a:cs typeface="Cambria"/>
              </a:rPr>
              <a:t>By </a:t>
            </a:r>
            <a:r>
              <a:rPr sz="1750" spc="-2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default</a:t>
            </a:r>
            <a:r>
              <a:rPr sz="1750" spc="-35" dirty="0">
                <a:latin typeface="Cambria"/>
                <a:cs typeface="Cambria"/>
              </a:rPr>
              <a:t> </a:t>
            </a:r>
            <a:r>
              <a:rPr sz="1750" dirty="0">
                <a:latin typeface="Cambria"/>
                <a:cs typeface="Cambria"/>
              </a:rPr>
              <a:t>it</a:t>
            </a:r>
            <a:r>
              <a:rPr sz="1750" spc="-10" dirty="0">
                <a:latin typeface="Cambria"/>
                <a:cs typeface="Cambria"/>
              </a:rPr>
              <a:t> </a:t>
            </a:r>
            <a:r>
              <a:rPr sz="1750" dirty="0">
                <a:latin typeface="Cambria"/>
                <a:cs typeface="Cambria"/>
              </a:rPr>
              <a:t>is</a:t>
            </a:r>
            <a:r>
              <a:rPr sz="1750" spc="-1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true.</a:t>
            </a:r>
            <a:endParaRPr sz="1750" dirty="0">
              <a:latin typeface="Cambria"/>
              <a:cs typeface="Cambria"/>
            </a:endParaRPr>
          </a:p>
          <a:p>
            <a:pPr marL="355600" indent="-342265" algn="just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750" b="1" spc="-5" dirty="0">
                <a:latin typeface="Cambria"/>
                <a:cs typeface="Cambria"/>
              </a:rPr>
              <a:t>public</a:t>
            </a:r>
            <a:r>
              <a:rPr sz="1750" b="1" spc="200" dirty="0">
                <a:latin typeface="Cambria"/>
                <a:cs typeface="Cambria"/>
              </a:rPr>
              <a:t> </a:t>
            </a:r>
            <a:r>
              <a:rPr sz="1750" b="1" spc="-20" dirty="0">
                <a:latin typeface="Cambria"/>
                <a:cs typeface="Cambria"/>
              </a:rPr>
              <a:t>void</a:t>
            </a:r>
            <a:r>
              <a:rPr sz="1750" b="1" spc="204" dirty="0">
                <a:latin typeface="Cambria"/>
                <a:cs typeface="Cambria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Cambria"/>
                <a:cs typeface="Cambria"/>
              </a:rPr>
              <a:t>commit</a:t>
            </a:r>
            <a:r>
              <a:rPr sz="1750" b="1" spc="-5" dirty="0">
                <a:latin typeface="Cambria"/>
                <a:cs typeface="Cambria"/>
              </a:rPr>
              <a:t>():</a:t>
            </a:r>
            <a:r>
              <a:rPr sz="1750" b="1" spc="200" dirty="0">
                <a:latin typeface="Cambria"/>
                <a:cs typeface="Cambria"/>
              </a:rPr>
              <a:t> </a:t>
            </a:r>
            <a:r>
              <a:rPr sz="1750" spc="-20" dirty="0">
                <a:latin typeface="Cambria"/>
                <a:cs typeface="Cambria"/>
              </a:rPr>
              <a:t>saves</a:t>
            </a:r>
            <a:r>
              <a:rPr sz="1750" spc="20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the</a:t>
            </a:r>
            <a:r>
              <a:rPr sz="1750" spc="19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changes</a:t>
            </a:r>
            <a:r>
              <a:rPr sz="1750" spc="195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made</a:t>
            </a:r>
            <a:r>
              <a:rPr sz="1750" spc="19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since</a:t>
            </a:r>
            <a:r>
              <a:rPr sz="1750" spc="195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the</a:t>
            </a:r>
            <a:r>
              <a:rPr sz="1750" spc="195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previous</a:t>
            </a:r>
            <a:r>
              <a:rPr sz="1750" spc="204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commit/rollback</a:t>
            </a:r>
            <a:endParaRPr sz="1750" dirty="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sz="1750" spc="-5" dirty="0">
                <a:latin typeface="Cambria"/>
                <a:cs typeface="Cambria"/>
              </a:rPr>
              <a:t>permanent.</a:t>
            </a:r>
            <a:endParaRPr sz="1750" dirty="0">
              <a:latin typeface="Cambria"/>
              <a:cs typeface="Cambria"/>
            </a:endParaRPr>
          </a:p>
          <a:p>
            <a:pPr marL="355600" indent="-342265">
              <a:lnSpc>
                <a:spcPct val="100000"/>
              </a:lnSpc>
              <a:buAutoNum type="arabicParenR" startAt="5"/>
              <a:tabLst>
                <a:tab pos="356235" algn="l"/>
              </a:tabLst>
            </a:pPr>
            <a:r>
              <a:rPr sz="1750" b="1" spc="-5" dirty="0">
                <a:latin typeface="Cambria"/>
                <a:cs typeface="Cambria"/>
              </a:rPr>
              <a:t>public</a:t>
            </a:r>
            <a:r>
              <a:rPr sz="1750" b="1" spc="15" dirty="0">
                <a:latin typeface="Cambria"/>
                <a:cs typeface="Cambria"/>
              </a:rPr>
              <a:t> </a:t>
            </a:r>
            <a:r>
              <a:rPr sz="1750" b="1" spc="-20" dirty="0">
                <a:latin typeface="Cambria"/>
                <a:cs typeface="Cambria"/>
              </a:rPr>
              <a:t>void</a:t>
            </a:r>
            <a:r>
              <a:rPr sz="1750" b="1" dirty="0">
                <a:latin typeface="Cambria"/>
                <a:cs typeface="Cambria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Cambria"/>
                <a:cs typeface="Cambria"/>
              </a:rPr>
              <a:t>rollback</a:t>
            </a:r>
            <a:r>
              <a:rPr sz="1750" b="1" spc="-5" dirty="0">
                <a:latin typeface="Cambria"/>
                <a:cs typeface="Cambria"/>
              </a:rPr>
              <a:t>():</a:t>
            </a:r>
            <a:r>
              <a:rPr sz="1750" b="1" spc="5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Drops</a:t>
            </a:r>
            <a:r>
              <a:rPr sz="1750" spc="-5" dirty="0">
                <a:latin typeface="Cambria"/>
                <a:cs typeface="Cambria"/>
              </a:rPr>
              <a:t> all changes</a:t>
            </a:r>
            <a:r>
              <a:rPr sz="1750" spc="-3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made</a:t>
            </a:r>
            <a:r>
              <a:rPr sz="1750" spc="-10" dirty="0">
                <a:latin typeface="Cambria"/>
                <a:cs typeface="Cambria"/>
              </a:rPr>
              <a:t> </a:t>
            </a:r>
            <a:r>
              <a:rPr sz="1750" spc="-5" dirty="0">
                <a:latin typeface="Cambria"/>
                <a:cs typeface="Cambria"/>
              </a:rPr>
              <a:t>since the</a:t>
            </a:r>
            <a:r>
              <a:rPr sz="1750" spc="-15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previous </a:t>
            </a:r>
            <a:r>
              <a:rPr sz="1750" spc="-5" dirty="0">
                <a:latin typeface="Cambria"/>
                <a:cs typeface="Cambria"/>
              </a:rPr>
              <a:t>commit/rollback.</a:t>
            </a:r>
            <a:endParaRPr sz="1750" dirty="0">
              <a:latin typeface="Cambria"/>
              <a:cs typeface="Cambria"/>
            </a:endParaRPr>
          </a:p>
          <a:p>
            <a:pPr marL="355600" marR="5715" indent="-342265">
              <a:lnSpc>
                <a:spcPct val="100000"/>
              </a:lnSpc>
              <a:buAutoNum type="arabicParenR" startAt="5"/>
              <a:tabLst>
                <a:tab pos="356235" algn="l"/>
                <a:tab pos="1166495" algn="l"/>
                <a:tab pos="1780539" algn="l"/>
                <a:tab pos="2715260" algn="l"/>
                <a:tab pos="3458845" algn="l"/>
                <a:tab pos="3935729" algn="l"/>
                <a:tab pos="5152390" algn="l"/>
                <a:tab pos="5678170" algn="l"/>
                <a:tab pos="6668770" algn="l"/>
                <a:tab pos="6947534" algn="l"/>
                <a:tab pos="7595234" algn="l"/>
              </a:tabLst>
            </a:pPr>
            <a:r>
              <a:rPr sz="1750" b="1" spc="-5" dirty="0">
                <a:latin typeface="Cambria"/>
                <a:cs typeface="Cambria"/>
              </a:rPr>
              <a:t>pu</a:t>
            </a:r>
            <a:r>
              <a:rPr sz="1750" b="1" spc="-10" dirty="0">
                <a:latin typeface="Cambria"/>
                <a:cs typeface="Cambria"/>
              </a:rPr>
              <a:t>b</a:t>
            </a:r>
            <a:r>
              <a:rPr sz="1750" b="1" spc="-5" dirty="0">
                <a:latin typeface="Cambria"/>
                <a:cs typeface="Cambria"/>
              </a:rPr>
              <a:t>li</a:t>
            </a:r>
            <a:r>
              <a:rPr sz="1750" b="1" dirty="0">
                <a:latin typeface="Cambria"/>
                <a:cs typeface="Cambria"/>
              </a:rPr>
              <a:t>c	</a:t>
            </a:r>
            <a:r>
              <a:rPr sz="1750" b="1" spc="-55" dirty="0">
                <a:latin typeface="Cambria"/>
                <a:cs typeface="Cambria"/>
              </a:rPr>
              <a:t>v</a:t>
            </a:r>
            <a:r>
              <a:rPr sz="1750" b="1" spc="-5" dirty="0">
                <a:latin typeface="Cambria"/>
                <a:cs typeface="Cambria"/>
              </a:rPr>
              <a:t>oi</a:t>
            </a:r>
            <a:r>
              <a:rPr sz="1750" b="1" dirty="0">
                <a:latin typeface="Cambria"/>
                <a:cs typeface="Cambria"/>
              </a:rPr>
              <a:t>d	</a:t>
            </a:r>
            <a:r>
              <a:rPr sz="1750" b="1" spc="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750" b="1" spc="-5" dirty="0">
                <a:solidFill>
                  <a:srgbClr val="FF0000"/>
                </a:solidFill>
                <a:latin typeface="Cambria"/>
                <a:cs typeface="Cambria"/>
              </a:rPr>
              <a:t>los</a:t>
            </a:r>
            <a:r>
              <a:rPr sz="1750" b="1" spc="-1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750" b="1" spc="-10" dirty="0">
                <a:latin typeface="Cambria"/>
                <a:cs typeface="Cambria"/>
              </a:rPr>
              <a:t>(</a:t>
            </a:r>
            <a:r>
              <a:rPr sz="1750" b="1" spc="5" dirty="0">
                <a:latin typeface="Cambria"/>
                <a:cs typeface="Cambria"/>
              </a:rPr>
              <a:t>)</a:t>
            </a:r>
            <a:r>
              <a:rPr sz="1750" b="1" dirty="0">
                <a:latin typeface="Cambria"/>
                <a:cs typeface="Cambria"/>
              </a:rPr>
              <a:t>:	</a:t>
            </a:r>
            <a:r>
              <a:rPr sz="1750" dirty="0">
                <a:latin typeface="Cambria"/>
                <a:cs typeface="Cambria"/>
              </a:rPr>
              <a:t>cl</a:t>
            </a:r>
            <a:r>
              <a:rPr sz="1750" spc="-10" dirty="0">
                <a:latin typeface="Cambria"/>
                <a:cs typeface="Cambria"/>
              </a:rPr>
              <a:t>os</a:t>
            </a:r>
            <a:r>
              <a:rPr sz="1750" dirty="0">
                <a:latin typeface="Cambria"/>
                <a:cs typeface="Cambria"/>
              </a:rPr>
              <a:t>es	</a:t>
            </a:r>
            <a:r>
              <a:rPr sz="1750" spc="-5" dirty="0">
                <a:latin typeface="Cambria"/>
                <a:cs typeface="Cambria"/>
              </a:rPr>
              <a:t>th</a:t>
            </a:r>
            <a:r>
              <a:rPr sz="1750" dirty="0">
                <a:latin typeface="Cambria"/>
                <a:cs typeface="Cambria"/>
              </a:rPr>
              <a:t>e	c</a:t>
            </a:r>
            <a:r>
              <a:rPr sz="1750" spc="-15" dirty="0">
                <a:latin typeface="Cambria"/>
                <a:cs typeface="Cambria"/>
              </a:rPr>
              <a:t>o</a:t>
            </a:r>
            <a:r>
              <a:rPr sz="1750" spc="-10" dirty="0">
                <a:latin typeface="Cambria"/>
                <a:cs typeface="Cambria"/>
              </a:rPr>
              <a:t>nn</a:t>
            </a:r>
            <a:r>
              <a:rPr sz="1750" dirty="0">
                <a:latin typeface="Cambria"/>
                <a:cs typeface="Cambria"/>
              </a:rPr>
              <a:t>e</a:t>
            </a:r>
            <a:r>
              <a:rPr sz="1750" spc="-10" dirty="0">
                <a:latin typeface="Cambria"/>
                <a:cs typeface="Cambria"/>
              </a:rPr>
              <a:t>c</a:t>
            </a:r>
            <a:r>
              <a:rPr sz="1750" spc="-5" dirty="0">
                <a:latin typeface="Cambria"/>
                <a:cs typeface="Cambria"/>
              </a:rPr>
              <a:t>ti</a:t>
            </a:r>
            <a:r>
              <a:rPr sz="1750" spc="-10" dirty="0">
                <a:latin typeface="Cambria"/>
                <a:cs typeface="Cambria"/>
              </a:rPr>
              <a:t>o</a:t>
            </a:r>
            <a:r>
              <a:rPr sz="1750" dirty="0">
                <a:latin typeface="Cambria"/>
                <a:cs typeface="Cambria"/>
              </a:rPr>
              <a:t>n	</a:t>
            </a:r>
            <a:r>
              <a:rPr sz="1750" spc="-5" dirty="0">
                <a:latin typeface="Cambria"/>
                <a:cs typeface="Cambria"/>
              </a:rPr>
              <a:t>a</a:t>
            </a:r>
            <a:r>
              <a:rPr sz="1750" spc="-10" dirty="0">
                <a:latin typeface="Cambria"/>
                <a:cs typeface="Cambria"/>
              </a:rPr>
              <a:t>n</a:t>
            </a:r>
            <a:r>
              <a:rPr sz="1750" dirty="0">
                <a:latin typeface="Cambria"/>
                <a:cs typeface="Cambria"/>
              </a:rPr>
              <a:t>d	</a:t>
            </a:r>
            <a:r>
              <a:rPr sz="1750" spc="-35" dirty="0">
                <a:latin typeface="Cambria"/>
                <a:cs typeface="Cambria"/>
              </a:rPr>
              <a:t>R</a:t>
            </a:r>
            <a:r>
              <a:rPr sz="1750" dirty="0">
                <a:latin typeface="Cambria"/>
                <a:cs typeface="Cambria"/>
              </a:rPr>
              <a:t>eleases	a	J</a:t>
            </a:r>
            <a:r>
              <a:rPr sz="1750" spc="5" dirty="0">
                <a:latin typeface="Cambria"/>
                <a:cs typeface="Cambria"/>
              </a:rPr>
              <a:t>D</a:t>
            </a:r>
            <a:r>
              <a:rPr sz="1750" spc="-5" dirty="0">
                <a:latin typeface="Cambria"/>
                <a:cs typeface="Cambria"/>
              </a:rPr>
              <a:t>B</a:t>
            </a:r>
            <a:r>
              <a:rPr sz="1750" dirty="0">
                <a:latin typeface="Cambria"/>
                <a:cs typeface="Cambria"/>
              </a:rPr>
              <a:t>C	</a:t>
            </a:r>
            <a:r>
              <a:rPr sz="1750" spc="-30" dirty="0">
                <a:latin typeface="Cambria"/>
                <a:cs typeface="Cambria"/>
              </a:rPr>
              <a:t>r</a:t>
            </a:r>
            <a:r>
              <a:rPr sz="1750" spc="5" dirty="0">
                <a:latin typeface="Cambria"/>
                <a:cs typeface="Cambria"/>
              </a:rPr>
              <a:t>e</a:t>
            </a:r>
            <a:r>
              <a:rPr sz="1750" dirty="0">
                <a:latin typeface="Cambria"/>
                <a:cs typeface="Cambria"/>
              </a:rPr>
              <a:t>sou</a:t>
            </a:r>
            <a:r>
              <a:rPr sz="1750" spc="-30" dirty="0">
                <a:latin typeface="Cambria"/>
                <a:cs typeface="Cambria"/>
              </a:rPr>
              <a:t>r</a:t>
            </a:r>
            <a:r>
              <a:rPr sz="1750" dirty="0">
                <a:latin typeface="Cambria"/>
                <a:cs typeface="Cambria"/>
              </a:rPr>
              <a:t>c</a:t>
            </a:r>
            <a:r>
              <a:rPr sz="1750" spc="-20" dirty="0">
                <a:latin typeface="Cambria"/>
                <a:cs typeface="Cambria"/>
              </a:rPr>
              <a:t>e</a:t>
            </a:r>
            <a:r>
              <a:rPr sz="1750" dirty="0">
                <a:latin typeface="Cambria"/>
                <a:cs typeface="Cambria"/>
              </a:rPr>
              <a:t>s  </a:t>
            </a:r>
            <a:r>
              <a:rPr sz="1750" spc="-20" dirty="0">
                <a:latin typeface="Cambria"/>
                <a:cs typeface="Cambria"/>
              </a:rPr>
              <a:t>immediately.</a:t>
            </a:r>
            <a:endParaRPr sz="175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1626870"/>
            <a:ext cx="8456295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The </a:t>
            </a:r>
            <a:r>
              <a:rPr sz="1800" b="1" spc="-10" dirty="0">
                <a:latin typeface="Cambria"/>
                <a:cs typeface="Cambria"/>
              </a:rPr>
              <a:t>Statement interface </a:t>
            </a:r>
            <a:r>
              <a:rPr sz="1800" spc="-10" dirty="0">
                <a:latin typeface="Cambria"/>
                <a:cs typeface="Cambria"/>
              </a:rPr>
              <a:t>provides </a:t>
            </a:r>
            <a:r>
              <a:rPr sz="1800" spc="-5" dirty="0">
                <a:latin typeface="Cambria"/>
                <a:cs typeface="Cambria"/>
              </a:rPr>
              <a:t>methods to </a:t>
            </a:r>
            <a:r>
              <a:rPr sz="1800" spc="-15" dirty="0">
                <a:latin typeface="Cambria"/>
                <a:cs typeface="Cambria"/>
              </a:rPr>
              <a:t>execute </a:t>
            </a:r>
            <a:r>
              <a:rPr sz="1800" dirty="0">
                <a:latin typeface="Cambria"/>
                <a:cs typeface="Cambria"/>
              </a:rPr>
              <a:t>queries </a:t>
            </a:r>
            <a:r>
              <a:rPr sz="1800" spc="-5" dirty="0">
                <a:latin typeface="Cambria"/>
                <a:cs typeface="Cambria"/>
              </a:rPr>
              <a:t>with the database.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 </a:t>
            </a:r>
            <a:r>
              <a:rPr sz="1800" spc="-10" dirty="0">
                <a:latin typeface="Cambria"/>
                <a:cs typeface="Cambria"/>
              </a:rPr>
              <a:t>interface </a:t>
            </a:r>
            <a:r>
              <a:rPr sz="1800" dirty="0">
                <a:latin typeface="Cambria"/>
                <a:cs typeface="Cambria"/>
              </a:rPr>
              <a:t>is a </a:t>
            </a:r>
            <a:r>
              <a:rPr sz="1800" spc="-10" dirty="0">
                <a:latin typeface="Cambria"/>
                <a:cs typeface="Cambria"/>
              </a:rPr>
              <a:t>factory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ResultSet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i.e. </a:t>
            </a:r>
            <a:r>
              <a:rPr sz="1800" dirty="0">
                <a:latin typeface="Cambria"/>
                <a:cs typeface="Cambria"/>
              </a:rPr>
              <a:t>it </a:t>
            </a:r>
            <a:r>
              <a:rPr sz="1800" spc="-10" dirty="0">
                <a:latin typeface="Cambria"/>
                <a:cs typeface="Cambria"/>
              </a:rPr>
              <a:t>provides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factory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method </a:t>
            </a:r>
            <a:r>
              <a:rPr sz="1800" spc="-5" dirty="0">
                <a:latin typeface="Cambria"/>
                <a:cs typeface="Cambria"/>
              </a:rPr>
              <a:t>to get the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object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ResultSet.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Commonly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used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methods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of Statement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interface: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important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Statement</a:t>
            </a:r>
            <a:r>
              <a:rPr sz="1800" spc="-10" dirty="0">
                <a:latin typeface="Cambria"/>
                <a:cs typeface="Cambria"/>
              </a:rPr>
              <a:t> interface </a:t>
            </a:r>
            <a:r>
              <a:rPr sz="1800" spc="-15" dirty="0">
                <a:latin typeface="Cambria"/>
                <a:cs typeface="Cambria"/>
              </a:rPr>
              <a:t>are</a:t>
            </a:r>
            <a:r>
              <a:rPr sz="1800" spc="-5" dirty="0">
                <a:latin typeface="Cambria"/>
                <a:cs typeface="Cambria"/>
              </a:rPr>
              <a:t> as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follows: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355600" indent="-342265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800" b="1" spc="-5" dirty="0">
                <a:latin typeface="Cambria"/>
                <a:cs typeface="Cambria"/>
              </a:rPr>
              <a:t>public</a:t>
            </a:r>
            <a:r>
              <a:rPr sz="1800" b="1" spc="17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ResultSet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mbria"/>
                <a:cs typeface="Cambria"/>
              </a:rPr>
              <a:t>executeQuery</a:t>
            </a:r>
            <a:r>
              <a:rPr sz="1800" b="1" spc="-10" dirty="0">
                <a:latin typeface="Cambria"/>
                <a:cs typeface="Cambria"/>
              </a:rPr>
              <a:t>(String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sql):</a:t>
            </a:r>
            <a:r>
              <a:rPr sz="1800" b="1" spc="1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SELECT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query.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It</a:t>
            </a:r>
            <a:endParaRPr sz="1800" dirty="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ResultSet.</a:t>
            </a:r>
            <a:endParaRPr sz="1800" dirty="0">
              <a:latin typeface="Cambria"/>
              <a:cs typeface="Cambria"/>
            </a:endParaRPr>
          </a:p>
          <a:p>
            <a:pPr marL="355600" marR="5080" indent="-342265">
              <a:lnSpc>
                <a:spcPct val="100000"/>
              </a:lnSpc>
              <a:buAutoNum type="arabicParenR" startAt="2"/>
              <a:tabLst>
                <a:tab pos="356235" algn="l"/>
              </a:tabLst>
            </a:pPr>
            <a:r>
              <a:rPr sz="1800" b="1" spc="-5" dirty="0">
                <a:latin typeface="Cambria"/>
                <a:cs typeface="Cambria"/>
              </a:rPr>
              <a:t>public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int</a:t>
            </a:r>
            <a:r>
              <a:rPr sz="1800" b="1" spc="195" dirty="0"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mbria"/>
                <a:cs typeface="Cambria"/>
              </a:rPr>
              <a:t>executeUpdate</a:t>
            </a:r>
            <a:r>
              <a:rPr sz="1800" b="1" spc="-15" dirty="0">
                <a:latin typeface="Cambria"/>
                <a:cs typeface="Cambria"/>
              </a:rPr>
              <a:t>(String</a:t>
            </a:r>
            <a:r>
              <a:rPr sz="1800" b="1" spc="19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sql):</a:t>
            </a:r>
            <a:r>
              <a:rPr sz="1800" b="1" spc="1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specified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-25" dirty="0" smtClean="0">
                <a:latin typeface="Cambria"/>
                <a:cs typeface="Cambria"/>
              </a:rPr>
              <a:t>query,</a:t>
            </a:r>
            <a:r>
              <a:rPr sz="1800" spc="185" dirty="0" smtClean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may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 </a:t>
            </a:r>
            <a:r>
              <a:rPr sz="1800" spc="-10" dirty="0" smtClean="0">
                <a:latin typeface="Cambria"/>
                <a:cs typeface="Cambria"/>
              </a:rPr>
              <a:t>create,</a:t>
            </a:r>
            <a:r>
              <a:rPr sz="1800" spc="-5" dirty="0" smtClean="0">
                <a:latin typeface="Cambria"/>
                <a:cs typeface="Cambria"/>
              </a:rPr>
              <a:t> </a:t>
            </a:r>
            <a:r>
              <a:rPr sz="1800" spc="-10" dirty="0" smtClean="0">
                <a:latin typeface="Cambria"/>
                <a:cs typeface="Cambria"/>
              </a:rPr>
              <a:t>drop,</a:t>
            </a:r>
            <a:r>
              <a:rPr sz="1800" dirty="0" smtClean="0">
                <a:latin typeface="Cambria"/>
                <a:cs typeface="Cambria"/>
              </a:rPr>
              <a:t> insert,</a:t>
            </a:r>
            <a:r>
              <a:rPr sz="1800" spc="5" dirty="0" smtClean="0">
                <a:latin typeface="Cambria"/>
                <a:cs typeface="Cambria"/>
              </a:rPr>
              <a:t> </a:t>
            </a:r>
            <a:r>
              <a:rPr sz="1800" spc="-10" dirty="0" smtClean="0">
                <a:latin typeface="Cambria"/>
                <a:cs typeface="Cambria"/>
              </a:rPr>
              <a:t>update,</a:t>
            </a:r>
            <a:r>
              <a:rPr sz="1800" dirty="0" smtClean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delete etc.</a:t>
            </a:r>
            <a:endParaRPr sz="1800" dirty="0">
              <a:latin typeface="Cambria"/>
              <a:cs typeface="Cambria"/>
            </a:endParaRPr>
          </a:p>
          <a:p>
            <a:pPr marL="355600" marR="8255" indent="-342265">
              <a:lnSpc>
                <a:spcPct val="100000"/>
              </a:lnSpc>
              <a:buFont typeface="Cambria"/>
              <a:buAutoNum type="arabicParenR" startAt="2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sz="1800" b="1" spc="-5" dirty="0">
                <a:latin typeface="Cambria"/>
                <a:cs typeface="Cambria"/>
              </a:rPr>
              <a:t>public</a:t>
            </a:r>
            <a:r>
              <a:rPr sz="1800" b="1" spc="17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boolean</a:t>
            </a:r>
            <a:r>
              <a:rPr sz="1800" b="1" spc="185" dirty="0"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mbria"/>
                <a:cs typeface="Cambria"/>
              </a:rPr>
              <a:t>execute</a:t>
            </a:r>
            <a:r>
              <a:rPr sz="1800" b="1" spc="-10" dirty="0">
                <a:latin typeface="Cambria"/>
                <a:cs typeface="Cambria"/>
              </a:rPr>
              <a:t>(String</a:t>
            </a:r>
            <a:r>
              <a:rPr sz="1800" b="1" spc="15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sql):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queries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may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multiple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results.</a:t>
            </a:r>
            <a:endParaRPr sz="1800" dirty="0">
              <a:latin typeface="Cambria"/>
              <a:cs typeface="Cambria"/>
            </a:endParaRPr>
          </a:p>
          <a:p>
            <a:pPr marL="405765" indent="-392430">
              <a:lnSpc>
                <a:spcPct val="100000"/>
              </a:lnSpc>
              <a:buAutoNum type="arabicParenR" startAt="2"/>
              <a:tabLst>
                <a:tab pos="405765" algn="l"/>
                <a:tab pos="406400" algn="l"/>
              </a:tabLst>
            </a:pPr>
            <a:r>
              <a:rPr sz="1800" b="1" spc="-5" dirty="0">
                <a:latin typeface="Cambria"/>
                <a:cs typeface="Cambria"/>
              </a:rPr>
              <a:t>public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int[] </a:t>
            </a:r>
            <a:r>
              <a:rPr sz="1800" b="1" spc="-10" dirty="0">
                <a:solidFill>
                  <a:srgbClr val="FF0000"/>
                </a:solidFill>
                <a:latin typeface="Cambria"/>
                <a:cs typeface="Cambria"/>
              </a:rPr>
              <a:t>executeBatch</a:t>
            </a:r>
            <a:r>
              <a:rPr sz="1800" b="1" spc="-10" dirty="0">
                <a:latin typeface="Cambria"/>
                <a:cs typeface="Cambria"/>
              </a:rPr>
              <a:t>():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batch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commands.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319" y="599312"/>
            <a:ext cx="3245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Statement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Interface</a:t>
            </a:r>
            <a:endParaRPr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90" y="451561"/>
            <a:ext cx="28041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Batch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Processing </a:t>
            </a:r>
            <a:r>
              <a:rPr sz="2800" spc="-6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in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JDBC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4441" y="1641728"/>
            <a:ext cx="75665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mbria"/>
                <a:cs typeface="Cambria"/>
              </a:rPr>
              <a:t>Methods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of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Statement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interface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 smtClean="0">
                <a:latin typeface="Cambria"/>
                <a:cs typeface="Cambria"/>
              </a:rPr>
              <a:t>The</a:t>
            </a:r>
            <a:r>
              <a:rPr sz="2000" spc="-15" dirty="0" smtClean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required </a:t>
            </a:r>
            <a:r>
              <a:rPr sz="2000" spc="-5" dirty="0">
                <a:latin typeface="Cambria"/>
                <a:cs typeface="Cambria"/>
              </a:rPr>
              <a:t>methods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batch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processing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given </a:t>
            </a:r>
            <a:r>
              <a:rPr sz="2000" spc="-5" dirty="0">
                <a:latin typeface="Cambria"/>
                <a:cs typeface="Cambria"/>
              </a:rPr>
              <a:t>below: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42" y="2291972"/>
            <a:ext cx="8362188" cy="17632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642" y="4093028"/>
            <a:ext cx="4309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Batch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Processing</a:t>
            </a:r>
            <a:r>
              <a:rPr sz="1800" b="1" spc="-15" dirty="0">
                <a:latin typeface="Cambria"/>
                <a:cs typeface="Cambria"/>
              </a:rPr>
              <a:t> follows</a:t>
            </a:r>
            <a:r>
              <a:rPr sz="1800" b="1" spc="-10" dirty="0">
                <a:latin typeface="Cambria"/>
                <a:cs typeface="Cambria"/>
              </a:rPr>
              <a:t> following</a:t>
            </a:r>
            <a:r>
              <a:rPr sz="1800" b="1" spc="-5" dirty="0">
                <a:latin typeface="Cambria"/>
                <a:cs typeface="Cambria"/>
              </a:rPr>
              <a:t> steps:</a:t>
            </a:r>
            <a:endParaRPr sz="1800" dirty="0">
              <a:latin typeface="Cambria"/>
              <a:cs typeface="Cambria"/>
            </a:endParaRPr>
          </a:p>
          <a:p>
            <a:pPr marL="12700" marR="227203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Load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driver </a:t>
            </a:r>
            <a:r>
              <a:rPr sz="1800" spc="-5" dirty="0">
                <a:latin typeface="Cambria"/>
                <a:cs typeface="Cambria"/>
              </a:rPr>
              <a:t>class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Create </a:t>
            </a:r>
            <a:r>
              <a:rPr sz="1800" spc="-5" dirty="0">
                <a:latin typeface="Cambria"/>
                <a:cs typeface="Cambria"/>
              </a:rPr>
              <a:t>Connection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42" y="4979177"/>
            <a:ext cx="2241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Create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Statement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Add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query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batch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Execute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Batch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Close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Connection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7126" y="5385917"/>
            <a:ext cx="402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Check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Program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mbria"/>
                <a:cs typeface="Cambria"/>
              </a:rPr>
              <a:t>executeBatch_demo</a:t>
            </a:r>
            <a:endParaRPr sz="1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306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" y="632841"/>
            <a:ext cx="311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ResultSet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Interface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815" y="1703069"/>
            <a:ext cx="8533130" cy="3407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mbria"/>
                <a:cs typeface="Cambria"/>
              </a:rPr>
              <a:t>The object of </a:t>
            </a:r>
            <a:r>
              <a:rPr sz="2400" spc="-10" dirty="0">
                <a:latin typeface="Cambria"/>
                <a:cs typeface="Cambria"/>
              </a:rPr>
              <a:t>ResultSet maintains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a cursor pointing 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b="1" spc="-25" dirty="0">
                <a:solidFill>
                  <a:srgbClr val="FF0000"/>
                </a:solidFill>
                <a:latin typeface="Cambria"/>
                <a:cs typeface="Cambria"/>
              </a:rPr>
              <a:t>row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a </a:t>
            </a:r>
            <a:r>
              <a:rPr sz="2400" spc="-10" dirty="0">
                <a:latin typeface="Cambria"/>
                <a:cs typeface="Cambria"/>
              </a:rPr>
              <a:t>table. </a:t>
            </a:r>
            <a:r>
              <a:rPr sz="2400" spc="-25" dirty="0" smtClean="0">
                <a:latin typeface="Cambria"/>
                <a:cs typeface="Cambria"/>
              </a:rPr>
              <a:t>Initially, </a:t>
            </a:r>
            <a:r>
              <a:rPr sz="2400" spc="-20" dirty="0" smtClean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cursor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points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before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first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row.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Cambria"/>
              <a:cs typeface="Cambria"/>
            </a:endParaRPr>
          </a:p>
          <a:p>
            <a:pPr marL="12700" marR="6350" algn="just">
              <a:lnSpc>
                <a:spcPct val="100000"/>
              </a:lnSpc>
            </a:pPr>
            <a:r>
              <a:rPr sz="1900" spc="-5" dirty="0">
                <a:latin typeface="Cambria"/>
                <a:cs typeface="Cambria"/>
              </a:rPr>
              <a:t>But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we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can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make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this</a:t>
            </a:r>
            <a:r>
              <a:rPr sz="1900" b="1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object</a:t>
            </a:r>
            <a:r>
              <a:rPr sz="1900" b="1" dirty="0">
                <a:latin typeface="Cambria"/>
                <a:cs typeface="Cambria"/>
              </a:rPr>
              <a:t> </a:t>
            </a:r>
            <a:r>
              <a:rPr sz="1900" b="1" spc="-15" dirty="0">
                <a:latin typeface="Cambria"/>
                <a:cs typeface="Cambria"/>
              </a:rPr>
              <a:t>to</a:t>
            </a:r>
            <a:r>
              <a:rPr sz="1900" b="1" spc="-10" dirty="0">
                <a:latin typeface="Cambria"/>
                <a:cs typeface="Cambria"/>
              </a:rPr>
              <a:t> </a:t>
            </a:r>
            <a:r>
              <a:rPr sz="1900" b="1" spc="-25" dirty="0">
                <a:latin typeface="Cambria"/>
                <a:cs typeface="Cambria"/>
              </a:rPr>
              <a:t>move</a:t>
            </a:r>
            <a:r>
              <a:rPr sz="1900" b="1" spc="-20" dirty="0">
                <a:latin typeface="Cambria"/>
                <a:cs typeface="Cambria"/>
              </a:rPr>
              <a:t> </a:t>
            </a:r>
            <a:r>
              <a:rPr sz="1900" b="1" spc="-15" dirty="0">
                <a:latin typeface="Cambria"/>
                <a:cs typeface="Cambria"/>
              </a:rPr>
              <a:t>forward</a:t>
            </a:r>
            <a:r>
              <a:rPr sz="1900" b="1" spc="-1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and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b="1" spc="-20" dirty="0">
                <a:latin typeface="Cambria"/>
                <a:cs typeface="Cambria"/>
              </a:rPr>
              <a:t>backward</a:t>
            </a:r>
            <a:r>
              <a:rPr sz="1900" b="1" spc="375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direction</a:t>
            </a:r>
            <a:r>
              <a:rPr sz="1900" spc="400" dirty="0">
                <a:latin typeface="Cambria"/>
                <a:cs typeface="Cambria"/>
              </a:rPr>
              <a:t> </a:t>
            </a:r>
            <a:r>
              <a:rPr sz="1900" spc="-35" dirty="0">
                <a:latin typeface="Cambria"/>
                <a:cs typeface="Cambria"/>
              </a:rPr>
              <a:t>by 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passing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either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mbria"/>
                <a:cs typeface="Cambria"/>
              </a:rPr>
              <a:t>TYPE_SCROLL_INSENSITIVE</a:t>
            </a:r>
            <a:r>
              <a:rPr sz="19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or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mbria"/>
                <a:cs typeface="Cambria"/>
              </a:rPr>
              <a:t>TYPE_SCROLL_SENSITIVE</a:t>
            </a:r>
            <a:r>
              <a:rPr sz="19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in 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0" dirty="0" err="1" smtClean="0">
                <a:latin typeface="Cambria"/>
                <a:cs typeface="Cambria"/>
              </a:rPr>
              <a:t>createStatement</a:t>
            </a:r>
            <a:r>
              <a:rPr sz="1900" spc="-10" dirty="0" smtClean="0">
                <a:latin typeface="Cambria"/>
                <a:cs typeface="Cambria"/>
              </a:rPr>
              <a:t>(</a:t>
            </a:r>
            <a:r>
              <a:rPr sz="1900" spc="-10" dirty="0" err="1" smtClean="0">
                <a:latin typeface="Cambria"/>
                <a:cs typeface="Cambria"/>
              </a:rPr>
              <a:t>int,int</a:t>
            </a:r>
            <a:r>
              <a:rPr sz="1900" spc="-10" dirty="0">
                <a:latin typeface="Cambria"/>
                <a:cs typeface="Cambria"/>
              </a:rPr>
              <a:t>) </a:t>
            </a:r>
            <a:r>
              <a:rPr sz="1900" spc="-5" dirty="0">
                <a:latin typeface="Cambria"/>
                <a:cs typeface="Cambria"/>
              </a:rPr>
              <a:t>method as </a:t>
            </a:r>
            <a:r>
              <a:rPr sz="1900" spc="-10" dirty="0">
                <a:latin typeface="Cambria"/>
                <a:cs typeface="Cambria"/>
              </a:rPr>
              <a:t>well </a:t>
            </a:r>
            <a:r>
              <a:rPr sz="1900" spc="-5" dirty="0">
                <a:latin typeface="Cambria"/>
                <a:cs typeface="Cambria"/>
              </a:rPr>
              <a:t>as </a:t>
            </a:r>
            <a:r>
              <a:rPr sz="1900" spc="-20" dirty="0">
                <a:latin typeface="Cambria"/>
                <a:cs typeface="Cambria"/>
              </a:rPr>
              <a:t>we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can </a:t>
            </a:r>
            <a:r>
              <a:rPr sz="1900" spc="-15" dirty="0">
                <a:latin typeface="Cambria"/>
                <a:cs typeface="Cambria"/>
              </a:rPr>
              <a:t>make </a:t>
            </a:r>
            <a:r>
              <a:rPr sz="1900" spc="-10" dirty="0">
                <a:latin typeface="Cambria"/>
                <a:cs typeface="Cambria"/>
              </a:rPr>
              <a:t>this</a:t>
            </a:r>
            <a:r>
              <a:rPr sz="1900" spc="39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object </a:t>
            </a:r>
            <a:r>
              <a:rPr sz="1900" spc="-10" dirty="0">
                <a:latin typeface="Cambria"/>
                <a:cs typeface="Cambria"/>
              </a:rPr>
              <a:t>as updatable 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by:</a:t>
            </a:r>
            <a:endParaRPr sz="1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Cambria"/>
              <a:cs typeface="Cambria"/>
            </a:endParaRPr>
          </a:p>
          <a:p>
            <a:pPr marL="1109980" marR="541655" indent="-1097915">
              <a:lnSpc>
                <a:spcPct val="100000"/>
              </a:lnSpc>
            </a:pPr>
            <a:r>
              <a:rPr sz="1900" b="1" spc="-10" dirty="0">
                <a:latin typeface="Cambria"/>
                <a:cs typeface="Cambria"/>
              </a:rPr>
              <a:t>Statement</a:t>
            </a:r>
            <a:r>
              <a:rPr sz="1900" b="1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stmt</a:t>
            </a:r>
            <a:r>
              <a:rPr sz="1900" b="1" spc="10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=</a:t>
            </a:r>
            <a:r>
              <a:rPr sz="1900" b="1" spc="25" dirty="0">
                <a:latin typeface="Cambria"/>
                <a:cs typeface="Cambria"/>
              </a:rPr>
              <a:t> </a:t>
            </a:r>
            <a:r>
              <a:rPr sz="1900" b="1" spc="-10" dirty="0" err="1" smtClean="0">
                <a:latin typeface="Cambria"/>
                <a:cs typeface="Cambria"/>
              </a:rPr>
              <a:t>con.createStatement</a:t>
            </a:r>
            <a:r>
              <a:rPr sz="1900" b="1" spc="-10" dirty="0" smtClean="0">
                <a:latin typeface="Cambria"/>
                <a:cs typeface="Cambria"/>
              </a:rPr>
              <a:t>(</a:t>
            </a:r>
            <a:r>
              <a:rPr sz="1900" b="1" spc="-10" dirty="0" err="1" smtClean="0">
                <a:latin typeface="Cambria"/>
                <a:cs typeface="Cambria"/>
              </a:rPr>
              <a:t>ResultSet.TYPE_SCROLL_INSENSITIVE</a:t>
            </a:r>
            <a:r>
              <a:rPr sz="1900" b="1" spc="-10" dirty="0" smtClean="0">
                <a:latin typeface="Cambria"/>
                <a:cs typeface="Cambria"/>
              </a:rPr>
              <a:t>, </a:t>
            </a:r>
            <a:r>
              <a:rPr sz="1900" b="1" spc="-405" dirty="0" smtClean="0">
                <a:latin typeface="Cambria"/>
                <a:cs typeface="Cambria"/>
              </a:rPr>
              <a:t> </a:t>
            </a:r>
            <a:r>
              <a:rPr sz="1900" b="1" spc="-20" dirty="0">
                <a:latin typeface="Cambria"/>
                <a:cs typeface="Cambria"/>
              </a:rPr>
              <a:t>ResultSet.CONCUR_UPDATABLE);</a:t>
            </a:r>
            <a:endParaRPr sz="1900" b="1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68" y="632841"/>
            <a:ext cx="3008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r>
              <a:rPr sz="2800" b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8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ResultSet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815" y="1703069"/>
            <a:ext cx="852932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mbria"/>
                <a:cs typeface="Cambria"/>
              </a:rPr>
              <a:t>The</a:t>
            </a:r>
            <a:r>
              <a:rPr sz="1900" spc="85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possible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RSType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are</a:t>
            </a:r>
            <a:r>
              <a:rPr sz="1900" spc="90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given</a:t>
            </a:r>
            <a:r>
              <a:rPr sz="1900" spc="90" dirty="0">
                <a:latin typeface="Cambria"/>
                <a:cs typeface="Cambria"/>
              </a:rPr>
              <a:t> </a:t>
            </a:r>
            <a:r>
              <a:rPr sz="1900" spc="-35" dirty="0">
                <a:latin typeface="Cambria"/>
                <a:cs typeface="Cambria"/>
              </a:rPr>
              <a:t>below.</a:t>
            </a:r>
            <a:r>
              <a:rPr sz="1900" spc="90" dirty="0">
                <a:latin typeface="Cambria"/>
                <a:cs typeface="Cambria"/>
              </a:rPr>
              <a:t> </a:t>
            </a:r>
            <a:r>
              <a:rPr sz="1900" spc="-5" dirty="0" smtClean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900" spc="9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15" dirty="0" smtClean="0">
                <a:solidFill>
                  <a:srgbClr val="FF0000"/>
                </a:solidFill>
                <a:latin typeface="Cambria"/>
                <a:cs typeface="Cambria"/>
              </a:rPr>
              <a:t>you</a:t>
            </a:r>
            <a:r>
              <a:rPr sz="1900" spc="7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5" dirty="0" smtClean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1900" spc="9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10" dirty="0" smtClean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sz="1900" spc="7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5" dirty="0" smtClean="0">
                <a:solidFill>
                  <a:srgbClr val="FF0000"/>
                </a:solidFill>
                <a:latin typeface="Cambria"/>
                <a:cs typeface="Cambria"/>
              </a:rPr>
              <a:t>specify</a:t>
            </a:r>
            <a:r>
              <a:rPr sz="1900" spc="8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20" dirty="0" smtClean="0">
                <a:solidFill>
                  <a:srgbClr val="FF0000"/>
                </a:solidFill>
                <a:latin typeface="Cambria"/>
                <a:cs typeface="Cambria"/>
              </a:rPr>
              <a:t>any</a:t>
            </a:r>
            <a:r>
              <a:rPr sz="1900" spc="9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10" dirty="0" err="1" smtClean="0">
                <a:solidFill>
                  <a:srgbClr val="FF0000"/>
                </a:solidFill>
                <a:latin typeface="Cambria"/>
                <a:cs typeface="Cambria"/>
              </a:rPr>
              <a:t>ResultSet</a:t>
            </a:r>
            <a:r>
              <a:rPr sz="1900" spc="5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10" dirty="0" smtClean="0">
                <a:solidFill>
                  <a:srgbClr val="FF0000"/>
                </a:solidFill>
                <a:latin typeface="Cambria"/>
                <a:cs typeface="Cambria"/>
              </a:rPr>
              <a:t>type,</a:t>
            </a:r>
            <a:r>
              <a:rPr sz="1900" spc="8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15" dirty="0" smtClean="0">
                <a:solidFill>
                  <a:srgbClr val="FF0000"/>
                </a:solidFill>
                <a:latin typeface="Cambria"/>
                <a:cs typeface="Cambria"/>
              </a:rPr>
              <a:t>you </a:t>
            </a:r>
            <a:r>
              <a:rPr sz="1900" spc="-40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5" dirty="0" smtClean="0">
                <a:solidFill>
                  <a:srgbClr val="FF0000"/>
                </a:solidFill>
                <a:latin typeface="Cambria"/>
                <a:cs typeface="Cambria"/>
              </a:rPr>
              <a:t>will</a:t>
            </a:r>
            <a:r>
              <a:rPr sz="1900" spc="-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10" dirty="0" smtClean="0">
                <a:solidFill>
                  <a:srgbClr val="FF0000"/>
                </a:solidFill>
                <a:latin typeface="Cambria"/>
                <a:cs typeface="Cambria"/>
              </a:rPr>
              <a:t>automatically get</a:t>
            </a:r>
            <a:r>
              <a:rPr sz="1900" spc="-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5" dirty="0" smtClean="0">
                <a:solidFill>
                  <a:srgbClr val="FF0000"/>
                </a:solidFill>
                <a:latin typeface="Cambria"/>
                <a:cs typeface="Cambria"/>
              </a:rPr>
              <a:t>one </a:t>
            </a:r>
            <a:r>
              <a:rPr sz="1900" spc="-10" dirty="0" smtClean="0">
                <a:solidFill>
                  <a:srgbClr val="FF0000"/>
                </a:solidFill>
                <a:latin typeface="Cambria"/>
                <a:cs typeface="Cambria"/>
              </a:rPr>
              <a:t>that</a:t>
            </a:r>
            <a:r>
              <a:rPr sz="1900" spc="-5" dirty="0" smtClean="0">
                <a:solidFill>
                  <a:srgbClr val="FF0000"/>
                </a:solidFill>
                <a:latin typeface="Cambria"/>
                <a:cs typeface="Cambria"/>
              </a:rPr>
              <a:t> is</a:t>
            </a:r>
            <a:r>
              <a:rPr sz="1900" spc="-2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b="1" spc="-40" dirty="0" smtClean="0">
                <a:solidFill>
                  <a:srgbClr val="0070C0"/>
                </a:solidFill>
                <a:latin typeface="Cambria"/>
                <a:cs typeface="Cambria"/>
              </a:rPr>
              <a:t>TYPE_FORWARD_ONLY</a:t>
            </a:r>
            <a:r>
              <a:rPr sz="1900" b="1" spc="-40" dirty="0">
                <a:solidFill>
                  <a:srgbClr val="0070C0"/>
                </a:solidFill>
                <a:latin typeface="Cambria"/>
                <a:cs typeface="Cambria"/>
              </a:rPr>
              <a:t>.</a:t>
            </a:r>
            <a:endParaRPr sz="1900" b="1" dirty="0">
              <a:solidFill>
                <a:srgbClr val="0070C0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07589"/>
            <a:ext cx="8034528" cy="4357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8304276" cy="4722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373" y="523494"/>
            <a:ext cx="289687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</a:rPr>
              <a:t>ResultSet</a:t>
            </a:r>
            <a:r>
              <a:rPr sz="2600" spc="-10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Interface </a:t>
            </a:r>
            <a:r>
              <a:rPr sz="2600" spc="-56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Methods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32841"/>
            <a:ext cx="419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mbria"/>
                <a:cs typeface="Cambria"/>
              </a:rPr>
              <a:t>Concurrency</a:t>
            </a:r>
            <a:r>
              <a:rPr sz="28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mbria"/>
                <a:cs typeface="Cambria"/>
              </a:rPr>
              <a:t>Result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Set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815" y="1703069"/>
            <a:ext cx="8531860" cy="208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81025" algn="l"/>
                <a:tab pos="1605280" algn="l"/>
                <a:tab pos="3359785" algn="l"/>
                <a:tab pos="3863975" algn="l"/>
                <a:tab pos="4588510" algn="l"/>
                <a:tab pos="5420360" algn="l"/>
                <a:tab pos="5746750" algn="l"/>
                <a:tab pos="6298565" algn="l"/>
                <a:tab pos="6734175" algn="l"/>
                <a:tab pos="7252334" algn="l"/>
                <a:tab pos="8150225" algn="l"/>
              </a:tabLst>
            </a:pP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The concurrency of the </a:t>
            </a:r>
            <a:r>
              <a:rPr lang="en-US" sz="2400" spc="-5" dirty="0" err="1">
                <a:solidFill>
                  <a:srgbClr val="FF0000"/>
                </a:solidFill>
                <a:latin typeface="Cambria"/>
                <a:cs typeface="Cambria"/>
              </a:rPr>
              <a:t>ResultSet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 object determines whether its contents can be updated or </a:t>
            </a:r>
            <a:r>
              <a:rPr lang="en-US" sz="2400" spc="-5" dirty="0" smtClean="0">
                <a:solidFill>
                  <a:srgbClr val="FF0000"/>
                </a:solidFill>
                <a:latin typeface="Cambria"/>
                <a:cs typeface="Cambria"/>
              </a:rPr>
              <a:t>not.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81025" algn="l"/>
                <a:tab pos="1605280" algn="l"/>
                <a:tab pos="3359785" algn="l"/>
                <a:tab pos="3863975" algn="l"/>
                <a:tab pos="4588510" algn="l"/>
                <a:tab pos="5420360" algn="l"/>
                <a:tab pos="5746750" algn="l"/>
                <a:tab pos="6298565" algn="l"/>
                <a:tab pos="6734175" algn="l"/>
                <a:tab pos="7252334" algn="l"/>
                <a:tab pos="8150225" algn="l"/>
              </a:tabLst>
            </a:pPr>
            <a:endParaRPr lang="en-US" sz="2400" spc="-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81025" algn="l"/>
                <a:tab pos="1605280" algn="l"/>
                <a:tab pos="3359785" algn="l"/>
                <a:tab pos="3863975" algn="l"/>
                <a:tab pos="4588510" algn="l"/>
                <a:tab pos="5420360" algn="l"/>
                <a:tab pos="5746750" algn="l"/>
                <a:tab pos="6298565" algn="l"/>
                <a:tab pos="6734175" algn="l"/>
                <a:tab pos="7252334" algn="l"/>
                <a:tab pos="8150225" algn="l"/>
              </a:tabLst>
            </a:pPr>
            <a:r>
              <a:rPr lang="en-US" sz="2000" dirty="0">
                <a:latin typeface="Cambria"/>
                <a:cs typeface="Cambria"/>
              </a:rPr>
              <a:t>If you do not specify any Concurrency type, you will </a:t>
            </a:r>
            <a:r>
              <a:rPr lang="en-US" sz="2000" dirty="0">
                <a:solidFill>
                  <a:srgbClr val="FF0000"/>
                </a:solidFill>
                <a:latin typeface="Cambria"/>
                <a:cs typeface="Cambria"/>
              </a:rPr>
              <a:t>automatically</a:t>
            </a:r>
            <a:r>
              <a:rPr lang="en-US" sz="2000" dirty="0">
                <a:latin typeface="Cambria"/>
                <a:cs typeface="Cambria"/>
              </a:rPr>
              <a:t> get one that is </a:t>
            </a:r>
            <a:r>
              <a:rPr lang="en-US" sz="2000" dirty="0">
                <a:solidFill>
                  <a:srgbClr val="FF0000"/>
                </a:solidFill>
                <a:latin typeface="Cambria"/>
                <a:cs typeface="Cambria"/>
              </a:rPr>
              <a:t>CONCUR_READ_ONLY.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81025" algn="l"/>
                <a:tab pos="1605280" algn="l"/>
                <a:tab pos="3359785" algn="l"/>
                <a:tab pos="3863975" algn="l"/>
                <a:tab pos="4588510" algn="l"/>
                <a:tab pos="5420360" algn="l"/>
                <a:tab pos="5746750" algn="l"/>
                <a:tab pos="6298565" algn="l"/>
                <a:tab pos="6734175" algn="l"/>
                <a:tab pos="7252334" algn="l"/>
                <a:tab pos="8150225" algn="l"/>
              </a:tabLst>
            </a:pPr>
            <a:r>
              <a:rPr sz="2000" dirty="0">
                <a:latin typeface="Cambria"/>
                <a:cs typeface="Cambria"/>
              </a:rPr>
              <a:t>	</a:t>
            </a:r>
            <a:endParaRPr lang="en-US" sz="2000" dirty="0" smtClean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3505200"/>
            <a:ext cx="810768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476885"/>
            <a:ext cx="364172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7804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</a:rPr>
              <a:t>JDBC</a:t>
            </a:r>
            <a:r>
              <a:rPr sz="2600" spc="-3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MySQL</a:t>
            </a:r>
            <a:r>
              <a:rPr sz="2600" spc="-3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Example</a:t>
            </a:r>
            <a:r>
              <a:rPr sz="2600" spc="-4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: </a:t>
            </a:r>
            <a:r>
              <a:rPr sz="2600" spc="-560" dirty="0">
                <a:solidFill>
                  <a:srgbClr val="FFFFFF"/>
                </a:solidFill>
              </a:rPr>
              <a:t> </a:t>
            </a:r>
            <a:r>
              <a:rPr sz="2600" spc="-20" dirty="0">
                <a:solidFill>
                  <a:srgbClr val="FFFFFF"/>
                </a:solidFill>
              </a:rPr>
              <a:t>executeUpdate(</a:t>
            </a:r>
            <a:r>
              <a:rPr sz="2600" spc="-3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)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179933" y="1585976"/>
            <a:ext cx="6524625" cy="77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Previous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code </a:t>
            </a:r>
            <a:r>
              <a:rPr sz="1700" dirty="0">
                <a:latin typeface="Calibri"/>
                <a:cs typeface="Calibri"/>
              </a:rPr>
              <a:t>change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SQL </a:t>
            </a:r>
            <a:r>
              <a:rPr sz="1700" dirty="0">
                <a:latin typeface="Calibri"/>
                <a:cs typeface="Calibri"/>
              </a:rPr>
              <a:t>query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executeQuery</a:t>
            </a:r>
            <a:endParaRPr sz="17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 query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executeQuery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377" y="2891789"/>
            <a:ext cx="6775704" cy="4450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0377" y="2891789"/>
            <a:ext cx="6776084" cy="44513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latin typeface="Calibri"/>
                <a:cs typeface="Calibri"/>
              </a:rPr>
              <a:t>ResultSet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rs=stmt.executeQuery("select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emp");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802" y="3858005"/>
            <a:ext cx="6877811" cy="20650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3802" y="3858005"/>
            <a:ext cx="6878320" cy="206502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i =</a:t>
            </a:r>
            <a:r>
              <a:rPr sz="1800" spc="-10" dirty="0">
                <a:latin typeface="Calibri"/>
                <a:cs typeface="Calibri"/>
              </a:rPr>
              <a:t> stmt.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executeUpdate(“create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ss_table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(Roll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no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 smtClean="0">
                <a:latin typeface="Calibri"/>
                <a:cs typeface="Calibri"/>
              </a:rPr>
              <a:t>int,</a:t>
            </a:r>
            <a:r>
              <a:rPr sz="1800" spc="-1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</a:p>
          <a:p>
            <a:pPr marL="89535">
              <a:lnSpc>
                <a:spcPct val="100000"/>
              </a:lnSpc>
              <a:spcBef>
                <a:spcPts val="25"/>
              </a:spcBef>
            </a:pPr>
            <a:r>
              <a:rPr sz="1800" spc="-15" dirty="0">
                <a:latin typeface="Calibri"/>
                <a:cs typeface="Calibri"/>
              </a:rPr>
              <a:t>Varchar(20))");</a:t>
            </a:r>
            <a:endParaRPr sz="1800" dirty="0">
              <a:latin typeface="Calibri"/>
              <a:cs typeface="Calibri"/>
            </a:endParaRPr>
          </a:p>
          <a:p>
            <a:pPr marL="7162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if(i==0)</a:t>
            </a:r>
            <a:endParaRPr sz="1800" dirty="0">
              <a:latin typeface="Calibri"/>
              <a:cs typeface="Calibri"/>
            </a:endParaRPr>
          </a:p>
          <a:p>
            <a:pPr marL="716280" marR="2607310" indent="2101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System.out.println("Table </a:t>
            </a:r>
            <a:r>
              <a:rPr sz="1800" spc="-10" dirty="0">
                <a:latin typeface="Calibri"/>
                <a:cs typeface="Calibri"/>
              </a:rPr>
              <a:t>created");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</a:t>
            </a:r>
          </a:p>
          <a:p>
            <a:pPr marL="92646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System.out.println("Table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created");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50638" y="3337559"/>
            <a:ext cx="76200" cy="518159"/>
          </a:xfrm>
          <a:custGeom>
            <a:avLst/>
            <a:gdLst/>
            <a:ahLst/>
            <a:cxnLst/>
            <a:rect l="l" t="t" r="r" b="b"/>
            <a:pathLst>
              <a:path w="76200" h="518160">
                <a:moveTo>
                  <a:pt x="31838" y="441980"/>
                </a:moveTo>
                <a:lnTo>
                  <a:pt x="0" y="442087"/>
                </a:lnTo>
                <a:lnTo>
                  <a:pt x="38353" y="518159"/>
                </a:lnTo>
                <a:lnTo>
                  <a:pt x="69839" y="454659"/>
                </a:lnTo>
                <a:lnTo>
                  <a:pt x="31876" y="454659"/>
                </a:lnTo>
                <a:lnTo>
                  <a:pt x="31838" y="441980"/>
                </a:lnTo>
                <a:close/>
              </a:path>
              <a:path w="76200" h="518160">
                <a:moveTo>
                  <a:pt x="44537" y="441938"/>
                </a:moveTo>
                <a:lnTo>
                  <a:pt x="31838" y="441980"/>
                </a:lnTo>
                <a:lnTo>
                  <a:pt x="31876" y="454659"/>
                </a:lnTo>
                <a:lnTo>
                  <a:pt x="44576" y="454659"/>
                </a:lnTo>
                <a:lnTo>
                  <a:pt x="44537" y="441938"/>
                </a:lnTo>
                <a:close/>
              </a:path>
              <a:path w="76200" h="518160">
                <a:moveTo>
                  <a:pt x="76200" y="441832"/>
                </a:moveTo>
                <a:lnTo>
                  <a:pt x="44537" y="441938"/>
                </a:lnTo>
                <a:lnTo>
                  <a:pt x="44576" y="454659"/>
                </a:lnTo>
                <a:lnTo>
                  <a:pt x="69839" y="454659"/>
                </a:lnTo>
                <a:lnTo>
                  <a:pt x="76200" y="441832"/>
                </a:lnTo>
                <a:close/>
              </a:path>
              <a:path w="76200" h="518160">
                <a:moveTo>
                  <a:pt x="43179" y="0"/>
                </a:moveTo>
                <a:lnTo>
                  <a:pt x="30479" y="0"/>
                </a:lnTo>
                <a:lnTo>
                  <a:pt x="31838" y="441980"/>
                </a:lnTo>
                <a:lnTo>
                  <a:pt x="44537" y="441938"/>
                </a:lnTo>
                <a:lnTo>
                  <a:pt x="431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541781"/>
            <a:ext cx="9105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JDBC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62468" y="3847338"/>
            <a:ext cx="1367790" cy="2225040"/>
          </a:xfrm>
          <a:custGeom>
            <a:avLst/>
            <a:gdLst/>
            <a:ahLst/>
            <a:cxnLst/>
            <a:rect l="l" t="t" r="r" b="b"/>
            <a:pathLst>
              <a:path w="1367790" h="2225040">
                <a:moveTo>
                  <a:pt x="82676" y="582930"/>
                </a:moveTo>
                <a:lnTo>
                  <a:pt x="88333" y="533839"/>
                </a:lnTo>
                <a:lnTo>
                  <a:pt x="104443" y="488773"/>
                </a:lnTo>
                <a:lnTo>
                  <a:pt x="129723" y="449015"/>
                </a:lnTo>
                <a:lnTo>
                  <a:pt x="162884" y="415854"/>
                </a:lnTo>
                <a:lnTo>
                  <a:pt x="202642" y="390574"/>
                </a:lnTo>
                <a:lnTo>
                  <a:pt x="247708" y="374464"/>
                </a:lnTo>
                <a:lnTo>
                  <a:pt x="296799" y="368807"/>
                </a:lnTo>
                <a:lnTo>
                  <a:pt x="0" y="0"/>
                </a:lnTo>
                <a:lnTo>
                  <a:pt x="617981" y="368807"/>
                </a:lnTo>
                <a:lnTo>
                  <a:pt x="1153286" y="368807"/>
                </a:lnTo>
                <a:lnTo>
                  <a:pt x="1202377" y="374464"/>
                </a:lnTo>
                <a:lnTo>
                  <a:pt x="1247443" y="390574"/>
                </a:lnTo>
                <a:lnTo>
                  <a:pt x="1287201" y="415854"/>
                </a:lnTo>
                <a:lnTo>
                  <a:pt x="1320362" y="449015"/>
                </a:lnTo>
                <a:lnTo>
                  <a:pt x="1345642" y="488773"/>
                </a:lnTo>
                <a:lnTo>
                  <a:pt x="1361752" y="533839"/>
                </a:lnTo>
                <a:lnTo>
                  <a:pt x="1367408" y="582930"/>
                </a:lnTo>
                <a:lnTo>
                  <a:pt x="1367408" y="678180"/>
                </a:lnTo>
                <a:lnTo>
                  <a:pt x="1367408" y="1142238"/>
                </a:lnTo>
                <a:lnTo>
                  <a:pt x="1367408" y="2010918"/>
                </a:lnTo>
                <a:lnTo>
                  <a:pt x="1361752" y="2060012"/>
                </a:lnTo>
                <a:lnTo>
                  <a:pt x="1345642" y="2105080"/>
                </a:lnTo>
                <a:lnTo>
                  <a:pt x="1320362" y="2144837"/>
                </a:lnTo>
                <a:lnTo>
                  <a:pt x="1287201" y="2177997"/>
                </a:lnTo>
                <a:lnTo>
                  <a:pt x="1247443" y="2203275"/>
                </a:lnTo>
                <a:lnTo>
                  <a:pt x="1202377" y="2219384"/>
                </a:lnTo>
                <a:lnTo>
                  <a:pt x="1153286" y="2225040"/>
                </a:lnTo>
                <a:lnTo>
                  <a:pt x="617981" y="2225040"/>
                </a:lnTo>
                <a:lnTo>
                  <a:pt x="296799" y="2225040"/>
                </a:lnTo>
                <a:lnTo>
                  <a:pt x="247708" y="2219384"/>
                </a:lnTo>
                <a:lnTo>
                  <a:pt x="202642" y="2203275"/>
                </a:lnTo>
                <a:lnTo>
                  <a:pt x="162884" y="2177997"/>
                </a:lnTo>
                <a:lnTo>
                  <a:pt x="129723" y="2144837"/>
                </a:lnTo>
                <a:lnTo>
                  <a:pt x="104443" y="2105080"/>
                </a:lnTo>
                <a:lnTo>
                  <a:pt x="88333" y="2060012"/>
                </a:lnTo>
                <a:lnTo>
                  <a:pt x="82676" y="2010918"/>
                </a:lnTo>
                <a:lnTo>
                  <a:pt x="82676" y="1142238"/>
                </a:lnTo>
                <a:lnTo>
                  <a:pt x="82676" y="678180"/>
                </a:lnTo>
                <a:lnTo>
                  <a:pt x="82676" y="58293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6496" y="4395597"/>
            <a:ext cx="9779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Cambria"/>
                <a:cs typeface="Cambria"/>
              </a:rPr>
              <a:t>Example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mbria"/>
                <a:cs typeface="Cambria"/>
              </a:rPr>
              <a:t>Oracle</a:t>
            </a:r>
            <a:endParaRPr sz="1600" dirty="0">
              <a:latin typeface="Cambria"/>
              <a:cs typeface="Cambria"/>
            </a:endParaRPr>
          </a:p>
          <a:p>
            <a:pPr marL="12700" marR="68580">
              <a:lnSpc>
                <a:spcPct val="100000"/>
              </a:lnSpc>
            </a:pPr>
            <a:r>
              <a:rPr sz="1600" spc="-10" dirty="0">
                <a:latin typeface="Cambria"/>
                <a:cs typeface="Cambria"/>
              </a:rPr>
              <a:t>MS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Access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My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SQL</a:t>
            </a:r>
            <a:endParaRPr sz="16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mbria"/>
                <a:cs typeface="Cambria"/>
              </a:rPr>
              <a:t>SQL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Server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Etc.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62" y="2642616"/>
            <a:ext cx="7265034" cy="3716020"/>
            <a:chOff x="140462" y="2642616"/>
            <a:chExt cx="7265034" cy="37160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884" y="2642616"/>
              <a:ext cx="6047232" cy="3715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3162" y="2698242"/>
              <a:ext cx="4041775" cy="1752600"/>
            </a:xfrm>
            <a:custGeom>
              <a:avLst/>
              <a:gdLst/>
              <a:ahLst/>
              <a:cxnLst/>
              <a:rect l="l" t="t" r="r" b="b"/>
              <a:pathLst>
                <a:path w="4041775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4" y="157877"/>
                  </a:lnTo>
                  <a:lnTo>
                    <a:pt x="56360" y="119603"/>
                  </a:lnTo>
                  <a:lnTo>
                    <a:pt x="85556" y="85566"/>
                  </a:lnTo>
                  <a:lnTo>
                    <a:pt x="119592" y="56367"/>
                  </a:lnTo>
                  <a:lnTo>
                    <a:pt x="157866" y="32609"/>
                  </a:lnTo>
                  <a:lnTo>
                    <a:pt x="199776" y="14894"/>
                  </a:lnTo>
                  <a:lnTo>
                    <a:pt x="244721" y="3823"/>
                  </a:lnTo>
                  <a:lnTo>
                    <a:pt x="292100" y="0"/>
                  </a:lnTo>
                  <a:lnTo>
                    <a:pt x="2089150" y="0"/>
                  </a:lnTo>
                  <a:lnTo>
                    <a:pt x="2984500" y="0"/>
                  </a:lnTo>
                  <a:lnTo>
                    <a:pt x="3289300" y="0"/>
                  </a:lnTo>
                  <a:lnTo>
                    <a:pt x="3336672" y="3823"/>
                  </a:lnTo>
                  <a:lnTo>
                    <a:pt x="3381613" y="14894"/>
                  </a:lnTo>
                  <a:lnTo>
                    <a:pt x="3423522" y="32609"/>
                  </a:lnTo>
                  <a:lnTo>
                    <a:pt x="3461796" y="56367"/>
                  </a:lnTo>
                  <a:lnTo>
                    <a:pt x="3495833" y="85566"/>
                  </a:lnTo>
                  <a:lnTo>
                    <a:pt x="3525032" y="119603"/>
                  </a:lnTo>
                  <a:lnTo>
                    <a:pt x="3548790" y="157877"/>
                  </a:lnTo>
                  <a:lnTo>
                    <a:pt x="3566505" y="199786"/>
                  </a:lnTo>
                  <a:lnTo>
                    <a:pt x="3577576" y="244727"/>
                  </a:lnTo>
                  <a:lnTo>
                    <a:pt x="3581400" y="292100"/>
                  </a:lnTo>
                  <a:lnTo>
                    <a:pt x="4041775" y="529590"/>
                  </a:lnTo>
                  <a:lnTo>
                    <a:pt x="3581400" y="730250"/>
                  </a:lnTo>
                  <a:lnTo>
                    <a:pt x="3581400" y="1460500"/>
                  </a:lnTo>
                  <a:lnTo>
                    <a:pt x="3577576" y="1507872"/>
                  </a:lnTo>
                  <a:lnTo>
                    <a:pt x="3566505" y="1552813"/>
                  </a:lnTo>
                  <a:lnTo>
                    <a:pt x="3548790" y="1594722"/>
                  </a:lnTo>
                  <a:lnTo>
                    <a:pt x="3525032" y="1632996"/>
                  </a:lnTo>
                  <a:lnTo>
                    <a:pt x="3495833" y="1667033"/>
                  </a:lnTo>
                  <a:lnTo>
                    <a:pt x="3461796" y="1696232"/>
                  </a:lnTo>
                  <a:lnTo>
                    <a:pt x="3423522" y="1719990"/>
                  </a:lnTo>
                  <a:lnTo>
                    <a:pt x="3381613" y="1737705"/>
                  </a:lnTo>
                  <a:lnTo>
                    <a:pt x="3336672" y="1748776"/>
                  </a:lnTo>
                  <a:lnTo>
                    <a:pt x="3289300" y="1752600"/>
                  </a:lnTo>
                  <a:lnTo>
                    <a:pt x="2984500" y="1752600"/>
                  </a:lnTo>
                  <a:lnTo>
                    <a:pt x="2089150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5"/>
                  </a:lnTo>
                  <a:lnTo>
                    <a:pt x="157866" y="1719990"/>
                  </a:lnTo>
                  <a:lnTo>
                    <a:pt x="119592" y="1696232"/>
                  </a:lnTo>
                  <a:lnTo>
                    <a:pt x="85556" y="1667033"/>
                  </a:lnTo>
                  <a:lnTo>
                    <a:pt x="56360" y="1632996"/>
                  </a:lnTo>
                  <a:lnTo>
                    <a:pt x="32604" y="1594722"/>
                  </a:lnTo>
                  <a:lnTo>
                    <a:pt x="14892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730250"/>
                  </a:lnTo>
                  <a:lnTo>
                    <a:pt x="0" y="292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6788" y="3069462"/>
            <a:ext cx="32543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"/>
                <a:cs typeface="Cambria"/>
              </a:rPr>
              <a:t>JDBC is an </a:t>
            </a:r>
            <a:r>
              <a:rPr sz="1600" dirty="0">
                <a:solidFill>
                  <a:srgbClr val="FF0000"/>
                </a:solidFill>
                <a:latin typeface="Cambria"/>
                <a:cs typeface="Cambria"/>
              </a:rPr>
              <a:t>API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used </a:t>
            </a:r>
            <a:r>
              <a:rPr sz="1600" spc="-10" dirty="0">
                <a:latin typeface="Cambria"/>
                <a:cs typeface="Cambria"/>
              </a:rPr>
              <a:t>to </a:t>
            </a:r>
            <a:r>
              <a:rPr sz="1600" spc="-5" dirty="0">
                <a:latin typeface="Cambria"/>
                <a:cs typeface="Cambria"/>
              </a:rPr>
              <a:t>communicate 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b="1" spc="-25" dirty="0">
                <a:latin typeface="Cambria"/>
                <a:cs typeface="Cambria"/>
              </a:rPr>
              <a:t>Java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application</a:t>
            </a:r>
            <a:r>
              <a:rPr sz="1600" b="1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database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 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database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independent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and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platform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independent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manner.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162" y="1707642"/>
            <a:ext cx="4648200" cy="1075690"/>
          </a:xfrm>
          <a:custGeom>
            <a:avLst/>
            <a:gdLst/>
            <a:ahLst/>
            <a:cxnLst/>
            <a:rect l="l" t="t" r="r" b="b"/>
            <a:pathLst>
              <a:path w="4648200" h="1075689">
                <a:moveTo>
                  <a:pt x="0" y="127000"/>
                </a:moveTo>
                <a:lnTo>
                  <a:pt x="9980" y="77581"/>
                </a:lnTo>
                <a:lnTo>
                  <a:pt x="37196" y="37211"/>
                </a:lnTo>
                <a:lnTo>
                  <a:pt x="77565" y="9985"/>
                </a:lnTo>
                <a:lnTo>
                  <a:pt x="126999" y="0"/>
                </a:lnTo>
                <a:lnTo>
                  <a:pt x="2711450" y="0"/>
                </a:lnTo>
                <a:lnTo>
                  <a:pt x="3873500" y="0"/>
                </a:lnTo>
                <a:lnTo>
                  <a:pt x="4521200" y="0"/>
                </a:lnTo>
                <a:lnTo>
                  <a:pt x="4570618" y="9985"/>
                </a:lnTo>
                <a:lnTo>
                  <a:pt x="4610989" y="37211"/>
                </a:lnTo>
                <a:lnTo>
                  <a:pt x="4638214" y="77581"/>
                </a:lnTo>
                <a:lnTo>
                  <a:pt x="4648200" y="127000"/>
                </a:lnTo>
                <a:lnTo>
                  <a:pt x="4648200" y="444500"/>
                </a:lnTo>
                <a:lnTo>
                  <a:pt x="4648200" y="635000"/>
                </a:lnTo>
                <a:lnTo>
                  <a:pt x="4638214" y="684418"/>
                </a:lnTo>
                <a:lnTo>
                  <a:pt x="4610989" y="724788"/>
                </a:lnTo>
                <a:lnTo>
                  <a:pt x="4570618" y="752014"/>
                </a:lnTo>
                <a:lnTo>
                  <a:pt x="4521200" y="762000"/>
                </a:lnTo>
                <a:lnTo>
                  <a:pt x="3873500" y="762000"/>
                </a:lnTo>
                <a:lnTo>
                  <a:pt x="4126229" y="1075563"/>
                </a:lnTo>
                <a:lnTo>
                  <a:pt x="2711450" y="762000"/>
                </a:lnTo>
                <a:lnTo>
                  <a:pt x="126999" y="762000"/>
                </a:lnTo>
                <a:lnTo>
                  <a:pt x="77565" y="752014"/>
                </a:lnTo>
                <a:lnTo>
                  <a:pt x="37196" y="724788"/>
                </a:lnTo>
                <a:lnTo>
                  <a:pt x="9980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325" y="1827022"/>
            <a:ext cx="4413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JDBC</a:t>
            </a:r>
            <a:r>
              <a:rPr sz="16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(Java</a:t>
            </a:r>
            <a:r>
              <a:rPr sz="16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Database</a:t>
            </a:r>
            <a:r>
              <a:rPr sz="1600" b="1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mbria"/>
                <a:cs typeface="Cambria"/>
              </a:rPr>
              <a:t>Connectivity)</a:t>
            </a:r>
            <a:r>
              <a:rPr sz="1600" b="1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is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used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to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connect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java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application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with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database.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7192" y="1707642"/>
            <a:ext cx="3765550" cy="1465580"/>
          </a:xfrm>
          <a:custGeom>
            <a:avLst/>
            <a:gdLst/>
            <a:ahLst/>
            <a:cxnLst/>
            <a:rect l="l" t="t" r="r" b="b"/>
            <a:pathLst>
              <a:path w="3765550" h="1465580">
                <a:moveTo>
                  <a:pt x="183769" y="152400"/>
                </a:moveTo>
                <a:lnTo>
                  <a:pt x="191535" y="104217"/>
                </a:lnTo>
                <a:lnTo>
                  <a:pt x="213163" y="62380"/>
                </a:lnTo>
                <a:lnTo>
                  <a:pt x="246149" y="29394"/>
                </a:lnTo>
                <a:lnTo>
                  <a:pt x="287986" y="7766"/>
                </a:lnTo>
                <a:lnTo>
                  <a:pt x="336169" y="0"/>
                </a:lnTo>
                <a:lnTo>
                  <a:pt x="780669" y="0"/>
                </a:lnTo>
                <a:lnTo>
                  <a:pt x="1676018" y="0"/>
                </a:lnTo>
                <a:lnTo>
                  <a:pt x="3612768" y="0"/>
                </a:lnTo>
                <a:lnTo>
                  <a:pt x="3660951" y="7766"/>
                </a:lnTo>
                <a:lnTo>
                  <a:pt x="3702788" y="29394"/>
                </a:lnTo>
                <a:lnTo>
                  <a:pt x="3735774" y="62380"/>
                </a:lnTo>
                <a:lnTo>
                  <a:pt x="3757402" y="104217"/>
                </a:lnTo>
                <a:lnTo>
                  <a:pt x="3765168" y="152400"/>
                </a:lnTo>
                <a:lnTo>
                  <a:pt x="3765168" y="533400"/>
                </a:lnTo>
                <a:lnTo>
                  <a:pt x="3765168" y="762000"/>
                </a:lnTo>
                <a:lnTo>
                  <a:pt x="3757402" y="810182"/>
                </a:lnTo>
                <a:lnTo>
                  <a:pt x="3735774" y="852019"/>
                </a:lnTo>
                <a:lnTo>
                  <a:pt x="3702788" y="885005"/>
                </a:lnTo>
                <a:lnTo>
                  <a:pt x="3660951" y="906633"/>
                </a:lnTo>
                <a:lnTo>
                  <a:pt x="3612768" y="914400"/>
                </a:lnTo>
                <a:lnTo>
                  <a:pt x="1676018" y="914400"/>
                </a:lnTo>
                <a:lnTo>
                  <a:pt x="0" y="1465453"/>
                </a:lnTo>
                <a:lnTo>
                  <a:pt x="780669" y="914400"/>
                </a:lnTo>
                <a:lnTo>
                  <a:pt x="336169" y="914400"/>
                </a:lnTo>
                <a:lnTo>
                  <a:pt x="287986" y="906633"/>
                </a:lnTo>
                <a:lnTo>
                  <a:pt x="246149" y="885005"/>
                </a:lnTo>
                <a:lnTo>
                  <a:pt x="213163" y="852019"/>
                </a:lnTo>
                <a:lnTo>
                  <a:pt x="191535" y="810182"/>
                </a:lnTo>
                <a:lnTo>
                  <a:pt x="183769" y="762000"/>
                </a:lnTo>
                <a:lnTo>
                  <a:pt x="183769" y="533400"/>
                </a:lnTo>
                <a:lnTo>
                  <a:pt x="183769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09590" y="1781301"/>
            <a:ext cx="32277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"/>
                <a:cs typeface="Cambria"/>
              </a:rPr>
              <a:t>It</a:t>
            </a:r>
            <a:r>
              <a:rPr sz="1600" spc="-10" dirty="0">
                <a:latin typeface="Cambria"/>
                <a:cs typeface="Cambria"/>
              </a:rPr>
              <a:t> provides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mbria"/>
                <a:cs typeface="Cambria"/>
              </a:rPr>
              <a:t>classes</a:t>
            </a:r>
            <a:r>
              <a:rPr sz="1600" b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mbria"/>
                <a:cs typeface="Cambria"/>
              </a:rPr>
              <a:t>interfaces</a:t>
            </a:r>
            <a:r>
              <a:rPr sz="1600" b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connect or communicate </a:t>
            </a:r>
            <a:r>
              <a:rPr sz="1600" spc="-20" dirty="0">
                <a:latin typeface="Cambria"/>
                <a:cs typeface="Cambria"/>
              </a:rPr>
              <a:t>Java 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application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with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database.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453085"/>
            <a:ext cx="367665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</a:rPr>
              <a:t>Statement Example </a:t>
            </a:r>
            <a:r>
              <a:rPr sz="2200" spc="-5" dirty="0">
                <a:solidFill>
                  <a:srgbClr val="FFFFFF"/>
                </a:solidFill>
              </a:rPr>
              <a:t>: </a:t>
            </a:r>
            <a:r>
              <a:rPr sz="2200" dirty="0">
                <a:solidFill>
                  <a:srgbClr val="FFFFFF"/>
                </a:solidFill>
              </a:rPr>
              <a:t> </a:t>
            </a:r>
            <a:r>
              <a:rPr sz="2200" spc="-15" dirty="0">
                <a:solidFill>
                  <a:srgbClr val="FFFFFF"/>
                </a:solidFill>
              </a:rPr>
              <a:t>Execute</a:t>
            </a:r>
            <a:r>
              <a:rPr sz="2200" spc="-15">
                <a:solidFill>
                  <a:srgbClr val="FFFFFF"/>
                </a:solidFill>
              </a:rPr>
              <a:t>(</a:t>
            </a:r>
            <a:r>
              <a:rPr sz="2200" spc="-30">
                <a:solidFill>
                  <a:srgbClr val="FFFFFF"/>
                </a:solidFill>
              </a:rPr>
              <a:t> </a:t>
            </a:r>
            <a:r>
              <a:rPr sz="2200" spc="-5" smtClean="0">
                <a:solidFill>
                  <a:srgbClr val="FFFFFF"/>
                </a:solidFill>
              </a:rPr>
              <a:t>),</a:t>
            </a:r>
            <a:r>
              <a:rPr sz="2200" spc="-20" smtClean="0">
                <a:solidFill>
                  <a:srgbClr val="FFFFFF"/>
                </a:solidFill>
              </a:rPr>
              <a:t> </a:t>
            </a:r>
            <a:r>
              <a:rPr sz="2200" spc="-15" dirty="0">
                <a:solidFill>
                  <a:srgbClr val="FFFFFF"/>
                </a:solidFill>
              </a:rPr>
              <a:t>executeUpdate</a:t>
            </a:r>
            <a:r>
              <a:rPr sz="2200" spc="-15">
                <a:solidFill>
                  <a:srgbClr val="FFFFFF"/>
                </a:solidFill>
              </a:rPr>
              <a:t>(</a:t>
            </a:r>
            <a:r>
              <a:rPr sz="2200" spc="-35">
                <a:solidFill>
                  <a:srgbClr val="FFFFFF"/>
                </a:solidFill>
              </a:rPr>
              <a:t> </a:t>
            </a:r>
            <a:r>
              <a:rPr sz="2200" spc="-10" smtClean="0">
                <a:solidFill>
                  <a:srgbClr val="FFFFFF"/>
                </a:solidFill>
              </a:rPr>
              <a:t>), </a:t>
            </a:r>
            <a:r>
              <a:rPr sz="2200" spc="-470" smtClean="0">
                <a:solidFill>
                  <a:srgbClr val="FFFFFF"/>
                </a:solidFill>
              </a:rPr>
              <a:t> </a:t>
            </a:r>
            <a:r>
              <a:rPr sz="2200" spc="-15" dirty="0">
                <a:solidFill>
                  <a:srgbClr val="FFFFFF"/>
                </a:solidFill>
              </a:rPr>
              <a:t>executeQuery(</a:t>
            </a:r>
            <a:r>
              <a:rPr sz="2200" spc="-10" dirty="0">
                <a:solidFill>
                  <a:srgbClr val="FFFFFF"/>
                </a:solidFill>
              </a:rPr>
              <a:t> </a:t>
            </a:r>
            <a:r>
              <a:rPr sz="2200" spc="-5" dirty="0">
                <a:solidFill>
                  <a:srgbClr val="FFFFFF"/>
                </a:solidFill>
              </a:rPr>
              <a:t>)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506069" y="2457069"/>
            <a:ext cx="6656731" cy="108003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09"/>
              </a:spcBef>
            </a:pPr>
            <a:r>
              <a:rPr sz="2400" dirty="0">
                <a:latin typeface="Cambria"/>
                <a:cs typeface="Cambria"/>
              </a:rPr>
              <a:t>Check </a:t>
            </a:r>
            <a:r>
              <a:rPr sz="2400" spc="-10" dirty="0">
                <a:latin typeface="Cambria"/>
                <a:cs typeface="Cambria"/>
              </a:rPr>
              <a:t>Program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 err="1">
                <a:latin typeface="Cambria"/>
                <a:cs typeface="Cambria"/>
              </a:rPr>
              <a:t>statement_demo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 </a:t>
            </a:r>
            <a:endParaRPr lang="en-US" sz="2400" dirty="0" smtClean="0">
              <a:latin typeface="Cambria"/>
              <a:cs typeface="Cambria"/>
            </a:endParaRPr>
          </a:p>
          <a:p>
            <a:pPr marL="12700" marR="5080">
              <a:lnSpc>
                <a:spcPct val="80000"/>
              </a:lnSpc>
              <a:spcBef>
                <a:spcPts val="509"/>
              </a:spcBef>
            </a:pPr>
            <a:endParaRPr lang="en-US" sz="2400" dirty="0">
              <a:latin typeface="Cambria"/>
              <a:cs typeface="Cambria"/>
            </a:endParaRPr>
          </a:p>
          <a:p>
            <a:pPr marL="12700" marR="5080">
              <a:lnSpc>
                <a:spcPct val="80000"/>
              </a:lnSpc>
              <a:spcBef>
                <a:spcPts val="509"/>
              </a:spcBef>
            </a:pPr>
            <a:r>
              <a:rPr sz="2400" dirty="0" smtClean="0">
                <a:latin typeface="Cambria"/>
                <a:cs typeface="Cambria"/>
              </a:rPr>
              <a:t>Check</a:t>
            </a:r>
            <a:r>
              <a:rPr sz="2400" spc="-25" dirty="0" smtClean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Program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executeBatch_demo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09600"/>
            <a:ext cx="3403091" cy="49244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Activity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2438400"/>
            <a:ext cx="4738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https://www.menti.com/alj3tkji414s</a:t>
            </a:r>
          </a:p>
        </p:txBody>
      </p:sp>
    </p:spTree>
    <p:extLst>
      <p:ext uri="{BB962C8B-B14F-4D97-AF65-F5344CB8AC3E}">
        <p14:creationId xmlns:p14="http://schemas.microsoft.com/office/powerpoint/2010/main" val="319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55" y="685800"/>
            <a:ext cx="337464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" dirty="0">
                <a:solidFill>
                  <a:srgbClr val="FFFFFF"/>
                </a:solidFill>
              </a:rPr>
              <a:t>Types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of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Statements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35355" y="1800225"/>
            <a:ext cx="540385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three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types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statements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JDBC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namely: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Statement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Prepared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Statement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Callable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statement.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Arial MT"/>
                <a:cs typeface="Arial MT"/>
              </a:rPr>
              <a:t>Let’s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explore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next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slide…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685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448513"/>
            <a:ext cx="2357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1.</a:t>
            </a:r>
            <a:r>
              <a:rPr spc="-8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039" y="1411376"/>
            <a:ext cx="824992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Statement</a:t>
            </a:r>
            <a:endParaRPr sz="1800" dirty="0">
              <a:latin typeface="Cambria"/>
              <a:cs typeface="Cambria"/>
            </a:endParaRPr>
          </a:p>
          <a:p>
            <a:pPr marL="12700" marR="723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Statement interface represents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the static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SQL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statement. It helps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you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to create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spc="-3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general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purpose</a:t>
            </a:r>
            <a:r>
              <a:rPr sz="24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SQL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statements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using 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Java.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 smtClean="0">
                <a:latin typeface="Cambria"/>
                <a:cs typeface="Cambria"/>
              </a:rPr>
              <a:t>Creating</a:t>
            </a:r>
            <a:r>
              <a:rPr sz="1800" b="1" spc="-20" dirty="0" smtClean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statement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You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create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object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this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interface using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createStatement()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Connection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interface.</a:t>
            </a:r>
            <a:endParaRPr sz="1800" dirty="0">
              <a:latin typeface="Cambria"/>
              <a:cs typeface="Cambria"/>
            </a:endParaRPr>
          </a:p>
          <a:p>
            <a:pPr marL="12700" marR="457200">
              <a:lnSpc>
                <a:spcPct val="200000"/>
              </a:lnSpc>
            </a:pPr>
            <a:r>
              <a:rPr sz="1800" spc="-5" dirty="0">
                <a:latin typeface="Cambria"/>
                <a:cs typeface="Cambria"/>
              </a:rPr>
              <a:t>Create </a:t>
            </a:r>
            <a:r>
              <a:rPr sz="1800" dirty="0">
                <a:latin typeface="Cambria"/>
                <a:cs typeface="Cambria"/>
              </a:rPr>
              <a:t>a statement </a:t>
            </a:r>
            <a:r>
              <a:rPr sz="1800" spc="-15" dirty="0">
                <a:latin typeface="Cambria"/>
                <a:cs typeface="Cambria"/>
              </a:rPr>
              <a:t>by </a:t>
            </a:r>
            <a:r>
              <a:rPr sz="1800" spc="-10" dirty="0">
                <a:latin typeface="Cambria"/>
                <a:cs typeface="Cambria"/>
              </a:rPr>
              <a:t>invoking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b="1" spc="-5" dirty="0">
                <a:latin typeface="Cambria"/>
                <a:cs typeface="Cambria"/>
              </a:rPr>
              <a:t>createStatement() </a:t>
            </a:r>
            <a:r>
              <a:rPr sz="1800" spc="-5" dirty="0">
                <a:latin typeface="Cambria"/>
                <a:cs typeface="Cambria"/>
              </a:rPr>
              <a:t>method as shown </a:t>
            </a:r>
            <a:r>
              <a:rPr sz="1800" spc="-30" dirty="0">
                <a:latin typeface="Cambria"/>
                <a:cs typeface="Cambria"/>
              </a:rPr>
              <a:t>below. </a:t>
            </a:r>
            <a:r>
              <a:rPr sz="1800" spc="-385" dirty="0" smtClean="0">
                <a:latin typeface="Cambria"/>
                <a:cs typeface="Cambria"/>
              </a:rPr>
              <a:t> </a:t>
            </a:r>
            <a:endParaRPr lang="en-US" sz="1800" spc="-385" dirty="0" smtClean="0">
              <a:latin typeface="Cambria"/>
              <a:cs typeface="Cambria"/>
            </a:endParaRPr>
          </a:p>
          <a:p>
            <a:pPr marL="12700" marR="457200">
              <a:lnSpc>
                <a:spcPct val="200000"/>
              </a:lnSpc>
            </a:pPr>
            <a:endParaRPr lang="en-US" spc="-385" dirty="0" smtClean="0">
              <a:latin typeface="Cambria"/>
              <a:cs typeface="Cambria"/>
            </a:endParaRPr>
          </a:p>
          <a:p>
            <a:pPr marL="12700" marR="457200">
              <a:lnSpc>
                <a:spcPct val="200000"/>
              </a:lnSpc>
            </a:pPr>
            <a:endParaRPr lang="en-US" spc="-385" dirty="0">
              <a:latin typeface="Cambria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92" y="4273370"/>
            <a:ext cx="8414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stmt</a:t>
            </a:r>
            <a:r>
              <a:rPr lang="en-IN" sz="2400" dirty="0"/>
              <a:t> = </a:t>
            </a:r>
            <a:r>
              <a:rPr lang="en-IN" sz="2400" dirty="0" err="1"/>
              <a:t>conn.</a:t>
            </a:r>
            <a:r>
              <a:rPr lang="en-IN" sz="2400" dirty="0" err="1">
                <a:solidFill>
                  <a:srgbClr val="FF0000"/>
                </a:solidFill>
              </a:rPr>
              <a:t>createStatement</a:t>
            </a:r>
            <a:r>
              <a:rPr lang="en-IN" sz="2400" dirty="0"/>
              <a:t>();</a:t>
            </a:r>
          </a:p>
          <a:p>
            <a:r>
              <a:rPr lang="en-IN" sz="2400" dirty="0"/>
              <a:t>String sql1 = "</a:t>
            </a:r>
            <a:r>
              <a:rPr lang="en-IN" sz="2400" dirty="0">
                <a:solidFill>
                  <a:srgbClr val="0070C0"/>
                </a:solidFill>
              </a:rPr>
              <a:t>update</a:t>
            </a:r>
            <a:r>
              <a:rPr lang="en-IN" sz="2400" dirty="0"/>
              <a:t> demo set </a:t>
            </a:r>
            <a:r>
              <a:rPr lang="en-IN" sz="2400" dirty="0" err="1"/>
              <a:t>Enroll</a:t>
            </a:r>
            <a:r>
              <a:rPr lang="en-IN" sz="2400" dirty="0"/>
              <a:t>=999 where </a:t>
            </a:r>
            <a:r>
              <a:rPr lang="en-IN" sz="2400" dirty="0" err="1"/>
              <a:t>Enroll</a:t>
            </a:r>
            <a:r>
              <a:rPr lang="en-IN" sz="2400" dirty="0"/>
              <a:t>=1213";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rows = </a:t>
            </a:r>
            <a:r>
              <a:rPr lang="en-IN" sz="2400" dirty="0" err="1"/>
              <a:t>stmt.</a:t>
            </a:r>
            <a:r>
              <a:rPr lang="en-IN" sz="2400" dirty="0" err="1">
                <a:solidFill>
                  <a:srgbClr val="FF0000"/>
                </a:solidFill>
              </a:rPr>
              <a:t>executeUpdate</a:t>
            </a:r>
            <a:r>
              <a:rPr lang="en-IN" sz="2400" dirty="0"/>
              <a:t>(sql1);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39" y="0"/>
            <a:ext cx="9090660" cy="64297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304800"/>
            <a:ext cx="2357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1.</a:t>
            </a:r>
            <a:r>
              <a:rPr spc="-8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302" y="1398778"/>
            <a:ext cx="8418195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mbria"/>
                <a:cs typeface="Cambria"/>
              </a:rPr>
              <a:t>Executing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the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Statement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object</a:t>
            </a: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Once</a:t>
            </a:r>
            <a:r>
              <a:rPr sz="2000" spc="-15" dirty="0">
                <a:latin typeface="Cambria"/>
                <a:cs typeface="Cambria"/>
              </a:rPr>
              <a:t> you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have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created</a:t>
            </a:r>
            <a:r>
              <a:rPr sz="2000" spc="-5" dirty="0">
                <a:latin typeface="Cambria"/>
                <a:cs typeface="Cambria"/>
              </a:rPr>
              <a:t> 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statement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object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you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execute</a:t>
            </a:r>
            <a:r>
              <a:rPr sz="2000" dirty="0">
                <a:latin typeface="Cambria"/>
                <a:cs typeface="Cambria"/>
              </a:rPr>
              <a:t> it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using one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execute </a:t>
            </a:r>
            <a:r>
              <a:rPr sz="2000" spc="-3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0" dirty="0" smtClean="0">
                <a:latin typeface="Cambria"/>
                <a:cs typeface="Cambria"/>
              </a:rPr>
              <a:t>namely,</a:t>
            </a:r>
            <a:r>
              <a:rPr sz="2000" spc="-10" dirty="0" smtClean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execute</a:t>
            </a:r>
            <a:r>
              <a:rPr sz="2000" spc="-10" dirty="0" smtClean="0">
                <a:latin typeface="Cambria"/>
                <a:cs typeface="Cambria"/>
              </a:rPr>
              <a:t>(),</a:t>
            </a:r>
            <a:r>
              <a:rPr sz="2000" dirty="0" smtClean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executeUpdate() </a:t>
            </a:r>
            <a:r>
              <a:rPr sz="2000" spc="-5" dirty="0" smtClean="0">
                <a:latin typeface="Cambria"/>
                <a:cs typeface="Cambria"/>
              </a:rPr>
              <a:t>and,</a:t>
            </a:r>
            <a:r>
              <a:rPr sz="2000" spc="20" dirty="0" smtClean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executeQuery().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254000">
              <a:lnSpc>
                <a:spcPct val="100000"/>
              </a:lnSpc>
            </a:pPr>
            <a:r>
              <a:rPr sz="2000" b="1" spc="-15" dirty="0">
                <a:solidFill>
                  <a:srgbClr val="FF0000"/>
                </a:solidFill>
                <a:latin typeface="Cambria"/>
                <a:cs typeface="Cambria"/>
              </a:rPr>
              <a:t>execute():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" dirty="0">
                <a:latin typeface="Cambria"/>
                <a:cs typeface="Cambria"/>
              </a:rPr>
              <a:t> method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002060"/>
                </a:solidFill>
                <a:latin typeface="Cambria"/>
                <a:cs typeface="Cambria"/>
              </a:rPr>
              <a:t>execute</a:t>
            </a:r>
            <a:r>
              <a:rPr sz="2000" b="1" spc="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ambria"/>
                <a:cs typeface="Cambria"/>
              </a:rPr>
              <a:t>SQL DDL</a:t>
            </a:r>
            <a:r>
              <a:rPr sz="2000" b="1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000" b="1" spc="-5" dirty="0" smtClean="0">
                <a:solidFill>
                  <a:srgbClr val="002060"/>
                </a:solidFill>
                <a:latin typeface="Cambria"/>
                <a:cs typeface="Cambria"/>
              </a:rPr>
              <a:t>statements</a:t>
            </a:r>
            <a:r>
              <a:rPr sz="2000" spc="-5" dirty="0" smtClean="0">
                <a:latin typeface="Cambria"/>
                <a:cs typeface="Cambria"/>
              </a:rPr>
              <a:t>,</a:t>
            </a:r>
            <a:r>
              <a:rPr sz="2000" spc="5" dirty="0" smtClean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returns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boolean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</a:t>
            </a:r>
            <a:r>
              <a:rPr sz="2000" spc="-5" dirty="0">
                <a:latin typeface="Cambria"/>
                <a:cs typeface="Cambria"/>
              </a:rPr>
              <a:t> specifying whether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ResultSet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retrieved.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executeUpdate():</a:t>
            </a:r>
            <a:r>
              <a:rPr sz="20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 </a:t>
            </a:r>
            <a:r>
              <a:rPr sz="2000" spc="-5" dirty="0">
                <a:latin typeface="Cambria"/>
                <a:cs typeface="Cambria"/>
              </a:rPr>
              <a:t>method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002060"/>
                </a:solidFill>
                <a:latin typeface="Cambria"/>
                <a:cs typeface="Cambria"/>
              </a:rPr>
              <a:t>execute</a:t>
            </a:r>
            <a:r>
              <a:rPr sz="2000" b="1" spc="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ambria"/>
                <a:cs typeface="Cambria"/>
              </a:rPr>
              <a:t>statements such as</a:t>
            </a:r>
            <a:r>
              <a:rPr sz="2000" b="1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000" b="1" dirty="0" smtClean="0">
                <a:solidFill>
                  <a:srgbClr val="002060"/>
                </a:solidFill>
                <a:latin typeface="Cambria"/>
                <a:cs typeface="Cambria"/>
              </a:rPr>
              <a:t>insert,</a:t>
            </a:r>
            <a:r>
              <a:rPr sz="2000" b="1" spc="10" dirty="0" smtClean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000" b="1" spc="-5" dirty="0" smtClean="0">
                <a:solidFill>
                  <a:srgbClr val="002060"/>
                </a:solidFill>
                <a:latin typeface="Cambria"/>
                <a:cs typeface="Cambria"/>
              </a:rPr>
              <a:t>update,</a:t>
            </a:r>
            <a:r>
              <a:rPr lang="en-US" sz="2000" b="1" spc="-5" dirty="0" smtClean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000" b="1" spc="-5" dirty="0" smtClean="0">
                <a:solidFill>
                  <a:srgbClr val="002060"/>
                </a:solidFill>
                <a:latin typeface="Cambria"/>
                <a:cs typeface="Cambria"/>
              </a:rPr>
              <a:t>delete</a:t>
            </a:r>
            <a:r>
              <a:rPr sz="2000" spc="-5" dirty="0">
                <a:latin typeface="Cambria"/>
                <a:cs typeface="Cambria"/>
              </a:rPr>
              <a:t>.</a:t>
            </a:r>
            <a:r>
              <a:rPr sz="2000" dirty="0">
                <a:latin typeface="Cambria"/>
                <a:cs typeface="Cambria"/>
              </a:rPr>
              <a:t> It </a:t>
            </a:r>
            <a:r>
              <a:rPr sz="2000" spc="-5" dirty="0">
                <a:latin typeface="Cambria"/>
                <a:cs typeface="Cambria"/>
              </a:rPr>
              <a:t>returns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integer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representing</a:t>
            </a:r>
            <a:r>
              <a:rPr sz="2000" spc="-5" dirty="0">
                <a:latin typeface="Cambria"/>
                <a:cs typeface="Cambria"/>
              </a:rPr>
              <a:t>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number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15" dirty="0">
                <a:latin typeface="Cambria"/>
                <a:cs typeface="Cambria"/>
              </a:rPr>
              <a:t>rows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affected.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7683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executeQuery():</a:t>
            </a:r>
            <a:r>
              <a:rPr sz="20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" dirty="0">
                <a:latin typeface="Cambria"/>
                <a:cs typeface="Cambria"/>
              </a:rPr>
              <a:t> method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mbria"/>
                <a:cs typeface="Cambria"/>
              </a:rPr>
              <a:t>execute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statements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returns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tabular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(example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SELECT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statement).</a:t>
            </a:r>
            <a:r>
              <a:rPr sz="2000" dirty="0">
                <a:latin typeface="Cambria"/>
                <a:cs typeface="Cambria"/>
              </a:rPr>
              <a:t> It</a:t>
            </a:r>
            <a:r>
              <a:rPr sz="2000" spc="-5" dirty="0">
                <a:latin typeface="Cambria"/>
                <a:cs typeface="Cambria"/>
              </a:rPr>
              <a:t> returns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class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ResultSet.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5561456"/>
            <a:ext cx="335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 Example: </a:t>
            </a:r>
            <a:r>
              <a:rPr lang="en-US" b="1" dirty="0" err="1" smtClean="0">
                <a:solidFill>
                  <a:srgbClr val="FF0000"/>
                </a:solidFill>
              </a:rPr>
              <a:t>Statement_Demo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0"/>
            <a:ext cx="9090660" cy="64297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23" y="248285"/>
            <a:ext cx="4194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2.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Prepared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747" y="1327784"/>
            <a:ext cx="852297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PreparedStatement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interface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extends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interface.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represents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precompiled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SQL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statement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which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be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u="sng" spc="-10" dirty="0">
                <a:solidFill>
                  <a:srgbClr val="FF0000"/>
                </a:solidFill>
                <a:latin typeface="Cambria"/>
                <a:cs typeface="Cambria"/>
              </a:rPr>
              <a:t>executed</a:t>
            </a:r>
            <a:r>
              <a:rPr sz="2400" u="sng" spc="-5" dirty="0">
                <a:solidFill>
                  <a:srgbClr val="FF0000"/>
                </a:solidFill>
                <a:latin typeface="Cambria"/>
                <a:cs typeface="Cambria"/>
              </a:rPr>
              <a:t> multiple</a:t>
            </a:r>
            <a:r>
              <a:rPr sz="2400" u="sng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u="sng" spc="-5" dirty="0">
                <a:solidFill>
                  <a:srgbClr val="FF0000"/>
                </a:solidFill>
                <a:latin typeface="Cambria"/>
                <a:cs typeface="Cambria"/>
              </a:rPr>
              <a:t>times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This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accepts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parameterized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SQL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 smtClean="0">
                <a:latin typeface="Cambria"/>
                <a:cs typeface="Cambria"/>
              </a:rPr>
              <a:t>qu</a:t>
            </a:r>
            <a:r>
              <a:rPr lang="en-US" sz="1800" spc="-5" dirty="0" smtClean="0">
                <a:latin typeface="Cambria"/>
                <a:cs typeface="Cambria"/>
              </a:rPr>
              <a:t>eri</a:t>
            </a:r>
            <a:r>
              <a:rPr sz="1800" spc="-5" dirty="0" smtClean="0">
                <a:latin typeface="Cambria"/>
                <a:cs typeface="Cambria"/>
              </a:rPr>
              <a:t>es</a:t>
            </a:r>
            <a:r>
              <a:rPr sz="1800" spc="5" dirty="0" smtClean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 </a:t>
            </a:r>
            <a:r>
              <a:rPr sz="1800" spc="-15" dirty="0">
                <a:latin typeface="Cambria"/>
                <a:cs typeface="Cambria"/>
              </a:rPr>
              <a:t>you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pass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more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this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query.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20" dirty="0" smtClean="0">
                <a:latin typeface="Cambria"/>
                <a:cs typeface="Cambria"/>
              </a:rPr>
              <a:t>Initially, </a:t>
            </a:r>
            <a:r>
              <a:rPr sz="1800" spc="-5" dirty="0">
                <a:latin typeface="Cambria"/>
                <a:cs typeface="Cambria"/>
              </a:rPr>
              <a:t>this statement uses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place holders “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?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” </a:t>
            </a:r>
            <a:r>
              <a:rPr sz="1800" spc="-5" dirty="0">
                <a:latin typeface="Cambria"/>
                <a:cs typeface="Cambria"/>
              </a:rPr>
              <a:t>instead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10" dirty="0" smtClean="0">
                <a:latin typeface="Cambria"/>
                <a:cs typeface="Cambria"/>
              </a:rPr>
              <a:t>parameters, </a:t>
            </a:r>
            <a:r>
              <a:rPr sz="1800" spc="-5" dirty="0">
                <a:latin typeface="Cambria"/>
                <a:cs typeface="Cambria"/>
              </a:rPr>
              <a:t>later </a:t>
            </a:r>
            <a:r>
              <a:rPr sz="1800" dirty="0" smtClean="0">
                <a:latin typeface="Cambria"/>
                <a:cs typeface="Cambria"/>
              </a:rPr>
              <a:t>on, </a:t>
            </a:r>
            <a:r>
              <a:rPr sz="1800" spc="-15" dirty="0">
                <a:latin typeface="Cambria"/>
                <a:cs typeface="Cambria"/>
              </a:rPr>
              <a:t>you </a:t>
            </a:r>
            <a:r>
              <a:rPr sz="1800" spc="-5" dirty="0">
                <a:latin typeface="Cambria"/>
                <a:cs typeface="Cambria"/>
              </a:rPr>
              <a:t>can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pass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arguments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these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dynamically</a:t>
            </a:r>
            <a:r>
              <a:rPr sz="1800" spc="-5" dirty="0">
                <a:latin typeface="Cambria"/>
                <a:cs typeface="Cambria"/>
              </a:rPr>
              <a:t> using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setXXX()</a:t>
            </a:r>
            <a:r>
              <a:rPr sz="1800" b="1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dirty="0">
                <a:latin typeface="Cambria"/>
                <a:cs typeface="Cambria"/>
              </a:rPr>
              <a:t> 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PreparedStatement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interface.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0"/>
            <a:ext cx="9090660" cy="64297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23" y="248285"/>
            <a:ext cx="4194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2.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Prepared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84" y="1368297"/>
            <a:ext cx="852360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Creating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PreparedStatement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spc="-55" dirty="0">
                <a:latin typeface="Cambria"/>
                <a:cs typeface="Cambria"/>
              </a:rPr>
              <a:t>You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create</a:t>
            </a:r>
            <a:r>
              <a:rPr sz="1800" spc="-5" dirty="0">
                <a:latin typeface="Cambria"/>
                <a:cs typeface="Cambria"/>
              </a:rPr>
              <a:t> an</a:t>
            </a:r>
            <a:r>
              <a:rPr sz="1800" dirty="0">
                <a:latin typeface="Cambria"/>
                <a:cs typeface="Cambria"/>
              </a:rPr>
              <a:t> object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PreparedStatement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(interface)</a:t>
            </a:r>
            <a:r>
              <a:rPr sz="1800" spc="-5" dirty="0">
                <a:latin typeface="Cambria"/>
                <a:cs typeface="Cambria"/>
              </a:rPr>
              <a:t> using</a:t>
            </a:r>
            <a:r>
              <a:rPr sz="1800" dirty="0">
                <a:latin typeface="Cambria"/>
                <a:cs typeface="Cambria"/>
              </a:rPr>
              <a:t> the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prepareStatement() </a:t>
            </a:r>
            <a:r>
              <a:rPr sz="1800" spc="-5" dirty="0">
                <a:latin typeface="Cambria"/>
                <a:cs typeface="Cambria"/>
              </a:rPr>
              <a:t>method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the Connection </a:t>
            </a:r>
            <a:r>
              <a:rPr sz="1800" spc="-10" dirty="0">
                <a:latin typeface="Cambria"/>
                <a:cs typeface="Cambria"/>
              </a:rPr>
              <a:t>interface. </a:t>
            </a:r>
            <a:r>
              <a:rPr sz="1800" spc="-5" dirty="0">
                <a:latin typeface="Cambria"/>
                <a:cs typeface="Cambria"/>
              </a:rPr>
              <a:t>This method </a:t>
            </a:r>
            <a:r>
              <a:rPr sz="1800" spc="-10" dirty="0">
                <a:latin typeface="Cambria"/>
                <a:cs typeface="Cambria"/>
              </a:rPr>
              <a:t>accepts </a:t>
            </a:r>
            <a:r>
              <a:rPr sz="1800" dirty="0">
                <a:latin typeface="Cambria"/>
                <a:cs typeface="Cambria"/>
              </a:rPr>
              <a:t>a query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(parameterized)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PreparedStatement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When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you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invoke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this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Connection</a:t>
            </a:r>
            <a:r>
              <a:rPr sz="1800" dirty="0">
                <a:latin typeface="Cambria"/>
                <a:cs typeface="Cambria"/>
              </a:rPr>
              <a:t> object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sends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given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query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 the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database to </a:t>
            </a:r>
            <a:r>
              <a:rPr sz="1800" dirty="0">
                <a:latin typeface="Cambria"/>
                <a:cs typeface="Cambria"/>
              </a:rPr>
              <a:t>compile </a:t>
            </a:r>
            <a:r>
              <a:rPr sz="1800" spc="-5" dirty="0">
                <a:latin typeface="Cambria"/>
                <a:cs typeface="Cambria"/>
              </a:rPr>
              <a:t>and </a:t>
            </a:r>
            <a:r>
              <a:rPr sz="1800" spc="-20" dirty="0">
                <a:latin typeface="Cambria"/>
                <a:cs typeface="Cambria"/>
              </a:rPr>
              <a:t>save </a:t>
            </a:r>
            <a:r>
              <a:rPr sz="1800" spc="5" dirty="0">
                <a:latin typeface="Cambria"/>
                <a:cs typeface="Cambria"/>
              </a:rPr>
              <a:t>it. If </a:t>
            </a:r>
            <a:r>
              <a:rPr sz="1800" spc="-5" dirty="0">
                <a:latin typeface="Cambria"/>
                <a:cs typeface="Cambria"/>
              </a:rPr>
              <a:t>the </a:t>
            </a:r>
            <a:r>
              <a:rPr sz="1800" spc="5" dirty="0">
                <a:latin typeface="Cambria"/>
                <a:cs typeface="Cambria"/>
              </a:rPr>
              <a:t>query </a:t>
            </a:r>
            <a:r>
              <a:rPr sz="1800" spc="-5" dirty="0">
                <a:latin typeface="Cambria"/>
                <a:cs typeface="Cambria"/>
              </a:rPr>
              <a:t>got </a:t>
            </a:r>
            <a:r>
              <a:rPr sz="1800" dirty="0">
                <a:latin typeface="Cambria"/>
                <a:cs typeface="Cambria"/>
              </a:rPr>
              <a:t>compiled </a:t>
            </a:r>
            <a:r>
              <a:rPr sz="1800" spc="-5" dirty="0">
                <a:latin typeface="Cambria"/>
                <a:cs typeface="Cambria"/>
              </a:rPr>
              <a:t>successfully then </a:t>
            </a:r>
            <a:r>
              <a:rPr sz="1800" spc="-15" dirty="0">
                <a:latin typeface="Cambria"/>
                <a:cs typeface="Cambria"/>
              </a:rPr>
              <a:t>only </a:t>
            </a:r>
            <a:r>
              <a:rPr sz="1800" dirty="0">
                <a:latin typeface="Cambria"/>
                <a:cs typeface="Cambria"/>
              </a:rPr>
              <a:t>it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object.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latin typeface="Cambria"/>
                <a:cs typeface="Cambria"/>
              </a:rPr>
              <a:t>To </a:t>
            </a:r>
            <a:r>
              <a:rPr sz="1800" spc="-5" dirty="0">
                <a:latin typeface="Cambria"/>
                <a:cs typeface="Cambria"/>
              </a:rPr>
              <a:t>compile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 spc="-25" smtClean="0">
                <a:latin typeface="Cambria"/>
                <a:cs typeface="Cambria"/>
              </a:rPr>
              <a:t>query,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database </a:t>
            </a:r>
            <a:r>
              <a:rPr sz="1800" spc="-10" dirty="0">
                <a:latin typeface="Cambria"/>
                <a:cs typeface="Cambria"/>
              </a:rPr>
              <a:t>doesn’t require </a:t>
            </a:r>
            <a:r>
              <a:rPr sz="1800" spc="-15" dirty="0">
                <a:latin typeface="Cambria"/>
                <a:cs typeface="Cambria"/>
              </a:rPr>
              <a:t>any </a:t>
            </a:r>
            <a:r>
              <a:rPr sz="1800" spc="-10">
                <a:latin typeface="Cambria"/>
                <a:cs typeface="Cambria"/>
              </a:rPr>
              <a:t>values </a:t>
            </a:r>
            <a:r>
              <a:rPr sz="1800" smtClean="0">
                <a:latin typeface="Cambria"/>
                <a:cs typeface="Cambria"/>
              </a:rPr>
              <a:t>so, </a:t>
            </a:r>
            <a:r>
              <a:rPr sz="1800" spc="-15" dirty="0">
                <a:latin typeface="Cambria"/>
                <a:cs typeface="Cambria"/>
              </a:rPr>
              <a:t>you </a:t>
            </a:r>
            <a:r>
              <a:rPr sz="1800" spc="-5" dirty="0">
                <a:latin typeface="Cambria"/>
                <a:cs typeface="Cambria"/>
              </a:rPr>
              <a:t>can </a:t>
            </a:r>
            <a:r>
              <a:rPr sz="1800" dirty="0">
                <a:latin typeface="Cambria"/>
                <a:cs typeface="Cambria"/>
              </a:rPr>
              <a:t>use </a:t>
            </a:r>
            <a:r>
              <a:rPr sz="1800" spc="-10" dirty="0">
                <a:latin typeface="Cambria"/>
                <a:cs typeface="Cambria"/>
              </a:rPr>
              <a:t>(zero </a:t>
            </a:r>
            <a:r>
              <a:rPr sz="1800" dirty="0">
                <a:latin typeface="Cambria"/>
                <a:cs typeface="Cambria"/>
              </a:rPr>
              <a:t>or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more) </a:t>
            </a:r>
            <a:r>
              <a:rPr sz="1800" b="1" spc="-5" dirty="0">
                <a:latin typeface="Cambria"/>
                <a:cs typeface="Cambria"/>
              </a:rPr>
              <a:t>placeholders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(Question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marks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“?”)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place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values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query.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Check</a:t>
            </a:r>
            <a:r>
              <a:rPr sz="1800" spc="-10" dirty="0">
                <a:latin typeface="Cambria"/>
                <a:cs typeface="Cambria"/>
              </a:rPr>
              <a:t> example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next</a:t>
            </a:r>
            <a:r>
              <a:rPr sz="1800" spc="-5" dirty="0">
                <a:latin typeface="Cambria"/>
                <a:cs typeface="Cambria"/>
              </a:rPr>
              <a:t> slide…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18"/>
            <a:ext cx="9143999" cy="68503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424" y="606932"/>
            <a:ext cx="4193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2.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Prepared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947" y="1546047"/>
            <a:ext cx="811720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"/>
                <a:cs typeface="Cambria"/>
              </a:rPr>
              <a:t>For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 smtClean="0">
                <a:latin typeface="Cambria"/>
                <a:cs typeface="Cambria"/>
              </a:rPr>
              <a:t>example,</a:t>
            </a:r>
            <a:r>
              <a:rPr sz="1800" spc="15" dirty="0" smtClean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have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table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Employee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database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created</a:t>
            </a:r>
            <a:r>
              <a:rPr sz="1800" spc="-5" dirty="0">
                <a:latin typeface="Cambria"/>
                <a:cs typeface="Cambria"/>
              </a:rPr>
              <a:t> using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mbria"/>
                <a:cs typeface="Cambria"/>
              </a:rPr>
              <a:t>following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query: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19939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FF0000"/>
                </a:solidFill>
                <a:latin typeface="Cambria"/>
                <a:cs typeface="Cambria"/>
              </a:rPr>
              <a:t>CREATE</a:t>
            </a:r>
            <a:r>
              <a:rPr sz="18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TABLE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Employee(Name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"/>
                <a:cs typeface="Cambria"/>
              </a:rPr>
              <a:t>VARCHAR(255</a:t>
            </a:r>
            <a:r>
              <a:rPr sz="1800" spc="-20" dirty="0" smtClean="0">
                <a:solidFill>
                  <a:srgbClr val="FF0000"/>
                </a:solidFill>
                <a:latin typeface="Cambria"/>
                <a:cs typeface="Cambria"/>
              </a:rPr>
              <a:t>),</a:t>
            </a:r>
            <a:r>
              <a:rPr sz="1800" spc="3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Salary</a:t>
            </a:r>
            <a:r>
              <a:rPr sz="18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INT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sz="18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 smtClean="0">
                <a:solidFill>
                  <a:srgbClr val="FF0000"/>
                </a:solidFill>
                <a:latin typeface="Cambria"/>
                <a:cs typeface="Cambria"/>
              </a:rPr>
              <a:t>NULL,</a:t>
            </a:r>
            <a:r>
              <a:rPr sz="1800" spc="-1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Location </a:t>
            </a:r>
            <a:r>
              <a:rPr sz="1800" spc="-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"/>
                <a:cs typeface="Cambria"/>
              </a:rPr>
              <a:t>VARCHAR(255));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ambria"/>
                <a:cs typeface="Cambria"/>
              </a:rPr>
              <a:t>Then,</a:t>
            </a:r>
            <a:r>
              <a:rPr sz="1800" spc="-5" dirty="0" smtClean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PreparedStatement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 insert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shown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below.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//Creating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Prepared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Statement</a:t>
            </a:r>
            <a:endParaRPr sz="1800" dirty="0">
              <a:latin typeface="Cambria"/>
              <a:cs typeface="Cambria"/>
            </a:endParaRPr>
          </a:p>
          <a:p>
            <a:pPr marL="12700" marR="394335">
              <a:lnSpc>
                <a:spcPts val="4320"/>
              </a:lnSpc>
              <a:spcBef>
                <a:spcPts val="305"/>
              </a:spcBef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String query="INSERT</a:t>
            </a:r>
            <a:r>
              <a:rPr sz="18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INTO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 smtClean="0">
                <a:solidFill>
                  <a:srgbClr val="FF0000"/>
                </a:solidFill>
                <a:latin typeface="Cambria"/>
                <a:cs typeface="Cambria"/>
              </a:rPr>
              <a:t>Employee(Name,</a:t>
            </a:r>
            <a:r>
              <a:rPr sz="1800" spc="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25" dirty="0" smtClean="0">
                <a:solidFill>
                  <a:srgbClr val="FF0000"/>
                </a:solidFill>
                <a:latin typeface="Cambria"/>
                <a:cs typeface="Cambria"/>
              </a:rPr>
              <a:t>Salary,</a:t>
            </a:r>
            <a:r>
              <a:rPr sz="1800" spc="-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mbria"/>
                <a:cs typeface="Cambria"/>
              </a:rPr>
              <a:t>Location)VALUES</a:t>
            </a:r>
            <a:r>
              <a:rPr sz="1800" spc="-15" dirty="0" smtClean="0">
                <a:solidFill>
                  <a:srgbClr val="FF0000"/>
                </a:solidFill>
                <a:latin typeface="Cambria"/>
                <a:cs typeface="Cambria"/>
              </a:rPr>
              <a:t>(?, </a:t>
            </a:r>
            <a:r>
              <a:rPr sz="1800" spc="-5" dirty="0" smtClean="0">
                <a:solidFill>
                  <a:srgbClr val="FF0000"/>
                </a:solidFill>
                <a:latin typeface="Cambria"/>
                <a:cs typeface="Cambria"/>
              </a:rPr>
              <a:t>?,</a:t>
            </a:r>
            <a:r>
              <a:rPr sz="1800" spc="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?)"; </a:t>
            </a:r>
            <a:r>
              <a:rPr sz="1800" spc="-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18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pstmt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 err="1">
                <a:solidFill>
                  <a:srgbClr val="FF0000"/>
                </a:solidFill>
                <a:latin typeface="Cambria"/>
                <a:cs typeface="Cambria"/>
              </a:rPr>
              <a:t>con.prepareStatement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(query</a:t>
            </a:r>
            <a:r>
              <a:rPr sz="1800" spc="-5" dirty="0" smtClean="0">
                <a:solidFill>
                  <a:srgbClr val="FF0000"/>
                </a:solidFill>
                <a:latin typeface="Cambria"/>
                <a:cs typeface="Cambria"/>
              </a:rPr>
              <a:t>);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0"/>
            <a:ext cx="9115044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424" y="606932"/>
            <a:ext cx="4193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2.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Prepared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7865" y="1575891"/>
            <a:ext cx="799465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Setting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values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to </a:t>
            </a:r>
            <a:r>
              <a:rPr sz="1800" b="1" spc="-5" dirty="0">
                <a:latin typeface="Cambria"/>
                <a:cs typeface="Cambria"/>
              </a:rPr>
              <a:t>the</a:t>
            </a:r>
            <a:r>
              <a:rPr sz="1800" b="1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place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holders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PreparedStatement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interface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provides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several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setter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dirty="0">
                <a:latin typeface="Cambria"/>
                <a:cs typeface="Cambria"/>
              </a:rPr>
              <a:t> such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err="1">
                <a:latin typeface="Cambria"/>
                <a:cs typeface="Cambria"/>
              </a:rPr>
              <a:t>setInt</a:t>
            </a:r>
            <a:r>
              <a:rPr sz="1800" spc="-5" smtClean="0">
                <a:latin typeface="Cambria"/>
                <a:cs typeface="Cambria"/>
              </a:rPr>
              <a:t>(),</a:t>
            </a:r>
            <a:r>
              <a:rPr sz="1800" smtClean="0">
                <a:latin typeface="Cambria"/>
                <a:cs typeface="Cambria"/>
              </a:rPr>
              <a:t> </a:t>
            </a:r>
            <a:r>
              <a:rPr sz="1800" spc="-5" err="1">
                <a:latin typeface="Cambria"/>
                <a:cs typeface="Cambria"/>
              </a:rPr>
              <a:t>setFloat</a:t>
            </a:r>
            <a:r>
              <a:rPr sz="1800" spc="-5" smtClean="0">
                <a:latin typeface="Cambria"/>
                <a:cs typeface="Cambria"/>
              </a:rPr>
              <a:t>(),</a:t>
            </a:r>
            <a:r>
              <a:rPr sz="1800" smtClean="0">
                <a:latin typeface="Cambria"/>
                <a:cs typeface="Cambria"/>
              </a:rPr>
              <a:t> </a:t>
            </a:r>
            <a:r>
              <a:rPr sz="1800" spc="-10" err="1">
                <a:latin typeface="Cambria"/>
                <a:cs typeface="Cambria"/>
              </a:rPr>
              <a:t>setArray</a:t>
            </a:r>
            <a:r>
              <a:rPr sz="1800" spc="-10" smtClean="0">
                <a:latin typeface="Cambria"/>
                <a:cs typeface="Cambria"/>
              </a:rPr>
              <a:t>(),</a:t>
            </a:r>
            <a:r>
              <a:rPr sz="1800" spc="-5" smtClean="0">
                <a:latin typeface="Cambria"/>
                <a:cs typeface="Cambria"/>
              </a:rPr>
              <a:t> </a:t>
            </a:r>
            <a:r>
              <a:rPr sz="1800" spc="-5" err="1">
                <a:latin typeface="Cambria"/>
                <a:cs typeface="Cambria"/>
              </a:rPr>
              <a:t>setDate</a:t>
            </a:r>
            <a:r>
              <a:rPr sz="1800" spc="-5" smtClean="0">
                <a:latin typeface="Cambria"/>
                <a:cs typeface="Cambria"/>
              </a:rPr>
              <a:t>(),</a:t>
            </a:r>
            <a:r>
              <a:rPr sz="1800" smtClean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setDouble()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etc..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</a:t>
            </a:r>
            <a:r>
              <a:rPr sz="1800" spc="-5" dirty="0">
                <a:latin typeface="Cambria"/>
                <a:cs typeface="Cambria"/>
              </a:rPr>
              <a:t> to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place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holders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15" dirty="0">
                <a:latin typeface="Cambria"/>
                <a:cs typeface="Cambria"/>
              </a:rPr>
              <a:t> prepared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8255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These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accepts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two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arguments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integer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value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representing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placement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index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 place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holder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 the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other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err="1">
                <a:latin typeface="Cambria"/>
                <a:cs typeface="Cambria"/>
              </a:rPr>
              <a:t>int</a:t>
            </a:r>
            <a:r>
              <a:rPr sz="1800" spc="-15">
                <a:latin typeface="Cambria"/>
                <a:cs typeface="Cambria"/>
              </a:rPr>
              <a:t> </a:t>
            </a:r>
            <a:r>
              <a:rPr sz="1800" spc="-60" smtClean="0">
                <a:latin typeface="Cambria"/>
                <a:cs typeface="Cambria"/>
              </a:rPr>
              <a:t>or,</a:t>
            </a:r>
            <a:r>
              <a:rPr sz="1800" spc="10" smtClean="0">
                <a:latin typeface="Cambria"/>
                <a:cs typeface="Cambria"/>
              </a:rPr>
              <a:t> </a:t>
            </a:r>
            <a:r>
              <a:rPr sz="1800" spc="-5">
                <a:latin typeface="Cambria"/>
                <a:cs typeface="Cambria"/>
              </a:rPr>
              <a:t>String</a:t>
            </a:r>
            <a:r>
              <a:rPr sz="1800" spc="-10">
                <a:latin typeface="Cambria"/>
                <a:cs typeface="Cambria"/>
              </a:rPr>
              <a:t> </a:t>
            </a:r>
            <a:r>
              <a:rPr sz="1800" spc="-60" smtClean="0">
                <a:latin typeface="Cambria"/>
                <a:cs typeface="Cambria"/>
              </a:rPr>
              <a:t>or,</a:t>
            </a:r>
            <a:r>
              <a:rPr sz="1800" spc="5" smtClean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float </a:t>
            </a:r>
            <a:r>
              <a:rPr sz="1800" spc="-5" dirty="0">
                <a:latin typeface="Cambria"/>
                <a:cs typeface="Cambria"/>
              </a:rPr>
              <a:t>etc…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representing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 </a:t>
            </a:r>
            <a:r>
              <a:rPr sz="1800" spc="-15" dirty="0">
                <a:latin typeface="Cambria"/>
                <a:cs typeface="Cambria"/>
              </a:rPr>
              <a:t>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need to</a:t>
            </a:r>
            <a:r>
              <a:rPr sz="1800" dirty="0">
                <a:latin typeface="Cambria"/>
                <a:cs typeface="Cambria"/>
              </a:rPr>
              <a:t> insert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particular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position.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Once </a:t>
            </a:r>
            <a:r>
              <a:rPr sz="1800" spc="-15" dirty="0">
                <a:latin typeface="Cambria"/>
                <a:cs typeface="Cambria"/>
              </a:rPr>
              <a:t>you </a:t>
            </a:r>
            <a:r>
              <a:rPr sz="1800" spc="-20" dirty="0">
                <a:latin typeface="Cambria"/>
                <a:cs typeface="Cambria"/>
              </a:rPr>
              <a:t>have </a:t>
            </a:r>
            <a:r>
              <a:rPr sz="1800" spc="-10" dirty="0">
                <a:latin typeface="Cambria"/>
                <a:cs typeface="Cambria"/>
              </a:rPr>
              <a:t>created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10" dirty="0">
                <a:latin typeface="Cambria"/>
                <a:cs typeface="Cambria"/>
              </a:rPr>
              <a:t>prepared </a:t>
            </a:r>
            <a:r>
              <a:rPr sz="1800" spc="-5" dirty="0">
                <a:latin typeface="Cambria"/>
                <a:cs typeface="Cambria"/>
              </a:rPr>
              <a:t>statement </a:t>
            </a:r>
            <a:r>
              <a:rPr sz="1800" dirty="0">
                <a:latin typeface="Cambria"/>
                <a:cs typeface="Cambria"/>
              </a:rPr>
              <a:t>object (with </a:t>
            </a:r>
            <a:r>
              <a:rPr sz="1800" spc="-5" dirty="0">
                <a:latin typeface="Cambria"/>
                <a:cs typeface="Cambria"/>
              </a:rPr>
              <a:t>place holders) </a:t>
            </a:r>
            <a:r>
              <a:rPr sz="1800" spc="-15" dirty="0">
                <a:latin typeface="Cambria"/>
                <a:cs typeface="Cambria"/>
              </a:rPr>
              <a:t>you </a:t>
            </a:r>
            <a:r>
              <a:rPr sz="1800" spc="-5" dirty="0">
                <a:latin typeface="Cambria"/>
                <a:cs typeface="Cambria"/>
              </a:rPr>
              <a:t>can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</a:t>
            </a:r>
            <a:r>
              <a:rPr sz="1800" spc="-5" dirty="0">
                <a:latin typeface="Cambria"/>
                <a:cs typeface="Cambria"/>
              </a:rPr>
              <a:t> to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place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holders</a:t>
            </a:r>
            <a:r>
              <a:rPr sz="1800" dirty="0">
                <a:latin typeface="Cambria"/>
                <a:cs typeface="Cambria"/>
              </a:rPr>
              <a:t> 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prepared</a:t>
            </a:r>
            <a:r>
              <a:rPr sz="1800" spc="-5" dirty="0">
                <a:latin typeface="Cambria"/>
                <a:cs typeface="Cambria"/>
              </a:rPr>
              <a:t> statement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using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setter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shown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below: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4764405">
              <a:lnSpc>
                <a:spcPct val="100000"/>
              </a:lnSpc>
            </a:pPr>
            <a:r>
              <a:rPr sz="1800" spc="-5" smtClean="0">
                <a:solidFill>
                  <a:srgbClr val="006FC0"/>
                </a:solidFill>
                <a:latin typeface="Cambria"/>
                <a:cs typeface="Cambria"/>
              </a:rPr>
              <a:t>pstmt.setString(1,</a:t>
            </a:r>
            <a:r>
              <a:rPr sz="1800" spc="25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Cambria"/>
                <a:cs typeface="Cambria"/>
              </a:rPr>
              <a:t>"Amit</a:t>
            </a:r>
            <a:r>
              <a:rPr sz="1800" spc="-35">
                <a:solidFill>
                  <a:srgbClr val="006FC0"/>
                </a:solidFill>
                <a:latin typeface="Cambria"/>
                <a:cs typeface="Cambria"/>
              </a:rPr>
              <a:t>"); </a:t>
            </a:r>
            <a:r>
              <a:rPr sz="1800" spc="-3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5" smtClean="0">
                <a:solidFill>
                  <a:srgbClr val="006FC0"/>
                </a:solidFill>
                <a:latin typeface="Cambria"/>
                <a:cs typeface="Cambria"/>
              </a:rPr>
              <a:t>pstmt.setInt(2,</a:t>
            </a:r>
            <a:r>
              <a:rPr sz="1800" spc="30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3000</a:t>
            </a: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);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5" smtClean="0">
                <a:solidFill>
                  <a:srgbClr val="006FC0"/>
                </a:solidFill>
                <a:latin typeface="Cambria"/>
                <a:cs typeface="Cambria"/>
              </a:rPr>
              <a:t>pstmt.setString(3,</a:t>
            </a:r>
            <a:r>
              <a:rPr sz="1800" spc="5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"Hyderabad");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0"/>
            <a:ext cx="9115044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424" y="606932"/>
            <a:ext cx="4193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2.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Prepared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424" y="1600200"/>
            <a:ext cx="8697976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Executing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Prepared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Statement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Once </a:t>
            </a:r>
            <a:r>
              <a:rPr sz="1800" spc="-15" dirty="0">
                <a:latin typeface="Cambria"/>
                <a:cs typeface="Cambria"/>
              </a:rPr>
              <a:t>you </a:t>
            </a:r>
            <a:r>
              <a:rPr sz="1800" spc="-20" dirty="0">
                <a:latin typeface="Cambria"/>
                <a:cs typeface="Cambria"/>
              </a:rPr>
              <a:t>have </a:t>
            </a:r>
            <a:r>
              <a:rPr sz="1800" spc="-10" dirty="0">
                <a:latin typeface="Cambria"/>
                <a:cs typeface="Cambria"/>
              </a:rPr>
              <a:t>created </a:t>
            </a:r>
            <a:r>
              <a:rPr sz="1800" spc="-5" dirty="0">
                <a:latin typeface="Cambria"/>
                <a:cs typeface="Cambria"/>
              </a:rPr>
              <a:t>the </a:t>
            </a:r>
            <a:r>
              <a:rPr sz="1800" b="1" spc="-10" dirty="0">
                <a:latin typeface="Cambria"/>
                <a:cs typeface="Cambria"/>
              </a:rPr>
              <a:t>PreparedStatement </a:t>
            </a:r>
            <a:r>
              <a:rPr sz="1800" spc="-5" dirty="0">
                <a:latin typeface="Cambria"/>
                <a:cs typeface="Cambria"/>
              </a:rPr>
              <a:t>object </a:t>
            </a:r>
            <a:r>
              <a:rPr sz="1800" spc="-15" dirty="0">
                <a:latin typeface="Cambria"/>
                <a:cs typeface="Cambria"/>
              </a:rPr>
              <a:t>you </a:t>
            </a:r>
            <a:r>
              <a:rPr sz="1800" spc="-5" dirty="0">
                <a:latin typeface="Cambria"/>
                <a:cs typeface="Cambria"/>
              </a:rPr>
              <a:t>can </a:t>
            </a:r>
            <a:r>
              <a:rPr sz="1800" spc="-15" dirty="0">
                <a:latin typeface="Cambria"/>
                <a:cs typeface="Cambria"/>
              </a:rPr>
              <a:t>execute </a:t>
            </a:r>
            <a:r>
              <a:rPr sz="1800" dirty="0">
                <a:latin typeface="Cambria"/>
                <a:cs typeface="Cambria"/>
              </a:rPr>
              <a:t>it </a:t>
            </a:r>
            <a:r>
              <a:rPr sz="1800" spc="-5" dirty="0">
                <a:latin typeface="Cambria"/>
                <a:cs typeface="Cambria"/>
              </a:rPr>
              <a:t>using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one</a:t>
            </a:r>
            <a:r>
              <a:rPr sz="1800" dirty="0">
                <a:latin typeface="Cambria"/>
                <a:cs typeface="Cambria"/>
              </a:rPr>
              <a:t> 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execute()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dirty="0">
                <a:latin typeface="Cambria"/>
                <a:cs typeface="Cambria"/>
              </a:rPr>
              <a:t> 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PreparedStatement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interface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30" dirty="0" smtClean="0">
                <a:latin typeface="Cambria"/>
                <a:cs typeface="Cambria"/>
              </a:rPr>
              <a:t>namely, </a:t>
            </a:r>
            <a:r>
              <a:rPr sz="1800" spc="-25" dirty="0" smtClean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</a:t>
            </a:r>
            <a:r>
              <a:rPr sz="1800" spc="-10" dirty="0" smtClean="0">
                <a:latin typeface="Cambria"/>
                <a:cs typeface="Cambria"/>
              </a:rPr>
              <a:t>(),</a:t>
            </a:r>
            <a:r>
              <a:rPr sz="1800" spc="-5" dirty="0" smtClean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executeUpdate()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 smtClean="0">
                <a:latin typeface="Cambria"/>
                <a:cs typeface="Cambria"/>
              </a:rPr>
              <a:t>and,</a:t>
            </a:r>
            <a:r>
              <a:rPr sz="1800" dirty="0" smtClean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executeQuery().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15" dirty="0">
                <a:latin typeface="Cambria"/>
                <a:cs typeface="Cambria"/>
              </a:rPr>
              <a:t>execute():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This method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normal </a:t>
            </a:r>
            <a:r>
              <a:rPr sz="1800" spc="-5" dirty="0">
                <a:latin typeface="Cambria"/>
                <a:cs typeface="Cambria"/>
              </a:rPr>
              <a:t>static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SQL </a:t>
            </a:r>
            <a:r>
              <a:rPr sz="1800" dirty="0">
                <a:latin typeface="Cambria"/>
                <a:cs typeface="Cambria"/>
              </a:rPr>
              <a:t>statements in </a:t>
            </a:r>
            <a:r>
              <a:rPr sz="1800" spc="-5" dirty="0">
                <a:latin typeface="Cambria"/>
                <a:cs typeface="Cambria"/>
              </a:rPr>
              <a:t>the current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prepared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statement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 returns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boolean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executeQuery():</a:t>
            </a:r>
            <a:r>
              <a:rPr sz="1800" b="1" spc="5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This</a:t>
            </a:r>
            <a:r>
              <a:rPr sz="1800" spc="5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method</a:t>
            </a:r>
            <a:r>
              <a:rPr sz="1800" spc="5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executes</a:t>
            </a:r>
            <a:r>
              <a:rPr sz="1800" spc="5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55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current</a:t>
            </a:r>
            <a:r>
              <a:rPr sz="1800" spc="5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prepared</a:t>
            </a:r>
            <a:r>
              <a:rPr sz="1800" spc="5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statement</a:t>
            </a:r>
            <a:r>
              <a:rPr sz="1800" spc="5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</a:t>
            </a:r>
            <a:endParaRPr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ResultSet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15" dirty="0">
                <a:latin typeface="Cambria"/>
                <a:cs typeface="Cambria"/>
              </a:rPr>
              <a:t>executeUpdate():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executes</a:t>
            </a:r>
            <a:r>
              <a:rPr sz="1800" spc="-5" dirty="0">
                <a:latin typeface="Cambria"/>
                <a:cs typeface="Cambria"/>
              </a:rPr>
              <a:t> SQL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DML</a:t>
            </a:r>
            <a:r>
              <a:rPr sz="1800" dirty="0">
                <a:latin typeface="Cambria"/>
                <a:cs typeface="Cambria"/>
              </a:rPr>
              <a:t> statements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such</a:t>
            </a:r>
            <a:r>
              <a:rPr sz="1800" dirty="0">
                <a:latin typeface="Cambria"/>
                <a:cs typeface="Cambria"/>
              </a:rPr>
              <a:t> as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insert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update </a:t>
            </a:r>
            <a:r>
              <a:rPr sz="1800" dirty="0">
                <a:latin typeface="Cambria"/>
                <a:cs typeface="Cambria"/>
              </a:rPr>
              <a:t>or </a:t>
            </a:r>
            <a:r>
              <a:rPr sz="1800" spc="-5" dirty="0">
                <a:latin typeface="Cambria"/>
                <a:cs typeface="Cambria"/>
              </a:rPr>
              <a:t>delete </a:t>
            </a:r>
            <a:r>
              <a:rPr sz="1800" dirty="0">
                <a:latin typeface="Cambria"/>
                <a:cs typeface="Cambria"/>
              </a:rPr>
              <a:t>in </a:t>
            </a:r>
            <a:r>
              <a:rPr sz="1800" spc="-5" dirty="0">
                <a:latin typeface="Cambria"/>
                <a:cs typeface="Cambria"/>
              </a:rPr>
              <a:t>the current </a:t>
            </a:r>
            <a:r>
              <a:rPr sz="1800" spc="-10" dirty="0">
                <a:latin typeface="Cambria"/>
                <a:cs typeface="Cambria"/>
              </a:rPr>
              <a:t>Prepared </a:t>
            </a:r>
            <a:r>
              <a:rPr sz="1800" dirty="0">
                <a:latin typeface="Cambria"/>
                <a:cs typeface="Cambria"/>
              </a:rPr>
              <a:t>statement. It </a:t>
            </a:r>
            <a:r>
              <a:rPr sz="1800" spc="-5" dirty="0">
                <a:latin typeface="Cambria"/>
                <a:cs typeface="Cambria"/>
              </a:rPr>
              <a:t>returns an integer </a:t>
            </a:r>
            <a:r>
              <a:rPr sz="1800" spc="-10" dirty="0">
                <a:latin typeface="Cambria"/>
                <a:cs typeface="Cambria"/>
              </a:rPr>
              <a:t>value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representing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number</a:t>
            </a:r>
            <a:r>
              <a:rPr sz="1800" dirty="0">
                <a:latin typeface="Cambria"/>
                <a:cs typeface="Cambria"/>
              </a:rPr>
              <a:t> of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rows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affected.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5962906"/>
            <a:ext cx="35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 Example: </a:t>
            </a:r>
            <a:r>
              <a:rPr lang="en-US" b="1" dirty="0" err="1" smtClean="0">
                <a:solidFill>
                  <a:srgbClr val="FF0000"/>
                </a:solidFill>
              </a:rPr>
              <a:t>Prepare_Statement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67818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" y="0"/>
            <a:ext cx="9115044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424" y="606932"/>
            <a:ext cx="3947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3.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Callable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548511"/>
            <a:ext cx="8209280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CallableStatement</a:t>
            </a:r>
            <a:r>
              <a:rPr sz="2000" b="1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interface</a:t>
            </a:r>
            <a:r>
              <a:rPr sz="20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provides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methods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execute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stored procedures.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Since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 </a:t>
            </a:r>
            <a:r>
              <a:rPr sz="1600" spc="-5" dirty="0">
                <a:latin typeface="Cambria"/>
                <a:cs typeface="Cambria"/>
              </a:rPr>
              <a:t> JDBC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API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provides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stored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procedure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SQL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escape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 smtClean="0">
                <a:latin typeface="Cambria"/>
                <a:cs typeface="Cambria"/>
              </a:rPr>
              <a:t>syntax,</a:t>
            </a:r>
            <a:r>
              <a:rPr sz="1600" spc="25" dirty="0" smtClean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you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can call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stored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procedures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of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all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RDBMS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single </a:t>
            </a:r>
            <a:r>
              <a:rPr sz="1600" spc="-10" dirty="0">
                <a:latin typeface="Cambria"/>
                <a:cs typeface="Cambria"/>
              </a:rPr>
              <a:t>standard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way.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mbria"/>
                <a:cs typeface="Cambria"/>
              </a:rPr>
              <a:t>Creating</a:t>
            </a:r>
            <a:r>
              <a:rPr sz="1600" b="1" spc="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CallableStatement</a:t>
            </a:r>
            <a:endParaRPr sz="16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600" spc="-55" dirty="0" smtClean="0">
                <a:latin typeface="Cambria"/>
                <a:cs typeface="Cambria"/>
              </a:rPr>
              <a:t>You</a:t>
            </a:r>
            <a:r>
              <a:rPr sz="1600" spc="15" dirty="0" smtClean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can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create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an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object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of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CallableStatement</a:t>
            </a:r>
            <a:r>
              <a:rPr sz="1600" b="1" spc="6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(interface)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using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prepareCall()</a:t>
            </a:r>
            <a:r>
              <a:rPr sz="1600" b="1" spc="4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method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of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Connection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interface.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This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method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accepts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string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variable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representing</a:t>
            </a:r>
            <a:r>
              <a:rPr sz="1600" spc="-5" dirty="0">
                <a:latin typeface="Cambria"/>
                <a:cs typeface="Cambria"/>
              </a:rPr>
              <a:t> a query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call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stored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procedure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mbria"/>
                <a:cs typeface="Cambria"/>
              </a:rPr>
              <a:t>returns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CallableStatement</a:t>
            </a:r>
            <a:r>
              <a:rPr sz="1600" b="1" spc="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object.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mbria"/>
              <a:cs typeface="Cambria"/>
            </a:endParaRPr>
          </a:p>
          <a:p>
            <a:pPr marL="12700" marR="192405"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A CallableStatement</a:t>
            </a:r>
            <a:r>
              <a:rPr sz="2000" b="1" spc="3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can </a:t>
            </a:r>
            <a:r>
              <a:rPr sz="2000" b="1" spc="-25" dirty="0">
                <a:solidFill>
                  <a:srgbClr val="0070C0"/>
                </a:solidFill>
                <a:latin typeface="Cambria"/>
                <a:cs typeface="Cambria"/>
              </a:rPr>
              <a:t>have</a:t>
            </a:r>
            <a:r>
              <a:rPr sz="2000" b="1" spc="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input</a:t>
            </a:r>
            <a:r>
              <a:rPr sz="2000" b="1" spc="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parameters</a:t>
            </a:r>
            <a:r>
              <a:rPr sz="2000" b="1" spc="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5" dirty="0" smtClean="0">
                <a:solidFill>
                  <a:srgbClr val="0070C0"/>
                </a:solidFill>
                <a:latin typeface="Cambria"/>
                <a:cs typeface="Cambria"/>
              </a:rPr>
              <a:t>or,</a:t>
            </a:r>
            <a:r>
              <a:rPr sz="2000" b="1" spc="-5" dirty="0" smtClean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output</a:t>
            </a:r>
            <a:r>
              <a:rPr sz="2000" b="1" spc="2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parameters</a:t>
            </a:r>
            <a:r>
              <a:rPr sz="2000" b="1" spc="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5" dirty="0" smtClean="0">
                <a:solidFill>
                  <a:srgbClr val="0070C0"/>
                </a:solidFill>
                <a:latin typeface="Cambria"/>
                <a:cs typeface="Cambria"/>
              </a:rPr>
              <a:t>or,</a:t>
            </a:r>
            <a:r>
              <a:rPr sz="2000" b="1" spc="-5" dirty="0" smtClean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both.</a:t>
            </a:r>
            <a:r>
              <a:rPr sz="1600" b="1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600" spc="-70" dirty="0">
                <a:latin typeface="Cambria"/>
                <a:cs typeface="Cambria"/>
              </a:rPr>
              <a:t>To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pass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input 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parameters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procedure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call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you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can </a:t>
            </a:r>
            <a:r>
              <a:rPr sz="1600" spc="-10" dirty="0">
                <a:latin typeface="Cambria"/>
                <a:cs typeface="Cambria"/>
              </a:rPr>
              <a:t>use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place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holder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set </a:t>
            </a:r>
            <a:r>
              <a:rPr sz="1600" spc="-15" dirty="0">
                <a:latin typeface="Cambria"/>
                <a:cs typeface="Cambria"/>
              </a:rPr>
              <a:t>values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these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using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 </a:t>
            </a:r>
            <a:r>
              <a:rPr sz="1600" spc="-5" dirty="0">
                <a:latin typeface="Cambria"/>
                <a:cs typeface="Cambria"/>
              </a:rPr>
              <a:t> setter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methods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(</a:t>
            </a:r>
            <a:r>
              <a:rPr sz="1600" spc="-5" dirty="0" err="1">
                <a:latin typeface="Cambria"/>
                <a:cs typeface="Cambria"/>
              </a:rPr>
              <a:t>setInt</a:t>
            </a:r>
            <a:r>
              <a:rPr sz="1600" spc="-5" dirty="0" smtClean="0">
                <a:latin typeface="Cambria"/>
                <a:cs typeface="Cambria"/>
              </a:rPr>
              <a:t>(),</a:t>
            </a:r>
            <a:r>
              <a:rPr sz="1600" spc="15" dirty="0" smtClean="0">
                <a:latin typeface="Cambria"/>
                <a:cs typeface="Cambria"/>
              </a:rPr>
              <a:t> </a:t>
            </a:r>
            <a:r>
              <a:rPr sz="1600" spc="-5" dirty="0" err="1">
                <a:latin typeface="Cambria"/>
                <a:cs typeface="Cambria"/>
              </a:rPr>
              <a:t>setString</a:t>
            </a:r>
            <a:r>
              <a:rPr sz="1600" spc="-5" dirty="0" smtClean="0">
                <a:latin typeface="Cambria"/>
                <a:cs typeface="Cambria"/>
              </a:rPr>
              <a:t>(),</a:t>
            </a:r>
            <a:r>
              <a:rPr sz="1600" spc="15" dirty="0" smtClean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setFloat())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provided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by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CallableStatement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interface.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mbria"/>
              <a:cs typeface="Cambria"/>
            </a:endParaRPr>
          </a:p>
          <a:p>
            <a:pPr marL="12700" marR="128905">
              <a:lnSpc>
                <a:spcPct val="100000"/>
              </a:lnSpc>
              <a:spcBef>
                <a:spcPts val="5"/>
              </a:spcBef>
            </a:pPr>
            <a:r>
              <a:rPr sz="1600" spc="-10" dirty="0" smtClean="0">
                <a:latin typeface="Cambria"/>
                <a:cs typeface="Cambria"/>
              </a:rPr>
              <a:t>Suppose,</a:t>
            </a:r>
            <a:r>
              <a:rPr sz="1600" dirty="0" smtClean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you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have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procedure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name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myProcedure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the</a:t>
            </a:r>
            <a:r>
              <a:rPr sz="1600" spc="-5" dirty="0">
                <a:latin typeface="Cambria"/>
                <a:cs typeface="Cambria"/>
              </a:rPr>
              <a:t> database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you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can </a:t>
            </a:r>
            <a:r>
              <a:rPr sz="1600" spc="-10" dirty="0">
                <a:latin typeface="Cambria"/>
                <a:cs typeface="Cambria"/>
              </a:rPr>
              <a:t>prepare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callable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statement</a:t>
            </a:r>
            <a:r>
              <a:rPr sz="1600" spc="-10" dirty="0">
                <a:latin typeface="Cambria"/>
                <a:cs typeface="Cambria"/>
              </a:rPr>
              <a:t> as</a:t>
            </a:r>
            <a:r>
              <a:rPr sz="1600" spc="-10" dirty="0" smtClean="0">
                <a:latin typeface="Cambria"/>
                <a:cs typeface="Cambria"/>
              </a:rPr>
              <a:t>:</a:t>
            </a:r>
            <a:r>
              <a:rPr lang="en-US" sz="1600" spc="-10" dirty="0" smtClean="0">
                <a:latin typeface="Cambria"/>
                <a:cs typeface="Cambria"/>
              </a:rPr>
              <a:t> </a:t>
            </a:r>
            <a:r>
              <a:rPr sz="1600" spc="-10" dirty="0" smtClean="0">
                <a:latin typeface="Cambria"/>
                <a:cs typeface="Cambria"/>
              </a:rPr>
              <a:t>//</a:t>
            </a:r>
            <a:r>
              <a:rPr sz="1600" spc="-10" dirty="0">
                <a:latin typeface="Cambria"/>
                <a:cs typeface="Cambria"/>
              </a:rPr>
              <a:t>Preparing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a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CallableStatement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 err="1">
                <a:latin typeface="Cambria"/>
                <a:cs typeface="Cambria"/>
              </a:rPr>
              <a:t>CallableStatement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 </a:t>
            </a:r>
            <a:endParaRPr lang="en-US" sz="1600" dirty="0" smtClean="0">
              <a:latin typeface="Cambria"/>
              <a:cs typeface="Cambria"/>
            </a:endParaRPr>
          </a:p>
          <a:p>
            <a:pPr marL="12700" marR="128905">
              <a:lnSpc>
                <a:spcPct val="100000"/>
              </a:lnSpc>
              <a:spcBef>
                <a:spcPts val="5"/>
              </a:spcBef>
            </a:pPr>
            <a:r>
              <a:rPr sz="1600" spc="-5" dirty="0" err="1" smtClean="0">
                <a:solidFill>
                  <a:srgbClr val="FF0000"/>
                </a:solidFill>
                <a:latin typeface="Cambria"/>
                <a:cs typeface="Cambria"/>
              </a:rPr>
              <a:t>cstmt</a:t>
            </a:r>
            <a:r>
              <a:rPr sz="1600" spc="-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con.prepareCall("{call</a:t>
            </a:r>
            <a:r>
              <a:rPr sz="16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10" dirty="0" err="1">
                <a:solidFill>
                  <a:srgbClr val="FF0000"/>
                </a:solidFill>
                <a:latin typeface="Cambria"/>
                <a:cs typeface="Cambria"/>
              </a:rPr>
              <a:t>myProcedure</a:t>
            </a:r>
            <a:r>
              <a:rPr sz="1600" spc="-10" dirty="0" smtClean="0">
                <a:solidFill>
                  <a:srgbClr val="FF0000"/>
                </a:solidFill>
                <a:latin typeface="Cambria"/>
                <a:cs typeface="Cambria"/>
              </a:rPr>
              <a:t>(?,</a:t>
            </a:r>
            <a:r>
              <a:rPr sz="1600" spc="1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 smtClean="0">
                <a:solidFill>
                  <a:srgbClr val="FF0000"/>
                </a:solidFill>
                <a:latin typeface="Cambria"/>
                <a:cs typeface="Cambria"/>
              </a:rPr>
              <a:t>?,</a:t>
            </a:r>
            <a:r>
              <a:rPr sz="1600" spc="-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?)}");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" y="0"/>
            <a:ext cx="9093708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424" y="606932"/>
            <a:ext cx="3947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3.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Callable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796" y="1838959"/>
            <a:ext cx="8360409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Setting</a:t>
            </a:r>
            <a:r>
              <a:rPr sz="1800" b="1" spc="-10" dirty="0">
                <a:latin typeface="Cambria"/>
                <a:cs typeface="Cambria"/>
              </a:rPr>
              <a:t> values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to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the</a:t>
            </a:r>
            <a:r>
              <a:rPr sz="1800" b="1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input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parameters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611505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You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input </a:t>
            </a:r>
            <a:r>
              <a:rPr sz="1800" spc="-10" dirty="0">
                <a:latin typeface="Cambria"/>
                <a:cs typeface="Cambria"/>
              </a:rPr>
              <a:t>parameters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the </a:t>
            </a:r>
            <a:r>
              <a:rPr sz="1800" spc="-10" dirty="0">
                <a:latin typeface="Cambria"/>
                <a:cs typeface="Cambria"/>
              </a:rPr>
              <a:t>procedure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call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using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setter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These accept </a:t>
            </a:r>
            <a:r>
              <a:rPr sz="1800" spc="-10" dirty="0">
                <a:latin typeface="Cambria"/>
                <a:cs typeface="Cambria"/>
              </a:rPr>
              <a:t>two </a:t>
            </a:r>
            <a:r>
              <a:rPr sz="1800" spc="-5" dirty="0">
                <a:latin typeface="Cambria"/>
                <a:cs typeface="Cambria"/>
              </a:rPr>
              <a:t>arguments </a:t>
            </a:r>
            <a:r>
              <a:rPr sz="1800" dirty="0">
                <a:latin typeface="Cambria"/>
                <a:cs typeface="Cambria"/>
              </a:rPr>
              <a:t>one is </a:t>
            </a:r>
            <a:r>
              <a:rPr sz="1800" spc="-5" dirty="0">
                <a:latin typeface="Cambria"/>
                <a:cs typeface="Cambria"/>
              </a:rPr>
              <a:t>an integer </a:t>
            </a:r>
            <a:r>
              <a:rPr sz="1800" spc="-10" dirty="0">
                <a:latin typeface="Cambria"/>
                <a:cs typeface="Cambria"/>
              </a:rPr>
              <a:t>value representing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placement index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the input </a:t>
            </a:r>
            <a:r>
              <a:rPr sz="1800" spc="-10" dirty="0">
                <a:latin typeface="Cambria"/>
                <a:cs typeface="Cambria"/>
              </a:rPr>
              <a:t>parameter </a:t>
            </a:r>
            <a:r>
              <a:rPr sz="1800" spc="-5" dirty="0">
                <a:latin typeface="Cambria"/>
                <a:cs typeface="Cambria"/>
              </a:rPr>
              <a:t>and the other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5" dirty="0">
                <a:latin typeface="Cambria"/>
                <a:cs typeface="Cambria"/>
              </a:rPr>
              <a:t>an </a:t>
            </a:r>
            <a:r>
              <a:rPr sz="1800" err="1">
                <a:latin typeface="Cambria"/>
                <a:cs typeface="Cambria"/>
              </a:rPr>
              <a:t>int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 spc="-60" smtClean="0">
                <a:latin typeface="Cambria"/>
                <a:cs typeface="Cambria"/>
              </a:rPr>
              <a:t>or, </a:t>
            </a:r>
            <a:r>
              <a:rPr sz="1800" spc="-5">
                <a:latin typeface="Cambria"/>
                <a:cs typeface="Cambria"/>
              </a:rPr>
              <a:t>String </a:t>
            </a:r>
            <a:r>
              <a:rPr sz="1800" spc="-60" smtClean="0">
                <a:latin typeface="Cambria"/>
                <a:cs typeface="Cambria"/>
              </a:rPr>
              <a:t>or, </a:t>
            </a:r>
            <a:r>
              <a:rPr sz="1800" dirty="0">
                <a:latin typeface="Cambria"/>
                <a:cs typeface="Cambria"/>
              </a:rPr>
              <a:t>float </a:t>
            </a:r>
            <a:r>
              <a:rPr sz="1800" spc="-5" dirty="0">
                <a:latin typeface="Cambria"/>
                <a:cs typeface="Cambria"/>
              </a:rPr>
              <a:t>etc… </a:t>
            </a:r>
            <a:r>
              <a:rPr sz="1800" spc="-10" dirty="0">
                <a:latin typeface="Cambria"/>
                <a:cs typeface="Cambria"/>
              </a:rPr>
              <a:t>representing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 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need </a:t>
            </a:r>
            <a:r>
              <a:rPr sz="1800" spc="-10" dirty="0">
                <a:latin typeface="Cambria"/>
                <a:cs typeface="Cambria"/>
              </a:rPr>
              <a:t>to </a:t>
            </a:r>
            <a:r>
              <a:rPr sz="1800" spc="-5" dirty="0">
                <a:latin typeface="Cambria"/>
                <a:cs typeface="Cambria"/>
              </a:rPr>
              <a:t>pass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input </a:t>
            </a:r>
            <a:r>
              <a:rPr sz="1800" spc="-10" dirty="0">
                <a:latin typeface="Cambria"/>
                <a:cs typeface="Cambria"/>
              </a:rPr>
              <a:t>parameter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procedure.</a:t>
            </a:r>
            <a:endParaRPr sz="1800" dirty="0">
              <a:latin typeface="Cambria"/>
              <a:cs typeface="Cambria"/>
            </a:endParaRPr>
          </a:p>
          <a:p>
            <a:pPr marL="12700" marR="177800">
              <a:lnSpc>
                <a:spcPct val="200000"/>
              </a:lnSpc>
              <a:spcBef>
                <a:spcPts val="5"/>
              </a:spcBef>
            </a:pPr>
            <a:r>
              <a:rPr sz="1800" b="1" spc="-10" dirty="0">
                <a:latin typeface="Cambria"/>
                <a:cs typeface="Cambria"/>
              </a:rPr>
              <a:t>Note:</a:t>
            </a:r>
            <a:r>
              <a:rPr sz="1800" b="1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Instead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10" dirty="0">
                <a:latin typeface="Cambria"/>
                <a:cs typeface="Cambria"/>
              </a:rPr>
              <a:t>index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 pass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String </a:t>
            </a:r>
            <a:r>
              <a:rPr sz="1800" dirty="0">
                <a:latin typeface="Cambria"/>
                <a:cs typeface="Cambria"/>
              </a:rPr>
              <a:t>format</a:t>
            </a:r>
            <a:r>
              <a:rPr sz="1800">
                <a:latin typeface="Cambria"/>
                <a:cs typeface="Cambria"/>
              </a:rPr>
              <a:t>. </a:t>
            </a:r>
            <a:r>
              <a:rPr sz="1800" spc="-385">
                <a:latin typeface="Cambria"/>
                <a:cs typeface="Cambria"/>
              </a:rPr>
              <a:t> </a:t>
            </a:r>
            <a:r>
              <a:rPr sz="1800" spc="-5" smtClean="0">
                <a:solidFill>
                  <a:srgbClr val="006FC0"/>
                </a:solidFill>
                <a:latin typeface="Cambria"/>
                <a:cs typeface="Cambria"/>
              </a:rPr>
              <a:t>cstmt.setString(1,</a:t>
            </a:r>
            <a:r>
              <a:rPr sz="1800" spc="20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"Raghav");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smtClean="0">
                <a:solidFill>
                  <a:srgbClr val="006FC0"/>
                </a:solidFill>
                <a:latin typeface="Cambria"/>
                <a:cs typeface="Cambria"/>
              </a:rPr>
              <a:t>cstmt.setInt(2,</a:t>
            </a:r>
            <a:r>
              <a:rPr sz="1800" spc="10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"/>
                <a:cs typeface="Cambria"/>
              </a:rPr>
              <a:t>3000);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smtClean="0">
                <a:solidFill>
                  <a:srgbClr val="006FC0"/>
                </a:solidFill>
                <a:latin typeface="Cambria"/>
                <a:cs typeface="Cambria"/>
              </a:rPr>
              <a:t>cstmt.setString(3,</a:t>
            </a:r>
            <a:r>
              <a:rPr sz="1800" spc="15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"Hyderabad");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" y="0"/>
            <a:ext cx="9093708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424" y="606932"/>
            <a:ext cx="3947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3.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Callable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308" y="1968500"/>
            <a:ext cx="8051800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Executing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Callable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Statement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Once</a:t>
            </a:r>
            <a:r>
              <a:rPr sz="1800" spc="-15" dirty="0">
                <a:latin typeface="Cambria"/>
                <a:cs typeface="Cambria"/>
              </a:rPr>
              <a:t> you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have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created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CallableStatement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you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15" dirty="0">
                <a:latin typeface="Cambria"/>
                <a:cs typeface="Cambria"/>
              </a:rPr>
              <a:t> execute</a:t>
            </a:r>
            <a:r>
              <a:rPr sz="1800" dirty="0">
                <a:latin typeface="Cambria"/>
                <a:cs typeface="Cambria"/>
              </a:rPr>
              <a:t> it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using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 </a:t>
            </a:r>
            <a:r>
              <a:rPr sz="1800" b="1" spc="-15" dirty="0">
                <a:latin typeface="Cambria"/>
                <a:cs typeface="Cambria"/>
              </a:rPr>
              <a:t>execute()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cstmt.execute();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318504"/>
            <a:ext cx="386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 Example: </a:t>
            </a:r>
            <a:r>
              <a:rPr lang="en-US" b="1" dirty="0" err="1" smtClean="0">
                <a:solidFill>
                  <a:srgbClr val="FF0000"/>
                </a:solidFill>
              </a:rPr>
              <a:t>Callable_Statement_IN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609600"/>
            <a:ext cx="38842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FFFFFF"/>
                </a:solidFill>
              </a:rPr>
              <a:t>Instance</a:t>
            </a:r>
            <a:r>
              <a:rPr sz="2400" spc="-5" dirty="0">
                <a:solidFill>
                  <a:srgbClr val="FFFFFF"/>
                </a:solidFill>
              </a:rPr>
              <a:t> of </a:t>
            </a:r>
            <a:r>
              <a:rPr sz="2400" spc="-10" dirty="0">
                <a:solidFill>
                  <a:srgbClr val="FFFFFF"/>
                </a:solidFill>
              </a:rPr>
              <a:t>Callable Statement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34441" y="1913382"/>
            <a:ext cx="82772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The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prepareCall()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Connection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interface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returns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instance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CallableStatement.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given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below: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mbria"/>
                <a:cs typeface="Cambria"/>
              </a:rPr>
              <a:t>public</a:t>
            </a:r>
            <a:r>
              <a:rPr sz="2000" b="1" spc="9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CallableStatement</a:t>
            </a:r>
            <a:r>
              <a:rPr sz="2000" b="1" spc="85" dirty="0"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prepareCall</a:t>
            </a:r>
            <a:r>
              <a:rPr sz="2000" b="1" spc="-10" dirty="0">
                <a:latin typeface="Cambria"/>
                <a:cs typeface="Cambria"/>
              </a:rPr>
              <a:t>("{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call</a:t>
            </a:r>
            <a:r>
              <a:rPr sz="2000" b="1" spc="90" dirty="0">
                <a:latin typeface="Cambria"/>
                <a:cs typeface="Cambria"/>
              </a:rPr>
              <a:t> </a:t>
            </a:r>
            <a:r>
              <a:rPr sz="2000" b="1" spc="-5" dirty="0" err="1">
                <a:latin typeface="Cambria"/>
                <a:cs typeface="Cambria"/>
              </a:rPr>
              <a:t>procedurename</a:t>
            </a:r>
            <a:r>
              <a:rPr sz="2000" b="1" spc="-5" dirty="0" smtClean="0">
                <a:latin typeface="Cambria"/>
                <a:cs typeface="Cambria"/>
              </a:rPr>
              <a:t>(?,?...?)}");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441" y="4047235"/>
            <a:ext cx="7955915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10" dirty="0">
                <a:latin typeface="Cambria"/>
                <a:cs typeface="Cambria"/>
              </a:rPr>
              <a:t> example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instance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CallableStatement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20" dirty="0">
                <a:latin typeface="Cambria"/>
                <a:cs typeface="Cambria"/>
              </a:rPr>
              <a:t>given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below: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CallableStatement</a:t>
            </a:r>
            <a:r>
              <a:rPr sz="20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stmt=con.prepareCall("{call</a:t>
            </a:r>
            <a:r>
              <a:rPr sz="20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0" dirty="0" err="1">
                <a:solidFill>
                  <a:srgbClr val="FF0000"/>
                </a:solidFill>
                <a:latin typeface="Cambria"/>
                <a:cs typeface="Cambria"/>
              </a:rPr>
              <a:t>myprocedure</a:t>
            </a:r>
            <a:r>
              <a:rPr sz="2000" b="1" spc="-10" dirty="0" smtClean="0">
                <a:solidFill>
                  <a:srgbClr val="FF0000"/>
                </a:solidFill>
                <a:latin typeface="Cambria"/>
                <a:cs typeface="Cambria"/>
              </a:rPr>
              <a:t>(?,?)}");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procedure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myprocedure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receives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2 </a:t>
            </a:r>
            <a:r>
              <a:rPr sz="2000" spc="-5" dirty="0">
                <a:latin typeface="Cambria"/>
                <a:cs typeface="Cambria"/>
              </a:rPr>
              <a:t>arguments.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448513"/>
            <a:ext cx="410082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FFFFFF"/>
                </a:solidFill>
              </a:rPr>
              <a:t>Parameters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used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with </a:t>
            </a:r>
            <a:r>
              <a:rPr spc="-69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Callable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670430"/>
            <a:ext cx="8488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Three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types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parameters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exist: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-10" dirty="0" smtClean="0">
                <a:latin typeface="Cambria"/>
                <a:cs typeface="Cambria"/>
              </a:rPr>
              <a:t>IN,</a:t>
            </a:r>
            <a:r>
              <a:rPr sz="1800" spc="229" dirty="0" smtClean="0">
                <a:latin typeface="Cambria"/>
                <a:cs typeface="Cambria"/>
              </a:rPr>
              <a:t> </a:t>
            </a:r>
            <a:r>
              <a:rPr sz="1800" spc="-55" dirty="0" smtClean="0">
                <a:latin typeface="Cambria"/>
                <a:cs typeface="Cambria"/>
              </a:rPr>
              <a:t>OUT,</a:t>
            </a:r>
            <a:r>
              <a:rPr sz="1800" spc="245" dirty="0" smtClean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INOUT.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spc="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PreparedStatement</a:t>
            </a:r>
            <a:r>
              <a:rPr sz="1800" spc="1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object </a:t>
            </a:r>
            <a:r>
              <a:rPr sz="1800" spc="-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sz="18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 IN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mbria"/>
                <a:cs typeface="Cambria"/>
              </a:rPr>
              <a:t>parameter.</a:t>
            </a:r>
            <a:r>
              <a:rPr sz="18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B0F0"/>
                </a:solidFill>
                <a:latin typeface="Cambria"/>
                <a:cs typeface="Cambria"/>
              </a:rPr>
              <a:t>The</a:t>
            </a:r>
            <a:r>
              <a:rPr sz="1800" spc="-1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Cambria"/>
                <a:cs typeface="Cambria"/>
              </a:rPr>
              <a:t>CallableStatement</a:t>
            </a:r>
            <a:r>
              <a:rPr sz="1800" spc="-1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B0F0"/>
                </a:solidFill>
                <a:latin typeface="Cambria"/>
                <a:cs typeface="Cambria"/>
              </a:rPr>
              <a:t>object</a:t>
            </a:r>
            <a:r>
              <a:rPr sz="1800" spc="-1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Cambria"/>
                <a:cs typeface="Cambria"/>
              </a:rPr>
              <a:t>can</a:t>
            </a:r>
            <a:r>
              <a:rPr sz="1800" spc="-1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Cambria"/>
                <a:cs typeface="Cambria"/>
              </a:rPr>
              <a:t>use</a:t>
            </a:r>
            <a:r>
              <a:rPr sz="1800" spc="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Cambria"/>
                <a:cs typeface="Cambria"/>
              </a:rPr>
              <a:t>all</a:t>
            </a:r>
            <a:r>
              <a:rPr sz="18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Cambria"/>
                <a:cs typeface="Cambria"/>
              </a:rPr>
              <a:t>the</a:t>
            </a:r>
            <a:r>
              <a:rPr sz="1800" spc="-10" dirty="0">
                <a:solidFill>
                  <a:srgbClr val="00B0F0"/>
                </a:solidFill>
                <a:latin typeface="Cambria"/>
                <a:cs typeface="Cambria"/>
              </a:rPr>
              <a:t> three.</a:t>
            </a:r>
            <a:endParaRPr sz="1800" dirty="0">
              <a:solidFill>
                <a:srgbClr val="00B0F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Here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are</a:t>
            </a:r>
            <a:r>
              <a:rPr sz="1800" spc="-5" dirty="0">
                <a:latin typeface="Cambria"/>
                <a:cs typeface="Cambria"/>
              </a:rPr>
              <a:t> the definitions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each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−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118" y="2518790"/>
            <a:ext cx="8780882" cy="433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453085"/>
            <a:ext cx="33966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</a:rPr>
              <a:t>Difference</a:t>
            </a:r>
            <a:r>
              <a:rPr sz="2200" spc="-50" dirty="0">
                <a:solidFill>
                  <a:srgbClr val="FFFFFF"/>
                </a:solidFill>
              </a:rPr>
              <a:t> </a:t>
            </a:r>
            <a:r>
              <a:rPr sz="2200" spc="-15" dirty="0">
                <a:solidFill>
                  <a:srgbClr val="FFFFFF"/>
                </a:solidFill>
              </a:rPr>
              <a:t>between</a:t>
            </a:r>
            <a:r>
              <a:rPr sz="2200" spc="-35" dirty="0">
                <a:solidFill>
                  <a:srgbClr val="FFFFFF"/>
                </a:solidFill>
              </a:rPr>
              <a:t> </a:t>
            </a:r>
            <a:r>
              <a:rPr sz="2200" spc="-15" dirty="0">
                <a:solidFill>
                  <a:srgbClr val="FFFFFF"/>
                </a:solidFill>
              </a:rPr>
              <a:t>stored</a:t>
            </a:r>
            <a:endParaRPr sz="22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solidFill>
                  <a:srgbClr val="FFFFFF"/>
                </a:solidFill>
              </a:rPr>
              <a:t>Procedure</a:t>
            </a:r>
            <a:r>
              <a:rPr sz="2200" spc="15" dirty="0">
                <a:solidFill>
                  <a:srgbClr val="FFFFFF"/>
                </a:solidFill>
              </a:rPr>
              <a:t> </a:t>
            </a:r>
            <a:r>
              <a:rPr sz="2200" spc="-10" dirty="0">
                <a:solidFill>
                  <a:srgbClr val="FFFFFF"/>
                </a:solidFill>
              </a:rPr>
              <a:t>and function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448513"/>
            <a:ext cx="39560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PL/SQL</a:t>
            </a:r>
            <a:r>
              <a:rPr spc="-7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</a:t>
            </a:r>
            <a:r>
              <a:rPr spc="-5" dirty="0">
                <a:solidFill>
                  <a:srgbClr val="FFFFFF"/>
                </a:solidFill>
              </a:rPr>
              <a:t> and </a:t>
            </a:r>
            <a:r>
              <a:rPr spc="-69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069" y="1899285"/>
            <a:ext cx="8203565" cy="450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"/>
                <a:cs typeface="Cambria"/>
              </a:rPr>
              <a:t>Just </a:t>
            </a:r>
            <a:r>
              <a:rPr sz="2000" dirty="0">
                <a:latin typeface="Cambria"/>
                <a:cs typeface="Cambria"/>
              </a:rPr>
              <a:t>as a </a:t>
            </a:r>
            <a:r>
              <a:rPr sz="2000" spc="-5" dirty="0">
                <a:latin typeface="Cambria"/>
                <a:cs typeface="Cambria"/>
              </a:rPr>
              <a:t>Connection object </a:t>
            </a:r>
            <a:r>
              <a:rPr sz="2000" spc="-10" dirty="0">
                <a:latin typeface="Cambria"/>
                <a:cs typeface="Cambria"/>
              </a:rPr>
              <a:t>creates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Statement </a:t>
            </a:r>
            <a:r>
              <a:rPr sz="2000" spc="-5" dirty="0">
                <a:latin typeface="Cambria"/>
                <a:cs typeface="Cambria"/>
              </a:rPr>
              <a:t>and </a:t>
            </a:r>
            <a:r>
              <a:rPr sz="2000" spc="-10" err="1">
                <a:latin typeface="Cambria"/>
                <a:cs typeface="Cambria"/>
              </a:rPr>
              <a:t>PreparedStatement</a:t>
            </a:r>
            <a:r>
              <a:rPr sz="2000" spc="-10">
                <a:latin typeface="Cambria"/>
                <a:cs typeface="Cambria"/>
              </a:rPr>
              <a:t> </a:t>
            </a:r>
            <a:r>
              <a:rPr sz="2000" spc="-5">
                <a:latin typeface="Cambria"/>
                <a:cs typeface="Cambria"/>
              </a:rPr>
              <a:t> </a:t>
            </a:r>
            <a:r>
              <a:rPr sz="2000" smtClean="0">
                <a:latin typeface="Cambria"/>
                <a:cs typeface="Cambria"/>
              </a:rPr>
              <a:t>objects, </a:t>
            </a:r>
            <a:r>
              <a:rPr sz="2000" spc="-10" dirty="0">
                <a:latin typeface="Cambria"/>
                <a:cs typeface="Cambria"/>
              </a:rPr>
              <a:t>it </a:t>
            </a:r>
            <a:r>
              <a:rPr sz="2000" spc="-5" dirty="0">
                <a:latin typeface="Cambria"/>
                <a:cs typeface="Cambria"/>
              </a:rPr>
              <a:t>also </a:t>
            </a:r>
            <a:r>
              <a:rPr sz="2000" spc="-10" dirty="0">
                <a:latin typeface="Cambria"/>
                <a:cs typeface="Cambria"/>
              </a:rPr>
              <a:t>creates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err="1">
                <a:latin typeface="Cambria"/>
                <a:cs typeface="Cambria"/>
              </a:rPr>
              <a:t>CallableStatement</a:t>
            </a:r>
            <a:r>
              <a:rPr sz="2000" spc="-10">
                <a:latin typeface="Cambria"/>
                <a:cs typeface="Cambria"/>
              </a:rPr>
              <a:t> </a:t>
            </a:r>
            <a:r>
              <a:rPr sz="2000" smtClean="0">
                <a:latin typeface="Cambria"/>
                <a:cs typeface="Cambria"/>
              </a:rPr>
              <a:t>object, </a:t>
            </a:r>
            <a:r>
              <a:rPr sz="2000" spc="-10" dirty="0">
                <a:latin typeface="Cambria"/>
                <a:cs typeface="Cambria"/>
              </a:rPr>
              <a:t>which would </a:t>
            </a:r>
            <a:r>
              <a:rPr sz="2000" spc="-5" dirty="0">
                <a:latin typeface="Cambria"/>
                <a:cs typeface="Cambria"/>
              </a:rPr>
              <a:t>be used </a:t>
            </a:r>
            <a:r>
              <a:rPr sz="2000" spc="-10" dirty="0">
                <a:latin typeface="Cambria"/>
                <a:cs typeface="Cambria"/>
              </a:rPr>
              <a:t>to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execute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database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stored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procedure.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Create Procedure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MySQL: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DELIMITER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$$</a:t>
            </a:r>
          </a:p>
          <a:p>
            <a:pPr marL="12700" marR="2724150">
              <a:lnSpc>
                <a:spcPct val="100000"/>
              </a:lnSpc>
            </a:pPr>
            <a:r>
              <a:rPr sz="1800" spc="-15" dirty="0">
                <a:latin typeface="Cambria"/>
                <a:cs typeface="Cambria"/>
              </a:rPr>
              <a:t>DROP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PROCEDURE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EXISTS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`MU`.`getStudentName`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$$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CREATE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PROCEDURE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`MU`.`getStudentName`</a:t>
            </a:r>
            <a:endParaRPr sz="1800" dirty="0">
              <a:latin typeface="Cambria"/>
              <a:cs typeface="Cambria"/>
            </a:endParaRPr>
          </a:p>
          <a:p>
            <a:pPr marL="12700" marR="327977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(IN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30">
                <a:latin typeface="Cambria"/>
                <a:cs typeface="Cambria"/>
              </a:rPr>
              <a:t>VAR_SID</a:t>
            </a:r>
            <a:r>
              <a:rPr sz="1800" spc="-10">
                <a:latin typeface="Cambria"/>
                <a:cs typeface="Cambria"/>
              </a:rPr>
              <a:t> </a:t>
            </a:r>
            <a:r>
              <a:rPr sz="1800" spc="-55" smtClean="0">
                <a:latin typeface="Cambria"/>
                <a:cs typeface="Cambria"/>
              </a:rPr>
              <a:t>INT,</a:t>
            </a:r>
            <a:r>
              <a:rPr sz="1800" spc="-10" smtClean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OUT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VAR_SNAME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VARCHAR(20))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BEGIN</a:t>
            </a:r>
            <a:endParaRPr sz="18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SELECT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sname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INTO </a:t>
            </a:r>
            <a:r>
              <a:rPr sz="1800" spc="-30" dirty="0">
                <a:latin typeface="Cambria"/>
                <a:cs typeface="Cambria"/>
              </a:rPr>
              <a:t>VAR_SNAME</a:t>
            </a:r>
            <a:r>
              <a:rPr sz="1800" spc="-15" dirty="0">
                <a:latin typeface="Cambria"/>
                <a:cs typeface="Cambria"/>
              </a:rPr>
              <a:t> FROM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student</a:t>
            </a:r>
            <a:endParaRPr sz="18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WHERE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SID=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VAR_SID;</a:t>
            </a:r>
            <a:endParaRPr sz="1800" dirty="0">
              <a:latin typeface="Cambria"/>
              <a:cs typeface="Cambria"/>
            </a:endParaRPr>
          </a:p>
          <a:p>
            <a:pPr marL="12700" marR="6924040" indent="501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END </a:t>
            </a:r>
            <a:r>
              <a:rPr sz="1800" dirty="0">
                <a:latin typeface="Cambria"/>
                <a:cs typeface="Cambria"/>
              </a:rPr>
              <a:t>$$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DELIMITER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;</a:t>
            </a: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Check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Programs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mbria"/>
                <a:cs typeface="Cambria"/>
              </a:rPr>
              <a:t>Callable_Statement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90" y="451561"/>
            <a:ext cx="4181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</a:rPr>
              <a:t>Transaction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Management </a:t>
            </a:r>
            <a:r>
              <a:rPr sz="2800" spc="-60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in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JDBC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6069" y="1673733"/>
            <a:ext cx="8205470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mbria"/>
                <a:cs typeface="Cambria"/>
              </a:rPr>
              <a:t>Transaction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represents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single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unit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work.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ACID</a:t>
            </a:r>
            <a:r>
              <a:rPr sz="2000" b="1" spc="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properties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describes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transaction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management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well.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ACID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stands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 </a:t>
            </a:r>
            <a:r>
              <a:rPr sz="2000" spc="-385" dirty="0">
                <a:latin typeface="Cambria"/>
                <a:cs typeface="Cambria"/>
              </a:rPr>
              <a:t> </a:t>
            </a:r>
            <a:r>
              <a:rPr sz="2000" spc="-20" dirty="0" smtClean="0">
                <a:latin typeface="Cambria"/>
                <a:cs typeface="Cambria"/>
              </a:rPr>
              <a:t>Atomicity, </a:t>
            </a:r>
            <a:r>
              <a:rPr sz="2000" spc="-15" dirty="0" smtClean="0">
                <a:latin typeface="Cambria"/>
                <a:cs typeface="Cambria"/>
              </a:rPr>
              <a:t>Consistency,</a:t>
            </a:r>
            <a:r>
              <a:rPr sz="2000" spc="-35" dirty="0" smtClean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isolation and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durability.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Atomicity</a:t>
            </a:r>
            <a:r>
              <a:rPr sz="20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means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either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all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successful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none.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Consistency</a:t>
            </a:r>
            <a:r>
              <a:rPr sz="2000" b="1" spc="3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ensures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bringing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database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from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consistent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state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another </a:t>
            </a:r>
            <a:r>
              <a:rPr sz="2000" spc="-3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consistent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Isolation</a:t>
            </a:r>
            <a:r>
              <a:rPr sz="20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ensures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spc="-10" dirty="0">
                <a:latin typeface="Cambria"/>
                <a:cs typeface="Cambria"/>
              </a:rPr>
              <a:t> transaction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isolated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from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other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transaction.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6985">
              <a:lnSpc>
                <a:spcPct val="100000"/>
              </a:lnSpc>
            </a:pP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Durability</a:t>
            </a:r>
            <a:r>
              <a:rPr sz="2000" b="1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means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once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transaction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has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been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 smtClean="0">
                <a:latin typeface="Cambria"/>
                <a:cs typeface="Cambria"/>
              </a:rPr>
              <a:t>committed,</a:t>
            </a:r>
            <a:r>
              <a:rPr sz="2000" spc="80" dirty="0" smtClean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will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remain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 smtClean="0">
                <a:latin typeface="Cambria"/>
                <a:cs typeface="Cambria"/>
              </a:rPr>
              <a:t>so,</a:t>
            </a:r>
            <a:r>
              <a:rPr sz="2000" spc="65" dirty="0" smtClean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even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3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event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 smtClean="0">
                <a:latin typeface="Cambria"/>
                <a:cs typeface="Cambria"/>
              </a:rPr>
              <a:t>errors,</a:t>
            </a:r>
            <a:r>
              <a:rPr sz="2000" spc="10" dirty="0" smtClean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power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loss etc.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90" y="451561"/>
            <a:ext cx="4181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</a:rPr>
              <a:t>Transaction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Management </a:t>
            </a:r>
            <a:r>
              <a:rPr sz="2800" spc="-60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in</a:t>
            </a:r>
            <a:r>
              <a:rPr sz="2800" spc="-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JDBC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6069" y="1707641"/>
            <a:ext cx="711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mbria"/>
                <a:cs typeface="Cambria"/>
              </a:rPr>
              <a:t>In</a:t>
            </a:r>
            <a:r>
              <a:rPr sz="1800" spc="-10">
                <a:latin typeface="Cambria"/>
                <a:cs typeface="Cambria"/>
              </a:rPr>
              <a:t> </a:t>
            </a:r>
            <a:r>
              <a:rPr sz="1800" smtClean="0">
                <a:latin typeface="Cambria"/>
                <a:cs typeface="Cambria"/>
              </a:rPr>
              <a:t>JDBC,</a:t>
            </a:r>
            <a:r>
              <a:rPr sz="1800" spc="-5" smtClean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Connection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interface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provides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methods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manage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transaction.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2209800"/>
            <a:ext cx="8807196" cy="24338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642" y="5314010"/>
            <a:ext cx="46645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Check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Program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 err="1" smtClean="0">
                <a:solidFill>
                  <a:srgbClr val="FF0000"/>
                </a:solidFill>
                <a:latin typeface="Cambria"/>
                <a:cs typeface="Cambria"/>
              </a:rPr>
              <a:t>Transaction</a:t>
            </a:r>
            <a:r>
              <a:rPr lang="en-US" sz="1800" b="1" spc="-15" dirty="0" err="1" smtClean="0">
                <a:solidFill>
                  <a:srgbClr val="FF0000"/>
                </a:solidFill>
                <a:latin typeface="Cambria"/>
                <a:cs typeface="Cambria"/>
              </a:rPr>
              <a:t>Demo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00" y="646809"/>
            <a:ext cx="365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JDBC</a:t>
            </a:r>
            <a:r>
              <a:rPr sz="2800" spc="-30" dirty="0">
                <a:solidFill>
                  <a:srgbClr val="FFFFFF"/>
                </a:solidFill>
              </a:rPr>
              <a:t> Rowset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Interface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34441" y="1670430"/>
            <a:ext cx="8206105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160" dirty="0"/>
              <a:t> </a:t>
            </a:r>
            <a:r>
              <a:rPr spc="-5" dirty="0"/>
              <a:t>instance</a:t>
            </a:r>
            <a:r>
              <a:rPr spc="155" dirty="0"/>
              <a:t> </a:t>
            </a:r>
            <a:r>
              <a:rPr dirty="0"/>
              <a:t>of</a:t>
            </a:r>
            <a:r>
              <a:rPr spc="160" dirty="0"/>
              <a:t> </a:t>
            </a:r>
            <a:r>
              <a:rPr b="1" spc="-15" dirty="0">
                <a:latin typeface="Cambria"/>
                <a:cs typeface="Cambria"/>
              </a:rPr>
              <a:t>RowSet</a:t>
            </a:r>
            <a:r>
              <a:rPr b="1" spc="175" dirty="0">
                <a:latin typeface="Cambria"/>
                <a:cs typeface="Cambria"/>
              </a:rPr>
              <a:t> </a:t>
            </a:r>
            <a:r>
              <a:rPr dirty="0"/>
              <a:t>is</a:t>
            </a:r>
            <a:r>
              <a:rPr spc="165" dirty="0"/>
              <a:t> </a:t>
            </a:r>
            <a:r>
              <a:rPr spc="-5" dirty="0"/>
              <a:t>the</a:t>
            </a:r>
            <a:r>
              <a:rPr spc="165" dirty="0"/>
              <a:t> </a:t>
            </a:r>
            <a:r>
              <a:rPr spc="-20" dirty="0"/>
              <a:t>java</a:t>
            </a:r>
            <a:r>
              <a:rPr spc="155" dirty="0"/>
              <a:t> </a:t>
            </a:r>
            <a:r>
              <a:rPr spc="-10" dirty="0"/>
              <a:t>bean</a:t>
            </a:r>
            <a:r>
              <a:rPr spc="170" dirty="0"/>
              <a:t> </a:t>
            </a:r>
            <a:r>
              <a:rPr spc="-10" dirty="0"/>
              <a:t>component</a:t>
            </a:r>
            <a:r>
              <a:rPr spc="175" dirty="0"/>
              <a:t> </a:t>
            </a:r>
            <a:r>
              <a:rPr spc="-5" dirty="0"/>
              <a:t>because</a:t>
            </a:r>
            <a:r>
              <a:rPr spc="165" dirty="0"/>
              <a:t> </a:t>
            </a:r>
            <a:r>
              <a:rPr dirty="0"/>
              <a:t>it</a:t>
            </a:r>
            <a:r>
              <a:rPr spc="170" dirty="0"/>
              <a:t> </a:t>
            </a:r>
            <a:r>
              <a:rPr dirty="0"/>
              <a:t>has</a:t>
            </a:r>
            <a:r>
              <a:rPr spc="160" dirty="0"/>
              <a:t> </a:t>
            </a:r>
            <a:r>
              <a:rPr spc="-5" dirty="0"/>
              <a:t>properties</a:t>
            </a:r>
            <a:r>
              <a:rPr spc="160" dirty="0"/>
              <a:t> </a:t>
            </a:r>
            <a:r>
              <a:rPr spc="-5" dirty="0"/>
              <a:t>and </a:t>
            </a:r>
            <a:r>
              <a:rPr spc="-385" dirty="0"/>
              <a:t> </a:t>
            </a:r>
            <a:r>
              <a:rPr spc="-20" dirty="0"/>
              <a:t>java </a:t>
            </a:r>
            <a:r>
              <a:rPr spc="-5" dirty="0"/>
              <a:t>bean</a:t>
            </a:r>
            <a:r>
              <a:rPr dirty="0"/>
              <a:t> </a:t>
            </a:r>
            <a:r>
              <a:rPr spc="-5" dirty="0"/>
              <a:t>notification</a:t>
            </a:r>
            <a:r>
              <a:rPr spc="-40" dirty="0"/>
              <a:t> </a:t>
            </a:r>
            <a:r>
              <a:rPr spc="-5" dirty="0"/>
              <a:t>mechanism.</a:t>
            </a:r>
            <a:r>
              <a:rPr spc="-25" dirty="0"/>
              <a:t> </a:t>
            </a:r>
            <a:r>
              <a:rPr dirty="0"/>
              <a:t>It is</a:t>
            </a:r>
            <a:r>
              <a:rPr spc="5" dirty="0"/>
              <a:t> </a:t>
            </a:r>
            <a:r>
              <a:rPr spc="-5" dirty="0"/>
              <a:t>introduced</a:t>
            </a:r>
            <a:r>
              <a:rPr spc="-25" dirty="0"/>
              <a:t> </a:t>
            </a:r>
            <a:r>
              <a:rPr dirty="0"/>
              <a:t>since</a:t>
            </a:r>
            <a:r>
              <a:rPr spc="-20" dirty="0"/>
              <a:t> </a:t>
            </a:r>
            <a:r>
              <a:rPr dirty="0"/>
              <a:t>JDK </a:t>
            </a:r>
            <a:r>
              <a:rPr spc="-5" dirty="0"/>
              <a:t>5.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pc="-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It</a:t>
            </a:r>
            <a:r>
              <a:rPr spc="85" dirty="0"/>
              <a:t> </a:t>
            </a:r>
            <a:r>
              <a:rPr dirty="0"/>
              <a:t>is</a:t>
            </a:r>
            <a:r>
              <a:rPr spc="75" dirty="0"/>
              <a:t> </a:t>
            </a:r>
            <a:r>
              <a:rPr spc="-5" dirty="0"/>
              <a:t>the</a:t>
            </a:r>
            <a:r>
              <a:rPr spc="75" dirty="0"/>
              <a:t> </a:t>
            </a:r>
            <a:r>
              <a:rPr b="1" spc="-10" dirty="0">
                <a:latin typeface="Cambria"/>
                <a:cs typeface="Cambria"/>
              </a:rPr>
              <a:t>wrapper</a:t>
            </a:r>
            <a:r>
              <a:rPr b="1" spc="70" dirty="0">
                <a:latin typeface="Cambria"/>
                <a:cs typeface="Cambria"/>
              </a:rPr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5" dirty="0"/>
              <a:t>ResultSet.</a:t>
            </a:r>
            <a:r>
              <a:rPr spc="70" dirty="0"/>
              <a:t> </a:t>
            </a:r>
            <a:r>
              <a:rPr dirty="0"/>
              <a:t>It</a:t>
            </a:r>
            <a:r>
              <a:rPr spc="90" dirty="0"/>
              <a:t> </a:t>
            </a:r>
            <a:r>
              <a:rPr spc="-10" dirty="0"/>
              <a:t>holds</a:t>
            </a:r>
            <a:r>
              <a:rPr spc="75" dirty="0"/>
              <a:t> </a:t>
            </a:r>
            <a:r>
              <a:rPr spc="-5" dirty="0"/>
              <a:t>tabular</a:t>
            </a:r>
            <a:r>
              <a:rPr spc="85" dirty="0"/>
              <a:t> </a:t>
            </a:r>
            <a:r>
              <a:rPr spc="-5" dirty="0"/>
              <a:t>data</a:t>
            </a:r>
            <a:r>
              <a:rPr spc="80" dirty="0"/>
              <a:t> </a:t>
            </a:r>
            <a:r>
              <a:rPr spc="-10" dirty="0"/>
              <a:t>like</a:t>
            </a:r>
            <a:r>
              <a:rPr spc="85" dirty="0"/>
              <a:t> </a:t>
            </a:r>
            <a:r>
              <a:rPr spc="-10" dirty="0"/>
              <a:t>ResultSet</a:t>
            </a:r>
            <a:r>
              <a:rPr spc="80" dirty="0"/>
              <a:t> </a:t>
            </a:r>
            <a:r>
              <a:rPr spc="-5" dirty="0"/>
              <a:t>but</a:t>
            </a:r>
            <a:r>
              <a:rPr spc="90" dirty="0"/>
              <a:t> </a:t>
            </a:r>
            <a:r>
              <a:rPr dirty="0"/>
              <a:t>it</a:t>
            </a:r>
            <a:r>
              <a:rPr spc="70" dirty="0"/>
              <a:t> </a:t>
            </a:r>
            <a:r>
              <a:rPr dirty="0"/>
              <a:t>is</a:t>
            </a:r>
            <a:r>
              <a:rPr spc="80" dirty="0"/>
              <a:t> </a:t>
            </a:r>
            <a:r>
              <a:rPr spc="-10" dirty="0"/>
              <a:t>easy</a:t>
            </a:r>
            <a:r>
              <a:rPr spc="85" dirty="0"/>
              <a:t> </a:t>
            </a:r>
            <a:r>
              <a:rPr spc="-5" dirty="0"/>
              <a:t>and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flexible</a:t>
            </a:r>
            <a:r>
              <a:rPr spc="-30" dirty="0"/>
              <a:t> </a:t>
            </a:r>
            <a:r>
              <a:rPr spc="-5" dirty="0"/>
              <a:t>to</a:t>
            </a:r>
            <a:r>
              <a:rPr spc="-35" dirty="0"/>
              <a:t> </a:t>
            </a:r>
            <a:r>
              <a:rPr spc="-5" dirty="0"/>
              <a:t>use.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5" dirty="0"/>
          </a:p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implementation</a:t>
            </a:r>
            <a:r>
              <a:rPr spc="-30" dirty="0"/>
              <a:t> </a:t>
            </a:r>
            <a:r>
              <a:rPr spc="-5" dirty="0"/>
              <a:t>classes </a:t>
            </a:r>
            <a:r>
              <a:rPr dirty="0"/>
              <a:t>of</a:t>
            </a:r>
            <a:r>
              <a:rPr spc="-5" dirty="0"/>
              <a:t> </a:t>
            </a:r>
            <a:r>
              <a:rPr spc="-15" dirty="0"/>
              <a:t>RowSet</a:t>
            </a:r>
            <a:r>
              <a:rPr dirty="0"/>
              <a:t> </a:t>
            </a:r>
            <a:r>
              <a:rPr spc="-10" dirty="0"/>
              <a:t>interface </a:t>
            </a:r>
            <a:r>
              <a:rPr spc="-15" dirty="0"/>
              <a:t>are</a:t>
            </a:r>
            <a:r>
              <a:rPr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spc="-10" dirty="0"/>
              <a:t>follows</a:t>
            </a:r>
            <a:r>
              <a:rPr spc="-10" dirty="0" smtClean="0"/>
              <a:t>: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752600" y="3667418"/>
            <a:ext cx="2274315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189865" algn="l"/>
              </a:tabLst>
            </a:pPr>
            <a:r>
              <a:rPr lang="en-US" spc="-10" dirty="0" err="1">
                <a:solidFill>
                  <a:srgbClr val="FF0000"/>
                </a:solidFill>
                <a:latin typeface="Cambria"/>
                <a:cs typeface="Cambria"/>
              </a:rPr>
              <a:t>JdbcRowSet</a:t>
            </a:r>
            <a:endParaRPr lang="en-US" spc="-1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189865" algn="l"/>
              </a:tabLst>
            </a:pPr>
            <a:r>
              <a:rPr lang="en-US" spc="-10" dirty="0" err="1">
                <a:solidFill>
                  <a:srgbClr val="FF0000"/>
                </a:solidFill>
                <a:latin typeface="Cambria"/>
                <a:cs typeface="Cambria"/>
              </a:rPr>
              <a:t>CachedRowSet</a:t>
            </a:r>
            <a:endParaRPr lang="en-US" spc="-1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189865" algn="l"/>
              </a:tabLst>
            </a:pPr>
            <a:r>
              <a:rPr lang="en-US" spc="-10" dirty="0" err="1" smtClean="0">
                <a:solidFill>
                  <a:srgbClr val="FF0000"/>
                </a:solidFill>
                <a:latin typeface="Cambria"/>
                <a:cs typeface="Cambria"/>
              </a:rPr>
              <a:t>WebRowSet</a:t>
            </a:r>
            <a:endParaRPr lang="en-US" sz="1800" spc="-1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189865" algn="l"/>
              </a:tabLst>
            </a:pPr>
            <a:r>
              <a:rPr sz="1800" spc="-10" dirty="0" err="1" smtClean="0">
                <a:solidFill>
                  <a:srgbClr val="FF0000"/>
                </a:solidFill>
                <a:latin typeface="Cambria"/>
                <a:cs typeface="Cambria"/>
              </a:rPr>
              <a:t>JoinRowSet</a:t>
            </a:r>
            <a:endParaRPr sz="180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pPr marL="354965" indent="-342900">
              <a:lnSpc>
                <a:spcPct val="100000"/>
              </a:lnSpc>
              <a:buFont typeface="+mj-lt"/>
              <a:buAutoNum type="arabicPeriod"/>
              <a:tabLst>
                <a:tab pos="189865" algn="l"/>
              </a:tabLst>
            </a:pPr>
            <a:r>
              <a:rPr sz="1800" spc="-10" dirty="0" err="1" smtClean="0">
                <a:solidFill>
                  <a:srgbClr val="FF0000"/>
                </a:solidFill>
                <a:latin typeface="Cambria"/>
                <a:cs typeface="Cambria"/>
              </a:rPr>
              <a:t>FilteredRowSet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441" y="5237226"/>
            <a:ext cx="406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mbria"/>
                <a:cs typeface="Cambria"/>
              </a:rPr>
              <a:t>Advantage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of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RowSet</a:t>
            </a:r>
            <a:endParaRPr sz="1800">
              <a:latin typeface="Cambria"/>
              <a:cs typeface="Cambria"/>
            </a:endParaRPr>
          </a:p>
          <a:p>
            <a:pPr marL="189230" indent="-17716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sz="1800" dirty="0">
                <a:latin typeface="Cambria"/>
                <a:cs typeface="Cambria"/>
              </a:rPr>
              <a:t>It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easy </a:t>
            </a:r>
            <a:r>
              <a:rPr sz="1800" spc="-5" dirty="0">
                <a:latin typeface="Cambria"/>
                <a:cs typeface="Cambria"/>
              </a:rPr>
              <a:t>and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flexible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</a:t>
            </a:r>
            <a:endParaRPr sz="1800">
              <a:latin typeface="Cambria"/>
              <a:cs typeface="Cambria"/>
            </a:endParaRPr>
          </a:p>
          <a:p>
            <a:pPr marL="189230" indent="-17716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sz="1800" dirty="0">
                <a:latin typeface="Cambria"/>
                <a:cs typeface="Cambria"/>
              </a:rPr>
              <a:t>It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10" dirty="0">
                <a:latin typeface="Cambria"/>
                <a:cs typeface="Cambria"/>
              </a:rPr>
              <a:t>Scrollable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Updatable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by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default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253" y="4385564"/>
            <a:ext cx="3853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Check</a:t>
            </a:r>
            <a:r>
              <a:rPr sz="1800" b="1" spc="-15" dirty="0">
                <a:latin typeface="Cambria"/>
                <a:cs typeface="Cambria"/>
              </a:rPr>
              <a:t> Programs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smtClean="0">
                <a:solidFill>
                  <a:srgbClr val="FF0000"/>
                </a:solidFill>
                <a:latin typeface="Cambria"/>
                <a:cs typeface="Cambria"/>
              </a:rPr>
              <a:t>RowsetExample,</a:t>
            </a:r>
            <a:endParaRPr sz="1800" dirty="0">
              <a:latin typeface="Cambria"/>
              <a:cs typeface="Cambria"/>
            </a:endParaRPr>
          </a:p>
          <a:p>
            <a:pPr marL="2039620">
              <a:lnSpc>
                <a:spcPct val="100000"/>
              </a:lnSpc>
            </a:pPr>
            <a:r>
              <a:rPr sz="1800" b="1" spc="-15" dirty="0">
                <a:solidFill>
                  <a:srgbClr val="FF0000"/>
                </a:solidFill>
                <a:latin typeface="Cambria"/>
                <a:cs typeface="Cambria"/>
              </a:rPr>
              <a:t>RowsetExample1</a:t>
            </a:r>
            <a:endParaRPr sz="18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187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555498"/>
            <a:ext cx="31819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</a:rPr>
              <a:t>What</a:t>
            </a:r>
            <a:r>
              <a:rPr sz="3400" spc="-15" dirty="0">
                <a:solidFill>
                  <a:srgbClr val="FFFFFF"/>
                </a:solidFill>
              </a:rPr>
              <a:t> </a:t>
            </a:r>
            <a:r>
              <a:rPr sz="3400" spc="-5" dirty="0">
                <a:solidFill>
                  <a:srgbClr val="FFFFFF"/>
                </a:solidFill>
              </a:rPr>
              <a:t>is</a:t>
            </a:r>
            <a:r>
              <a:rPr sz="3400" spc="-15" dirty="0">
                <a:solidFill>
                  <a:srgbClr val="FFFFFF"/>
                </a:solidFill>
              </a:rPr>
              <a:t> </a:t>
            </a:r>
            <a:r>
              <a:rPr sz="3400" spc="-5" dirty="0">
                <a:solidFill>
                  <a:srgbClr val="FFFFFF"/>
                </a:solidFill>
              </a:rPr>
              <a:t>an</a:t>
            </a:r>
            <a:r>
              <a:rPr sz="3400" spc="-25" dirty="0">
                <a:solidFill>
                  <a:srgbClr val="FFFFFF"/>
                </a:solidFill>
              </a:rPr>
              <a:t> </a:t>
            </a:r>
            <a:r>
              <a:rPr sz="3400" spc="-5" dirty="0">
                <a:solidFill>
                  <a:srgbClr val="FFFFFF"/>
                </a:solidFill>
              </a:rPr>
              <a:t>API</a:t>
            </a:r>
            <a:r>
              <a:rPr sz="3400" spc="-20" dirty="0">
                <a:solidFill>
                  <a:srgbClr val="FFFFFF"/>
                </a:solidFill>
              </a:rPr>
              <a:t> </a:t>
            </a:r>
            <a:r>
              <a:rPr sz="3400" spc="-5" dirty="0">
                <a:solidFill>
                  <a:srgbClr val="FFFFFF"/>
                </a:solidFill>
              </a:rPr>
              <a:t>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58216" y="1824990"/>
            <a:ext cx="8132445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Cambria"/>
                <a:cs typeface="Cambria"/>
              </a:rPr>
              <a:t>Application Programming Interface</a:t>
            </a:r>
          </a:p>
          <a:p>
            <a:pPr marL="344805" indent="-3327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44805" algn="l"/>
                <a:tab pos="345440" algn="l"/>
              </a:tabLst>
            </a:pPr>
            <a:endParaRPr lang="en-US" sz="2400" dirty="0" smtClean="0">
              <a:latin typeface="Cambria"/>
              <a:cs typeface="Cambria"/>
            </a:endParaRPr>
          </a:p>
          <a:p>
            <a:pPr marL="344805" indent="-3327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sz="2400" dirty="0" smtClean="0">
                <a:latin typeface="Cambria"/>
                <a:cs typeface="Cambria"/>
              </a:rPr>
              <a:t>A</a:t>
            </a:r>
            <a:r>
              <a:rPr sz="2400" spc="-5" dirty="0" smtClean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set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5" dirty="0" smtClean="0">
                <a:latin typeface="Cambria"/>
                <a:cs typeface="Cambria"/>
              </a:rPr>
              <a:t>routines,</a:t>
            </a:r>
            <a:r>
              <a:rPr sz="2400" spc="-25" dirty="0" smtClean="0">
                <a:latin typeface="Cambria"/>
                <a:cs typeface="Cambria"/>
              </a:rPr>
              <a:t> </a:t>
            </a:r>
            <a:r>
              <a:rPr sz="2400" spc="-5" dirty="0" smtClean="0">
                <a:latin typeface="Cambria"/>
                <a:cs typeface="Cambria"/>
              </a:rPr>
              <a:t>protocols,</a:t>
            </a:r>
            <a:r>
              <a:rPr sz="2400" spc="-25" dirty="0" smtClean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tools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for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building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applications.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 dirty="0">
              <a:latin typeface="Cambria"/>
              <a:cs typeface="Cambria"/>
            </a:endParaRPr>
          </a:p>
          <a:p>
            <a:pPr marL="344805" indent="-33274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Cambria"/>
                <a:cs typeface="Cambria"/>
              </a:rPr>
              <a:t>JDBC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 </a:t>
            </a:r>
            <a:r>
              <a:rPr sz="2400" spc="-5" dirty="0" smtClean="0">
                <a:latin typeface="Cambria"/>
                <a:cs typeface="Cambria"/>
              </a:rPr>
              <a:t>API,</a:t>
            </a:r>
            <a:r>
              <a:rPr sz="2400" spc="15" dirty="0" smtClean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which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-5" dirty="0">
                <a:latin typeface="Cambria"/>
                <a:cs typeface="Cambria"/>
              </a:rPr>
              <a:t>used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java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programming for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interacting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database.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 JDBC - Difference Between Row Set and Result Set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1" y="1506735"/>
            <a:ext cx="8709559" cy="53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76300" y="646809"/>
            <a:ext cx="365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2800" kern="0" spc="-5" smtClean="0">
                <a:solidFill>
                  <a:srgbClr val="FFFFFF"/>
                </a:solidFill>
              </a:rPr>
              <a:t>JDBC</a:t>
            </a:r>
            <a:r>
              <a:rPr lang="en-IN" sz="2800" kern="0" spc="-30" smtClean="0">
                <a:solidFill>
                  <a:srgbClr val="FFFFFF"/>
                </a:solidFill>
              </a:rPr>
              <a:t> Rowset</a:t>
            </a:r>
            <a:r>
              <a:rPr lang="en-IN" sz="2800" kern="0" spc="-15" smtClean="0">
                <a:solidFill>
                  <a:srgbClr val="FFFFFF"/>
                </a:solidFill>
              </a:rPr>
              <a:t> </a:t>
            </a:r>
            <a:r>
              <a:rPr lang="en-IN" sz="2800" kern="0" spc="-10" smtClean="0">
                <a:solidFill>
                  <a:srgbClr val="FFFF00"/>
                </a:solidFill>
              </a:rPr>
              <a:t>Interface</a:t>
            </a:r>
            <a:endParaRPr lang="en-IN" sz="2800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00" y="646809"/>
            <a:ext cx="365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JDBC</a:t>
            </a:r>
            <a:r>
              <a:rPr sz="2800" spc="-30" dirty="0">
                <a:solidFill>
                  <a:srgbClr val="FFFFFF"/>
                </a:solidFill>
              </a:rPr>
              <a:t> Rowset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Interface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398687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>
                <a:solidFill>
                  <a:srgbClr val="FF0000"/>
                </a:solidFill>
              </a:rPr>
              <a:t>javax</a:t>
            </a:r>
            <a:r>
              <a:rPr lang="en-IN" dirty="0" err="1"/>
              <a:t>.sql.rowset.JdbcRowSet</a:t>
            </a:r>
            <a:r>
              <a:rPr lang="en-IN" dirty="0"/>
              <a:t>;  </a:t>
            </a:r>
            <a:r>
              <a:rPr lang="en-IN" dirty="0" smtClean="0"/>
              <a:t>   import </a:t>
            </a:r>
            <a:r>
              <a:rPr lang="en-IN" dirty="0" err="1">
                <a:solidFill>
                  <a:srgbClr val="FF0000"/>
                </a:solidFill>
              </a:rPr>
              <a:t>javax</a:t>
            </a:r>
            <a:r>
              <a:rPr lang="en-IN" dirty="0" err="1"/>
              <a:t>.sql.rowset.RowSetProvider</a:t>
            </a:r>
            <a:r>
              <a:rPr lang="en-IN" dirty="0"/>
              <a:t>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public class </a:t>
            </a:r>
            <a:r>
              <a:rPr lang="en-IN" dirty="0" err="1"/>
              <a:t>RowSetExample</a:t>
            </a:r>
            <a:r>
              <a:rPr lang="en-IN" dirty="0"/>
              <a:t> {  </a:t>
            </a:r>
          </a:p>
          <a:p>
            <a:r>
              <a:rPr lang="en-IN" dirty="0"/>
              <a:t>    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  </a:t>
            </a:r>
          </a:p>
          <a:p>
            <a:r>
              <a:rPr lang="en-IN" dirty="0"/>
              <a:t>                 </a:t>
            </a:r>
            <a:r>
              <a:rPr lang="en-IN" dirty="0" err="1"/>
              <a:t>Class.</a:t>
            </a:r>
            <a:r>
              <a:rPr lang="en-IN" dirty="0" err="1">
                <a:solidFill>
                  <a:srgbClr val="FF0000"/>
                </a:solidFill>
              </a:rPr>
              <a:t>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//Creating and Executing </a:t>
            </a:r>
            <a:r>
              <a:rPr lang="en-IN" dirty="0" err="1"/>
              <a:t>RowSet</a:t>
            </a:r>
            <a:r>
              <a:rPr lang="en-IN" dirty="0"/>
              <a:t>  </a:t>
            </a:r>
          </a:p>
          <a:p>
            <a:r>
              <a:rPr lang="en-IN" dirty="0"/>
              <a:t>        </a:t>
            </a:r>
            <a:r>
              <a:rPr lang="en-IN" dirty="0" err="1">
                <a:solidFill>
                  <a:srgbClr val="FF0000"/>
                </a:solidFill>
              </a:rPr>
              <a:t>JdbcRowSet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/>
              <a:t>rowSet</a:t>
            </a:r>
            <a:r>
              <a:rPr lang="en-IN" dirty="0"/>
              <a:t> = </a:t>
            </a:r>
            <a:r>
              <a:rPr lang="en-IN" dirty="0" err="1"/>
              <a:t>RowSetProvider.newFactory</a:t>
            </a:r>
            <a:r>
              <a:rPr lang="en-IN" dirty="0"/>
              <a:t>().</a:t>
            </a:r>
            <a:r>
              <a:rPr lang="en-IN" dirty="0" err="1"/>
              <a:t>createJdbcRowSet</a:t>
            </a:r>
            <a:r>
              <a:rPr lang="en-IN" dirty="0"/>
              <a:t>();  </a:t>
            </a:r>
          </a:p>
          <a:p>
            <a:r>
              <a:rPr lang="en-IN" dirty="0"/>
              <a:t>        </a:t>
            </a:r>
            <a:r>
              <a:rPr lang="en-IN" dirty="0" err="1"/>
              <a:t>rowSet.</a:t>
            </a:r>
            <a:r>
              <a:rPr lang="en-IN" dirty="0" err="1">
                <a:solidFill>
                  <a:srgbClr val="FF0000"/>
                </a:solidFill>
              </a:rPr>
              <a:t>setUrl</a:t>
            </a:r>
            <a:r>
              <a:rPr lang="en-IN" dirty="0"/>
              <a:t>("</a:t>
            </a:r>
            <a:r>
              <a:rPr lang="en-IN" dirty="0" err="1"/>
              <a:t>jdbc:mysql</a:t>
            </a:r>
            <a:r>
              <a:rPr lang="en-IN" dirty="0"/>
              <a:t>://</a:t>
            </a:r>
            <a:r>
              <a:rPr lang="en-IN" dirty="0" err="1"/>
              <a:t>localhost</a:t>
            </a:r>
            <a:r>
              <a:rPr lang="en-IN" dirty="0"/>
              <a:t>/MU");  </a:t>
            </a:r>
          </a:p>
          <a:p>
            <a:r>
              <a:rPr lang="en-IN" dirty="0"/>
              <a:t>        </a:t>
            </a:r>
            <a:r>
              <a:rPr lang="en-IN" dirty="0" err="1"/>
              <a:t>rowSet.</a:t>
            </a:r>
            <a:r>
              <a:rPr lang="en-IN" dirty="0" err="1">
                <a:solidFill>
                  <a:srgbClr val="FF0000"/>
                </a:solidFill>
              </a:rPr>
              <a:t>setUsername</a:t>
            </a:r>
            <a:r>
              <a:rPr lang="en-IN" dirty="0"/>
              <a:t>("root");  </a:t>
            </a:r>
          </a:p>
          <a:p>
            <a:r>
              <a:rPr lang="en-IN" dirty="0"/>
              <a:t>        </a:t>
            </a:r>
            <a:r>
              <a:rPr lang="en-IN" dirty="0" err="1"/>
              <a:t>rowSet.</a:t>
            </a:r>
            <a:r>
              <a:rPr lang="en-IN" dirty="0" err="1">
                <a:solidFill>
                  <a:srgbClr val="FF0000"/>
                </a:solidFill>
              </a:rPr>
              <a:t>setPassword</a:t>
            </a:r>
            <a:r>
              <a:rPr lang="en-IN" dirty="0"/>
              <a:t>("");  </a:t>
            </a:r>
          </a:p>
          <a:p>
            <a:r>
              <a:rPr lang="en-IN" dirty="0"/>
              <a:t>                   </a:t>
            </a:r>
          </a:p>
          <a:p>
            <a:r>
              <a:rPr lang="en-IN" dirty="0"/>
              <a:t>        </a:t>
            </a:r>
            <a:r>
              <a:rPr lang="en-IN" dirty="0" err="1"/>
              <a:t>rowSet.</a:t>
            </a:r>
            <a:r>
              <a:rPr lang="en-IN" dirty="0" err="1">
                <a:solidFill>
                  <a:srgbClr val="FF0000"/>
                </a:solidFill>
              </a:rPr>
              <a:t>setCommand</a:t>
            </a:r>
            <a:r>
              <a:rPr lang="en-IN" dirty="0"/>
              <a:t>("select * from student");  </a:t>
            </a:r>
          </a:p>
          <a:p>
            <a:r>
              <a:rPr lang="en-IN" dirty="0"/>
              <a:t>        </a:t>
            </a:r>
            <a:r>
              <a:rPr lang="en-IN" dirty="0" err="1"/>
              <a:t>rowSet.</a:t>
            </a:r>
            <a:r>
              <a:rPr lang="en-IN" dirty="0" err="1">
                <a:solidFill>
                  <a:srgbClr val="FF0000"/>
                </a:solidFill>
              </a:rPr>
              <a:t>execute</a:t>
            </a:r>
            <a:r>
              <a:rPr lang="en-IN" dirty="0"/>
              <a:t>();  </a:t>
            </a:r>
          </a:p>
          <a:p>
            <a:r>
              <a:rPr lang="en-IN" dirty="0"/>
              <a:t>                   </a:t>
            </a:r>
          </a:p>
          <a:p>
            <a:r>
              <a:rPr lang="en-IN" dirty="0"/>
              <a:t>    while (</a:t>
            </a:r>
            <a:r>
              <a:rPr lang="en-IN" dirty="0" err="1"/>
              <a:t>rowSet.next</a:t>
            </a:r>
            <a:r>
              <a:rPr lang="en-IN" dirty="0"/>
              <a:t>()) { </a:t>
            </a:r>
            <a:r>
              <a:rPr lang="en-IN" dirty="0" smtClean="0"/>
              <a:t> </a:t>
            </a:r>
            <a:r>
              <a:rPr lang="en-IN" dirty="0"/>
              <a:t>// Generating cursor Moved event  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System.out.println</a:t>
            </a:r>
            <a:r>
              <a:rPr lang="en-IN" dirty="0"/>
              <a:t>("Student Id: " + </a:t>
            </a:r>
            <a:r>
              <a:rPr lang="en-IN" dirty="0" err="1" smtClean="0"/>
              <a:t>rowSet.getString</a:t>
            </a:r>
            <a:r>
              <a:rPr lang="en-IN" dirty="0" smtClean="0"/>
              <a:t>(1));</a:t>
            </a:r>
          </a:p>
          <a:p>
            <a:r>
              <a:rPr lang="en-IN" dirty="0" smtClean="0"/>
              <a:t>                </a:t>
            </a:r>
            <a:r>
              <a:rPr lang="en-IN" dirty="0"/>
              <a:t>}  </a:t>
            </a:r>
            <a:r>
              <a:rPr lang="en-IN" dirty="0" smtClean="0"/>
              <a:t> }  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00" y="457200"/>
            <a:ext cx="36506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JDBC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30" dirty="0" err="1" smtClean="0">
                <a:solidFill>
                  <a:srgbClr val="FFFFFF"/>
                </a:solidFill>
              </a:rPr>
              <a:t>Row</a:t>
            </a:r>
            <a:r>
              <a:rPr lang="en-US" sz="2800" spc="-30" dirty="0" err="1" smtClean="0">
                <a:solidFill>
                  <a:srgbClr val="FFFFFF"/>
                </a:solidFill>
              </a:rPr>
              <a:t>S</a:t>
            </a:r>
            <a:r>
              <a:rPr sz="2800" spc="-30" dirty="0" err="1" smtClean="0">
                <a:solidFill>
                  <a:srgbClr val="FFFFFF"/>
                </a:solidFill>
              </a:rPr>
              <a:t>et</a:t>
            </a:r>
            <a:r>
              <a:rPr sz="2800" spc="-15" dirty="0" smtClean="0">
                <a:solidFill>
                  <a:srgbClr val="FFFFFF"/>
                </a:solidFill>
              </a:rPr>
              <a:t> </a:t>
            </a:r>
            <a:r>
              <a:rPr lang="en-US" sz="2800" spc="-10" dirty="0" smtClean="0">
                <a:solidFill>
                  <a:srgbClr val="FFFFFF"/>
                </a:solidFill>
              </a:rPr>
              <a:t>vs </a:t>
            </a:r>
            <a:r>
              <a:rPr lang="en-US" sz="2800" spc="-10" dirty="0" err="1" smtClean="0">
                <a:solidFill>
                  <a:srgbClr val="FFFFFF"/>
                </a:solidFill>
              </a:rPr>
              <a:t>ResultSet</a:t>
            </a:r>
            <a:endParaRPr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35861"/>
              </p:ext>
            </p:extLst>
          </p:nvPr>
        </p:nvGraphicFramePr>
        <p:xfrm>
          <a:off x="533400" y="1600199"/>
          <a:ext cx="8305800" cy="4501714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3932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 err="1">
                          <a:effectLst/>
                        </a:rPr>
                        <a:t>ResultSet</a:t>
                      </a:r>
                      <a:endParaRPr lang="en-IN" sz="2000" b="1" dirty="0">
                        <a:effectLst/>
                      </a:endParaRP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 err="1">
                          <a:effectLst/>
                        </a:rPr>
                        <a:t>RowSet</a:t>
                      </a:r>
                      <a:endParaRPr lang="en-IN" sz="2000" b="1" dirty="0">
                        <a:effectLst/>
                      </a:endParaRP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340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always maintains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connection</a:t>
                      </a:r>
                      <a:r>
                        <a:rPr lang="en-US" sz="2000" dirty="0">
                          <a:effectLst/>
                        </a:rPr>
                        <a:t> with the database.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</a:t>
                      </a:r>
                      <a:r>
                        <a:rPr lang="en-US" sz="2000" dirty="0" err="1">
                          <a:effectLst/>
                        </a:rPr>
                        <a:t>RowSet</a:t>
                      </a:r>
                      <a:r>
                        <a:rPr lang="en-US" sz="2000" dirty="0">
                          <a:effectLst/>
                        </a:rPr>
                        <a:t> can be connected, disconnected from the database.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529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It cannot be serialized.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RowSet object can be serialized.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40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 cannot be passed other over network.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You can pass a RowSet object over the network.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377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ResultSet object is not a JavaBean object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You can create/get a result set using the </a:t>
                      </a:r>
                      <a:r>
                        <a:rPr lang="en-US" sz="2000" b="1">
                          <a:effectLst/>
                        </a:rPr>
                        <a:t>executeQuery()</a:t>
                      </a:r>
                      <a:r>
                        <a:rPr lang="en-US" sz="2000">
                          <a:effectLst/>
                        </a:rPr>
                        <a:t> method.</a:t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ResultSet Object is a JavaBean object.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You can get a RowSet using the </a:t>
                      </a:r>
                      <a:r>
                        <a:rPr lang="en-US" sz="2000" b="1">
                          <a:effectLst/>
                        </a:rPr>
                        <a:t>RowSetProvider.newFactory().createJdb cRowSet()</a:t>
                      </a:r>
                      <a:r>
                        <a:rPr lang="en-US" sz="2000">
                          <a:effectLst/>
                        </a:rPr>
                        <a:t> method.</a:t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40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By default, ResultSet object is not scrollable or, updatable.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By default, </a:t>
                      </a:r>
                      <a:r>
                        <a:rPr lang="en-US" sz="2000" dirty="0" err="1">
                          <a:effectLst/>
                        </a:rPr>
                        <a:t>RowSet</a:t>
                      </a:r>
                      <a:r>
                        <a:rPr lang="en-US" sz="2000" dirty="0">
                          <a:effectLst/>
                        </a:rPr>
                        <a:t> object is scrollable and updatable.</a:t>
                      </a:r>
                    </a:p>
                  </a:txBody>
                  <a:tcPr marL="37844" marR="37844" marT="37844" marB="378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5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00" y="623730"/>
            <a:ext cx="36506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</a:rPr>
              <a:t>Mini Project 1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8575" y="1828800"/>
            <a:ext cx="820610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Using JDBC connection, Create </a:t>
            </a:r>
            <a:r>
              <a:rPr lang="en-IN" sz="2800" dirty="0"/>
              <a:t>CRUD </a:t>
            </a:r>
            <a:r>
              <a:rPr lang="en-IN" sz="2800" dirty="0" smtClean="0"/>
              <a:t>Application and perform</a:t>
            </a:r>
            <a:r>
              <a:rPr lang="en-US" sz="2800" dirty="0" smtClean="0"/>
              <a:t> Insert, select, update and delete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MYSQL table should have minimum four columns and 5 records.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4152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00" y="646809"/>
            <a:ext cx="365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</a:rPr>
              <a:t>Summary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8575" y="1828800"/>
            <a:ext cx="820610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JDBC </a:t>
            </a:r>
            <a:r>
              <a:rPr lang="en-IN" sz="2400" dirty="0" smtClean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Types </a:t>
            </a:r>
            <a:r>
              <a:rPr lang="en-IN" sz="2400" dirty="0"/>
              <a:t>of JDBC </a:t>
            </a:r>
            <a:r>
              <a:rPr lang="en-IN" sz="2400" dirty="0" smtClean="0"/>
              <a:t>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Introduction </a:t>
            </a:r>
            <a:r>
              <a:rPr lang="en-IN" sz="2400" dirty="0"/>
              <a:t>to major JDBC Classes and </a:t>
            </a:r>
            <a:r>
              <a:rPr lang="en-IN" sz="2400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Creating </a:t>
            </a:r>
            <a:r>
              <a:rPr lang="en-IN" sz="2400" dirty="0"/>
              <a:t>simple JDBC </a:t>
            </a:r>
            <a:r>
              <a:rPr lang="en-IN" sz="2400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Types </a:t>
            </a:r>
            <a:r>
              <a:rPr lang="en-IN" sz="2400" dirty="0"/>
              <a:t>of </a:t>
            </a:r>
            <a:r>
              <a:rPr lang="en-IN" sz="2400" dirty="0" smtClean="0"/>
              <a:t>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Exploring </a:t>
            </a:r>
            <a:r>
              <a:rPr lang="en-IN" sz="2400" dirty="0" err="1"/>
              <a:t>ResultSet</a:t>
            </a:r>
            <a:r>
              <a:rPr lang="en-IN" sz="2400" dirty="0"/>
              <a:t> </a:t>
            </a:r>
            <a:r>
              <a:rPr lang="en-IN" sz="2400" dirty="0" smtClean="0"/>
              <a:t>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Batch </a:t>
            </a:r>
            <a:r>
              <a:rPr lang="en-IN" sz="2400" dirty="0"/>
              <a:t>Updates in </a:t>
            </a:r>
            <a:r>
              <a:rPr lang="en-IN" sz="2400" dirty="0" smtClean="0"/>
              <a:t>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Creating </a:t>
            </a:r>
            <a:r>
              <a:rPr lang="en-IN" sz="2400" dirty="0"/>
              <a:t>CRUD </a:t>
            </a:r>
            <a:r>
              <a:rPr lang="en-IN" sz="2400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Using </a:t>
            </a:r>
            <a:r>
              <a:rPr lang="en-IN" sz="2400" dirty="0" err="1"/>
              <a:t>Rowsets</a:t>
            </a:r>
            <a:r>
              <a:rPr lang="en-IN" sz="2400" dirty="0"/>
              <a:t> </a:t>
            </a:r>
            <a:r>
              <a:rPr lang="en-IN" sz="2400" dirty="0" smtClean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Managing </a:t>
            </a:r>
            <a:r>
              <a:rPr lang="en-IN" sz="2400" dirty="0"/>
              <a:t>Database Transaction 	</a:t>
            </a:r>
          </a:p>
        </p:txBody>
      </p:sp>
    </p:spTree>
    <p:extLst>
      <p:ext uri="{BB962C8B-B14F-4D97-AF65-F5344CB8AC3E}">
        <p14:creationId xmlns:p14="http://schemas.microsoft.com/office/powerpoint/2010/main" val="10516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00" y="646809"/>
            <a:ext cx="365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</a:rPr>
              <a:t>Up Next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6182" y="1600200"/>
            <a:ext cx="820610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Swing </a:t>
            </a:r>
            <a:r>
              <a:rPr lang="en-IN" sz="2400" dirty="0" smtClean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Swing </a:t>
            </a:r>
            <a:r>
              <a:rPr lang="en-IN" sz="2400" dirty="0" smtClean="0"/>
              <a:t>Containers </a:t>
            </a:r>
            <a:endParaRPr lang="en-I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 smtClean="0"/>
              <a:t>Jframe</a:t>
            </a:r>
            <a:endParaRPr lang="en-I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 smtClean="0"/>
              <a:t>Jpanel</a:t>
            </a:r>
            <a:endParaRPr lang="en-I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 smtClean="0"/>
              <a:t>JWindow</a:t>
            </a:r>
            <a:r>
              <a:rPr lang="en-IN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Swing </a:t>
            </a:r>
            <a:r>
              <a:rPr lang="en-IN" sz="2400" dirty="0"/>
              <a:t>components : </a:t>
            </a:r>
            <a:r>
              <a:rPr lang="en-IN" sz="2400" dirty="0" err="1"/>
              <a:t>JLabel</a:t>
            </a:r>
            <a:r>
              <a:rPr lang="en-IN" sz="2400" dirty="0"/>
              <a:t>, </a:t>
            </a:r>
            <a:r>
              <a:rPr lang="en-IN" sz="2400" dirty="0" err="1"/>
              <a:t>ImageIcon</a:t>
            </a:r>
            <a:r>
              <a:rPr lang="en-IN" sz="2400" dirty="0"/>
              <a:t>, </a:t>
            </a:r>
            <a:r>
              <a:rPr lang="en-IN" sz="2400" dirty="0" err="1"/>
              <a:t>JTextField</a:t>
            </a:r>
            <a:r>
              <a:rPr lang="en-IN" sz="2400" dirty="0"/>
              <a:t>, </a:t>
            </a:r>
            <a:r>
              <a:rPr lang="en-IN" sz="2400" dirty="0" err="1"/>
              <a:t>JButton</a:t>
            </a:r>
            <a:r>
              <a:rPr lang="en-IN" sz="2400" dirty="0"/>
              <a:t>, </a:t>
            </a:r>
            <a:r>
              <a:rPr lang="en-IN" sz="2400" dirty="0" err="1"/>
              <a:t>JToggeleButton</a:t>
            </a:r>
            <a:r>
              <a:rPr lang="en-IN" sz="2400" dirty="0"/>
              <a:t>, </a:t>
            </a:r>
            <a:r>
              <a:rPr lang="en-IN" sz="2400" dirty="0" err="1"/>
              <a:t>JCheckBox</a:t>
            </a:r>
            <a:r>
              <a:rPr lang="en-IN" sz="2400" dirty="0"/>
              <a:t>, </a:t>
            </a:r>
            <a:r>
              <a:rPr lang="en-IN" sz="2400" dirty="0" err="1"/>
              <a:t>JRadioButton</a:t>
            </a:r>
            <a:r>
              <a:rPr lang="en-IN" sz="2400" dirty="0"/>
              <a:t>, </a:t>
            </a:r>
            <a:r>
              <a:rPr lang="en-IN" sz="2400" dirty="0" err="1"/>
              <a:t>JTabbedPane</a:t>
            </a:r>
            <a:r>
              <a:rPr lang="en-IN" sz="2400" dirty="0"/>
              <a:t>, </a:t>
            </a:r>
            <a:r>
              <a:rPr lang="en-IN" sz="2400" dirty="0" err="1"/>
              <a:t>JScrollPane</a:t>
            </a:r>
            <a:r>
              <a:rPr lang="en-IN" sz="2400" dirty="0"/>
              <a:t>, </a:t>
            </a:r>
            <a:r>
              <a:rPr lang="en-IN" sz="2400" dirty="0" err="1"/>
              <a:t>JList</a:t>
            </a:r>
            <a:r>
              <a:rPr lang="en-IN" sz="2400" dirty="0"/>
              <a:t>, </a:t>
            </a:r>
            <a:r>
              <a:rPr lang="en-IN" sz="2400" dirty="0" err="1"/>
              <a:t>JComboBox</a:t>
            </a:r>
            <a:r>
              <a:rPr lang="en-IN" sz="2400" dirty="0"/>
              <a:t>, </a:t>
            </a:r>
            <a:r>
              <a:rPr lang="en-IN" sz="2400" dirty="0" err="1"/>
              <a:t>JTree</a:t>
            </a:r>
            <a:r>
              <a:rPr lang="en-IN" sz="2400" dirty="0"/>
              <a:t>, </a:t>
            </a:r>
            <a:r>
              <a:rPr lang="en-IN" sz="2400" dirty="0" err="1" smtClean="0"/>
              <a:t>JTable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Layout 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Event </a:t>
            </a:r>
            <a:r>
              <a:rPr lang="en-IN" sz="2400" dirty="0"/>
              <a:t>model in </a:t>
            </a:r>
            <a:r>
              <a:rPr lang="en-IN" sz="2400" dirty="0" smtClean="0"/>
              <a:t>Java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Event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Event listeners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Adapter </a:t>
            </a:r>
            <a:r>
              <a:rPr lang="en-IN" sz="2400" dirty="0"/>
              <a:t>classes 	</a:t>
            </a:r>
          </a:p>
        </p:txBody>
      </p:sp>
    </p:spTree>
    <p:extLst>
      <p:ext uri="{BB962C8B-B14F-4D97-AF65-F5344CB8AC3E}">
        <p14:creationId xmlns:p14="http://schemas.microsoft.com/office/powerpoint/2010/main" val="12524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3335782"/>
            <a:ext cx="33535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solidFill>
                  <a:srgbClr val="EC1C23"/>
                </a:solidFill>
              </a:rPr>
              <a:t>END</a:t>
            </a:r>
            <a:r>
              <a:rPr sz="3600" spc="-35" dirty="0">
                <a:solidFill>
                  <a:srgbClr val="EC1C23"/>
                </a:solidFill>
              </a:rPr>
              <a:t> </a:t>
            </a:r>
            <a:r>
              <a:rPr sz="3600" spc="-5" dirty="0">
                <a:solidFill>
                  <a:srgbClr val="EC1C23"/>
                </a:solidFill>
              </a:rPr>
              <a:t>OF</a:t>
            </a:r>
            <a:r>
              <a:rPr sz="3600" spc="-40" dirty="0">
                <a:solidFill>
                  <a:srgbClr val="EC1C23"/>
                </a:solidFill>
              </a:rPr>
              <a:t> </a:t>
            </a:r>
            <a:r>
              <a:rPr sz="3600" spc="-10" dirty="0" smtClean="0">
                <a:solidFill>
                  <a:srgbClr val="EC1C23"/>
                </a:solidFill>
              </a:rPr>
              <a:t>UNIT-</a:t>
            </a:r>
            <a:r>
              <a:rPr lang="en-US" sz="3600" spc="-10" dirty="0" smtClean="0">
                <a:solidFill>
                  <a:srgbClr val="EC1C23"/>
                </a:solidFill>
              </a:rPr>
              <a:t>1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558546"/>
            <a:ext cx="378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</a:rPr>
              <a:t>Java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Database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Connectivity</a:t>
            </a:r>
            <a:endParaRPr sz="2400"/>
          </a:p>
          <a:p>
            <a:pPr marL="325120" algn="ctr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</a:rPr>
              <a:t>(JDBC)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63118" y="1476502"/>
            <a:ext cx="7979409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Java </a:t>
            </a:r>
            <a:r>
              <a:rPr sz="1800" dirty="0">
                <a:latin typeface="Cambria"/>
                <a:cs typeface="Cambria"/>
              </a:rPr>
              <a:t>JDBC is a </a:t>
            </a:r>
            <a:r>
              <a:rPr sz="1800" spc="-20" dirty="0">
                <a:latin typeface="Cambria"/>
                <a:cs typeface="Cambria"/>
              </a:rPr>
              <a:t>Java </a:t>
            </a:r>
            <a:r>
              <a:rPr sz="1800" spc="-5" dirty="0">
                <a:latin typeface="Cambria"/>
                <a:cs typeface="Cambria"/>
              </a:rPr>
              <a:t>API to connect and </a:t>
            </a:r>
            <a:r>
              <a:rPr sz="1800" spc="-15" dirty="0">
                <a:latin typeface="Cambria"/>
                <a:cs typeface="Cambria"/>
              </a:rPr>
              <a:t>execute </a:t>
            </a:r>
            <a:r>
              <a:rPr sz="1800" dirty="0">
                <a:latin typeface="Cambria"/>
                <a:cs typeface="Cambria"/>
              </a:rPr>
              <a:t>query </a:t>
            </a:r>
            <a:r>
              <a:rPr sz="1800" spc="-5" dirty="0">
                <a:latin typeface="Cambria"/>
                <a:cs typeface="Cambria"/>
              </a:rPr>
              <a:t>with the database. </a:t>
            </a:r>
            <a:r>
              <a:rPr sz="1800" dirty="0">
                <a:latin typeface="Cambria"/>
                <a:cs typeface="Cambria"/>
              </a:rPr>
              <a:t>JDBC </a:t>
            </a:r>
            <a:r>
              <a:rPr sz="1800" spc="-20" dirty="0">
                <a:latin typeface="Cambria"/>
                <a:cs typeface="Cambria"/>
              </a:rPr>
              <a:t>(Java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Database Connectivity)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API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JDBC </a:t>
            </a:r>
            <a:r>
              <a:rPr sz="1800" spc="-15" dirty="0">
                <a:latin typeface="Cambria"/>
                <a:cs typeface="Cambria"/>
              </a:rPr>
              <a:t>drivers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connect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dirty="0">
                <a:latin typeface="Cambria"/>
                <a:cs typeface="Cambria"/>
              </a:rPr>
              <a:t> the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database.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1800" b="1" spc="-60" dirty="0" smtClean="0">
                <a:latin typeface="Cambria"/>
                <a:cs typeface="Cambria"/>
              </a:rPr>
              <a:t>We</a:t>
            </a:r>
            <a:r>
              <a:rPr sz="1800" b="1" spc="5" dirty="0" smtClean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can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use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JDBC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API</a:t>
            </a:r>
            <a:r>
              <a:rPr sz="1800" b="1" spc="1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to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access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tabular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data </a:t>
            </a:r>
            <a:r>
              <a:rPr sz="1800" b="1" spc="-10" dirty="0">
                <a:latin typeface="Cambria"/>
                <a:cs typeface="Cambria"/>
              </a:rPr>
              <a:t>stored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into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any</a:t>
            </a:r>
            <a:r>
              <a:rPr sz="1800" b="1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relational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database.</a:t>
            </a:r>
            <a:endParaRPr sz="1800" b="1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3214116"/>
            <a:ext cx="6390132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263" y="555498"/>
            <a:ext cx="1987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45" dirty="0">
                <a:solidFill>
                  <a:srgbClr val="FFFFFF"/>
                </a:solidFill>
              </a:rPr>
              <a:t>Why</a:t>
            </a:r>
            <a:r>
              <a:rPr sz="3400" spc="-70" dirty="0">
                <a:solidFill>
                  <a:srgbClr val="FFFFFF"/>
                </a:solidFill>
              </a:rPr>
              <a:t> </a:t>
            </a:r>
            <a:r>
              <a:rPr sz="3400" spc="-5" dirty="0">
                <a:solidFill>
                  <a:srgbClr val="FFFFFF"/>
                </a:solidFill>
              </a:rPr>
              <a:t>JDBC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52400" y="1499189"/>
            <a:ext cx="8839200" cy="4591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15" dirty="0">
                <a:latin typeface="Cambria"/>
                <a:cs typeface="Cambria"/>
              </a:rPr>
              <a:t>Before </a:t>
            </a:r>
            <a:r>
              <a:rPr sz="2000" dirty="0" smtClean="0">
                <a:latin typeface="Cambria"/>
                <a:cs typeface="Cambria"/>
              </a:rPr>
              <a:t>JDBC, </a:t>
            </a:r>
            <a:r>
              <a:rPr sz="2000" spc="-5" dirty="0">
                <a:latin typeface="Cambria"/>
                <a:cs typeface="Cambria"/>
              </a:rPr>
              <a:t>ODBC API </a:t>
            </a:r>
            <a:r>
              <a:rPr sz="2000" spc="-20" dirty="0">
                <a:latin typeface="Cambria"/>
                <a:cs typeface="Cambria"/>
              </a:rPr>
              <a:t>was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database API to </a:t>
            </a:r>
            <a:r>
              <a:rPr sz="2000" spc="-10" dirty="0">
                <a:latin typeface="Cambria"/>
                <a:cs typeface="Cambria"/>
              </a:rPr>
              <a:t>connect and </a:t>
            </a:r>
            <a:r>
              <a:rPr sz="2000" spc="-15" dirty="0">
                <a:latin typeface="Cambria"/>
                <a:cs typeface="Cambria"/>
              </a:rPr>
              <a:t>execute </a:t>
            </a:r>
            <a:r>
              <a:rPr sz="2000" spc="-5" dirty="0">
                <a:latin typeface="Cambria"/>
                <a:cs typeface="Cambria"/>
              </a:rPr>
              <a:t>query with the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database. </a:t>
            </a:r>
            <a:r>
              <a:rPr sz="2000" dirty="0" smtClean="0">
                <a:latin typeface="Cambria"/>
                <a:cs typeface="Cambria"/>
              </a:rPr>
              <a:t>But,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ODBC (Open Database Connectivity)</a:t>
            </a:r>
            <a:r>
              <a:rPr sz="2000" spc="-5" dirty="0">
                <a:latin typeface="Cambria"/>
                <a:cs typeface="Cambria"/>
              </a:rPr>
              <a:t> API </a:t>
            </a:r>
            <a:r>
              <a:rPr sz="2000" dirty="0">
                <a:latin typeface="Cambria"/>
                <a:cs typeface="Cambria"/>
              </a:rPr>
              <a:t>uses </a:t>
            </a:r>
            <a:r>
              <a:rPr sz="2000" spc="-5" dirty="0">
                <a:latin typeface="Cambria"/>
                <a:cs typeface="Cambria"/>
              </a:rPr>
              <a:t>ODBC </a:t>
            </a:r>
            <a:r>
              <a:rPr sz="2000" spc="-15" dirty="0">
                <a:latin typeface="Cambria"/>
                <a:cs typeface="Cambria"/>
              </a:rPr>
              <a:t>driver </a:t>
            </a:r>
            <a:r>
              <a:rPr sz="2000" spc="-5" dirty="0">
                <a:latin typeface="Cambria"/>
                <a:cs typeface="Cambria"/>
              </a:rPr>
              <a:t>which </a:t>
            </a:r>
            <a:r>
              <a:rPr sz="2000" dirty="0">
                <a:latin typeface="Cambria"/>
                <a:cs typeface="Cambria"/>
              </a:rPr>
              <a:t>is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written in </a:t>
            </a:r>
            <a:r>
              <a:rPr sz="2000" dirty="0">
                <a:latin typeface="Cambria"/>
                <a:cs typeface="Cambria"/>
              </a:rPr>
              <a:t>C </a:t>
            </a:r>
            <a:r>
              <a:rPr sz="2000" spc="-10" dirty="0">
                <a:latin typeface="Cambria"/>
                <a:cs typeface="Cambria"/>
              </a:rPr>
              <a:t>language </a:t>
            </a:r>
            <a:r>
              <a:rPr sz="2000" spc="-5" dirty="0">
                <a:latin typeface="Cambria"/>
                <a:cs typeface="Cambria"/>
              </a:rPr>
              <a:t>(i.e. </a:t>
            </a:r>
            <a:r>
              <a:rPr sz="2000" spc="-10" dirty="0">
                <a:latin typeface="Cambria"/>
                <a:cs typeface="Cambria"/>
              </a:rPr>
              <a:t>platform dependent </a:t>
            </a:r>
            <a:r>
              <a:rPr sz="2000" spc="-5" dirty="0">
                <a:latin typeface="Cambria"/>
                <a:cs typeface="Cambria"/>
              </a:rPr>
              <a:t>and </a:t>
            </a:r>
            <a:r>
              <a:rPr sz="2000" spc="-10" dirty="0">
                <a:latin typeface="Cambria"/>
                <a:cs typeface="Cambria"/>
              </a:rPr>
              <a:t>unsecured). </a:t>
            </a:r>
            <a:r>
              <a:rPr sz="2000" dirty="0">
                <a:latin typeface="Cambria"/>
                <a:cs typeface="Cambria"/>
              </a:rPr>
              <a:t>That is </a:t>
            </a:r>
            <a:r>
              <a:rPr sz="2000" spc="-20" dirty="0">
                <a:latin typeface="Cambria"/>
                <a:cs typeface="Cambria"/>
              </a:rPr>
              <a:t>why </a:t>
            </a:r>
            <a:r>
              <a:rPr sz="2000" spc="-25" dirty="0">
                <a:latin typeface="Cambria"/>
                <a:cs typeface="Cambria"/>
              </a:rPr>
              <a:t>Java </a:t>
            </a:r>
            <a:r>
              <a:rPr sz="2000" dirty="0">
                <a:latin typeface="Cambria"/>
                <a:cs typeface="Cambria"/>
              </a:rPr>
              <a:t>has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defined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own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API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(JDBC API)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JDBC</a:t>
            </a:r>
            <a:r>
              <a:rPr sz="2000" spc="-15" dirty="0">
                <a:latin typeface="Cambria"/>
                <a:cs typeface="Cambria"/>
              </a:rPr>
              <a:t> drivers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(written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 </a:t>
            </a:r>
            <a:r>
              <a:rPr sz="2000" spc="-5" dirty="0">
                <a:latin typeface="Cambria"/>
                <a:cs typeface="Cambria"/>
              </a:rPr>
              <a:t>language).</a:t>
            </a:r>
            <a:endParaRPr sz="2000" dirty="0">
              <a:latin typeface="Cambria"/>
              <a:cs typeface="Cambria"/>
            </a:endParaRPr>
          </a:p>
          <a:p>
            <a:pPr marL="12700" marR="9525" algn="just">
              <a:lnSpc>
                <a:spcPct val="150000"/>
              </a:lnSpc>
              <a:spcBef>
                <a:spcPts val="5"/>
              </a:spcBef>
            </a:pPr>
            <a:r>
              <a:rPr sz="2000" spc="-60" dirty="0" smtClean="0">
                <a:latin typeface="Cambria"/>
                <a:cs typeface="Cambria"/>
              </a:rPr>
              <a:t>We</a:t>
            </a:r>
            <a:r>
              <a:rPr sz="2000" spc="-55" dirty="0" smtClean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dirty="0">
                <a:latin typeface="Cambria"/>
                <a:cs typeface="Cambria"/>
              </a:rPr>
              <a:t> JDBC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API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handle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database</a:t>
            </a:r>
            <a:r>
              <a:rPr sz="2000" dirty="0">
                <a:latin typeface="Cambria"/>
                <a:cs typeface="Cambria"/>
              </a:rPr>
              <a:t> using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</a:t>
            </a:r>
            <a:r>
              <a:rPr sz="2000" spc="-15" dirty="0">
                <a:latin typeface="Cambria"/>
                <a:cs typeface="Cambria"/>
              </a:rPr>
              <a:t> program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perform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activities:</a:t>
            </a:r>
            <a:endParaRPr sz="2000" dirty="0">
              <a:latin typeface="Cambria"/>
              <a:cs typeface="Cambria"/>
            </a:endParaRPr>
          </a:p>
          <a:p>
            <a:pPr marL="469900" indent="-4559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mbria"/>
                <a:cs typeface="Cambria"/>
              </a:rPr>
              <a:t>Connect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database</a:t>
            </a:r>
            <a:endParaRPr sz="2000" dirty="0">
              <a:latin typeface="Cambria"/>
              <a:cs typeface="Cambria"/>
            </a:endParaRPr>
          </a:p>
          <a:p>
            <a:pPr marL="469900" indent="-4559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mbria"/>
                <a:cs typeface="Cambria"/>
              </a:rPr>
              <a:t>Execute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queries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-10" dirty="0">
                <a:latin typeface="Cambria"/>
                <a:cs typeface="Cambria"/>
              </a:rPr>
              <a:t> update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statements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 database</a:t>
            </a:r>
            <a:endParaRPr sz="2000" dirty="0">
              <a:latin typeface="Cambria"/>
              <a:cs typeface="Cambria"/>
            </a:endParaRPr>
          </a:p>
          <a:p>
            <a:pPr marL="469900" indent="-4559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Cambria"/>
                <a:cs typeface="Cambria"/>
              </a:rPr>
              <a:t>Retrieve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result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received </a:t>
            </a:r>
            <a:r>
              <a:rPr sz="2000" spc="-10" dirty="0">
                <a:latin typeface="Cambria"/>
                <a:cs typeface="Cambria"/>
              </a:rPr>
              <a:t>from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database.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8417" y="1047241"/>
            <a:ext cx="2006600" cy="863600"/>
            <a:chOff x="3598417" y="1047241"/>
            <a:chExt cx="2006600" cy="863600"/>
          </a:xfrm>
        </p:grpSpPr>
        <p:sp>
          <p:nvSpPr>
            <p:cNvPr id="3" name="object 3"/>
            <p:cNvSpPr/>
            <p:nvPr/>
          </p:nvSpPr>
          <p:spPr>
            <a:xfrm>
              <a:off x="3611117" y="1059941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1841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841500" y="838200"/>
                  </a:lnTo>
                  <a:lnTo>
                    <a:pt x="1885679" y="831083"/>
                  </a:lnTo>
                  <a:lnTo>
                    <a:pt x="1924031" y="811263"/>
                  </a:lnTo>
                  <a:lnTo>
                    <a:pt x="1954263" y="781031"/>
                  </a:lnTo>
                  <a:lnTo>
                    <a:pt x="1974083" y="742679"/>
                  </a:lnTo>
                  <a:lnTo>
                    <a:pt x="1981200" y="698500"/>
                  </a:lnTo>
                  <a:lnTo>
                    <a:pt x="1981200" y="139700"/>
                  </a:lnTo>
                  <a:lnTo>
                    <a:pt x="1974083" y="95520"/>
                  </a:lnTo>
                  <a:lnTo>
                    <a:pt x="1954263" y="57168"/>
                  </a:lnTo>
                  <a:lnTo>
                    <a:pt x="1924031" y="26936"/>
                  </a:lnTo>
                  <a:lnTo>
                    <a:pt x="1885679" y="7116"/>
                  </a:lnTo>
                  <a:lnTo>
                    <a:pt x="18415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1117" y="1059941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841500" y="0"/>
                  </a:lnTo>
                  <a:lnTo>
                    <a:pt x="1885679" y="7116"/>
                  </a:lnTo>
                  <a:lnTo>
                    <a:pt x="1924031" y="26936"/>
                  </a:lnTo>
                  <a:lnTo>
                    <a:pt x="1954263" y="57168"/>
                  </a:lnTo>
                  <a:lnTo>
                    <a:pt x="1974083" y="95520"/>
                  </a:lnTo>
                  <a:lnTo>
                    <a:pt x="1981200" y="139700"/>
                  </a:lnTo>
                  <a:lnTo>
                    <a:pt x="1981200" y="698500"/>
                  </a:lnTo>
                  <a:lnTo>
                    <a:pt x="1974083" y="742679"/>
                  </a:lnTo>
                  <a:lnTo>
                    <a:pt x="1954263" y="781031"/>
                  </a:lnTo>
                  <a:lnTo>
                    <a:pt x="1924031" y="811263"/>
                  </a:lnTo>
                  <a:lnTo>
                    <a:pt x="1885679" y="831083"/>
                  </a:lnTo>
                  <a:lnTo>
                    <a:pt x="18415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95090" y="1154049"/>
            <a:ext cx="14116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Java </a:t>
            </a:r>
            <a:r>
              <a:rPr sz="2000" b="1" dirty="0">
                <a:latin typeface="Arial"/>
                <a:cs typeface="Arial"/>
              </a:rPr>
              <a:t> Application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98417" y="2121661"/>
            <a:ext cx="2006600" cy="863600"/>
            <a:chOff x="3598417" y="2121661"/>
            <a:chExt cx="2006600" cy="863600"/>
          </a:xfrm>
        </p:grpSpPr>
        <p:sp>
          <p:nvSpPr>
            <p:cNvPr id="7" name="object 7"/>
            <p:cNvSpPr/>
            <p:nvPr/>
          </p:nvSpPr>
          <p:spPr>
            <a:xfrm>
              <a:off x="3611117" y="2134361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1841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841500" y="838200"/>
                  </a:lnTo>
                  <a:lnTo>
                    <a:pt x="1885679" y="831083"/>
                  </a:lnTo>
                  <a:lnTo>
                    <a:pt x="1924031" y="811263"/>
                  </a:lnTo>
                  <a:lnTo>
                    <a:pt x="1954263" y="781031"/>
                  </a:lnTo>
                  <a:lnTo>
                    <a:pt x="1974083" y="742679"/>
                  </a:lnTo>
                  <a:lnTo>
                    <a:pt x="1981200" y="698500"/>
                  </a:lnTo>
                  <a:lnTo>
                    <a:pt x="1981200" y="139700"/>
                  </a:lnTo>
                  <a:lnTo>
                    <a:pt x="1974083" y="95520"/>
                  </a:lnTo>
                  <a:lnTo>
                    <a:pt x="1954263" y="57168"/>
                  </a:lnTo>
                  <a:lnTo>
                    <a:pt x="1924031" y="26936"/>
                  </a:lnTo>
                  <a:lnTo>
                    <a:pt x="1885679" y="7116"/>
                  </a:lnTo>
                  <a:lnTo>
                    <a:pt x="18415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1117" y="2134361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841500" y="0"/>
                  </a:lnTo>
                  <a:lnTo>
                    <a:pt x="1885679" y="7116"/>
                  </a:lnTo>
                  <a:lnTo>
                    <a:pt x="1924031" y="26936"/>
                  </a:lnTo>
                  <a:lnTo>
                    <a:pt x="1954263" y="57168"/>
                  </a:lnTo>
                  <a:lnTo>
                    <a:pt x="1974083" y="95520"/>
                  </a:lnTo>
                  <a:lnTo>
                    <a:pt x="1981200" y="139700"/>
                  </a:lnTo>
                  <a:lnTo>
                    <a:pt x="1981200" y="698500"/>
                  </a:lnTo>
                  <a:lnTo>
                    <a:pt x="1974083" y="742679"/>
                  </a:lnTo>
                  <a:lnTo>
                    <a:pt x="1954263" y="781031"/>
                  </a:lnTo>
                  <a:lnTo>
                    <a:pt x="1924031" y="811263"/>
                  </a:lnTo>
                  <a:lnTo>
                    <a:pt x="1885679" y="831083"/>
                  </a:lnTo>
                  <a:lnTo>
                    <a:pt x="18415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380614"/>
            <a:ext cx="1203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JDBC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API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2134" y="3188461"/>
            <a:ext cx="2006600" cy="863600"/>
            <a:chOff x="3612134" y="3188461"/>
            <a:chExt cx="2006600" cy="863600"/>
          </a:xfrm>
        </p:grpSpPr>
        <p:sp>
          <p:nvSpPr>
            <p:cNvPr id="11" name="object 11"/>
            <p:cNvSpPr/>
            <p:nvPr/>
          </p:nvSpPr>
          <p:spPr>
            <a:xfrm>
              <a:off x="3624834" y="3201161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1841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841500" y="838200"/>
                  </a:lnTo>
                  <a:lnTo>
                    <a:pt x="1885679" y="831083"/>
                  </a:lnTo>
                  <a:lnTo>
                    <a:pt x="1924031" y="811263"/>
                  </a:lnTo>
                  <a:lnTo>
                    <a:pt x="1954263" y="781031"/>
                  </a:lnTo>
                  <a:lnTo>
                    <a:pt x="1974083" y="742679"/>
                  </a:lnTo>
                  <a:lnTo>
                    <a:pt x="1981200" y="698500"/>
                  </a:lnTo>
                  <a:lnTo>
                    <a:pt x="1981200" y="139700"/>
                  </a:lnTo>
                  <a:lnTo>
                    <a:pt x="1974083" y="95520"/>
                  </a:lnTo>
                  <a:lnTo>
                    <a:pt x="1954263" y="57168"/>
                  </a:lnTo>
                  <a:lnTo>
                    <a:pt x="1924031" y="26936"/>
                  </a:lnTo>
                  <a:lnTo>
                    <a:pt x="1885679" y="7116"/>
                  </a:lnTo>
                  <a:lnTo>
                    <a:pt x="18415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4834" y="3201161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841500" y="0"/>
                  </a:lnTo>
                  <a:lnTo>
                    <a:pt x="1885679" y="7116"/>
                  </a:lnTo>
                  <a:lnTo>
                    <a:pt x="1924031" y="26936"/>
                  </a:lnTo>
                  <a:lnTo>
                    <a:pt x="1954263" y="57168"/>
                  </a:lnTo>
                  <a:lnTo>
                    <a:pt x="1974083" y="95520"/>
                  </a:lnTo>
                  <a:lnTo>
                    <a:pt x="1981200" y="139700"/>
                  </a:lnTo>
                  <a:lnTo>
                    <a:pt x="1981200" y="698500"/>
                  </a:lnTo>
                  <a:lnTo>
                    <a:pt x="1974083" y="742679"/>
                  </a:lnTo>
                  <a:lnTo>
                    <a:pt x="1954263" y="781031"/>
                  </a:lnTo>
                  <a:lnTo>
                    <a:pt x="1924031" y="811263"/>
                  </a:lnTo>
                  <a:lnTo>
                    <a:pt x="1885679" y="831083"/>
                  </a:lnTo>
                  <a:lnTo>
                    <a:pt x="18415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4322" y="3294710"/>
            <a:ext cx="15220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JDBC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Driver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Manager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50617" y="4331461"/>
            <a:ext cx="1516380" cy="863600"/>
            <a:chOff x="2150617" y="4331461"/>
            <a:chExt cx="1516380" cy="863600"/>
          </a:xfrm>
        </p:grpSpPr>
        <p:sp>
          <p:nvSpPr>
            <p:cNvPr id="15" name="object 15"/>
            <p:cNvSpPr/>
            <p:nvPr/>
          </p:nvSpPr>
          <p:spPr>
            <a:xfrm>
              <a:off x="2163317" y="4344161"/>
              <a:ext cx="1490980" cy="838200"/>
            </a:xfrm>
            <a:custGeom>
              <a:avLst/>
              <a:gdLst/>
              <a:ahLst/>
              <a:cxnLst/>
              <a:rect l="l" t="t" r="r" b="b"/>
              <a:pathLst>
                <a:path w="1490979" h="838200">
                  <a:moveTo>
                    <a:pt x="1350771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350771" y="838200"/>
                  </a:lnTo>
                  <a:lnTo>
                    <a:pt x="1394951" y="831083"/>
                  </a:lnTo>
                  <a:lnTo>
                    <a:pt x="1433303" y="811263"/>
                  </a:lnTo>
                  <a:lnTo>
                    <a:pt x="1463535" y="781031"/>
                  </a:lnTo>
                  <a:lnTo>
                    <a:pt x="1483355" y="742679"/>
                  </a:lnTo>
                  <a:lnTo>
                    <a:pt x="1490471" y="698500"/>
                  </a:lnTo>
                  <a:lnTo>
                    <a:pt x="1490471" y="139700"/>
                  </a:lnTo>
                  <a:lnTo>
                    <a:pt x="1483355" y="95520"/>
                  </a:lnTo>
                  <a:lnTo>
                    <a:pt x="1463535" y="57168"/>
                  </a:lnTo>
                  <a:lnTo>
                    <a:pt x="1433303" y="26936"/>
                  </a:lnTo>
                  <a:lnTo>
                    <a:pt x="1394951" y="7116"/>
                  </a:lnTo>
                  <a:lnTo>
                    <a:pt x="1350771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63317" y="4344161"/>
              <a:ext cx="1490980" cy="838200"/>
            </a:xfrm>
            <a:custGeom>
              <a:avLst/>
              <a:gdLst/>
              <a:ahLst/>
              <a:cxnLst/>
              <a:rect l="l" t="t" r="r" b="b"/>
              <a:pathLst>
                <a:path w="1490979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350771" y="0"/>
                  </a:lnTo>
                  <a:lnTo>
                    <a:pt x="1394951" y="7116"/>
                  </a:lnTo>
                  <a:lnTo>
                    <a:pt x="1433303" y="26936"/>
                  </a:lnTo>
                  <a:lnTo>
                    <a:pt x="1463535" y="57168"/>
                  </a:lnTo>
                  <a:lnTo>
                    <a:pt x="1483355" y="95520"/>
                  </a:lnTo>
                  <a:lnTo>
                    <a:pt x="1490471" y="139700"/>
                  </a:lnTo>
                  <a:lnTo>
                    <a:pt x="1490471" y="698500"/>
                  </a:lnTo>
                  <a:lnTo>
                    <a:pt x="1483355" y="742679"/>
                  </a:lnTo>
                  <a:lnTo>
                    <a:pt x="1463535" y="781031"/>
                  </a:lnTo>
                  <a:lnTo>
                    <a:pt x="1433303" y="811263"/>
                  </a:lnTo>
                  <a:lnTo>
                    <a:pt x="1394951" y="831083"/>
                  </a:lnTo>
                  <a:lnTo>
                    <a:pt x="1350771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67432" y="447027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JDBC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6661" y="4331461"/>
            <a:ext cx="1549400" cy="863600"/>
            <a:chOff x="4026661" y="4331461"/>
            <a:chExt cx="1549400" cy="863600"/>
          </a:xfrm>
        </p:grpSpPr>
        <p:sp>
          <p:nvSpPr>
            <p:cNvPr id="19" name="object 19"/>
            <p:cNvSpPr/>
            <p:nvPr/>
          </p:nvSpPr>
          <p:spPr>
            <a:xfrm>
              <a:off x="4039361" y="4344161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3843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1384300" y="838200"/>
                  </a:lnTo>
                  <a:lnTo>
                    <a:pt x="1428430" y="831071"/>
                  </a:lnTo>
                  <a:lnTo>
                    <a:pt x="1466776" y="811227"/>
                  </a:lnTo>
                  <a:lnTo>
                    <a:pt x="1497027" y="780976"/>
                  </a:lnTo>
                  <a:lnTo>
                    <a:pt x="1516871" y="742630"/>
                  </a:lnTo>
                  <a:lnTo>
                    <a:pt x="1524000" y="698500"/>
                  </a:lnTo>
                  <a:lnTo>
                    <a:pt x="1524000" y="139700"/>
                  </a:lnTo>
                  <a:lnTo>
                    <a:pt x="1516871" y="95520"/>
                  </a:lnTo>
                  <a:lnTo>
                    <a:pt x="1497027" y="57168"/>
                  </a:lnTo>
                  <a:lnTo>
                    <a:pt x="1466776" y="26936"/>
                  </a:lnTo>
                  <a:lnTo>
                    <a:pt x="1428430" y="7116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9361" y="4344161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384300" y="0"/>
                  </a:lnTo>
                  <a:lnTo>
                    <a:pt x="1428430" y="7116"/>
                  </a:lnTo>
                  <a:lnTo>
                    <a:pt x="1466776" y="26936"/>
                  </a:lnTo>
                  <a:lnTo>
                    <a:pt x="1497027" y="57168"/>
                  </a:lnTo>
                  <a:lnTo>
                    <a:pt x="1516871" y="95520"/>
                  </a:lnTo>
                  <a:lnTo>
                    <a:pt x="1524000" y="139700"/>
                  </a:lnTo>
                  <a:lnTo>
                    <a:pt x="1524000" y="698500"/>
                  </a:lnTo>
                  <a:lnTo>
                    <a:pt x="1516871" y="742630"/>
                  </a:lnTo>
                  <a:lnTo>
                    <a:pt x="1497027" y="780976"/>
                  </a:lnTo>
                  <a:lnTo>
                    <a:pt x="1466776" y="811227"/>
                  </a:lnTo>
                  <a:lnTo>
                    <a:pt x="1428430" y="831071"/>
                  </a:lnTo>
                  <a:lnTo>
                    <a:pt x="13843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60875" y="447027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JDBC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22517" y="4331461"/>
            <a:ext cx="1473200" cy="863600"/>
            <a:chOff x="5922517" y="4331461"/>
            <a:chExt cx="1473200" cy="863600"/>
          </a:xfrm>
        </p:grpSpPr>
        <p:sp>
          <p:nvSpPr>
            <p:cNvPr id="23" name="object 23"/>
            <p:cNvSpPr/>
            <p:nvPr/>
          </p:nvSpPr>
          <p:spPr>
            <a:xfrm>
              <a:off x="5935217" y="4344161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13081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308100" y="838200"/>
                  </a:lnTo>
                  <a:lnTo>
                    <a:pt x="1352279" y="831083"/>
                  </a:lnTo>
                  <a:lnTo>
                    <a:pt x="1390631" y="811263"/>
                  </a:lnTo>
                  <a:lnTo>
                    <a:pt x="1420863" y="781031"/>
                  </a:lnTo>
                  <a:lnTo>
                    <a:pt x="1440683" y="742679"/>
                  </a:lnTo>
                  <a:lnTo>
                    <a:pt x="1447800" y="698500"/>
                  </a:lnTo>
                  <a:lnTo>
                    <a:pt x="1447800" y="139700"/>
                  </a:lnTo>
                  <a:lnTo>
                    <a:pt x="1440683" y="95520"/>
                  </a:lnTo>
                  <a:lnTo>
                    <a:pt x="1420863" y="57168"/>
                  </a:lnTo>
                  <a:lnTo>
                    <a:pt x="1390631" y="26936"/>
                  </a:lnTo>
                  <a:lnTo>
                    <a:pt x="1352279" y="711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5217" y="4344161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308100" y="0"/>
                  </a:lnTo>
                  <a:lnTo>
                    <a:pt x="1352279" y="7116"/>
                  </a:lnTo>
                  <a:lnTo>
                    <a:pt x="1390631" y="26936"/>
                  </a:lnTo>
                  <a:lnTo>
                    <a:pt x="1420863" y="57168"/>
                  </a:lnTo>
                  <a:lnTo>
                    <a:pt x="1440683" y="95520"/>
                  </a:lnTo>
                  <a:lnTo>
                    <a:pt x="1447800" y="139700"/>
                  </a:lnTo>
                  <a:lnTo>
                    <a:pt x="1447800" y="698500"/>
                  </a:lnTo>
                  <a:lnTo>
                    <a:pt x="1440683" y="742679"/>
                  </a:lnTo>
                  <a:lnTo>
                    <a:pt x="1420863" y="781031"/>
                  </a:lnTo>
                  <a:lnTo>
                    <a:pt x="1390631" y="811263"/>
                  </a:lnTo>
                  <a:lnTo>
                    <a:pt x="1352279" y="831083"/>
                  </a:lnTo>
                  <a:lnTo>
                    <a:pt x="13081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18630" y="447027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JDBC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02077" y="5474461"/>
            <a:ext cx="1026794" cy="953769"/>
            <a:chOff x="2402077" y="5474461"/>
            <a:chExt cx="1026794" cy="953769"/>
          </a:xfrm>
        </p:grpSpPr>
        <p:sp>
          <p:nvSpPr>
            <p:cNvPr id="27" name="object 27"/>
            <p:cNvSpPr/>
            <p:nvPr/>
          </p:nvSpPr>
          <p:spPr>
            <a:xfrm>
              <a:off x="2414777" y="5487161"/>
              <a:ext cx="1001394" cy="928369"/>
            </a:xfrm>
            <a:custGeom>
              <a:avLst/>
              <a:gdLst/>
              <a:ahLst/>
              <a:cxnLst/>
              <a:rect l="l" t="t" r="r" b="b"/>
              <a:pathLst>
                <a:path w="1001395" h="928370">
                  <a:moveTo>
                    <a:pt x="500634" y="0"/>
                  </a:moveTo>
                  <a:lnTo>
                    <a:pt x="432703" y="1411"/>
                  </a:lnTo>
                  <a:lnTo>
                    <a:pt x="367550" y="5522"/>
                  </a:lnTo>
                  <a:lnTo>
                    <a:pt x="305770" y="12150"/>
                  </a:lnTo>
                  <a:lnTo>
                    <a:pt x="247960" y="21110"/>
                  </a:lnTo>
                  <a:lnTo>
                    <a:pt x="194717" y="32218"/>
                  </a:lnTo>
                  <a:lnTo>
                    <a:pt x="146637" y="45291"/>
                  </a:lnTo>
                  <a:lnTo>
                    <a:pt x="104317" y="60144"/>
                  </a:lnTo>
                  <a:lnTo>
                    <a:pt x="68354" y="76595"/>
                  </a:lnTo>
                  <a:lnTo>
                    <a:pt x="17884" y="113550"/>
                  </a:lnTo>
                  <a:lnTo>
                    <a:pt x="0" y="154685"/>
                  </a:lnTo>
                  <a:lnTo>
                    <a:pt x="0" y="773430"/>
                  </a:lnTo>
                  <a:lnTo>
                    <a:pt x="17884" y="814552"/>
                  </a:lnTo>
                  <a:lnTo>
                    <a:pt x="68354" y="851503"/>
                  </a:lnTo>
                  <a:lnTo>
                    <a:pt x="104317" y="867954"/>
                  </a:lnTo>
                  <a:lnTo>
                    <a:pt x="146637" y="882810"/>
                  </a:lnTo>
                  <a:lnTo>
                    <a:pt x="194717" y="895885"/>
                  </a:lnTo>
                  <a:lnTo>
                    <a:pt x="247960" y="906997"/>
                  </a:lnTo>
                  <a:lnTo>
                    <a:pt x="305770" y="915960"/>
                  </a:lnTo>
                  <a:lnTo>
                    <a:pt x="367550" y="922590"/>
                  </a:lnTo>
                  <a:lnTo>
                    <a:pt x="432703" y="926703"/>
                  </a:lnTo>
                  <a:lnTo>
                    <a:pt x="500634" y="928116"/>
                  </a:lnTo>
                  <a:lnTo>
                    <a:pt x="568564" y="926703"/>
                  </a:lnTo>
                  <a:lnTo>
                    <a:pt x="633717" y="922590"/>
                  </a:lnTo>
                  <a:lnTo>
                    <a:pt x="695497" y="915960"/>
                  </a:lnTo>
                  <a:lnTo>
                    <a:pt x="753307" y="906997"/>
                  </a:lnTo>
                  <a:lnTo>
                    <a:pt x="806550" y="895885"/>
                  </a:lnTo>
                  <a:lnTo>
                    <a:pt x="854630" y="882810"/>
                  </a:lnTo>
                  <a:lnTo>
                    <a:pt x="896950" y="867954"/>
                  </a:lnTo>
                  <a:lnTo>
                    <a:pt x="932913" y="851503"/>
                  </a:lnTo>
                  <a:lnTo>
                    <a:pt x="983383" y="814552"/>
                  </a:lnTo>
                  <a:lnTo>
                    <a:pt x="1001268" y="773430"/>
                  </a:lnTo>
                  <a:lnTo>
                    <a:pt x="1001268" y="154685"/>
                  </a:lnTo>
                  <a:lnTo>
                    <a:pt x="983383" y="113550"/>
                  </a:lnTo>
                  <a:lnTo>
                    <a:pt x="932913" y="76595"/>
                  </a:lnTo>
                  <a:lnTo>
                    <a:pt x="896950" y="60144"/>
                  </a:lnTo>
                  <a:lnTo>
                    <a:pt x="854630" y="45291"/>
                  </a:lnTo>
                  <a:lnTo>
                    <a:pt x="806550" y="32218"/>
                  </a:lnTo>
                  <a:lnTo>
                    <a:pt x="753307" y="21110"/>
                  </a:lnTo>
                  <a:lnTo>
                    <a:pt x="695497" y="12150"/>
                  </a:lnTo>
                  <a:lnTo>
                    <a:pt x="633717" y="5522"/>
                  </a:lnTo>
                  <a:lnTo>
                    <a:pt x="568564" y="1411"/>
                  </a:lnTo>
                  <a:lnTo>
                    <a:pt x="500634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14777" y="5487161"/>
              <a:ext cx="1001394" cy="928369"/>
            </a:xfrm>
            <a:custGeom>
              <a:avLst/>
              <a:gdLst/>
              <a:ahLst/>
              <a:cxnLst/>
              <a:rect l="l" t="t" r="r" b="b"/>
              <a:pathLst>
                <a:path w="1001395" h="928370">
                  <a:moveTo>
                    <a:pt x="1001268" y="154685"/>
                  </a:moveTo>
                  <a:lnTo>
                    <a:pt x="983383" y="195808"/>
                  </a:lnTo>
                  <a:lnTo>
                    <a:pt x="932913" y="232759"/>
                  </a:lnTo>
                  <a:lnTo>
                    <a:pt x="896950" y="249210"/>
                  </a:lnTo>
                  <a:lnTo>
                    <a:pt x="854630" y="264066"/>
                  </a:lnTo>
                  <a:lnTo>
                    <a:pt x="806550" y="277141"/>
                  </a:lnTo>
                  <a:lnTo>
                    <a:pt x="753307" y="288253"/>
                  </a:lnTo>
                  <a:lnTo>
                    <a:pt x="695497" y="297216"/>
                  </a:lnTo>
                  <a:lnTo>
                    <a:pt x="633717" y="303846"/>
                  </a:lnTo>
                  <a:lnTo>
                    <a:pt x="568564" y="307959"/>
                  </a:lnTo>
                  <a:lnTo>
                    <a:pt x="500634" y="309372"/>
                  </a:lnTo>
                  <a:lnTo>
                    <a:pt x="432703" y="307959"/>
                  </a:lnTo>
                  <a:lnTo>
                    <a:pt x="367550" y="303846"/>
                  </a:lnTo>
                  <a:lnTo>
                    <a:pt x="305770" y="297216"/>
                  </a:lnTo>
                  <a:lnTo>
                    <a:pt x="247960" y="288253"/>
                  </a:lnTo>
                  <a:lnTo>
                    <a:pt x="194717" y="277141"/>
                  </a:lnTo>
                  <a:lnTo>
                    <a:pt x="146637" y="264066"/>
                  </a:lnTo>
                  <a:lnTo>
                    <a:pt x="104317" y="249210"/>
                  </a:lnTo>
                  <a:lnTo>
                    <a:pt x="68354" y="232759"/>
                  </a:lnTo>
                  <a:lnTo>
                    <a:pt x="17884" y="195808"/>
                  </a:lnTo>
                  <a:lnTo>
                    <a:pt x="4570" y="175676"/>
                  </a:lnTo>
                  <a:lnTo>
                    <a:pt x="0" y="154685"/>
                  </a:lnTo>
                </a:path>
                <a:path w="1001395" h="928370">
                  <a:moveTo>
                    <a:pt x="0" y="154685"/>
                  </a:moveTo>
                  <a:lnTo>
                    <a:pt x="17884" y="113550"/>
                  </a:lnTo>
                  <a:lnTo>
                    <a:pt x="68354" y="76595"/>
                  </a:lnTo>
                  <a:lnTo>
                    <a:pt x="104317" y="60144"/>
                  </a:lnTo>
                  <a:lnTo>
                    <a:pt x="146637" y="45291"/>
                  </a:lnTo>
                  <a:lnTo>
                    <a:pt x="194717" y="32218"/>
                  </a:lnTo>
                  <a:lnTo>
                    <a:pt x="247960" y="21110"/>
                  </a:lnTo>
                  <a:lnTo>
                    <a:pt x="305770" y="12150"/>
                  </a:lnTo>
                  <a:lnTo>
                    <a:pt x="367550" y="5522"/>
                  </a:lnTo>
                  <a:lnTo>
                    <a:pt x="432703" y="1411"/>
                  </a:lnTo>
                  <a:lnTo>
                    <a:pt x="500634" y="0"/>
                  </a:lnTo>
                  <a:lnTo>
                    <a:pt x="568564" y="1411"/>
                  </a:lnTo>
                  <a:lnTo>
                    <a:pt x="633717" y="5522"/>
                  </a:lnTo>
                  <a:lnTo>
                    <a:pt x="695497" y="12150"/>
                  </a:lnTo>
                  <a:lnTo>
                    <a:pt x="753307" y="21110"/>
                  </a:lnTo>
                  <a:lnTo>
                    <a:pt x="806550" y="32218"/>
                  </a:lnTo>
                  <a:lnTo>
                    <a:pt x="854630" y="45291"/>
                  </a:lnTo>
                  <a:lnTo>
                    <a:pt x="896950" y="60144"/>
                  </a:lnTo>
                  <a:lnTo>
                    <a:pt x="932913" y="76595"/>
                  </a:lnTo>
                  <a:lnTo>
                    <a:pt x="983383" y="113550"/>
                  </a:lnTo>
                  <a:lnTo>
                    <a:pt x="1001268" y="154685"/>
                  </a:lnTo>
                  <a:lnTo>
                    <a:pt x="1001268" y="773430"/>
                  </a:lnTo>
                  <a:lnTo>
                    <a:pt x="983383" y="814552"/>
                  </a:lnTo>
                  <a:lnTo>
                    <a:pt x="932913" y="851503"/>
                  </a:lnTo>
                  <a:lnTo>
                    <a:pt x="896950" y="867954"/>
                  </a:lnTo>
                  <a:lnTo>
                    <a:pt x="854630" y="882810"/>
                  </a:lnTo>
                  <a:lnTo>
                    <a:pt x="806550" y="895885"/>
                  </a:lnTo>
                  <a:lnTo>
                    <a:pt x="753307" y="906997"/>
                  </a:lnTo>
                  <a:lnTo>
                    <a:pt x="695497" y="915960"/>
                  </a:lnTo>
                  <a:lnTo>
                    <a:pt x="633717" y="922590"/>
                  </a:lnTo>
                  <a:lnTo>
                    <a:pt x="568564" y="926703"/>
                  </a:lnTo>
                  <a:lnTo>
                    <a:pt x="500634" y="928116"/>
                  </a:lnTo>
                  <a:lnTo>
                    <a:pt x="432703" y="926703"/>
                  </a:lnTo>
                  <a:lnTo>
                    <a:pt x="367550" y="922590"/>
                  </a:lnTo>
                  <a:lnTo>
                    <a:pt x="305770" y="915960"/>
                  </a:lnTo>
                  <a:lnTo>
                    <a:pt x="247960" y="906997"/>
                  </a:lnTo>
                  <a:lnTo>
                    <a:pt x="194717" y="895885"/>
                  </a:lnTo>
                  <a:lnTo>
                    <a:pt x="146637" y="882810"/>
                  </a:lnTo>
                  <a:lnTo>
                    <a:pt x="104317" y="867954"/>
                  </a:lnTo>
                  <a:lnTo>
                    <a:pt x="68354" y="851503"/>
                  </a:lnTo>
                  <a:lnTo>
                    <a:pt x="17884" y="814552"/>
                  </a:lnTo>
                  <a:lnTo>
                    <a:pt x="0" y="773430"/>
                  </a:lnTo>
                  <a:lnTo>
                    <a:pt x="0" y="154685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46095" y="5873292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cle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50461" y="5474461"/>
            <a:ext cx="1392555" cy="953769"/>
            <a:chOff x="3950461" y="5474461"/>
            <a:chExt cx="1392555" cy="953769"/>
          </a:xfrm>
        </p:grpSpPr>
        <p:sp>
          <p:nvSpPr>
            <p:cNvPr id="31" name="object 31"/>
            <p:cNvSpPr/>
            <p:nvPr/>
          </p:nvSpPr>
          <p:spPr>
            <a:xfrm>
              <a:off x="3963161" y="5487161"/>
              <a:ext cx="1367155" cy="928369"/>
            </a:xfrm>
            <a:custGeom>
              <a:avLst/>
              <a:gdLst/>
              <a:ahLst/>
              <a:cxnLst/>
              <a:rect l="l" t="t" r="r" b="b"/>
              <a:pathLst>
                <a:path w="1367154" h="928370">
                  <a:moveTo>
                    <a:pt x="683513" y="0"/>
                  </a:moveTo>
                  <a:lnTo>
                    <a:pt x="609046" y="907"/>
                  </a:lnTo>
                  <a:lnTo>
                    <a:pt x="536899" y="3565"/>
                  </a:lnTo>
                  <a:lnTo>
                    <a:pt x="467490" y="7882"/>
                  </a:lnTo>
                  <a:lnTo>
                    <a:pt x="401235" y="13761"/>
                  </a:lnTo>
                  <a:lnTo>
                    <a:pt x="338553" y="21110"/>
                  </a:lnTo>
                  <a:lnTo>
                    <a:pt x="279861" y="29833"/>
                  </a:lnTo>
                  <a:lnTo>
                    <a:pt x="225575" y="39838"/>
                  </a:lnTo>
                  <a:lnTo>
                    <a:pt x="176113" y="51029"/>
                  </a:lnTo>
                  <a:lnTo>
                    <a:pt x="131893" y="63313"/>
                  </a:lnTo>
                  <a:lnTo>
                    <a:pt x="93330" y="76595"/>
                  </a:lnTo>
                  <a:lnTo>
                    <a:pt x="34850" y="105777"/>
                  </a:lnTo>
                  <a:lnTo>
                    <a:pt x="4011" y="137824"/>
                  </a:lnTo>
                  <a:lnTo>
                    <a:pt x="0" y="154685"/>
                  </a:lnTo>
                  <a:lnTo>
                    <a:pt x="0" y="773430"/>
                  </a:lnTo>
                  <a:lnTo>
                    <a:pt x="34850" y="822323"/>
                  </a:lnTo>
                  <a:lnTo>
                    <a:pt x="93330" y="851503"/>
                  </a:lnTo>
                  <a:lnTo>
                    <a:pt x="131893" y="864786"/>
                  </a:lnTo>
                  <a:lnTo>
                    <a:pt x="176113" y="877071"/>
                  </a:lnTo>
                  <a:lnTo>
                    <a:pt x="225575" y="888264"/>
                  </a:lnTo>
                  <a:lnTo>
                    <a:pt x="279861" y="898271"/>
                  </a:lnTo>
                  <a:lnTo>
                    <a:pt x="338553" y="906997"/>
                  </a:lnTo>
                  <a:lnTo>
                    <a:pt x="401235" y="914348"/>
                  </a:lnTo>
                  <a:lnTo>
                    <a:pt x="467490" y="920230"/>
                  </a:lnTo>
                  <a:lnTo>
                    <a:pt x="536899" y="924548"/>
                  </a:lnTo>
                  <a:lnTo>
                    <a:pt x="609046" y="927208"/>
                  </a:lnTo>
                  <a:lnTo>
                    <a:pt x="683513" y="928116"/>
                  </a:lnTo>
                  <a:lnTo>
                    <a:pt x="757981" y="927208"/>
                  </a:lnTo>
                  <a:lnTo>
                    <a:pt x="830128" y="924548"/>
                  </a:lnTo>
                  <a:lnTo>
                    <a:pt x="899537" y="920230"/>
                  </a:lnTo>
                  <a:lnTo>
                    <a:pt x="965792" y="914348"/>
                  </a:lnTo>
                  <a:lnTo>
                    <a:pt x="1028474" y="906997"/>
                  </a:lnTo>
                  <a:lnTo>
                    <a:pt x="1087166" y="898271"/>
                  </a:lnTo>
                  <a:lnTo>
                    <a:pt x="1141452" y="888264"/>
                  </a:lnTo>
                  <a:lnTo>
                    <a:pt x="1190914" y="877071"/>
                  </a:lnTo>
                  <a:lnTo>
                    <a:pt x="1235134" y="864786"/>
                  </a:lnTo>
                  <a:lnTo>
                    <a:pt x="1273697" y="851503"/>
                  </a:lnTo>
                  <a:lnTo>
                    <a:pt x="1332177" y="822323"/>
                  </a:lnTo>
                  <a:lnTo>
                    <a:pt x="1363016" y="790285"/>
                  </a:lnTo>
                  <a:lnTo>
                    <a:pt x="1367027" y="773430"/>
                  </a:lnTo>
                  <a:lnTo>
                    <a:pt x="1367027" y="154685"/>
                  </a:lnTo>
                  <a:lnTo>
                    <a:pt x="1332177" y="105777"/>
                  </a:lnTo>
                  <a:lnTo>
                    <a:pt x="1273697" y="76595"/>
                  </a:lnTo>
                  <a:lnTo>
                    <a:pt x="1235134" y="63313"/>
                  </a:lnTo>
                  <a:lnTo>
                    <a:pt x="1190914" y="51029"/>
                  </a:lnTo>
                  <a:lnTo>
                    <a:pt x="1141452" y="39838"/>
                  </a:lnTo>
                  <a:lnTo>
                    <a:pt x="1087166" y="29833"/>
                  </a:lnTo>
                  <a:lnTo>
                    <a:pt x="1028474" y="21110"/>
                  </a:lnTo>
                  <a:lnTo>
                    <a:pt x="965792" y="13761"/>
                  </a:lnTo>
                  <a:lnTo>
                    <a:pt x="899537" y="7882"/>
                  </a:lnTo>
                  <a:lnTo>
                    <a:pt x="830128" y="3565"/>
                  </a:lnTo>
                  <a:lnTo>
                    <a:pt x="757981" y="907"/>
                  </a:lnTo>
                  <a:lnTo>
                    <a:pt x="683513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63161" y="5487161"/>
              <a:ext cx="1367155" cy="928369"/>
            </a:xfrm>
            <a:custGeom>
              <a:avLst/>
              <a:gdLst/>
              <a:ahLst/>
              <a:cxnLst/>
              <a:rect l="l" t="t" r="r" b="b"/>
              <a:pathLst>
                <a:path w="1367154" h="928370">
                  <a:moveTo>
                    <a:pt x="1367027" y="154685"/>
                  </a:moveTo>
                  <a:lnTo>
                    <a:pt x="1332177" y="203579"/>
                  </a:lnTo>
                  <a:lnTo>
                    <a:pt x="1273697" y="232759"/>
                  </a:lnTo>
                  <a:lnTo>
                    <a:pt x="1235134" y="246042"/>
                  </a:lnTo>
                  <a:lnTo>
                    <a:pt x="1190914" y="258327"/>
                  </a:lnTo>
                  <a:lnTo>
                    <a:pt x="1141452" y="269520"/>
                  </a:lnTo>
                  <a:lnTo>
                    <a:pt x="1087166" y="279527"/>
                  </a:lnTo>
                  <a:lnTo>
                    <a:pt x="1028474" y="288253"/>
                  </a:lnTo>
                  <a:lnTo>
                    <a:pt x="965792" y="295604"/>
                  </a:lnTo>
                  <a:lnTo>
                    <a:pt x="899537" y="301486"/>
                  </a:lnTo>
                  <a:lnTo>
                    <a:pt x="830128" y="305804"/>
                  </a:lnTo>
                  <a:lnTo>
                    <a:pt x="757981" y="308464"/>
                  </a:lnTo>
                  <a:lnTo>
                    <a:pt x="683513" y="309372"/>
                  </a:lnTo>
                  <a:lnTo>
                    <a:pt x="609046" y="308464"/>
                  </a:lnTo>
                  <a:lnTo>
                    <a:pt x="536899" y="305804"/>
                  </a:lnTo>
                  <a:lnTo>
                    <a:pt x="467490" y="301486"/>
                  </a:lnTo>
                  <a:lnTo>
                    <a:pt x="401235" y="295604"/>
                  </a:lnTo>
                  <a:lnTo>
                    <a:pt x="338553" y="288253"/>
                  </a:lnTo>
                  <a:lnTo>
                    <a:pt x="279861" y="279527"/>
                  </a:lnTo>
                  <a:lnTo>
                    <a:pt x="225575" y="269520"/>
                  </a:lnTo>
                  <a:lnTo>
                    <a:pt x="176113" y="258327"/>
                  </a:lnTo>
                  <a:lnTo>
                    <a:pt x="131893" y="246042"/>
                  </a:lnTo>
                  <a:lnTo>
                    <a:pt x="93330" y="232759"/>
                  </a:lnTo>
                  <a:lnTo>
                    <a:pt x="34850" y="203579"/>
                  </a:lnTo>
                  <a:lnTo>
                    <a:pt x="4011" y="171541"/>
                  </a:lnTo>
                  <a:lnTo>
                    <a:pt x="0" y="154685"/>
                  </a:lnTo>
                </a:path>
                <a:path w="1367154" h="928370">
                  <a:moveTo>
                    <a:pt x="0" y="154685"/>
                  </a:moveTo>
                  <a:lnTo>
                    <a:pt x="34850" y="105777"/>
                  </a:lnTo>
                  <a:lnTo>
                    <a:pt x="93330" y="76595"/>
                  </a:lnTo>
                  <a:lnTo>
                    <a:pt x="131893" y="63313"/>
                  </a:lnTo>
                  <a:lnTo>
                    <a:pt x="176113" y="51029"/>
                  </a:lnTo>
                  <a:lnTo>
                    <a:pt x="225575" y="39838"/>
                  </a:lnTo>
                  <a:lnTo>
                    <a:pt x="279861" y="29833"/>
                  </a:lnTo>
                  <a:lnTo>
                    <a:pt x="338553" y="21110"/>
                  </a:lnTo>
                  <a:lnTo>
                    <a:pt x="401235" y="13761"/>
                  </a:lnTo>
                  <a:lnTo>
                    <a:pt x="467490" y="7882"/>
                  </a:lnTo>
                  <a:lnTo>
                    <a:pt x="536899" y="3565"/>
                  </a:lnTo>
                  <a:lnTo>
                    <a:pt x="609046" y="907"/>
                  </a:lnTo>
                  <a:lnTo>
                    <a:pt x="683513" y="0"/>
                  </a:lnTo>
                  <a:lnTo>
                    <a:pt x="757981" y="907"/>
                  </a:lnTo>
                  <a:lnTo>
                    <a:pt x="830128" y="3565"/>
                  </a:lnTo>
                  <a:lnTo>
                    <a:pt x="899537" y="7882"/>
                  </a:lnTo>
                  <a:lnTo>
                    <a:pt x="965792" y="13761"/>
                  </a:lnTo>
                  <a:lnTo>
                    <a:pt x="1028474" y="21110"/>
                  </a:lnTo>
                  <a:lnTo>
                    <a:pt x="1087166" y="29833"/>
                  </a:lnTo>
                  <a:lnTo>
                    <a:pt x="1141452" y="39838"/>
                  </a:lnTo>
                  <a:lnTo>
                    <a:pt x="1190914" y="51029"/>
                  </a:lnTo>
                  <a:lnTo>
                    <a:pt x="1235134" y="63313"/>
                  </a:lnTo>
                  <a:lnTo>
                    <a:pt x="1273697" y="76595"/>
                  </a:lnTo>
                  <a:lnTo>
                    <a:pt x="1332177" y="105777"/>
                  </a:lnTo>
                  <a:lnTo>
                    <a:pt x="1363016" y="137824"/>
                  </a:lnTo>
                  <a:lnTo>
                    <a:pt x="1367027" y="154685"/>
                  </a:lnTo>
                  <a:lnTo>
                    <a:pt x="1367027" y="773430"/>
                  </a:lnTo>
                  <a:lnTo>
                    <a:pt x="1332177" y="822323"/>
                  </a:lnTo>
                  <a:lnTo>
                    <a:pt x="1273697" y="851503"/>
                  </a:lnTo>
                  <a:lnTo>
                    <a:pt x="1235134" y="864786"/>
                  </a:lnTo>
                  <a:lnTo>
                    <a:pt x="1190914" y="877071"/>
                  </a:lnTo>
                  <a:lnTo>
                    <a:pt x="1141452" y="888264"/>
                  </a:lnTo>
                  <a:lnTo>
                    <a:pt x="1087166" y="898271"/>
                  </a:lnTo>
                  <a:lnTo>
                    <a:pt x="1028474" y="906997"/>
                  </a:lnTo>
                  <a:lnTo>
                    <a:pt x="965792" y="914348"/>
                  </a:lnTo>
                  <a:lnTo>
                    <a:pt x="899537" y="920230"/>
                  </a:lnTo>
                  <a:lnTo>
                    <a:pt x="830128" y="924548"/>
                  </a:lnTo>
                  <a:lnTo>
                    <a:pt x="757981" y="927208"/>
                  </a:lnTo>
                  <a:lnTo>
                    <a:pt x="683513" y="928116"/>
                  </a:lnTo>
                  <a:lnTo>
                    <a:pt x="609046" y="927208"/>
                  </a:lnTo>
                  <a:lnTo>
                    <a:pt x="536899" y="924548"/>
                  </a:lnTo>
                  <a:lnTo>
                    <a:pt x="467490" y="920230"/>
                  </a:lnTo>
                  <a:lnTo>
                    <a:pt x="401235" y="914348"/>
                  </a:lnTo>
                  <a:lnTo>
                    <a:pt x="338553" y="906997"/>
                  </a:lnTo>
                  <a:lnTo>
                    <a:pt x="279861" y="898271"/>
                  </a:lnTo>
                  <a:lnTo>
                    <a:pt x="225575" y="888264"/>
                  </a:lnTo>
                  <a:lnTo>
                    <a:pt x="176113" y="877071"/>
                  </a:lnTo>
                  <a:lnTo>
                    <a:pt x="131893" y="864786"/>
                  </a:lnTo>
                  <a:lnTo>
                    <a:pt x="93330" y="851503"/>
                  </a:lnTo>
                  <a:lnTo>
                    <a:pt x="34850" y="822323"/>
                  </a:lnTo>
                  <a:lnTo>
                    <a:pt x="4011" y="790285"/>
                  </a:lnTo>
                  <a:lnTo>
                    <a:pt x="0" y="773430"/>
                  </a:lnTo>
                  <a:lnTo>
                    <a:pt x="0" y="154685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81678" y="5736132"/>
            <a:ext cx="730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07861" y="5411978"/>
            <a:ext cx="1358900" cy="1021080"/>
            <a:chOff x="6007861" y="5411978"/>
            <a:chExt cx="1358900" cy="1021080"/>
          </a:xfrm>
        </p:grpSpPr>
        <p:sp>
          <p:nvSpPr>
            <p:cNvPr id="35" name="object 35"/>
            <p:cNvSpPr/>
            <p:nvPr/>
          </p:nvSpPr>
          <p:spPr>
            <a:xfrm>
              <a:off x="6020561" y="5424678"/>
              <a:ext cx="1333500" cy="995680"/>
            </a:xfrm>
            <a:custGeom>
              <a:avLst/>
              <a:gdLst/>
              <a:ahLst/>
              <a:cxnLst/>
              <a:rect l="l" t="t" r="r" b="b"/>
              <a:pathLst>
                <a:path w="1333500" h="995679">
                  <a:moveTo>
                    <a:pt x="666749" y="0"/>
                  </a:moveTo>
                  <a:lnTo>
                    <a:pt x="594111" y="973"/>
                  </a:lnTo>
                  <a:lnTo>
                    <a:pt x="523735" y="3827"/>
                  </a:lnTo>
                  <a:lnTo>
                    <a:pt x="456029" y="8459"/>
                  </a:lnTo>
                  <a:lnTo>
                    <a:pt x="391400" y="14768"/>
                  </a:lnTo>
                  <a:lnTo>
                    <a:pt x="330256" y="22653"/>
                  </a:lnTo>
                  <a:lnTo>
                    <a:pt x="273003" y="32012"/>
                  </a:lnTo>
                  <a:lnTo>
                    <a:pt x="220048" y="42744"/>
                  </a:lnTo>
                  <a:lnTo>
                    <a:pt x="171799" y="54747"/>
                  </a:lnTo>
                  <a:lnTo>
                    <a:pt x="128662" y="67921"/>
                  </a:lnTo>
                  <a:lnTo>
                    <a:pt x="91044" y="82164"/>
                  </a:lnTo>
                  <a:lnTo>
                    <a:pt x="33997" y="113450"/>
                  </a:lnTo>
                  <a:lnTo>
                    <a:pt x="3913" y="147795"/>
                  </a:lnTo>
                  <a:lnTo>
                    <a:pt x="0" y="165862"/>
                  </a:lnTo>
                  <a:lnTo>
                    <a:pt x="0" y="829310"/>
                  </a:lnTo>
                  <a:lnTo>
                    <a:pt x="15381" y="864891"/>
                  </a:lnTo>
                  <a:lnTo>
                    <a:pt x="59354" y="897813"/>
                  </a:lnTo>
                  <a:lnTo>
                    <a:pt x="128662" y="927266"/>
                  </a:lnTo>
                  <a:lnTo>
                    <a:pt x="171799" y="940439"/>
                  </a:lnTo>
                  <a:lnTo>
                    <a:pt x="220048" y="952441"/>
                  </a:lnTo>
                  <a:lnTo>
                    <a:pt x="273003" y="963170"/>
                  </a:lnTo>
                  <a:lnTo>
                    <a:pt x="330256" y="972527"/>
                  </a:lnTo>
                  <a:lnTo>
                    <a:pt x="391400" y="980409"/>
                  </a:lnTo>
                  <a:lnTo>
                    <a:pt x="456029" y="986716"/>
                  </a:lnTo>
                  <a:lnTo>
                    <a:pt x="523735" y="991346"/>
                  </a:lnTo>
                  <a:lnTo>
                    <a:pt x="594111" y="994198"/>
                  </a:lnTo>
                  <a:lnTo>
                    <a:pt x="666749" y="995172"/>
                  </a:lnTo>
                  <a:lnTo>
                    <a:pt x="739388" y="994198"/>
                  </a:lnTo>
                  <a:lnTo>
                    <a:pt x="809764" y="991346"/>
                  </a:lnTo>
                  <a:lnTo>
                    <a:pt x="877470" y="986716"/>
                  </a:lnTo>
                  <a:lnTo>
                    <a:pt x="942099" y="980409"/>
                  </a:lnTo>
                  <a:lnTo>
                    <a:pt x="1003243" y="972527"/>
                  </a:lnTo>
                  <a:lnTo>
                    <a:pt x="1060496" y="963170"/>
                  </a:lnTo>
                  <a:lnTo>
                    <a:pt x="1113451" y="952441"/>
                  </a:lnTo>
                  <a:lnTo>
                    <a:pt x="1161700" y="940439"/>
                  </a:lnTo>
                  <a:lnTo>
                    <a:pt x="1204837" y="927266"/>
                  </a:lnTo>
                  <a:lnTo>
                    <a:pt x="1242455" y="913024"/>
                  </a:lnTo>
                  <a:lnTo>
                    <a:pt x="1299502" y="881736"/>
                  </a:lnTo>
                  <a:lnTo>
                    <a:pt x="1329586" y="847382"/>
                  </a:lnTo>
                  <a:lnTo>
                    <a:pt x="1333499" y="829310"/>
                  </a:lnTo>
                  <a:lnTo>
                    <a:pt x="1333499" y="165862"/>
                  </a:lnTo>
                  <a:lnTo>
                    <a:pt x="1318118" y="130291"/>
                  </a:lnTo>
                  <a:lnTo>
                    <a:pt x="1274145" y="97374"/>
                  </a:lnTo>
                  <a:lnTo>
                    <a:pt x="1204837" y="67921"/>
                  </a:lnTo>
                  <a:lnTo>
                    <a:pt x="1161700" y="54747"/>
                  </a:lnTo>
                  <a:lnTo>
                    <a:pt x="1113451" y="42744"/>
                  </a:lnTo>
                  <a:lnTo>
                    <a:pt x="1060496" y="32012"/>
                  </a:lnTo>
                  <a:lnTo>
                    <a:pt x="1003243" y="22653"/>
                  </a:lnTo>
                  <a:lnTo>
                    <a:pt x="942099" y="14768"/>
                  </a:lnTo>
                  <a:lnTo>
                    <a:pt x="877470" y="8459"/>
                  </a:lnTo>
                  <a:lnTo>
                    <a:pt x="809764" y="3827"/>
                  </a:lnTo>
                  <a:lnTo>
                    <a:pt x="739388" y="973"/>
                  </a:lnTo>
                  <a:lnTo>
                    <a:pt x="666749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0561" y="5424678"/>
              <a:ext cx="1333500" cy="995680"/>
            </a:xfrm>
            <a:custGeom>
              <a:avLst/>
              <a:gdLst/>
              <a:ahLst/>
              <a:cxnLst/>
              <a:rect l="l" t="t" r="r" b="b"/>
              <a:pathLst>
                <a:path w="1333500" h="995679">
                  <a:moveTo>
                    <a:pt x="1333499" y="165862"/>
                  </a:moveTo>
                  <a:lnTo>
                    <a:pt x="1318118" y="201443"/>
                  </a:lnTo>
                  <a:lnTo>
                    <a:pt x="1274145" y="234365"/>
                  </a:lnTo>
                  <a:lnTo>
                    <a:pt x="1204837" y="263818"/>
                  </a:lnTo>
                  <a:lnTo>
                    <a:pt x="1161700" y="276991"/>
                  </a:lnTo>
                  <a:lnTo>
                    <a:pt x="1113451" y="288993"/>
                  </a:lnTo>
                  <a:lnTo>
                    <a:pt x="1060496" y="299722"/>
                  </a:lnTo>
                  <a:lnTo>
                    <a:pt x="1003243" y="309079"/>
                  </a:lnTo>
                  <a:lnTo>
                    <a:pt x="942099" y="316961"/>
                  </a:lnTo>
                  <a:lnTo>
                    <a:pt x="877470" y="323268"/>
                  </a:lnTo>
                  <a:lnTo>
                    <a:pt x="809764" y="327898"/>
                  </a:lnTo>
                  <a:lnTo>
                    <a:pt x="739388" y="330750"/>
                  </a:lnTo>
                  <a:lnTo>
                    <a:pt x="666749" y="331724"/>
                  </a:lnTo>
                  <a:lnTo>
                    <a:pt x="594111" y="330750"/>
                  </a:lnTo>
                  <a:lnTo>
                    <a:pt x="523735" y="327898"/>
                  </a:lnTo>
                  <a:lnTo>
                    <a:pt x="456029" y="323268"/>
                  </a:lnTo>
                  <a:lnTo>
                    <a:pt x="391400" y="316961"/>
                  </a:lnTo>
                  <a:lnTo>
                    <a:pt x="330256" y="309079"/>
                  </a:lnTo>
                  <a:lnTo>
                    <a:pt x="273003" y="299722"/>
                  </a:lnTo>
                  <a:lnTo>
                    <a:pt x="220048" y="288993"/>
                  </a:lnTo>
                  <a:lnTo>
                    <a:pt x="171799" y="276991"/>
                  </a:lnTo>
                  <a:lnTo>
                    <a:pt x="128662" y="263818"/>
                  </a:lnTo>
                  <a:lnTo>
                    <a:pt x="91044" y="249576"/>
                  </a:lnTo>
                  <a:lnTo>
                    <a:pt x="33997" y="218288"/>
                  </a:lnTo>
                  <a:lnTo>
                    <a:pt x="3913" y="183934"/>
                  </a:lnTo>
                  <a:lnTo>
                    <a:pt x="0" y="165862"/>
                  </a:lnTo>
                </a:path>
                <a:path w="1333500" h="995679">
                  <a:moveTo>
                    <a:pt x="0" y="165862"/>
                  </a:moveTo>
                  <a:lnTo>
                    <a:pt x="15381" y="130291"/>
                  </a:lnTo>
                  <a:lnTo>
                    <a:pt x="59354" y="97374"/>
                  </a:lnTo>
                  <a:lnTo>
                    <a:pt x="128662" y="67921"/>
                  </a:lnTo>
                  <a:lnTo>
                    <a:pt x="171799" y="54747"/>
                  </a:lnTo>
                  <a:lnTo>
                    <a:pt x="220048" y="42744"/>
                  </a:lnTo>
                  <a:lnTo>
                    <a:pt x="273003" y="32012"/>
                  </a:lnTo>
                  <a:lnTo>
                    <a:pt x="330256" y="22653"/>
                  </a:lnTo>
                  <a:lnTo>
                    <a:pt x="391400" y="14768"/>
                  </a:lnTo>
                  <a:lnTo>
                    <a:pt x="456029" y="8459"/>
                  </a:lnTo>
                  <a:lnTo>
                    <a:pt x="523735" y="3827"/>
                  </a:lnTo>
                  <a:lnTo>
                    <a:pt x="594111" y="973"/>
                  </a:lnTo>
                  <a:lnTo>
                    <a:pt x="666749" y="0"/>
                  </a:lnTo>
                  <a:lnTo>
                    <a:pt x="739388" y="973"/>
                  </a:lnTo>
                  <a:lnTo>
                    <a:pt x="809764" y="3827"/>
                  </a:lnTo>
                  <a:lnTo>
                    <a:pt x="877470" y="8459"/>
                  </a:lnTo>
                  <a:lnTo>
                    <a:pt x="942099" y="14768"/>
                  </a:lnTo>
                  <a:lnTo>
                    <a:pt x="1003243" y="22653"/>
                  </a:lnTo>
                  <a:lnTo>
                    <a:pt x="1060496" y="32012"/>
                  </a:lnTo>
                  <a:lnTo>
                    <a:pt x="1113451" y="42744"/>
                  </a:lnTo>
                  <a:lnTo>
                    <a:pt x="1161700" y="54747"/>
                  </a:lnTo>
                  <a:lnTo>
                    <a:pt x="1204837" y="67921"/>
                  </a:lnTo>
                  <a:lnTo>
                    <a:pt x="1242455" y="82164"/>
                  </a:lnTo>
                  <a:lnTo>
                    <a:pt x="1299502" y="113450"/>
                  </a:lnTo>
                  <a:lnTo>
                    <a:pt x="1329586" y="147795"/>
                  </a:lnTo>
                  <a:lnTo>
                    <a:pt x="1333499" y="165862"/>
                  </a:lnTo>
                  <a:lnTo>
                    <a:pt x="1333499" y="829310"/>
                  </a:lnTo>
                  <a:lnTo>
                    <a:pt x="1318118" y="864891"/>
                  </a:lnTo>
                  <a:lnTo>
                    <a:pt x="1274145" y="897813"/>
                  </a:lnTo>
                  <a:lnTo>
                    <a:pt x="1204837" y="927266"/>
                  </a:lnTo>
                  <a:lnTo>
                    <a:pt x="1161700" y="940439"/>
                  </a:lnTo>
                  <a:lnTo>
                    <a:pt x="1113451" y="952441"/>
                  </a:lnTo>
                  <a:lnTo>
                    <a:pt x="1060496" y="963170"/>
                  </a:lnTo>
                  <a:lnTo>
                    <a:pt x="1003243" y="972527"/>
                  </a:lnTo>
                  <a:lnTo>
                    <a:pt x="942099" y="980409"/>
                  </a:lnTo>
                  <a:lnTo>
                    <a:pt x="877470" y="986716"/>
                  </a:lnTo>
                  <a:lnTo>
                    <a:pt x="809764" y="991346"/>
                  </a:lnTo>
                  <a:lnTo>
                    <a:pt x="739388" y="994198"/>
                  </a:lnTo>
                  <a:lnTo>
                    <a:pt x="666749" y="995172"/>
                  </a:lnTo>
                  <a:lnTo>
                    <a:pt x="594111" y="994198"/>
                  </a:lnTo>
                  <a:lnTo>
                    <a:pt x="523735" y="991346"/>
                  </a:lnTo>
                  <a:lnTo>
                    <a:pt x="456029" y="986716"/>
                  </a:lnTo>
                  <a:lnTo>
                    <a:pt x="391400" y="980409"/>
                  </a:lnTo>
                  <a:lnTo>
                    <a:pt x="330256" y="972527"/>
                  </a:lnTo>
                  <a:lnTo>
                    <a:pt x="273003" y="963170"/>
                  </a:lnTo>
                  <a:lnTo>
                    <a:pt x="220048" y="952441"/>
                  </a:lnTo>
                  <a:lnTo>
                    <a:pt x="171799" y="940439"/>
                  </a:lnTo>
                  <a:lnTo>
                    <a:pt x="128662" y="927266"/>
                  </a:lnTo>
                  <a:lnTo>
                    <a:pt x="91044" y="913024"/>
                  </a:lnTo>
                  <a:lnTo>
                    <a:pt x="33997" y="881736"/>
                  </a:lnTo>
                  <a:lnTo>
                    <a:pt x="3913" y="847382"/>
                  </a:lnTo>
                  <a:lnTo>
                    <a:pt x="0" y="829310"/>
                  </a:lnTo>
                  <a:lnTo>
                    <a:pt x="0" y="165862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87515" y="5576112"/>
            <a:ext cx="800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ODBC</a:t>
            </a:r>
            <a:endParaRPr sz="1800">
              <a:latin typeface="Arial"/>
              <a:cs typeface="Arial"/>
            </a:endParaRPr>
          </a:p>
          <a:p>
            <a:pPr marL="12700" marR="5080" indent="139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Data </a:t>
            </a:r>
            <a:r>
              <a:rPr sz="1800" b="1" dirty="0">
                <a:latin typeface="Arial"/>
                <a:cs typeface="Arial"/>
              </a:rPr>
              <a:t> So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87281" y="916177"/>
            <a:ext cx="6270625" cy="4592320"/>
            <a:chOff x="2887281" y="916177"/>
            <a:chExt cx="6270625" cy="4592320"/>
          </a:xfrm>
        </p:grpSpPr>
        <p:sp>
          <p:nvSpPr>
            <p:cNvPr id="39" name="object 39"/>
            <p:cNvSpPr/>
            <p:nvPr/>
          </p:nvSpPr>
          <p:spPr>
            <a:xfrm>
              <a:off x="4601717" y="1898141"/>
              <a:ext cx="47625" cy="1303020"/>
            </a:xfrm>
            <a:custGeom>
              <a:avLst/>
              <a:gdLst/>
              <a:ahLst/>
              <a:cxnLst/>
              <a:rect l="l" t="t" r="r" b="b"/>
              <a:pathLst>
                <a:path w="47625" h="1303020">
                  <a:moveTo>
                    <a:pt x="0" y="0"/>
                  </a:moveTo>
                  <a:lnTo>
                    <a:pt x="0" y="235712"/>
                  </a:lnTo>
                </a:path>
                <a:path w="47625" h="1303020">
                  <a:moveTo>
                    <a:pt x="47244" y="1074420"/>
                  </a:moveTo>
                  <a:lnTo>
                    <a:pt x="47244" y="1303020"/>
                  </a:lnTo>
                </a:path>
              </a:pathLst>
            </a:custGeom>
            <a:ln w="349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08554" y="4039361"/>
              <a:ext cx="1707514" cy="304800"/>
            </a:xfrm>
            <a:custGeom>
              <a:avLst/>
              <a:gdLst/>
              <a:ahLst/>
              <a:cxnLst/>
              <a:rect l="l" t="t" r="r" b="b"/>
              <a:pathLst>
                <a:path w="1707514" h="304800">
                  <a:moveTo>
                    <a:pt x="1707387" y="0"/>
                  </a:moveTo>
                  <a:lnTo>
                    <a:pt x="1707387" y="152400"/>
                  </a:lnTo>
                  <a:lnTo>
                    <a:pt x="0" y="152400"/>
                  </a:lnTo>
                  <a:lnTo>
                    <a:pt x="0" y="304800"/>
                  </a:lnTo>
                </a:path>
              </a:pathLst>
            </a:custGeom>
            <a:ln w="349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15433" y="4039361"/>
              <a:ext cx="2043430" cy="304800"/>
            </a:xfrm>
            <a:custGeom>
              <a:avLst/>
              <a:gdLst/>
              <a:ahLst/>
              <a:cxnLst/>
              <a:rect l="l" t="t" r="r" b="b"/>
              <a:pathLst>
                <a:path w="2043429" h="304800">
                  <a:moveTo>
                    <a:pt x="0" y="0"/>
                  </a:moveTo>
                  <a:lnTo>
                    <a:pt x="0" y="152400"/>
                  </a:lnTo>
                  <a:lnTo>
                    <a:pt x="2043048" y="152400"/>
                  </a:lnTo>
                  <a:lnTo>
                    <a:pt x="2043048" y="304800"/>
                  </a:lnTo>
                </a:path>
              </a:pathLst>
            </a:custGeom>
            <a:ln w="349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20005" y="405917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49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8554" y="5182362"/>
              <a:ext cx="7620" cy="304800"/>
            </a:xfrm>
            <a:custGeom>
              <a:avLst/>
              <a:gdLst/>
              <a:ahLst/>
              <a:cxnLst/>
              <a:rect l="l" t="t" r="r" b="b"/>
              <a:pathLst>
                <a:path w="7619" h="304800">
                  <a:moveTo>
                    <a:pt x="3556" y="-17462"/>
                  </a:moveTo>
                  <a:lnTo>
                    <a:pt x="3556" y="322262"/>
                  </a:lnTo>
                </a:path>
              </a:pathLst>
            </a:custGeom>
            <a:ln w="42037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30673" y="5182362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0" y="0"/>
                  </a:moveTo>
                  <a:lnTo>
                    <a:pt x="0" y="304800"/>
                  </a:lnTo>
                </a:path>
                <a:path w="2057400" h="304800">
                  <a:moveTo>
                    <a:pt x="2057400" y="19812"/>
                  </a:moveTo>
                  <a:lnTo>
                    <a:pt x="2057400" y="243585"/>
                  </a:lnTo>
                </a:path>
              </a:pathLst>
            </a:custGeom>
            <a:ln w="349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30417" y="928877"/>
              <a:ext cx="3514725" cy="828040"/>
            </a:xfrm>
            <a:custGeom>
              <a:avLst/>
              <a:gdLst/>
              <a:ahLst/>
              <a:cxnLst/>
              <a:rect l="l" t="t" r="r" b="b"/>
              <a:pathLst>
                <a:path w="3514725" h="828039">
                  <a:moveTo>
                    <a:pt x="283464" y="137922"/>
                  </a:moveTo>
                  <a:lnTo>
                    <a:pt x="290492" y="94317"/>
                  </a:lnTo>
                  <a:lnTo>
                    <a:pt x="310066" y="56455"/>
                  </a:lnTo>
                  <a:lnTo>
                    <a:pt x="339919" y="26602"/>
                  </a:lnTo>
                  <a:lnTo>
                    <a:pt x="377781" y="7028"/>
                  </a:lnTo>
                  <a:lnTo>
                    <a:pt x="421386" y="0"/>
                  </a:lnTo>
                  <a:lnTo>
                    <a:pt x="821944" y="0"/>
                  </a:lnTo>
                  <a:lnTo>
                    <a:pt x="1629664" y="0"/>
                  </a:lnTo>
                  <a:lnTo>
                    <a:pt x="3376422" y="0"/>
                  </a:lnTo>
                  <a:lnTo>
                    <a:pt x="3420026" y="7028"/>
                  </a:lnTo>
                  <a:lnTo>
                    <a:pt x="3457888" y="26602"/>
                  </a:lnTo>
                  <a:lnTo>
                    <a:pt x="3487741" y="56455"/>
                  </a:lnTo>
                  <a:lnTo>
                    <a:pt x="3507315" y="94317"/>
                  </a:lnTo>
                  <a:lnTo>
                    <a:pt x="3514343" y="137922"/>
                  </a:lnTo>
                  <a:lnTo>
                    <a:pt x="3514343" y="344805"/>
                  </a:lnTo>
                  <a:lnTo>
                    <a:pt x="3514343" y="689610"/>
                  </a:lnTo>
                  <a:lnTo>
                    <a:pt x="3507315" y="733214"/>
                  </a:lnTo>
                  <a:lnTo>
                    <a:pt x="3487741" y="771076"/>
                  </a:lnTo>
                  <a:lnTo>
                    <a:pt x="3457888" y="800929"/>
                  </a:lnTo>
                  <a:lnTo>
                    <a:pt x="3420026" y="820503"/>
                  </a:lnTo>
                  <a:lnTo>
                    <a:pt x="3376422" y="827532"/>
                  </a:lnTo>
                  <a:lnTo>
                    <a:pt x="1629664" y="827532"/>
                  </a:lnTo>
                  <a:lnTo>
                    <a:pt x="821944" y="827532"/>
                  </a:lnTo>
                  <a:lnTo>
                    <a:pt x="421386" y="827532"/>
                  </a:lnTo>
                  <a:lnTo>
                    <a:pt x="377781" y="820503"/>
                  </a:lnTo>
                  <a:lnTo>
                    <a:pt x="339919" y="800929"/>
                  </a:lnTo>
                  <a:lnTo>
                    <a:pt x="310066" y="771076"/>
                  </a:lnTo>
                  <a:lnTo>
                    <a:pt x="290492" y="733214"/>
                  </a:lnTo>
                  <a:lnTo>
                    <a:pt x="283464" y="689610"/>
                  </a:lnTo>
                  <a:lnTo>
                    <a:pt x="283464" y="344805"/>
                  </a:lnTo>
                  <a:lnTo>
                    <a:pt x="0" y="389889"/>
                  </a:lnTo>
                  <a:lnTo>
                    <a:pt x="283464" y="13792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32753" y="911733"/>
            <a:ext cx="2653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b="1" spc="-15" dirty="0">
                <a:latin typeface="Arial"/>
                <a:cs typeface="Arial"/>
              </a:rPr>
              <a:t>Java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client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server.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3162" y="1067561"/>
            <a:ext cx="3367404" cy="1351915"/>
          </a:xfrm>
          <a:custGeom>
            <a:avLst/>
            <a:gdLst/>
            <a:ahLst/>
            <a:cxnLst/>
            <a:rect l="l" t="t" r="r" b="b"/>
            <a:pathLst>
              <a:path w="3367404" h="1351914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499" y="0"/>
                </a:lnTo>
                <a:lnTo>
                  <a:pt x="1866900" y="0"/>
                </a:lnTo>
                <a:lnTo>
                  <a:pt x="2667000" y="0"/>
                </a:lnTo>
                <a:lnTo>
                  <a:pt x="3009900" y="0"/>
                </a:lnTo>
                <a:lnTo>
                  <a:pt x="3053562" y="5034"/>
                </a:lnTo>
                <a:lnTo>
                  <a:pt x="3093653" y="19372"/>
                </a:lnTo>
                <a:lnTo>
                  <a:pt x="3129025" y="41867"/>
                </a:lnTo>
                <a:lnTo>
                  <a:pt x="3158532" y="71374"/>
                </a:lnTo>
                <a:lnTo>
                  <a:pt x="3181027" y="106746"/>
                </a:lnTo>
                <a:lnTo>
                  <a:pt x="3195365" y="146837"/>
                </a:lnTo>
                <a:lnTo>
                  <a:pt x="3200400" y="190500"/>
                </a:lnTo>
                <a:lnTo>
                  <a:pt x="3200400" y="666750"/>
                </a:lnTo>
                <a:lnTo>
                  <a:pt x="3200400" y="952500"/>
                </a:lnTo>
                <a:lnTo>
                  <a:pt x="3195365" y="996162"/>
                </a:lnTo>
                <a:lnTo>
                  <a:pt x="3181027" y="1036253"/>
                </a:lnTo>
                <a:lnTo>
                  <a:pt x="3158532" y="1071625"/>
                </a:lnTo>
                <a:lnTo>
                  <a:pt x="3129025" y="1101132"/>
                </a:lnTo>
                <a:lnTo>
                  <a:pt x="3093653" y="1123627"/>
                </a:lnTo>
                <a:lnTo>
                  <a:pt x="3053562" y="1137965"/>
                </a:lnTo>
                <a:lnTo>
                  <a:pt x="3009900" y="1143000"/>
                </a:lnTo>
                <a:lnTo>
                  <a:pt x="2667000" y="1143000"/>
                </a:lnTo>
                <a:lnTo>
                  <a:pt x="3367151" y="1351914"/>
                </a:lnTo>
                <a:lnTo>
                  <a:pt x="1866900" y="1143000"/>
                </a:lnTo>
                <a:lnTo>
                  <a:pt x="190499" y="1143000"/>
                </a:lnTo>
                <a:lnTo>
                  <a:pt x="146821" y="1137965"/>
                </a:lnTo>
                <a:lnTo>
                  <a:pt x="106724" y="1123627"/>
                </a:lnTo>
                <a:lnTo>
                  <a:pt x="71353" y="1101132"/>
                </a:lnTo>
                <a:lnTo>
                  <a:pt x="41851" y="1071625"/>
                </a:lnTo>
                <a:lnTo>
                  <a:pt x="19363" y="1036253"/>
                </a:lnTo>
                <a:lnTo>
                  <a:pt x="5031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6918" y="1071117"/>
            <a:ext cx="150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1800" dirty="0">
                <a:latin typeface="Arial MT"/>
                <a:cs typeface="Arial MT"/>
              </a:rPr>
              <a:t>It	</a:t>
            </a:r>
            <a:r>
              <a:rPr sz="1800" spc="-5" dirty="0">
                <a:latin typeface="Arial MT"/>
                <a:cs typeface="Arial MT"/>
              </a:rPr>
              <a:t>provides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301750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dirty="0"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02714" y="1071117"/>
            <a:ext cx="131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  <a:tabLst>
                <a:tab pos="1099185" algn="l"/>
                <a:tab pos="114935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		</a:t>
            </a:r>
            <a:r>
              <a:rPr sz="1800" dirty="0">
                <a:latin typeface="Arial MT"/>
                <a:cs typeface="Arial MT"/>
              </a:rPr>
              <a:t>&amp;  </a:t>
            </a:r>
            <a:r>
              <a:rPr sz="1800" spc="-5" dirty="0">
                <a:latin typeface="Arial MT"/>
                <a:cs typeface="Arial MT"/>
              </a:rPr>
              <a:t>co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ct	</a:t>
            </a:r>
            <a:r>
              <a:rPr sz="1800" spc="-10" dirty="0">
                <a:latin typeface="Arial MT"/>
                <a:cs typeface="Arial MT"/>
              </a:rPr>
              <a:t>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6918" y="1619758"/>
            <a:ext cx="2931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5860" algn="l"/>
              </a:tabLst>
            </a:pPr>
            <a:r>
              <a:rPr sz="1800" spc="-5" dirty="0">
                <a:latin typeface="Arial MT"/>
                <a:cs typeface="Arial MT"/>
              </a:rPr>
              <a:t>comm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ate	</a:t>
            </a:r>
            <a:r>
              <a:rPr sz="1800" spc="-5" dirty="0">
                <a:latin typeface="Arial MT"/>
                <a:cs typeface="Arial MT"/>
              </a:rPr>
              <a:t>Java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application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56326" y="2256282"/>
            <a:ext cx="3458210" cy="1524000"/>
          </a:xfrm>
          <a:custGeom>
            <a:avLst/>
            <a:gdLst/>
            <a:ahLst/>
            <a:cxnLst/>
            <a:rect l="l" t="t" r="r" b="b"/>
            <a:pathLst>
              <a:path w="3458209" h="1524000">
                <a:moveTo>
                  <a:pt x="135636" y="254000"/>
                </a:moveTo>
                <a:lnTo>
                  <a:pt x="139726" y="208328"/>
                </a:lnTo>
                <a:lnTo>
                  <a:pt x="151520" y="165349"/>
                </a:lnTo>
                <a:lnTo>
                  <a:pt x="170302" y="125777"/>
                </a:lnTo>
                <a:lnTo>
                  <a:pt x="195355" y="90328"/>
                </a:lnTo>
                <a:lnTo>
                  <a:pt x="225964" y="59719"/>
                </a:lnTo>
                <a:lnTo>
                  <a:pt x="261413" y="34666"/>
                </a:lnTo>
                <a:lnTo>
                  <a:pt x="300985" y="15884"/>
                </a:lnTo>
                <a:lnTo>
                  <a:pt x="343964" y="4090"/>
                </a:lnTo>
                <a:lnTo>
                  <a:pt x="389636" y="0"/>
                </a:lnTo>
                <a:lnTo>
                  <a:pt x="689356" y="0"/>
                </a:lnTo>
                <a:lnTo>
                  <a:pt x="1519935" y="0"/>
                </a:lnTo>
                <a:lnTo>
                  <a:pt x="3203955" y="0"/>
                </a:lnTo>
                <a:lnTo>
                  <a:pt x="3249627" y="4090"/>
                </a:lnTo>
                <a:lnTo>
                  <a:pt x="3292606" y="15884"/>
                </a:lnTo>
                <a:lnTo>
                  <a:pt x="3332178" y="34666"/>
                </a:lnTo>
                <a:lnTo>
                  <a:pt x="3367627" y="59719"/>
                </a:lnTo>
                <a:lnTo>
                  <a:pt x="3398236" y="90328"/>
                </a:lnTo>
                <a:lnTo>
                  <a:pt x="3423289" y="125777"/>
                </a:lnTo>
                <a:lnTo>
                  <a:pt x="3442071" y="165349"/>
                </a:lnTo>
                <a:lnTo>
                  <a:pt x="3453865" y="208328"/>
                </a:lnTo>
                <a:lnTo>
                  <a:pt x="3457955" y="254000"/>
                </a:lnTo>
                <a:lnTo>
                  <a:pt x="3457955" y="889000"/>
                </a:lnTo>
                <a:lnTo>
                  <a:pt x="3457955" y="1270000"/>
                </a:lnTo>
                <a:lnTo>
                  <a:pt x="3453865" y="1315671"/>
                </a:lnTo>
                <a:lnTo>
                  <a:pt x="3442071" y="1358650"/>
                </a:lnTo>
                <a:lnTo>
                  <a:pt x="3423289" y="1398222"/>
                </a:lnTo>
                <a:lnTo>
                  <a:pt x="3398236" y="1433671"/>
                </a:lnTo>
                <a:lnTo>
                  <a:pt x="3367627" y="1464280"/>
                </a:lnTo>
                <a:lnTo>
                  <a:pt x="3332178" y="1489333"/>
                </a:lnTo>
                <a:lnTo>
                  <a:pt x="3292606" y="1508115"/>
                </a:lnTo>
                <a:lnTo>
                  <a:pt x="3249627" y="1519909"/>
                </a:lnTo>
                <a:lnTo>
                  <a:pt x="3203955" y="1523999"/>
                </a:lnTo>
                <a:lnTo>
                  <a:pt x="1519935" y="1523999"/>
                </a:lnTo>
                <a:lnTo>
                  <a:pt x="689356" y="1523999"/>
                </a:lnTo>
                <a:lnTo>
                  <a:pt x="389636" y="1523999"/>
                </a:lnTo>
                <a:lnTo>
                  <a:pt x="343964" y="1519909"/>
                </a:lnTo>
                <a:lnTo>
                  <a:pt x="300985" y="1508115"/>
                </a:lnTo>
                <a:lnTo>
                  <a:pt x="261413" y="1489333"/>
                </a:lnTo>
                <a:lnTo>
                  <a:pt x="225964" y="1464280"/>
                </a:lnTo>
                <a:lnTo>
                  <a:pt x="195355" y="1433671"/>
                </a:lnTo>
                <a:lnTo>
                  <a:pt x="170302" y="1398222"/>
                </a:lnTo>
                <a:lnTo>
                  <a:pt x="151520" y="1358650"/>
                </a:lnTo>
                <a:lnTo>
                  <a:pt x="139726" y="1315671"/>
                </a:lnTo>
                <a:lnTo>
                  <a:pt x="135636" y="1270000"/>
                </a:lnTo>
                <a:lnTo>
                  <a:pt x="0" y="1380235"/>
                </a:lnTo>
                <a:lnTo>
                  <a:pt x="135636" y="889000"/>
                </a:lnTo>
                <a:lnTo>
                  <a:pt x="135636" y="254000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945251" y="2312923"/>
            <a:ext cx="30149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 class manages a </a:t>
            </a:r>
            <a:r>
              <a:rPr sz="1800" dirty="0">
                <a:latin typeface="Arial MT"/>
                <a:cs typeface="Arial MT"/>
              </a:rPr>
              <a:t>list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drivers.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ensures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correct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driver is used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access each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source.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0134" y="2591561"/>
            <a:ext cx="3124200" cy="1702435"/>
          </a:xfrm>
          <a:custGeom>
            <a:avLst/>
            <a:gdLst/>
            <a:ahLst/>
            <a:cxnLst/>
            <a:rect l="l" t="t" r="r" b="b"/>
            <a:pathLst>
              <a:path w="3124200" h="1702435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1822450" y="0"/>
                </a:lnTo>
                <a:lnTo>
                  <a:pt x="2603500" y="0"/>
                </a:lnTo>
                <a:lnTo>
                  <a:pt x="2971800" y="0"/>
                </a:lnTo>
                <a:lnTo>
                  <a:pt x="3019982" y="7766"/>
                </a:lnTo>
                <a:lnTo>
                  <a:pt x="3061819" y="29394"/>
                </a:lnTo>
                <a:lnTo>
                  <a:pt x="3094805" y="62380"/>
                </a:lnTo>
                <a:lnTo>
                  <a:pt x="3116433" y="104217"/>
                </a:lnTo>
                <a:lnTo>
                  <a:pt x="3124200" y="152400"/>
                </a:lnTo>
                <a:lnTo>
                  <a:pt x="3124200" y="533400"/>
                </a:lnTo>
                <a:lnTo>
                  <a:pt x="3124200" y="762000"/>
                </a:lnTo>
                <a:lnTo>
                  <a:pt x="3116433" y="810182"/>
                </a:lnTo>
                <a:lnTo>
                  <a:pt x="3094805" y="852019"/>
                </a:lnTo>
                <a:lnTo>
                  <a:pt x="3061819" y="885005"/>
                </a:lnTo>
                <a:lnTo>
                  <a:pt x="3019982" y="906633"/>
                </a:lnTo>
                <a:lnTo>
                  <a:pt x="2971800" y="914400"/>
                </a:lnTo>
                <a:lnTo>
                  <a:pt x="2603500" y="914400"/>
                </a:lnTo>
                <a:lnTo>
                  <a:pt x="1994408" y="1702435"/>
                </a:lnTo>
                <a:lnTo>
                  <a:pt x="182245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5334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32917" y="2618359"/>
            <a:ext cx="2877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handles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8353" y="4636261"/>
            <a:ext cx="7823834" cy="1854200"/>
            <a:chOff x="38353" y="4636261"/>
            <a:chExt cx="7823834" cy="1854200"/>
          </a:xfrm>
        </p:grpSpPr>
        <p:sp>
          <p:nvSpPr>
            <p:cNvPr id="56" name="object 56"/>
            <p:cNvSpPr/>
            <p:nvPr/>
          </p:nvSpPr>
          <p:spPr>
            <a:xfrm>
              <a:off x="1905761" y="5334761"/>
              <a:ext cx="5943600" cy="1143000"/>
            </a:xfrm>
            <a:custGeom>
              <a:avLst/>
              <a:gdLst/>
              <a:ahLst/>
              <a:cxnLst/>
              <a:rect l="l" t="t" r="r" b="b"/>
              <a:pathLst>
                <a:path w="59436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5753099" y="0"/>
                  </a:lnTo>
                  <a:lnTo>
                    <a:pt x="5796762" y="5034"/>
                  </a:lnTo>
                  <a:lnTo>
                    <a:pt x="5836853" y="19372"/>
                  </a:lnTo>
                  <a:lnTo>
                    <a:pt x="5872225" y="41867"/>
                  </a:lnTo>
                  <a:lnTo>
                    <a:pt x="5901732" y="71374"/>
                  </a:lnTo>
                  <a:lnTo>
                    <a:pt x="5924227" y="106746"/>
                  </a:lnTo>
                  <a:lnTo>
                    <a:pt x="5938565" y="146837"/>
                  </a:lnTo>
                  <a:lnTo>
                    <a:pt x="5943599" y="190500"/>
                  </a:lnTo>
                  <a:lnTo>
                    <a:pt x="5943599" y="952500"/>
                  </a:lnTo>
                  <a:lnTo>
                    <a:pt x="5938565" y="996178"/>
                  </a:lnTo>
                  <a:lnTo>
                    <a:pt x="5924227" y="1036275"/>
                  </a:lnTo>
                  <a:lnTo>
                    <a:pt x="5901732" y="1071646"/>
                  </a:lnTo>
                  <a:lnTo>
                    <a:pt x="5872225" y="1101148"/>
                  </a:lnTo>
                  <a:lnTo>
                    <a:pt x="5836853" y="1123636"/>
                  </a:lnTo>
                  <a:lnTo>
                    <a:pt x="5796762" y="1137968"/>
                  </a:lnTo>
                  <a:lnTo>
                    <a:pt x="5753099" y="1143000"/>
                  </a:lnTo>
                  <a:lnTo>
                    <a:pt x="190500" y="1143000"/>
                  </a:lnTo>
                  <a:lnTo>
                    <a:pt x="146837" y="1137968"/>
                  </a:lnTo>
                  <a:lnTo>
                    <a:pt x="106746" y="1123636"/>
                  </a:lnTo>
                  <a:lnTo>
                    <a:pt x="71374" y="1101148"/>
                  </a:lnTo>
                  <a:lnTo>
                    <a:pt x="41867" y="1071646"/>
                  </a:lnTo>
                  <a:lnTo>
                    <a:pt x="19372" y="1036275"/>
                  </a:lnTo>
                  <a:lnTo>
                    <a:pt x="5034" y="996178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053" y="4648961"/>
              <a:ext cx="1784350" cy="1478915"/>
            </a:xfrm>
            <a:custGeom>
              <a:avLst/>
              <a:gdLst/>
              <a:ahLst/>
              <a:cxnLst/>
              <a:rect l="l" t="t" r="r" b="b"/>
              <a:pathLst>
                <a:path w="1784350" h="1478914">
                  <a:moveTo>
                    <a:pt x="0" y="225551"/>
                  </a:moveTo>
                  <a:lnTo>
                    <a:pt x="4582" y="180090"/>
                  </a:lnTo>
                  <a:lnTo>
                    <a:pt x="17726" y="137749"/>
                  </a:lnTo>
                  <a:lnTo>
                    <a:pt x="38522" y="99435"/>
                  </a:lnTo>
                  <a:lnTo>
                    <a:pt x="66065" y="66055"/>
                  </a:lnTo>
                  <a:lnTo>
                    <a:pt x="99446" y="38515"/>
                  </a:lnTo>
                  <a:lnTo>
                    <a:pt x="137760" y="17722"/>
                  </a:lnTo>
                  <a:lnTo>
                    <a:pt x="180097" y="4581"/>
                  </a:lnTo>
                  <a:lnTo>
                    <a:pt x="225552" y="0"/>
                  </a:lnTo>
                  <a:lnTo>
                    <a:pt x="988568" y="0"/>
                  </a:lnTo>
                  <a:lnTo>
                    <a:pt x="1412240" y="0"/>
                  </a:lnTo>
                  <a:lnTo>
                    <a:pt x="1469136" y="0"/>
                  </a:lnTo>
                  <a:lnTo>
                    <a:pt x="1514597" y="4581"/>
                  </a:lnTo>
                  <a:lnTo>
                    <a:pt x="1556938" y="17722"/>
                  </a:lnTo>
                  <a:lnTo>
                    <a:pt x="1595252" y="38515"/>
                  </a:lnTo>
                  <a:lnTo>
                    <a:pt x="1628632" y="66055"/>
                  </a:lnTo>
                  <a:lnTo>
                    <a:pt x="1656172" y="99435"/>
                  </a:lnTo>
                  <a:lnTo>
                    <a:pt x="1676965" y="137749"/>
                  </a:lnTo>
                  <a:lnTo>
                    <a:pt x="1690106" y="180090"/>
                  </a:lnTo>
                  <a:lnTo>
                    <a:pt x="1694688" y="225551"/>
                  </a:lnTo>
                  <a:lnTo>
                    <a:pt x="1694688" y="789432"/>
                  </a:lnTo>
                  <a:lnTo>
                    <a:pt x="1694688" y="1127760"/>
                  </a:lnTo>
                  <a:lnTo>
                    <a:pt x="1690106" y="1173214"/>
                  </a:lnTo>
                  <a:lnTo>
                    <a:pt x="1676965" y="1215551"/>
                  </a:lnTo>
                  <a:lnTo>
                    <a:pt x="1656172" y="1253865"/>
                  </a:lnTo>
                  <a:lnTo>
                    <a:pt x="1628632" y="1287246"/>
                  </a:lnTo>
                  <a:lnTo>
                    <a:pt x="1595252" y="1314789"/>
                  </a:lnTo>
                  <a:lnTo>
                    <a:pt x="1556938" y="1335585"/>
                  </a:lnTo>
                  <a:lnTo>
                    <a:pt x="1514597" y="1348729"/>
                  </a:lnTo>
                  <a:lnTo>
                    <a:pt x="1469136" y="1353312"/>
                  </a:lnTo>
                  <a:lnTo>
                    <a:pt x="1412240" y="1353312"/>
                  </a:lnTo>
                  <a:lnTo>
                    <a:pt x="1784222" y="1478737"/>
                  </a:lnTo>
                  <a:lnTo>
                    <a:pt x="988568" y="1353312"/>
                  </a:lnTo>
                  <a:lnTo>
                    <a:pt x="225552" y="1353312"/>
                  </a:lnTo>
                  <a:lnTo>
                    <a:pt x="180097" y="1348729"/>
                  </a:lnTo>
                  <a:lnTo>
                    <a:pt x="137760" y="1335585"/>
                  </a:lnTo>
                  <a:lnTo>
                    <a:pt x="99446" y="1314789"/>
                  </a:lnTo>
                  <a:lnTo>
                    <a:pt x="66065" y="1287246"/>
                  </a:lnTo>
                  <a:lnTo>
                    <a:pt x="38522" y="1253865"/>
                  </a:lnTo>
                  <a:lnTo>
                    <a:pt x="17726" y="1215551"/>
                  </a:lnTo>
                  <a:lnTo>
                    <a:pt x="4582" y="1173214"/>
                  </a:lnTo>
                  <a:lnTo>
                    <a:pt x="0" y="1127760"/>
                  </a:lnTo>
                  <a:lnTo>
                    <a:pt x="0" y="789432"/>
                  </a:lnTo>
                  <a:lnTo>
                    <a:pt x="0" y="225551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4868" y="4758054"/>
            <a:ext cx="1280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Database is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collection 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organized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JDBC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29" grpId="0"/>
      <p:bldP spid="33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3603</Words>
  <Application>Microsoft Office PowerPoint</Application>
  <PresentationFormat>On-screen Show (4:3)</PresentationFormat>
  <Paragraphs>521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Arial MT</vt:lpstr>
      <vt:lpstr>Calibri</vt:lpstr>
      <vt:lpstr>Cambria</vt:lpstr>
      <vt:lpstr>Times New Roman</vt:lpstr>
      <vt:lpstr>Wingdings</vt:lpstr>
      <vt:lpstr>Office Theme</vt:lpstr>
      <vt:lpstr>Unit #1  Java Database Connectivity </vt:lpstr>
      <vt:lpstr>JDBC</vt:lpstr>
      <vt:lpstr>Contents</vt:lpstr>
      <vt:lpstr>JDBC</vt:lpstr>
      <vt:lpstr>PowerPoint Presentation</vt:lpstr>
      <vt:lpstr>What is an API ?</vt:lpstr>
      <vt:lpstr>Java Database Connectivity (JDBC)</vt:lpstr>
      <vt:lpstr>Why JDBC</vt:lpstr>
      <vt:lpstr>JDBC Architecture</vt:lpstr>
      <vt:lpstr>JDBC Drivers</vt:lpstr>
      <vt:lpstr>1) JDBC-ODBC bridge driver</vt:lpstr>
      <vt:lpstr>1) JDBC-ODBC bridge driver</vt:lpstr>
      <vt:lpstr>2) Native-API Driver</vt:lpstr>
      <vt:lpstr>2) Native-API Driver</vt:lpstr>
      <vt:lpstr>PowerPoint Presentation</vt:lpstr>
      <vt:lpstr>3) Network Protocol driver</vt:lpstr>
      <vt:lpstr>4) Thin driver</vt:lpstr>
      <vt:lpstr>4) Thin driver</vt:lpstr>
      <vt:lpstr>PowerPoint Presentation</vt:lpstr>
      <vt:lpstr>PowerPoint Presentation</vt:lpstr>
      <vt:lpstr>Major Classes and Interfaces in JDBC</vt:lpstr>
      <vt:lpstr>Connectivity with 5 Steps</vt:lpstr>
      <vt:lpstr>1) Register the driver class</vt:lpstr>
      <vt:lpstr>2) Create the connection  object</vt:lpstr>
      <vt:lpstr>3) Create the Statement object</vt:lpstr>
      <vt:lpstr>4) Execute the query</vt:lpstr>
      <vt:lpstr>5) Close the  connection object</vt:lpstr>
      <vt:lpstr>JDBC MySQL Example</vt:lpstr>
      <vt:lpstr>Creating simple JDBC Application</vt:lpstr>
      <vt:lpstr>Activity</vt:lpstr>
      <vt:lpstr>DriverManager  class</vt:lpstr>
      <vt:lpstr>Connection Interface</vt:lpstr>
      <vt:lpstr>Statement Interface</vt:lpstr>
      <vt:lpstr>Batch Processing  in JDBC</vt:lpstr>
      <vt:lpstr>ResultSet Interface</vt:lpstr>
      <vt:lpstr>PowerPoint Presentation</vt:lpstr>
      <vt:lpstr>ResultSet Interface  Methods</vt:lpstr>
      <vt:lpstr>PowerPoint Presentation</vt:lpstr>
      <vt:lpstr>JDBC MySQL Example :  executeUpdate( )</vt:lpstr>
      <vt:lpstr>Statement Example :  Execute( ), executeUpdate( ),  executeQuery( )</vt:lpstr>
      <vt:lpstr>Activity</vt:lpstr>
      <vt:lpstr>Types of Statements</vt:lpstr>
      <vt:lpstr>1. Statement</vt:lpstr>
      <vt:lpstr>1. Statement</vt:lpstr>
      <vt:lpstr>2. Prepared Statement</vt:lpstr>
      <vt:lpstr>2. Prepared Statement</vt:lpstr>
      <vt:lpstr>2. Prepared Statement</vt:lpstr>
      <vt:lpstr>2. Prepared Statement</vt:lpstr>
      <vt:lpstr>2. Prepared Statement</vt:lpstr>
      <vt:lpstr>3. Callable Statement</vt:lpstr>
      <vt:lpstr>3. Callable Statement</vt:lpstr>
      <vt:lpstr>3. Callable Statement</vt:lpstr>
      <vt:lpstr>Instance of Callable Statement</vt:lpstr>
      <vt:lpstr>Parameters used with  Callable Statement</vt:lpstr>
      <vt:lpstr>Difference between stored Procedure and function</vt:lpstr>
      <vt:lpstr>PL/SQL Function and  Procedure</vt:lpstr>
      <vt:lpstr>Transaction Management  in JDBC</vt:lpstr>
      <vt:lpstr>Transaction Management  in JDBC</vt:lpstr>
      <vt:lpstr>JDBC Rowset Interface</vt:lpstr>
      <vt:lpstr>PowerPoint Presentation</vt:lpstr>
      <vt:lpstr>JDBC Rowset Interface</vt:lpstr>
      <vt:lpstr>JDBC RowSet vs ResultSet</vt:lpstr>
      <vt:lpstr>Mini Project 1</vt:lpstr>
      <vt:lpstr>Summary</vt:lpstr>
      <vt:lpstr>Up Next</vt:lpstr>
      <vt:lpstr>END OF UNIT-1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1    J2EE  &amp;  Web    Development</dc:title>
  <dc:creator>Ravikumar R N</dc:creator>
  <cp:lastModifiedBy>Microsoft account</cp:lastModifiedBy>
  <cp:revision>75</cp:revision>
  <dcterms:created xsi:type="dcterms:W3CDTF">2022-12-23T13:25:04Z</dcterms:created>
  <dcterms:modified xsi:type="dcterms:W3CDTF">2023-01-10T15:13:16Z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2022-12-23T00:00:00Z</vt:filetime>
  </property>
</Properties>
</file>