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51" r:id="rId11"/>
    <p:sldId id="345" r:id="rId12"/>
    <p:sldId id="346" r:id="rId13"/>
    <p:sldId id="348" r:id="rId14"/>
    <p:sldId id="353" r:id="rId15"/>
    <p:sldId id="352" r:id="rId16"/>
    <p:sldId id="357" r:id="rId17"/>
    <p:sldId id="354" r:id="rId18"/>
    <p:sldId id="349" r:id="rId19"/>
    <p:sldId id="358" r:id="rId20"/>
    <p:sldId id="350" r:id="rId21"/>
    <p:sldId id="359" r:id="rId22"/>
    <p:sldId id="377" r:id="rId23"/>
    <p:sldId id="355" r:id="rId24"/>
    <p:sldId id="356" r:id="rId25"/>
    <p:sldId id="360" r:id="rId26"/>
    <p:sldId id="36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3" r:id="rId37"/>
    <p:sldId id="374" r:id="rId38"/>
    <p:sldId id="375" r:id="rId39"/>
    <p:sldId id="376" r:id="rId40"/>
    <p:sldId id="378" r:id="rId41"/>
    <p:sldId id="379" r:id="rId42"/>
    <p:sldId id="380" r:id="rId43"/>
    <p:sldId id="381" r:id="rId44"/>
    <p:sldId id="384" r:id="rId45"/>
    <p:sldId id="382" r:id="rId46"/>
    <p:sldId id="394" r:id="rId47"/>
    <p:sldId id="383" r:id="rId48"/>
    <p:sldId id="386" r:id="rId49"/>
    <p:sldId id="387" r:id="rId50"/>
    <p:sldId id="388" r:id="rId51"/>
    <p:sldId id="389" r:id="rId52"/>
    <p:sldId id="390" r:id="rId53"/>
    <p:sldId id="393" r:id="rId54"/>
    <p:sldId id="385" r:id="rId55"/>
    <p:sldId id="395" r:id="rId56"/>
    <p:sldId id="396" r:id="rId57"/>
    <p:sldId id="392" r:id="rId58"/>
    <p:sldId id="391" r:id="rId59"/>
    <p:sldId id="335" r:id="rId60"/>
  </p:sldIdLst>
  <p:sldSz cx="12192000" cy="6858000"/>
  <p:notesSz cx="6858000" cy="9144000"/>
  <p:custDataLst>
    <p:tags r:id="rId6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1FE5D-CE36-4156-AC36-DCA47D7EDBB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E23C-C757-47CE-BA9B-24DF12A42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7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Dnd</a:t>
            </a:r>
            <a:r>
              <a:rPr lang="en-IN" dirty="0" smtClean="0"/>
              <a:t> is drag and drop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E23C-C757-47CE-BA9B-24DF12A4256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3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1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6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F84446-124A-48DF-987A-995A9BB80646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9dwwaath76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147-4421-465D-CDD3-E9FFB9170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/>
            </a: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/>
            </a: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>Unit </a:t>
            </a:r>
            <a:r>
              <a:rPr lang="en-US" sz="6000" spc="35" dirty="0" smtClean="0">
                <a:solidFill>
                  <a:srgbClr val="FFFFFF"/>
                </a:solidFill>
                <a:latin typeface="Trebuchet MS"/>
                <a:cs typeface="Trebuchet MS"/>
              </a:rPr>
              <a:t>#2</a:t>
            </a:r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/>
            </a: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latin typeface="Trebuchet MS"/>
                <a:cs typeface="Trebuchet MS"/>
              </a:rPr>
              <a:t>GUI – Swing &amp; Event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78C1-6102-7C47-8C78-B4E38537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Prof. Ravikumar R Natarajan</a:t>
            </a:r>
          </a:p>
          <a:p>
            <a:pPr algn="r"/>
            <a:r>
              <a:rPr lang="en-US" sz="2000" b="1" dirty="0">
                <a:solidFill>
                  <a:srgbClr val="FFFF00"/>
                </a:solidFill>
              </a:rPr>
              <a:t>Dept. of </a:t>
            </a:r>
            <a:r>
              <a:rPr lang="en-US" sz="2000" b="1" dirty="0" smtClean="0">
                <a:solidFill>
                  <a:srgbClr val="FFFF00"/>
                </a:solidFill>
              </a:rPr>
              <a:t>CE</a:t>
            </a:r>
          </a:p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Marwadi</a:t>
            </a:r>
            <a:r>
              <a:rPr lang="en-US" sz="2000" b="1" dirty="0" smtClean="0">
                <a:solidFill>
                  <a:srgbClr val="FFFF00"/>
                </a:solidFill>
              </a:rPr>
              <a:t> University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0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Ready to Create Java Swing Application?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11" y="798490"/>
            <a:ext cx="4242114" cy="52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JFrame</a:t>
            </a:r>
            <a:r>
              <a:rPr lang="en-US" sz="4000" b="1" dirty="0"/>
              <a:t> </a:t>
            </a:r>
            <a:r>
              <a:rPr lang="en-US" sz="4000" b="1" dirty="0" smtClean="0"/>
              <a:t>Object Inside </a:t>
            </a:r>
            <a:r>
              <a:rPr lang="en-US" sz="4000" b="1" dirty="0"/>
              <a:t>the main() </a:t>
            </a:r>
            <a:r>
              <a:rPr lang="en-US" sz="4000" b="1" dirty="0" smtClean="0"/>
              <a:t>Method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javax.swing</a:t>
            </a:r>
            <a:r>
              <a:rPr lang="en-US" b="1" dirty="0">
                <a:solidFill>
                  <a:schemeClr val="tx1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FirstSwingExample</a:t>
            </a:r>
            <a:r>
              <a:rPr lang="en-US" dirty="0">
                <a:solidFill>
                  <a:schemeClr val="tx1"/>
                </a:solidFill>
              </a:rPr>
              <a:t>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rgbClr val="FF0000"/>
                </a:solidFill>
              </a:rPr>
              <a:t> f=new </a:t>
            </a:r>
            <a:r>
              <a:rPr lang="en-US" dirty="0" err="1">
                <a:solidFill>
                  <a:srgbClr val="FF0000"/>
                </a:solidFill>
              </a:rPr>
              <a:t>JFrame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>
                <a:solidFill>
                  <a:schemeClr val="tx1"/>
                </a:solidFill>
              </a:rPr>
              <a:t>creating instance of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JButton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b=new </a:t>
            </a:r>
            <a:r>
              <a:rPr lang="en-US" b="1" dirty="0" err="1">
                <a:solidFill>
                  <a:srgbClr val="00B050"/>
                </a:solidFill>
              </a:rPr>
              <a:t>JButton</a:t>
            </a:r>
            <a:r>
              <a:rPr lang="en-US" b="1" dirty="0">
                <a:solidFill>
                  <a:srgbClr val="00B050"/>
                </a:solidFill>
              </a:rPr>
              <a:t>("click</a:t>
            </a:r>
            <a:r>
              <a:rPr lang="en-US" b="1" dirty="0" smtClean="0">
                <a:solidFill>
                  <a:srgbClr val="00B050"/>
                </a:solidFill>
              </a:rPr>
              <a:t>");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>
                <a:solidFill>
                  <a:schemeClr val="tx1"/>
                </a:solidFill>
              </a:rPr>
              <a:t>creating instance of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b.setBounds</a:t>
            </a:r>
            <a:r>
              <a:rPr lang="en-US" b="1" dirty="0">
                <a:solidFill>
                  <a:srgbClr val="7030A0"/>
                </a:solidFill>
              </a:rPr>
              <a:t>(130,100,100, 40</a:t>
            </a:r>
            <a:r>
              <a:rPr lang="en-US" b="1" dirty="0" smtClean="0">
                <a:solidFill>
                  <a:srgbClr val="7030A0"/>
                </a:solidFill>
              </a:rPr>
              <a:t>);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>
                <a:solidFill>
                  <a:schemeClr val="tx1"/>
                </a:solidFill>
              </a:rPr>
              <a:t>x axis, y axis, width, height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f.add</a:t>
            </a:r>
            <a:r>
              <a:rPr lang="en-US" b="1" dirty="0">
                <a:solidFill>
                  <a:schemeClr val="accent4"/>
                </a:solidFill>
              </a:rPr>
              <a:t>(b</a:t>
            </a:r>
            <a:r>
              <a:rPr lang="en-US" b="1" dirty="0" smtClean="0">
                <a:solidFill>
                  <a:schemeClr val="accent4"/>
                </a:solidFill>
              </a:rPr>
              <a:t>);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>
                <a:solidFill>
                  <a:schemeClr val="tx1"/>
                </a:solidFill>
              </a:rPr>
              <a:t>adding button in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rgbClr val="0070C0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(400,500</a:t>
            </a:r>
            <a:r>
              <a:rPr lang="en-US" dirty="0" smtClean="0">
                <a:solidFill>
                  <a:schemeClr val="tx1"/>
                </a:solidFill>
              </a:rPr>
              <a:t>); //</a:t>
            </a:r>
            <a:r>
              <a:rPr lang="en-US" dirty="0">
                <a:solidFill>
                  <a:schemeClr val="tx1"/>
                </a:solidFill>
              </a:rPr>
              <a:t>400 width and 500 height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rgbClr val="FF0000"/>
                </a:solidFill>
              </a:rPr>
              <a:t>setLayout</a:t>
            </a:r>
            <a:r>
              <a:rPr lang="en-US" dirty="0">
                <a:solidFill>
                  <a:schemeClr val="tx1"/>
                </a:solidFill>
              </a:rPr>
              <a:t>(null</a:t>
            </a:r>
            <a:r>
              <a:rPr lang="en-US" dirty="0" smtClean="0">
                <a:solidFill>
                  <a:schemeClr val="tx1"/>
                </a:solidFill>
              </a:rPr>
              <a:t>); //</a:t>
            </a:r>
            <a:r>
              <a:rPr lang="en-US" dirty="0">
                <a:solidFill>
                  <a:schemeClr val="tx1"/>
                </a:solidFill>
              </a:rPr>
              <a:t>using no layout managers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rgbClr val="00B0F0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</a:t>
            </a:r>
            <a:r>
              <a:rPr lang="en-US" dirty="0" smtClean="0">
                <a:solidFill>
                  <a:schemeClr val="tx1"/>
                </a:solidFill>
              </a:rPr>
              <a:t>); //</a:t>
            </a:r>
            <a:r>
              <a:rPr lang="en-US" dirty="0">
                <a:solidFill>
                  <a:schemeClr val="tx1"/>
                </a:solidFill>
              </a:rPr>
              <a:t>making the frame visible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  <a:r>
              <a:rPr lang="en-US" dirty="0" smtClean="0">
                <a:solidFill>
                  <a:schemeClr val="tx1"/>
                </a:solidFill>
              </a:rPr>
              <a:t>}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60" y="3133725"/>
            <a:ext cx="301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JFrame</a:t>
            </a:r>
            <a:r>
              <a:rPr lang="en-US" sz="4000" b="1" dirty="0"/>
              <a:t> </a:t>
            </a:r>
            <a:r>
              <a:rPr lang="en-US" sz="4000" b="1" dirty="0" smtClean="0"/>
              <a:t>Object Inside </a:t>
            </a:r>
            <a:r>
              <a:rPr lang="en-US" sz="4000" b="1" dirty="0"/>
              <a:t>the </a:t>
            </a:r>
            <a:r>
              <a:rPr lang="en-US" sz="4000" b="1" dirty="0" smtClean="0"/>
              <a:t>Constructor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b="1" dirty="0" err="1">
                <a:solidFill>
                  <a:srgbClr val="00B0F0"/>
                </a:solidFill>
              </a:rPr>
              <a:t>InsideConstructor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JFrame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f;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InsideConstructor</a:t>
            </a:r>
            <a:r>
              <a:rPr lang="en-US" dirty="0">
                <a:solidFill>
                  <a:schemeClr val="tx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f=new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();//creating instance of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b=new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("click");//creating instance of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b.setBounds</a:t>
            </a:r>
            <a:r>
              <a:rPr lang="en-US" dirty="0">
                <a:solidFill>
                  <a:schemeClr val="tx1"/>
                </a:solidFill>
              </a:rPr>
              <a:t>(130,100,100, 40);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(b);//adding button in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f.setSize</a:t>
            </a:r>
            <a:r>
              <a:rPr lang="en-US" dirty="0">
                <a:solidFill>
                  <a:schemeClr val="tx1"/>
                </a:solidFill>
              </a:rPr>
              <a:t>(400,500);//400 width and 500 height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f.setLayout</a:t>
            </a:r>
            <a:r>
              <a:rPr lang="en-US" dirty="0">
                <a:solidFill>
                  <a:schemeClr val="tx1"/>
                </a:solidFill>
              </a:rPr>
              <a:t>(null);//using no layout managers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(true);//making the frame visible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b="1" dirty="0" err="1">
                <a:solidFill>
                  <a:schemeClr val="tx1"/>
                </a:solidFill>
              </a:rPr>
              <a:t>InsideConstructor</a:t>
            </a:r>
            <a:r>
              <a:rPr lang="en-US" dirty="0">
                <a:solidFill>
                  <a:schemeClr val="tx1"/>
                </a:solidFill>
              </a:rPr>
              <a:t>();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  <a:r>
              <a:rPr lang="en-US" dirty="0" smtClean="0">
                <a:solidFill>
                  <a:schemeClr val="tx1"/>
                </a:solidFill>
              </a:rPr>
              <a:t>}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60" y="3133725"/>
            <a:ext cx="301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JFrame</a:t>
            </a:r>
            <a:r>
              <a:rPr lang="en-US" sz="4000" b="1" dirty="0"/>
              <a:t> </a:t>
            </a:r>
            <a:r>
              <a:rPr lang="en-US" sz="4000" b="1" dirty="0" smtClean="0"/>
              <a:t>using Inheritance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javax.swing</a:t>
            </a:r>
            <a:r>
              <a:rPr lang="en-US" b="1" dirty="0">
                <a:solidFill>
                  <a:schemeClr val="tx1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</a:rPr>
              <a:t>UsingInheritance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extends </a:t>
            </a:r>
            <a:r>
              <a:rPr lang="en-US" b="1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{//inheriting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JFrame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UsingInheritance</a:t>
            </a:r>
            <a:r>
              <a:rPr lang="en-US" dirty="0" smtClean="0">
                <a:solidFill>
                  <a:schemeClr val="tx1"/>
                </a:solidFill>
              </a:rPr>
              <a:t>(){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JButton</a:t>
            </a:r>
            <a:r>
              <a:rPr lang="en-US" b="1" dirty="0">
                <a:solidFill>
                  <a:schemeClr val="tx1"/>
                </a:solidFill>
              </a:rPr>
              <a:t> b=new </a:t>
            </a:r>
            <a:r>
              <a:rPr lang="en-US" b="1" dirty="0" err="1">
                <a:solidFill>
                  <a:schemeClr val="tx1"/>
                </a:solidFill>
              </a:rPr>
              <a:t>JButton</a:t>
            </a:r>
            <a:r>
              <a:rPr lang="en-US" b="1" dirty="0">
                <a:solidFill>
                  <a:schemeClr val="tx1"/>
                </a:solidFill>
              </a:rPr>
              <a:t>("click");</a:t>
            </a:r>
            <a:r>
              <a:rPr lang="en-US" dirty="0">
                <a:solidFill>
                  <a:schemeClr val="tx1"/>
                </a:solidFill>
              </a:rPr>
              <a:t>//create button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b.setBounds</a:t>
            </a:r>
            <a:r>
              <a:rPr lang="en-US" dirty="0">
                <a:solidFill>
                  <a:schemeClr val="tx1"/>
                </a:solidFill>
              </a:rPr>
              <a:t>(130,100,100, 40);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add(b</a:t>
            </a:r>
            <a:r>
              <a:rPr lang="en-US" dirty="0">
                <a:solidFill>
                  <a:schemeClr val="tx1"/>
                </a:solidFill>
              </a:rPr>
              <a:t>);//adding button on frame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(400,500);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setLayout</a:t>
            </a:r>
            <a:r>
              <a:rPr lang="en-US" dirty="0">
                <a:solidFill>
                  <a:schemeClr val="tx1"/>
                </a:solidFill>
              </a:rPr>
              <a:t>(null);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UsingInheritance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();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60" y="3133725"/>
            <a:ext cx="301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Containers: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JPanel</a:t>
            </a:r>
            <a:r>
              <a:rPr lang="en-US" b="1" dirty="0"/>
              <a:t>, </a:t>
            </a:r>
            <a:r>
              <a:rPr lang="en-US" b="1" dirty="0" err="1"/>
              <a:t>JWindow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JPanel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the simplest container. It provides space in which any other component can be placed, including other panels.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JFrame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top-level window with a title and a border.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JWindow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object is a top-level window with no borders and no </a:t>
            </a:r>
            <a:r>
              <a:rPr lang="en-US" sz="2400" dirty="0" err="1">
                <a:solidFill>
                  <a:schemeClr val="tx1"/>
                </a:solidFill>
              </a:rPr>
              <a:t>menubar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Containers: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JPanel</a:t>
            </a:r>
            <a:r>
              <a:rPr lang="en-US" b="1" dirty="0"/>
              <a:t>, </a:t>
            </a:r>
            <a:r>
              <a:rPr lang="en-US" b="1" dirty="0" err="1"/>
              <a:t>JWindow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GUI Programming - Java Programming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43" y="455849"/>
            <a:ext cx="7961841" cy="22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77" y="3031813"/>
            <a:ext cx="3533775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Containers: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JPanel</a:t>
            </a:r>
            <a:r>
              <a:rPr lang="en-US" b="1" dirty="0"/>
              <a:t>, </a:t>
            </a:r>
            <a:r>
              <a:rPr lang="en-US" b="1" dirty="0" err="1"/>
              <a:t>JWindow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DEMO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067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</a:t>
            </a:r>
            <a:r>
              <a:rPr lang="en-US" b="1" dirty="0" smtClean="0"/>
              <a:t>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0" y="0"/>
            <a:ext cx="4559122" cy="65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Swing</a:t>
            </a:r>
            <a:r>
              <a:rPr lang="en-US" sz="4000" b="1" dirty="0"/>
              <a:t> </a:t>
            </a:r>
            <a:r>
              <a:rPr lang="en-US" sz="4000" b="1" dirty="0" smtClean="0"/>
              <a:t>Components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66409"/>
              </p:ext>
            </p:extLst>
          </p:nvPr>
        </p:nvGraphicFramePr>
        <p:xfrm>
          <a:off x="3580324" y="106406"/>
          <a:ext cx="8190965" cy="6591330"/>
        </p:xfrm>
        <a:graphic>
          <a:graphicData uri="http://schemas.openxmlformats.org/drawingml/2006/table">
            <a:tbl>
              <a:tblPr/>
              <a:tblGrid>
                <a:gridCol w="196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JLabel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JLabel is an object component for placing text in a container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JButton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This class creates a labeled button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JColorChooser</a:t>
                      </a:r>
                      <a:endParaRPr lang="en-IN" sz="2000" b="1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JColorChooser provides a pane of controls designed to allow the user to manipulate and select a color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JCheckBox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JCheckBox is a graphical(GUI) component that can be in either an on-(true) or off-(false) state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JRadioButton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JRadioButton class is a graphical(GUI) component that can be in either an on-(true) or off-(false) state. in the group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JList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JList component represents the user with the scrolling list of text items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JComboBox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JComboBox component is Presents the User with a show up Menu of choices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JTextField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JTextField object is a text component that will allow for the editing of a single line of text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JPasswordField</a:t>
                      </a:r>
                      <a:r>
                        <a:rPr lang="en-IN" sz="2000" b="1" dirty="0">
                          <a:effectLst/>
                        </a:rPr>
                        <a:t>                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JPasswordField</a:t>
                      </a:r>
                      <a:r>
                        <a:rPr lang="en-US" sz="2000" b="0" dirty="0">
                          <a:effectLst/>
                        </a:rPr>
                        <a:t> object it is a text component specialized for password entry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</a:t>
            </a:r>
            <a:r>
              <a:rPr lang="en-US" b="1" dirty="0" smtClean="0"/>
              <a:t>Components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678376"/>
              </p:ext>
            </p:extLst>
          </p:nvPr>
        </p:nvGraphicFramePr>
        <p:xfrm>
          <a:off x="3635630" y="536476"/>
          <a:ext cx="7997782" cy="5709778"/>
        </p:xfrm>
        <a:graphic>
          <a:graphicData uri="http://schemas.openxmlformats.org/drawingml/2006/table">
            <a:tbl>
              <a:tblPr/>
              <a:tblGrid>
                <a:gridCol w="19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9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8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JToggeleButton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smtClean="0">
                          <a:effectLst/>
                        </a:rPr>
                        <a:t>A </a:t>
                      </a:r>
                      <a:r>
                        <a:rPr lang="en-US" sz="2000" b="0" dirty="0" err="1" smtClean="0">
                          <a:effectLst/>
                        </a:rPr>
                        <a:t>JToggleButton</a:t>
                      </a:r>
                      <a:r>
                        <a:rPr lang="en-US" sz="2000" b="0" dirty="0" smtClean="0">
                          <a:effectLst/>
                        </a:rPr>
                        <a:t> is an extension of </a:t>
                      </a:r>
                      <a:r>
                        <a:rPr lang="en-US" sz="2000" b="0" dirty="0" err="1" smtClean="0">
                          <a:effectLst/>
                        </a:rPr>
                        <a:t>AbstractButton</a:t>
                      </a:r>
                      <a:r>
                        <a:rPr lang="en-US" sz="2000" b="0" dirty="0" smtClean="0">
                          <a:effectLst/>
                        </a:rPr>
                        <a:t> and it can be used to represent buttons that can be toggled ON and OFF.</a:t>
                      </a:r>
                      <a:endParaRPr lang="en-US" sz="2000" b="0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JTabbedPane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smtClean="0">
                          <a:effectLst/>
                        </a:rPr>
                        <a:t>The </a:t>
                      </a:r>
                      <a:r>
                        <a:rPr lang="en-US" sz="2000" b="0" dirty="0" err="1" smtClean="0">
                          <a:effectLst/>
                        </a:rPr>
                        <a:t>JTabbedPane</a:t>
                      </a:r>
                      <a:r>
                        <a:rPr lang="en-US" sz="2000" b="0" dirty="0" smtClean="0">
                          <a:effectLst/>
                        </a:rPr>
                        <a:t> class is used to switch between a group of components by clicking on a tab with a given title or icon.</a:t>
                      </a:r>
                      <a:endParaRPr lang="en-US" sz="2000" b="0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52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JScrollPane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smtClean="0">
                          <a:effectLst/>
                        </a:rPr>
                        <a:t>A </a:t>
                      </a:r>
                      <a:r>
                        <a:rPr lang="en-US" sz="2000" b="0" dirty="0" err="1" smtClean="0">
                          <a:effectLst/>
                        </a:rPr>
                        <a:t>JscrollPane</a:t>
                      </a:r>
                      <a:r>
                        <a:rPr lang="en-US" sz="2000" b="0" dirty="0" smtClean="0">
                          <a:effectLst/>
                        </a:rPr>
                        <a:t> is used to make scrollable view of a component. When screen size is limited, we use a scroll pane to display a large component or a component whose size can change dynamically.</a:t>
                      </a:r>
                      <a:endParaRPr lang="en-US" sz="2000" b="0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552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JTree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 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smtClean="0">
                          <a:effectLst/>
                        </a:rPr>
                        <a:t>The </a:t>
                      </a:r>
                      <a:r>
                        <a:rPr lang="en-US" sz="2000" b="0" dirty="0" err="1" smtClean="0">
                          <a:effectLst/>
                        </a:rPr>
                        <a:t>JTree</a:t>
                      </a:r>
                      <a:r>
                        <a:rPr lang="en-US" sz="2000" b="0" dirty="0" smtClean="0">
                          <a:effectLst/>
                        </a:rPr>
                        <a:t> class is used to display the tree structured data or hierarchical data. </a:t>
                      </a:r>
                      <a:r>
                        <a:rPr lang="en-US" sz="2000" b="0" dirty="0" err="1" smtClean="0">
                          <a:effectLst/>
                        </a:rPr>
                        <a:t>JTree</a:t>
                      </a:r>
                      <a:r>
                        <a:rPr lang="en-US" sz="2000" b="0" dirty="0" smtClean="0">
                          <a:effectLst/>
                        </a:rPr>
                        <a:t> is a complex component. It has a 'root node' at the top most which is a parent for all nodes in the tree. It inherits </a:t>
                      </a:r>
                      <a:r>
                        <a:rPr lang="en-US" sz="2000" b="0" dirty="0" err="1" smtClean="0">
                          <a:effectLst/>
                        </a:rPr>
                        <a:t>JComponent</a:t>
                      </a:r>
                      <a:r>
                        <a:rPr lang="en-US" sz="2000" b="0" dirty="0" smtClean="0">
                          <a:effectLst/>
                        </a:rPr>
                        <a:t> class.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5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JTable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smtClean="0">
                          <a:effectLst/>
                        </a:rPr>
                        <a:t>The </a:t>
                      </a:r>
                      <a:r>
                        <a:rPr lang="en-US" sz="2000" b="0" dirty="0" err="1" smtClean="0">
                          <a:effectLst/>
                        </a:rPr>
                        <a:t>JTable</a:t>
                      </a:r>
                      <a:r>
                        <a:rPr lang="en-US" sz="2000" b="0" dirty="0" smtClean="0">
                          <a:effectLst/>
                        </a:rPr>
                        <a:t> class is used to display data in tabular form. It is composed of rows and columns.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Contents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238539"/>
            <a:ext cx="7773233" cy="63742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Swing features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Swing Containers 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Jframe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Jpanel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JWindow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Swing components : </a:t>
            </a:r>
            <a:r>
              <a:rPr lang="en-US" sz="2400" b="1" dirty="0" err="1">
                <a:solidFill>
                  <a:schemeClr val="tx1"/>
                </a:solidFill>
              </a:rPr>
              <a:t>JLabel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ImageIcon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JTextField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JButton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JToggeleButton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JCheckBox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JRadioButton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JTabbedPane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JScrollPane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JList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JComboBox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JTree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JTable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Layout managers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Event model in Java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Event classes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Event listeners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Adapter classes 	</a:t>
            </a:r>
          </a:p>
        </p:txBody>
      </p:sp>
    </p:spTree>
    <p:extLst>
      <p:ext uri="{BB962C8B-B14F-4D97-AF65-F5344CB8AC3E}">
        <p14:creationId xmlns:p14="http://schemas.microsoft.com/office/powerpoint/2010/main" val="26500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</a:t>
            </a:r>
            <a:r>
              <a:rPr lang="en-US" b="1" dirty="0" smtClean="0"/>
              <a:t>Components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75647"/>
              </p:ext>
            </p:extLst>
          </p:nvPr>
        </p:nvGraphicFramePr>
        <p:xfrm>
          <a:off x="3727070" y="773447"/>
          <a:ext cx="7997782" cy="5126590"/>
        </p:xfrm>
        <a:graphic>
          <a:graphicData uri="http://schemas.openxmlformats.org/drawingml/2006/table">
            <a:tbl>
              <a:tblPr/>
              <a:tblGrid>
                <a:gridCol w="163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JTextArea</a:t>
                      </a:r>
                      <a:endParaRPr lang="en-IN" sz="2000" b="1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JTextArea</a:t>
                      </a:r>
                      <a:r>
                        <a:rPr lang="en-US" sz="2000" b="0" dirty="0">
                          <a:effectLst/>
                        </a:rPr>
                        <a:t> object s a text component that allows for the editing of multiple lines of text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Imagelcon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ImageIcon</a:t>
                      </a:r>
                      <a:r>
                        <a:rPr lang="en-US" sz="2000" b="0" dirty="0">
                          <a:effectLst/>
                        </a:rPr>
                        <a:t> control is an implementation of the Icon interface that paints Icons from Images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JScrollbar</a:t>
                      </a:r>
                      <a:endParaRPr lang="en-IN" sz="2000" b="1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JScrollbar</a:t>
                      </a:r>
                      <a:r>
                        <a:rPr lang="en-US" sz="2000" b="0" dirty="0">
                          <a:effectLst/>
                        </a:rPr>
                        <a:t> control represents a scroll bar component in order to enable users to Select from range values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JOptionPane</a:t>
                      </a:r>
                      <a:r>
                        <a:rPr lang="en-IN" sz="2000" b="1" dirty="0">
                          <a:effectLst/>
                        </a:rPr>
                        <a:t>  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JOptionPane</a:t>
                      </a:r>
                      <a:r>
                        <a:rPr lang="en-US" sz="2000" b="0" dirty="0">
                          <a:effectLst/>
                        </a:rPr>
                        <a:t> provides set of standard dialog boxes that prompt users for a value or Something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JFileChooser</a:t>
                      </a:r>
                      <a:r>
                        <a:rPr lang="en-IN" sz="2000" b="1" dirty="0">
                          <a:effectLst/>
                        </a:rPr>
                        <a:t>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JFileChooser</a:t>
                      </a:r>
                      <a:r>
                        <a:rPr lang="en-US" sz="2000" b="0" dirty="0">
                          <a:effectLst/>
                        </a:rPr>
                        <a:t> it Controls represents a dialog window from which the user can select a file.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JProgressBar</a:t>
                      </a:r>
                      <a:r>
                        <a:rPr lang="en-IN" sz="2000" b="1" dirty="0">
                          <a:effectLst/>
                        </a:rPr>
                        <a:t>              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As the task progresses towards completion, the progress bar displays the tasks percentage on its completion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JSlider</a:t>
                      </a:r>
                      <a:r>
                        <a:rPr lang="en-IN" sz="2000" b="1" dirty="0">
                          <a:effectLst/>
                        </a:rPr>
                        <a:t>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JSlider</a:t>
                      </a:r>
                      <a:r>
                        <a:rPr lang="en-US" sz="2000" b="0" dirty="0">
                          <a:effectLst/>
                        </a:rPr>
                        <a:t> this class is lets the user graphically(GUI) select by using a value by sliding a knob within a bounded interval.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</a:t>
            </a:r>
            <a:r>
              <a:rPr lang="en-US" b="1" dirty="0" smtClean="0"/>
              <a:t>Components</a:t>
            </a:r>
            <a:endParaRPr lang="en-IN" b="1" dirty="0"/>
          </a:p>
        </p:txBody>
      </p:sp>
      <p:pic>
        <p:nvPicPr>
          <p:cNvPr id="1026" name="Picture 2" descr="Java JScrollpan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68" y="240011"/>
            <a:ext cx="3629025" cy="30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07113" y="240012"/>
            <a:ext cx="3305175" cy="3181350"/>
            <a:chOff x="3774539" y="788187"/>
            <a:chExt cx="3305175" cy="3181350"/>
          </a:xfrm>
        </p:grpSpPr>
        <p:pic>
          <p:nvPicPr>
            <p:cNvPr id="1028" name="Picture 4" descr="JAVA Jtabbedpan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539" y="788187"/>
              <a:ext cx="3305175" cy="318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004294" y="788187"/>
              <a:ext cx="1248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TabbedPane</a:t>
              </a:r>
              <a:endParaRPr lang="en-IN" sz="16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13" y="3636103"/>
            <a:ext cx="3305175" cy="31847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52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ImageIcon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293" y="426222"/>
            <a:ext cx="7927780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import </a:t>
            </a:r>
            <a:r>
              <a:rPr lang="en-IN" sz="2400" dirty="0" err="1">
                <a:solidFill>
                  <a:schemeClr val="tx1"/>
                </a:solidFill>
              </a:rPr>
              <a:t>javax.swing</a:t>
            </a:r>
            <a:r>
              <a:rPr lang="en-IN" sz="24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public class </a:t>
            </a:r>
            <a:r>
              <a:rPr lang="en-IN" sz="2400" dirty="0" err="1" smtClean="0">
                <a:solidFill>
                  <a:schemeClr val="tx1"/>
                </a:solidFill>
              </a:rPr>
              <a:t>DispImage</a:t>
            </a:r>
            <a:r>
              <a:rPr lang="en-IN" sz="2400" dirty="0" smtClean="0">
                <a:solidFill>
                  <a:schemeClr val="tx1"/>
                </a:solidFill>
              </a:rPr>
              <a:t>{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DispImage</a:t>
            </a:r>
            <a:r>
              <a:rPr lang="en-IN" sz="2400" dirty="0">
                <a:solidFill>
                  <a:schemeClr val="tx1"/>
                </a:solidFill>
              </a:rPr>
              <a:t>() </a:t>
            </a:r>
            <a:r>
              <a:rPr lang="en-IN" sz="2400" dirty="0" smtClean="0">
                <a:solidFill>
                  <a:schemeClr val="tx1"/>
                </a:solidFill>
              </a:rPr>
              <a:t>  </a:t>
            </a: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JFrame</a:t>
            </a:r>
            <a:r>
              <a:rPr lang="en-IN" sz="2400" dirty="0">
                <a:solidFill>
                  <a:schemeClr val="tx1"/>
                </a:solidFill>
              </a:rPr>
              <a:t> f = new </a:t>
            </a:r>
            <a:r>
              <a:rPr lang="en-IN" sz="2400" dirty="0" err="1">
                <a:solidFill>
                  <a:schemeClr val="tx1"/>
                </a:solidFill>
              </a:rPr>
              <a:t>JFrame</a:t>
            </a:r>
            <a:r>
              <a:rPr lang="en-IN" sz="2400" dirty="0">
                <a:solidFill>
                  <a:schemeClr val="tx1"/>
                </a:solidFill>
              </a:rPr>
              <a:t>("Add an image to </a:t>
            </a:r>
            <a:r>
              <a:rPr lang="en-IN" sz="2400" dirty="0" err="1">
                <a:solidFill>
                  <a:schemeClr val="tx1"/>
                </a:solidFill>
              </a:rPr>
              <a:t>JFrame</a:t>
            </a:r>
            <a:r>
              <a:rPr lang="en-IN" sz="2400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ImageIcon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icon = new </a:t>
            </a:r>
            <a:r>
              <a:rPr lang="en-IN" sz="2400" dirty="0" err="1">
                <a:solidFill>
                  <a:schemeClr val="tx1"/>
                </a:solidFill>
              </a:rPr>
              <a:t>ImageIcon</a:t>
            </a:r>
            <a:r>
              <a:rPr lang="en-IN" sz="2400" dirty="0">
                <a:solidFill>
                  <a:schemeClr val="tx1"/>
                </a:solidFill>
              </a:rPr>
              <a:t>("C:\\Users\\DELL\\Pictures\\thumb_cries-in-bad-at-java-72496323.png");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f.add</a:t>
            </a:r>
            <a:r>
              <a:rPr lang="en-IN" sz="2400" dirty="0">
                <a:solidFill>
                  <a:schemeClr val="tx1"/>
                </a:solidFill>
              </a:rPr>
              <a:t>(new </a:t>
            </a:r>
            <a:r>
              <a:rPr lang="en-IN" sz="2400" dirty="0" err="1">
                <a:solidFill>
                  <a:schemeClr val="tx1"/>
                </a:solidFill>
              </a:rPr>
              <a:t>JLabel</a:t>
            </a:r>
            <a:r>
              <a:rPr lang="en-IN" sz="2400" dirty="0">
                <a:solidFill>
                  <a:schemeClr val="tx1"/>
                </a:solidFill>
              </a:rPr>
              <a:t>(icon));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f.pack</a:t>
            </a:r>
            <a:r>
              <a:rPr lang="en-IN" sz="2400" dirty="0" smtClean="0">
                <a:solidFill>
                  <a:srgbClr val="FF0000"/>
                </a:solidFill>
              </a:rPr>
              <a:t>();   //</a:t>
            </a:r>
            <a:r>
              <a:rPr lang="en-IN" sz="2400" dirty="0" err="1" smtClean="0">
                <a:solidFill>
                  <a:srgbClr val="FF0000"/>
                </a:solidFill>
              </a:rPr>
              <a:t>f.setSize</a:t>
            </a:r>
            <a:r>
              <a:rPr lang="en-IN" sz="2400" dirty="0" smtClean="0">
                <a:solidFill>
                  <a:srgbClr val="FF0000"/>
                </a:solidFill>
              </a:rPr>
              <a:t>(400,400);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f.setVisible</a:t>
            </a:r>
            <a:r>
              <a:rPr lang="en-IN" sz="2400" dirty="0">
                <a:solidFill>
                  <a:schemeClr val="tx1"/>
                </a:solidFill>
              </a:rPr>
              <a:t>(true);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public static void main(String </a:t>
            </a:r>
            <a:r>
              <a:rPr lang="en-IN" sz="2400" dirty="0" err="1">
                <a:solidFill>
                  <a:schemeClr val="tx1"/>
                </a:solidFill>
              </a:rPr>
              <a:t>args</a:t>
            </a:r>
            <a:r>
              <a:rPr lang="en-IN" sz="2400" dirty="0">
                <a:solidFill>
                  <a:schemeClr val="tx1"/>
                </a:solidFill>
              </a:rPr>
              <a:t>[]) </a:t>
            </a:r>
            <a:r>
              <a:rPr lang="en-IN" sz="2400" dirty="0" smtClean="0">
                <a:solidFill>
                  <a:schemeClr val="tx1"/>
                </a:solidFill>
              </a:rPr>
              <a:t>  </a:t>
            </a: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new </a:t>
            </a:r>
            <a:r>
              <a:rPr lang="en-IN" sz="2400" dirty="0" err="1">
                <a:solidFill>
                  <a:schemeClr val="tx1"/>
                </a:solidFill>
              </a:rPr>
              <a:t>DispImage</a:t>
            </a:r>
            <a:r>
              <a:rPr lang="en-IN" sz="2400" dirty="0" smtClean="0">
                <a:solidFill>
                  <a:schemeClr val="tx1"/>
                </a:solidFill>
              </a:rPr>
              <a:t>();    }  }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7292" y="5977824"/>
            <a:ext cx="8481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arial" panose="020B0604020202020204" pitchFamily="34" charset="0"/>
              </a:rPr>
              <a:t>Pack() 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</a:rPr>
              <a:t>sizes the frame so that all its contents are at or above their preferred sizes</a:t>
            </a:r>
            <a:r>
              <a:rPr lang="en-US" b="1" dirty="0" smtClean="0">
                <a:solidFill>
                  <a:schemeClr val="accent6"/>
                </a:solidFill>
                <a:latin typeface="arial" panose="020B0604020202020204" pitchFamily="34" charset="0"/>
              </a:rPr>
              <a:t>. It is a alternate to </a:t>
            </a:r>
            <a:r>
              <a:rPr lang="en-US" b="1" dirty="0" err="1" smtClean="0">
                <a:solidFill>
                  <a:schemeClr val="accent6"/>
                </a:solidFill>
                <a:latin typeface="arial" panose="020B0604020202020204" pitchFamily="34" charset="0"/>
              </a:rPr>
              <a:t>setSize</a:t>
            </a:r>
            <a:r>
              <a:rPr lang="en-US" b="1" dirty="0" smtClean="0">
                <a:solidFill>
                  <a:schemeClr val="accent6"/>
                </a:solidFill>
                <a:latin typeface="arial" panose="020B0604020202020204" pitchFamily="34" charset="0"/>
              </a:rPr>
              <a:t>, </a:t>
            </a:r>
            <a:r>
              <a:rPr lang="en-US" b="1" dirty="0" err="1" smtClean="0">
                <a:solidFill>
                  <a:schemeClr val="accent6"/>
                </a:solidFill>
                <a:latin typeface="arial" panose="020B0604020202020204" pitchFamily="34" charset="0"/>
              </a:rPr>
              <a:t>setBounds</a:t>
            </a:r>
            <a:r>
              <a:rPr lang="en-US" b="1" smtClean="0">
                <a:solidFill>
                  <a:schemeClr val="accent6"/>
                </a:solidFill>
                <a:latin typeface="arial" panose="020B0604020202020204" pitchFamily="34" charset="0"/>
              </a:rPr>
              <a:t>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</a:t>
            </a:r>
            <a:r>
              <a:rPr lang="en-US" b="1" dirty="0" smtClean="0"/>
              <a:t>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44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Layout Managers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Java swing, Layout manager is used to </a:t>
            </a:r>
            <a:r>
              <a:rPr lang="en-US" sz="2400" dirty="0">
                <a:solidFill>
                  <a:srgbClr val="FF0000"/>
                </a:solidFill>
              </a:rPr>
              <a:t>position</a:t>
            </a:r>
            <a:r>
              <a:rPr lang="en-US" sz="2400" dirty="0">
                <a:solidFill>
                  <a:schemeClr val="tx1"/>
                </a:solidFill>
              </a:rPr>
              <a:t> all its </a:t>
            </a:r>
            <a:r>
              <a:rPr lang="en-US" sz="2400" dirty="0">
                <a:solidFill>
                  <a:srgbClr val="FF0000"/>
                </a:solidFill>
              </a:rPr>
              <a:t>components</a:t>
            </a:r>
            <a:r>
              <a:rPr lang="en-US" sz="2400" dirty="0">
                <a:solidFill>
                  <a:schemeClr val="tx1"/>
                </a:solidFill>
              </a:rPr>
              <a:t>, with </a:t>
            </a:r>
            <a:r>
              <a:rPr lang="en-US" sz="2400" dirty="0">
                <a:solidFill>
                  <a:srgbClr val="FF0000"/>
                </a:solidFill>
              </a:rPr>
              <a:t>setting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, such as the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dirty="0">
                <a:solidFill>
                  <a:srgbClr val="FF0000"/>
                </a:solidFill>
              </a:rPr>
              <a:t>shape</a:t>
            </a:r>
            <a:r>
              <a:rPr lang="en-US" sz="2400" dirty="0">
                <a:solidFill>
                  <a:schemeClr val="tx1"/>
                </a:solidFill>
              </a:rPr>
              <a:t>, and the arrangement. Different layout managers could have varies in different settings on their components.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layout managers </a:t>
            </a:r>
            <a:r>
              <a:rPr lang="en-US" sz="2400" dirty="0" smtClean="0">
                <a:solidFill>
                  <a:schemeClr val="tx1"/>
                </a:solidFill>
              </a:rPr>
              <a:t>are: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FlowLayout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BorderLayout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CardLayout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BoxLayout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GridBagLayout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GroupLayout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SpringLayout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ScrollPaneLayout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12125"/>
            <a:ext cx="7902022" cy="595003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Java </a:t>
            </a:r>
            <a:r>
              <a:rPr lang="en-US" sz="2400" b="1" dirty="0" err="1">
                <a:solidFill>
                  <a:schemeClr val="tx1"/>
                </a:solidFill>
              </a:rPr>
              <a:t>FlowLayout</a:t>
            </a:r>
            <a:r>
              <a:rPr lang="en-US" sz="2400" b="1" dirty="0">
                <a:solidFill>
                  <a:schemeClr val="tx1"/>
                </a:solidFill>
              </a:rPr>
              <a:t> class is used to </a:t>
            </a:r>
            <a:r>
              <a:rPr lang="en-US" sz="2400" b="1" dirty="0">
                <a:solidFill>
                  <a:srgbClr val="FF0000"/>
                </a:solidFill>
              </a:rPr>
              <a:t>arrange the components in a line, one after another </a:t>
            </a:r>
            <a:r>
              <a:rPr lang="en-US" sz="2400" b="1" dirty="0">
                <a:solidFill>
                  <a:schemeClr val="tx1"/>
                </a:solidFill>
              </a:rPr>
              <a:t>(in a flow). </a:t>
            </a:r>
            <a:r>
              <a:rPr lang="en-US" sz="2400" b="1" u="sng" dirty="0">
                <a:solidFill>
                  <a:srgbClr val="0070C0"/>
                </a:solidFill>
              </a:rPr>
              <a:t>It is the default layout of the applet or panel.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Fields of </a:t>
            </a:r>
            <a:r>
              <a:rPr lang="en-US" b="1" dirty="0" err="1">
                <a:solidFill>
                  <a:schemeClr val="tx1"/>
                </a:solidFill>
              </a:rPr>
              <a:t>FlowLayout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class: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public 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LEFT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RIGHT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CENTER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LEADING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TRAILING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Constructors: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FlowLayout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FlowLayout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align)</a:t>
            </a:r>
          </a:p>
          <a:p>
            <a:r>
              <a:rPr lang="en-US" dirty="0" err="1">
                <a:solidFill>
                  <a:schemeClr val="tx1"/>
                </a:solidFill>
              </a:rPr>
              <a:t>FlowLayout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align,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hgap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vgap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370" y="675400"/>
            <a:ext cx="7902022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java.awt</a:t>
            </a:r>
            <a:r>
              <a:rPr lang="en-US" sz="1800" b="1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javax.swing</a:t>
            </a:r>
            <a:r>
              <a:rPr lang="en-US" sz="1800" b="1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public </a:t>
            </a:r>
            <a:r>
              <a:rPr lang="en-US" sz="1800" dirty="0">
                <a:solidFill>
                  <a:schemeClr val="tx1"/>
                </a:solidFill>
              </a:rPr>
              <a:t>class </a:t>
            </a:r>
            <a:r>
              <a:rPr lang="en-US" sz="1800" dirty="0" err="1" smtClean="0">
                <a:solidFill>
                  <a:schemeClr val="tx1"/>
                </a:solidFill>
              </a:rPr>
              <a:t>FlowLayoutExample</a:t>
            </a:r>
            <a:r>
              <a:rPr lang="en-US" sz="1800" dirty="0" smtClean="0">
                <a:solidFill>
                  <a:schemeClr val="tx1"/>
                </a:solidFill>
              </a:rPr>
              <a:t> {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JFrame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f;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FlowLayoutExample</a:t>
            </a:r>
            <a:r>
              <a:rPr lang="en-US" sz="1800" dirty="0" smtClean="0">
                <a:solidFill>
                  <a:schemeClr val="tx1"/>
                </a:solidFill>
              </a:rPr>
              <a:t>()     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smtClean="0">
                <a:solidFill>
                  <a:schemeClr val="tx1"/>
                </a:solidFill>
              </a:rPr>
              <a:t>f= </a:t>
            </a:r>
            <a:r>
              <a:rPr lang="en-US" sz="1800" dirty="0">
                <a:solidFill>
                  <a:schemeClr val="tx1"/>
                </a:solidFill>
              </a:rPr>
              <a:t>new </a:t>
            </a:r>
            <a:r>
              <a:rPr lang="en-US" sz="1800" dirty="0" err="1">
                <a:solidFill>
                  <a:schemeClr val="tx1"/>
                </a:solidFill>
              </a:rPr>
              <a:t>JFrame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b1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("1</a:t>
            </a:r>
            <a:r>
              <a:rPr lang="en-US" sz="1800" dirty="0" smtClean="0">
                <a:solidFill>
                  <a:schemeClr val="tx1"/>
                </a:solidFill>
              </a:rPr>
              <a:t>"); 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b2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("2");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b3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("3</a:t>
            </a:r>
            <a:r>
              <a:rPr lang="en-US" sz="1800" dirty="0" smtClean="0">
                <a:solidFill>
                  <a:schemeClr val="tx1"/>
                </a:solidFill>
              </a:rPr>
              <a:t>"); 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b4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("4");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b5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("5");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r>
              <a:rPr lang="en-US" sz="1800" dirty="0" err="1" smtClean="0">
                <a:solidFill>
                  <a:schemeClr val="tx1"/>
                </a:solidFill>
              </a:rPr>
              <a:t>f.add</a:t>
            </a:r>
            <a:r>
              <a:rPr lang="en-US" sz="1800" dirty="0" smtClean="0">
                <a:solidFill>
                  <a:schemeClr val="tx1"/>
                </a:solidFill>
              </a:rPr>
              <a:t>(b1); </a:t>
            </a:r>
            <a:r>
              <a:rPr lang="en-US" sz="1800" dirty="0" err="1" smtClean="0">
                <a:solidFill>
                  <a:schemeClr val="tx1"/>
                </a:solidFill>
              </a:rPr>
              <a:t>f.add</a:t>
            </a:r>
            <a:r>
              <a:rPr lang="en-US" sz="1800" dirty="0" smtClean="0">
                <a:solidFill>
                  <a:schemeClr val="tx1"/>
                </a:solidFill>
              </a:rPr>
              <a:t>(b2</a:t>
            </a:r>
            <a:r>
              <a:rPr lang="en-US" sz="1800" dirty="0">
                <a:solidFill>
                  <a:schemeClr val="tx1"/>
                </a:solidFill>
              </a:rPr>
              <a:t>); </a:t>
            </a:r>
            <a:r>
              <a:rPr lang="en-US" sz="1800" dirty="0" err="1" smtClean="0">
                <a:solidFill>
                  <a:schemeClr val="tx1"/>
                </a:solidFill>
              </a:rPr>
              <a:t>f.add</a:t>
            </a:r>
            <a:r>
              <a:rPr lang="en-US" sz="1800" dirty="0" smtClean="0">
                <a:solidFill>
                  <a:schemeClr val="tx1"/>
                </a:solidFill>
              </a:rPr>
              <a:t>(b3</a:t>
            </a:r>
            <a:r>
              <a:rPr lang="en-US" sz="1800" dirty="0">
                <a:solidFill>
                  <a:schemeClr val="tx1"/>
                </a:solidFill>
              </a:rPr>
              <a:t>); </a:t>
            </a:r>
            <a:r>
              <a:rPr lang="en-US" sz="1800" dirty="0" err="1" smtClean="0">
                <a:solidFill>
                  <a:schemeClr val="tx1"/>
                </a:solidFill>
              </a:rPr>
              <a:t>f.add</a:t>
            </a:r>
            <a:r>
              <a:rPr lang="en-US" sz="1800" dirty="0" smtClean="0">
                <a:solidFill>
                  <a:schemeClr val="tx1"/>
                </a:solidFill>
              </a:rPr>
              <a:t>(b4);  </a:t>
            </a:r>
            <a:r>
              <a:rPr lang="en-US" sz="1800" dirty="0" err="1" smtClean="0">
                <a:solidFill>
                  <a:schemeClr val="tx1"/>
                </a:solidFill>
              </a:rPr>
              <a:t>f.add</a:t>
            </a:r>
            <a:r>
              <a:rPr lang="en-US" sz="1800" dirty="0" smtClean="0">
                <a:solidFill>
                  <a:schemeClr val="tx1"/>
                </a:solidFill>
              </a:rPr>
              <a:t>(b5</a:t>
            </a:r>
            <a:r>
              <a:rPr lang="en-US" sz="1800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</a:rPr>
              <a:t>f.setLayout</a:t>
            </a:r>
            <a:r>
              <a:rPr lang="en-US" sz="1800" dirty="0" smtClean="0">
                <a:solidFill>
                  <a:srgbClr val="FF0000"/>
                </a:solidFill>
              </a:rPr>
              <a:t>(new </a:t>
            </a:r>
            <a:r>
              <a:rPr lang="en-US" sz="1800" dirty="0" err="1">
                <a:solidFill>
                  <a:srgbClr val="FF0000"/>
                </a:solidFill>
              </a:rPr>
              <a:t>FlowLayout</a:t>
            </a:r>
            <a:r>
              <a:rPr lang="en-US" sz="18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r>
              <a:rPr lang="en-US" sz="1800" dirty="0" err="1" smtClean="0">
                <a:solidFill>
                  <a:schemeClr val="tx1"/>
                </a:solidFill>
              </a:rPr>
              <a:t>f.setSize</a:t>
            </a:r>
            <a:r>
              <a:rPr lang="en-US" sz="1800" dirty="0" smtClean="0">
                <a:solidFill>
                  <a:schemeClr val="tx1"/>
                </a:solidFill>
              </a:rPr>
              <a:t>(300</a:t>
            </a:r>
            <a:r>
              <a:rPr lang="en-US" sz="1800" dirty="0">
                <a:solidFill>
                  <a:schemeClr val="tx1"/>
                </a:solidFill>
              </a:rPr>
              <a:t>, 300</a:t>
            </a:r>
            <a:r>
              <a:rPr lang="en-US" sz="1800" dirty="0" smtClean="0">
                <a:solidFill>
                  <a:schemeClr val="tx1"/>
                </a:solidFill>
              </a:rPr>
              <a:t>);         </a:t>
            </a:r>
            <a:r>
              <a:rPr lang="en-US" sz="1800" dirty="0" err="1" smtClean="0">
                <a:solidFill>
                  <a:schemeClr val="tx1"/>
                </a:solidFill>
              </a:rPr>
              <a:t>f.setVisible</a:t>
            </a:r>
            <a:r>
              <a:rPr lang="en-US" sz="1800" dirty="0" smtClean="0">
                <a:solidFill>
                  <a:schemeClr val="tx1"/>
                </a:solidFill>
              </a:rPr>
              <a:t>(true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public static void main(String </a:t>
            </a:r>
            <a:r>
              <a:rPr lang="en-US" sz="1800" dirty="0" err="1">
                <a:solidFill>
                  <a:schemeClr val="tx1"/>
                </a:solidFill>
              </a:rPr>
              <a:t>argvs</a:t>
            </a:r>
            <a:r>
              <a:rPr lang="en-US" sz="1800" dirty="0">
                <a:solidFill>
                  <a:schemeClr val="tx1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smtClean="0">
                <a:solidFill>
                  <a:schemeClr val="tx1"/>
                </a:solidFill>
              </a:rPr>
              <a:t>{         </a:t>
            </a:r>
            <a:r>
              <a:rPr lang="en-US" sz="1800" dirty="0">
                <a:solidFill>
                  <a:schemeClr val="tx1"/>
                </a:solidFill>
              </a:rPr>
              <a:t>new </a:t>
            </a:r>
            <a:r>
              <a:rPr lang="en-US" sz="1800" dirty="0" err="1">
                <a:solidFill>
                  <a:schemeClr val="tx1"/>
                </a:solidFill>
              </a:rPr>
              <a:t>FlowLayoutExample</a:t>
            </a:r>
            <a:r>
              <a:rPr lang="en-US" sz="1800" dirty="0" smtClean="0">
                <a:solidFill>
                  <a:schemeClr val="tx1"/>
                </a:solidFill>
              </a:rPr>
              <a:t>();      }}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125" y="864107"/>
            <a:ext cx="4247267" cy="13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Border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</a:rPr>
              <a:t>BorderLayout</a:t>
            </a:r>
            <a:r>
              <a:rPr lang="en-US" sz="2400" b="1" dirty="0">
                <a:solidFill>
                  <a:srgbClr val="FF0000"/>
                </a:solidFill>
              </a:rPr>
              <a:t> is used to arrange the components in five regions: north, south, east, west, and center. </a:t>
            </a:r>
            <a:r>
              <a:rPr lang="en-US" sz="2400" b="1" dirty="0">
                <a:solidFill>
                  <a:schemeClr val="tx1"/>
                </a:solidFill>
              </a:rPr>
              <a:t>Each region (area) may contain one component only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NORTH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SOUTH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EAST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WEST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Constructor: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BorderLayout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IN" sz="2400" dirty="0" err="1">
                <a:solidFill>
                  <a:schemeClr val="tx1"/>
                </a:solidFill>
              </a:rPr>
              <a:t>BorderLayout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hgap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vgap</a:t>
            </a:r>
            <a:r>
              <a:rPr lang="en-IN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9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Border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0023" y="864107"/>
            <a:ext cx="8791977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BorderDemo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Border</a:t>
            </a:r>
            <a:r>
              <a:rPr lang="en-US" dirty="0" smtClean="0">
                <a:solidFill>
                  <a:schemeClr val="tx1"/>
                </a:solidFill>
              </a:rPr>
              <a:t>()   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f = 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JButton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b1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("NORTH</a:t>
            </a:r>
            <a:r>
              <a:rPr lang="en-US" dirty="0" smtClean="0">
                <a:solidFill>
                  <a:schemeClr val="tx1"/>
                </a:solidFill>
              </a:rPr>
              <a:t>");        </a:t>
            </a:r>
            <a:r>
              <a:rPr lang="en-US" dirty="0" err="1" smtClean="0">
                <a:solidFill>
                  <a:schemeClr val="tx1"/>
                </a:solidFill>
              </a:rPr>
              <a:t>JButton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b2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("SOUTH</a:t>
            </a:r>
            <a:r>
              <a:rPr lang="en-US" dirty="0" smtClean="0">
                <a:solidFill>
                  <a:schemeClr val="tx1"/>
                </a:solidFill>
              </a:rPr>
              <a:t>"); 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b3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("EAST</a:t>
            </a:r>
            <a:r>
              <a:rPr lang="en-US" dirty="0" smtClean="0">
                <a:solidFill>
                  <a:schemeClr val="tx1"/>
                </a:solidFill>
              </a:rPr>
              <a:t>");           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b4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("WEST</a:t>
            </a:r>
            <a:r>
              <a:rPr lang="en-US" dirty="0" smtClean="0">
                <a:solidFill>
                  <a:schemeClr val="tx1"/>
                </a:solidFill>
              </a:rPr>
              <a:t>"); 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b5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("CENTER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(b1, </a:t>
            </a:r>
            <a:r>
              <a:rPr lang="en-US" dirty="0" err="1">
                <a:solidFill>
                  <a:srgbClr val="FF0000"/>
                </a:solidFill>
              </a:rPr>
              <a:t>BorderLayout.NORTH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(b2, </a:t>
            </a:r>
            <a:r>
              <a:rPr lang="en-US" dirty="0" err="1">
                <a:solidFill>
                  <a:srgbClr val="FF0000"/>
                </a:solidFill>
              </a:rPr>
              <a:t>BorderLayout.SOUTH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(b3, </a:t>
            </a:r>
            <a:r>
              <a:rPr lang="en-US" dirty="0" err="1">
                <a:solidFill>
                  <a:srgbClr val="FF0000"/>
                </a:solidFill>
              </a:rPr>
              <a:t>BorderLayout.EAST</a:t>
            </a:r>
            <a:r>
              <a:rPr lang="en-US" dirty="0">
                <a:solidFill>
                  <a:srgbClr val="FF0000"/>
                </a:solidFill>
              </a:rPr>
              <a:t>); 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(b4, </a:t>
            </a:r>
            <a:r>
              <a:rPr lang="en-US" dirty="0" err="1">
                <a:solidFill>
                  <a:srgbClr val="FF0000"/>
                </a:solidFill>
              </a:rPr>
              <a:t>BorderLayout.WEST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(b5, </a:t>
            </a:r>
            <a:r>
              <a:rPr lang="en-US" dirty="0" err="1">
                <a:solidFill>
                  <a:srgbClr val="FF0000"/>
                </a:solidFill>
              </a:rPr>
              <a:t>BorderLayout.CENTER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f.setSize</a:t>
            </a:r>
            <a:r>
              <a:rPr lang="en-US" dirty="0">
                <a:solidFill>
                  <a:schemeClr val="tx1"/>
                </a:solidFill>
              </a:rPr>
              <a:t>(300, 300);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</a:t>
            </a:r>
            <a:r>
              <a:rPr lang="en-US" dirty="0" smtClean="0">
                <a:solidFill>
                  <a:schemeClr val="tx1"/>
                </a:solidFill>
              </a:rPr>
              <a:t>);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new </a:t>
            </a:r>
            <a:r>
              <a:rPr lang="en-US" dirty="0" err="1" smtClean="0">
                <a:solidFill>
                  <a:schemeClr val="tx1"/>
                </a:solidFill>
              </a:rPr>
              <a:t>BorderDemo</a:t>
            </a:r>
            <a:r>
              <a:rPr lang="en-US" dirty="0" smtClean="0">
                <a:solidFill>
                  <a:schemeClr val="tx1"/>
                </a:solidFill>
              </a:rPr>
              <a:t>();     } }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34" y="1"/>
            <a:ext cx="2992185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Java </a:t>
            </a:r>
            <a:r>
              <a:rPr lang="en-US" sz="2400" b="1" dirty="0" err="1">
                <a:solidFill>
                  <a:schemeClr val="tx1"/>
                </a:solidFill>
              </a:rPr>
              <a:t>CardLayout</a:t>
            </a:r>
            <a:r>
              <a:rPr lang="en-US" sz="2400" b="1" dirty="0">
                <a:solidFill>
                  <a:schemeClr val="tx1"/>
                </a:solidFill>
              </a:rPr>
              <a:t> class manages the components in such a manner that </a:t>
            </a:r>
            <a:r>
              <a:rPr lang="en-US" sz="2400" b="1" dirty="0">
                <a:solidFill>
                  <a:srgbClr val="FF0000"/>
                </a:solidFill>
              </a:rPr>
              <a:t>only one component is visible at a time.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treats each component as a card that is why it is known as </a:t>
            </a:r>
            <a:r>
              <a:rPr lang="en-US" sz="2400" dirty="0" err="1">
                <a:solidFill>
                  <a:schemeClr val="tx1"/>
                </a:solidFill>
              </a:rPr>
              <a:t>CardLayout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Methods: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next, previous, first, last, show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Constructors: 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CardLayout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CardLayout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hgap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vgap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Java Swing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7773233" cy="44493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Java Swing tutorial is a part of </a:t>
            </a:r>
            <a:r>
              <a:rPr lang="en-US" sz="2400" dirty="0">
                <a:solidFill>
                  <a:srgbClr val="FF0000"/>
                </a:solidFill>
              </a:rPr>
              <a:t>Java Foundation Classes (JFC) </a:t>
            </a:r>
            <a:r>
              <a:rPr lang="en-US" sz="2400" dirty="0">
                <a:solidFill>
                  <a:schemeClr val="tx1"/>
                </a:solidFill>
              </a:rPr>
              <a:t>that is used to create window-based applications. It is built on the top of </a:t>
            </a:r>
            <a:r>
              <a:rPr lang="en-US" sz="2400" dirty="0">
                <a:solidFill>
                  <a:srgbClr val="FF0000"/>
                </a:solidFill>
              </a:rPr>
              <a:t>AWT (Abstract Windowing Toolkit) </a:t>
            </a:r>
            <a:r>
              <a:rPr lang="en-US" sz="2400" dirty="0">
                <a:solidFill>
                  <a:schemeClr val="tx1"/>
                </a:solidFill>
              </a:rPr>
              <a:t>API and entirely written in java.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Unlike AWT, Java Swing provides </a:t>
            </a:r>
            <a:r>
              <a:rPr lang="en-US" sz="2400" dirty="0">
                <a:solidFill>
                  <a:srgbClr val="FF0000"/>
                </a:solidFill>
              </a:rPr>
              <a:t>platform-independent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lightweight</a:t>
            </a:r>
            <a:r>
              <a:rPr lang="en-US" sz="2400" dirty="0">
                <a:solidFill>
                  <a:schemeClr val="tx1"/>
                </a:solidFill>
              </a:rPr>
              <a:t> components.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rgbClr val="00B0F0"/>
                </a:solidFill>
              </a:rPr>
              <a:t>javax.swing</a:t>
            </a:r>
            <a:r>
              <a:rPr lang="en-US" sz="2400" dirty="0">
                <a:solidFill>
                  <a:schemeClr val="tx1"/>
                </a:solidFill>
              </a:rPr>
              <a:t> package provides classes for java swing API such as </a:t>
            </a:r>
            <a:r>
              <a:rPr lang="en-US" sz="2400" dirty="0" err="1">
                <a:solidFill>
                  <a:schemeClr val="tx1"/>
                </a:solidFill>
              </a:rPr>
              <a:t>JButton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JTextField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JTextArea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JRadioButton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JCheckbox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JMenu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JColorChooser</a:t>
            </a:r>
            <a:r>
              <a:rPr lang="en-US" sz="2400" dirty="0">
                <a:solidFill>
                  <a:schemeClr val="tx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7016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 </a:t>
            </a:r>
            <a:r>
              <a:rPr lang="en-IN" sz="1600" dirty="0" err="1">
                <a:solidFill>
                  <a:schemeClr val="tx1"/>
                </a:solidFill>
              </a:rPr>
              <a:t>java.awt</a:t>
            </a:r>
            <a:r>
              <a:rPr lang="en-IN" sz="16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 </a:t>
            </a:r>
            <a:r>
              <a:rPr lang="en-IN" sz="1600" dirty="0" err="1">
                <a:solidFill>
                  <a:schemeClr val="tx1"/>
                </a:solidFill>
              </a:rPr>
              <a:t>javax.swing</a:t>
            </a:r>
            <a:r>
              <a:rPr lang="en-IN" sz="16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 </a:t>
            </a:r>
            <a:r>
              <a:rPr lang="en-IN" sz="1600" dirty="0" err="1">
                <a:solidFill>
                  <a:schemeClr val="tx1"/>
                </a:solidFill>
              </a:rPr>
              <a:t>java.awt.event</a:t>
            </a:r>
            <a:r>
              <a:rPr lang="en-IN" sz="16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class </a:t>
            </a:r>
            <a:r>
              <a:rPr lang="en-IN" sz="1600" dirty="0" err="1">
                <a:solidFill>
                  <a:srgbClr val="FF0000"/>
                </a:solidFill>
              </a:rPr>
              <a:t>CardLayoutDemo</a:t>
            </a:r>
            <a:r>
              <a:rPr lang="en-IN" sz="1600" dirty="0">
                <a:solidFill>
                  <a:srgbClr val="FF0000"/>
                </a:solidFill>
              </a:rPr>
              <a:t> extends </a:t>
            </a:r>
            <a:r>
              <a:rPr lang="en-IN" sz="1600" dirty="0" err="1">
                <a:solidFill>
                  <a:srgbClr val="FF0000"/>
                </a:solidFill>
              </a:rPr>
              <a:t>JFrame</a:t>
            </a:r>
            <a:r>
              <a:rPr lang="en-IN" sz="1600" dirty="0">
                <a:solidFill>
                  <a:srgbClr val="FF0000"/>
                </a:solidFill>
              </a:rPr>
              <a:t> implements </a:t>
            </a:r>
            <a:r>
              <a:rPr lang="en-IN" sz="1600" b="1" dirty="0" err="1">
                <a:solidFill>
                  <a:srgbClr val="00B0F0"/>
                </a:solidFill>
              </a:rPr>
              <a:t>ActionListener</a:t>
            </a:r>
            <a:endParaRPr lang="en-IN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</a:t>
            </a:r>
            <a:r>
              <a:rPr lang="en-IN" sz="1600" dirty="0" err="1">
                <a:solidFill>
                  <a:schemeClr val="tx1"/>
                </a:solidFill>
              </a:rPr>
              <a:t>CardLayout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crd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 btn1, btn2, btn3;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Container </a:t>
            </a:r>
            <a:r>
              <a:rPr lang="en-IN" sz="1600" dirty="0" err="1">
                <a:solidFill>
                  <a:schemeClr val="tx1"/>
                </a:solidFill>
              </a:rPr>
              <a:t>cPane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</a:t>
            </a:r>
            <a:r>
              <a:rPr lang="en-IN" sz="1600" dirty="0" err="1">
                <a:solidFill>
                  <a:schemeClr val="tx1"/>
                </a:solidFill>
              </a:rPr>
              <a:t>CardLayoutDemo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</a:t>
            </a:r>
            <a:r>
              <a:rPr lang="en-IN" sz="1600" dirty="0">
                <a:solidFill>
                  <a:schemeClr val="tx1"/>
                </a:solidFill>
              </a:rPr>
              <a:t> = </a:t>
            </a:r>
            <a:r>
              <a:rPr lang="en-IN" sz="1600" dirty="0" err="1">
                <a:solidFill>
                  <a:schemeClr val="tx1"/>
                </a:solidFill>
              </a:rPr>
              <a:t>getContentPane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crd</a:t>
            </a:r>
            <a:r>
              <a:rPr lang="en-IN" sz="1600" dirty="0">
                <a:solidFill>
                  <a:schemeClr val="tx1"/>
                </a:solidFill>
              </a:rPr>
              <a:t> = new </a:t>
            </a:r>
            <a:r>
              <a:rPr lang="en-IN" sz="1600" dirty="0" err="1">
                <a:solidFill>
                  <a:schemeClr val="tx1"/>
                </a:solidFill>
              </a:rPr>
              <a:t>CardLayout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</a:t>
            </a:r>
            <a:r>
              <a:rPr lang="en-IN" sz="1600" b="1" dirty="0" err="1">
                <a:solidFill>
                  <a:srgbClr val="FF0000"/>
                </a:solidFill>
              </a:rPr>
              <a:t>cPane.setLayout</a:t>
            </a:r>
            <a:r>
              <a:rPr lang="en-IN" sz="1600" b="1" dirty="0">
                <a:solidFill>
                  <a:srgbClr val="FF0000"/>
                </a:solidFill>
              </a:rPr>
              <a:t>(</a:t>
            </a:r>
            <a:r>
              <a:rPr lang="en-IN" sz="1600" b="1" dirty="0" err="1">
                <a:solidFill>
                  <a:srgbClr val="FF0000"/>
                </a:solidFill>
              </a:rPr>
              <a:t>crd</a:t>
            </a:r>
            <a:r>
              <a:rPr lang="en-IN" sz="16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</a:t>
            </a:r>
            <a:r>
              <a:rPr lang="en-IN" sz="1600" dirty="0">
                <a:solidFill>
                  <a:schemeClr val="tx1"/>
                </a:solidFill>
              </a:rPr>
              <a:t>btn1 = new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("Apple");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btn2 = new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("Boy");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btn3 = new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("Cat");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</a:t>
            </a:r>
            <a:r>
              <a:rPr lang="en-IN" sz="1600" dirty="0">
                <a:solidFill>
                  <a:schemeClr val="tx1"/>
                </a:solidFill>
              </a:rPr>
              <a:t>btn1.addActionListener(this);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btn2.addActionListener(this);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btn3.addActionListener(this);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cPane.add</a:t>
            </a:r>
            <a:r>
              <a:rPr lang="en-IN" sz="1600" dirty="0">
                <a:solidFill>
                  <a:schemeClr val="tx1"/>
                </a:solidFill>
              </a:rPr>
              <a:t>("a", btn1);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cPane.add</a:t>
            </a:r>
            <a:r>
              <a:rPr lang="en-IN" sz="1600" dirty="0">
                <a:solidFill>
                  <a:schemeClr val="tx1"/>
                </a:solidFill>
              </a:rPr>
              <a:t>("b", btn2);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cPane.add</a:t>
            </a:r>
            <a:r>
              <a:rPr lang="en-IN" sz="1600" dirty="0">
                <a:solidFill>
                  <a:schemeClr val="tx1"/>
                </a:solidFill>
              </a:rPr>
              <a:t>("c", btn3);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</a:t>
            </a:r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public void </a:t>
            </a:r>
            <a:r>
              <a:rPr lang="en-IN" sz="1600" dirty="0" err="1">
                <a:solidFill>
                  <a:schemeClr val="tx1"/>
                </a:solidFill>
              </a:rPr>
              <a:t>actionPerformed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ActionEvent</a:t>
            </a:r>
            <a:r>
              <a:rPr lang="en-IN" sz="1600" dirty="0">
                <a:solidFill>
                  <a:schemeClr val="tx1"/>
                </a:solidFill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</a:t>
            </a:r>
            <a:r>
              <a:rPr lang="en-IN" sz="1600" dirty="0" smtClean="0">
                <a:solidFill>
                  <a:schemeClr val="tx1"/>
                </a:solidFill>
              </a:rPr>
              <a:t>{         </a:t>
            </a:r>
            <a:r>
              <a:rPr lang="en-IN" sz="1600" dirty="0" err="1">
                <a:solidFill>
                  <a:schemeClr val="tx1"/>
                </a:solidFill>
              </a:rPr>
              <a:t>crd.</a:t>
            </a:r>
            <a:r>
              <a:rPr lang="en-IN" sz="1600" b="1" dirty="0" err="1">
                <a:solidFill>
                  <a:srgbClr val="FF0000"/>
                </a:solidFill>
              </a:rPr>
              <a:t>next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cPane</a:t>
            </a:r>
            <a:r>
              <a:rPr lang="en-IN" sz="1600" dirty="0" smtClean="0">
                <a:solidFill>
                  <a:schemeClr val="tx1"/>
                </a:solidFill>
              </a:rPr>
              <a:t>);      </a:t>
            </a:r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</a:t>
            </a:r>
            <a:r>
              <a:rPr lang="en-IN" sz="1600" dirty="0">
                <a:solidFill>
                  <a:schemeClr val="tx1"/>
                </a:solidFill>
              </a:rPr>
              <a:t>public static void main(String </a:t>
            </a:r>
            <a:r>
              <a:rPr lang="en-IN" sz="1600" dirty="0" err="1">
                <a:solidFill>
                  <a:schemeClr val="tx1"/>
                </a:solidFill>
              </a:rPr>
              <a:t>argvs</a:t>
            </a:r>
            <a:r>
              <a:rPr lang="en-IN" sz="1600" dirty="0">
                <a:solidFill>
                  <a:schemeClr val="tx1"/>
                </a:solidFill>
              </a:rPr>
              <a:t>[])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{</a:t>
            </a:r>
            <a:r>
              <a:rPr lang="en-IN" sz="1600" dirty="0" err="1">
                <a:solidFill>
                  <a:schemeClr val="tx1"/>
                </a:solidFill>
              </a:rPr>
              <a:t>CardLayoutDemo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crdl</a:t>
            </a:r>
            <a:r>
              <a:rPr lang="en-IN" sz="1600" dirty="0">
                <a:solidFill>
                  <a:schemeClr val="tx1"/>
                </a:solidFill>
              </a:rPr>
              <a:t> = new </a:t>
            </a:r>
            <a:r>
              <a:rPr lang="en-IN" sz="1600" dirty="0" err="1">
                <a:solidFill>
                  <a:schemeClr val="tx1"/>
                </a:solidFill>
              </a:rPr>
              <a:t>CardLayoutDemo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crdl.setSize</a:t>
            </a:r>
            <a:r>
              <a:rPr lang="en-IN" sz="1600" dirty="0">
                <a:solidFill>
                  <a:schemeClr val="tx1"/>
                </a:solidFill>
              </a:rPr>
              <a:t>(300, 300);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crdl.setVisible</a:t>
            </a:r>
            <a:r>
              <a:rPr lang="en-IN" sz="1600" dirty="0">
                <a:solidFill>
                  <a:schemeClr val="tx1"/>
                </a:solidFill>
              </a:rPr>
              <a:t>(true);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4" y="3662272"/>
            <a:ext cx="3131492" cy="31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Box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Java </a:t>
            </a:r>
            <a:r>
              <a:rPr lang="en-US" sz="2400" b="1" dirty="0" err="1">
                <a:solidFill>
                  <a:srgbClr val="FF0000"/>
                </a:solidFill>
              </a:rPr>
              <a:t>BoxLayout</a:t>
            </a:r>
            <a:r>
              <a:rPr lang="en-US" sz="2400" b="1" dirty="0">
                <a:solidFill>
                  <a:srgbClr val="FF0000"/>
                </a:solidFill>
              </a:rPr>
              <a:t> class is used to arrange the components either vertically or horizontally.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this purpose, the </a:t>
            </a:r>
            <a:r>
              <a:rPr lang="en-US" sz="2400" b="1" dirty="0" err="1">
                <a:solidFill>
                  <a:schemeClr val="tx1"/>
                </a:solidFill>
              </a:rPr>
              <a:t>BoxLayout</a:t>
            </a:r>
            <a:r>
              <a:rPr lang="en-US" sz="2400" b="1" dirty="0">
                <a:solidFill>
                  <a:schemeClr val="tx1"/>
                </a:solidFill>
              </a:rPr>
              <a:t> class provides </a:t>
            </a:r>
            <a:r>
              <a:rPr lang="en-US" sz="2400" b="1" dirty="0">
                <a:solidFill>
                  <a:srgbClr val="00B0F0"/>
                </a:solidFill>
              </a:rPr>
              <a:t>four constants</a:t>
            </a:r>
            <a:r>
              <a:rPr lang="en-US" sz="2400" b="1" dirty="0">
                <a:solidFill>
                  <a:schemeClr val="tx1"/>
                </a:solidFill>
              </a:rPr>
              <a:t>. They are as follows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X_AXIS, Y_AXIS, LINE_AXIS, PAGE_AXIS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Constructors: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BoxLayout</a:t>
            </a:r>
            <a:r>
              <a:rPr lang="en-IN" sz="2400" dirty="0">
                <a:solidFill>
                  <a:schemeClr val="tx1"/>
                </a:solidFill>
              </a:rPr>
              <a:t>(Container c,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axis)</a:t>
            </a:r>
          </a:p>
        </p:txBody>
      </p:sp>
    </p:spTree>
    <p:extLst>
      <p:ext uri="{BB962C8B-B14F-4D97-AF65-F5344CB8AC3E}">
        <p14:creationId xmlns:p14="http://schemas.microsoft.com/office/powerpoint/2010/main" val="30040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Box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 extends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buttons[];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buttons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[5];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0;i&lt;5;i++)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buttons[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new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("Button " +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add (buttons[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]); 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setLayout</a:t>
            </a:r>
            <a:r>
              <a:rPr lang="en-US" dirty="0">
                <a:solidFill>
                  <a:srgbClr val="FF0000"/>
                </a:solidFill>
              </a:rPr>
              <a:t> (new </a:t>
            </a:r>
            <a:r>
              <a:rPr lang="en-US" dirty="0" err="1">
                <a:solidFill>
                  <a:srgbClr val="FF0000"/>
                </a:solidFill>
              </a:rPr>
              <a:t>BoxLayout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getContentPane</a:t>
            </a:r>
            <a:r>
              <a:rPr lang="en-US" dirty="0">
                <a:solidFill>
                  <a:srgbClr val="FF0000"/>
                </a:solidFill>
              </a:rPr>
              <a:t>(), </a:t>
            </a:r>
            <a:r>
              <a:rPr lang="en-US" dirty="0" err="1">
                <a:solidFill>
                  <a:srgbClr val="FF0000"/>
                </a:solidFill>
              </a:rPr>
              <a:t>BoxLayout.</a:t>
            </a:r>
            <a:r>
              <a:rPr lang="en-US" b="1" dirty="0" err="1">
                <a:solidFill>
                  <a:srgbClr val="00B0F0"/>
                </a:solidFill>
              </a:rPr>
              <a:t>X_AXIS</a:t>
            </a:r>
            <a:r>
              <a:rPr lang="en-US" dirty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(400,400);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</a:t>
            </a:r>
            <a:r>
              <a:rPr lang="en-US" dirty="0" smtClean="0">
                <a:solidFill>
                  <a:schemeClr val="tx1"/>
                </a:solidFill>
              </a:rPr>
              <a:t>);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public static void main(String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[]){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 b=new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 smtClean="0">
                <a:solidFill>
                  <a:schemeClr val="tx1"/>
                </a:solidFill>
              </a:rPr>
              <a:t>();     } }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18" y="-1"/>
            <a:ext cx="3634824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Grid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Java </a:t>
            </a:r>
            <a:r>
              <a:rPr lang="en-US" sz="2400" b="1" dirty="0" err="1">
                <a:solidFill>
                  <a:srgbClr val="FF0000"/>
                </a:solidFill>
              </a:rPr>
              <a:t>GridLayout</a:t>
            </a:r>
            <a:r>
              <a:rPr lang="en-US" sz="2400" b="1" dirty="0">
                <a:solidFill>
                  <a:srgbClr val="FF0000"/>
                </a:solidFill>
              </a:rPr>
              <a:t> class is used to arrange the components in a rectangular grid. One component is displayed in each rectangle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All components will be in same size.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Constructors of </a:t>
            </a:r>
            <a:r>
              <a:rPr lang="en-US" sz="2400" b="1" dirty="0" err="1">
                <a:solidFill>
                  <a:schemeClr val="tx1"/>
                </a:solidFill>
              </a:rPr>
              <a:t>GridLayout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class: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GridLayout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rows,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columns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rows,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columns,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hgap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vgap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Grid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GridLayoutDemo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 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f;  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GridLayoutDemo</a:t>
            </a:r>
            <a:r>
              <a:rPr lang="en-US" dirty="0">
                <a:solidFill>
                  <a:schemeClr val="tx1"/>
                </a:solidFill>
              </a:rPr>
              <a:t>()  </a:t>
            </a:r>
            <a:r>
              <a:rPr lang="en-US" dirty="0" smtClean="0">
                <a:solidFill>
                  <a:schemeClr val="tx1"/>
                </a:solidFill>
              </a:rPr>
              <a:t>{ 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 = 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  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JButton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btn1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("1");    </a:t>
            </a:r>
            <a:r>
              <a:rPr lang="en-US" dirty="0" err="1" smtClean="0">
                <a:solidFill>
                  <a:schemeClr val="tx1"/>
                </a:solidFill>
              </a:rPr>
              <a:t>JButton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btn2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("2");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btn3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("3");    </a:t>
            </a:r>
            <a:r>
              <a:rPr lang="en-US" dirty="0" err="1" smtClean="0">
                <a:solidFill>
                  <a:schemeClr val="tx1"/>
                </a:solidFill>
              </a:rPr>
              <a:t>JButton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btn4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("4");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btn5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("5");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(btn1);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(btn2);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(btn3);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(btn4);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(btn5);   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f.setLayout</a:t>
            </a:r>
            <a:r>
              <a:rPr lang="en-US" b="1" dirty="0" smtClean="0">
                <a:solidFill>
                  <a:srgbClr val="FF0000"/>
                </a:solidFill>
              </a:rPr>
              <a:t>(new </a:t>
            </a:r>
            <a:r>
              <a:rPr lang="en-US" b="1" dirty="0" err="1">
                <a:solidFill>
                  <a:srgbClr val="FF0000"/>
                </a:solidFill>
              </a:rPr>
              <a:t>GridLayout</a:t>
            </a:r>
            <a:r>
              <a:rPr lang="en-US" b="1" dirty="0">
                <a:solidFill>
                  <a:srgbClr val="FF0000"/>
                </a:solidFill>
              </a:rPr>
              <a:t>());  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f.setSize</a:t>
            </a:r>
            <a:r>
              <a:rPr lang="en-US" dirty="0" smtClean="0">
                <a:solidFill>
                  <a:schemeClr val="tx1"/>
                </a:solidFill>
              </a:rPr>
              <a:t>(300</a:t>
            </a:r>
            <a:r>
              <a:rPr lang="en-US" dirty="0">
                <a:solidFill>
                  <a:schemeClr val="tx1"/>
                </a:solidFill>
              </a:rPr>
              <a:t>, 300);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(true);    </a:t>
            </a:r>
            <a:r>
              <a:rPr lang="en-US" dirty="0" smtClean="0">
                <a:solidFill>
                  <a:schemeClr val="tx1"/>
                </a:solidFill>
              </a:rPr>
              <a:t>}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static void main(String </a:t>
            </a:r>
            <a:r>
              <a:rPr lang="en-US" dirty="0" err="1">
                <a:solidFill>
                  <a:schemeClr val="tx1"/>
                </a:solidFill>
              </a:rPr>
              <a:t>argvs</a:t>
            </a:r>
            <a:r>
              <a:rPr lang="en-US" dirty="0">
                <a:solidFill>
                  <a:schemeClr val="tx1"/>
                </a:solidFill>
              </a:rPr>
              <a:t>[])   </a:t>
            </a:r>
            <a:r>
              <a:rPr lang="en-US" dirty="0" smtClean="0">
                <a:solidFill>
                  <a:schemeClr val="tx1"/>
                </a:solidFill>
              </a:rPr>
              <a:t>{ 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GridLayoutDemo</a:t>
            </a:r>
            <a:r>
              <a:rPr lang="en-US" dirty="0">
                <a:solidFill>
                  <a:schemeClr val="tx1"/>
                </a:solidFill>
              </a:rPr>
              <a:t>();    </a:t>
            </a:r>
            <a:r>
              <a:rPr lang="en-US" dirty="0" smtClean="0">
                <a:solidFill>
                  <a:schemeClr val="tx1"/>
                </a:solidFill>
              </a:rPr>
              <a:t>}     }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22" y="0"/>
            <a:ext cx="2999570" cy="3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Grid Bag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26965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Java </a:t>
            </a:r>
            <a:r>
              <a:rPr lang="en-US" sz="2400" b="1" dirty="0" err="1">
                <a:solidFill>
                  <a:srgbClr val="FF0000"/>
                </a:solidFill>
              </a:rPr>
              <a:t>GridBagLayout</a:t>
            </a:r>
            <a:r>
              <a:rPr lang="en-US" sz="2400" b="1" dirty="0">
                <a:solidFill>
                  <a:srgbClr val="FF0000"/>
                </a:solidFill>
              </a:rPr>
              <a:t> class is used to align components vertically, horizontally or along their baseline.</a:t>
            </a: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The </a:t>
            </a:r>
            <a:r>
              <a:rPr lang="en-US" sz="2400" b="1" u="sng" dirty="0">
                <a:solidFill>
                  <a:schemeClr val="tx1"/>
                </a:solidFill>
              </a:rPr>
              <a:t>components may not be of the same size.</a:t>
            </a:r>
            <a:r>
              <a:rPr lang="en-US" sz="2400" dirty="0">
                <a:solidFill>
                  <a:schemeClr val="tx1"/>
                </a:solidFill>
              </a:rPr>
              <a:t> Each </a:t>
            </a:r>
            <a:r>
              <a:rPr lang="en-US" sz="2400" dirty="0" err="1">
                <a:solidFill>
                  <a:schemeClr val="tx1"/>
                </a:solidFill>
              </a:rPr>
              <a:t>GridBagLayout</a:t>
            </a:r>
            <a:r>
              <a:rPr lang="en-US" sz="2400" dirty="0">
                <a:solidFill>
                  <a:schemeClr val="tx1"/>
                </a:solidFill>
              </a:rPr>
              <a:t> object maintains a dynamic, rectangular grid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chemeClr val="tx1"/>
                </a:solidFill>
              </a:rPr>
              <a:t>cells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Constructor: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GridBagLayout</a:t>
            </a:r>
            <a:r>
              <a:rPr lang="en-US" sz="2400" dirty="0">
                <a:solidFill>
                  <a:schemeClr val="tx1"/>
                </a:solidFill>
              </a:rPr>
              <a:t>(): The </a:t>
            </a:r>
            <a:r>
              <a:rPr lang="en-US" sz="2400" dirty="0" err="1">
                <a:solidFill>
                  <a:schemeClr val="tx1"/>
                </a:solidFill>
              </a:rPr>
              <a:t>parameterless</a:t>
            </a:r>
            <a:r>
              <a:rPr lang="en-US" sz="2400" dirty="0">
                <a:solidFill>
                  <a:schemeClr val="tx1"/>
                </a:solidFill>
              </a:rPr>
              <a:t> constructor is used to create a grid bag layout manager.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61" y="4786807"/>
            <a:ext cx="2838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417" y="226965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</a:rPr>
              <a:t>GroupLayout</a:t>
            </a:r>
            <a:r>
              <a:rPr lang="en-US" sz="2400" b="1" u="sng" dirty="0">
                <a:solidFill>
                  <a:srgbClr val="FF0000"/>
                </a:solidFill>
              </a:rPr>
              <a:t> groups its components and places them in a Container hierarchically. </a:t>
            </a:r>
            <a:r>
              <a:rPr lang="en-US" sz="2400" b="1" dirty="0">
                <a:solidFill>
                  <a:srgbClr val="FF0000"/>
                </a:solidFill>
              </a:rPr>
              <a:t>The grouping is done by instances of the </a:t>
            </a:r>
            <a:r>
              <a:rPr lang="en-US" sz="2400" b="1" dirty="0">
                <a:solidFill>
                  <a:srgbClr val="00B0F0"/>
                </a:solidFill>
              </a:rPr>
              <a:t>Group class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Group is an abstract class, and two concrete classes which implement this Group class are </a:t>
            </a:r>
            <a:r>
              <a:rPr lang="en-US" sz="2400" b="1" dirty="0" err="1">
                <a:solidFill>
                  <a:srgbClr val="00B0F0"/>
                </a:solidFill>
              </a:rPr>
              <a:t>SequentialGroup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 err="1">
                <a:solidFill>
                  <a:srgbClr val="00B0F0"/>
                </a:solidFill>
              </a:rPr>
              <a:t>ParallelGroup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i="1" u="sng" dirty="0" err="1">
                <a:solidFill>
                  <a:srgbClr val="FF0000"/>
                </a:solidFill>
              </a:rPr>
              <a:t>SequentialGroup</a:t>
            </a:r>
            <a:r>
              <a:rPr lang="en-US" sz="2400" b="1" dirty="0">
                <a:solidFill>
                  <a:srgbClr val="FF0000"/>
                </a:solidFill>
              </a:rPr>
              <a:t> positions its child sequentially one after another whereas </a:t>
            </a:r>
            <a:r>
              <a:rPr lang="en-US" sz="2400" b="1" i="1" u="sng" dirty="0" err="1">
                <a:solidFill>
                  <a:srgbClr val="FF0000"/>
                </a:solidFill>
              </a:rPr>
              <a:t>ParallelGroup</a:t>
            </a:r>
            <a:r>
              <a:rPr lang="en-US" sz="2400" b="1" dirty="0">
                <a:solidFill>
                  <a:srgbClr val="FF0000"/>
                </a:solidFill>
              </a:rPr>
              <a:t> aligns its child on top of each other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chemeClr val="tx1"/>
                </a:solidFill>
              </a:rPr>
              <a:t>GroupLayout</a:t>
            </a:r>
            <a:r>
              <a:rPr lang="en-US" sz="2400" b="1" dirty="0">
                <a:solidFill>
                  <a:schemeClr val="tx1"/>
                </a:solidFill>
              </a:rPr>
              <a:t> class provides methods such as </a:t>
            </a:r>
            <a:r>
              <a:rPr lang="en-US" sz="2400" b="1" dirty="0" err="1">
                <a:solidFill>
                  <a:schemeClr val="tx1"/>
                </a:solidFill>
              </a:rPr>
              <a:t>createParallelGroup</a:t>
            </a:r>
            <a:r>
              <a:rPr lang="en-US" sz="2400" b="1" dirty="0">
                <a:solidFill>
                  <a:schemeClr val="tx1"/>
                </a:solidFill>
              </a:rPr>
              <a:t>() and </a:t>
            </a:r>
            <a:r>
              <a:rPr lang="en-US" sz="2400" b="1" dirty="0" err="1">
                <a:solidFill>
                  <a:schemeClr val="tx1"/>
                </a:solidFill>
              </a:rPr>
              <a:t>createSequentialGroup</a:t>
            </a:r>
            <a:r>
              <a:rPr lang="en-US" sz="2400" b="1" dirty="0">
                <a:solidFill>
                  <a:schemeClr val="tx1"/>
                </a:solidFill>
              </a:rPr>
              <a:t>() to create groups.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57" y="5337630"/>
            <a:ext cx="4919059" cy="13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Spring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42" y="226965"/>
            <a:ext cx="8314147" cy="549805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SpringLayout</a:t>
            </a:r>
            <a:r>
              <a:rPr lang="en-US" sz="2400" dirty="0">
                <a:solidFill>
                  <a:srgbClr val="FF0000"/>
                </a:solidFill>
              </a:rPr>
              <a:t> arranges the children of its associated container according to a set of constraints. </a:t>
            </a:r>
            <a:r>
              <a:rPr lang="en-US" sz="2400" u="sng" dirty="0">
                <a:solidFill>
                  <a:schemeClr val="tx1"/>
                </a:solidFill>
              </a:rPr>
              <a:t>Constraints are nothing but horizontal and vertical distance between two-component edges.</a:t>
            </a:r>
            <a:r>
              <a:rPr lang="en-US" sz="2400" dirty="0">
                <a:solidFill>
                  <a:schemeClr val="tx1"/>
                </a:solidFill>
              </a:rPr>
              <a:t> Every constraint is represented by a </a:t>
            </a:r>
            <a:r>
              <a:rPr lang="en-US" sz="2400" dirty="0" err="1">
                <a:solidFill>
                  <a:schemeClr val="tx1"/>
                </a:solidFill>
              </a:rPr>
              <a:t>SpringLayout.Constraint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Each child of a </a:t>
            </a: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r>
              <a:rPr lang="en-US" sz="2400" dirty="0">
                <a:solidFill>
                  <a:schemeClr val="tx1"/>
                </a:solidFill>
              </a:rPr>
              <a:t> container, as well as the container itself, has exactly one set of constraints associated with them.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Each edge position is dependent on the position of the other edge. If a constraint is added to create a new edge, than the previous binding is discarded. </a:t>
            </a: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r>
              <a:rPr lang="en-US" sz="2400" dirty="0">
                <a:solidFill>
                  <a:schemeClr val="tx1"/>
                </a:solidFill>
              </a:rPr>
              <a:t> doesn't automatically set the location of the components it manages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SpringLayout</a:t>
            </a:r>
            <a:r>
              <a:rPr lang="en-US" sz="2400" b="1" dirty="0">
                <a:solidFill>
                  <a:schemeClr val="tx1"/>
                </a:solidFill>
              </a:rPr>
              <a:t>(): </a:t>
            </a:r>
            <a:r>
              <a:rPr lang="en-US" sz="2400" dirty="0">
                <a:solidFill>
                  <a:schemeClr val="tx1"/>
                </a:solidFill>
              </a:rPr>
              <a:t>The default constructor of the class is used to instantiate the </a:t>
            </a: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r>
              <a:rPr lang="en-US" sz="2400" dirty="0">
                <a:solidFill>
                  <a:schemeClr val="tx1"/>
                </a:solidFill>
              </a:rPr>
              <a:t> class.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Java Springlayou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160" y="5725020"/>
            <a:ext cx="4095840" cy="10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Scroll Pane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689" y="561815"/>
            <a:ext cx="8314147" cy="54980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layout manager is used by </a:t>
            </a:r>
            <a:r>
              <a:rPr lang="en-US" sz="2400" dirty="0" err="1">
                <a:solidFill>
                  <a:srgbClr val="FF0000"/>
                </a:solidFill>
              </a:rPr>
              <a:t>JScrollPane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JScrollPaneLayout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responsible for nine components: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viewport,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two </a:t>
            </a:r>
            <a:r>
              <a:rPr lang="en-US" sz="2400" dirty="0">
                <a:solidFill>
                  <a:srgbClr val="FF0000"/>
                </a:solidFill>
              </a:rPr>
              <a:t>scrollbars,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row header,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column header,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four "corner" components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Constructor: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ScrollPaneLayout</a:t>
            </a:r>
            <a:r>
              <a:rPr lang="en-US" sz="2400" dirty="0">
                <a:solidFill>
                  <a:schemeClr val="tx1"/>
                </a:solidFill>
              </a:rPr>
              <a:t>(): The </a:t>
            </a:r>
            <a:r>
              <a:rPr lang="en-US" sz="2400" dirty="0" err="1">
                <a:solidFill>
                  <a:schemeClr val="tx1"/>
                </a:solidFill>
              </a:rPr>
              <a:t>parameterless</a:t>
            </a:r>
            <a:r>
              <a:rPr lang="en-US" sz="2400" dirty="0">
                <a:solidFill>
                  <a:schemeClr val="tx1"/>
                </a:solidFill>
              </a:rPr>
              <a:t> constructor is used to create a new </a:t>
            </a:r>
            <a:r>
              <a:rPr lang="en-US" sz="2400" dirty="0" err="1">
                <a:solidFill>
                  <a:schemeClr val="tx1"/>
                </a:solidFill>
              </a:rPr>
              <a:t>ScrollPanelLayout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Scroll Pane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689" y="561815"/>
            <a:ext cx="8314147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javax.swing</a:t>
            </a:r>
            <a:r>
              <a:rPr lang="en-US" dirty="0" smtClean="0">
                <a:solidFill>
                  <a:schemeClr val="tx1"/>
                </a:solidFill>
              </a:rPr>
              <a:t>.*;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ScrollPaneLayoutDemo</a:t>
            </a:r>
            <a:r>
              <a:rPr lang="en-US" dirty="0">
                <a:solidFill>
                  <a:schemeClr val="tx1"/>
                </a:solidFill>
              </a:rPr>
              <a:t> extends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{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tx1"/>
                </a:solidFill>
              </a:rPr>
              <a:t>ScrollPaneLayoutDemo</a:t>
            </a:r>
            <a:r>
              <a:rPr lang="en-US" dirty="0">
                <a:solidFill>
                  <a:schemeClr val="tx1"/>
                </a:solidFill>
              </a:rPr>
              <a:t>()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super("</a:t>
            </a:r>
            <a:r>
              <a:rPr lang="en-US" dirty="0" err="1">
                <a:solidFill>
                  <a:schemeClr val="tx1"/>
                </a:solidFill>
              </a:rPr>
              <a:t>ScrollPane</a:t>
            </a:r>
            <a:r>
              <a:rPr lang="en-US" dirty="0">
                <a:solidFill>
                  <a:schemeClr val="tx1"/>
                </a:solidFill>
              </a:rPr>
              <a:t> Demo");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ImageIcon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ImageIcon</a:t>
            </a:r>
            <a:r>
              <a:rPr lang="en-US" dirty="0">
                <a:solidFill>
                  <a:schemeClr val="tx1"/>
                </a:solidFill>
              </a:rPr>
              <a:t>("C:\\Users\\DELL\\Desktop\\IEEE_Conference_Paper_Publication.png");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JScrollPane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= new </a:t>
            </a:r>
            <a:r>
              <a:rPr lang="en-US" b="1" dirty="0" err="1">
                <a:solidFill>
                  <a:srgbClr val="FF0000"/>
                </a:solidFill>
              </a:rPr>
              <a:t>JScrollPane</a:t>
            </a:r>
            <a:r>
              <a:rPr lang="en-US" b="1" dirty="0">
                <a:solidFill>
                  <a:srgbClr val="FF0000"/>
                </a:solidFill>
              </a:rPr>
              <a:t>(new </a:t>
            </a:r>
            <a:r>
              <a:rPr lang="en-US" b="1" dirty="0" err="1">
                <a:solidFill>
                  <a:srgbClr val="FF0000"/>
                </a:solidFill>
              </a:rPr>
              <a:t>JLabel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));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getContentPane</a:t>
            </a:r>
            <a:r>
              <a:rPr lang="en-US" dirty="0">
                <a:solidFill>
                  <a:schemeClr val="tx1"/>
                </a:solidFill>
              </a:rPr>
              <a:t>().add(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(300,250);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(true);  </a:t>
            </a:r>
            <a:r>
              <a:rPr lang="en-US" dirty="0" smtClean="0">
                <a:solidFill>
                  <a:schemeClr val="tx1"/>
                </a:solidFill>
              </a:rPr>
              <a:t> }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ScrollPaneLayoutDemo</a:t>
            </a:r>
            <a:r>
              <a:rPr lang="en-US" dirty="0">
                <a:solidFill>
                  <a:schemeClr val="tx1"/>
                </a:solidFill>
              </a:rPr>
              <a:t>();  </a:t>
            </a:r>
            <a:r>
              <a:rPr lang="en-US" dirty="0" smtClean="0">
                <a:solidFill>
                  <a:schemeClr val="tx1"/>
                </a:solidFill>
              </a:rPr>
              <a:t> }   }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29" y="3747752"/>
            <a:ext cx="3552159" cy="31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Java Swing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05789"/>
              </p:ext>
            </p:extLst>
          </p:nvPr>
        </p:nvGraphicFramePr>
        <p:xfrm>
          <a:off x="3618963" y="498415"/>
          <a:ext cx="8139447" cy="5845352"/>
        </p:xfrm>
        <a:graphic>
          <a:graphicData uri="http://schemas.openxmlformats.org/drawingml/2006/table">
            <a:tbl>
              <a:tblPr/>
              <a:tblGrid>
                <a:gridCol w="384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1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AWT</a:t>
                      </a:r>
                    </a:p>
                  </a:txBody>
                  <a:tcPr marL="69709" marR="69709" marT="69709" marB="69709">
                    <a:lnL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Swing</a:t>
                      </a:r>
                    </a:p>
                  </a:txBody>
                  <a:tcPr marL="69709" marR="69709" marT="69709" marB="69709">
                    <a:lnL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 components are </a:t>
                      </a:r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platform-dependent</a:t>
                      </a:r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Java swing components are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platform-independent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4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 components are </a:t>
                      </a:r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heavyweight</a:t>
                      </a:r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 components are 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lightweight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doesn't support pluggable look and feel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supports pluggable look and feel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0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 provides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less components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than Swing.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 provides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more powerful components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such as tables, lists,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scrollpanes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colorchooser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tabbedpane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etc.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95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doesn't follows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MVC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(Model View Controller)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where model represents data, view represents presentation and controller acts as an interface between model and view.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 </a:t>
                      </a:r>
                      <a:r>
                        <a:rPr lang="en-IN" sz="20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follows MVC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Event Model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16" y="675400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 event can be defined as changing the state of an object or behavior by performing actions.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Actions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can be a button click, cursor movement, </a:t>
            </a:r>
            <a:r>
              <a:rPr lang="en-US" sz="2400" b="1" dirty="0" err="1">
                <a:solidFill>
                  <a:schemeClr val="tx1"/>
                </a:solidFill>
              </a:rPr>
              <a:t>keypress</a:t>
            </a:r>
            <a:r>
              <a:rPr lang="en-US" sz="2400" b="1" dirty="0">
                <a:solidFill>
                  <a:schemeClr val="tx1"/>
                </a:solidFill>
              </a:rPr>
              <a:t> through keyboard or page scrolling, etc. 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</a:rPr>
              <a:t>java.awt.event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package can be used to provide various event classes.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Two types of events: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1. Foreground Events - </a:t>
            </a:r>
            <a:r>
              <a:rPr lang="en-US" sz="2400" dirty="0">
                <a:solidFill>
                  <a:schemeClr val="tx1"/>
                </a:solidFill>
              </a:rPr>
              <a:t>require user </a:t>
            </a:r>
            <a:r>
              <a:rPr lang="en-US" sz="2400" dirty="0" smtClean="0">
                <a:solidFill>
                  <a:schemeClr val="tx1"/>
                </a:solidFill>
              </a:rPr>
              <a:t>interaction. (GUI) required.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2. Background Events – No interaction required. Ex: OS failure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 Processing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570" y="2323895"/>
            <a:ext cx="7902022" cy="46435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 support event processing since Java 1.0. It provides support for AWT ( Abstract Window Toolkit), which is an API used to develop the Desktop application.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Basically, an Event Model is based on the following three components: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Events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Events Sources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Events Listeners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89" y="153597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 Processing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180304"/>
            <a:ext cx="8249751" cy="61432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Events</a:t>
            </a:r>
            <a:r>
              <a:rPr lang="en-US" sz="2400" dirty="0">
                <a:solidFill>
                  <a:schemeClr val="tx1"/>
                </a:solidFill>
              </a:rPr>
              <a:t> are the objects that define state change in a source. An event can be generated as a reaction of a user while interacting with GUI elements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event source </a:t>
            </a:r>
            <a:r>
              <a:rPr lang="en-US" sz="2400" dirty="0">
                <a:solidFill>
                  <a:schemeClr val="tx1"/>
                </a:solidFill>
              </a:rPr>
              <a:t>is an object that causes and generates an event. It generates an event when the internal state of the object is </a:t>
            </a:r>
            <a:r>
              <a:rPr lang="en-US" sz="2400" dirty="0" smtClean="0">
                <a:solidFill>
                  <a:schemeClr val="tx1"/>
                </a:solidFill>
              </a:rPr>
              <a:t>changed</a:t>
            </a:r>
            <a:r>
              <a:rPr lang="en-US" sz="2400" dirty="0">
                <a:solidFill>
                  <a:schemeClr val="tx1"/>
                </a:solidFill>
              </a:rPr>
              <a:t>. (for a keyboard event listener, the method will be called as </a:t>
            </a:r>
            <a:r>
              <a:rPr lang="en-US" sz="2400" b="1" dirty="0" err="1">
                <a:solidFill>
                  <a:schemeClr val="tx1"/>
                </a:solidFill>
              </a:rPr>
              <a:t>addKeyListener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>
                <a:solidFill>
                  <a:schemeClr val="tx1"/>
                </a:solidFill>
              </a:rPr>
              <a:t>for mouse </a:t>
            </a:r>
            <a:r>
              <a:rPr lang="en-US" sz="2400" b="1" dirty="0" err="1" smtClean="0">
                <a:solidFill>
                  <a:schemeClr val="tx1"/>
                </a:solidFill>
              </a:rPr>
              <a:t>addMouseMotionListener</a:t>
            </a:r>
            <a:r>
              <a:rPr lang="en-US" sz="2400" dirty="0" smtClean="0">
                <a:solidFill>
                  <a:schemeClr val="tx1"/>
                </a:solidFill>
              </a:rPr>
              <a:t>()).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event listener </a:t>
            </a:r>
            <a:r>
              <a:rPr lang="en-US" sz="2400" dirty="0">
                <a:solidFill>
                  <a:schemeClr val="tx1"/>
                </a:solidFill>
              </a:rPr>
              <a:t>is an object that is invoked when an event triggers. The listeners require </a:t>
            </a:r>
            <a:r>
              <a:rPr lang="en-US" sz="2400" b="1" dirty="0">
                <a:solidFill>
                  <a:schemeClr val="tx1"/>
                </a:solidFill>
              </a:rPr>
              <a:t>two things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b="1" dirty="0">
                <a:solidFill>
                  <a:schemeClr val="tx1"/>
                </a:solidFill>
              </a:rPr>
              <a:t>first</a:t>
            </a:r>
            <a:r>
              <a:rPr lang="en-US" sz="2400" dirty="0">
                <a:solidFill>
                  <a:schemeClr val="tx1"/>
                </a:solidFill>
              </a:rPr>
              <a:t>, it must be </a:t>
            </a:r>
            <a:r>
              <a:rPr lang="en-US" sz="2400" b="1" dirty="0">
                <a:solidFill>
                  <a:schemeClr val="tx1"/>
                </a:solidFill>
              </a:rPr>
              <a:t>registered</a:t>
            </a:r>
            <a:r>
              <a:rPr lang="en-US" sz="2400" dirty="0">
                <a:solidFill>
                  <a:schemeClr val="tx1"/>
                </a:solidFill>
              </a:rPr>
              <a:t> with a source; however, it can be registered with several resources to receive notification about the events. </a:t>
            </a:r>
            <a:r>
              <a:rPr lang="en-US" sz="2400" b="1" dirty="0">
                <a:solidFill>
                  <a:schemeClr val="tx1"/>
                </a:solidFill>
              </a:rPr>
              <a:t>Second</a:t>
            </a:r>
            <a:r>
              <a:rPr lang="en-US" sz="2400" dirty="0">
                <a:solidFill>
                  <a:schemeClr val="tx1"/>
                </a:solidFill>
              </a:rPr>
              <a:t>, it must </a:t>
            </a:r>
            <a:r>
              <a:rPr lang="en-US" sz="2400" b="1" dirty="0">
                <a:solidFill>
                  <a:schemeClr val="tx1"/>
                </a:solidFill>
              </a:rPr>
              <a:t>implement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 to receive and process the received notifications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Delegation Event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delegation event model, which </a:t>
            </a:r>
            <a:r>
              <a:rPr lang="en-US" sz="2400" dirty="0">
                <a:solidFill>
                  <a:srgbClr val="FF0000"/>
                </a:solidFill>
              </a:rPr>
              <a:t>defines standard and consistent mechanisms to </a:t>
            </a:r>
            <a:r>
              <a:rPr lang="en-US" sz="2400" dirty="0" smtClean="0">
                <a:solidFill>
                  <a:srgbClr val="FF0000"/>
                </a:solidFill>
              </a:rPr>
              <a:t>generate and </a:t>
            </a:r>
            <a:r>
              <a:rPr lang="en-US" sz="2400" dirty="0">
                <a:solidFill>
                  <a:srgbClr val="FF0000"/>
                </a:solidFill>
              </a:rPr>
              <a:t>process events</a:t>
            </a:r>
            <a:r>
              <a:rPr lang="en-US" sz="2400" dirty="0">
                <a:solidFill>
                  <a:schemeClr val="tx1"/>
                </a:solidFill>
              </a:rPr>
              <a:t>. Its concept is quite simple: a source generates an event and sends it </a:t>
            </a:r>
            <a:r>
              <a:rPr lang="en-US" sz="2400" dirty="0" smtClean="0">
                <a:solidFill>
                  <a:schemeClr val="tx1"/>
                </a:solidFill>
              </a:rPr>
              <a:t>to one </a:t>
            </a:r>
            <a:r>
              <a:rPr lang="en-US" sz="2400" dirty="0">
                <a:solidFill>
                  <a:schemeClr val="tx1"/>
                </a:solidFill>
              </a:rPr>
              <a:t>or more listeners.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this scheme, the listener simply waits until it receives an event.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Once received, the listener processes the event and then returns.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advantage of this </a:t>
            </a:r>
            <a:r>
              <a:rPr lang="en-US" sz="2400" dirty="0" smtClean="0">
                <a:solidFill>
                  <a:srgbClr val="FF0000"/>
                </a:solidFill>
              </a:rPr>
              <a:t>design is </a:t>
            </a:r>
            <a:r>
              <a:rPr lang="en-US" sz="2400" dirty="0">
                <a:solidFill>
                  <a:srgbClr val="FF0000"/>
                </a:solidFill>
              </a:rPr>
              <a:t>that the application logic that processes events is cleanly separated from the user </a:t>
            </a:r>
            <a:r>
              <a:rPr lang="en-US" sz="2400" dirty="0" smtClean="0">
                <a:solidFill>
                  <a:srgbClr val="FF0000"/>
                </a:solidFill>
              </a:rPr>
              <a:t>interface logic </a:t>
            </a:r>
            <a:r>
              <a:rPr lang="en-US" sz="2400" dirty="0">
                <a:solidFill>
                  <a:srgbClr val="FF0000"/>
                </a:solidFill>
              </a:rPr>
              <a:t>that generates those events.</a:t>
            </a:r>
          </a:p>
        </p:txBody>
      </p:sp>
    </p:spTree>
    <p:extLst>
      <p:ext uri="{BB962C8B-B14F-4D97-AF65-F5344CB8AC3E}">
        <p14:creationId xmlns:p14="http://schemas.microsoft.com/office/powerpoint/2010/main" val="2575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Summary of Event Handling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473003" y="988095"/>
            <a:ext cx="84141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Interaction with a component is required to generate an event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The </a:t>
            </a:r>
            <a:r>
              <a:rPr lang="en-US" sz="2400" dirty="0">
                <a:solidFill>
                  <a:srgbClr val="00B050"/>
                </a:solidFill>
              </a:rPr>
              <a:t>object of the respective event class is created automatically after event generation, and it holds all information of the event source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newly created object is passed to the methods of the registered listener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method executes and returns the result.</a:t>
            </a:r>
            <a:endParaRPr lang="en-US" sz="24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83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8079"/>
            <a:ext cx="2189408" cy="4601183"/>
          </a:xfrm>
        </p:spPr>
        <p:txBody>
          <a:bodyPr/>
          <a:lstStyle/>
          <a:p>
            <a:pPr algn="ctr"/>
            <a:r>
              <a:rPr lang="en-IN" b="1" dirty="0"/>
              <a:t>Event Classes in Java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95992"/>
              </p:ext>
            </p:extLst>
          </p:nvPr>
        </p:nvGraphicFramePr>
        <p:xfrm>
          <a:off x="2189409" y="203425"/>
          <a:ext cx="10002592" cy="6368783"/>
        </p:xfrm>
        <a:graphic>
          <a:graphicData uri="http://schemas.openxmlformats.org/drawingml/2006/table">
            <a:tbl>
              <a:tblPr/>
              <a:tblGrid>
                <a:gridCol w="207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2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Event Class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 smtClean="0">
                          <a:solidFill>
                            <a:schemeClr val="tx1"/>
                          </a:solidFill>
                          <a:effectLst/>
                        </a:rPr>
                        <a:t>Listener Interface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3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ActionEvent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ActionListener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dirty="0">
                          <a:effectLst/>
                        </a:rPr>
                        <a:t>An event that indicates that a component-defined action occurred like a button click or selecting an item from the menu-item list.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AdjustmentEvent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AdjustmentListener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The adjustment event is emitted by an Adjustable object like Scrollbar.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ComponentEvent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ComponentListener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indicates that a component moved, the size changed or changed its visibility.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69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ContainerEvent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ContainerListener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When a component is added to a container (or) removed from it, then this event is generated by a container object.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FocusEvent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FocusListener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dirty="0">
                          <a:effectLst/>
                        </a:rPr>
                        <a:t>These are focus-related events, which include focus, </a:t>
                      </a:r>
                      <a:r>
                        <a:rPr lang="en-US" sz="1400" b="0" dirty="0" err="1">
                          <a:effectLst/>
                        </a:rPr>
                        <a:t>focusin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focusout</a:t>
                      </a:r>
                      <a:r>
                        <a:rPr lang="en-US" sz="1400" b="0" dirty="0">
                          <a:effectLst/>
                        </a:rPr>
                        <a:t>, and blur.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ItemEvent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ItemListener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indicates whether an item was selected or not.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KeyEvent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KeyListener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occurs due to a sequence of keypresses on the keyboard.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MouseEvent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MouseListener</a:t>
                      </a:r>
                      <a:r>
                        <a:rPr lang="en-IN" sz="1600" b="1" dirty="0">
                          <a:solidFill>
                            <a:srgbClr val="0070C0"/>
                          </a:solidFill>
                          <a:effectLst/>
                        </a:rPr>
                        <a:t> &amp; MouseMotionListener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The events that occur due to the user interaction with the mouse (Pointing Device).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MouseWheelEvent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MouseWheelListener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specifies that the mouse wheel was rotated in a component. 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TextEvent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TextListener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occurs when an object’s text changes.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WindowEvent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WindowListener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dirty="0">
                          <a:effectLst/>
                        </a:rPr>
                        <a:t>An event which indicates whether a window has changed its status or not.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9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6565"/>
            <a:ext cx="2466305" cy="4601183"/>
          </a:xfrm>
        </p:spPr>
        <p:txBody>
          <a:bodyPr/>
          <a:lstStyle/>
          <a:p>
            <a:pPr algn="ctr"/>
            <a:r>
              <a:rPr lang="en-US" b="1" dirty="0"/>
              <a:t>Different </a:t>
            </a:r>
            <a:r>
              <a:rPr lang="en-US" b="1" dirty="0" smtClean="0"/>
              <a:t>Interfaces Consists </a:t>
            </a:r>
            <a:r>
              <a:rPr lang="en-US" b="1" dirty="0"/>
              <a:t>of </a:t>
            </a:r>
            <a:r>
              <a:rPr lang="en-US" b="1" dirty="0" smtClean="0"/>
              <a:t>Different Methods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79166"/>
              </p:ext>
            </p:extLst>
          </p:nvPr>
        </p:nvGraphicFramePr>
        <p:xfrm>
          <a:off x="2466304" y="94548"/>
          <a:ext cx="5364051" cy="6763582"/>
        </p:xfrm>
        <a:graphic>
          <a:graphicData uri="http://schemas.openxmlformats.org/drawingml/2006/table">
            <a:tbl>
              <a:tblPr/>
              <a:tblGrid>
                <a:gridCol w="243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43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Listener Interface</a:t>
                      </a:r>
                    </a:p>
                  </a:txBody>
                  <a:tcPr marL="52343" marR="52343" marT="52343" marB="52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Methods</a:t>
                      </a:r>
                    </a:p>
                  </a:txBody>
                  <a:tcPr marL="52343" marR="52343" marT="52343" marB="52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1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ActionListener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actionPerformed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1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AdjustmentListener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adjustmentValueChanged()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6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ComponentListener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componentResized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componentShown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componentMoved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componentHidden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49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ContainerListener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componentAdded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componentRemoved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9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FocusListener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focusGained()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focusLost()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1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ItemListener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itemStateChanged()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KeyListener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keyTyped()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keyPressed()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keyReleased()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0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MouseListener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mousePressed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err="1">
                          <a:effectLst/>
                        </a:rPr>
                        <a:t>mouseClicked</a:t>
                      </a:r>
                      <a:r>
                        <a:rPr lang="en-US" sz="1800" b="1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mouseEntered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mouseExited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mouseReleased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42682"/>
              </p:ext>
            </p:extLst>
          </p:nvPr>
        </p:nvGraphicFramePr>
        <p:xfrm>
          <a:off x="7495504" y="2022701"/>
          <a:ext cx="4696496" cy="3283397"/>
        </p:xfrm>
        <a:graphic>
          <a:graphicData uri="http://schemas.openxmlformats.org/drawingml/2006/table">
            <a:tbl>
              <a:tblPr/>
              <a:tblGrid>
                <a:gridCol w="234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13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FF0000"/>
                          </a:solidFill>
                          <a:effectLst/>
                        </a:rPr>
                        <a:t>MouseMotionListener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effectLst/>
                        </a:rPr>
                        <a:t>mouseMoved()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effectLst/>
                        </a:rPr>
                        <a:t>mouseDragged()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>
                          <a:solidFill>
                            <a:srgbClr val="FF0000"/>
                          </a:solidFill>
                          <a:effectLst/>
                        </a:rPr>
                        <a:t>MouseWheelListener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effectLst/>
                        </a:rPr>
                        <a:t>mouseWheelMoved()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>
                          <a:solidFill>
                            <a:srgbClr val="FF0000"/>
                          </a:solidFill>
                          <a:effectLst/>
                        </a:rPr>
                        <a:t>TextListener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 err="1">
                          <a:effectLst/>
                        </a:rPr>
                        <a:t>textChanged</a:t>
                      </a:r>
                      <a:r>
                        <a:rPr lang="en-IN" sz="16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8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FF0000"/>
                          </a:solidFill>
                          <a:effectLst/>
                        </a:rPr>
                        <a:t>WindowListener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windowActivated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windowDeactivated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windowOpened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windowClosed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windowClosing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windowIconified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windowDeiconified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Event Classes in 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Demo on </a:t>
            </a:r>
            <a:r>
              <a:rPr lang="en-US" sz="2400" dirty="0" err="1" smtClean="0">
                <a:solidFill>
                  <a:schemeClr val="tx1"/>
                </a:solidFill>
              </a:rPr>
              <a:t>ActionListener</a:t>
            </a:r>
            <a:r>
              <a:rPr lang="en-US" sz="2400" dirty="0" smtClean="0">
                <a:solidFill>
                  <a:schemeClr val="tx1"/>
                </a:solidFill>
              </a:rPr>
              <a:t> with </a:t>
            </a:r>
            <a:r>
              <a:rPr lang="en-US" sz="2400" dirty="0" err="1" smtClean="0">
                <a:solidFill>
                  <a:schemeClr val="tx1"/>
                </a:solidFill>
              </a:rPr>
              <a:t>JFrame</a:t>
            </a:r>
            <a:r>
              <a:rPr lang="en-US" sz="2400" dirty="0" smtClean="0">
                <a:solidFill>
                  <a:schemeClr val="tx1"/>
                </a:solidFill>
              </a:rPr>
              <a:t> Form Design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Demo </a:t>
            </a:r>
            <a:r>
              <a:rPr lang="en-US" sz="2400" dirty="0" smtClean="0">
                <a:solidFill>
                  <a:schemeClr val="tx1"/>
                </a:solidFill>
              </a:rPr>
              <a:t>on </a:t>
            </a:r>
            <a:r>
              <a:rPr lang="en-US" sz="2400" dirty="0" err="1" smtClean="0">
                <a:solidFill>
                  <a:schemeClr val="tx1"/>
                </a:solidFill>
              </a:rPr>
              <a:t>ActionListener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Adapter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Adapter class in Java allows us to </a:t>
            </a:r>
            <a:r>
              <a:rPr lang="en-US" sz="2400" dirty="0">
                <a:solidFill>
                  <a:srgbClr val="00B0F0"/>
                </a:solidFill>
              </a:rPr>
              <a:t>edit</a:t>
            </a:r>
            <a:r>
              <a:rPr lang="en-US" sz="2400" dirty="0">
                <a:solidFill>
                  <a:schemeClr val="tx1"/>
                </a:solidFill>
              </a:rPr>
              <a:t> all of an </a:t>
            </a:r>
            <a:r>
              <a:rPr lang="en-US" sz="2400" dirty="0">
                <a:solidFill>
                  <a:srgbClr val="00B0F0"/>
                </a:solidFill>
              </a:rPr>
              <a:t>interface’s</a:t>
            </a:r>
            <a:r>
              <a:rPr lang="en-US" sz="2400" dirty="0">
                <a:solidFill>
                  <a:schemeClr val="tx1"/>
                </a:solidFill>
              </a:rPr>
              <a:t> methods by default; </a:t>
            </a:r>
            <a:r>
              <a:rPr lang="en-US" sz="2400" u="sng" dirty="0">
                <a:solidFill>
                  <a:schemeClr val="tx1"/>
                </a:solidFill>
              </a:rPr>
              <a:t>we don’t have to modify all of the interface’s</a:t>
            </a:r>
            <a:r>
              <a:rPr lang="en-US" sz="2400" dirty="0">
                <a:solidFill>
                  <a:schemeClr val="tx1"/>
                </a:solidFill>
              </a:rPr>
              <a:t> methods, therefore we may claim it </a:t>
            </a:r>
            <a:r>
              <a:rPr lang="en-US" sz="2400" dirty="0">
                <a:solidFill>
                  <a:srgbClr val="00B0F0"/>
                </a:solidFill>
              </a:rPr>
              <a:t>minimizes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rgbClr val="00B0F0"/>
                </a:solidFill>
              </a:rPr>
              <a:t>coding</a:t>
            </a:r>
            <a:r>
              <a:rPr lang="en-US" sz="2400" dirty="0">
                <a:solidFill>
                  <a:schemeClr val="tx1"/>
                </a:solidFill>
              </a:rPr>
              <a:t> burden.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Adapter </a:t>
            </a:r>
            <a:r>
              <a:rPr lang="en-US" sz="2400" dirty="0">
                <a:solidFill>
                  <a:schemeClr val="tx1"/>
                </a:solidFill>
              </a:rPr>
              <a:t>Class is a simple java class that implements an </a:t>
            </a:r>
            <a:r>
              <a:rPr lang="en-US" sz="2400" dirty="0">
                <a:solidFill>
                  <a:srgbClr val="FF0000"/>
                </a:solidFill>
              </a:rPr>
              <a:t>interface with only an empty implementation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adapter classes are found in </a:t>
            </a:r>
            <a:r>
              <a:rPr lang="en-US" sz="2400" dirty="0" err="1">
                <a:solidFill>
                  <a:srgbClr val="7030A0"/>
                </a:solidFill>
              </a:rPr>
              <a:t>java.awt.event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java.awt.dnd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accent4"/>
                </a:solidFill>
              </a:rPr>
              <a:t>javax.swing.event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packages.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increases the reusability of the class.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Adapter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 </a:t>
            </a:r>
            <a:r>
              <a:rPr lang="en-US" sz="2400" b="1" dirty="0" err="1">
                <a:solidFill>
                  <a:srgbClr val="FF0000"/>
                </a:solidFill>
              </a:rPr>
              <a:t>WindowEventFrame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extends</a:t>
            </a:r>
            <a:r>
              <a:rPr lang="en-US" sz="2400" b="1" dirty="0">
                <a:solidFill>
                  <a:srgbClr val="FF0000"/>
                </a:solidFill>
              </a:rPr>
              <a:t> Frame </a:t>
            </a:r>
            <a:r>
              <a:rPr lang="en-US" sz="2400" b="1" dirty="0">
                <a:solidFill>
                  <a:srgbClr val="00B050"/>
                </a:solidFill>
              </a:rPr>
              <a:t>implements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WindowListener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void </a:t>
            </a:r>
            <a:r>
              <a:rPr lang="en-US" sz="2400" b="1" dirty="0" err="1">
                <a:solidFill>
                  <a:srgbClr val="0070C0"/>
                </a:solidFill>
              </a:rPr>
              <a:t>windowClosing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WindowEvent</a:t>
            </a:r>
            <a:r>
              <a:rPr lang="en-US" sz="2400" b="1" dirty="0">
                <a:solidFill>
                  <a:srgbClr val="0070C0"/>
                </a:solidFill>
              </a:rPr>
              <a:t> e){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</a:rPr>
              <a:t>System.exit</a:t>
            </a:r>
            <a:r>
              <a:rPr lang="en-US" sz="2400" b="1" dirty="0">
                <a:solidFill>
                  <a:srgbClr val="0070C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windowOpened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windowClosed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windowActivated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windowDeactivated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windowlconified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windowDeiconified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..................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Features of Swing Class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Pluggable look and feel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Uses MVC architecture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Lightweight Components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Platform Independent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Advanced features such as </a:t>
            </a:r>
            <a:r>
              <a:rPr lang="en-US" sz="2400" dirty="0" err="1">
                <a:solidFill>
                  <a:schemeClr val="tx1"/>
                </a:solidFill>
              </a:rPr>
              <a:t>JTable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JTabbedPane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JScollPane</a:t>
            </a:r>
            <a:r>
              <a:rPr lang="en-US" sz="2400" dirty="0">
                <a:solidFill>
                  <a:schemeClr val="tx1"/>
                </a:solidFill>
              </a:rPr>
              <a:t>, etc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>
                <a:solidFill>
                  <a:schemeClr val="tx1"/>
                </a:solidFill>
              </a:rPr>
              <a:t>Lightweight </a:t>
            </a:r>
            <a:r>
              <a:rPr lang="en-IN" sz="2400" dirty="0" smtClean="0">
                <a:solidFill>
                  <a:schemeClr val="tx1"/>
                </a:solidFill>
              </a:rPr>
              <a:t>Components</a:t>
            </a:r>
          </a:p>
          <a:p>
            <a:r>
              <a:rPr lang="en-IN" sz="2400" dirty="0">
                <a:solidFill>
                  <a:schemeClr val="tx1"/>
                </a:solidFill>
              </a:rPr>
              <a:t>Pluggable Look and </a:t>
            </a:r>
            <a:r>
              <a:rPr lang="en-IN" sz="2400" dirty="0" smtClean="0">
                <a:solidFill>
                  <a:schemeClr val="tx1"/>
                </a:solidFill>
              </a:rPr>
              <a:t>Feel</a:t>
            </a:r>
          </a:p>
          <a:p>
            <a:r>
              <a:rPr lang="en-IN" sz="2400" dirty="0">
                <a:solidFill>
                  <a:schemeClr val="tx1"/>
                </a:solidFill>
              </a:rPr>
              <a:t>Highly </a:t>
            </a:r>
            <a:r>
              <a:rPr lang="en-IN" sz="2400" dirty="0" smtClean="0">
                <a:solidFill>
                  <a:schemeClr val="tx1"/>
                </a:solidFill>
              </a:rPr>
              <a:t>customizable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Rich controls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Adapter Classes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706"/>
              </p:ext>
            </p:extLst>
          </p:nvPr>
        </p:nvGraphicFramePr>
        <p:xfrm>
          <a:off x="4002383" y="1465897"/>
          <a:ext cx="7584566" cy="5104236"/>
        </p:xfrm>
        <a:graphic>
          <a:graphicData uri="http://schemas.openxmlformats.org/drawingml/2006/table">
            <a:tbl>
              <a:tblPr/>
              <a:tblGrid>
                <a:gridCol w="379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57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Adapter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WindowAdapter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WindowListener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KeyAdapter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KeyListener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MouseAdapter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MouseListener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MouseMotionAdapter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MouseMotionListener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FocusAdapter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FocusListener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ComponentAdapter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ComponentListener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ContainerAdapter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ContainerListener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7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HierarchyBoundsAdapter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HierarchyBoundsListener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35429" y="754505"/>
            <a:ext cx="409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FF0000"/>
                </a:solidFill>
              </a:rPr>
              <a:t>java.awt.event</a:t>
            </a:r>
            <a:r>
              <a:rPr lang="en-IN" sz="2400" dirty="0">
                <a:solidFill>
                  <a:srgbClr val="FF0000"/>
                </a:solidFill>
              </a:rPr>
              <a:t> Adapter classes</a:t>
            </a:r>
          </a:p>
        </p:txBody>
      </p:sp>
    </p:spTree>
    <p:extLst>
      <p:ext uri="{BB962C8B-B14F-4D97-AF65-F5344CB8AC3E}">
        <p14:creationId xmlns:p14="http://schemas.microsoft.com/office/powerpoint/2010/main" val="4094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Adapter Classes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635429" y="754505"/>
            <a:ext cx="3930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/>
              <a:t>java.awt.dnd</a:t>
            </a:r>
            <a:r>
              <a:rPr lang="en-IN" sz="2400" dirty="0" smtClean="0"/>
              <a:t> </a:t>
            </a:r>
            <a:r>
              <a:rPr lang="en-IN" sz="2400" dirty="0"/>
              <a:t>Adapter </a:t>
            </a:r>
            <a:r>
              <a:rPr lang="en-IN" sz="2400" dirty="0" smtClean="0"/>
              <a:t>classes </a:t>
            </a:r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51075"/>
              </p:ext>
            </p:extLst>
          </p:nvPr>
        </p:nvGraphicFramePr>
        <p:xfrm>
          <a:off x="3860715" y="1793021"/>
          <a:ext cx="7047910" cy="1356360"/>
        </p:xfrm>
        <a:graphic>
          <a:graphicData uri="http://schemas.openxmlformats.org/drawingml/2006/table">
            <a:tbl>
              <a:tblPr/>
              <a:tblGrid>
                <a:gridCol w="352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Adapter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DragSourceAdapter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DragSourceListener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DragTargetAdapter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DragTargetListener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64177"/>
              </p:ext>
            </p:extLst>
          </p:nvPr>
        </p:nvGraphicFramePr>
        <p:xfrm>
          <a:off x="3899352" y="4059702"/>
          <a:ext cx="7047910" cy="1356360"/>
        </p:xfrm>
        <a:graphic>
          <a:graphicData uri="http://schemas.openxmlformats.org/drawingml/2006/table">
            <a:tbl>
              <a:tblPr/>
              <a:tblGrid>
                <a:gridCol w="352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Adapter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MouseInputAdapter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MouseInputListener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InternalFrameAdapter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InternalFrameListener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35429" y="3461712"/>
            <a:ext cx="449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dirty="0" err="1"/>
              <a:t>javax.swing.event</a:t>
            </a:r>
            <a:r>
              <a:rPr lang="en-IN" sz="2400" dirty="0"/>
              <a:t> Adapter classes</a:t>
            </a:r>
            <a:endParaRPr lang="en-IN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75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Adapter Classes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833612" y="367734"/>
            <a:ext cx="72293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java.awt</a:t>
            </a:r>
            <a:r>
              <a:rPr lang="en-IN" sz="2000" dirty="0"/>
              <a:t>.*;    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java.awt.event</a:t>
            </a:r>
            <a:r>
              <a:rPr lang="en-IN" sz="2000" dirty="0"/>
              <a:t>.*;   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public class </a:t>
            </a:r>
            <a:r>
              <a:rPr lang="en-IN" sz="2000" dirty="0" err="1"/>
              <a:t>AdapterClassDemo</a:t>
            </a:r>
            <a:r>
              <a:rPr lang="en-IN" sz="2000" dirty="0"/>
              <a:t> {  </a:t>
            </a:r>
          </a:p>
          <a:p>
            <a:r>
              <a:rPr lang="en-IN" sz="2000" dirty="0" err="1" smtClean="0"/>
              <a:t>AdapterClassDemo</a:t>
            </a:r>
            <a:r>
              <a:rPr lang="en-IN" sz="2000" dirty="0"/>
              <a:t>() {    </a:t>
            </a:r>
          </a:p>
          <a:p>
            <a:r>
              <a:rPr lang="en-IN" sz="2000" dirty="0" smtClean="0"/>
              <a:t>f </a:t>
            </a:r>
            <a:r>
              <a:rPr lang="en-IN" sz="2000" dirty="0"/>
              <a:t>= new Frame ("Window Adapter");    </a:t>
            </a:r>
          </a:p>
          <a:p>
            <a:endParaRPr lang="en-IN" sz="2000" dirty="0" smtClean="0"/>
          </a:p>
          <a:p>
            <a:r>
              <a:rPr lang="en-IN" sz="2000" b="1" dirty="0" err="1" smtClean="0">
                <a:solidFill>
                  <a:srgbClr val="FF0000"/>
                </a:solidFill>
              </a:rPr>
              <a:t>f.addWindowListener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(new </a:t>
            </a:r>
            <a:r>
              <a:rPr lang="en-IN" sz="2000" b="1" dirty="0" err="1">
                <a:solidFill>
                  <a:srgbClr val="FF0000"/>
                </a:solidFill>
              </a:rPr>
              <a:t>WindowAdapter</a:t>
            </a:r>
            <a:r>
              <a:rPr lang="en-IN" sz="2000" b="1" dirty="0">
                <a:solidFill>
                  <a:srgbClr val="FF0000"/>
                </a:solidFill>
              </a:rPr>
              <a:t>() {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    public void </a:t>
            </a:r>
            <a:r>
              <a:rPr lang="en-IN" sz="2000" b="1" dirty="0" err="1">
                <a:solidFill>
                  <a:srgbClr val="7030A0"/>
                </a:solidFill>
              </a:rPr>
              <a:t>windowClosing</a:t>
            </a:r>
            <a:r>
              <a:rPr lang="en-IN" sz="2000" b="1" dirty="0">
                <a:solidFill>
                  <a:srgbClr val="7030A0"/>
                </a:solidFill>
              </a:rPr>
              <a:t> (</a:t>
            </a:r>
            <a:r>
              <a:rPr lang="en-IN" sz="2000" b="1" dirty="0" err="1">
                <a:solidFill>
                  <a:srgbClr val="7030A0"/>
                </a:solidFill>
              </a:rPr>
              <a:t>WindowEvent</a:t>
            </a:r>
            <a:r>
              <a:rPr lang="en-IN" sz="2000" b="1" dirty="0">
                <a:solidFill>
                  <a:srgbClr val="7030A0"/>
                </a:solidFill>
              </a:rPr>
              <a:t> e) {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        </a:t>
            </a:r>
            <a:r>
              <a:rPr lang="en-IN" sz="2000" b="1" dirty="0" err="1">
                <a:solidFill>
                  <a:srgbClr val="7030A0"/>
                </a:solidFill>
              </a:rPr>
              <a:t>f.dispose</a:t>
            </a:r>
            <a:r>
              <a:rPr lang="en-IN" sz="2000" b="1" dirty="0">
                <a:solidFill>
                  <a:srgbClr val="7030A0"/>
                </a:solidFill>
              </a:rPr>
              <a:t>();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    }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});  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 smtClean="0"/>
              <a:t>f.setSize</a:t>
            </a:r>
            <a:r>
              <a:rPr lang="en-IN" sz="2000" dirty="0" smtClean="0"/>
              <a:t> </a:t>
            </a:r>
            <a:r>
              <a:rPr lang="en-IN" sz="2000" dirty="0"/>
              <a:t>(400, 400);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f.setLayout</a:t>
            </a:r>
            <a:r>
              <a:rPr lang="en-IN" sz="2000" dirty="0"/>
              <a:t> (null);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f.setVisible</a:t>
            </a:r>
            <a:r>
              <a:rPr lang="en-IN" sz="2000" dirty="0"/>
              <a:t> (true);    </a:t>
            </a:r>
          </a:p>
          <a:p>
            <a:r>
              <a:rPr lang="en-IN" sz="2000" dirty="0"/>
              <a:t>    }   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 smtClean="0"/>
              <a:t>public </a:t>
            </a:r>
            <a:r>
              <a:rPr lang="en-IN" sz="2000" dirty="0"/>
              <a:t>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   </a:t>
            </a:r>
          </a:p>
          <a:p>
            <a:r>
              <a:rPr lang="en-IN" sz="2000" dirty="0"/>
              <a:t>    new </a:t>
            </a:r>
            <a:r>
              <a:rPr lang="en-IN" sz="2000" dirty="0" err="1"/>
              <a:t>AdapterClassDemo</a:t>
            </a:r>
            <a:r>
              <a:rPr lang="en-IN" sz="2000" dirty="0"/>
              <a:t>();    </a:t>
            </a:r>
          </a:p>
          <a:p>
            <a:r>
              <a:rPr lang="en-IN" sz="2000" dirty="0"/>
              <a:t>}  </a:t>
            </a:r>
            <a:r>
              <a:rPr lang="en-IN" sz="2000" dirty="0" smtClean="0"/>
              <a:t>}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Adapter Classes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833612" y="367734"/>
            <a:ext cx="72293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import </a:t>
            </a:r>
            <a:r>
              <a:rPr lang="en-IN" sz="2000" dirty="0" err="1"/>
              <a:t>java.awt</a:t>
            </a:r>
            <a:r>
              <a:rPr lang="en-IN" sz="2000" dirty="0"/>
              <a:t>.*;    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java.awt.event</a:t>
            </a:r>
            <a:r>
              <a:rPr lang="en-IN" sz="2000" dirty="0"/>
              <a:t>.*;   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public class AdapterClassDemo2 </a:t>
            </a:r>
            <a:r>
              <a:rPr lang="en-IN" sz="2000" dirty="0">
                <a:solidFill>
                  <a:srgbClr val="FF0000"/>
                </a:solidFill>
              </a:rPr>
              <a:t>extends</a:t>
            </a:r>
            <a:r>
              <a:rPr lang="en-IN" sz="2000" dirty="0"/>
              <a:t> </a:t>
            </a:r>
            <a:r>
              <a:rPr lang="en-IN" sz="2000" dirty="0" err="1">
                <a:solidFill>
                  <a:srgbClr val="FF0000"/>
                </a:solidFill>
              </a:rPr>
              <a:t>MouseAdapter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{    </a:t>
            </a:r>
          </a:p>
          <a:p>
            <a:r>
              <a:rPr lang="en-IN" sz="2000" dirty="0" smtClean="0"/>
              <a:t>    </a:t>
            </a:r>
            <a:r>
              <a:rPr lang="en-IN" sz="2000" dirty="0"/>
              <a:t>Frame f;    </a:t>
            </a:r>
          </a:p>
          <a:p>
            <a:r>
              <a:rPr lang="en-IN" sz="2000" dirty="0" smtClean="0"/>
              <a:t>    </a:t>
            </a:r>
            <a:r>
              <a:rPr lang="en-IN" sz="2000" dirty="0"/>
              <a:t>AdapterClassDemo2() {    </a:t>
            </a:r>
          </a:p>
          <a:p>
            <a:r>
              <a:rPr lang="en-IN" sz="2000" dirty="0" smtClean="0"/>
              <a:t>        </a:t>
            </a:r>
            <a:r>
              <a:rPr lang="en-IN" sz="2000" dirty="0"/>
              <a:t>f = new Frame ("Mouse Adapter");  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/>
              <a:t>f.addMouseListener</a:t>
            </a:r>
            <a:r>
              <a:rPr lang="en-IN" sz="2000" dirty="0"/>
              <a:t>(this);  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/>
              <a:t>f.setSize</a:t>
            </a:r>
            <a:r>
              <a:rPr lang="en-IN" sz="2000" dirty="0"/>
              <a:t> (300, 300);    </a:t>
            </a:r>
            <a:r>
              <a:rPr lang="en-IN" sz="2000" dirty="0" smtClean="0"/>
              <a:t>        </a:t>
            </a:r>
            <a:r>
              <a:rPr lang="en-IN" sz="2000" dirty="0" err="1"/>
              <a:t>f.setLayout</a:t>
            </a:r>
            <a:r>
              <a:rPr lang="en-IN" sz="2000" dirty="0"/>
              <a:t> (null);    </a:t>
            </a:r>
            <a:r>
              <a:rPr lang="en-IN" sz="2000" dirty="0" err="1" smtClean="0"/>
              <a:t>f.setVisible</a:t>
            </a:r>
            <a:r>
              <a:rPr lang="en-IN" sz="2000" dirty="0" smtClean="0"/>
              <a:t> </a:t>
            </a:r>
            <a:r>
              <a:rPr lang="en-IN" sz="2000" dirty="0"/>
              <a:t>(true);    </a:t>
            </a:r>
          </a:p>
          <a:p>
            <a:r>
              <a:rPr lang="en-IN" sz="2000" dirty="0"/>
              <a:t>    }    </a:t>
            </a:r>
          </a:p>
          <a:p>
            <a:endParaRPr lang="en-IN" sz="2000" dirty="0"/>
          </a:p>
          <a:p>
            <a:r>
              <a:rPr lang="en-IN" sz="2000" dirty="0"/>
              <a:t>    public void </a:t>
            </a:r>
            <a:r>
              <a:rPr lang="en-IN" sz="2000" dirty="0" err="1">
                <a:solidFill>
                  <a:srgbClr val="FF0000"/>
                </a:solidFill>
              </a:rPr>
              <a:t>mouseClicked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(</a:t>
            </a:r>
            <a:r>
              <a:rPr lang="en-IN" sz="2000" dirty="0" err="1">
                <a:solidFill>
                  <a:srgbClr val="FF0000"/>
                </a:solidFill>
              </a:rPr>
              <a:t>MouseEvent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e) {    </a:t>
            </a:r>
          </a:p>
          <a:p>
            <a:r>
              <a:rPr lang="en-IN" sz="2000" dirty="0" smtClean="0"/>
              <a:t>        </a:t>
            </a:r>
            <a:r>
              <a:rPr lang="en-IN" sz="2000" dirty="0"/>
              <a:t>Graphics g = </a:t>
            </a:r>
            <a:r>
              <a:rPr lang="en-IN" sz="2000" dirty="0" err="1"/>
              <a:t>f.getGraphics</a:t>
            </a:r>
            <a:r>
              <a:rPr lang="en-IN" sz="2000" dirty="0"/>
              <a:t>();  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/>
              <a:t>g.setColor</a:t>
            </a:r>
            <a:r>
              <a:rPr lang="en-IN" sz="2000" dirty="0"/>
              <a:t> (</a:t>
            </a:r>
            <a:r>
              <a:rPr lang="en-IN" sz="2000" dirty="0" err="1"/>
              <a:t>Color.BLUE</a:t>
            </a:r>
            <a:r>
              <a:rPr lang="en-IN" sz="2000" dirty="0"/>
              <a:t>);  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/>
              <a:t>g.fillOval</a:t>
            </a:r>
            <a:r>
              <a:rPr lang="en-IN" sz="2000" dirty="0"/>
              <a:t> (</a:t>
            </a:r>
            <a:r>
              <a:rPr lang="en-IN" sz="2000" dirty="0" err="1"/>
              <a:t>e.getX</a:t>
            </a:r>
            <a:r>
              <a:rPr lang="en-IN" sz="2000" dirty="0"/>
              <a:t>(), </a:t>
            </a:r>
            <a:r>
              <a:rPr lang="en-IN" sz="2000" dirty="0" err="1"/>
              <a:t>e.getY</a:t>
            </a:r>
            <a:r>
              <a:rPr lang="en-IN" sz="2000" dirty="0"/>
              <a:t>(), 30, 30);    </a:t>
            </a:r>
          </a:p>
          <a:p>
            <a:r>
              <a:rPr lang="en-IN" sz="2000" dirty="0" smtClean="0"/>
              <a:t>   </a:t>
            </a:r>
            <a:r>
              <a:rPr lang="en-IN" sz="2000" dirty="0"/>
              <a:t>}    </a:t>
            </a:r>
          </a:p>
          <a:p>
            <a:r>
              <a:rPr lang="en-IN" sz="2000" dirty="0" smtClean="0"/>
              <a:t>public </a:t>
            </a:r>
            <a:r>
              <a:rPr lang="en-IN" sz="2000" dirty="0"/>
              <a:t>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   </a:t>
            </a:r>
          </a:p>
          <a:p>
            <a:r>
              <a:rPr lang="en-IN" sz="2000" dirty="0"/>
              <a:t>    new AdapterClassDemo2();    </a:t>
            </a:r>
            <a:r>
              <a:rPr lang="en-IN" sz="2000" dirty="0" smtClean="0"/>
              <a:t>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03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Activity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www.menti.com/al9dwwaath76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Login Form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Login Form Demo with JDBC Connection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Mini Project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5758" y="984684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Add the Login Form, once the login is successful the Registration Form page should be displayed.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Design Registration Form with Swing Components include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Enrollment number,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Name,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DOB,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Department,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Semester (</a:t>
            </a:r>
            <a:r>
              <a:rPr lang="en-US" sz="2200" dirty="0" err="1" smtClean="0">
                <a:solidFill>
                  <a:schemeClr val="tx1"/>
                </a:solidFill>
              </a:rPr>
              <a:t>ComboBox</a:t>
            </a:r>
            <a:r>
              <a:rPr lang="en-US" sz="2200" dirty="0" smtClean="0">
                <a:solidFill>
                  <a:schemeClr val="tx1"/>
                </a:solidFill>
              </a:rPr>
              <a:t>),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Gender (</a:t>
            </a:r>
            <a:r>
              <a:rPr lang="en-US" sz="2200" dirty="0" err="1" smtClean="0">
                <a:solidFill>
                  <a:schemeClr val="tx1"/>
                </a:solidFill>
              </a:rPr>
              <a:t>RadioButton</a:t>
            </a:r>
            <a:r>
              <a:rPr lang="en-US" sz="2200" dirty="0" smtClean="0">
                <a:solidFill>
                  <a:schemeClr val="tx1"/>
                </a:solidFill>
              </a:rPr>
              <a:t>),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Interested Subjects (</a:t>
            </a:r>
            <a:r>
              <a:rPr lang="en-US" sz="2200" dirty="0" err="1" smtClean="0">
                <a:solidFill>
                  <a:schemeClr val="tx1"/>
                </a:solidFill>
              </a:rPr>
              <a:t>Atleast</a:t>
            </a:r>
            <a:r>
              <a:rPr lang="en-US" sz="2200" dirty="0" smtClean="0">
                <a:solidFill>
                  <a:schemeClr val="tx1"/>
                </a:solidFill>
              </a:rPr>
              <a:t> 4 check boxes)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Email ID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Address (</a:t>
            </a:r>
            <a:r>
              <a:rPr lang="en-US" sz="2200" dirty="0" err="1" smtClean="0">
                <a:solidFill>
                  <a:schemeClr val="tx1"/>
                </a:solidFill>
              </a:rPr>
              <a:t>TextArea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 two buttons (Save and Reset). Save button should insert filled form values into the table. Reset should clear all the fields in the form.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Contents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238539"/>
            <a:ext cx="7773233" cy="63742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Swing features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Swing Containers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Jframe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Jpanel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JWindow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Swing components : </a:t>
            </a:r>
            <a:r>
              <a:rPr lang="en-US" sz="2400" dirty="0" err="1">
                <a:solidFill>
                  <a:schemeClr val="tx1"/>
                </a:solidFill>
              </a:rPr>
              <a:t>JLabel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ImageIcon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JTextField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JToggeleButton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JCheckBox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JRadioButton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JTabbedPane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JScrollPane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JList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JComboBox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JTree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JTable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Layout managers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 model in Java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 classes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 listeners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Adapter classes 	</a:t>
            </a:r>
          </a:p>
        </p:txBody>
      </p:sp>
    </p:spTree>
    <p:extLst>
      <p:ext uri="{BB962C8B-B14F-4D97-AF65-F5344CB8AC3E}">
        <p14:creationId xmlns:p14="http://schemas.microsoft.com/office/powerpoint/2010/main" val="27542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 Next?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98236" cy="512064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Servlet Introduction,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Servlet </a:t>
            </a:r>
            <a:r>
              <a:rPr lang="en-IN" sz="2400" dirty="0">
                <a:solidFill>
                  <a:schemeClr val="tx1"/>
                </a:solidFill>
              </a:rPr>
              <a:t>Life Cycle(SLC),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Types </a:t>
            </a:r>
            <a:r>
              <a:rPr lang="en-IN" sz="2400" dirty="0">
                <a:solidFill>
                  <a:schemeClr val="tx1"/>
                </a:solidFill>
              </a:rPr>
              <a:t>of Servlet,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Servlet </a:t>
            </a:r>
            <a:r>
              <a:rPr lang="en-IN" sz="2400" dirty="0">
                <a:solidFill>
                  <a:schemeClr val="tx1"/>
                </a:solidFill>
              </a:rPr>
              <a:t>Configuration with Deployment Descriptor,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Working </a:t>
            </a:r>
            <a:r>
              <a:rPr lang="en-IN" sz="2400" dirty="0">
                <a:solidFill>
                  <a:schemeClr val="tx1"/>
                </a:solidFill>
              </a:rPr>
              <a:t>with </a:t>
            </a:r>
            <a:r>
              <a:rPr lang="en-IN" sz="2400" dirty="0" err="1">
                <a:solidFill>
                  <a:schemeClr val="tx1"/>
                </a:solidFill>
              </a:rPr>
              <a:t>ServletContext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err="1">
                <a:solidFill>
                  <a:schemeClr val="tx1"/>
                </a:solidFill>
              </a:rPr>
              <a:t>ServletConfig</a:t>
            </a:r>
            <a:r>
              <a:rPr lang="en-IN" sz="2400" dirty="0">
                <a:solidFill>
                  <a:schemeClr val="tx1"/>
                </a:solidFill>
              </a:rPr>
              <a:t> Object,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Attributes </a:t>
            </a:r>
            <a:r>
              <a:rPr lang="en-IN" sz="2400" dirty="0">
                <a:solidFill>
                  <a:schemeClr val="tx1"/>
                </a:solidFill>
              </a:rPr>
              <a:t>in Servlet,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Response </a:t>
            </a:r>
            <a:r>
              <a:rPr lang="en-IN" sz="2400" dirty="0">
                <a:solidFill>
                  <a:schemeClr val="tx1"/>
                </a:solidFill>
              </a:rPr>
              <a:t>and Redirection using Request </a:t>
            </a:r>
            <a:r>
              <a:rPr lang="en-IN" sz="2400" dirty="0" err="1">
                <a:solidFill>
                  <a:schemeClr val="tx1"/>
                </a:solidFill>
              </a:rPr>
              <a:t>Dispacher</a:t>
            </a:r>
            <a:r>
              <a:rPr lang="en-IN" sz="2400" dirty="0">
                <a:solidFill>
                  <a:schemeClr val="tx1"/>
                </a:solidFill>
              </a:rPr>
              <a:t> and using </a:t>
            </a:r>
            <a:r>
              <a:rPr lang="en-IN" sz="2400" dirty="0" err="1">
                <a:solidFill>
                  <a:schemeClr val="tx1"/>
                </a:solidFill>
              </a:rPr>
              <a:t>sendRedirect</a:t>
            </a:r>
            <a:r>
              <a:rPr lang="en-IN" sz="2400" dirty="0">
                <a:solidFill>
                  <a:schemeClr val="tx1"/>
                </a:solidFill>
              </a:rPr>
              <a:t> Method,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Filter </a:t>
            </a:r>
            <a:r>
              <a:rPr lang="en-IN" sz="2400" dirty="0">
                <a:solidFill>
                  <a:schemeClr val="tx1"/>
                </a:solidFill>
              </a:rPr>
              <a:t>API,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Manipulating </a:t>
            </a:r>
            <a:r>
              <a:rPr lang="en-IN" sz="2400" dirty="0">
                <a:solidFill>
                  <a:schemeClr val="tx1"/>
                </a:solidFill>
              </a:rPr>
              <a:t>Responses using Filter API,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Session </a:t>
            </a:r>
            <a:r>
              <a:rPr lang="en-IN" sz="2400" dirty="0">
                <a:solidFill>
                  <a:schemeClr val="tx1"/>
                </a:solidFill>
              </a:rPr>
              <a:t>Tracking: using Cookies,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err="1" smtClean="0">
                <a:solidFill>
                  <a:schemeClr val="tx1"/>
                </a:solidFill>
              </a:rPr>
              <a:t>HTTPSession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Hidden </a:t>
            </a:r>
            <a:r>
              <a:rPr lang="en-IN" sz="2400" dirty="0">
                <a:solidFill>
                  <a:schemeClr val="tx1"/>
                </a:solidFill>
              </a:rPr>
              <a:t>Form Fields and URL Rewriting,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Types </a:t>
            </a:r>
            <a:r>
              <a:rPr lang="en-IN" sz="2400" dirty="0">
                <a:solidFill>
                  <a:schemeClr val="tx1"/>
                </a:solidFill>
              </a:rPr>
              <a:t>of Servlet Event: </a:t>
            </a:r>
            <a:r>
              <a:rPr lang="en-IN" sz="2400" dirty="0" err="1">
                <a:solidFill>
                  <a:schemeClr val="tx1"/>
                </a:solidFill>
              </a:rPr>
              <a:t>ContextLevel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err="1">
                <a:solidFill>
                  <a:schemeClr val="tx1"/>
                </a:solidFill>
              </a:rPr>
              <a:t>SessionLevel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3C5B18-4068-1A0D-29C7-151EA30C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4C2930-E5A2-08A1-BC28-2497DBA3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0000"/>
                </a:solidFill>
              </a:rPr>
              <a:t>END OF UNIT - </a:t>
            </a:r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6011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Swing </a:t>
            </a:r>
            <a:r>
              <a:rPr lang="en-US" sz="2400" dirty="0">
                <a:solidFill>
                  <a:schemeClr val="tx1"/>
                </a:solidFill>
              </a:rPr>
              <a:t>API architecture follows loosely based MVC architecture in the following manner.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Model View Controller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Model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represents component's data.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View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represents visual representation of the component's data.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Controller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takes the input from the user on the view and reflects the changes in Component's data.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Swing component has Model as a </a:t>
            </a:r>
            <a:r>
              <a:rPr lang="en-US" sz="2400" dirty="0" err="1">
                <a:solidFill>
                  <a:schemeClr val="tx1"/>
                </a:solidFill>
              </a:rPr>
              <a:t>seperate</a:t>
            </a:r>
            <a:r>
              <a:rPr lang="en-US" sz="2400" dirty="0">
                <a:solidFill>
                  <a:schemeClr val="tx1"/>
                </a:solidFill>
              </a:rPr>
              <a:t> element, while the View and Controller part are clubbed in the User Interface elements. Because of which, Swing has a pluggable look-and-feel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489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Hierarchy of Java Swing </a:t>
            </a:r>
            <a:r>
              <a:rPr lang="en-US" sz="4000" b="1" dirty="0" smtClean="0"/>
              <a:t>Classes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88" y="371866"/>
            <a:ext cx="7560960" cy="61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Commonly used Methods of Component </a:t>
            </a:r>
            <a:r>
              <a:rPr lang="en-US" sz="4000" b="1" dirty="0" smtClean="0"/>
              <a:t>Class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3653306" y="671728"/>
            <a:ext cx="8143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The methods of Component class are widely used in java swing that are given below.</a:t>
            </a:r>
            <a:endParaRPr lang="en-IN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16806"/>
              </p:ext>
            </p:extLst>
          </p:nvPr>
        </p:nvGraphicFramePr>
        <p:xfrm>
          <a:off x="3757682" y="1641908"/>
          <a:ext cx="8039364" cy="3307080"/>
        </p:xfrm>
        <a:graphic>
          <a:graphicData uri="http://schemas.openxmlformats.org/drawingml/2006/table">
            <a:tbl>
              <a:tblPr/>
              <a:tblGrid>
                <a:gridCol w="4019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add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(Component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 a component on another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setSize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width,int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height)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size of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setLayout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LayoutManager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m)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layout manager for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setVisible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visibility of the component. It is by default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How to Create Java Swing?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are two ways to create a frame: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dirty="0">
                <a:solidFill>
                  <a:schemeClr val="tx1"/>
                </a:solidFill>
              </a:rPr>
              <a:t>creating the object of Frame class (association)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extending Frame class (inheritance)</a:t>
            </a:r>
          </a:p>
        </p:txBody>
      </p:sp>
    </p:spTree>
    <p:extLst>
      <p:ext uri="{BB962C8B-B14F-4D97-AF65-F5344CB8AC3E}">
        <p14:creationId xmlns:p14="http://schemas.microsoft.com/office/powerpoint/2010/main" val="38296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1473</TotalTime>
  <Words>3891</Words>
  <Application>Microsoft Office PowerPoint</Application>
  <PresentationFormat>Widescreen</PresentationFormat>
  <Paragraphs>643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</vt:lpstr>
      <vt:lpstr>Calibri</vt:lpstr>
      <vt:lpstr>Corbel</vt:lpstr>
      <vt:lpstr>inter-regular</vt:lpstr>
      <vt:lpstr>times new roman</vt:lpstr>
      <vt:lpstr>Trebuchet MS</vt:lpstr>
      <vt:lpstr>Wingdings 2</vt:lpstr>
      <vt:lpstr>Frame</vt:lpstr>
      <vt:lpstr>  Unit #2 GUI – Swing &amp; Event Handling</vt:lpstr>
      <vt:lpstr>Contents</vt:lpstr>
      <vt:lpstr>Java Swing</vt:lpstr>
      <vt:lpstr>Java Swing</vt:lpstr>
      <vt:lpstr>Features of Swing Class</vt:lpstr>
      <vt:lpstr>MVC Architecture</vt:lpstr>
      <vt:lpstr>Hierarchy of Java Swing Classes</vt:lpstr>
      <vt:lpstr>Commonly used Methods of Component Class</vt:lpstr>
      <vt:lpstr>How to Create Java Swing?</vt:lpstr>
      <vt:lpstr>Ready to Create Java Swing Application?</vt:lpstr>
      <vt:lpstr>JFrame Object Inside the main() Method</vt:lpstr>
      <vt:lpstr>JFrame Object Inside the Constructor</vt:lpstr>
      <vt:lpstr>JFrame using Inheritance</vt:lpstr>
      <vt:lpstr>Swing Containers: JFrame, JPanel, JWindow</vt:lpstr>
      <vt:lpstr>Swing Containers: JFrame, JPanel, JWindow</vt:lpstr>
      <vt:lpstr>Swing Containers: JFrame, JPanel, JWindow</vt:lpstr>
      <vt:lpstr>Swing Components</vt:lpstr>
      <vt:lpstr>Swing Components</vt:lpstr>
      <vt:lpstr>Swing Components</vt:lpstr>
      <vt:lpstr>Swing Components</vt:lpstr>
      <vt:lpstr>Swing Components</vt:lpstr>
      <vt:lpstr>ImageIcon</vt:lpstr>
      <vt:lpstr>Swing Components</vt:lpstr>
      <vt:lpstr>Layout Managers</vt:lpstr>
      <vt:lpstr>Flow Layout</vt:lpstr>
      <vt:lpstr>Flow Layout</vt:lpstr>
      <vt:lpstr>Border Layout</vt:lpstr>
      <vt:lpstr>Border Layout</vt:lpstr>
      <vt:lpstr>Card Layout</vt:lpstr>
      <vt:lpstr>Card Layout</vt:lpstr>
      <vt:lpstr>Box Layout</vt:lpstr>
      <vt:lpstr>Box Layout</vt:lpstr>
      <vt:lpstr>Grid Layout</vt:lpstr>
      <vt:lpstr>Grid Layout</vt:lpstr>
      <vt:lpstr>Grid Bag Layout</vt:lpstr>
      <vt:lpstr>Group Layout</vt:lpstr>
      <vt:lpstr>Spring Layout</vt:lpstr>
      <vt:lpstr>Scroll Pane Layout</vt:lpstr>
      <vt:lpstr>Scroll Pane Layout</vt:lpstr>
      <vt:lpstr>Event Model in Java</vt:lpstr>
      <vt:lpstr>Event Processing in Java</vt:lpstr>
      <vt:lpstr>Event Processing in Java</vt:lpstr>
      <vt:lpstr>The Delegation Event Model</vt:lpstr>
      <vt:lpstr>Summary of Event Handling</vt:lpstr>
      <vt:lpstr>Event Classes in Java</vt:lpstr>
      <vt:lpstr>Different Interfaces Consists of Different Methods</vt:lpstr>
      <vt:lpstr>Event Classes in Java</vt:lpstr>
      <vt:lpstr>Adapter Classes</vt:lpstr>
      <vt:lpstr>Adapter Classes</vt:lpstr>
      <vt:lpstr>Adapter Classes</vt:lpstr>
      <vt:lpstr>Adapter Classes</vt:lpstr>
      <vt:lpstr>Adapter Classes</vt:lpstr>
      <vt:lpstr>Adapter Classes</vt:lpstr>
      <vt:lpstr>Activity</vt:lpstr>
      <vt:lpstr>Login Form</vt:lpstr>
      <vt:lpstr>Mini Project</vt:lpstr>
      <vt:lpstr>Contents</vt:lpstr>
      <vt:lpstr>UP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Unit 7 JAVAFX basics, Event-driven programming and  Animations</dc:title>
  <dc:creator>Ravikumar R N</dc:creator>
  <cp:lastModifiedBy>ADMIN</cp:lastModifiedBy>
  <cp:revision>117</cp:revision>
  <dcterms:created xsi:type="dcterms:W3CDTF">2022-05-11T06:17:55Z</dcterms:created>
  <dcterms:modified xsi:type="dcterms:W3CDTF">2023-01-27T05:40:51Z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5178552A-2DFB-4087-870B-4DFBABE3F4BD</vt:lpwstr>
  </property>
  <property fmtid="{D5CDD505-2E9C-101B-9397-08002B2CF9AE}" pid="3" name="ArticulatePath">
    <vt:lpwstr>Unit_2_GUI_Swing_Event_Handling</vt:lpwstr>
  </property>
</Properties>
</file>