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3F08C5-B362-4158-8EBD-5C5529C84F7E}">
  <a:tblStyle styleId="{FA3F08C5-B362-4158-8EBD-5C5529C84F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5d4430e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5d4430e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85ef9c178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85ef9c178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85ef9c1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85ef9c1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85ef9c1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85ef9c1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5ef9c1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5ef9c1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37c037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37c037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cf47d952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cf47d952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5d49412a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5d49412a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cf47d9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cf47d9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85ef9c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85ef9c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cf47d9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cf47d9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David/Kelvin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5d49412a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5d49412a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David/Kelvin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cf47d9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cf47d9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cf47d9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cf47d9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cf47d9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cf47d9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5d4430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5d4430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jramirez162/ecommerce_behavi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nnextdigital.com/how-social-media-impact-consumer-buying-behavior/" TargetMode="External"/><Relationship Id="rId4" Type="http://schemas.openxmlformats.org/officeDocument/2006/relationships/hyperlink" Target="https://www.kaggle.com/mkechinov/ecommerce-behavior-data-from-multi-category-store?select=2019-Oct.csv" TargetMode="External"/><Relationship Id="rId5" Type="http://schemas.openxmlformats.org/officeDocument/2006/relationships/hyperlink" Target="https://www.kaggle.com/mkechinov/ecommerce-behavior-data-from-multi-category-store?select=2019-Oct.csv" TargetMode="External"/><Relationship Id="rId6" Type="http://schemas.openxmlformats.org/officeDocument/2006/relationships/hyperlink" Target="https://www.kaggle.com/mkechinov/ecommerce-behavior-data-from-multi-category-store?select=2019-Oct.csv" TargetMode="External"/><Relationship Id="rId7" Type="http://schemas.openxmlformats.org/officeDocument/2006/relationships/hyperlink" Target="https://drive.google.com/drive/folders/1Nan8X33H8xrXS5XhCKZmSpClFTCJsS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99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00"/>
                </a:solidFill>
              </a:rPr>
              <a:t>E-commerce Behavior</a:t>
            </a:r>
            <a:endParaRPr b="1">
              <a:solidFill>
                <a:srgbClr val="FFFF00"/>
              </a:solidFill>
            </a:endParaRPr>
          </a:p>
        </p:txBody>
      </p:sp>
      <p:sp>
        <p:nvSpPr>
          <p:cNvPr id="55" name="Google Shape;55;p13"/>
          <p:cNvSpPr txBox="1"/>
          <p:nvPr>
            <p:ph idx="1" type="subTitle"/>
          </p:nvPr>
        </p:nvSpPr>
        <p:spPr>
          <a:xfrm>
            <a:off x="311700" y="3436625"/>
            <a:ext cx="8520600" cy="1336200"/>
          </a:xfrm>
          <a:prstGeom prst="rect">
            <a:avLst/>
          </a:prstGeom>
        </p:spPr>
        <p:txBody>
          <a:bodyPr anchorCtr="0" anchor="t" bIns="91425" lIns="91425" spcFirstLastPara="1" rIns="91425" wrap="square" tIns="91425">
            <a:noAutofit/>
          </a:bodyPr>
          <a:lstStyle/>
          <a:p>
            <a:pPr indent="25400" lvl="0" marL="0" rtl="0" algn="ctr">
              <a:lnSpc>
                <a:spcPct val="9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Fall 2020</a:t>
            </a:r>
            <a:br>
              <a:rPr b="1" lang="en" sz="1800">
                <a:solidFill>
                  <a:schemeClr val="dk1"/>
                </a:solidFill>
                <a:latin typeface="Calibri"/>
                <a:ea typeface="Calibri"/>
                <a:cs typeface="Calibri"/>
                <a:sym typeface="Calibri"/>
              </a:rPr>
            </a:br>
            <a:r>
              <a:rPr b="1" lang="en" sz="1800">
                <a:solidFill>
                  <a:schemeClr val="dk1"/>
                </a:solidFill>
                <a:latin typeface="Calibri"/>
                <a:ea typeface="Calibri"/>
                <a:cs typeface="Calibri"/>
                <a:sym typeface="Calibri"/>
              </a:rPr>
              <a:t>CIS 5200 | Systems Analysis &amp; Design</a:t>
            </a:r>
            <a:br>
              <a:rPr b="1" lang="en" sz="1800">
                <a:solidFill>
                  <a:schemeClr val="dk1"/>
                </a:solidFill>
                <a:latin typeface="Calibri"/>
                <a:ea typeface="Calibri"/>
                <a:cs typeface="Calibri"/>
                <a:sym typeface="Calibri"/>
              </a:rPr>
            </a:br>
            <a:r>
              <a:rPr b="1" lang="en" sz="1800">
                <a:solidFill>
                  <a:schemeClr val="dk1"/>
                </a:solidFill>
                <a:latin typeface="Calibri"/>
                <a:ea typeface="Calibri"/>
                <a:cs typeface="Calibri"/>
                <a:sym typeface="Calibri"/>
              </a:rPr>
              <a:t>Professor | Jongwook Woo</a:t>
            </a:r>
            <a:endParaRPr sz="1500">
              <a:solidFill>
                <a:srgbClr val="000000"/>
              </a:solidFill>
              <a:latin typeface="Calibri"/>
              <a:ea typeface="Calibri"/>
              <a:cs typeface="Calibri"/>
              <a:sym typeface="Calibri"/>
            </a:endParaRPr>
          </a:p>
          <a:p>
            <a:pPr indent="25400" lvl="0" marL="0" rtl="0" algn="ctr">
              <a:lnSpc>
                <a:spcPct val="90000"/>
              </a:lnSpc>
              <a:spcBef>
                <a:spcPts val="0"/>
              </a:spcBef>
              <a:spcAft>
                <a:spcPts val="0"/>
              </a:spcAft>
              <a:buClr>
                <a:srgbClr val="000000"/>
              </a:buClr>
              <a:buSzPts val="1800"/>
              <a:buFont typeface="Arial"/>
              <a:buNone/>
            </a:pPr>
            <a:r>
              <a:rPr b="1" lang="en" sz="1800">
                <a:solidFill>
                  <a:schemeClr val="dk1"/>
                </a:solidFill>
                <a:latin typeface="Calibri"/>
                <a:ea typeface="Calibri"/>
                <a:cs typeface="Calibri"/>
                <a:sym typeface="Calibri"/>
              </a:rPr>
              <a:t> David Gómez Tagle | Jonathan B. Reyes | Jose Ramirez | Jing Zhu | Kelvin Odii</a:t>
            </a:r>
            <a:endParaRPr/>
          </a:p>
        </p:txBody>
      </p:sp>
      <p:pic>
        <p:nvPicPr>
          <p:cNvPr descr="Google Shape;107;p25" id="56" name="Google Shape;56;p13"/>
          <p:cNvPicPr preferRelativeResize="0"/>
          <p:nvPr/>
        </p:nvPicPr>
        <p:blipFill rotWithShape="1">
          <a:blip r:embed="rId3">
            <a:alphaModFix/>
          </a:blip>
          <a:srcRect b="7535" l="0" r="0" t="0"/>
          <a:stretch/>
        </p:blipFill>
        <p:spPr>
          <a:xfrm>
            <a:off x="6918374" y="0"/>
            <a:ext cx="2225626" cy="1875882"/>
          </a:xfrm>
          <a:prstGeom prst="rect">
            <a:avLst/>
          </a:prstGeom>
          <a:noFill/>
          <a:ln>
            <a:noFill/>
          </a:ln>
          <a:effectLst>
            <a:outerShdw blurRad="63500" rotWithShape="0" dir="13260000" dist="19050">
              <a:srgbClr val="000000">
                <a:alpha val="7840"/>
              </a:srgbClr>
            </a:outerShdw>
          </a:effectLst>
        </p:spPr>
      </p:pic>
      <p:pic>
        <p:nvPicPr>
          <p:cNvPr descr="E-commerce 2021 - Marotino INC" id="57" name="Google Shape;57;p13"/>
          <p:cNvPicPr preferRelativeResize="0"/>
          <p:nvPr/>
        </p:nvPicPr>
        <p:blipFill>
          <a:blip r:embed="rId4">
            <a:alphaModFix/>
          </a:blip>
          <a:stretch>
            <a:fillRect/>
          </a:stretch>
        </p:blipFill>
        <p:spPr>
          <a:xfrm>
            <a:off x="189025" y="175938"/>
            <a:ext cx="2928725"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Data Query &amp; Analysis</a:t>
            </a:r>
            <a:r>
              <a:rPr b="1" lang="en">
                <a:solidFill>
                  <a:srgbClr val="FFFF00"/>
                </a:solidFill>
              </a:rPr>
              <a:t> - cont...</a:t>
            </a:r>
            <a:endParaRPr b="1">
              <a:solidFill>
                <a:srgbClr val="FFFF00"/>
              </a:solidFill>
            </a:endParaRPr>
          </a:p>
        </p:txBody>
      </p:sp>
      <p:sp>
        <p:nvSpPr>
          <p:cNvPr id="119" name="Google Shape;119;p22"/>
          <p:cNvSpPr txBox="1"/>
          <p:nvPr>
            <p:ph idx="1" type="body"/>
          </p:nvPr>
        </p:nvSpPr>
        <p:spPr>
          <a:xfrm>
            <a:off x="311700" y="1152475"/>
            <a:ext cx="554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Lastly, we identified a value as to know when these items are purchased</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Create table: category_purchase_time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Utilized REGEXP_EXTRACT to match “purchase”</a:t>
            </a:r>
            <a:endParaRPr>
              <a:solidFill>
                <a:srgbClr val="FFFFFF"/>
              </a:solidFill>
            </a:endParaRPr>
          </a:p>
          <a:p>
            <a:pPr indent="0" lvl="0" marL="0" rtl="0" algn="l">
              <a:spcBef>
                <a:spcPts val="1600"/>
              </a:spcBef>
              <a:spcAft>
                <a:spcPts val="1600"/>
              </a:spcAft>
              <a:buNone/>
            </a:pPr>
            <a:r>
              <a:rPr lang="en">
                <a:solidFill>
                  <a:srgbClr val="FFFFFF"/>
                </a:solidFill>
              </a:rPr>
              <a:t>Now that we have created the tables, we download them locally and import them into PowerBi to create our visualizations.</a:t>
            </a:r>
            <a:endParaRPr>
              <a:solidFill>
                <a:srgbClr val="FFFFFF"/>
              </a:solidFill>
            </a:endParaRPr>
          </a:p>
        </p:txBody>
      </p:sp>
      <p:pic>
        <p:nvPicPr>
          <p:cNvPr descr="See How It's Done: 6 Lessons on Visualization | Breaking Muscle" id="120" name="Google Shape;120;p22"/>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21" name="Google Shape;121;p22"/>
          <p:cNvPicPr preferRelativeResize="0"/>
          <p:nvPr/>
        </p:nvPicPr>
        <p:blipFill>
          <a:blip r:embed="rId4">
            <a:alphaModFix/>
          </a:blip>
          <a:stretch>
            <a:fillRect/>
          </a:stretch>
        </p:blipFill>
        <p:spPr>
          <a:xfrm>
            <a:off x="311700" y="3586250"/>
            <a:ext cx="4941399" cy="86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196450" y="435775"/>
            <a:ext cx="8520600" cy="9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00"/>
                </a:solidFill>
              </a:rPr>
              <a:t>Visualizations </a:t>
            </a:r>
            <a:endParaRPr b="1" sz="2800">
              <a:solidFill>
                <a:srgbClr val="FFFF00"/>
              </a:solidFill>
            </a:endParaRPr>
          </a:p>
          <a:p>
            <a:pPr indent="-406400" lvl="0" marL="457200" rtl="0" algn="ctr">
              <a:spcBef>
                <a:spcPts val="0"/>
              </a:spcBef>
              <a:spcAft>
                <a:spcPts val="0"/>
              </a:spcAft>
              <a:buClr>
                <a:srgbClr val="FFFF00"/>
              </a:buClr>
              <a:buSzPts val="2800"/>
              <a:buChar char="-"/>
            </a:pPr>
            <a:r>
              <a:rPr b="1" lang="en" sz="2800">
                <a:solidFill>
                  <a:srgbClr val="FFFF00"/>
                </a:solidFill>
              </a:rPr>
              <a:t>Microsoft PowerBI</a:t>
            </a:r>
            <a:endParaRPr b="1" sz="2800">
              <a:solidFill>
                <a:srgbClr val="FFFF00"/>
              </a:solidFill>
            </a:endParaRPr>
          </a:p>
        </p:txBody>
      </p:sp>
      <p:sp>
        <p:nvSpPr>
          <p:cNvPr id="127" name="Google Shape;127;p23"/>
          <p:cNvSpPr txBox="1"/>
          <p:nvPr>
            <p:ph idx="4294967295" type="body"/>
          </p:nvPr>
        </p:nvSpPr>
        <p:spPr>
          <a:xfrm>
            <a:off x="1234950" y="1568125"/>
            <a:ext cx="667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000000"/>
              </a:highlight>
            </a:endParaRPr>
          </a:p>
          <a:p>
            <a:pPr indent="-342900" lvl="0" marL="457200" rtl="0" algn="l">
              <a:spcBef>
                <a:spcPts val="1600"/>
              </a:spcBef>
              <a:spcAft>
                <a:spcPts val="0"/>
              </a:spcAft>
              <a:buClr>
                <a:srgbClr val="FFFFFF"/>
              </a:buClr>
              <a:buSzPts val="1800"/>
              <a:buChar char="●"/>
            </a:pPr>
            <a:r>
              <a:rPr lang="en">
                <a:solidFill>
                  <a:srgbClr val="FFFFFF"/>
                </a:solidFill>
              </a:rPr>
              <a:t>What are the top 10 purchased categories?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What are top 10 items purchased of the top category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What time of day are these items mostly purchased?</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1572600" y="4221200"/>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45.96% of purchases (2.43 Million) are of construction</a:t>
            </a:r>
            <a:endParaRPr>
              <a:solidFill>
                <a:srgbClr val="FFFFFF"/>
              </a:solidFill>
            </a:endParaRPr>
          </a:p>
        </p:txBody>
      </p:sp>
      <p:pic>
        <p:nvPicPr>
          <p:cNvPr id="133" name="Google Shape;133;p24"/>
          <p:cNvPicPr preferRelativeResize="0"/>
          <p:nvPr/>
        </p:nvPicPr>
        <p:blipFill>
          <a:blip r:embed="rId3">
            <a:alphaModFix/>
          </a:blip>
          <a:stretch>
            <a:fillRect/>
          </a:stretch>
        </p:blipFill>
        <p:spPr>
          <a:xfrm>
            <a:off x="1150963" y="171150"/>
            <a:ext cx="6842066" cy="39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1150975" y="4230575"/>
            <a:ext cx="68421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Within construction, 95.3% (2.21 million) of purchases are of lights</a:t>
            </a:r>
            <a:endParaRPr>
              <a:solidFill>
                <a:srgbClr val="FFFFFF"/>
              </a:solidFill>
            </a:endParaRPr>
          </a:p>
        </p:txBody>
      </p:sp>
      <p:pic>
        <p:nvPicPr>
          <p:cNvPr id="139" name="Google Shape;139;p25"/>
          <p:cNvPicPr preferRelativeResize="0"/>
          <p:nvPr/>
        </p:nvPicPr>
        <p:blipFill>
          <a:blip r:embed="rId3">
            <a:alphaModFix/>
          </a:blip>
          <a:stretch>
            <a:fillRect/>
          </a:stretch>
        </p:blipFill>
        <p:spPr>
          <a:xfrm>
            <a:off x="1150963" y="179275"/>
            <a:ext cx="6842066" cy="39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1572600" y="4305525"/>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At 8:20AM, most purchases are made.</a:t>
            </a:r>
            <a:endParaRPr>
              <a:solidFill>
                <a:srgbClr val="FFFFFF"/>
              </a:solidFill>
            </a:endParaRPr>
          </a:p>
        </p:txBody>
      </p:sp>
      <p:pic>
        <p:nvPicPr>
          <p:cNvPr id="145" name="Google Shape;145;p26"/>
          <p:cNvPicPr preferRelativeResize="0"/>
          <p:nvPr/>
        </p:nvPicPr>
        <p:blipFill>
          <a:blip r:embed="rId3">
            <a:alphaModFix/>
          </a:blip>
          <a:stretch>
            <a:fillRect/>
          </a:stretch>
        </p:blipFill>
        <p:spPr>
          <a:xfrm>
            <a:off x="1793175" y="402925"/>
            <a:ext cx="5895998" cy="3712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Conclusion</a:t>
            </a:r>
            <a:endParaRPr b="1">
              <a:solidFill>
                <a:srgbClr val="FFFF00"/>
              </a:solidFill>
            </a:endParaRPr>
          </a:p>
        </p:txBody>
      </p:sp>
      <p:sp>
        <p:nvSpPr>
          <p:cNvPr id="151" name="Google Shape;151;p27"/>
          <p:cNvSpPr txBox="1"/>
          <p:nvPr>
            <p:ph idx="1" type="body"/>
          </p:nvPr>
        </p:nvSpPr>
        <p:spPr>
          <a:xfrm>
            <a:off x="311700" y="1152475"/>
            <a:ext cx="483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role and impact of e-Commerce and customer behavior drive the industry.  Behavior analysis is essential in attracting more shoppers and improving “how businesses conduct business.”</a:t>
            </a:r>
            <a:endParaRPr>
              <a:solidFill>
                <a:srgbClr val="FFFFFF"/>
              </a:solidFill>
            </a:endParaRPr>
          </a:p>
          <a:p>
            <a:pPr indent="0" lvl="0" marL="0" rtl="0" algn="l">
              <a:spcBef>
                <a:spcPts val="1600"/>
              </a:spcBef>
              <a:spcAft>
                <a:spcPts val="0"/>
              </a:spcAft>
              <a:buNone/>
            </a:pPr>
            <a:r>
              <a:rPr lang="en">
                <a:solidFill>
                  <a:srgbClr val="FFFFFF"/>
                </a:solidFill>
              </a:rPr>
              <a:t>From our analysis of </a:t>
            </a:r>
            <a:r>
              <a:rPr lang="en">
                <a:solidFill>
                  <a:schemeClr val="dk1"/>
                </a:solidFill>
              </a:rPr>
              <a:t>310,190,105 records:</a:t>
            </a:r>
            <a:endParaRPr>
              <a:solidFill>
                <a:schemeClr val="dk1"/>
              </a:solidFill>
            </a:endParaRPr>
          </a:p>
          <a:p>
            <a:pPr indent="-317500" lvl="0" marL="457200" rtl="0" algn="l">
              <a:spcBef>
                <a:spcPts val="1600"/>
              </a:spcBef>
              <a:spcAft>
                <a:spcPts val="0"/>
              </a:spcAft>
              <a:buClr>
                <a:srgbClr val="FFFFFF"/>
              </a:buClr>
              <a:buSzPts val="1400"/>
              <a:buChar char="●"/>
            </a:pPr>
            <a:r>
              <a:rPr lang="en">
                <a:solidFill>
                  <a:srgbClr val="FFFFFF"/>
                </a:solidFill>
              </a:rPr>
              <a:t>Construction lights are the most commonly </a:t>
            </a:r>
            <a:r>
              <a:rPr lang="en">
                <a:solidFill>
                  <a:srgbClr val="FFFFFF"/>
                </a:solidFill>
              </a:rPr>
              <a:t>purchased</a:t>
            </a:r>
            <a:r>
              <a:rPr lang="en">
                <a:solidFill>
                  <a:srgbClr val="FFFFFF"/>
                </a:solidFill>
              </a:rPr>
              <a:t> category online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Majority of purchases are made at 8:20AM. </a:t>
            </a:r>
            <a:endParaRPr>
              <a:solidFill>
                <a:srgbClr val="FFFFFF"/>
              </a:solidFill>
            </a:endParaRPr>
          </a:p>
          <a:p>
            <a:pPr indent="0" lvl="0" marL="0" rtl="0" algn="l">
              <a:spcBef>
                <a:spcPts val="1600"/>
              </a:spcBef>
              <a:spcAft>
                <a:spcPts val="0"/>
              </a:spcAft>
              <a:buNone/>
            </a:pPr>
            <a:r>
              <a:rPr lang="en">
                <a:solidFill>
                  <a:srgbClr val="FFFFFF"/>
                </a:solidFill>
              </a:rPr>
              <a:t>In conclusion, sales and </a:t>
            </a:r>
            <a:r>
              <a:rPr lang="en">
                <a:solidFill>
                  <a:srgbClr val="FFFFFF"/>
                </a:solidFill>
              </a:rPr>
              <a:t>marketing</a:t>
            </a:r>
            <a:r>
              <a:rPr lang="en">
                <a:solidFill>
                  <a:srgbClr val="FFFFFF"/>
                </a:solidFill>
              </a:rPr>
              <a:t> efforts can be focused to these </a:t>
            </a:r>
            <a:r>
              <a:rPr lang="en">
                <a:solidFill>
                  <a:srgbClr val="FFFFFF"/>
                </a:solidFill>
              </a:rPr>
              <a:t>category</a:t>
            </a:r>
            <a:r>
              <a:rPr lang="en">
                <a:solidFill>
                  <a:srgbClr val="FFFFFF"/>
                </a:solidFill>
              </a:rPr>
              <a:t> of items and marketed at this time.</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pic>
        <p:nvPicPr>
          <p:cNvPr descr="See How It's Done: 6 Lessons on Visualization | Breaking Muscle" id="152" name="Google Shape;152;p27"/>
          <p:cNvPicPr preferRelativeResize="0"/>
          <p:nvPr/>
        </p:nvPicPr>
        <p:blipFill>
          <a:blip r:embed="rId3">
            <a:alphaModFix/>
          </a:blip>
          <a:stretch>
            <a:fillRect/>
          </a:stretch>
        </p:blipFill>
        <p:spPr>
          <a:xfrm>
            <a:off x="5559012" y="1282450"/>
            <a:ext cx="2105025" cy="210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ctr">
              <a:spcBef>
                <a:spcPts val="0"/>
              </a:spcBef>
              <a:spcAft>
                <a:spcPts val="0"/>
              </a:spcAft>
              <a:buNone/>
            </a:pPr>
            <a:r>
              <a:rPr b="1" lang="en">
                <a:solidFill>
                  <a:srgbClr val="FFFF00"/>
                </a:solidFill>
              </a:rPr>
              <a:t>Github </a:t>
            </a:r>
            <a:endParaRPr b="1">
              <a:solidFill>
                <a:srgbClr val="FFFF00"/>
              </a:solidFill>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https://github.com/jramirez162/ecommerce_behavior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ctr">
              <a:spcBef>
                <a:spcPts val="0"/>
              </a:spcBef>
              <a:spcAft>
                <a:spcPts val="0"/>
              </a:spcAft>
              <a:buNone/>
            </a:pPr>
            <a:r>
              <a:rPr b="1" lang="en">
                <a:solidFill>
                  <a:srgbClr val="FFFF00"/>
                </a:solidFill>
              </a:rPr>
              <a:t>References</a:t>
            </a:r>
            <a:endParaRPr b="1">
              <a:solidFill>
                <a:srgbClr val="FFFF00"/>
              </a:solidFill>
            </a:endParaRPr>
          </a:p>
        </p:txBody>
      </p:sp>
      <p:sp>
        <p:nvSpPr>
          <p:cNvPr id="164" name="Google Shape;164;p29"/>
          <p:cNvSpPr txBox="1"/>
          <p:nvPr>
            <p:ph idx="1" type="body"/>
          </p:nvPr>
        </p:nvSpPr>
        <p:spPr>
          <a:xfrm>
            <a:off x="311700" y="965075"/>
            <a:ext cx="8520600" cy="362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FFFF"/>
                </a:solidFill>
              </a:rPr>
              <a:t>Fitzegeral, R. (2019, December 10). How Does Social Media Impact Consumer Buying Behavior? Retrieved December 09, 2020, from </a:t>
            </a:r>
            <a:r>
              <a:rPr lang="en" sz="1400" u="sng">
                <a:solidFill>
                  <a:schemeClr val="hlink"/>
                </a:solidFill>
                <a:hlinkClick r:id="rId3"/>
              </a:rPr>
              <a:t>https://connextdigital.com/how-social-media-impact-consumer-buying-behavior/</a:t>
            </a:r>
            <a:endParaRPr sz="1400">
              <a:solidFill>
                <a:srgbClr val="00FFFF"/>
              </a:solidFill>
            </a:endParaRPr>
          </a:p>
          <a:p>
            <a:pPr indent="0" lvl="0" marL="0" rtl="0" algn="l">
              <a:spcBef>
                <a:spcPts val="1200"/>
              </a:spcBef>
              <a:spcAft>
                <a:spcPts val="0"/>
              </a:spcAft>
              <a:buNone/>
            </a:pPr>
            <a:r>
              <a:rPr lang="en" sz="1400">
                <a:solidFill>
                  <a:srgbClr val="00FFFF"/>
                </a:solidFill>
              </a:rPr>
              <a:t>Hearn, I. (2019, February 11). 3 Findings That Prove Instagram Drives Shopping Behavior [NEW DATA]. Retrieved December 09, 2020, from https://www.impactplus.com/blog/instagram-drives-shopping-behavior-new-data</a:t>
            </a:r>
            <a:endParaRPr sz="1400">
              <a:solidFill>
                <a:srgbClr val="00FFFF"/>
              </a:solidFill>
            </a:endParaRPr>
          </a:p>
          <a:p>
            <a:pPr indent="0" lvl="0" marL="0" marR="1257300" rtl="0" algn="l">
              <a:lnSpc>
                <a:spcPct val="100000"/>
              </a:lnSpc>
              <a:spcBef>
                <a:spcPts val="1200"/>
              </a:spcBef>
              <a:spcAft>
                <a:spcPts val="0"/>
              </a:spcAft>
              <a:buNone/>
            </a:pPr>
            <a:r>
              <a:rPr b="1" lang="en" sz="1400">
                <a:solidFill>
                  <a:srgbClr val="00FFFF"/>
                </a:solidFill>
              </a:rPr>
              <a:t>Data </a:t>
            </a:r>
            <a:r>
              <a:rPr b="1" lang="en" sz="1400">
                <a:solidFill>
                  <a:srgbClr val="00FFFF"/>
                </a:solidFill>
              </a:rPr>
              <a:t>Sources</a:t>
            </a:r>
            <a:r>
              <a:rPr b="1" lang="en" sz="1400">
                <a:solidFill>
                  <a:srgbClr val="00FFFF"/>
                </a:solidFill>
              </a:rPr>
              <a:t>:</a:t>
            </a:r>
            <a:endParaRPr b="1" sz="1400">
              <a:solidFill>
                <a:srgbClr val="00FFFF"/>
              </a:solidFill>
            </a:endParaRPr>
          </a:p>
          <a:p>
            <a:pPr indent="0" lvl="0" marL="0" rtl="0" algn="l">
              <a:lnSpc>
                <a:spcPct val="125000"/>
              </a:lnSpc>
              <a:spcBef>
                <a:spcPts val="0"/>
              </a:spcBef>
              <a:spcAft>
                <a:spcPts val="0"/>
              </a:spcAft>
              <a:buNone/>
            </a:pPr>
            <a:r>
              <a:rPr lang="en" sz="1400">
                <a:solidFill>
                  <a:srgbClr val="FFFFFF"/>
                </a:solidFill>
              </a:rPr>
              <a:t>eCommerce behavior data from multi category store. (n.d.). Retrieved December 01, 2020, from </a:t>
            </a:r>
            <a:r>
              <a:rPr lang="en" sz="1400" u="sng">
                <a:solidFill>
                  <a:srgbClr val="00FFFF"/>
                </a:solidFill>
                <a:hlinkClick r:id="rId4">
                  <a:extLst>
                    <a:ext uri="{A12FA001-AC4F-418D-AE19-62706E023703}">
                      <ahyp:hlinkClr val="tx"/>
                    </a:ext>
                  </a:extLst>
                </a:hlinkClick>
              </a:rPr>
              <a:t>https://www.kaggle.com/mkechinov/ecommerce-behavior-data-from-multi-category-store</a:t>
            </a:r>
            <a:br>
              <a:rPr lang="en" sz="1400" u="sng">
                <a:solidFill>
                  <a:srgbClr val="00FFFF"/>
                </a:solidFill>
                <a:hlinkClick r:id="rId5">
                  <a:extLst>
                    <a:ext uri="{A12FA001-AC4F-418D-AE19-62706E023703}">
                      <ahyp:hlinkClr val="tx"/>
                    </a:ext>
                  </a:extLst>
                </a:hlinkClick>
              </a:rPr>
            </a:br>
            <a:r>
              <a:rPr lang="en" sz="1400" u="sng">
                <a:solidFill>
                  <a:srgbClr val="00FFFF"/>
                </a:solidFill>
                <a:hlinkClick r:id="rId6">
                  <a:extLst>
                    <a:ext uri="{A12FA001-AC4F-418D-AE19-62706E023703}">
                      <ahyp:hlinkClr val="tx"/>
                    </a:ext>
                  </a:extLst>
                </a:hlinkClick>
              </a:rPr>
              <a:t>select=2019-Oct.csv</a:t>
            </a:r>
            <a:endParaRPr sz="1400">
              <a:solidFill>
                <a:srgbClr val="00FFFF"/>
              </a:solidFill>
            </a:endParaRPr>
          </a:p>
          <a:p>
            <a:pPr indent="0" lvl="0" marL="0" marR="1257300" rtl="0" algn="l">
              <a:lnSpc>
                <a:spcPct val="100000"/>
              </a:lnSpc>
              <a:spcBef>
                <a:spcPts val="600"/>
              </a:spcBef>
              <a:spcAft>
                <a:spcPts val="0"/>
              </a:spcAft>
              <a:buNone/>
            </a:pPr>
            <a:r>
              <a:t/>
            </a:r>
            <a:endParaRPr sz="1400">
              <a:solidFill>
                <a:srgbClr val="00FFFF"/>
              </a:solidFill>
            </a:endParaRPr>
          </a:p>
          <a:p>
            <a:pPr indent="0" lvl="0" marL="0" marR="1257300" rtl="0" algn="l">
              <a:lnSpc>
                <a:spcPct val="100000"/>
              </a:lnSpc>
              <a:spcBef>
                <a:spcPts val="0"/>
              </a:spcBef>
              <a:spcAft>
                <a:spcPts val="0"/>
              </a:spcAft>
              <a:buNone/>
            </a:pPr>
            <a:r>
              <a:rPr lang="en" sz="1400">
                <a:solidFill>
                  <a:srgbClr val="00FFFF"/>
                </a:solidFill>
              </a:rPr>
              <a:t>Datasets. (n.d.)</a:t>
            </a:r>
            <a:r>
              <a:rPr lang="en" sz="1400">
                <a:solidFill>
                  <a:srgbClr val="FFFFFF"/>
                </a:solidFill>
              </a:rPr>
              <a:t>. Retrieved December 01, 2020, from </a:t>
            </a:r>
            <a:r>
              <a:rPr lang="en" sz="1400" u="sng">
                <a:solidFill>
                  <a:srgbClr val="00FFFF"/>
                </a:solidFill>
                <a:hlinkClick r:id="rId7">
                  <a:extLst>
                    <a:ext uri="{A12FA001-AC4F-418D-AE19-62706E023703}">
                      <ahyp:hlinkClr val="tx"/>
                    </a:ext>
                  </a:extLst>
                </a:hlinkClick>
              </a:rPr>
              <a:t>https://drive.google.com/drive/folders/1Nan8X33H8xrXS5XhCKZmSpClFTCJsSpE</a:t>
            </a:r>
            <a:endParaRPr b="1" sz="1400" u="sng">
              <a:solidFill>
                <a:srgbClr val="00FFFF"/>
              </a:solidFill>
            </a:endParaRPr>
          </a:p>
          <a:p>
            <a:pPr indent="0" lvl="0" marL="0" marR="1257300" rtl="0" algn="l">
              <a:lnSpc>
                <a:spcPct val="100000"/>
              </a:lnSpc>
              <a:spcBef>
                <a:spcPts val="0"/>
              </a:spcBef>
              <a:spcAft>
                <a:spcPts val="0"/>
              </a:spcAft>
              <a:buNone/>
            </a:pPr>
            <a:r>
              <a:rPr lang="en" sz="1400" u="sng">
                <a:solidFill>
                  <a:srgbClr val="00FFFF"/>
                </a:solidFill>
              </a:rPr>
              <a:t>https://journals.sagepub.com/doi/full/10.1177/2056305117706785</a:t>
            </a:r>
            <a:endParaRPr sz="1400" u="sng">
              <a:solidFill>
                <a:srgbClr val="00FFFF"/>
              </a:solidFill>
            </a:endParaRPr>
          </a:p>
          <a:p>
            <a:pPr indent="0" lvl="0" marL="0" rtl="0" algn="just">
              <a:spcBef>
                <a:spcPts val="0"/>
              </a:spcBef>
              <a:spcAft>
                <a:spcPts val="0"/>
              </a:spcAft>
              <a:buNone/>
            </a:pPr>
            <a:r>
              <a:t/>
            </a:r>
            <a:endParaRPr sz="1400" u="sng">
              <a:solidFill>
                <a:srgbClr val="00FFFF"/>
              </a:solidFill>
            </a:endParaRPr>
          </a:p>
          <a:p>
            <a:pPr indent="0" lvl="0" marL="0" rtl="0" algn="l">
              <a:spcBef>
                <a:spcPts val="1600"/>
              </a:spcBef>
              <a:spcAft>
                <a:spcPts val="1600"/>
              </a:spcAft>
              <a:buNone/>
            </a:pPr>
            <a:r>
              <a:t/>
            </a:r>
            <a:endParaRPr sz="1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282475" y="225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Introduction</a:t>
            </a:r>
            <a:endParaRPr b="1">
              <a:solidFill>
                <a:srgbClr val="FFFF00"/>
              </a:solidFill>
            </a:endParaRPr>
          </a:p>
        </p:txBody>
      </p:sp>
      <p:sp>
        <p:nvSpPr>
          <p:cNvPr id="63" name="Google Shape;63;p14"/>
          <p:cNvSpPr txBox="1"/>
          <p:nvPr>
            <p:ph idx="1" type="body"/>
          </p:nvPr>
        </p:nvSpPr>
        <p:spPr>
          <a:xfrm>
            <a:off x="311700" y="686775"/>
            <a:ext cx="3999900" cy="42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Ecommerce Behavior: </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Size: 43.10 GB</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Record count: 310,190,105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7 months of behavior data related to products Purchased, Categories, and Date / Time purchase.</a:t>
            </a:r>
            <a:endParaRPr sz="1200">
              <a:solidFill>
                <a:srgbClr val="FFFFFF"/>
              </a:solidFill>
            </a:endParaRPr>
          </a:p>
          <a:p>
            <a:pPr indent="0" lvl="0" marL="0" rtl="0" algn="l">
              <a:spcBef>
                <a:spcPts val="1600"/>
              </a:spcBef>
              <a:spcAft>
                <a:spcPts val="0"/>
              </a:spcAft>
              <a:buNone/>
            </a:pPr>
            <a:r>
              <a:rPr lang="en" sz="1200">
                <a:solidFill>
                  <a:srgbClr val="FFFFFF"/>
                </a:solidFill>
              </a:rPr>
              <a:t>From the Data:</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Analyze consumer behavior</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Identify categories most purchased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When they are likely to be purchased</a:t>
            </a:r>
            <a:endParaRPr sz="1200">
              <a:solidFill>
                <a:srgbClr val="FFFFFF"/>
              </a:solidFill>
            </a:endParaRPr>
          </a:p>
          <a:p>
            <a:pPr indent="0" lvl="0" marL="0" rtl="0" algn="l">
              <a:spcBef>
                <a:spcPts val="1600"/>
              </a:spcBef>
              <a:spcAft>
                <a:spcPts val="0"/>
              </a:spcAft>
              <a:buNone/>
            </a:pPr>
            <a:r>
              <a:rPr lang="en" sz="1200">
                <a:solidFill>
                  <a:srgbClr val="FFFFFF"/>
                </a:solidFill>
              </a:rPr>
              <a:t>B</a:t>
            </a:r>
            <a:r>
              <a:rPr lang="en" sz="1200">
                <a:solidFill>
                  <a:srgbClr val="FFFFFF"/>
                </a:solidFill>
              </a:rPr>
              <a:t>enefits: </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By Identify Categories, Items Purchased, and Time of purchase, we can provide a valuable analysis for marketing efforts in the ecommerce industry</a:t>
            </a:r>
            <a:endParaRPr sz="1200">
              <a:solidFill>
                <a:srgbClr val="FFFFFF"/>
              </a:solidFill>
            </a:endParaRPr>
          </a:p>
          <a:p>
            <a:pPr indent="0" lvl="0" marL="0" rtl="0" algn="l">
              <a:spcBef>
                <a:spcPts val="1600"/>
              </a:spcBef>
              <a:spcAft>
                <a:spcPts val="0"/>
              </a:spcAft>
              <a:buNone/>
            </a:pPr>
            <a:r>
              <a:rPr lang="en">
                <a:solidFill>
                  <a:srgbClr val="FFFFFF"/>
                </a:solidFill>
              </a:rPr>
              <a:t>.</a:t>
            </a:r>
            <a:endParaRPr>
              <a:solidFill>
                <a:srgbClr val="FFFFFF"/>
              </a:solidFill>
            </a:endParaRPr>
          </a:p>
          <a:p>
            <a:pPr indent="0" lvl="0" marL="0" rtl="0" algn="l">
              <a:spcBef>
                <a:spcPts val="1600"/>
              </a:spcBef>
              <a:spcAft>
                <a:spcPts val="0"/>
              </a:spcAft>
              <a:buNone/>
            </a:pPr>
            <a:r>
              <a:t/>
            </a:r>
            <a:endParaRPr sz="1000">
              <a:solidFill>
                <a:srgbClr val="000000"/>
              </a:solidFill>
            </a:endParaRPr>
          </a:p>
          <a:p>
            <a:pPr indent="0" lvl="0" marL="0" rtl="0" algn="l">
              <a:spcBef>
                <a:spcPts val="1200"/>
              </a:spcBef>
              <a:spcAft>
                <a:spcPts val="0"/>
              </a:spcAft>
              <a:buNone/>
            </a:pPr>
            <a:r>
              <a:rPr lang="en" sz="1000">
                <a:solidFill>
                  <a:srgbClr val="000000"/>
                </a:solidFill>
              </a:rPr>
              <a:t>event_type</a:t>
            </a:r>
            <a:endParaRPr sz="1000">
              <a:solidFill>
                <a:srgbClr val="000000"/>
              </a:solidFill>
            </a:endParaRPr>
          </a:p>
          <a:p>
            <a:pPr indent="0" lvl="0" marL="0" rtl="0" algn="l">
              <a:spcBef>
                <a:spcPts val="1200"/>
              </a:spcBef>
              <a:spcAft>
                <a:spcPts val="0"/>
              </a:spcAft>
              <a:buNone/>
            </a:pPr>
            <a:r>
              <a:rPr lang="en" sz="1000">
                <a:solidFill>
                  <a:srgbClr val="000000"/>
                </a:solidFill>
              </a:rPr>
              <a:t>category_code</a:t>
            </a:r>
            <a:endParaRPr sz="1000">
              <a:solidFill>
                <a:srgbClr val="000000"/>
              </a:solidFill>
            </a:endParaRPr>
          </a:p>
          <a:p>
            <a:pPr indent="0" lvl="0" marL="0" rtl="0" algn="l">
              <a:spcBef>
                <a:spcPts val="12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sz="1000">
              <a:solidFill>
                <a:srgbClr val="000000"/>
              </a:solidFill>
            </a:endParaRPr>
          </a:p>
          <a:p>
            <a:pPr indent="0" lvl="0" marL="0" rtl="0" algn="l">
              <a:spcBef>
                <a:spcPts val="1600"/>
              </a:spcBef>
              <a:spcAft>
                <a:spcPts val="0"/>
              </a:spcAft>
              <a:buNone/>
            </a:pPr>
            <a:r>
              <a:rPr lang="en" sz="1000">
                <a:solidFill>
                  <a:srgbClr val="000000"/>
                </a:solidFill>
              </a:rPr>
              <a:t>loud analytics and cloud visualization were implementing projects in eCommerce on customer behavior with social media cases. How it can attract more shoppers and improving the shopping experience to meet consumer satisfaction.</a:t>
            </a:r>
            <a:endParaRPr sz="1000">
              <a:solidFill>
                <a:srgbClr val="000000"/>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descr="Learn the Basics About E-Commerce" id="64" name="Google Shape;64;p14"/>
          <p:cNvPicPr preferRelativeResize="0"/>
          <p:nvPr/>
        </p:nvPicPr>
        <p:blipFill>
          <a:blip r:embed="rId3">
            <a:alphaModFix/>
          </a:blip>
          <a:stretch>
            <a:fillRect/>
          </a:stretch>
        </p:blipFill>
        <p:spPr>
          <a:xfrm>
            <a:off x="4685575" y="1624088"/>
            <a:ext cx="4146724" cy="256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rPr>
              <a:t>DATASET</a:t>
            </a:r>
            <a:endParaRPr b="1">
              <a:solidFill>
                <a:schemeClr val="accent6"/>
              </a:solidFill>
            </a:endParaRPr>
          </a:p>
        </p:txBody>
      </p:sp>
      <p:sp>
        <p:nvSpPr>
          <p:cNvPr id="70" name="Google Shape;70;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Utilizing</a:t>
            </a:r>
            <a:r>
              <a:rPr lang="en">
                <a:solidFill>
                  <a:srgbClr val="FFFFFF"/>
                </a:solidFill>
                <a:highlight>
                  <a:srgbClr val="000000"/>
                </a:highlight>
              </a:rPr>
              <a:t> the highlighted fields, we are able to create the following insights:</a:t>
            </a:r>
            <a:endParaRPr>
              <a:solidFill>
                <a:srgbClr val="FFFFFF"/>
              </a:solidFill>
              <a:highlight>
                <a:srgbClr val="000000"/>
              </a:highlight>
            </a:endParaRPr>
          </a:p>
          <a:p>
            <a:pPr indent="-317500" lvl="0" marL="457200" rtl="0" algn="l">
              <a:spcBef>
                <a:spcPts val="1600"/>
              </a:spcBef>
              <a:spcAft>
                <a:spcPts val="0"/>
              </a:spcAft>
              <a:buClr>
                <a:srgbClr val="FFFF00"/>
              </a:buClr>
              <a:buSzPts val="1400"/>
              <a:buChar char="●"/>
            </a:pPr>
            <a:r>
              <a:rPr lang="en">
                <a:solidFill>
                  <a:srgbClr val="FFFF00"/>
                </a:solidFill>
              </a:rPr>
              <a:t>What are the top 10 purchased </a:t>
            </a:r>
            <a:r>
              <a:rPr lang="en">
                <a:solidFill>
                  <a:srgbClr val="FFFF00"/>
                </a:solidFill>
              </a:rPr>
              <a:t>categories</a:t>
            </a:r>
            <a:r>
              <a:rPr lang="en">
                <a:solidFill>
                  <a:srgbClr val="FFFF00"/>
                </a:solidFill>
              </a:rPr>
              <a:t>?</a:t>
            </a:r>
            <a:endParaRPr>
              <a:solidFill>
                <a:srgbClr val="FFFF00"/>
              </a:solidFill>
            </a:endParaRPr>
          </a:p>
          <a:p>
            <a:pPr indent="-317500" lvl="0" marL="457200" rtl="0" algn="l">
              <a:spcBef>
                <a:spcPts val="0"/>
              </a:spcBef>
              <a:spcAft>
                <a:spcPts val="0"/>
              </a:spcAft>
              <a:buClr>
                <a:srgbClr val="FFFF00"/>
              </a:buClr>
              <a:buSzPts val="1400"/>
              <a:buChar char="●"/>
            </a:pPr>
            <a:r>
              <a:rPr lang="en">
                <a:solidFill>
                  <a:srgbClr val="FFFF00"/>
                </a:solidFill>
              </a:rPr>
              <a:t>What are top 10 items purchased of the top category ?</a:t>
            </a:r>
            <a:endParaRPr>
              <a:solidFill>
                <a:srgbClr val="FFFF00"/>
              </a:solidFill>
            </a:endParaRPr>
          </a:p>
          <a:p>
            <a:pPr indent="-317500" lvl="0" marL="457200" rtl="0" algn="l">
              <a:spcBef>
                <a:spcPts val="0"/>
              </a:spcBef>
              <a:spcAft>
                <a:spcPts val="0"/>
              </a:spcAft>
              <a:buClr>
                <a:srgbClr val="FFFF00"/>
              </a:buClr>
              <a:buSzPts val="1400"/>
              <a:buChar char="●"/>
            </a:pPr>
            <a:r>
              <a:rPr lang="en">
                <a:solidFill>
                  <a:srgbClr val="FFFF00"/>
                </a:solidFill>
              </a:rPr>
              <a:t>What time of day are these items mostly purchased?</a:t>
            </a:r>
            <a:endParaRPr>
              <a:solidFill>
                <a:srgbClr val="FFFF00"/>
              </a:solidFill>
            </a:endParaRPr>
          </a:p>
        </p:txBody>
      </p:sp>
      <p:graphicFrame>
        <p:nvGraphicFramePr>
          <p:cNvPr id="71" name="Google Shape;71;p15"/>
          <p:cNvGraphicFramePr/>
          <p:nvPr/>
        </p:nvGraphicFramePr>
        <p:xfrm>
          <a:off x="273875" y="1152475"/>
          <a:ext cx="3000000" cy="3000000"/>
        </p:xfrm>
        <a:graphic>
          <a:graphicData uri="http://schemas.openxmlformats.org/drawingml/2006/table">
            <a:tbl>
              <a:tblPr>
                <a:noFill/>
                <a:tableStyleId>{FA3F08C5-B362-4158-8EBD-5C5529C84F7E}</a:tableStyleId>
              </a:tblPr>
              <a:tblGrid>
                <a:gridCol w="2080300"/>
                <a:gridCol w="2133125"/>
              </a:tblGrid>
              <a:tr h="360500">
                <a:tc>
                  <a:txBody>
                    <a:bodyPr/>
                    <a:lstStyle/>
                    <a:p>
                      <a:pPr indent="0" lvl="0" marL="0" rtl="0" algn="ctr">
                        <a:spcBef>
                          <a:spcPts val="0"/>
                        </a:spcBef>
                        <a:spcAft>
                          <a:spcPts val="0"/>
                        </a:spcAft>
                        <a:buNone/>
                      </a:pPr>
                      <a:r>
                        <a:rPr b="1" lang="en" sz="1300" u="sng">
                          <a:solidFill>
                            <a:srgbClr val="FFFFFF"/>
                          </a:solidFill>
                        </a:rPr>
                        <a:t>Field Name</a:t>
                      </a:r>
                      <a:endParaRPr b="1" sz="1300" u="sng">
                        <a:solidFill>
                          <a:srgbClr val="FFFFFF"/>
                        </a:solidFill>
                      </a:endParaRPr>
                    </a:p>
                  </a:txBody>
                  <a:tcPr marT="91425" marB="91425" marR="91425" marL="91425"/>
                </a:tc>
                <a:tc>
                  <a:txBody>
                    <a:bodyPr/>
                    <a:lstStyle/>
                    <a:p>
                      <a:pPr indent="0" lvl="0" marL="0" rtl="0" algn="ctr">
                        <a:spcBef>
                          <a:spcPts val="0"/>
                        </a:spcBef>
                        <a:spcAft>
                          <a:spcPts val="0"/>
                        </a:spcAft>
                        <a:buNone/>
                      </a:pPr>
                      <a:r>
                        <a:rPr b="1" lang="en" sz="1300" u="sng">
                          <a:solidFill>
                            <a:srgbClr val="FFFFFF"/>
                          </a:solidFill>
                        </a:rPr>
                        <a:t>Data Type</a:t>
                      </a:r>
                      <a:endParaRPr b="1" sz="1300" u="sng">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chemeClr val="accent6"/>
                          </a:solidFill>
                        </a:rPr>
                        <a:t>event_time</a:t>
                      </a:r>
                      <a:endParaRPr sz="1300">
                        <a:solidFill>
                          <a:schemeClr val="accent6"/>
                        </a:solidFill>
                      </a:endParaRPr>
                    </a:p>
                  </a:txBody>
                  <a:tcPr marT="91425" marB="91425" marR="91425" marL="91425"/>
                </a:tc>
                <a:tc>
                  <a:txBody>
                    <a:bodyPr/>
                    <a:lstStyle/>
                    <a:p>
                      <a:pPr indent="0" lvl="0" marL="0" rtl="0" algn="ctr">
                        <a:spcBef>
                          <a:spcPts val="0"/>
                        </a:spcBef>
                        <a:spcAft>
                          <a:spcPts val="0"/>
                        </a:spcAft>
                        <a:buNone/>
                      </a:pPr>
                      <a:r>
                        <a:rPr lang="en" sz="1300">
                          <a:solidFill>
                            <a:schemeClr val="accent6"/>
                          </a:solidFill>
                        </a:rPr>
                        <a:t>STRING</a:t>
                      </a:r>
                      <a:endParaRPr sz="1300">
                        <a:solidFill>
                          <a:schemeClr val="accent6"/>
                        </a:solidFill>
                      </a:endParaRPr>
                    </a:p>
                  </a:txBody>
                  <a:tcPr marT="91425" marB="91425" marR="91425" marL="91425"/>
                </a:tc>
              </a:tr>
              <a:tr h="360500">
                <a:tc>
                  <a:txBody>
                    <a:bodyPr/>
                    <a:lstStyle/>
                    <a:p>
                      <a:pPr indent="0" lvl="0" marL="0" rtl="0" algn="ctr">
                        <a:spcBef>
                          <a:spcPts val="0"/>
                        </a:spcBef>
                        <a:spcAft>
                          <a:spcPts val="0"/>
                        </a:spcAft>
                        <a:buNone/>
                      </a:pPr>
                      <a:r>
                        <a:rPr lang="en" sz="1300">
                          <a:solidFill>
                            <a:schemeClr val="accent6"/>
                          </a:solidFill>
                        </a:rPr>
                        <a:t>event_type</a:t>
                      </a:r>
                      <a:endParaRPr sz="1300">
                        <a:solidFill>
                          <a:schemeClr val="accent6"/>
                        </a:solidFill>
                      </a:endParaRPr>
                    </a:p>
                  </a:txBody>
                  <a:tcPr marT="91425" marB="91425" marR="91425" marL="91425"/>
                </a:tc>
                <a:tc>
                  <a:txBody>
                    <a:bodyPr/>
                    <a:lstStyle/>
                    <a:p>
                      <a:pPr indent="0" lvl="0" marL="0" rtl="0" algn="ctr">
                        <a:spcBef>
                          <a:spcPts val="0"/>
                        </a:spcBef>
                        <a:spcAft>
                          <a:spcPts val="0"/>
                        </a:spcAft>
                        <a:buNone/>
                      </a:pPr>
                      <a:r>
                        <a:rPr lang="en" sz="1300">
                          <a:solidFill>
                            <a:schemeClr val="accent6"/>
                          </a:solidFill>
                        </a:rPr>
                        <a:t>STRING</a:t>
                      </a:r>
                      <a:endParaRPr sz="1300">
                        <a:solidFill>
                          <a:schemeClr val="accent6"/>
                        </a:solidFill>
                      </a:endParaRPr>
                    </a:p>
                  </a:txBody>
                  <a:tcPr marT="91425" marB="91425" marR="91425" marL="91425"/>
                </a:tc>
              </a:tr>
              <a:tr h="360500">
                <a:tc>
                  <a:txBody>
                    <a:bodyPr/>
                    <a:lstStyle/>
                    <a:p>
                      <a:pPr indent="0" lvl="0" marL="0" rtl="0" algn="ctr">
                        <a:spcBef>
                          <a:spcPts val="0"/>
                        </a:spcBef>
                        <a:spcAft>
                          <a:spcPts val="0"/>
                        </a:spcAft>
                        <a:buNone/>
                      </a:pPr>
                      <a:r>
                        <a:rPr lang="en" sz="1300">
                          <a:solidFill>
                            <a:srgbClr val="FFFFFF"/>
                          </a:solidFill>
                        </a:rPr>
                        <a:t>product_id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BIGINT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category_id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BIGINT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chemeClr val="accent6"/>
                          </a:solidFill>
                        </a:rPr>
                        <a:t>category_code</a:t>
                      </a:r>
                      <a:endParaRPr sz="1300">
                        <a:solidFill>
                          <a:schemeClr val="accent6"/>
                        </a:solidFill>
                      </a:endParaRPr>
                    </a:p>
                  </a:txBody>
                  <a:tcPr marT="91425" marB="91425" marR="91425" marL="91425"/>
                </a:tc>
                <a:tc>
                  <a:txBody>
                    <a:bodyPr/>
                    <a:lstStyle/>
                    <a:p>
                      <a:pPr indent="0" lvl="0" marL="0" rtl="0" algn="ctr">
                        <a:spcBef>
                          <a:spcPts val="0"/>
                        </a:spcBef>
                        <a:spcAft>
                          <a:spcPts val="0"/>
                        </a:spcAft>
                        <a:buNone/>
                      </a:pPr>
                      <a:r>
                        <a:rPr lang="en" sz="1300">
                          <a:solidFill>
                            <a:schemeClr val="accent6"/>
                          </a:solidFill>
                        </a:rPr>
                        <a:t>STRING</a:t>
                      </a:r>
                      <a:endParaRPr sz="1300">
                        <a:solidFill>
                          <a:schemeClr val="accent6"/>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brand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STRING</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price</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FLOAT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user_id</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BIGINT</a:t>
                      </a:r>
                      <a:endParaRPr sz="1300">
                        <a:solidFill>
                          <a:srgbClr val="FFFFFF"/>
                        </a:solidFill>
                      </a:endParaRPr>
                    </a:p>
                  </a:txBody>
                  <a:tcPr marT="91425" marB="91425" marR="91425" marL="91425"/>
                </a:tc>
              </a:tr>
              <a:tr h="357050">
                <a:tc>
                  <a:txBody>
                    <a:bodyPr/>
                    <a:lstStyle/>
                    <a:p>
                      <a:pPr indent="0" lvl="0" marL="0" rtl="0" algn="ctr">
                        <a:spcBef>
                          <a:spcPts val="0"/>
                        </a:spcBef>
                        <a:spcAft>
                          <a:spcPts val="0"/>
                        </a:spcAft>
                        <a:buNone/>
                      </a:pPr>
                      <a:r>
                        <a:rPr lang="en" sz="1300">
                          <a:solidFill>
                            <a:srgbClr val="FFFFFF"/>
                          </a:solidFill>
                        </a:rPr>
                        <a:t>user_session</a:t>
                      </a:r>
                      <a:endParaRPr sz="1300">
                        <a:solidFill>
                          <a:srgbClr val="FFFFFF"/>
                        </a:solidFill>
                      </a:endParaRPr>
                    </a:p>
                  </a:txBody>
                  <a:tcPr marT="91425" marB="91425" marR="91425" marL="91425"/>
                </a:tc>
                <a:tc>
                  <a:txBody>
                    <a:bodyPr/>
                    <a:lstStyle/>
                    <a:p>
                      <a:pPr indent="0" lvl="0" marL="0" rtl="0" algn="ctr">
                        <a:spcBef>
                          <a:spcPts val="0"/>
                        </a:spcBef>
                        <a:spcAft>
                          <a:spcPts val="0"/>
                        </a:spcAft>
                        <a:buNone/>
                      </a:pPr>
                      <a:r>
                        <a:rPr lang="en" sz="1300">
                          <a:solidFill>
                            <a:srgbClr val="FFFFFF"/>
                          </a:solidFill>
                        </a:rPr>
                        <a:t>STRING</a:t>
                      </a:r>
                      <a:endParaRPr sz="1300">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Relevant Work</a:t>
            </a:r>
            <a:endParaRPr b="1">
              <a:solidFill>
                <a:srgbClr val="FFFF00"/>
              </a:solidFill>
            </a:endParaRPr>
          </a:p>
        </p:txBody>
      </p:sp>
      <p:sp>
        <p:nvSpPr>
          <p:cNvPr id="77" name="Google Shape;77;p16"/>
          <p:cNvSpPr txBox="1"/>
          <p:nvPr>
            <p:ph idx="1" type="body"/>
          </p:nvPr>
        </p:nvSpPr>
        <p:spPr>
          <a:xfrm>
            <a:off x="311700" y="1152475"/>
            <a:ext cx="8520600" cy="3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Consumers are influenced by Social Media are 4 more times </a:t>
            </a:r>
            <a:r>
              <a:rPr lang="en">
                <a:solidFill>
                  <a:srgbClr val="FFFFFF"/>
                </a:solidFill>
              </a:rPr>
              <a:t>likely</a:t>
            </a:r>
            <a:r>
              <a:rPr lang="en">
                <a:solidFill>
                  <a:srgbClr val="FFFFFF"/>
                </a:solidFill>
              </a:rPr>
              <a:t> to spend more on purchases online. </a:t>
            </a:r>
            <a:endParaRPr>
              <a:solidFill>
                <a:srgbClr val="FFFFFF"/>
              </a:solidFill>
            </a:endParaRPr>
          </a:p>
          <a:p>
            <a:pPr indent="0" lvl="0" marL="0" rtl="0" algn="just">
              <a:spcBef>
                <a:spcPts val="1600"/>
              </a:spcBef>
              <a:spcAft>
                <a:spcPts val="0"/>
              </a:spcAft>
              <a:buNone/>
            </a:pPr>
            <a:r>
              <a:rPr lang="en">
                <a:solidFill>
                  <a:srgbClr val="FFFFFF"/>
                </a:solidFill>
              </a:rPr>
              <a:t>Th</a:t>
            </a:r>
            <a:r>
              <a:rPr lang="en">
                <a:solidFill>
                  <a:srgbClr val="FFFFFF"/>
                </a:solidFill>
              </a:rPr>
              <a:t>e influence of Social Media and E-Commerce are so high that 29% of consumers are likely to make a purchase on the same day of using social media. </a:t>
            </a:r>
            <a:endParaRPr>
              <a:solidFill>
                <a:srgbClr val="FFFFFF"/>
              </a:solidFill>
            </a:endParaRPr>
          </a:p>
          <a:p>
            <a:pPr indent="0" lvl="0" marL="0" rtl="0" algn="just">
              <a:spcBef>
                <a:spcPts val="1600"/>
              </a:spcBef>
              <a:spcAft>
                <a:spcPts val="0"/>
              </a:spcAft>
              <a:buNone/>
            </a:pPr>
            <a:r>
              <a:rPr lang="en">
                <a:solidFill>
                  <a:srgbClr val="FFFFFF"/>
                </a:solidFill>
              </a:rPr>
              <a:t>Facebook - </a:t>
            </a:r>
            <a:r>
              <a:rPr lang="en">
                <a:solidFill>
                  <a:srgbClr val="FFFF00"/>
                </a:solidFill>
              </a:rPr>
              <a:t>“Liking” Feature of Facebook in how it impacts Consumer Behavior” </a:t>
            </a:r>
            <a:br>
              <a:rPr lang="en">
                <a:solidFill>
                  <a:srgbClr val="FFFF00"/>
                </a:solidFill>
              </a:rPr>
            </a:br>
            <a:r>
              <a:rPr lang="en">
                <a:solidFill>
                  <a:srgbClr val="FFFFFF"/>
                </a:solidFill>
              </a:rPr>
              <a:t>1. It acknowledge the gratifications of “likes”</a:t>
            </a:r>
            <a:br>
              <a:rPr lang="en">
                <a:solidFill>
                  <a:srgbClr val="FFFFFF"/>
                </a:solidFill>
              </a:rPr>
            </a:br>
            <a:r>
              <a:rPr lang="en">
                <a:solidFill>
                  <a:srgbClr val="FFFFFF"/>
                </a:solidFill>
              </a:rPr>
              <a:t>2. Share Information with others</a:t>
            </a:r>
            <a:br>
              <a:rPr lang="en">
                <a:solidFill>
                  <a:srgbClr val="FFFFFF"/>
                </a:solidFill>
              </a:rPr>
            </a:br>
            <a:r>
              <a:rPr lang="en">
                <a:solidFill>
                  <a:srgbClr val="FFFFFF"/>
                </a:solidFill>
              </a:rPr>
              <a:t>3. Social Obligations - Likes are plugged into more than 10 M websites globally</a:t>
            </a:r>
            <a:br>
              <a:rPr lang="en">
                <a:solidFill>
                  <a:srgbClr val="FFFFFF"/>
                </a:solidFill>
              </a:rPr>
            </a:br>
            <a:r>
              <a:rPr lang="en">
                <a:solidFill>
                  <a:srgbClr val="FFFFFF"/>
                </a:solidFill>
              </a:rPr>
              <a:t>4. Many Companies and organization have integrated a FB platform into their website.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Relevant Work - c</a:t>
            </a:r>
            <a:r>
              <a:rPr b="1" lang="en">
                <a:solidFill>
                  <a:srgbClr val="FFFF00"/>
                </a:solidFill>
              </a:rPr>
              <a:t>ont...</a:t>
            </a:r>
            <a:r>
              <a:rPr b="1" lang="en">
                <a:solidFill>
                  <a:srgbClr val="FFFF00"/>
                </a:solidFill>
              </a:rPr>
              <a:t> </a:t>
            </a:r>
            <a:endParaRPr b="1">
              <a:solidFill>
                <a:srgbClr val="FFFF00"/>
              </a:solidFill>
            </a:endParaRPr>
          </a:p>
        </p:txBody>
      </p:sp>
      <p:sp>
        <p:nvSpPr>
          <p:cNvPr id="83" name="Google Shape;83;p17"/>
          <p:cNvSpPr txBox="1"/>
          <p:nvPr>
            <p:ph idx="1" type="body"/>
          </p:nvPr>
        </p:nvSpPr>
        <p:spPr>
          <a:xfrm>
            <a:off x="311700" y="1152475"/>
            <a:ext cx="8520600" cy="377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00"/>
                </a:solidFill>
              </a:rPr>
              <a:t>“3 Findings That Prove Instagram Drives </a:t>
            </a:r>
            <a:r>
              <a:rPr lang="en">
                <a:solidFill>
                  <a:srgbClr val="FFFF00"/>
                </a:solidFill>
              </a:rPr>
              <a:t>Shopping</a:t>
            </a:r>
            <a:r>
              <a:rPr lang="en">
                <a:solidFill>
                  <a:srgbClr val="FFFF00"/>
                </a:solidFill>
              </a:rPr>
              <a:t> Behavior”</a:t>
            </a:r>
            <a:endParaRPr>
              <a:solidFill>
                <a:srgbClr val="FFFF00"/>
              </a:solidFill>
            </a:endParaRPr>
          </a:p>
          <a:p>
            <a:pPr indent="0" lvl="0" marL="0" rtl="0" algn="just">
              <a:spcBef>
                <a:spcPts val="1600"/>
              </a:spcBef>
              <a:spcAft>
                <a:spcPts val="0"/>
              </a:spcAft>
              <a:buNone/>
            </a:pPr>
            <a:r>
              <a:rPr lang="en">
                <a:solidFill>
                  <a:srgbClr val="FFFFFF"/>
                </a:solidFill>
              </a:rPr>
              <a:t>IG - </a:t>
            </a:r>
            <a:r>
              <a:rPr lang="en">
                <a:solidFill>
                  <a:srgbClr val="FFFFFF"/>
                </a:solidFill>
              </a:rPr>
              <a:t>That </a:t>
            </a:r>
            <a:r>
              <a:rPr lang="en">
                <a:solidFill>
                  <a:srgbClr val="FFFFFF"/>
                </a:solidFill>
              </a:rPr>
              <a:t>companies</a:t>
            </a:r>
            <a:r>
              <a:rPr lang="en">
                <a:solidFill>
                  <a:srgbClr val="FFFFFF"/>
                </a:solidFill>
              </a:rPr>
              <a:t> are “Branding Their Product on </a:t>
            </a:r>
            <a:r>
              <a:rPr lang="en">
                <a:solidFill>
                  <a:srgbClr val="FFFFFF"/>
                </a:solidFill>
              </a:rPr>
              <a:t>Instagram</a:t>
            </a:r>
            <a:r>
              <a:rPr lang="en">
                <a:solidFill>
                  <a:srgbClr val="FFFFFF"/>
                </a:solidFill>
              </a:rPr>
              <a:t> can have a Positive Impact” on audiences perceive on branding and on consumer behavior. </a:t>
            </a:r>
            <a:endParaRPr>
              <a:solidFill>
                <a:srgbClr val="FFFFFF"/>
              </a:solidFill>
            </a:endParaRPr>
          </a:p>
          <a:p>
            <a:pPr indent="0" lvl="0" marL="0" rtl="0" algn="just">
              <a:spcBef>
                <a:spcPts val="1600"/>
              </a:spcBef>
              <a:spcAft>
                <a:spcPts val="0"/>
              </a:spcAft>
              <a:buNone/>
            </a:pPr>
            <a:r>
              <a:rPr lang="en">
                <a:solidFill>
                  <a:srgbClr val="FFFFFF"/>
                </a:solidFill>
              </a:rPr>
              <a:t>That consumers view brands more “Popular 78%, Relevant 74%, Creative 77%, Entertaining 76%, and committed to building a Community 72% that those are not. </a:t>
            </a:r>
            <a:endParaRPr>
              <a:solidFill>
                <a:srgbClr val="FFFFFF"/>
              </a:solidFill>
            </a:endParaRPr>
          </a:p>
          <a:p>
            <a:pPr indent="0" lvl="0" marL="0" rtl="0" algn="just">
              <a:spcBef>
                <a:spcPts val="1600"/>
              </a:spcBef>
              <a:spcAft>
                <a:spcPts val="0"/>
              </a:spcAft>
              <a:buNone/>
            </a:pPr>
            <a:r>
              <a:rPr lang="en">
                <a:solidFill>
                  <a:srgbClr val="FFFFFF"/>
                </a:solidFill>
              </a:rPr>
              <a:t>The study </a:t>
            </a:r>
            <a:r>
              <a:rPr lang="en">
                <a:solidFill>
                  <a:srgbClr val="FFFFFF"/>
                </a:solidFill>
              </a:rPr>
              <a:t>found</a:t>
            </a:r>
            <a:r>
              <a:rPr lang="en">
                <a:solidFill>
                  <a:srgbClr val="FFFFFF"/>
                </a:solidFill>
              </a:rPr>
              <a:t> that just your brand simply being on Instagram can </a:t>
            </a:r>
            <a:r>
              <a:rPr lang="en">
                <a:solidFill>
                  <a:srgbClr val="FFFFFF"/>
                </a:solidFill>
              </a:rPr>
              <a:t>have a</a:t>
            </a:r>
            <a:r>
              <a:rPr lang="en">
                <a:solidFill>
                  <a:srgbClr val="FFFFFF"/>
                </a:solidFill>
              </a:rPr>
              <a:t> </a:t>
            </a:r>
            <a:r>
              <a:rPr lang="en">
                <a:solidFill>
                  <a:srgbClr val="FFFFFF"/>
                </a:solidFill>
              </a:rPr>
              <a:t>positive</a:t>
            </a:r>
            <a:r>
              <a:rPr lang="en">
                <a:solidFill>
                  <a:srgbClr val="FFFFFF"/>
                </a:solidFill>
              </a:rPr>
              <a:t> impact on how audience perceive your brand. </a:t>
            </a:r>
            <a:endParaRPr>
              <a:solidFill>
                <a:srgbClr val="FFFFFF"/>
              </a:solidFill>
            </a:endParaRPr>
          </a:p>
          <a:p>
            <a:pPr indent="0" lvl="0" marL="0" rtl="0" algn="just">
              <a:spcBef>
                <a:spcPts val="1600"/>
              </a:spcBef>
              <a:spcAft>
                <a:spcPts val="0"/>
              </a:spcAft>
              <a:buNone/>
            </a:pPr>
            <a:r>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2400600" y="389600"/>
            <a:ext cx="4342800" cy="64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solidFill>
                  <a:srgbClr val="FFFF00"/>
                </a:solidFill>
              </a:rPr>
              <a:t>Hardware Specs</a:t>
            </a:r>
            <a:endParaRPr b="1" sz="2800">
              <a:solidFill>
                <a:srgbClr val="FFFF00"/>
              </a:solidFill>
            </a:endParaRPr>
          </a:p>
        </p:txBody>
      </p:sp>
      <p:graphicFrame>
        <p:nvGraphicFramePr>
          <p:cNvPr id="89" name="Google Shape;89;p18"/>
          <p:cNvGraphicFramePr/>
          <p:nvPr/>
        </p:nvGraphicFramePr>
        <p:xfrm>
          <a:off x="619975" y="1185725"/>
          <a:ext cx="3000000" cy="3000000"/>
        </p:xfrm>
        <a:graphic>
          <a:graphicData uri="http://schemas.openxmlformats.org/drawingml/2006/table">
            <a:tbl>
              <a:tblPr>
                <a:noFill/>
                <a:tableStyleId>{FA3F08C5-B362-4158-8EBD-5C5529C84F7E}</a:tableStyleId>
              </a:tblPr>
              <a:tblGrid>
                <a:gridCol w="1372375"/>
                <a:gridCol w="1471600"/>
              </a:tblGrid>
              <a:tr h="477225">
                <a:tc>
                  <a:txBody>
                    <a:bodyPr/>
                    <a:lstStyle/>
                    <a:p>
                      <a:pPr indent="0" lvl="0" marL="0" rtl="0" algn="ctr">
                        <a:spcBef>
                          <a:spcPts val="0"/>
                        </a:spcBef>
                        <a:spcAft>
                          <a:spcPts val="0"/>
                        </a:spcAft>
                        <a:buNone/>
                      </a:pPr>
                      <a:r>
                        <a:rPr b="1" lang="en" sz="1300" u="sng">
                          <a:solidFill>
                            <a:schemeClr val="dk1"/>
                          </a:solidFill>
                        </a:rPr>
                        <a:t>Component</a:t>
                      </a:r>
                      <a:endParaRPr b="1" sz="1300" u="sng">
                        <a:solidFill>
                          <a:schemeClr val="dk1"/>
                        </a:solidFill>
                      </a:endParaRPr>
                    </a:p>
                  </a:txBody>
                  <a:tcPr marT="91425" marB="91425" marR="91425" marL="91425"/>
                </a:tc>
                <a:tc>
                  <a:txBody>
                    <a:bodyPr/>
                    <a:lstStyle/>
                    <a:p>
                      <a:pPr indent="0" lvl="0" marL="0" rtl="0" algn="ctr">
                        <a:lnSpc>
                          <a:spcPct val="115000"/>
                        </a:lnSpc>
                        <a:spcBef>
                          <a:spcPts val="0"/>
                        </a:spcBef>
                        <a:spcAft>
                          <a:spcPts val="1600"/>
                        </a:spcAft>
                        <a:buNone/>
                      </a:pPr>
                      <a:r>
                        <a:rPr b="1" lang="en" sz="1300" u="sng">
                          <a:solidFill>
                            <a:schemeClr val="dk1"/>
                          </a:solidFill>
                        </a:rPr>
                        <a:t>Details</a:t>
                      </a:r>
                      <a:endParaRPr b="1" sz="1300" u="sng">
                        <a:solidFill>
                          <a:schemeClr val="dk1"/>
                        </a:solidFill>
                      </a:endParaRPr>
                    </a:p>
                  </a:txBody>
                  <a:tcPr marT="91425" marB="91425" marR="91425" marL="91425"/>
                </a:tc>
              </a:tr>
              <a:tr h="674875">
                <a:tc>
                  <a:txBody>
                    <a:bodyPr/>
                    <a:lstStyle/>
                    <a:p>
                      <a:pPr indent="0" lvl="0" marL="0" rtl="0" algn="ctr">
                        <a:spcBef>
                          <a:spcPts val="0"/>
                        </a:spcBef>
                        <a:spcAft>
                          <a:spcPts val="0"/>
                        </a:spcAft>
                        <a:buNone/>
                      </a:pPr>
                      <a:r>
                        <a:rPr lang="en" sz="1300">
                          <a:solidFill>
                            <a:schemeClr val="dk1"/>
                          </a:solidFill>
                        </a:rPr>
                        <a:t>Cluster Version: </a:t>
                      </a:r>
                      <a:endParaRPr sz="1300"/>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20.3.3-20</a:t>
                      </a:r>
                      <a:endParaRPr sz="1300">
                        <a:solidFill>
                          <a:schemeClr val="dk1"/>
                        </a:solidFill>
                      </a:endParaRPr>
                    </a:p>
                    <a:p>
                      <a:pPr indent="0" lvl="0" marL="0" rtl="0" algn="ctr">
                        <a:spcBef>
                          <a:spcPts val="1600"/>
                        </a:spcBef>
                        <a:spcAft>
                          <a:spcPts val="0"/>
                        </a:spcAft>
                        <a:buNone/>
                      </a:pPr>
                      <a:r>
                        <a:t/>
                      </a:r>
                      <a:endParaRPr sz="1300"/>
                    </a:p>
                  </a:txBody>
                  <a:tcPr marT="91425" marB="91425" marR="91425" marL="91425"/>
                </a:tc>
              </a:tr>
              <a:tr h="740675">
                <a:tc>
                  <a:txBody>
                    <a:bodyPr/>
                    <a:lstStyle/>
                    <a:p>
                      <a:pPr indent="0" lvl="0" marL="0" rtl="0" algn="ctr">
                        <a:lnSpc>
                          <a:spcPct val="115000"/>
                        </a:lnSpc>
                        <a:spcBef>
                          <a:spcPts val="0"/>
                        </a:spcBef>
                        <a:spcAft>
                          <a:spcPts val="1600"/>
                        </a:spcAft>
                        <a:buNone/>
                      </a:pPr>
                      <a:r>
                        <a:rPr lang="en" sz="1300">
                          <a:solidFill>
                            <a:schemeClr val="dk1"/>
                          </a:solidFill>
                        </a:rPr>
                        <a:t>Number of Nodes</a:t>
                      </a:r>
                      <a:endParaRPr sz="1300"/>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3</a:t>
                      </a:r>
                      <a:endParaRPr sz="1300">
                        <a:solidFill>
                          <a:schemeClr val="dk1"/>
                        </a:solidFill>
                      </a:endParaRPr>
                    </a:p>
                    <a:p>
                      <a:pPr indent="0" lvl="0" marL="0" rtl="0" algn="ctr">
                        <a:spcBef>
                          <a:spcPts val="1600"/>
                        </a:spcBef>
                        <a:spcAft>
                          <a:spcPts val="0"/>
                        </a:spcAft>
                        <a:buNone/>
                      </a:pPr>
                      <a:r>
                        <a:t/>
                      </a:r>
                      <a:endParaRPr sz="1300"/>
                    </a:p>
                  </a:txBody>
                  <a:tcPr marT="91425" marB="91425" marR="91425" marL="91425"/>
                </a:tc>
              </a:tr>
              <a:tr h="674875">
                <a:tc>
                  <a:txBody>
                    <a:bodyPr/>
                    <a:lstStyle/>
                    <a:p>
                      <a:pPr indent="0" lvl="0" marL="0" rtl="0" algn="ctr">
                        <a:lnSpc>
                          <a:spcPct val="115000"/>
                        </a:lnSpc>
                        <a:spcBef>
                          <a:spcPts val="0"/>
                        </a:spcBef>
                        <a:spcAft>
                          <a:spcPts val="1600"/>
                        </a:spcAft>
                        <a:buNone/>
                      </a:pPr>
                      <a:r>
                        <a:rPr lang="en" sz="1300">
                          <a:solidFill>
                            <a:schemeClr val="dk1"/>
                          </a:solidFill>
                        </a:rPr>
                        <a:t>CPU Speed:</a:t>
                      </a:r>
                      <a:endParaRPr sz="1300"/>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12 OCPU</a:t>
                      </a:r>
                      <a:endParaRPr sz="1300">
                        <a:solidFill>
                          <a:schemeClr val="dk1"/>
                        </a:solidFill>
                      </a:endParaRPr>
                    </a:p>
                    <a:p>
                      <a:pPr indent="0" lvl="0" marL="0" rtl="0" algn="ctr">
                        <a:spcBef>
                          <a:spcPts val="1600"/>
                        </a:spcBef>
                        <a:spcAft>
                          <a:spcPts val="0"/>
                        </a:spcAft>
                        <a:buNone/>
                      </a:pPr>
                      <a:r>
                        <a:t/>
                      </a:r>
                      <a:endParaRPr sz="1300"/>
                    </a:p>
                  </a:txBody>
                  <a:tcPr marT="91425" marB="91425" marR="91425" marL="91425"/>
                </a:tc>
              </a:tr>
              <a:tr h="698650">
                <a:tc>
                  <a:txBody>
                    <a:bodyPr/>
                    <a:lstStyle/>
                    <a:p>
                      <a:pPr indent="0" lvl="0" marL="0" rtl="0" algn="ctr">
                        <a:lnSpc>
                          <a:spcPct val="115000"/>
                        </a:lnSpc>
                        <a:spcBef>
                          <a:spcPts val="0"/>
                        </a:spcBef>
                        <a:spcAft>
                          <a:spcPts val="1600"/>
                        </a:spcAft>
                        <a:buNone/>
                      </a:pPr>
                      <a:r>
                        <a:rPr lang="en" sz="1300">
                          <a:solidFill>
                            <a:schemeClr val="dk1"/>
                          </a:solidFill>
                        </a:rPr>
                        <a:t>Memory Size: </a:t>
                      </a:r>
                      <a:endParaRPr sz="1300"/>
                    </a:p>
                  </a:txBody>
                  <a:tcPr marT="91425" marB="91425" marR="91425" marL="91425"/>
                </a:tc>
                <a:tc>
                  <a:txBody>
                    <a:bodyPr/>
                    <a:lstStyle/>
                    <a:p>
                      <a:pPr indent="0" lvl="0" marL="0" rtl="0" algn="ctr">
                        <a:lnSpc>
                          <a:spcPct val="115000"/>
                        </a:lnSpc>
                        <a:spcBef>
                          <a:spcPts val="0"/>
                        </a:spcBef>
                        <a:spcAft>
                          <a:spcPts val="1600"/>
                        </a:spcAft>
                        <a:buNone/>
                      </a:pPr>
                      <a:r>
                        <a:rPr lang="en" sz="1300">
                          <a:solidFill>
                            <a:schemeClr val="dk1"/>
                          </a:solidFill>
                        </a:rPr>
                        <a:t>180GB</a:t>
                      </a:r>
                      <a:endParaRPr sz="1300"/>
                    </a:p>
                  </a:txBody>
                  <a:tcPr marT="91425" marB="91425" marR="91425" marL="91425"/>
                </a:tc>
              </a:tr>
            </a:tbl>
          </a:graphicData>
        </a:graphic>
      </p:graphicFrame>
      <p:pic>
        <p:nvPicPr>
          <p:cNvPr id="90" name="Google Shape;90;p18"/>
          <p:cNvPicPr preferRelativeResize="0"/>
          <p:nvPr/>
        </p:nvPicPr>
        <p:blipFill>
          <a:blip r:embed="rId3">
            <a:alphaModFix/>
          </a:blip>
          <a:stretch>
            <a:fillRect/>
          </a:stretch>
        </p:blipFill>
        <p:spPr>
          <a:xfrm>
            <a:off x="3958275" y="2401841"/>
            <a:ext cx="4686925" cy="121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33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Implementation  </a:t>
            </a:r>
            <a:endParaRPr b="1">
              <a:solidFill>
                <a:srgbClr val="FFFF00"/>
              </a:solidFill>
            </a:endParaRPr>
          </a:p>
        </p:txBody>
      </p:sp>
      <p:sp>
        <p:nvSpPr>
          <p:cNvPr id="96" name="Google Shape;96;p19"/>
          <p:cNvSpPr txBox="1"/>
          <p:nvPr>
            <p:ph idx="1" type="body"/>
          </p:nvPr>
        </p:nvSpPr>
        <p:spPr>
          <a:xfrm>
            <a:off x="311700" y="905600"/>
            <a:ext cx="8213700" cy="24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Workflow</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Data downloaded from Kaggle and Google Drive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CSV files were split and compressed locally (Desktop)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Files uploaded to Oracle and uncompressed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Files moved to HDFS file directory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HiveQL utilized for schema development and data analysis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 visualized vis Power BI</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547688" y="3529525"/>
            <a:ext cx="8048625"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Data Query &amp; Analysis</a:t>
            </a:r>
            <a:endParaRPr b="1">
              <a:solidFill>
                <a:srgbClr val="FFFF00"/>
              </a:solidFill>
            </a:endParaRPr>
          </a:p>
        </p:txBody>
      </p:sp>
      <p:sp>
        <p:nvSpPr>
          <p:cNvPr id="103" name="Google Shape;103;p20"/>
          <p:cNvSpPr txBox="1"/>
          <p:nvPr>
            <p:ph idx="1" type="body"/>
          </p:nvPr>
        </p:nvSpPr>
        <p:spPr>
          <a:xfrm>
            <a:off x="311700" y="1152475"/>
            <a:ext cx="547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Our first step was to identify the top categories that were purchased. Within Hive:</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Create a table: top_purchased_categories &amp; ran query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indent="0" lvl="0" marL="0" rtl="0" algn="l">
              <a:spcBef>
                <a:spcPts val="1600"/>
              </a:spcBef>
              <a:spcAft>
                <a:spcPts val="1600"/>
              </a:spcAft>
              <a:buNone/>
            </a:pPr>
            <a:r>
              <a:rPr lang="en">
                <a:solidFill>
                  <a:srgbClr val="FFFFFF"/>
                </a:solidFill>
              </a:rPr>
              <a:t>We learn that “Construction” is the top purchased category</a:t>
            </a:r>
            <a:endParaRPr>
              <a:solidFill>
                <a:srgbClr val="FFFFFF"/>
              </a:solidFill>
            </a:endParaRPr>
          </a:p>
        </p:txBody>
      </p:sp>
      <p:pic>
        <p:nvPicPr>
          <p:cNvPr descr="See How It's Done: 6 Lessons on Visualization | Breaking Muscle" id="104" name="Google Shape;104;p20"/>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76850" y="3138750"/>
            <a:ext cx="4941399" cy="12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00"/>
                </a:solidFill>
              </a:rPr>
              <a:t>Data Query &amp; Analysis</a:t>
            </a:r>
            <a:r>
              <a:rPr b="1" lang="en">
                <a:solidFill>
                  <a:srgbClr val="FFFF00"/>
                </a:solidFill>
              </a:rPr>
              <a:t> - cont...</a:t>
            </a:r>
            <a:endParaRPr b="1">
              <a:solidFill>
                <a:srgbClr val="FFFF00"/>
              </a:solidFill>
            </a:endParaRPr>
          </a:p>
        </p:txBody>
      </p:sp>
      <p:sp>
        <p:nvSpPr>
          <p:cNvPr id="111" name="Google Shape;111;p21"/>
          <p:cNvSpPr txBox="1"/>
          <p:nvPr>
            <p:ph idx="1" type="body"/>
          </p:nvPr>
        </p:nvSpPr>
        <p:spPr>
          <a:xfrm>
            <a:off x="311700" y="1152475"/>
            <a:ext cx="547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Secondly, we want to understand what sub_category of “Construction is purchased most</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Create a table: top_purchased_construction &amp; run query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indent="0" lvl="0" marL="0" rtl="0" algn="l">
              <a:spcBef>
                <a:spcPts val="1600"/>
              </a:spcBef>
              <a:spcAft>
                <a:spcPts val="1600"/>
              </a:spcAft>
              <a:buNone/>
            </a:pPr>
            <a:r>
              <a:rPr lang="en">
                <a:solidFill>
                  <a:srgbClr val="FFFFFF"/>
                </a:solidFill>
              </a:rPr>
              <a:t>We learn that “lights” are the top purchased items of “Construction”</a:t>
            </a:r>
            <a:endParaRPr>
              <a:solidFill>
                <a:srgbClr val="FFFFFF"/>
              </a:solidFill>
            </a:endParaRPr>
          </a:p>
        </p:txBody>
      </p:sp>
      <p:pic>
        <p:nvPicPr>
          <p:cNvPr descr="See How It's Done: 6 Lessons on Visualization | Breaking Muscle" id="112" name="Google Shape;112;p21"/>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3316850"/>
            <a:ext cx="4941399" cy="125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