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E8A1760-E69A-44E6-AB88-8414D3D7BF6E}">
  <a:tblStyle styleId="{FE8A1760-E69A-44E6-AB88-8414D3D7BF6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a5d4430ea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a5d4430ea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785ef9c178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785ef9c178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785ef9c178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785ef9c178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785ef9c178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785ef9c178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785ef9c178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785ef9c178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af37c0374a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af37c0374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adcf47d952_0_1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adcf47d952_0_1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a5d49412a8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a5d49412a8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adcf47d95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adcf47d95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785ef9c17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785ef9c17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adcf47d95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adcf47d95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adcf47d95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adcf47d95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a5d49412a8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a5d49412a8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adcf47d952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adcf47d95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adcf47d952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adcf47d952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a5d4430ea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a5d4430ea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dk1"/>
              </a:buClr>
              <a:buSzPts val="1800"/>
              <a:buChar char="●"/>
              <a:defRPr>
                <a:solidFill>
                  <a:schemeClr val="dk1"/>
                </a:solidFill>
              </a:defRPr>
            </a:lvl1pPr>
            <a:lvl2pPr indent="-317500" lvl="1" marL="914400" rtl="0">
              <a:spcBef>
                <a:spcPts val="1600"/>
              </a:spcBef>
              <a:spcAft>
                <a:spcPts val="0"/>
              </a:spcAft>
              <a:buClr>
                <a:schemeClr val="dk1"/>
              </a:buClr>
              <a:buSzPts val="1400"/>
              <a:buChar char="○"/>
              <a:defRPr>
                <a:solidFill>
                  <a:schemeClr val="dk1"/>
                </a:solidFill>
              </a:defRPr>
            </a:lvl2pPr>
            <a:lvl3pPr indent="-317500" lvl="2" marL="1371600" rtl="0">
              <a:spcBef>
                <a:spcPts val="1600"/>
              </a:spcBef>
              <a:spcAft>
                <a:spcPts val="0"/>
              </a:spcAft>
              <a:buClr>
                <a:schemeClr val="dk1"/>
              </a:buClr>
              <a:buSzPts val="1400"/>
              <a:buChar char="■"/>
              <a:defRPr>
                <a:solidFill>
                  <a:schemeClr val="dk1"/>
                </a:solidFill>
              </a:defRPr>
            </a:lvl3pPr>
            <a:lvl4pPr indent="-317500" lvl="3" marL="1828800" rtl="0">
              <a:spcBef>
                <a:spcPts val="1600"/>
              </a:spcBef>
              <a:spcAft>
                <a:spcPts val="0"/>
              </a:spcAft>
              <a:buClr>
                <a:schemeClr val="dk1"/>
              </a:buClr>
              <a:buSzPts val="1400"/>
              <a:buChar char="●"/>
              <a:defRPr>
                <a:solidFill>
                  <a:schemeClr val="dk1"/>
                </a:solidFill>
              </a:defRPr>
            </a:lvl4pPr>
            <a:lvl5pPr indent="-317500" lvl="4" marL="2286000" rtl="0">
              <a:spcBef>
                <a:spcPts val="1600"/>
              </a:spcBef>
              <a:spcAft>
                <a:spcPts val="0"/>
              </a:spcAft>
              <a:buClr>
                <a:schemeClr val="dk1"/>
              </a:buClr>
              <a:buSzPts val="1400"/>
              <a:buChar char="○"/>
              <a:defRPr>
                <a:solidFill>
                  <a:schemeClr val="dk1"/>
                </a:solidFill>
              </a:defRPr>
            </a:lvl5pPr>
            <a:lvl6pPr indent="-317500" lvl="5" marL="2743200" rtl="0">
              <a:spcBef>
                <a:spcPts val="1600"/>
              </a:spcBef>
              <a:spcAft>
                <a:spcPts val="0"/>
              </a:spcAft>
              <a:buClr>
                <a:schemeClr val="dk1"/>
              </a:buClr>
              <a:buSzPts val="1400"/>
              <a:buChar char="■"/>
              <a:defRPr>
                <a:solidFill>
                  <a:schemeClr val="dk1"/>
                </a:solidFill>
              </a:defRPr>
            </a:lvl6pPr>
            <a:lvl7pPr indent="-317500" lvl="6" marL="3200400" rtl="0">
              <a:spcBef>
                <a:spcPts val="1600"/>
              </a:spcBef>
              <a:spcAft>
                <a:spcPts val="0"/>
              </a:spcAft>
              <a:buClr>
                <a:schemeClr val="dk1"/>
              </a:buClr>
              <a:buSzPts val="1400"/>
              <a:buChar char="●"/>
              <a:defRPr>
                <a:solidFill>
                  <a:schemeClr val="dk1"/>
                </a:solidFill>
              </a:defRPr>
            </a:lvl7pPr>
            <a:lvl8pPr indent="-317500" lvl="7" marL="3657600" rtl="0">
              <a:spcBef>
                <a:spcPts val="1600"/>
              </a:spcBef>
              <a:spcAft>
                <a:spcPts val="0"/>
              </a:spcAft>
              <a:buClr>
                <a:schemeClr val="dk1"/>
              </a:buClr>
              <a:buSzPts val="1400"/>
              <a:buChar char="○"/>
              <a:defRPr>
                <a:solidFill>
                  <a:schemeClr val="dk1"/>
                </a:solidFill>
              </a:defRPr>
            </a:lvl8pPr>
            <a:lvl9pPr indent="-317500" lvl="8" marL="4114800" rtl="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lt2"/>
              </a:buClr>
              <a:buSzPts val="1800"/>
              <a:buChar char="●"/>
              <a:defRPr sz="1800">
                <a:solidFill>
                  <a:schemeClr val="lt2"/>
                </a:solidFill>
              </a:defRPr>
            </a:lvl1pPr>
            <a:lvl2pPr indent="-317500" lvl="1" marL="914400" rtl="0">
              <a:lnSpc>
                <a:spcPct val="115000"/>
              </a:lnSpc>
              <a:spcBef>
                <a:spcPts val="1600"/>
              </a:spcBef>
              <a:spcAft>
                <a:spcPts val="0"/>
              </a:spcAft>
              <a:buClr>
                <a:schemeClr val="lt2"/>
              </a:buClr>
              <a:buSzPts val="1400"/>
              <a:buChar char="○"/>
              <a:defRPr>
                <a:solidFill>
                  <a:schemeClr val="lt2"/>
                </a:solidFill>
              </a:defRPr>
            </a:lvl2pPr>
            <a:lvl3pPr indent="-317500" lvl="2" marL="1371600" rtl="0">
              <a:lnSpc>
                <a:spcPct val="115000"/>
              </a:lnSpc>
              <a:spcBef>
                <a:spcPts val="1600"/>
              </a:spcBef>
              <a:spcAft>
                <a:spcPts val="0"/>
              </a:spcAft>
              <a:buClr>
                <a:schemeClr val="lt2"/>
              </a:buClr>
              <a:buSzPts val="1400"/>
              <a:buChar char="■"/>
              <a:defRPr>
                <a:solidFill>
                  <a:schemeClr val="lt2"/>
                </a:solidFill>
              </a:defRPr>
            </a:lvl3pPr>
            <a:lvl4pPr indent="-317500" lvl="3" marL="1828800" rtl="0">
              <a:lnSpc>
                <a:spcPct val="115000"/>
              </a:lnSpc>
              <a:spcBef>
                <a:spcPts val="1600"/>
              </a:spcBef>
              <a:spcAft>
                <a:spcPts val="0"/>
              </a:spcAft>
              <a:buClr>
                <a:schemeClr val="lt2"/>
              </a:buClr>
              <a:buSzPts val="1400"/>
              <a:buChar char="●"/>
              <a:defRPr>
                <a:solidFill>
                  <a:schemeClr val="lt2"/>
                </a:solidFill>
              </a:defRPr>
            </a:lvl4pPr>
            <a:lvl5pPr indent="-317500" lvl="4" marL="2286000" rtl="0">
              <a:lnSpc>
                <a:spcPct val="115000"/>
              </a:lnSpc>
              <a:spcBef>
                <a:spcPts val="1600"/>
              </a:spcBef>
              <a:spcAft>
                <a:spcPts val="0"/>
              </a:spcAft>
              <a:buClr>
                <a:schemeClr val="lt2"/>
              </a:buClr>
              <a:buSzPts val="1400"/>
              <a:buChar char="○"/>
              <a:defRPr>
                <a:solidFill>
                  <a:schemeClr val="lt2"/>
                </a:solidFill>
              </a:defRPr>
            </a:lvl5pPr>
            <a:lvl6pPr indent="-317500" lvl="5" marL="2743200" rtl="0">
              <a:lnSpc>
                <a:spcPct val="115000"/>
              </a:lnSpc>
              <a:spcBef>
                <a:spcPts val="1600"/>
              </a:spcBef>
              <a:spcAft>
                <a:spcPts val="0"/>
              </a:spcAft>
              <a:buClr>
                <a:schemeClr val="lt2"/>
              </a:buClr>
              <a:buSzPts val="1400"/>
              <a:buChar char="■"/>
              <a:defRPr>
                <a:solidFill>
                  <a:schemeClr val="lt2"/>
                </a:solidFill>
              </a:defRPr>
            </a:lvl6pPr>
            <a:lvl7pPr indent="-317500" lvl="6" marL="3200400" rtl="0">
              <a:lnSpc>
                <a:spcPct val="115000"/>
              </a:lnSpc>
              <a:spcBef>
                <a:spcPts val="1600"/>
              </a:spcBef>
              <a:spcAft>
                <a:spcPts val="0"/>
              </a:spcAft>
              <a:buClr>
                <a:schemeClr val="lt2"/>
              </a:buClr>
              <a:buSzPts val="1400"/>
              <a:buChar char="●"/>
              <a:defRPr>
                <a:solidFill>
                  <a:schemeClr val="lt2"/>
                </a:solidFill>
              </a:defRPr>
            </a:lvl7pPr>
            <a:lvl8pPr indent="-317500" lvl="7" marL="3657600" rtl="0">
              <a:lnSpc>
                <a:spcPct val="115000"/>
              </a:lnSpc>
              <a:spcBef>
                <a:spcPts val="1600"/>
              </a:spcBef>
              <a:spcAft>
                <a:spcPts val="0"/>
              </a:spcAft>
              <a:buClr>
                <a:schemeClr val="lt2"/>
              </a:buClr>
              <a:buSzPts val="1400"/>
              <a:buChar char="○"/>
              <a:defRPr>
                <a:solidFill>
                  <a:schemeClr val="lt2"/>
                </a:solidFill>
              </a:defRPr>
            </a:lvl8pPr>
            <a:lvl9pPr indent="-317500" lvl="8" marL="4114800" rtl="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2"/>
                </a:solidFill>
              </a:defRPr>
            </a:lvl1pPr>
            <a:lvl2pPr lvl="1" rtl="0" algn="r">
              <a:buNone/>
              <a:defRPr sz="1000">
                <a:solidFill>
                  <a:schemeClr val="lt2"/>
                </a:solidFill>
              </a:defRPr>
            </a:lvl2pPr>
            <a:lvl3pPr lvl="2" rtl="0" algn="r">
              <a:buNone/>
              <a:defRPr sz="1000">
                <a:solidFill>
                  <a:schemeClr val="lt2"/>
                </a:solidFill>
              </a:defRPr>
            </a:lvl3pPr>
            <a:lvl4pPr lvl="3" rtl="0" algn="r">
              <a:buNone/>
              <a:defRPr sz="1000">
                <a:solidFill>
                  <a:schemeClr val="lt2"/>
                </a:solidFill>
              </a:defRPr>
            </a:lvl4pPr>
            <a:lvl5pPr lvl="4" rtl="0" algn="r">
              <a:buNone/>
              <a:defRPr sz="1000">
                <a:solidFill>
                  <a:schemeClr val="lt2"/>
                </a:solidFill>
              </a:defRPr>
            </a:lvl5pPr>
            <a:lvl6pPr lvl="5" rtl="0" algn="r">
              <a:buNone/>
              <a:defRPr sz="1000">
                <a:solidFill>
                  <a:schemeClr val="lt2"/>
                </a:solidFill>
              </a:defRPr>
            </a:lvl6pPr>
            <a:lvl7pPr lvl="6" rtl="0" algn="r">
              <a:buNone/>
              <a:defRPr sz="1000">
                <a:solidFill>
                  <a:schemeClr val="lt2"/>
                </a:solidFill>
              </a:defRPr>
            </a:lvl7pPr>
            <a:lvl8pPr lvl="7" rtl="0" algn="r">
              <a:buNone/>
              <a:defRPr sz="1000">
                <a:solidFill>
                  <a:schemeClr val="lt2"/>
                </a:solidFill>
              </a:defRPr>
            </a:lvl8pPr>
            <a:lvl9pPr lvl="8" rtl="0"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3.jp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github.com/jramirez162/ecommerce_behavior"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connextdigital.com/how-social-media-impact-consumer-buying-behavior/" TargetMode="External"/><Relationship Id="rId4" Type="http://schemas.openxmlformats.org/officeDocument/2006/relationships/hyperlink" Target="https://www.kaggle.com/mkechinov/ecommerce-behavior-data-from-multi-category-store?select=2019-Oct.csv" TargetMode="External"/><Relationship Id="rId5" Type="http://schemas.openxmlformats.org/officeDocument/2006/relationships/hyperlink" Target="https://www.kaggle.com/mkechinov/ecommerce-behavior-data-from-multi-category-store?select=2019-Oct.csv" TargetMode="External"/><Relationship Id="rId6" Type="http://schemas.openxmlformats.org/officeDocument/2006/relationships/hyperlink" Target="https://www.kaggle.com/mkechinov/ecommerce-behavior-data-from-multi-category-store?select=2019-Oct.csv" TargetMode="External"/><Relationship Id="rId7" Type="http://schemas.openxmlformats.org/officeDocument/2006/relationships/hyperlink" Target="https://drive.google.com/drive/folders/1Nan8X33H8xrXS5XhCKZmSpClFTCJsSp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3.jp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3.jp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09900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FFFF00"/>
                </a:solidFill>
              </a:rPr>
              <a:t>E-commerce Behavior</a:t>
            </a:r>
            <a:endParaRPr b="1">
              <a:solidFill>
                <a:srgbClr val="FFFF00"/>
              </a:solidFill>
            </a:endParaRPr>
          </a:p>
        </p:txBody>
      </p:sp>
      <p:sp>
        <p:nvSpPr>
          <p:cNvPr id="55" name="Google Shape;55;p13"/>
          <p:cNvSpPr txBox="1"/>
          <p:nvPr>
            <p:ph idx="1" type="subTitle"/>
          </p:nvPr>
        </p:nvSpPr>
        <p:spPr>
          <a:xfrm>
            <a:off x="311700" y="3436625"/>
            <a:ext cx="8520600" cy="1336200"/>
          </a:xfrm>
          <a:prstGeom prst="rect">
            <a:avLst/>
          </a:prstGeom>
        </p:spPr>
        <p:txBody>
          <a:bodyPr anchorCtr="0" anchor="t" bIns="91425" lIns="91425" spcFirstLastPara="1" rIns="91425" wrap="square" tIns="91425">
            <a:noAutofit/>
          </a:bodyPr>
          <a:lstStyle/>
          <a:p>
            <a:pPr indent="25400" lvl="0" marL="0" rtl="0" algn="ctr">
              <a:lnSpc>
                <a:spcPct val="90000"/>
              </a:lnSpc>
              <a:spcBef>
                <a:spcPts val="0"/>
              </a:spcBef>
              <a:spcAft>
                <a:spcPts val="0"/>
              </a:spcAft>
              <a:buClr>
                <a:srgbClr val="000000"/>
              </a:buClr>
              <a:buSzPts val="1800"/>
              <a:buFont typeface="Arial"/>
              <a:buNone/>
            </a:pPr>
            <a:r>
              <a:rPr b="1" lang="en" sz="1800">
                <a:solidFill>
                  <a:schemeClr val="dk1"/>
                </a:solidFill>
                <a:latin typeface="Calibri"/>
                <a:ea typeface="Calibri"/>
                <a:cs typeface="Calibri"/>
                <a:sym typeface="Calibri"/>
              </a:rPr>
              <a:t>Fall 2020</a:t>
            </a:r>
            <a:br>
              <a:rPr b="1" lang="en" sz="1800">
                <a:solidFill>
                  <a:schemeClr val="dk1"/>
                </a:solidFill>
                <a:latin typeface="Calibri"/>
                <a:ea typeface="Calibri"/>
                <a:cs typeface="Calibri"/>
                <a:sym typeface="Calibri"/>
              </a:rPr>
            </a:br>
            <a:r>
              <a:rPr b="1" lang="en" sz="1800">
                <a:solidFill>
                  <a:schemeClr val="dk1"/>
                </a:solidFill>
                <a:latin typeface="Calibri"/>
                <a:ea typeface="Calibri"/>
                <a:cs typeface="Calibri"/>
                <a:sym typeface="Calibri"/>
              </a:rPr>
              <a:t>CIS 5200 | Systems Analysis &amp; Design</a:t>
            </a:r>
            <a:br>
              <a:rPr b="1" lang="en" sz="1800">
                <a:solidFill>
                  <a:schemeClr val="dk1"/>
                </a:solidFill>
                <a:latin typeface="Calibri"/>
                <a:ea typeface="Calibri"/>
                <a:cs typeface="Calibri"/>
                <a:sym typeface="Calibri"/>
              </a:rPr>
            </a:br>
            <a:r>
              <a:rPr b="1" lang="en" sz="1800">
                <a:solidFill>
                  <a:schemeClr val="dk1"/>
                </a:solidFill>
                <a:latin typeface="Calibri"/>
                <a:ea typeface="Calibri"/>
                <a:cs typeface="Calibri"/>
                <a:sym typeface="Calibri"/>
              </a:rPr>
              <a:t>Professor | Jongwook Woo</a:t>
            </a:r>
            <a:endParaRPr sz="1500">
              <a:solidFill>
                <a:srgbClr val="000000"/>
              </a:solidFill>
              <a:latin typeface="Calibri"/>
              <a:ea typeface="Calibri"/>
              <a:cs typeface="Calibri"/>
              <a:sym typeface="Calibri"/>
            </a:endParaRPr>
          </a:p>
          <a:p>
            <a:pPr indent="25400" lvl="0" marL="0" rtl="0" algn="ctr">
              <a:lnSpc>
                <a:spcPct val="90000"/>
              </a:lnSpc>
              <a:spcBef>
                <a:spcPts val="0"/>
              </a:spcBef>
              <a:spcAft>
                <a:spcPts val="0"/>
              </a:spcAft>
              <a:buClr>
                <a:srgbClr val="000000"/>
              </a:buClr>
              <a:buSzPts val="1800"/>
              <a:buFont typeface="Arial"/>
              <a:buNone/>
            </a:pPr>
            <a:r>
              <a:rPr b="1" lang="en" sz="1800">
                <a:solidFill>
                  <a:schemeClr val="dk1"/>
                </a:solidFill>
                <a:latin typeface="Calibri"/>
                <a:ea typeface="Calibri"/>
                <a:cs typeface="Calibri"/>
                <a:sym typeface="Calibri"/>
              </a:rPr>
              <a:t> David Gómez Tagle | Jonathan B. Reyes | Jose Ramirez | Jing Zhu | Kelvin Odii</a:t>
            </a:r>
            <a:endParaRPr/>
          </a:p>
        </p:txBody>
      </p:sp>
      <p:pic>
        <p:nvPicPr>
          <p:cNvPr descr="Google Shape;107;p25" id="56" name="Google Shape;56;p13"/>
          <p:cNvPicPr preferRelativeResize="0"/>
          <p:nvPr/>
        </p:nvPicPr>
        <p:blipFill rotWithShape="1">
          <a:blip r:embed="rId3">
            <a:alphaModFix/>
          </a:blip>
          <a:srcRect b="7535" l="0" r="0" t="0"/>
          <a:stretch/>
        </p:blipFill>
        <p:spPr>
          <a:xfrm>
            <a:off x="6918374" y="0"/>
            <a:ext cx="2225626" cy="1875882"/>
          </a:xfrm>
          <a:prstGeom prst="rect">
            <a:avLst/>
          </a:prstGeom>
          <a:noFill/>
          <a:ln>
            <a:noFill/>
          </a:ln>
          <a:effectLst>
            <a:outerShdw blurRad="63500" rotWithShape="0" dir="13260000" dist="19050">
              <a:srgbClr val="000000">
                <a:alpha val="7840"/>
              </a:srgbClr>
            </a:outerShdw>
          </a:effectLst>
        </p:spPr>
      </p:pic>
      <p:pic>
        <p:nvPicPr>
          <p:cNvPr descr="E-commerce 2021 - Marotino INC" id="57" name="Google Shape;57;p13"/>
          <p:cNvPicPr preferRelativeResize="0"/>
          <p:nvPr/>
        </p:nvPicPr>
        <p:blipFill>
          <a:blip r:embed="rId4">
            <a:alphaModFix/>
          </a:blip>
          <a:stretch>
            <a:fillRect/>
          </a:stretch>
        </p:blipFill>
        <p:spPr>
          <a:xfrm>
            <a:off x="189025" y="175938"/>
            <a:ext cx="2928725" cy="1524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FFFF00"/>
                </a:solidFill>
              </a:rPr>
              <a:t>Data Query &amp; Analysis</a:t>
            </a:r>
            <a:r>
              <a:rPr b="1" lang="en">
                <a:solidFill>
                  <a:srgbClr val="FFFF00"/>
                </a:solidFill>
              </a:rPr>
              <a:t> - cont...</a:t>
            </a:r>
            <a:endParaRPr b="1">
              <a:solidFill>
                <a:srgbClr val="FFFF00"/>
              </a:solidFill>
            </a:endParaRPr>
          </a:p>
        </p:txBody>
      </p:sp>
      <p:sp>
        <p:nvSpPr>
          <p:cNvPr id="119" name="Google Shape;119;p22"/>
          <p:cNvSpPr txBox="1"/>
          <p:nvPr>
            <p:ph idx="1" type="body"/>
          </p:nvPr>
        </p:nvSpPr>
        <p:spPr>
          <a:xfrm>
            <a:off x="311700" y="1152475"/>
            <a:ext cx="5546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Lastly, we identified a value as to know when these items are purchased</a:t>
            </a:r>
            <a:endParaRPr>
              <a:solidFill>
                <a:srgbClr val="FFFFFF"/>
              </a:solidFill>
            </a:endParaRPr>
          </a:p>
          <a:p>
            <a:pPr indent="-317500" lvl="0" marL="457200" rtl="0" algn="l">
              <a:spcBef>
                <a:spcPts val="1600"/>
              </a:spcBef>
              <a:spcAft>
                <a:spcPts val="0"/>
              </a:spcAft>
              <a:buClr>
                <a:srgbClr val="FFFFFF"/>
              </a:buClr>
              <a:buSzPts val="1400"/>
              <a:buChar char="●"/>
            </a:pPr>
            <a:r>
              <a:rPr lang="en">
                <a:solidFill>
                  <a:srgbClr val="FFFFFF"/>
                </a:solidFill>
              </a:rPr>
              <a:t>Create table: category_purchase_time</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Utilized REGEXP_EXTRACT to match “purchase”</a:t>
            </a:r>
            <a:endParaRPr>
              <a:solidFill>
                <a:srgbClr val="FFFFFF"/>
              </a:solidFill>
            </a:endParaRPr>
          </a:p>
          <a:p>
            <a:pPr indent="0" lvl="0" marL="0" rtl="0" algn="l">
              <a:spcBef>
                <a:spcPts val="1600"/>
              </a:spcBef>
              <a:spcAft>
                <a:spcPts val="1600"/>
              </a:spcAft>
              <a:buNone/>
            </a:pPr>
            <a:r>
              <a:rPr lang="en">
                <a:solidFill>
                  <a:srgbClr val="FFFFFF"/>
                </a:solidFill>
              </a:rPr>
              <a:t>Now that we have created the tables, we download them locally and import them into PowerBi to create our visualizations.</a:t>
            </a:r>
            <a:endParaRPr>
              <a:solidFill>
                <a:srgbClr val="FFFFFF"/>
              </a:solidFill>
            </a:endParaRPr>
          </a:p>
        </p:txBody>
      </p:sp>
      <p:pic>
        <p:nvPicPr>
          <p:cNvPr descr="See How It's Done: 6 Lessons on Visualization | Breaking Muscle" id="120" name="Google Shape;120;p22"/>
          <p:cNvPicPr preferRelativeResize="0"/>
          <p:nvPr/>
        </p:nvPicPr>
        <p:blipFill>
          <a:blip r:embed="rId3">
            <a:alphaModFix/>
          </a:blip>
          <a:stretch>
            <a:fillRect/>
          </a:stretch>
        </p:blipFill>
        <p:spPr>
          <a:xfrm>
            <a:off x="5857850" y="1272450"/>
            <a:ext cx="2536300" cy="2870100"/>
          </a:xfrm>
          <a:prstGeom prst="rect">
            <a:avLst/>
          </a:prstGeom>
          <a:noFill/>
          <a:ln>
            <a:noFill/>
          </a:ln>
        </p:spPr>
      </p:pic>
      <p:pic>
        <p:nvPicPr>
          <p:cNvPr id="121" name="Google Shape;121;p22"/>
          <p:cNvPicPr preferRelativeResize="0"/>
          <p:nvPr/>
        </p:nvPicPr>
        <p:blipFill>
          <a:blip r:embed="rId4">
            <a:alphaModFix/>
          </a:blip>
          <a:stretch>
            <a:fillRect/>
          </a:stretch>
        </p:blipFill>
        <p:spPr>
          <a:xfrm>
            <a:off x="311700" y="3586250"/>
            <a:ext cx="4941399" cy="865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25" name="Shape 125"/>
        <p:cNvGrpSpPr/>
        <p:nvPr/>
      </p:nvGrpSpPr>
      <p:grpSpPr>
        <a:xfrm>
          <a:off x="0" y="0"/>
          <a:ext cx="0" cy="0"/>
          <a:chOff x="0" y="0"/>
          <a:chExt cx="0" cy="0"/>
        </a:xfrm>
      </p:grpSpPr>
      <p:sp>
        <p:nvSpPr>
          <p:cNvPr id="126" name="Google Shape;126;p23"/>
          <p:cNvSpPr txBox="1"/>
          <p:nvPr>
            <p:ph type="title"/>
          </p:nvPr>
        </p:nvSpPr>
        <p:spPr>
          <a:xfrm>
            <a:off x="196450" y="435775"/>
            <a:ext cx="8520600" cy="984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800">
                <a:solidFill>
                  <a:srgbClr val="FFFF00"/>
                </a:solidFill>
              </a:rPr>
              <a:t>Visualizations </a:t>
            </a:r>
            <a:endParaRPr b="1" sz="2800">
              <a:solidFill>
                <a:srgbClr val="FFFF00"/>
              </a:solidFill>
            </a:endParaRPr>
          </a:p>
          <a:p>
            <a:pPr indent="-406400" lvl="0" marL="457200" rtl="0" algn="ctr">
              <a:spcBef>
                <a:spcPts val="0"/>
              </a:spcBef>
              <a:spcAft>
                <a:spcPts val="0"/>
              </a:spcAft>
              <a:buClr>
                <a:srgbClr val="FFFF00"/>
              </a:buClr>
              <a:buSzPts val="2800"/>
              <a:buChar char="-"/>
            </a:pPr>
            <a:r>
              <a:rPr b="1" lang="en" sz="2800">
                <a:solidFill>
                  <a:srgbClr val="FFFF00"/>
                </a:solidFill>
              </a:rPr>
              <a:t>Microsoft PowerBI</a:t>
            </a:r>
            <a:endParaRPr b="1" sz="2800">
              <a:solidFill>
                <a:srgbClr val="FFFF00"/>
              </a:solidFill>
            </a:endParaRPr>
          </a:p>
        </p:txBody>
      </p:sp>
      <p:sp>
        <p:nvSpPr>
          <p:cNvPr id="127" name="Google Shape;127;p23"/>
          <p:cNvSpPr txBox="1"/>
          <p:nvPr>
            <p:ph idx="4294967295" type="body"/>
          </p:nvPr>
        </p:nvSpPr>
        <p:spPr>
          <a:xfrm>
            <a:off x="1234950" y="1568125"/>
            <a:ext cx="6674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FFFF"/>
              </a:solidFill>
              <a:highlight>
                <a:srgbClr val="000000"/>
              </a:highlight>
            </a:endParaRPr>
          </a:p>
          <a:p>
            <a:pPr indent="-342900" lvl="0" marL="457200" rtl="0" algn="l">
              <a:spcBef>
                <a:spcPts val="1600"/>
              </a:spcBef>
              <a:spcAft>
                <a:spcPts val="0"/>
              </a:spcAft>
              <a:buClr>
                <a:srgbClr val="FFFFFF"/>
              </a:buClr>
              <a:buSzPts val="1800"/>
              <a:buChar char="●"/>
            </a:pPr>
            <a:r>
              <a:rPr lang="en">
                <a:solidFill>
                  <a:srgbClr val="FFFFFF"/>
                </a:solidFill>
              </a:rPr>
              <a:t>What are the top 10 purchased categories?</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What are top 10 items purchased of the top category ?</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What time of day are these items mostly purchased?</a:t>
            </a:r>
            <a:endParaRPr>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idx="1" type="body"/>
          </p:nvPr>
        </p:nvSpPr>
        <p:spPr>
          <a:xfrm>
            <a:off x="1572600" y="4221200"/>
            <a:ext cx="5998800" cy="605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45.96% of purchases (2.43 Million) are of construction</a:t>
            </a:r>
            <a:endParaRPr>
              <a:solidFill>
                <a:srgbClr val="FFFFFF"/>
              </a:solidFill>
            </a:endParaRPr>
          </a:p>
        </p:txBody>
      </p:sp>
      <p:pic>
        <p:nvPicPr>
          <p:cNvPr id="133" name="Google Shape;133;p24"/>
          <p:cNvPicPr preferRelativeResize="0"/>
          <p:nvPr/>
        </p:nvPicPr>
        <p:blipFill>
          <a:blip r:embed="rId3">
            <a:alphaModFix/>
          </a:blip>
          <a:stretch>
            <a:fillRect/>
          </a:stretch>
        </p:blipFill>
        <p:spPr>
          <a:xfrm>
            <a:off x="1150963" y="171150"/>
            <a:ext cx="6842066" cy="39257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idx="1" type="body"/>
          </p:nvPr>
        </p:nvSpPr>
        <p:spPr>
          <a:xfrm>
            <a:off x="1150975" y="4230575"/>
            <a:ext cx="6842100" cy="605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Within construction, 95.3% (2.21 million) of purchases are of lights</a:t>
            </a:r>
            <a:endParaRPr>
              <a:solidFill>
                <a:srgbClr val="FFFFFF"/>
              </a:solidFill>
            </a:endParaRPr>
          </a:p>
        </p:txBody>
      </p:sp>
      <p:pic>
        <p:nvPicPr>
          <p:cNvPr id="139" name="Google Shape;139;p25"/>
          <p:cNvPicPr preferRelativeResize="0"/>
          <p:nvPr/>
        </p:nvPicPr>
        <p:blipFill>
          <a:blip r:embed="rId3">
            <a:alphaModFix/>
          </a:blip>
          <a:stretch>
            <a:fillRect/>
          </a:stretch>
        </p:blipFill>
        <p:spPr>
          <a:xfrm>
            <a:off x="1150963" y="179275"/>
            <a:ext cx="6842066" cy="39257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idx="1" type="body"/>
          </p:nvPr>
        </p:nvSpPr>
        <p:spPr>
          <a:xfrm>
            <a:off x="1572600" y="4305525"/>
            <a:ext cx="5998800" cy="605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At 8:20AM, most purchases are made.</a:t>
            </a:r>
            <a:endParaRPr>
              <a:solidFill>
                <a:srgbClr val="FFFFFF"/>
              </a:solidFill>
            </a:endParaRPr>
          </a:p>
        </p:txBody>
      </p:sp>
      <p:pic>
        <p:nvPicPr>
          <p:cNvPr id="145" name="Google Shape;145;p26"/>
          <p:cNvPicPr preferRelativeResize="0"/>
          <p:nvPr/>
        </p:nvPicPr>
        <p:blipFill>
          <a:blip r:embed="rId3">
            <a:alphaModFix/>
          </a:blip>
          <a:stretch>
            <a:fillRect/>
          </a:stretch>
        </p:blipFill>
        <p:spPr>
          <a:xfrm>
            <a:off x="1793175" y="402925"/>
            <a:ext cx="5895998" cy="37127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49" name="Shape 149"/>
        <p:cNvGrpSpPr/>
        <p:nvPr/>
      </p:nvGrpSpPr>
      <p:grpSpPr>
        <a:xfrm>
          <a:off x="0" y="0"/>
          <a:ext cx="0" cy="0"/>
          <a:chOff x="0" y="0"/>
          <a:chExt cx="0" cy="0"/>
        </a:xfrm>
      </p:grpSpPr>
      <p:sp>
        <p:nvSpPr>
          <p:cNvPr id="150" name="Google Shape;150;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FFFF00"/>
                </a:solidFill>
              </a:rPr>
              <a:t>Conclusion</a:t>
            </a:r>
            <a:endParaRPr b="1">
              <a:solidFill>
                <a:srgbClr val="FFFF00"/>
              </a:solidFill>
            </a:endParaRPr>
          </a:p>
        </p:txBody>
      </p:sp>
      <p:sp>
        <p:nvSpPr>
          <p:cNvPr id="151" name="Google Shape;151;p27"/>
          <p:cNvSpPr txBox="1"/>
          <p:nvPr>
            <p:ph idx="1" type="body"/>
          </p:nvPr>
        </p:nvSpPr>
        <p:spPr>
          <a:xfrm>
            <a:off x="311700" y="1152475"/>
            <a:ext cx="48357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a:solidFill>
                  <a:srgbClr val="FFFFFF"/>
                </a:solidFill>
              </a:rPr>
              <a:t>The role and impact on how e-Commerce has on customer behavior are driving the industry </a:t>
            </a:r>
            <a:r>
              <a:rPr lang="en">
                <a:solidFill>
                  <a:srgbClr val="FFFFFF"/>
                </a:solidFill>
              </a:rPr>
              <a:t>adoption</a:t>
            </a:r>
            <a:r>
              <a:rPr lang="en">
                <a:solidFill>
                  <a:srgbClr val="FFFFFF"/>
                </a:solidFill>
              </a:rPr>
              <a:t> for behavior analysis for attracting more shoppers and improving their shopping experience with an extensive customize cloud-based data analytics and visualization is actually re-inventing “How Businesses conducts Business.”</a:t>
            </a:r>
            <a:endParaRPr>
              <a:solidFill>
                <a:srgbClr val="FFFFFF"/>
              </a:solidFill>
            </a:endParaRPr>
          </a:p>
        </p:txBody>
      </p:sp>
      <p:pic>
        <p:nvPicPr>
          <p:cNvPr descr="See How It's Done: 6 Lessons on Visualization | Breaking Muscle" id="152" name="Google Shape;152;p27"/>
          <p:cNvPicPr preferRelativeResize="0"/>
          <p:nvPr/>
        </p:nvPicPr>
        <p:blipFill>
          <a:blip r:embed="rId3">
            <a:alphaModFix/>
          </a:blip>
          <a:stretch>
            <a:fillRect/>
          </a:stretch>
        </p:blipFill>
        <p:spPr>
          <a:xfrm>
            <a:off x="5559012" y="1282450"/>
            <a:ext cx="2105025" cy="21050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56" name="Shape 156"/>
        <p:cNvGrpSpPr/>
        <p:nvPr/>
      </p:nvGrpSpPr>
      <p:grpSpPr>
        <a:xfrm>
          <a:off x="0" y="0"/>
          <a:ext cx="0" cy="0"/>
          <a:chOff x="0" y="0"/>
          <a:chExt cx="0" cy="0"/>
        </a:xfrm>
      </p:grpSpPr>
      <p:sp>
        <p:nvSpPr>
          <p:cNvPr id="157" name="Google Shape;157;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marR="0" rtl="0" algn="ctr">
              <a:spcBef>
                <a:spcPts val="0"/>
              </a:spcBef>
              <a:spcAft>
                <a:spcPts val="0"/>
              </a:spcAft>
              <a:buNone/>
            </a:pPr>
            <a:r>
              <a:rPr b="1" lang="en">
                <a:solidFill>
                  <a:srgbClr val="FFFF00"/>
                </a:solidFill>
              </a:rPr>
              <a:t>Github </a:t>
            </a:r>
            <a:endParaRPr b="1">
              <a:solidFill>
                <a:srgbClr val="FFFF00"/>
              </a:solidFill>
            </a:endParaRPr>
          </a:p>
        </p:txBody>
      </p:sp>
      <p:sp>
        <p:nvSpPr>
          <p:cNvPr id="158" name="Google Shape;158;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https://github.com/jramirez162/ecommerce_behavior</a:t>
            </a:r>
            <a:endParaRPr/>
          </a:p>
          <a:p>
            <a:pPr indent="0" lvl="0" marL="0" rtl="0" algn="l">
              <a:spcBef>
                <a:spcPts val="1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62" name="Shape 162"/>
        <p:cNvGrpSpPr/>
        <p:nvPr/>
      </p:nvGrpSpPr>
      <p:grpSpPr>
        <a:xfrm>
          <a:off x="0" y="0"/>
          <a:ext cx="0" cy="0"/>
          <a:chOff x="0" y="0"/>
          <a:chExt cx="0" cy="0"/>
        </a:xfrm>
      </p:grpSpPr>
      <p:sp>
        <p:nvSpPr>
          <p:cNvPr id="163" name="Google Shape;163;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marR="0" rtl="0" algn="ctr">
              <a:spcBef>
                <a:spcPts val="0"/>
              </a:spcBef>
              <a:spcAft>
                <a:spcPts val="0"/>
              </a:spcAft>
              <a:buNone/>
            </a:pPr>
            <a:r>
              <a:rPr b="1" lang="en">
                <a:solidFill>
                  <a:srgbClr val="FFFF00"/>
                </a:solidFill>
              </a:rPr>
              <a:t>References</a:t>
            </a:r>
            <a:endParaRPr b="1">
              <a:solidFill>
                <a:srgbClr val="FFFF00"/>
              </a:solidFill>
            </a:endParaRPr>
          </a:p>
        </p:txBody>
      </p:sp>
      <p:sp>
        <p:nvSpPr>
          <p:cNvPr id="164" name="Google Shape;164;p29"/>
          <p:cNvSpPr txBox="1"/>
          <p:nvPr>
            <p:ph idx="1" type="body"/>
          </p:nvPr>
        </p:nvSpPr>
        <p:spPr>
          <a:xfrm>
            <a:off x="311700" y="965075"/>
            <a:ext cx="8520600" cy="36237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400">
                <a:solidFill>
                  <a:srgbClr val="00FFFF"/>
                </a:solidFill>
              </a:rPr>
              <a:t>Fitzegeral, R. (2019, December 10). How Does Social Media Impact Consumer Buying Behavior? Retrieved December 09, 2020, from </a:t>
            </a:r>
            <a:r>
              <a:rPr lang="en" sz="1400" u="sng">
                <a:solidFill>
                  <a:schemeClr val="hlink"/>
                </a:solidFill>
                <a:hlinkClick r:id="rId3"/>
              </a:rPr>
              <a:t>https://connextdigital.com/how-social-media-impact-consumer-buying-behavior/</a:t>
            </a:r>
            <a:endParaRPr sz="1400">
              <a:solidFill>
                <a:srgbClr val="00FFFF"/>
              </a:solidFill>
            </a:endParaRPr>
          </a:p>
          <a:p>
            <a:pPr indent="0" lvl="0" marL="0" rtl="0" algn="l">
              <a:spcBef>
                <a:spcPts val="1200"/>
              </a:spcBef>
              <a:spcAft>
                <a:spcPts val="0"/>
              </a:spcAft>
              <a:buNone/>
            </a:pPr>
            <a:r>
              <a:rPr lang="en" sz="1400">
                <a:solidFill>
                  <a:srgbClr val="00FFFF"/>
                </a:solidFill>
              </a:rPr>
              <a:t>Hearn, I. (2019, February 11). 3 Findings That Prove Instagram Drives Shopping Behavior [NEW DATA]. Retrieved December 09, 2020, from https://www.impactplus.com/blog/instagram-drives-shopping-behavior-new-data</a:t>
            </a:r>
            <a:endParaRPr sz="1400">
              <a:solidFill>
                <a:srgbClr val="00FFFF"/>
              </a:solidFill>
            </a:endParaRPr>
          </a:p>
          <a:p>
            <a:pPr indent="0" lvl="0" marL="0" marR="1257300" rtl="0" algn="l">
              <a:lnSpc>
                <a:spcPct val="100000"/>
              </a:lnSpc>
              <a:spcBef>
                <a:spcPts val="1200"/>
              </a:spcBef>
              <a:spcAft>
                <a:spcPts val="0"/>
              </a:spcAft>
              <a:buNone/>
            </a:pPr>
            <a:r>
              <a:rPr b="1" lang="en" sz="1400">
                <a:solidFill>
                  <a:srgbClr val="00FFFF"/>
                </a:solidFill>
              </a:rPr>
              <a:t>Data </a:t>
            </a:r>
            <a:r>
              <a:rPr b="1" lang="en" sz="1400">
                <a:solidFill>
                  <a:srgbClr val="00FFFF"/>
                </a:solidFill>
              </a:rPr>
              <a:t>Sources</a:t>
            </a:r>
            <a:r>
              <a:rPr b="1" lang="en" sz="1400">
                <a:solidFill>
                  <a:srgbClr val="00FFFF"/>
                </a:solidFill>
              </a:rPr>
              <a:t>:</a:t>
            </a:r>
            <a:endParaRPr b="1" sz="1400">
              <a:solidFill>
                <a:srgbClr val="00FFFF"/>
              </a:solidFill>
            </a:endParaRPr>
          </a:p>
          <a:p>
            <a:pPr indent="0" lvl="0" marL="0" rtl="0" algn="l">
              <a:lnSpc>
                <a:spcPct val="125000"/>
              </a:lnSpc>
              <a:spcBef>
                <a:spcPts val="0"/>
              </a:spcBef>
              <a:spcAft>
                <a:spcPts val="0"/>
              </a:spcAft>
              <a:buNone/>
            </a:pPr>
            <a:r>
              <a:rPr lang="en" sz="1400">
                <a:solidFill>
                  <a:srgbClr val="FFFFFF"/>
                </a:solidFill>
              </a:rPr>
              <a:t>eCommerce behavior data from multi category store. (n.d.). Retrieved December 01, 2020, from </a:t>
            </a:r>
            <a:r>
              <a:rPr lang="en" sz="1400" u="sng">
                <a:solidFill>
                  <a:srgbClr val="00FFFF"/>
                </a:solidFill>
                <a:hlinkClick r:id="rId4">
                  <a:extLst>
                    <a:ext uri="{A12FA001-AC4F-418D-AE19-62706E023703}">
                      <ahyp:hlinkClr val="tx"/>
                    </a:ext>
                  </a:extLst>
                </a:hlinkClick>
              </a:rPr>
              <a:t>https://www.kaggle.com/mkechinov/ecommerce-behavior-data-from-multi-category-store</a:t>
            </a:r>
            <a:br>
              <a:rPr lang="en" sz="1400" u="sng">
                <a:solidFill>
                  <a:srgbClr val="00FFFF"/>
                </a:solidFill>
                <a:hlinkClick r:id="rId5">
                  <a:extLst>
                    <a:ext uri="{A12FA001-AC4F-418D-AE19-62706E023703}">
                      <ahyp:hlinkClr val="tx"/>
                    </a:ext>
                  </a:extLst>
                </a:hlinkClick>
              </a:rPr>
            </a:br>
            <a:r>
              <a:rPr lang="en" sz="1400" u="sng">
                <a:solidFill>
                  <a:srgbClr val="00FFFF"/>
                </a:solidFill>
                <a:hlinkClick r:id="rId6">
                  <a:extLst>
                    <a:ext uri="{A12FA001-AC4F-418D-AE19-62706E023703}">
                      <ahyp:hlinkClr val="tx"/>
                    </a:ext>
                  </a:extLst>
                </a:hlinkClick>
              </a:rPr>
              <a:t>select=2019-Oct.csv</a:t>
            </a:r>
            <a:endParaRPr sz="1400">
              <a:solidFill>
                <a:srgbClr val="00FFFF"/>
              </a:solidFill>
            </a:endParaRPr>
          </a:p>
          <a:p>
            <a:pPr indent="0" lvl="0" marL="0" marR="1257300" rtl="0" algn="l">
              <a:lnSpc>
                <a:spcPct val="100000"/>
              </a:lnSpc>
              <a:spcBef>
                <a:spcPts val="600"/>
              </a:spcBef>
              <a:spcAft>
                <a:spcPts val="0"/>
              </a:spcAft>
              <a:buNone/>
            </a:pPr>
            <a:r>
              <a:t/>
            </a:r>
            <a:endParaRPr sz="1400">
              <a:solidFill>
                <a:srgbClr val="00FFFF"/>
              </a:solidFill>
            </a:endParaRPr>
          </a:p>
          <a:p>
            <a:pPr indent="0" lvl="0" marL="0" marR="1257300" rtl="0" algn="l">
              <a:lnSpc>
                <a:spcPct val="100000"/>
              </a:lnSpc>
              <a:spcBef>
                <a:spcPts val="0"/>
              </a:spcBef>
              <a:spcAft>
                <a:spcPts val="0"/>
              </a:spcAft>
              <a:buNone/>
            </a:pPr>
            <a:r>
              <a:rPr lang="en" sz="1400">
                <a:solidFill>
                  <a:srgbClr val="00FFFF"/>
                </a:solidFill>
              </a:rPr>
              <a:t>Datasets. (n.d.)</a:t>
            </a:r>
            <a:r>
              <a:rPr lang="en" sz="1400">
                <a:solidFill>
                  <a:srgbClr val="FFFFFF"/>
                </a:solidFill>
              </a:rPr>
              <a:t>. Retrieved December 01, 2020, from </a:t>
            </a:r>
            <a:r>
              <a:rPr lang="en" sz="1400" u="sng">
                <a:solidFill>
                  <a:srgbClr val="00FFFF"/>
                </a:solidFill>
                <a:hlinkClick r:id="rId7">
                  <a:extLst>
                    <a:ext uri="{A12FA001-AC4F-418D-AE19-62706E023703}">
                      <ahyp:hlinkClr val="tx"/>
                    </a:ext>
                  </a:extLst>
                </a:hlinkClick>
              </a:rPr>
              <a:t>https://drive.google.com/drive/folders/1Nan8X33H8xrXS5XhCKZmSpClFTCJsSpE</a:t>
            </a:r>
            <a:endParaRPr b="1" sz="1400" u="sng">
              <a:solidFill>
                <a:srgbClr val="00FFFF"/>
              </a:solidFill>
            </a:endParaRPr>
          </a:p>
          <a:p>
            <a:pPr indent="0" lvl="0" marL="0" marR="1257300" rtl="0" algn="l">
              <a:lnSpc>
                <a:spcPct val="100000"/>
              </a:lnSpc>
              <a:spcBef>
                <a:spcPts val="0"/>
              </a:spcBef>
              <a:spcAft>
                <a:spcPts val="0"/>
              </a:spcAft>
              <a:buNone/>
            </a:pPr>
            <a:r>
              <a:rPr lang="en" sz="1400" u="sng">
                <a:solidFill>
                  <a:srgbClr val="00FFFF"/>
                </a:solidFill>
              </a:rPr>
              <a:t>https://journals.sagepub.com/doi/full/10.1177/2056305117706785</a:t>
            </a:r>
            <a:endParaRPr sz="1400" u="sng">
              <a:solidFill>
                <a:srgbClr val="00FFFF"/>
              </a:solidFill>
            </a:endParaRPr>
          </a:p>
          <a:p>
            <a:pPr indent="0" lvl="0" marL="0" rtl="0" algn="just">
              <a:spcBef>
                <a:spcPts val="0"/>
              </a:spcBef>
              <a:spcAft>
                <a:spcPts val="0"/>
              </a:spcAft>
              <a:buNone/>
            </a:pPr>
            <a:r>
              <a:t/>
            </a:r>
            <a:endParaRPr sz="1400" u="sng">
              <a:solidFill>
                <a:srgbClr val="00FFFF"/>
              </a:solidFill>
            </a:endParaRPr>
          </a:p>
          <a:p>
            <a:pPr indent="0" lvl="0" marL="0" rtl="0" algn="l">
              <a:spcBef>
                <a:spcPts val="1600"/>
              </a:spcBef>
              <a:spcAft>
                <a:spcPts val="1600"/>
              </a:spcAft>
              <a:buNone/>
            </a:pPr>
            <a:r>
              <a:t/>
            </a:r>
            <a:endParaRPr sz="1400">
              <a:solidFill>
                <a:srgbClr val="00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61" name="Shape 61"/>
        <p:cNvGrpSpPr/>
        <p:nvPr/>
      </p:nvGrpSpPr>
      <p:grpSpPr>
        <a:xfrm>
          <a:off x="0" y="0"/>
          <a:ext cx="0" cy="0"/>
          <a:chOff x="0" y="0"/>
          <a:chExt cx="0" cy="0"/>
        </a:xfrm>
      </p:grpSpPr>
      <p:sp>
        <p:nvSpPr>
          <p:cNvPr id="62" name="Google Shape;62;p14"/>
          <p:cNvSpPr txBox="1"/>
          <p:nvPr>
            <p:ph type="title"/>
          </p:nvPr>
        </p:nvSpPr>
        <p:spPr>
          <a:xfrm>
            <a:off x="282475" y="2258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FFFF00"/>
                </a:solidFill>
              </a:rPr>
              <a:t>Introduction</a:t>
            </a:r>
            <a:endParaRPr b="1">
              <a:solidFill>
                <a:srgbClr val="FFFF00"/>
              </a:solidFill>
            </a:endParaRPr>
          </a:p>
        </p:txBody>
      </p:sp>
      <p:sp>
        <p:nvSpPr>
          <p:cNvPr id="63" name="Google Shape;63;p14"/>
          <p:cNvSpPr txBox="1"/>
          <p:nvPr>
            <p:ph idx="1" type="body"/>
          </p:nvPr>
        </p:nvSpPr>
        <p:spPr>
          <a:xfrm>
            <a:off x="311700" y="686775"/>
            <a:ext cx="3999900" cy="42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rPr>
              <a:t>Ecommerce Behavior: </a:t>
            </a:r>
            <a:endParaRPr sz="1200">
              <a:solidFill>
                <a:srgbClr val="FFFFFF"/>
              </a:solidFill>
            </a:endParaRPr>
          </a:p>
          <a:p>
            <a:pPr indent="-304800" lvl="0" marL="457200" rtl="0" algn="l">
              <a:spcBef>
                <a:spcPts val="1600"/>
              </a:spcBef>
              <a:spcAft>
                <a:spcPts val="0"/>
              </a:spcAft>
              <a:buClr>
                <a:srgbClr val="FFFFFF"/>
              </a:buClr>
              <a:buSzPts val="1200"/>
              <a:buChar char="●"/>
            </a:pPr>
            <a:r>
              <a:rPr lang="en" sz="1200">
                <a:solidFill>
                  <a:srgbClr val="FFFFFF"/>
                </a:solidFill>
              </a:rPr>
              <a:t>Size: 43.10 GB</a:t>
            </a:r>
            <a:endParaRPr sz="1200">
              <a:solidFill>
                <a:srgbClr val="FFFFFF"/>
              </a:solidFill>
            </a:endParaRPr>
          </a:p>
          <a:p>
            <a:pPr indent="-304800" lvl="0" marL="457200" rtl="0" algn="l">
              <a:spcBef>
                <a:spcPts val="0"/>
              </a:spcBef>
              <a:spcAft>
                <a:spcPts val="0"/>
              </a:spcAft>
              <a:buClr>
                <a:srgbClr val="FFFFFF"/>
              </a:buClr>
              <a:buSzPts val="1200"/>
              <a:buChar char="●"/>
            </a:pPr>
            <a:r>
              <a:rPr lang="en" sz="1200">
                <a:solidFill>
                  <a:srgbClr val="FFFFFF"/>
                </a:solidFill>
              </a:rPr>
              <a:t>Record count: 310,190,105  </a:t>
            </a:r>
            <a:endParaRPr sz="1200">
              <a:solidFill>
                <a:srgbClr val="FFFFFF"/>
              </a:solidFill>
            </a:endParaRPr>
          </a:p>
          <a:p>
            <a:pPr indent="-304800" lvl="0" marL="457200" rtl="0" algn="l">
              <a:spcBef>
                <a:spcPts val="0"/>
              </a:spcBef>
              <a:spcAft>
                <a:spcPts val="0"/>
              </a:spcAft>
              <a:buClr>
                <a:srgbClr val="FFFFFF"/>
              </a:buClr>
              <a:buSzPts val="1200"/>
              <a:buChar char="●"/>
            </a:pPr>
            <a:r>
              <a:rPr lang="en" sz="1200">
                <a:solidFill>
                  <a:srgbClr val="FFFFFF"/>
                </a:solidFill>
              </a:rPr>
              <a:t>7 months of behavior data related to products Purchased, Categories, and Date / Time purchase.</a:t>
            </a:r>
            <a:endParaRPr sz="1200">
              <a:solidFill>
                <a:srgbClr val="FFFFFF"/>
              </a:solidFill>
            </a:endParaRPr>
          </a:p>
          <a:p>
            <a:pPr indent="0" lvl="0" marL="0" rtl="0" algn="l">
              <a:spcBef>
                <a:spcPts val="1600"/>
              </a:spcBef>
              <a:spcAft>
                <a:spcPts val="0"/>
              </a:spcAft>
              <a:buNone/>
            </a:pPr>
            <a:r>
              <a:rPr lang="en" sz="1200">
                <a:solidFill>
                  <a:srgbClr val="FFFFFF"/>
                </a:solidFill>
              </a:rPr>
              <a:t>From the Data:</a:t>
            </a:r>
            <a:endParaRPr sz="1200">
              <a:solidFill>
                <a:srgbClr val="FFFFFF"/>
              </a:solidFill>
            </a:endParaRPr>
          </a:p>
          <a:p>
            <a:pPr indent="-304800" lvl="0" marL="457200" rtl="0" algn="l">
              <a:spcBef>
                <a:spcPts val="1600"/>
              </a:spcBef>
              <a:spcAft>
                <a:spcPts val="0"/>
              </a:spcAft>
              <a:buClr>
                <a:srgbClr val="FFFFFF"/>
              </a:buClr>
              <a:buSzPts val="1200"/>
              <a:buChar char="●"/>
            </a:pPr>
            <a:r>
              <a:rPr lang="en" sz="1200">
                <a:solidFill>
                  <a:srgbClr val="FFFFFF"/>
                </a:solidFill>
              </a:rPr>
              <a:t>Analyze consumer behavior</a:t>
            </a:r>
            <a:endParaRPr sz="1200">
              <a:solidFill>
                <a:srgbClr val="FFFFFF"/>
              </a:solidFill>
            </a:endParaRPr>
          </a:p>
          <a:p>
            <a:pPr indent="-304800" lvl="0" marL="457200" rtl="0" algn="l">
              <a:spcBef>
                <a:spcPts val="0"/>
              </a:spcBef>
              <a:spcAft>
                <a:spcPts val="0"/>
              </a:spcAft>
              <a:buClr>
                <a:srgbClr val="FFFFFF"/>
              </a:buClr>
              <a:buSzPts val="1200"/>
              <a:buChar char="●"/>
            </a:pPr>
            <a:r>
              <a:rPr lang="en" sz="1200">
                <a:solidFill>
                  <a:srgbClr val="FFFFFF"/>
                </a:solidFill>
              </a:rPr>
              <a:t>Identify categories most purchased </a:t>
            </a:r>
            <a:endParaRPr sz="1200">
              <a:solidFill>
                <a:srgbClr val="FFFFFF"/>
              </a:solidFill>
            </a:endParaRPr>
          </a:p>
          <a:p>
            <a:pPr indent="-304800" lvl="0" marL="457200" rtl="0" algn="l">
              <a:spcBef>
                <a:spcPts val="0"/>
              </a:spcBef>
              <a:spcAft>
                <a:spcPts val="0"/>
              </a:spcAft>
              <a:buClr>
                <a:srgbClr val="FFFFFF"/>
              </a:buClr>
              <a:buSzPts val="1200"/>
              <a:buChar char="●"/>
            </a:pPr>
            <a:r>
              <a:rPr lang="en" sz="1200">
                <a:solidFill>
                  <a:srgbClr val="FFFFFF"/>
                </a:solidFill>
              </a:rPr>
              <a:t>When they are likely to be purchased</a:t>
            </a:r>
            <a:endParaRPr sz="1200">
              <a:solidFill>
                <a:srgbClr val="FFFFFF"/>
              </a:solidFill>
            </a:endParaRPr>
          </a:p>
          <a:p>
            <a:pPr indent="0" lvl="0" marL="0" rtl="0" algn="l">
              <a:spcBef>
                <a:spcPts val="1600"/>
              </a:spcBef>
              <a:spcAft>
                <a:spcPts val="0"/>
              </a:spcAft>
              <a:buNone/>
            </a:pPr>
            <a:r>
              <a:rPr lang="en" sz="1200">
                <a:solidFill>
                  <a:srgbClr val="FFFFFF"/>
                </a:solidFill>
              </a:rPr>
              <a:t>B</a:t>
            </a:r>
            <a:r>
              <a:rPr lang="en" sz="1200">
                <a:solidFill>
                  <a:srgbClr val="FFFFFF"/>
                </a:solidFill>
              </a:rPr>
              <a:t>enefits: </a:t>
            </a:r>
            <a:endParaRPr sz="1200">
              <a:solidFill>
                <a:srgbClr val="FFFFFF"/>
              </a:solidFill>
            </a:endParaRPr>
          </a:p>
          <a:p>
            <a:pPr indent="-304800" lvl="0" marL="457200" rtl="0" algn="l">
              <a:spcBef>
                <a:spcPts val="1600"/>
              </a:spcBef>
              <a:spcAft>
                <a:spcPts val="0"/>
              </a:spcAft>
              <a:buClr>
                <a:srgbClr val="FFFFFF"/>
              </a:buClr>
              <a:buSzPts val="1200"/>
              <a:buChar char="●"/>
            </a:pPr>
            <a:r>
              <a:rPr lang="en" sz="1200">
                <a:solidFill>
                  <a:srgbClr val="FFFFFF"/>
                </a:solidFill>
              </a:rPr>
              <a:t>By Identify Categories, Items Purchased, and Time of purchase, we can provide a valuable analysis for marketing efforts in the ecommerce industry</a:t>
            </a:r>
            <a:endParaRPr sz="1200">
              <a:solidFill>
                <a:srgbClr val="FFFFFF"/>
              </a:solidFill>
            </a:endParaRPr>
          </a:p>
          <a:p>
            <a:pPr indent="0" lvl="0" marL="0" rtl="0" algn="l">
              <a:spcBef>
                <a:spcPts val="1600"/>
              </a:spcBef>
              <a:spcAft>
                <a:spcPts val="0"/>
              </a:spcAft>
              <a:buNone/>
            </a:pPr>
            <a:r>
              <a:rPr lang="en">
                <a:solidFill>
                  <a:srgbClr val="FFFFFF"/>
                </a:solidFill>
              </a:rPr>
              <a:t>.</a:t>
            </a:r>
            <a:endParaRPr>
              <a:solidFill>
                <a:srgbClr val="FFFFFF"/>
              </a:solidFill>
            </a:endParaRPr>
          </a:p>
          <a:p>
            <a:pPr indent="0" lvl="0" marL="0" rtl="0" algn="l">
              <a:spcBef>
                <a:spcPts val="1600"/>
              </a:spcBef>
              <a:spcAft>
                <a:spcPts val="0"/>
              </a:spcAft>
              <a:buNone/>
            </a:pPr>
            <a:r>
              <a:rPr lang="en" sz="1000">
                <a:solidFill>
                  <a:srgbClr val="000000"/>
                </a:solidFill>
              </a:rPr>
              <a:t>event_time</a:t>
            </a:r>
            <a:endParaRPr sz="1000">
              <a:solidFill>
                <a:srgbClr val="000000"/>
              </a:solidFill>
            </a:endParaRPr>
          </a:p>
          <a:p>
            <a:pPr indent="0" lvl="0" marL="0" rtl="0" algn="l">
              <a:spcBef>
                <a:spcPts val="1200"/>
              </a:spcBef>
              <a:spcAft>
                <a:spcPts val="0"/>
              </a:spcAft>
              <a:buNone/>
            </a:pPr>
            <a:r>
              <a:rPr lang="en" sz="1000">
                <a:solidFill>
                  <a:srgbClr val="000000"/>
                </a:solidFill>
              </a:rPr>
              <a:t>event_type</a:t>
            </a:r>
            <a:endParaRPr sz="1000">
              <a:solidFill>
                <a:srgbClr val="000000"/>
              </a:solidFill>
            </a:endParaRPr>
          </a:p>
          <a:p>
            <a:pPr indent="0" lvl="0" marL="0" rtl="0" algn="l">
              <a:spcBef>
                <a:spcPts val="1200"/>
              </a:spcBef>
              <a:spcAft>
                <a:spcPts val="0"/>
              </a:spcAft>
              <a:buNone/>
            </a:pPr>
            <a:r>
              <a:rPr lang="en" sz="1000">
                <a:solidFill>
                  <a:srgbClr val="000000"/>
                </a:solidFill>
              </a:rPr>
              <a:t>category_code</a:t>
            </a:r>
            <a:endParaRPr sz="1000">
              <a:solidFill>
                <a:srgbClr val="000000"/>
              </a:solidFill>
            </a:endParaRPr>
          </a:p>
          <a:p>
            <a:pPr indent="0" lvl="0" marL="0" rtl="0" algn="l">
              <a:spcBef>
                <a:spcPts val="1200"/>
              </a:spcBef>
              <a:spcAft>
                <a:spcPts val="0"/>
              </a:spcAft>
              <a:buNone/>
            </a:pPr>
            <a:r>
              <a:t/>
            </a:r>
            <a:endParaRPr>
              <a:solidFill>
                <a:srgbClr val="FFFFFF"/>
              </a:solidFill>
            </a:endParaRPr>
          </a:p>
          <a:p>
            <a:pPr indent="0" lvl="0" marL="0" rtl="0" algn="l">
              <a:spcBef>
                <a:spcPts val="1600"/>
              </a:spcBef>
              <a:spcAft>
                <a:spcPts val="0"/>
              </a:spcAft>
              <a:buNone/>
            </a:pPr>
            <a:r>
              <a:t/>
            </a:r>
            <a:endParaRPr>
              <a:solidFill>
                <a:srgbClr val="FFFFFF"/>
              </a:solidFill>
            </a:endParaRPr>
          </a:p>
          <a:p>
            <a:pPr indent="0" lvl="0" marL="0" rtl="0" algn="l">
              <a:spcBef>
                <a:spcPts val="1600"/>
              </a:spcBef>
              <a:spcAft>
                <a:spcPts val="0"/>
              </a:spcAft>
              <a:buNone/>
            </a:pPr>
            <a:r>
              <a:t/>
            </a:r>
            <a:endParaRPr>
              <a:solidFill>
                <a:srgbClr val="FFFFFF"/>
              </a:solidFill>
            </a:endParaRPr>
          </a:p>
          <a:p>
            <a:pPr indent="0" lvl="0" marL="0" rtl="0" algn="l">
              <a:spcBef>
                <a:spcPts val="1600"/>
              </a:spcBef>
              <a:spcAft>
                <a:spcPts val="0"/>
              </a:spcAft>
              <a:buNone/>
            </a:pPr>
            <a:r>
              <a:t/>
            </a:r>
            <a:endParaRPr sz="1000">
              <a:solidFill>
                <a:srgbClr val="000000"/>
              </a:solidFill>
            </a:endParaRPr>
          </a:p>
          <a:p>
            <a:pPr indent="0" lvl="0" marL="0" rtl="0" algn="l">
              <a:spcBef>
                <a:spcPts val="1600"/>
              </a:spcBef>
              <a:spcAft>
                <a:spcPts val="0"/>
              </a:spcAft>
              <a:buNone/>
            </a:pPr>
            <a:r>
              <a:rPr lang="en" sz="1000">
                <a:solidFill>
                  <a:srgbClr val="000000"/>
                </a:solidFill>
              </a:rPr>
              <a:t>loud analytics and cloud visualization were implementing projects in eCommerce on customer behavior with social media cases. How it can attract more shoppers and improving the shopping experience to meet consumer satisfaction.</a:t>
            </a:r>
            <a:endParaRPr sz="1000">
              <a:solidFill>
                <a:srgbClr val="000000"/>
              </a:solidFill>
            </a:endParaRPr>
          </a:p>
          <a:p>
            <a:pPr indent="0" lvl="0" marL="0" rtl="0" algn="l">
              <a:spcBef>
                <a:spcPts val="1600"/>
              </a:spcBef>
              <a:spcAft>
                <a:spcPts val="0"/>
              </a:spcAft>
              <a:buNone/>
            </a:pPr>
            <a:r>
              <a:t/>
            </a:r>
            <a:endParaRPr>
              <a:solidFill>
                <a:srgbClr val="FFFFFF"/>
              </a:solidFill>
            </a:endParaRPr>
          </a:p>
          <a:p>
            <a:pPr indent="0" lvl="0" marL="0" rtl="0" algn="l">
              <a:spcBef>
                <a:spcPts val="1600"/>
              </a:spcBef>
              <a:spcAft>
                <a:spcPts val="0"/>
              </a:spcAft>
              <a:buNone/>
            </a:pPr>
            <a:r>
              <a:t/>
            </a:r>
            <a:endParaRPr>
              <a:solidFill>
                <a:srgbClr val="FFFFFF"/>
              </a:solidFill>
            </a:endParaRPr>
          </a:p>
          <a:p>
            <a:pPr indent="0" lvl="0" marL="0" rtl="0" algn="l">
              <a:spcBef>
                <a:spcPts val="1600"/>
              </a:spcBef>
              <a:spcAft>
                <a:spcPts val="1600"/>
              </a:spcAft>
              <a:buNone/>
            </a:pPr>
            <a:r>
              <a:t/>
            </a:r>
            <a:endParaRPr>
              <a:solidFill>
                <a:srgbClr val="FFFFFF"/>
              </a:solidFill>
            </a:endParaRPr>
          </a:p>
        </p:txBody>
      </p:sp>
      <p:pic>
        <p:nvPicPr>
          <p:cNvPr descr="Learn the Basics About E-Commerce" id="64" name="Google Shape;64;p14"/>
          <p:cNvPicPr preferRelativeResize="0"/>
          <p:nvPr/>
        </p:nvPicPr>
        <p:blipFill>
          <a:blip r:embed="rId3">
            <a:alphaModFix/>
          </a:blip>
          <a:stretch>
            <a:fillRect/>
          </a:stretch>
        </p:blipFill>
        <p:spPr>
          <a:xfrm>
            <a:off x="4685575" y="1624088"/>
            <a:ext cx="4146724" cy="2560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6"/>
                </a:solidFill>
              </a:rPr>
              <a:t>DATASET</a:t>
            </a:r>
            <a:endParaRPr b="1">
              <a:solidFill>
                <a:schemeClr val="accent6"/>
              </a:solidFill>
            </a:endParaRPr>
          </a:p>
        </p:txBody>
      </p:sp>
      <p:sp>
        <p:nvSpPr>
          <p:cNvPr id="70" name="Google Shape;70;p1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highlight>
                  <a:srgbClr val="000000"/>
                </a:highlight>
              </a:rPr>
              <a:t>Utilizing</a:t>
            </a:r>
            <a:r>
              <a:rPr lang="en">
                <a:solidFill>
                  <a:srgbClr val="FFFFFF"/>
                </a:solidFill>
                <a:highlight>
                  <a:srgbClr val="000000"/>
                </a:highlight>
              </a:rPr>
              <a:t> the highlighted fields, we are able to create the following insights:</a:t>
            </a:r>
            <a:endParaRPr>
              <a:solidFill>
                <a:srgbClr val="FFFFFF"/>
              </a:solidFill>
              <a:highlight>
                <a:srgbClr val="000000"/>
              </a:highlight>
            </a:endParaRPr>
          </a:p>
          <a:p>
            <a:pPr indent="-317500" lvl="0" marL="457200" rtl="0" algn="l">
              <a:spcBef>
                <a:spcPts val="1600"/>
              </a:spcBef>
              <a:spcAft>
                <a:spcPts val="0"/>
              </a:spcAft>
              <a:buClr>
                <a:srgbClr val="FFFF00"/>
              </a:buClr>
              <a:buSzPts val="1400"/>
              <a:buChar char="●"/>
            </a:pPr>
            <a:r>
              <a:rPr lang="en">
                <a:solidFill>
                  <a:srgbClr val="FFFF00"/>
                </a:solidFill>
              </a:rPr>
              <a:t>What are the top 10 purchased </a:t>
            </a:r>
            <a:r>
              <a:rPr lang="en">
                <a:solidFill>
                  <a:srgbClr val="FFFF00"/>
                </a:solidFill>
              </a:rPr>
              <a:t>categories</a:t>
            </a:r>
            <a:r>
              <a:rPr lang="en">
                <a:solidFill>
                  <a:srgbClr val="FFFF00"/>
                </a:solidFill>
              </a:rPr>
              <a:t>?</a:t>
            </a:r>
            <a:endParaRPr>
              <a:solidFill>
                <a:srgbClr val="FFFF00"/>
              </a:solidFill>
            </a:endParaRPr>
          </a:p>
          <a:p>
            <a:pPr indent="-317500" lvl="0" marL="457200" rtl="0" algn="l">
              <a:spcBef>
                <a:spcPts val="0"/>
              </a:spcBef>
              <a:spcAft>
                <a:spcPts val="0"/>
              </a:spcAft>
              <a:buClr>
                <a:srgbClr val="FFFF00"/>
              </a:buClr>
              <a:buSzPts val="1400"/>
              <a:buChar char="●"/>
            </a:pPr>
            <a:r>
              <a:rPr lang="en">
                <a:solidFill>
                  <a:srgbClr val="FFFF00"/>
                </a:solidFill>
              </a:rPr>
              <a:t>What are top 10 items purchased of the top category ?</a:t>
            </a:r>
            <a:endParaRPr>
              <a:solidFill>
                <a:srgbClr val="FFFF00"/>
              </a:solidFill>
            </a:endParaRPr>
          </a:p>
          <a:p>
            <a:pPr indent="-317500" lvl="0" marL="457200" rtl="0" algn="l">
              <a:spcBef>
                <a:spcPts val="0"/>
              </a:spcBef>
              <a:spcAft>
                <a:spcPts val="0"/>
              </a:spcAft>
              <a:buClr>
                <a:srgbClr val="FFFF00"/>
              </a:buClr>
              <a:buSzPts val="1400"/>
              <a:buChar char="●"/>
            </a:pPr>
            <a:r>
              <a:rPr lang="en">
                <a:solidFill>
                  <a:srgbClr val="FFFF00"/>
                </a:solidFill>
              </a:rPr>
              <a:t>What time of day are these items mostly purchased?</a:t>
            </a:r>
            <a:endParaRPr>
              <a:solidFill>
                <a:srgbClr val="FFFF00"/>
              </a:solidFill>
            </a:endParaRPr>
          </a:p>
        </p:txBody>
      </p:sp>
      <p:graphicFrame>
        <p:nvGraphicFramePr>
          <p:cNvPr id="71" name="Google Shape;71;p15"/>
          <p:cNvGraphicFramePr/>
          <p:nvPr/>
        </p:nvGraphicFramePr>
        <p:xfrm>
          <a:off x="273875" y="1152475"/>
          <a:ext cx="3000000" cy="3000000"/>
        </p:xfrm>
        <a:graphic>
          <a:graphicData uri="http://schemas.openxmlformats.org/drawingml/2006/table">
            <a:tbl>
              <a:tblPr>
                <a:noFill/>
                <a:tableStyleId>{FE8A1760-E69A-44E6-AB88-8414D3D7BF6E}</a:tableStyleId>
              </a:tblPr>
              <a:tblGrid>
                <a:gridCol w="2080300"/>
                <a:gridCol w="2133125"/>
              </a:tblGrid>
              <a:tr h="360500">
                <a:tc>
                  <a:txBody>
                    <a:bodyPr/>
                    <a:lstStyle/>
                    <a:p>
                      <a:pPr indent="0" lvl="0" marL="0" rtl="0" algn="ctr">
                        <a:spcBef>
                          <a:spcPts val="0"/>
                        </a:spcBef>
                        <a:spcAft>
                          <a:spcPts val="0"/>
                        </a:spcAft>
                        <a:buNone/>
                      </a:pPr>
                      <a:r>
                        <a:rPr b="1" lang="en" sz="1300" u="sng">
                          <a:solidFill>
                            <a:srgbClr val="FFFFFF"/>
                          </a:solidFill>
                        </a:rPr>
                        <a:t>Field Name</a:t>
                      </a:r>
                      <a:endParaRPr b="1" sz="1300" u="sng">
                        <a:solidFill>
                          <a:srgbClr val="FFFFFF"/>
                        </a:solidFill>
                      </a:endParaRPr>
                    </a:p>
                  </a:txBody>
                  <a:tcPr marT="91425" marB="91425" marR="91425" marL="91425"/>
                </a:tc>
                <a:tc>
                  <a:txBody>
                    <a:bodyPr/>
                    <a:lstStyle/>
                    <a:p>
                      <a:pPr indent="0" lvl="0" marL="0" rtl="0" algn="ctr">
                        <a:spcBef>
                          <a:spcPts val="0"/>
                        </a:spcBef>
                        <a:spcAft>
                          <a:spcPts val="0"/>
                        </a:spcAft>
                        <a:buNone/>
                      </a:pPr>
                      <a:r>
                        <a:rPr b="1" lang="en" sz="1300" u="sng">
                          <a:solidFill>
                            <a:srgbClr val="FFFFFF"/>
                          </a:solidFill>
                        </a:rPr>
                        <a:t>Data Type</a:t>
                      </a:r>
                      <a:endParaRPr b="1" sz="1300" u="sng">
                        <a:solidFill>
                          <a:srgbClr val="FFFFFF"/>
                        </a:solidFill>
                      </a:endParaRPr>
                    </a:p>
                  </a:txBody>
                  <a:tcPr marT="91425" marB="91425" marR="91425" marL="91425"/>
                </a:tc>
              </a:tr>
              <a:tr h="357050">
                <a:tc>
                  <a:txBody>
                    <a:bodyPr/>
                    <a:lstStyle/>
                    <a:p>
                      <a:pPr indent="0" lvl="0" marL="0" rtl="0" algn="ctr">
                        <a:spcBef>
                          <a:spcPts val="0"/>
                        </a:spcBef>
                        <a:spcAft>
                          <a:spcPts val="0"/>
                        </a:spcAft>
                        <a:buNone/>
                      </a:pPr>
                      <a:r>
                        <a:rPr lang="en" sz="1300">
                          <a:solidFill>
                            <a:schemeClr val="accent6"/>
                          </a:solidFill>
                        </a:rPr>
                        <a:t>event_time</a:t>
                      </a:r>
                      <a:endParaRPr sz="1300">
                        <a:solidFill>
                          <a:schemeClr val="accent6"/>
                        </a:solidFill>
                      </a:endParaRPr>
                    </a:p>
                  </a:txBody>
                  <a:tcPr marT="91425" marB="91425" marR="91425" marL="91425"/>
                </a:tc>
                <a:tc>
                  <a:txBody>
                    <a:bodyPr/>
                    <a:lstStyle/>
                    <a:p>
                      <a:pPr indent="0" lvl="0" marL="0" rtl="0" algn="ctr">
                        <a:spcBef>
                          <a:spcPts val="0"/>
                        </a:spcBef>
                        <a:spcAft>
                          <a:spcPts val="0"/>
                        </a:spcAft>
                        <a:buNone/>
                      </a:pPr>
                      <a:r>
                        <a:rPr lang="en" sz="1300">
                          <a:solidFill>
                            <a:schemeClr val="accent6"/>
                          </a:solidFill>
                        </a:rPr>
                        <a:t>STRING</a:t>
                      </a:r>
                      <a:endParaRPr sz="1300">
                        <a:solidFill>
                          <a:schemeClr val="accent6"/>
                        </a:solidFill>
                      </a:endParaRPr>
                    </a:p>
                  </a:txBody>
                  <a:tcPr marT="91425" marB="91425" marR="91425" marL="91425"/>
                </a:tc>
              </a:tr>
              <a:tr h="360500">
                <a:tc>
                  <a:txBody>
                    <a:bodyPr/>
                    <a:lstStyle/>
                    <a:p>
                      <a:pPr indent="0" lvl="0" marL="0" rtl="0" algn="ctr">
                        <a:spcBef>
                          <a:spcPts val="0"/>
                        </a:spcBef>
                        <a:spcAft>
                          <a:spcPts val="0"/>
                        </a:spcAft>
                        <a:buNone/>
                      </a:pPr>
                      <a:r>
                        <a:rPr lang="en" sz="1300">
                          <a:solidFill>
                            <a:schemeClr val="accent6"/>
                          </a:solidFill>
                        </a:rPr>
                        <a:t>event_type</a:t>
                      </a:r>
                      <a:endParaRPr sz="1300">
                        <a:solidFill>
                          <a:schemeClr val="accent6"/>
                        </a:solidFill>
                      </a:endParaRPr>
                    </a:p>
                  </a:txBody>
                  <a:tcPr marT="91425" marB="91425" marR="91425" marL="91425"/>
                </a:tc>
                <a:tc>
                  <a:txBody>
                    <a:bodyPr/>
                    <a:lstStyle/>
                    <a:p>
                      <a:pPr indent="0" lvl="0" marL="0" rtl="0" algn="ctr">
                        <a:spcBef>
                          <a:spcPts val="0"/>
                        </a:spcBef>
                        <a:spcAft>
                          <a:spcPts val="0"/>
                        </a:spcAft>
                        <a:buNone/>
                      </a:pPr>
                      <a:r>
                        <a:rPr lang="en" sz="1300">
                          <a:solidFill>
                            <a:schemeClr val="accent6"/>
                          </a:solidFill>
                        </a:rPr>
                        <a:t>STRING</a:t>
                      </a:r>
                      <a:endParaRPr sz="1300">
                        <a:solidFill>
                          <a:schemeClr val="accent6"/>
                        </a:solidFill>
                      </a:endParaRPr>
                    </a:p>
                  </a:txBody>
                  <a:tcPr marT="91425" marB="91425" marR="91425" marL="91425"/>
                </a:tc>
              </a:tr>
              <a:tr h="360500">
                <a:tc>
                  <a:txBody>
                    <a:bodyPr/>
                    <a:lstStyle/>
                    <a:p>
                      <a:pPr indent="0" lvl="0" marL="0" rtl="0" algn="ctr">
                        <a:spcBef>
                          <a:spcPts val="0"/>
                        </a:spcBef>
                        <a:spcAft>
                          <a:spcPts val="0"/>
                        </a:spcAft>
                        <a:buNone/>
                      </a:pPr>
                      <a:r>
                        <a:rPr lang="en" sz="1300">
                          <a:solidFill>
                            <a:srgbClr val="FFFFFF"/>
                          </a:solidFill>
                        </a:rPr>
                        <a:t>product_id</a:t>
                      </a:r>
                      <a:endParaRPr sz="1300">
                        <a:solidFill>
                          <a:srgbClr val="FFFFFF"/>
                        </a:solidFill>
                      </a:endParaRPr>
                    </a:p>
                  </a:txBody>
                  <a:tcPr marT="91425" marB="91425" marR="91425" marL="91425"/>
                </a:tc>
                <a:tc>
                  <a:txBody>
                    <a:bodyPr/>
                    <a:lstStyle/>
                    <a:p>
                      <a:pPr indent="0" lvl="0" marL="0" rtl="0" algn="ctr">
                        <a:spcBef>
                          <a:spcPts val="0"/>
                        </a:spcBef>
                        <a:spcAft>
                          <a:spcPts val="0"/>
                        </a:spcAft>
                        <a:buNone/>
                      </a:pPr>
                      <a:r>
                        <a:rPr lang="en" sz="1300">
                          <a:solidFill>
                            <a:srgbClr val="FFFFFF"/>
                          </a:solidFill>
                        </a:rPr>
                        <a:t>BIGINT</a:t>
                      </a:r>
                      <a:endParaRPr sz="1300">
                        <a:solidFill>
                          <a:srgbClr val="FFFFFF"/>
                        </a:solidFill>
                      </a:endParaRPr>
                    </a:p>
                  </a:txBody>
                  <a:tcPr marT="91425" marB="91425" marR="91425" marL="91425"/>
                </a:tc>
              </a:tr>
              <a:tr h="357050">
                <a:tc>
                  <a:txBody>
                    <a:bodyPr/>
                    <a:lstStyle/>
                    <a:p>
                      <a:pPr indent="0" lvl="0" marL="0" rtl="0" algn="ctr">
                        <a:spcBef>
                          <a:spcPts val="0"/>
                        </a:spcBef>
                        <a:spcAft>
                          <a:spcPts val="0"/>
                        </a:spcAft>
                        <a:buNone/>
                      </a:pPr>
                      <a:r>
                        <a:rPr lang="en" sz="1300">
                          <a:solidFill>
                            <a:srgbClr val="FFFFFF"/>
                          </a:solidFill>
                        </a:rPr>
                        <a:t>category_id</a:t>
                      </a:r>
                      <a:endParaRPr sz="1300">
                        <a:solidFill>
                          <a:srgbClr val="FFFFFF"/>
                        </a:solidFill>
                      </a:endParaRPr>
                    </a:p>
                  </a:txBody>
                  <a:tcPr marT="91425" marB="91425" marR="91425" marL="91425"/>
                </a:tc>
                <a:tc>
                  <a:txBody>
                    <a:bodyPr/>
                    <a:lstStyle/>
                    <a:p>
                      <a:pPr indent="0" lvl="0" marL="0" rtl="0" algn="ctr">
                        <a:spcBef>
                          <a:spcPts val="0"/>
                        </a:spcBef>
                        <a:spcAft>
                          <a:spcPts val="0"/>
                        </a:spcAft>
                        <a:buNone/>
                      </a:pPr>
                      <a:r>
                        <a:rPr lang="en" sz="1300">
                          <a:solidFill>
                            <a:srgbClr val="FFFFFF"/>
                          </a:solidFill>
                        </a:rPr>
                        <a:t>BIGINT</a:t>
                      </a:r>
                      <a:endParaRPr sz="1300">
                        <a:solidFill>
                          <a:srgbClr val="FFFFFF"/>
                        </a:solidFill>
                      </a:endParaRPr>
                    </a:p>
                  </a:txBody>
                  <a:tcPr marT="91425" marB="91425" marR="91425" marL="91425"/>
                </a:tc>
              </a:tr>
              <a:tr h="357050">
                <a:tc>
                  <a:txBody>
                    <a:bodyPr/>
                    <a:lstStyle/>
                    <a:p>
                      <a:pPr indent="0" lvl="0" marL="0" rtl="0" algn="ctr">
                        <a:spcBef>
                          <a:spcPts val="0"/>
                        </a:spcBef>
                        <a:spcAft>
                          <a:spcPts val="0"/>
                        </a:spcAft>
                        <a:buNone/>
                      </a:pPr>
                      <a:r>
                        <a:rPr lang="en" sz="1300">
                          <a:solidFill>
                            <a:schemeClr val="accent6"/>
                          </a:solidFill>
                        </a:rPr>
                        <a:t>category_code</a:t>
                      </a:r>
                      <a:endParaRPr sz="1300">
                        <a:solidFill>
                          <a:schemeClr val="accent6"/>
                        </a:solidFill>
                      </a:endParaRPr>
                    </a:p>
                  </a:txBody>
                  <a:tcPr marT="91425" marB="91425" marR="91425" marL="91425"/>
                </a:tc>
                <a:tc>
                  <a:txBody>
                    <a:bodyPr/>
                    <a:lstStyle/>
                    <a:p>
                      <a:pPr indent="0" lvl="0" marL="0" rtl="0" algn="ctr">
                        <a:spcBef>
                          <a:spcPts val="0"/>
                        </a:spcBef>
                        <a:spcAft>
                          <a:spcPts val="0"/>
                        </a:spcAft>
                        <a:buNone/>
                      </a:pPr>
                      <a:r>
                        <a:rPr lang="en" sz="1300">
                          <a:solidFill>
                            <a:schemeClr val="accent6"/>
                          </a:solidFill>
                        </a:rPr>
                        <a:t>STRING</a:t>
                      </a:r>
                      <a:endParaRPr sz="1300">
                        <a:solidFill>
                          <a:schemeClr val="accent6"/>
                        </a:solidFill>
                      </a:endParaRPr>
                    </a:p>
                  </a:txBody>
                  <a:tcPr marT="91425" marB="91425" marR="91425" marL="91425"/>
                </a:tc>
              </a:tr>
              <a:tr h="357050">
                <a:tc>
                  <a:txBody>
                    <a:bodyPr/>
                    <a:lstStyle/>
                    <a:p>
                      <a:pPr indent="0" lvl="0" marL="0" rtl="0" algn="ctr">
                        <a:spcBef>
                          <a:spcPts val="0"/>
                        </a:spcBef>
                        <a:spcAft>
                          <a:spcPts val="0"/>
                        </a:spcAft>
                        <a:buNone/>
                      </a:pPr>
                      <a:r>
                        <a:rPr lang="en" sz="1300">
                          <a:solidFill>
                            <a:srgbClr val="FFFFFF"/>
                          </a:solidFill>
                        </a:rPr>
                        <a:t>brand</a:t>
                      </a:r>
                      <a:endParaRPr sz="1300">
                        <a:solidFill>
                          <a:srgbClr val="FFFFFF"/>
                        </a:solidFill>
                      </a:endParaRPr>
                    </a:p>
                  </a:txBody>
                  <a:tcPr marT="91425" marB="91425" marR="91425" marL="91425"/>
                </a:tc>
                <a:tc>
                  <a:txBody>
                    <a:bodyPr/>
                    <a:lstStyle/>
                    <a:p>
                      <a:pPr indent="0" lvl="0" marL="0" rtl="0" algn="ctr">
                        <a:spcBef>
                          <a:spcPts val="0"/>
                        </a:spcBef>
                        <a:spcAft>
                          <a:spcPts val="0"/>
                        </a:spcAft>
                        <a:buNone/>
                      </a:pPr>
                      <a:r>
                        <a:rPr lang="en" sz="1300">
                          <a:solidFill>
                            <a:srgbClr val="FFFFFF"/>
                          </a:solidFill>
                        </a:rPr>
                        <a:t>STRING</a:t>
                      </a:r>
                      <a:endParaRPr sz="1300">
                        <a:solidFill>
                          <a:srgbClr val="FFFFFF"/>
                        </a:solidFill>
                      </a:endParaRPr>
                    </a:p>
                  </a:txBody>
                  <a:tcPr marT="91425" marB="91425" marR="91425" marL="91425"/>
                </a:tc>
              </a:tr>
              <a:tr h="357050">
                <a:tc>
                  <a:txBody>
                    <a:bodyPr/>
                    <a:lstStyle/>
                    <a:p>
                      <a:pPr indent="0" lvl="0" marL="0" rtl="0" algn="ctr">
                        <a:spcBef>
                          <a:spcPts val="0"/>
                        </a:spcBef>
                        <a:spcAft>
                          <a:spcPts val="0"/>
                        </a:spcAft>
                        <a:buNone/>
                      </a:pPr>
                      <a:r>
                        <a:rPr lang="en" sz="1300">
                          <a:solidFill>
                            <a:srgbClr val="FFFFFF"/>
                          </a:solidFill>
                        </a:rPr>
                        <a:t>price</a:t>
                      </a:r>
                      <a:endParaRPr sz="1300">
                        <a:solidFill>
                          <a:srgbClr val="FFFFFF"/>
                        </a:solidFill>
                      </a:endParaRPr>
                    </a:p>
                  </a:txBody>
                  <a:tcPr marT="91425" marB="91425" marR="91425" marL="91425"/>
                </a:tc>
                <a:tc>
                  <a:txBody>
                    <a:bodyPr/>
                    <a:lstStyle/>
                    <a:p>
                      <a:pPr indent="0" lvl="0" marL="0" rtl="0" algn="ctr">
                        <a:spcBef>
                          <a:spcPts val="0"/>
                        </a:spcBef>
                        <a:spcAft>
                          <a:spcPts val="0"/>
                        </a:spcAft>
                        <a:buNone/>
                      </a:pPr>
                      <a:r>
                        <a:rPr lang="en" sz="1300">
                          <a:solidFill>
                            <a:srgbClr val="FFFFFF"/>
                          </a:solidFill>
                        </a:rPr>
                        <a:t>FLOAT</a:t>
                      </a:r>
                      <a:endParaRPr sz="1300">
                        <a:solidFill>
                          <a:srgbClr val="FFFFFF"/>
                        </a:solidFill>
                      </a:endParaRPr>
                    </a:p>
                  </a:txBody>
                  <a:tcPr marT="91425" marB="91425" marR="91425" marL="91425"/>
                </a:tc>
              </a:tr>
              <a:tr h="357050">
                <a:tc>
                  <a:txBody>
                    <a:bodyPr/>
                    <a:lstStyle/>
                    <a:p>
                      <a:pPr indent="0" lvl="0" marL="0" rtl="0" algn="ctr">
                        <a:spcBef>
                          <a:spcPts val="0"/>
                        </a:spcBef>
                        <a:spcAft>
                          <a:spcPts val="0"/>
                        </a:spcAft>
                        <a:buNone/>
                      </a:pPr>
                      <a:r>
                        <a:rPr lang="en" sz="1300">
                          <a:solidFill>
                            <a:srgbClr val="FFFFFF"/>
                          </a:solidFill>
                        </a:rPr>
                        <a:t>user_id</a:t>
                      </a:r>
                      <a:endParaRPr sz="1300">
                        <a:solidFill>
                          <a:srgbClr val="FFFFFF"/>
                        </a:solidFill>
                      </a:endParaRPr>
                    </a:p>
                  </a:txBody>
                  <a:tcPr marT="91425" marB="91425" marR="91425" marL="91425"/>
                </a:tc>
                <a:tc>
                  <a:txBody>
                    <a:bodyPr/>
                    <a:lstStyle/>
                    <a:p>
                      <a:pPr indent="0" lvl="0" marL="0" rtl="0" algn="ctr">
                        <a:spcBef>
                          <a:spcPts val="0"/>
                        </a:spcBef>
                        <a:spcAft>
                          <a:spcPts val="0"/>
                        </a:spcAft>
                        <a:buNone/>
                      </a:pPr>
                      <a:r>
                        <a:rPr lang="en" sz="1300">
                          <a:solidFill>
                            <a:srgbClr val="FFFFFF"/>
                          </a:solidFill>
                        </a:rPr>
                        <a:t>BIGINT</a:t>
                      </a:r>
                      <a:endParaRPr sz="1300">
                        <a:solidFill>
                          <a:srgbClr val="FFFFFF"/>
                        </a:solidFill>
                      </a:endParaRPr>
                    </a:p>
                  </a:txBody>
                  <a:tcPr marT="91425" marB="91425" marR="91425" marL="91425"/>
                </a:tc>
              </a:tr>
              <a:tr h="357050">
                <a:tc>
                  <a:txBody>
                    <a:bodyPr/>
                    <a:lstStyle/>
                    <a:p>
                      <a:pPr indent="0" lvl="0" marL="0" rtl="0" algn="ctr">
                        <a:spcBef>
                          <a:spcPts val="0"/>
                        </a:spcBef>
                        <a:spcAft>
                          <a:spcPts val="0"/>
                        </a:spcAft>
                        <a:buNone/>
                      </a:pPr>
                      <a:r>
                        <a:rPr lang="en" sz="1300">
                          <a:solidFill>
                            <a:srgbClr val="FFFFFF"/>
                          </a:solidFill>
                        </a:rPr>
                        <a:t>user_session</a:t>
                      </a:r>
                      <a:endParaRPr sz="1300">
                        <a:solidFill>
                          <a:srgbClr val="FFFFFF"/>
                        </a:solidFill>
                      </a:endParaRPr>
                    </a:p>
                  </a:txBody>
                  <a:tcPr marT="91425" marB="91425" marR="91425" marL="91425"/>
                </a:tc>
                <a:tc>
                  <a:txBody>
                    <a:bodyPr/>
                    <a:lstStyle/>
                    <a:p>
                      <a:pPr indent="0" lvl="0" marL="0" rtl="0" algn="ctr">
                        <a:spcBef>
                          <a:spcPts val="0"/>
                        </a:spcBef>
                        <a:spcAft>
                          <a:spcPts val="0"/>
                        </a:spcAft>
                        <a:buNone/>
                      </a:pPr>
                      <a:r>
                        <a:rPr lang="en" sz="1300">
                          <a:solidFill>
                            <a:srgbClr val="FFFFFF"/>
                          </a:solidFill>
                        </a:rPr>
                        <a:t>STRING</a:t>
                      </a:r>
                      <a:endParaRPr sz="1300">
                        <a:solidFill>
                          <a:srgbClr val="FFFFFF"/>
                        </a:solidFill>
                      </a:endParaRPr>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75" name="Shape 75"/>
        <p:cNvGrpSpPr/>
        <p:nvPr/>
      </p:nvGrpSpPr>
      <p:grpSpPr>
        <a:xfrm>
          <a:off x="0" y="0"/>
          <a:ext cx="0" cy="0"/>
          <a:chOff x="0" y="0"/>
          <a:chExt cx="0" cy="0"/>
        </a:xfrm>
      </p:grpSpPr>
      <p:sp>
        <p:nvSpPr>
          <p:cNvPr id="76" name="Google Shape;76;p16"/>
          <p:cNvSpPr txBox="1"/>
          <p:nvPr>
            <p:ph type="title"/>
          </p:nvPr>
        </p:nvSpPr>
        <p:spPr>
          <a:xfrm>
            <a:off x="2400600" y="389600"/>
            <a:ext cx="4342800" cy="64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2800">
                <a:solidFill>
                  <a:srgbClr val="FFFF00"/>
                </a:solidFill>
              </a:rPr>
              <a:t>Hardware Specs</a:t>
            </a:r>
            <a:endParaRPr b="1" sz="2800">
              <a:solidFill>
                <a:srgbClr val="FFFF00"/>
              </a:solidFill>
            </a:endParaRPr>
          </a:p>
        </p:txBody>
      </p:sp>
      <p:graphicFrame>
        <p:nvGraphicFramePr>
          <p:cNvPr id="77" name="Google Shape;77;p16"/>
          <p:cNvGraphicFramePr/>
          <p:nvPr/>
        </p:nvGraphicFramePr>
        <p:xfrm>
          <a:off x="619975" y="1185725"/>
          <a:ext cx="3000000" cy="3000000"/>
        </p:xfrm>
        <a:graphic>
          <a:graphicData uri="http://schemas.openxmlformats.org/drawingml/2006/table">
            <a:tbl>
              <a:tblPr>
                <a:noFill/>
                <a:tableStyleId>{FE8A1760-E69A-44E6-AB88-8414D3D7BF6E}</a:tableStyleId>
              </a:tblPr>
              <a:tblGrid>
                <a:gridCol w="1372375"/>
                <a:gridCol w="1471600"/>
              </a:tblGrid>
              <a:tr h="477225">
                <a:tc>
                  <a:txBody>
                    <a:bodyPr/>
                    <a:lstStyle/>
                    <a:p>
                      <a:pPr indent="0" lvl="0" marL="0" rtl="0" algn="ctr">
                        <a:spcBef>
                          <a:spcPts val="0"/>
                        </a:spcBef>
                        <a:spcAft>
                          <a:spcPts val="0"/>
                        </a:spcAft>
                        <a:buNone/>
                      </a:pPr>
                      <a:r>
                        <a:rPr b="1" lang="en" sz="1300" u="sng">
                          <a:solidFill>
                            <a:schemeClr val="dk1"/>
                          </a:solidFill>
                        </a:rPr>
                        <a:t>Component</a:t>
                      </a:r>
                      <a:endParaRPr b="1" sz="1300" u="sng">
                        <a:solidFill>
                          <a:schemeClr val="dk1"/>
                        </a:solidFill>
                      </a:endParaRPr>
                    </a:p>
                  </a:txBody>
                  <a:tcPr marT="91425" marB="91425" marR="91425" marL="91425"/>
                </a:tc>
                <a:tc>
                  <a:txBody>
                    <a:bodyPr/>
                    <a:lstStyle/>
                    <a:p>
                      <a:pPr indent="0" lvl="0" marL="0" rtl="0" algn="ctr">
                        <a:lnSpc>
                          <a:spcPct val="115000"/>
                        </a:lnSpc>
                        <a:spcBef>
                          <a:spcPts val="0"/>
                        </a:spcBef>
                        <a:spcAft>
                          <a:spcPts val="1600"/>
                        </a:spcAft>
                        <a:buNone/>
                      </a:pPr>
                      <a:r>
                        <a:rPr b="1" lang="en" sz="1300" u="sng">
                          <a:solidFill>
                            <a:schemeClr val="dk1"/>
                          </a:solidFill>
                        </a:rPr>
                        <a:t>Details</a:t>
                      </a:r>
                      <a:endParaRPr b="1" sz="1300" u="sng">
                        <a:solidFill>
                          <a:schemeClr val="dk1"/>
                        </a:solidFill>
                      </a:endParaRPr>
                    </a:p>
                  </a:txBody>
                  <a:tcPr marT="91425" marB="91425" marR="91425" marL="91425"/>
                </a:tc>
              </a:tr>
              <a:tr h="674875">
                <a:tc>
                  <a:txBody>
                    <a:bodyPr/>
                    <a:lstStyle/>
                    <a:p>
                      <a:pPr indent="0" lvl="0" marL="0" rtl="0" algn="ctr">
                        <a:spcBef>
                          <a:spcPts val="0"/>
                        </a:spcBef>
                        <a:spcAft>
                          <a:spcPts val="0"/>
                        </a:spcAft>
                        <a:buNone/>
                      </a:pPr>
                      <a:r>
                        <a:rPr lang="en" sz="1300">
                          <a:solidFill>
                            <a:schemeClr val="dk1"/>
                          </a:solidFill>
                        </a:rPr>
                        <a:t>Cluster Version: </a:t>
                      </a:r>
                      <a:endParaRPr sz="1300"/>
                    </a:p>
                  </a:txBody>
                  <a:tcPr marT="91425" marB="91425" marR="91425" marL="91425"/>
                </a:tc>
                <a:tc>
                  <a:txBody>
                    <a:bodyPr/>
                    <a:lstStyle/>
                    <a:p>
                      <a:pPr indent="0" lvl="0" marL="0" rtl="0" algn="ctr">
                        <a:lnSpc>
                          <a:spcPct val="115000"/>
                        </a:lnSpc>
                        <a:spcBef>
                          <a:spcPts val="0"/>
                        </a:spcBef>
                        <a:spcAft>
                          <a:spcPts val="0"/>
                        </a:spcAft>
                        <a:buNone/>
                      </a:pPr>
                      <a:r>
                        <a:rPr lang="en" sz="1300">
                          <a:solidFill>
                            <a:schemeClr val="dk1"/>
                          </a:solidFill>
                        </a:rPr>
                        <a:t>20.3.3-20</a:t>
                      </a:r>
                      <a:endParaRPr sz="1300">
                        <a:solidFill>
                          <a:schemeClr val="dk1"/>
                        </a:solidFill>
                      </a:endParaRPr>
                    </a:p>
                    <a:p>
                      <a:pPr indent="0" lvl="0" marL="0" rtl="0" algn="ctr">
                        <a:spcBef>
                          <a:spcPts val="1600"/>
                        </a:spcBef>
                        <a:spcAft>
                          <a:spcPts val="0"/>
                        </a:spcAft>
                        <a:buNone/>
                      </a:pPr>
                      <a:r>
                        <a:t/>
                      </a:r>
                      <a:endParaRPr sz="1300"/>
                    </a:p>
                  </a:txBody>
                  <a:tcPr marT="91425" marB="91425" marR="91425" marL="91425"/>
                </a:tc>
              </a:tr>
              <a:tr h="740675">
                <a:tc>
                  <a:txBody>
                    <a:bodyPr/>
                    <a:lstStyle/>
                    <a:p>
                      <a:pPr indent="0" lvl="0" marL="0" rtl="0" algn="ctr">
                        <a:lnSpc>
                          <a:spcPct val="115000"/>
                        </a:lnSpc>
                        <a:spcBef>
                          <a:spcPts val="0"/>
                        </a:spcBef>
                        <a:spcAft>
                          <a:spcPts val="1600"/>
                        </a:spcAft>
                        <a:buNone/>
                      </a:pPr>
                      <a:r>
                        <a:rPr lang="en" sz="1300">
                          <a:solidFill>
                            <a:schemeClr val="dk1"/>
                          </a:solidFill>
                        </a:rPr>
                        <a:t>Number of Nodes</a:t>
                      </a:r>
                      <a:endParaRPr sz="1300"/>
                    </a:p>
                  </a:txBody>
                  <a:tcPr marT="91425" marB="91425" marR="91425" marL="91425"/>
                </a:tc>
                <a:tc>
                  <a:txBody>
                    <a:bodyPr/>
                    <a:lstStyle/>
                    <a:p>
                      <a:pPr indent="0" lvl="0" marL="0" rtl="0" algn="ctr">
                        <a:lnSpc>
                          <a:spcPct val="115000"/>
                        </a:lnSpc>
                        <a:spcBef>
                          <a:spcPts val="0"/>
                        </a:spcBef>
                        <a:spcAft>
                          <a:spcPts val="0"/>
                        </a:spcAft>
                        <a:buNone/>
                      </a:pPr>
                      <a:r>
                        <a:rPr lang="en" sz="1300">
                          <a:solidFill>
                            <a:schemeClr val="dk1"/>
                          </a:solidFill>
                        </a:rPr>
                        <a:t>3</a:t>
                      </a:r>
                      <a:endParaRPr sz="1300">
                        <a:solidFill>
                          <a:schemeClr val="dk1"/>
                        </a:solidFill>
                      </a:endParaRPr>
                    </a:p>
                    <a:p>
                      <a:pPr indent="0" lvl="0" marL="0" rtl="0" algn="ctr">
                        <a:spcBef>
                          <a:spcPts val="1600"/>
                        </a:spcBef>
                        <a:spcAft>
                          <a:spcPts val="0"/>
                        </a:spcAft>
                        <a:buNone/>
                      </a:pPr>
                      <a:r>
                        <a:t/>
                      </a:r>
                      <a:endParaRPr sz="1300"/>
                    </a:p>
                  </a:txBody>
                  <a:tcPr marT="91425" marB="91425" marR="91425" marL="91425"/>
                </a:tc>
              </a:tr>
              <a:tr h="674875">
                <a:tc>
                  <a:txBody>
                    <a:bodyPr/>
                    <a:lstStyle/>
                    <a:p>
                      <a:pPr indent="0" lvl="0" marL="0" rtl="0" algn="ctr">
                        <a:lnSpc>
                          <a:spcPct val="115000"/>
                        </a:lnSpc>
                        <a:spcBef>
                          <a:spcPts val="0"/>
                        </a:spcBef>
                        <a:spcAft>
                          <a:spcPts val="1600"/>
                        </a:spcAft>
                        <a:buNone/>
                      </a:pPr>
                      <a:r>
                        <a:rPr lang="en" sz="1300">
                          <a:solidFill>
                            <a:schemeClr val="dk1"/>
                          </a:solidFill>
                        </a:rPr>
                        <a:t>CPU Speed:</a:t>
                      </a:r>
                      <a:endParaRPr sz="1300"/>
                    </a:p>
                  </a:txBody>
                  <a:tcPr marT="91425" marB="91425" marR="91425" marL="91425"/>
                </a:tc>
                <a:tc>
                  <a:txBody>
                    <a:bodyPr/>
                    <a:lstStyle/>
                    <a:p>
                      <a:pPr indent="0" lvl="0" marL="0" rtl="0" algn="ctr">
                        <a:lnSpc>
                          <a:spcPct val="115000"/>
                        </a:lnSpc>
                        <a:spcBef>
                          <a:spcPts val="0"/>
                        </a:spcBef>
                        <a:spcAft>
                          <a:spcPts val="0"/>
                        </a:spcAft>
                        <a:buNone/>
                      </a:pPr>
                      <a:r>
                        <a:rPr lang="en" sz="1300">
                          <a:solidFill>
                            <a:schemeClr val="dk1"/>
                          </a:solidFill>
                        </a:rPr>
                        <a:t>12 OCPU</a:t>
                      </a:r>
                      <a:endParaRPr sz="1300">
                        <a:solidFill>
                          <a:schemeClr val="dk1"/>
                        </a:solidFill>
                      </a:endParaRPr>
                    </a:p>
                    <a:p>
                      <a:pPr indent="0" lvl="0" marL="0" rtl="0" algn="ctr">
                        <a:spcBef>
                          <a:spcPts val="1600"/>
                        </a:spcBef>
                        <a:spcAft>
                          <a:spcPts val="0"/>
                        </a:spcAft>
                        <a:buNone/>
                      </a:pPr>
                      <a:r>
                        <a:t/>
                      </a:r>
                      <a:endParaRPr sz="1300"/>
                    </a:p>
                  </a:txBody>
                  <a:tcPr marT="91425" marB="91425" marR="91425" marL="91425"/>
                </a:tc>
              </a:tr>
              <a:tr h="698650">
                <a:tc>
                  <a:txBody>
                    <a:bodyPr/>
                    <a:lstStyle/>
                    <a:p>
                      <a:pPr indent="0" lvl="0" marL="0" rtl="0" algn="ctr">
                        <a:lnSpc>
                          <a:spcPct val="115000"/>
                        </a:lnSpc>
                        <a:spcBef>
                          <a:spcPts val="0"/>
                        </a:spcBef>
                        <a:spcAft>
                          <a:spcPts val="1600"/>
                        </a:spcAft>
                        <a:buNone/>
                      </a:pPr>
                      <a:r>
                        <a:rPr lang="en" sz="1300">
                          <a:solidFill>
                            <a:schemeClr val="dk1"/>
                          </a:solidFill>
                        </a:rPr>
                        <a:t>Memory Size: </a:t>
                      </a:r>
                      <a:endParaRPr sz="1300"/>
                    </a:p>
                  </a:txBody>
                  <a:tcPr marT="91425" marB="91425" marR="91425" marL="91425"/>
                </a:tc>
                <a:tc>
                  <a:txBody>
                    <a:bodyPr/>
                    <a:lstStyle/>
                    <a:p>
                      <a:pPr indent="0" lvl="0" marL="0" rtl="0" algn="ctr">
                        <a:lnSpc>
                          <a:spcPct val="115000"/>
                        </a:lnSpc>
                        <a:spcBef>
                          <a:spcPts val="0"/>
                        </a:spcBef>
                        <a:spcAft>
                          <a:spcPts val="1600"/>
                        </a:spcAft>
                        <a:buNone/>
                      </a:pPr>
                      <a:r>
                        <a:rPr lang="en" sz="1300">
                          <a:solidFill>
                            <a:schemeClr val="dk1"/>
                          </a:solidFill>
                        </a:rPr>
                        <a:t>180GB</a:t>
                      </a:r>
                      <a:endParaRPr sz="1300"/>
                    </a:p>
                  </a:txBody>
                  <a:tcPr marT="91425" marB="91425" marR="91425" marL="91425"/>
                </a:tc>
              </a:tr>
            </a:tbl>
          </a:graphicData>
        </a:graphic>
      </p:graphicFrame>
      <p:pic>
        <p:nvPicPr>
          <p:cNvPr id="78" name="Google Shape;78;p16"/>
          <p:cNvPicPr preferRelativeResize="0"/>
          <p:nvPr/>
        </p:nvPicPr>
        <p:blipFill>
          <a:blip r:embed="rId3">
            <a:alphaModFix/>
          </a:blip>
          <a:stretch>
            <a:fillRect/>
          </a:stretch>
        </p:blipFill>
        <p:spPr>
          <a:xfrm>
            <a:off x="3958275" y="2401841"/>
            <a:ext cx="4686925" cy="12139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FFFF00"/>
                </a:solidFill>
              </a:rPr>
              <a:t>Relevant Work</a:t>
            </a:r>
            <a:endParaRPr b="1">
              <a:solidFill>
                <a:srgbClr val="FFFF00"/>
              </a:solidFill>
            </a:endParaRPr>
          </a:p>
        </p:txBody>
      </p:sp>
      <p:sp>
        <p:nvSpPr>
          <p:cNvPr id="84" name="Google Shape;84;p17"/>
          <p:cNvSpPr txBox="1"/>
          <p:nvPr>
            <p:ph idx="1" type="body"/>
          </p:nvPr>
        </p:nvSpPr>
        <p:spPr>
          <a:xfrm>
            <a:off x="311700" y="1152475"/>
            <a:ext cx="8520600" cy="377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Consumers are influenced by Social Media are 4 more times </a:t>
            </a:r>
            <a:r>
              <a:rPr lang="en">
                <a:solidFill>
                  <a:srgbClr val="FFFFFF"/>
                </a:solidFill>
              </a:rPr>
              <a:t>likely</a:t>
            </a:r>
            <a:r>
              <a:rPr lang="en">
                <a:solidFill>
                  <a:srgbClr val="FFFFFF"/>
                </a:solidFill>
              </a:rPr>
              <a:t> to spend more on purchases online. </a:t>
            </a:r>
            <a:endParaRPr>
              <a:solidFill>
                <a:srgbClr val="FFFFFF"/>
              </a:solidFill>
            </a:endParaRPr>
          </a:p>
          <a:p>
            <a:pPr indent="0" lvl="0" marL="0" rtl="0" algn="just">
              <a:spcBef>
                <a:spcPts val="1600"/>
              </a:spcBef>
              <a:spcAft>
                <a:spcPts val="0"/>
              </a:spcAft>
              <a:buNone/>
            </a:pPr>
            <a:r>
              <a:rPr lang="en">
                <a:solidFill>
                  <a:srgbClr val="FFFFFF"/>
                </a:solidFill>
              </a:rPr>
              <a:t>Th</a:t>
            </a:r>
            <a:r>
              <a:rPr lang="en">
                <a:solidFill>
                  <a:srgbClr val="FFFFFF"/>
                </a:solidFill>
              </a:rPr>
              <a:t>e influence of Social Media and E-Commerce are so high that 29% of consumers are likely to make a purchase on the same day of using social media. </a:t>
            </a:r>
            <a:endParaRPr>
              <a:solidFill>
                <a:srgbClr val="FFFFFF"/>
              </a:solidFill>
            </a:endParaRPr>
          </a:p>
          <a:p>
            <a:pPr indent="0" lvl="0" marL="0" rtl="0" algn="just">
              <a:spcBef>
                <a:spcPts val="1600"/>
              </a:spcBef>
              <a:spcAft>
                <a:spcPts val="0"/>
              </a:spcAft>
              <a:buNone/>
            </a:pPr>
            <a:r>
              <a:rPr lang="en">
                <a:solidFill>
                  <a:srgbClr val="FFFFFF"/>
                </a:solidFill>
              </a:rPr>
              <a:t>Facebook - </a:t>
            </a:r>
            <a:r>
              <a:rPr lang="en">
                <a:solidFill>
                  <a:srgbClr val="FFFF00"/>
                </a:solidFill>
              </a:rPr>
              <a:t>“Liking” Feature of Facebook in how it impacts Consumer Behavior” </a:t>
            </a:r>
            <a:br>
              <a:rPr lang="en">
                <a:solidFill>
                  <a:srgbClr val="FFFF00"/>
                </a:solidFill>
              </a:rPr>
            </a:br>
            <a:r>
              <a:rPr lang="en">
                <a:solidFill>
                  <a:srgbClr val="FFFFFF"/>
                </a:solidFill>
              </a:rPr>
              <a:t>1. It acknowledge the gratifications of “likes”</a:t>
            </a:r>
            <a:br>
              <a:rPr lang="en">
                <a:solidFill>
                  <a:srgbClr val="FFFFFF"/>
                </a:solidFill>
              </a:rPr>
            </a:br>
            <a:r>
              <a:rPr lang="en">
                <a:solidFill>
                  <a:srgbClr val="FFFFFF"/>
                </a:solidFill>
              </a:rPr>
              <a:t>2. Share Information with others</a:t>
            </a:r>
            <a:br>
              <a:rPr lang="en">
                <a:solidFill>
                  <a:srgbClr val="FFFFFF"/>
                </a:solidFill>
              </a:rPr>
            </a:br>
            <a:r>
              <a:rPr lang="en">
                <a:solidFill>
                  <a:srgbClr val="FFFFFF"/>
                </a:solidFill>
              </a:rPr>
              <a:t>3. Social Obligations - Likes are plugged into more than 10 M websites globally</a:t>
            </a:r>
            <a:br>
              <a:rPr lang="en">
                <a:solidFill>
                  <a:srgbClr val="FFFFFF"/>
                </a:solidFill>
              </a:rPr>
            </a:br>
            <a:r>
              <a:rPr lang="en">
                <a:solidFill>
                  <a:srgbClr val="FFFFFF"/>
                </a:solidFill>
              </a:rPr>
              <a:t>4. Many Companies and organization have integrated a FB platform into their website. </a:t>
            </a:r>
            <a:endParaRPr>
              <a:solidFill>
                <a:srgbClr val="FFFFFF"/>
              </a:solidFill>
            </a:endParaRPr>
          </a:p>
          <a:p>
            <a:pPr indent="0" lvl="0" marL="0" rtl="0" algn="just">
              <a:spcBef>
                <a:spcPts val="1600"/>
              </a:spcBef>
              <a:spcAft>
                <a:spcPts val="1600"/>
              </a:spcAft>
              <a:buNone/>
            </a:pPr>
            <a:r>
              <a:t/>
            </a:r>
            <a:endParaRPr>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FFFF00"/>
                </a:solidFill>
              </a:rPr>
              <a:t>Relevant Work - c</a:t>
            </a:r>
            <a:r>
              <a:rPr b="1" lang="en">
                <a:solidFill>
                  <a:srgbClr val="FFFF00"/>
                </a:solidFill>
              </a:rPr>
              <a:t>ont...</a:t>
            </a:r>
            <a:r>
              <a:rPr b="1" lang="en">
                <a:solidFill>
                  <a:srgbClr val="FFFF00"/>
                </a:solidFill>
              </a:rPr>
              <a:t> </a:t>
            </a:r>
            <a:endParaRPr b="1">
              <a:solidFill>
                <a:srgbClr val="FFFF00"/>
              </a:solidFill>
            </a:endParaRPr>
          </a:p>
        </p:txBody>
      </p:sp>
      <p:sp>
        <p:nvSpPr>
          <p:cNvPr id="90" name="Google Shape;90;p18"/>
          <p:cNvSpPr txBox="1"/>
          <p:nvPr>
            <p:ph idx="1" type="body"/>
          </p:nvPr>
        </p:nvSpPr>
        <p:spPr>
          <a:xfrm>
            <a:off x="311700" y="1152475"/>
            <a:ext cx="8520600" cy="3775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rgbClr val="FFFF00"/>
                </a:solidFill>
              </a:rPr>
              <a:t>“3 Findings That Prove Instagram Drives </a:t>
            </a:r>
            <a:r>
              <a:rPr lang="en">
                <a:solidFill>
                  <a:srgbClr val="FFFF00"/>
                </a:solidFill>
              </a:rPr>
              <a:t>Shopping</a:t>
            </a:r>
            <a:r>
              <a:rPr lang="en">
                <a:solidFill>
                  <a:srgbClr val="FFFF00"/>
                </a:solidFill>
              </a:rPr>
              <a:t> Behavior”</a:t>
            </a:r>
            <a:endParaRPr>
              <a:solidFill>
                <a:srgbClr val="FFFF00"/>
              </a:solidFill>
            </a:endParaRPr>
          </a:p>
          <a:p>
            <a:pPr indent="0" lvl="0" marL="0" rtl="0" algn="just">
              <a:spcBef>
                <a:spcPts val="1600"/>
              </a:spcBef>
              <a:spcAft>
                <a:spcPts val="0"/>
              </a:spcAft>
              <a:buNone/>
            </a:pPr>
            <a:r>
              <a:rPr lang="en">
                <a:solidFill>
                  <a:srgbClr val="FFFFFF"/>
                </a:solidFill>
              </a:rPr>
              <a:t>IG - </a:t>
            </a:r>
            <a:r>
              <a:rPr lang="en">
                <a:solidFill>
                  <a:srgbClr val="FFFFFF"/>
                </a:solidFill>
              </a:rPr>
              <a:t>That </a:t>
            </a:r>
            <a:r>
              <a:rPr lang="en">
                <a:solidFill>
                  <a:srgbClr val="FFFFFF"/>
                </a:solidFill>
              </a:rPr>
              <a:t>companies</a:t>
            </a:r>
            <a:r>
              <a:rPr lang="en">
                <a:solidFill>
                  <a:srgbClr val="FFFFFF"/>
                </a:solidFill>
              </a:rPr>
              <a:t> are “Branding Their Product on </a:t>
            </a:r>
            <a:r>
              <a:rPr lang="en">
                <a:solidFill>
                  <a:srgbClr val="FFFFFF"/>
                </a:solidFill>
              </a:rPr>
              <a:t>Instagram</a:t>
            </a:r>
            <a:r>
              <a:rPr lang="en">
                <a:solidFill>
                  <a:srgbClr val="FFFFFF"/>
                </a:solidFill>
              </a:rPr>
              <a:t> can have a Positive Impact” on audiences perceive on branding and on consumer behavior. </a:t>
            </a:r>
            <a:endParaRPr>
              <a:solidFill>
                <a:srgbClr val="FFFFFF"/>
              </a:solidFill>
            </a:endParaRPr>
          </a:p>
          <a:p>
            <a:pPr indent="0" lvl="0" marL="0" rtl="0" algn="just">
              <a:spcBef>
                <a:spcPts val="1600"/>
              </a:spcBef>
              <a:spcAft>
                <a:spcPts val="0"/>
              </a:spcAft>
              <a:buNone/>
            </a:pPr>
            <a:r>
              <a:rPr lang="en">
                <a:solidFill>
                  <a:srgbClr val="FFFFFF"/>
                </a:solidFill>
              </a:rPr>
              <a:t>That consumers view brands more “Popular 78%, Relevant 74%, Creative 77%, Entertaining 76%, and committed to building a Community 72% that those are not. </a:t>
            </a:r>
            <a:endParaRPr>
              <a:solidFill>
                <a:srgbClr val="FFFFFF"/>
              </a:solidFill>
            </a:endParaRPr>
          </a:p>
          <a:p>
            <a:pPr indent="0" lvl="0" marL="0" rtl="0" algn="just">
              <a:spcBef>
                <a:spcPts val="1600"/>
              </a:spcBef>
              <a:spcAft>
                <a:spcPts val="0"/>
              </a:spcAft>
              <a:buNone/>
            </a:pPr>
            <a:r>
              <a:rPr lang="en">
                <a:solidFill>
                  <a:srgbClr val="FFFFFF"/>
                </a:solidFill>
              </a:rPr>
              <a:t>The study </a:t>
            </a:r>
            <a:r>
              <a:rPr lang="en">
                <a:solidFill>
                  <a:srgbClr val="FFFFFF"/>
                </a:solidFill>
              </a:rPr>
              <a:t>found</a:t>
            </a:r>
            <a:r>
              <a:rPr lang="en">
                <a:solidFill>
                  <a:srgbClr val="FFFFFF"/>
                </a:solidFill>
              </a:rPr>
              <a:t> that just your brand simply being on Instagram can </a:t>
            </a:r>
            <a:r>
              <a:rPr lang="en">
                <a:solidFill>
                  <a:srgbClr val="FFFFFF"/>
                </a:solidFill>
              </a:rPr>
              <a:t>have a</a:t>
            </a:r>
            <a:r>
              <a:rPr lang="en">
                <a:solidFill>
                  <a:srgbClr val="FFFFFF"/>
                </a:solidFill>
              </a:rPr>
              <a:t> </a:t>
            </a:r>
            <a:r>
              <a:rPr lang="en">
                <a:solidFill>
                  <a:srgbClr val="FFFFFF"/>
                </a:solidFill>
              </a:rPr>
              <a:t>positive</a:t>
            </a:r>
            <a:r>
              <a:rPr lang="en">
                <a:solidFill>
                  <a:srgbClr val="FFFFFF"/>
                </a:solidFill>
              </a:rPr>
              <a:t> impact on how audience perceive your brand. </a:t>
            </a:r>
            <a:endParaRPr>
              <a:solidFill>
                <a:srgbClr val="FFFFFF"/>
              </a:solidFill>
            </a:endParaRPr>
          </a:p>
          <a:p>
            <a:pPr indent="0" lvl="0" marL="0" rtl="0" algn="just">
              <a:spcBef>
                <a:spcPts val="1600"/>
              </a:spcBef>
              <a:spcAft>
                <a:spcPts val="0"/>
              </a:spcAft>
              <a:buNone/>
            </a:pPr>
            <a:r>
              <a:t/>
            </a:r>
            <a:endParaRPr>
              <a:solidFill>
                <a:srgbClr val="FFFFFF"/>
              </a:solidFill>
            </a:endParaRPr>
          </a:p>
          <a:p>
            <a:pPr indent="0" lvl="0" marL="0" rtl="0" algn="just">
              <a:spcBef>
                <a:spcPts val="1600"/>
              </a:spcBef>
              <a:spcAft>
                <a:spcPts val="1600"/>
              </a:spcAft>
              <a:buNone/>
            </a:pPr>
            <a:r>
              <a:t/>
            </a:r>
            <a:endParaRPr>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94" name="Shape 94"/>
        <p:cNvGrpSpPr/>
        <p:nvPr/>
      </p:nvGrpSpPr>
      <p:grpSpPr>
        <a:xfrm>
          <a:off x="0" y="0"/>
          <a:ext cx="0" cy="0"/>
          <a:chOff x="0" y="0"/>
          <a:chExt cx="0" cy="0"/>
        </a:xfrm>
      </p:grpSpPr>
      <p:sp>
        <p:nvSpPr>
          <p:cNvPr id="95" name="Google Shape;95;p19"/>
          <p:cNvSpPr txBox="1"/>
          <p:nvPr>
            <p:ph type="title"/>
          </p:nvPr>
        </p:nvSpPr>
        <p:spPr>
          <a:xfrm>
            <a:off x="311700" y="4332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FFFF00"/>
                </a:solidFill>
              </a:rPr>
              <a:t>Implementation  </a:t>
            </a:r>
            <a:endParaRPr b="1">
              <a:solidFill>
                <a:srgbClr val="FFFF00"/>
              </a:solidFill>
            </a:endParaRPr>
          </a:p>
        </p:txBody>
      </p:sp>
      <p:sp>
        <p:nvSpPr>
          <p:cNvPr id="96" name="Google Shape;96;p19"/>
          <p:cNvSpPr txBox="1"/>
          <p:nvPr>
            <p:ph idx="1" type="body"/>
          </p:nvPr>
        </p:nvSpPr>
        <p:spPr>
          <a:xfrm>
            <a:off x="311700" y="905600"/>
            <a:ext cx="8213700" cy="245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Workflow</a:t>
            </a:r>
            <a:endParaRPr>
              <a:solidFill>
                <a:srgbClr val="FFFFFF"/>
              </a:solidFill>
            </a:endParaRPr>
          </a:p>
          <a:p>
            <a:pPr indent="-342900" lvl="0" marL="457200" rtl="0" algn="l">
              <a:spcBef>
                <a:spcPts val="1600"/>
              </a:spcBef>
              <a:spcAft>
                <a:spcPts val="0"/>
              </a:spcAft>
              <a:buClr>
                <a:srgbClr val="FFFFFF"/>
              </a:buClr>
              <a:buSzPts val="1800"/>
              <a:buChar char="-"/>
            </a:pPr>
            <a:r>
              <a:rPr lang="en">
                <a:solidFill>
                  <a:srgbClr val="FFFFFF"/>
                </a:solidFill>
              </a:rPr>
              <a:t>Data downloaded from Kaggle and Google Drive</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CSV files were split and compressed locally (Desktop)</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Files uploaded to Oracle and uncompressed</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Files moved to HDFS file directory</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HiveQL utilized for schema development and data analysis</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Data visualized vis Power BI</a:t>
            </a:r>
            <a:endParaRPr>
              <a:solidFill>
                <a:srgbClr val="FFFFFF"/>
              </a:solidFill>
            </a:endParaRPr>
          </a:p>
        </p:txBody>
      </p:sp>
      <p:pic>
        <p:nvPicPr>
          <p:cNvPr id="97" name="Google Shape;97;p19"/>
          <p:cNvPicPr preferRelativeResize="0"/>
          <p:nvPr/>
        </p:nvPicPr>
        <p:blipFill>
          <a:blip r:embed="rId3">
            <a:alphaModFix/>
          </a:blip>
          <a:stretch>
            <a:fillRect/>
          </a:stretch>
        </p:blipFill>
        <p:spPr>
          <a:xfrm>
            <a:off x="547688" y="3529525"/>
            <a:ext cx="8048625" cy="1504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FFFF00"/>
                </a:solidFill>
              </a:rPr>
              <a:t>Data Query &amp; Analysis</a:t>
            </a:r>
            <a:endParaRPr b="1">
              <a:solidFill>
                <a:srgbClr val="FFFF00"/>
              </a:solidFill>
            </a:endParaRPr>
          </a:p>
        </p:txBody>
      </p:sp>
      <p:sp>
        <p:nvSpPr>
          <p:cNvPr id="103" name="Google Shape;103;p20"/>
          <p:cNvSpPr txBox="1"/>
          <p:nvPr>
            <p:ph idx="1" type="body"/>
          </p:nvPr>
        </p:nvSpPr>
        <p:spPr>
          <a:xfrm>
            <a:off x="311700" y="1152475"/>
            <a:ext cx="54717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Our first step was to identify the top categories that were purchased. Within Hive:</a:t>
            </a:r>
            <a:endParaRPr>
              <a:solidFill>
                <a:srgbClr val="FFFFFF"/>
              </a:solidFill>
            </a:endParaRPr>
          </a:p>
          <a:p>
            <a:pPr indent="-317500" lvl="0" marL="457200" rtl="0" algn="l">
              <a:spcBef>
                <a:spcPts val="1600"/>
              </a:spcBef>
              <a:spcAft>
                <a:spcPts val="0"/>
              </a:spcAft>
              <a:buClr>
                <a:srgbClr val="FFFFFF"/>
              </a:buClr>
              <a:buSzPts val="1400"/>
              <a:buChar char="●"/>
            </a:pPr>
            <a:r>
              <a:rPr lang="en">
                <a:solidFill>
                  <a:srgbClr val="FFFFFF"/>
                </a:solidFill>
              </a:rPr>
              <a:t>Create a table: top_purchased_categories &amp; ran query</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Utilized REGEXP_EXTRACT for pattern matching</a:t>
            </a:r>
            <a:endParaRPr>
              <a:solidFill>
                <a:srgbClr val="FFFFFF"/>
              </a:solidFill>
            </a:endParaRPr>
          </a:p>
          <a:p>
            <a:pPr indent="0" lvl="0" marL="0" rtl="0" algn="l">
              <a:spcBef>
                <a:spcPts val="1600"/>
              </a:spcBef>
              <a:spcAft>
                <a:spcPts val="1600"/>
              </a:spcAft>
              <a:buNone/>
            </a:pPr>
            <a:r>
              <a:rPr lang="en">
                <a:solidFill>
                  <a:srgbClr val="FFFFFF"/>
                </a:solidFill>
              </a:rPr>
              <a:t>We learn that “Construction” is the top purchased category</a:t>
            </a:r>
            <a:endParaRPr>
              <a:solidFill>
                <a:srgbClr val="FFFFFF"/>
              </a:solidFill>
            </a:endParaRPr>
          </a:p>
        </p:txBody>
      </p:sp>
      <p:pic>
        <p:nvPicPr>
          <p:cNvPr descr="See How It's Done: 6 Lessons on Visualization | Breaking Muscle" id="104" name="Google Shape;104;p20"/>
          <p:cNvPicPr preferRelativeResize="0"/>
          <p:nvPr/>
        </p:nvPicPr>
        <p:blipFill>
          <a:blip r:embed="rId3">
            <a:alphaModFix/>
          </a:blip>
          <a:stretch>
            <a:fillRect/>
          </a:stretch>
        </p:blipFill>
        <p:spPr>
          <a:xfrm>
            <a:off x="5857850" y="1272450"/>
            <a:ext cx="2536300" cy="2870100"/>
          </a:xfrm>
          <a:prstGeom prst="rect">
            <a:avLst/>
          </a:prstGeom>
          <a:noFill/>
          <a:ln>
            <a:noFill/>
          </a:ln>
        </p:spPr>
      </p:pic>
      <p:pic>
        <p:nvPicPr>
          <p:cNvPr id="105" name="Google Shape;105;p20"/>
          <p:cNvPicPr preferRelativeResize="0"/>
          <p:nvPr/>
        </p:nvPicPr>
        <p:blipFill>
          <a:blip r:embed="rId4">
            <a:alphaModFix/>
          </a:blip>
          <a:stretch>
            <a:fillRect/>
          </a:stretch>
        </p:blipFill>
        <p:spPr>
          <a:xfrm>
            <a:off x="576850" y="3138750"/>
            <a:ext cx="4941399" cy="1252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FFFF00"/>
                </a:solidFill>
              </a:rPr>
              <a:t>Data Query &amp; Analysis</a:t>
            </a:r>
            <a:r>
              <a:rPr b="1" lang="en">
                <a:solidFill>
                  <a:srgbClr val="FFFF00"/>
                </a:solidFill>
              </a:rPr>
              <a:t> - cont...</a:t>
            </a:r>
            <a:endParaRPr b="1">
              <a:solidFill>
                <a:srgbClr val="FFFF00"/>
              </a:solidFill>
            </a:endParaRPr>
          </a:p>
        </p:txBody>
      </p:sp>
      <p:sp>
        <p:nvSpPr>
          <p:cNvPr id="111" name="Google Shape;111;p21"/>
          <p:cNvSpPr txBox="1"/>
          <p:nvPr>
            <p:ph idx="1" type="body"/>
          </p:nvPr>
        </p:nvSpPr>
        <p:spPr>
          <a:xfrm>
            <a:off x="311700" y="1152475"/>
            <a:ext cx="54717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Secondly, we want to understand what sub_category of “Construction is purchased most</a:t>
            </a:r>
            <a:endParaRPr>
              <a:solidFill>
                <a:srgbClr val="FFFFFF"/>
              </a:solidFill>
            </a:endParaRPr>
          </a:p>
          <a:p>
            <a:pPr indent="-317500" lvl="0" marL="457200" rtl="0" algn="l">
              <a:spcBef>
                <a:spcPts val="1600"/>
              </a:spcBef>
              <a:spcAft>
                <a:spcPts val="0"/>
              </a:spcAft>
              <a:buClr>
                <a:srgbClr val="FFFFFF"/>
              </a:buClr>
              <a:buSzPts val="1400"/>
              <a:buChar char="●"/>
            </a:pPr>
            <a:r>
              <a:rPr lang="en">
                <a:solidFill>
                  <a:srgbClr val="FFFFFF"/>
                </a:solidFill>
              </a:rPr>
              <a:t>Create a table: top_purchased_construction &amp; run query</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Utilized REGEXP_EXTRACT for pattern matching</a:t>
            </a:r>
            <a:endParaRPr>
              <a:solidFill>
                <a:srgbClr val="FFFFFF"/>
              </a:solidFill>
            </a:endParaRPr>
          </a:p>
          <a:p>
            <a:pPr indent="0" lvl="0" marL="0" rtl="0" algn="l">
              <a:spcBef>
                <a:spcPts val="1600"/>
              </a:spcBef>
              <a:spcAft>
                <a:spcPts val="1600"/>
              </a:spcAft>
              <a:buNone/>
            </a:pPr>
            <a:r>
              <a:rPr lang="en">
                <a:solidFill>
                  <a:srgbClr val="FFFFFF"/>
                </a:solidFill>
              </a:rPr>
              <a:t>We learn that “lights” are the top purchases items of “Construction”</a:t>
            </a:r>
            <a:endParaRPr>
              <a:solidFill>
                <a:srgbClr val="FFFFFF"/>
              </a:solidFill>
            </a:endParaRPr>
          </a:p>
        </p:txBody>
      </p:sp>
      <p:pic>
        <p:nvPicPr>
          <p:cNvPr descr="See How It's Done: 6 Lessons on Visualization | Breaking Muscle" id="112" name="Google Shape;112;p21"/>
          <p:cNvPicPr preferRelativeResize="0"/>
          <p:nvPr/>
        </p:nvPicPr>
        <p:blipFill>
          <a:blip r:embed="rId3">
            <a:alphaModFix/>
          </a:blip>
          <a:stretch>
            <a:fillRect/>
          </a:stretch>
        </p:blipFill>
        <p:spPr>
          <a:xfrm>
            <a:off x="5857850" y="1272450"/>
            <a:ext cx="2536300" cy="2870100"/>
          </a:xfrm>
          <a:prstGeom prst="rect">
            <a:avLst/>
          </a:prstGeom>
          <a:noFill/>
          <a:ln>
            <a:noFill/>
          </a:ln>
        </p:spPr>
      </p:pic>
      <p:pic>
        <p:nvPicPr>
          <p:cNvPr id="113" name="Google Shape;113;p21"/>
          <p:cNvPicPr preferRelativeResize="0"/>
          <p:nvPr/>
        </p:nvPicPr>
        <p:blipFill>
          <a:blip r:embed="rId4">
            <a:alphaModFix/>
          </a:blip>
          <a:stretch>
            <a:fillRect/>
          </a:stretch>
        </p:blipFill>
        <p:spPr>
          <a:xfrm>
            <a:off x="311700" y="3316850"/>
            <a:ext cx="4941399" cy="1252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