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F08C5-B362-4158-8EBD-5C5529C84F7E}">
  <a:tblStyle styleId="{FA3F08C5-B362-4158-8EBD-5C5529C84F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1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5d4430e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5d4430e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85ef9c178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85ef9c178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85ef9c17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85ef9c17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85ef9c1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85ef9c1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85ef9c17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85ef9c17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f37c0374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f37c0374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dcf47d952_0_1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dcf47d952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d49412a8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d49412a8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dcf47d95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dcf47d9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85ef9c1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85ef9c1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Jonathan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dcf47d95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dcf47d9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David/Kelvin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5d49412a8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5d49412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David/Kelvin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dcf47d95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dcf47d9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dcf47d95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dcf47d9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dcf47d95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dcf47d95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d4430e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5d4430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ramirez162/ecommerce_behavior"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onnextdigital.com/how-social-media-impact-consumer-buying-behavior/"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drive.google.com/drive/folders/1Nan8X33H8xrXS5XhCKZmSpClFTCJsSpE" TargetMode="External"/><Relationship Id="rId4" Type="http://schemas.openxmlformats.org/officeDocument/2006/relationships/hyperlink" Target="https://www.kaggle.com/mkechinov/ecommerce-behavior-data-from-multi-category-store?select=2019-Oct.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990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rgbClr val="FFFF00"/>
                </a:solidFill>
              </a:rPr>
              <a:t>E-commerce Behavior</a:t>
            </a:r>
            <a:endParaRPr b="1">
              <a:solidFill>
                <a:srgbClr val="FFFF00"/>
              </a:solidFill>
            </a:endParaRPr>
          </a:p>
        </p:txBody>
      </p:sp>
      <p:sp>
        <p:nvSpPr>
          <p:cNvPr id="55" name="Google Shape;55;p13"/>
          <p:cNvSpPr txBox="1">
            <a:spLocks noGrp="1"/>
          </p:cNvSpPr>
          <p:nvPr>
            <p:ph type="subTitle" idx="1"/>
          </p:nvPr>
        </p:nvSpPr>
        <p:spPr>
          <a:xfrm>
            <a:off x="311700" y="3436625"/>
            <a:ext cx="8520600" cy="1336200"/>
          </a:xfrm>
          <a:prstGeom prst="rect">
            <a:avLst/>
          </a:prstGeom>
        </p:spPr>
        <p:txBody>
          <a:bodyPr spcFirstLastPara="1" wrap="square" lIns="91425" tIns="91425" rIns="91425" bIns="91425" anchor="t" anchorCtr="0">
            <a:noAutofit/>
          </a:bodyPr>
          <a:lstStyle/>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Fall 2020</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CIS 5200 | Systems Analysis &amp; Design</a:t>
            </a:r>
            <a:br>
              <a:rPr lang="en" sz="1800" b="1">
                <a:solidFill>
                  <a:schemeClr val="dk1"/>
                </a:solidFill>
                <a:latin typeface="Calibri"/>
                <a:ea typeface="Calibri"/>
                <a:cs typeface="Calibri"/>
                <a:sym typeface="Calibri"/>
              </a:rPr>
            </a:br>
            <a:r>
              <a:rPr lang="en" sz="1800" b="1">
                <a:solidFill>
                  <a:schemeClr val="dk1"/>
                </a:solidFill>
                <a:latin typeface="Calibri"/>
                <a:ea typeface="Calibri"/>
                <a:cs typeface="Calibri"/>
                <a:sym typeface="Calibri"/>
              </a:rPr>
              <a:t>Professor | Jongwook Woo</a:t>
            </a:r>
            <a:endParaRPr sz="1500">
              <a:solidFill>
                <a:srgbClr val="000000"/>
              </a:solidFill>
              <a:latin typeface="Calibri"/>
              <a:ea typeface="Calibri"/>
              <a:cs typeface="Calibri"/>
              <a:sym typeface="Calibri"/>
            </a:endParaRPr>
          </a:p>
          <a:p>
            <a:pPr marL="0" lvl="0" indent="25400" algn="ctr" rtl="0">
              <a:lnSpc>
                <a:spcPct val="90000"/>
              </a:lnSpc>
              <a:spcBef>
                <a:spcPts val="0"/>
              </a:spcBef>
              <a:spcAft>
                <a:spcPts val="0"/>
              </a:spcAft>
              <a:buClr>
                <a:srgbClr val="000000"/>
              </a:buClr>
              <a:buSzPts val="1800"/>
              <a:buFont typeface="Arial"/>
              <a:buNone/>
            </a:pPr>
            <a:r>
              <a:rPr lang="en" sz="1800" b="1">
                <a:solidFill>
                  <a:schemeClr val="dk1"/>
                </a:solidFill>
                <a:latin typeface="Calibri"/>
                <a:ea typeface="Calibri"/>
                <a:cs typeface="Calibri"/>
                <a:sym typeface="Calibri"/>
              </a:rPr>
              <a:t> David Gómez Tagle | Jonathan B. Reyes | Jose Ramirez | Jing Zhu | Kelvin Odii</a:t>
            </a:r>
            <a:endParaRPr/>
          </a:p>
        </p:txBody>
      </p:sp>
      <p:pic>
        <p:nvPicPr>
          <p:cNvPr id="56" name="Google Shape;56;p13" descr="Google Shape;107;p25"/>
          <p:cNvPicPr preferRelativeResize="0"/>
          <p:nvPr/>
        </p:nvPicPr>
        <p:blipFill rotWithShape="1">
          <a:blip r:embed="rId3">
            <a:alphaModFix/>
          </a:blip>
          <a:srcRect b="7535"/>
          <a:stretch/>
        </p:blipFill>
        <p:spPr>
          <a:xfrm>
            <a:off x="6918374" y="0"/>
            <a:ext cx="2225626" cy="1875882"/>
          </a:xfrm>
          <a:prstGeom prst="rect">
            <a:avLst/>
          </a:prstGeom>
          <a:noFill/>
          <a:ln>
            <a:noFill/>
          </a:ln>
          <a:effectLst>
            <a:outerShdw blurRad="63500" dist="19050" dir="13260000" rotWithShape="0">
              <a:srgbClr val="000000">
                <a:alpha val="7840"/>
              </a:srgbClr>
            </a:outerShdw>
          </a:effectLst>
        </p:spPr>
      </p:pic>
      <p:pic>
        <p:nvPicPr>
          <p:cNvPr id="57" name="Google Shape;57;p13" descr="E-commerce 2021 - Marotino INC"/>
          <p:cNvPicPr preferRelativeResize="0"/>
          <p:nvPr/>
        </p:nvPicPr>
        <p:blipFill>
          <a:blip r:embed="rId4">
            <a:alphaModFix/>
          </a:blip>
          <a:stretch>
            <a:fillRect/>
          </a:stretch>
        </p:blipFill>
        <p:spPr>
          <a:xfrm>
            <a:off x="189025" y="175938"/>
            <a:ext cx="2928725" cy="1524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9" name="Google Shape;119;p22"/>
          <p:cNvSpPr txBox="1">
            <a:spLocks noGrp="1"/>
          </p:cNvSpPr>
          <p:nvPr>
            <p:ph type="body" idx="1"/>
          </p:nvPr>
        </p:nvSpPr>
        <p:spPr>
          <a:xfrm>
            <a:off x="311700" y="1152475"/>
            <a:ext cx="554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Lastly, we identified a value as to know when these items are purchased</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table: category_purchase_time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to match “purchase”</a:t>
            </a:r>
            <a:endParaRPr>
              <a:solidFill>
                <a:srgbClr val="FFFFFF"/>
              </a:solidFill>
            </a:endParaRPr>
          </a:p>
          <a:p>
            <a:pPr marL="0" lvl="0" indent="0" algn="l" rtl="0">
              <a:spcBef>
                <a:spcPts val="1600"/>
              </a:spcBef>
              <a:spcAft>
                <a:spcPts val="1600"/>
              </a:spcAft>
              <a:buNone/>
            </a:pPr>
            <a:r>
              <a:rPr lang="en">
                <a:solidFill>
                  <a:srgbClr val="FFFFFF"/>
                </a:solidFill>
              </a:rPr>
              <a:t>Now that we have created the tables, we download them locally and import them into PowerBi to create our visualizations.</a:t>
            </a:r>
            <a:endParaRPr>
              <a:solidFill>
                <a:srgbClr val="FFFFFF"/>
              </a:solidFill>
            </a:endParaRPr>
          </a:p>
        </p:txBody>
      </p:sp>
      <p:pic>
        <p:nvPicPr>
          <p:cNvPr id="120" name="Google Shape;120;p22"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3" name="Picture 2">
            <a:extLst>
              <a:ext uri="{FF2B5EF4-FFF2-40B4-BE49-F238E27FC236}">
                <a16:creationId xmlns:a16="http://schemas.microsoft.com/office/drawing/2014/main" id="{23F29052-7EB7-4B5B-B397-68834E555DCB}"/>
              </a:ext>
            </a:extLst>
          </p:cNvPr>
          <p:cNvPicPr>
            <a:picLocks noChangeAspect="1"/>
          </p:cNvPicPr>
          <p:nvPr/>
        </p:nvPicPr>
        <p:blipFill>
          <a:blip r:embed="rId4"/>
          <a:stretch>
            <a:fillRect/>
          </a:stretch>
        </p:blipFill>
        <p:spPr>
          <a:xfrm>
            <a:off x="369310" y="3371025"/>
            <a:ext cx="4886325" cy="154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96450" y="435775"/>
            <a:ext cx="8520600" cy="9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a:solidFill>
                  <a:srgbClr val="FFFF00"/>
                </a:solidFill>
              </a:rPr>
              <a:t>Visualizations </a:t>
            </a:r>
            <a:endParaRPr sz="2800" b="1">
              <a:solidFill>
                <a:srgbClr val="FFFF00"/>
              </a:solidFill>
            </a:endParaRPr>
          </a:p>
          <a:p>
            <a:pPr marL="457200" lvl="0" indent="-406400" algn="ctr" rtl="0">
              <a:spcBef>
                <a:spcPts val="0"/>
              </a:spcBef>
              <a:spcAft>
                <a:spcPts val="0"/>
              </a:spcAft>
              <a:buClr>
                <a:srgbClr val="FFFF00"/>
              </a:buClr>
              <a:buSzPts val="2800"/>
              <a:buChar char="-"/>
            </a:pPr>
            <a:r>
              <a:rPr lang="en" sz="2800" b="1">
                <a:solidFill>
                  <a:srgbClr val="FFFF00"/>
                </a:solidFill>
              </a:rPr>
              <a:t>Microsoft PowerBI</a:t>
            </a:r>
            <a:endParaRPr sz="2800" b="1">
              <a:solidFill>
                <a:srgbClr val="FFFF00"/>
              </a:solidFill>
            </a:endParaRPr>
          </a:p>
        </p:txBody>
      </p:sp>
      <p:sp>
        <p:nvSpPr>
          <p:cNvPr id="127" name="Google Shape;127;p23"/>
          <p:cNvSpPr txBox="1">
            <a:spLocks noGrp="1"/>
          </p:cNvSpPr>
          <p:nvPr>
            <p:ph type="body" idx="4294967295"/>
          </p:nvPr>
        </p:nvSpPr>
        <p:spPr>
          <a:xfrm>
            <a:off x="1234950" y="1568125"/>
            <a:ext cx="6674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highlight>
                <a:srgbClr val="000000"/>
              </a:highlight>
            </a:endParaRPr>
          </a:p>
          <a:p>
            <a:pPr marL="457200" lvl="0" indent="-342900" algn="l" rtl="0">
              <a:spcBef>
                <a:spcPts val="1600"/>
              </a:spcBef>
              <a:spcAft>
                <a:spcPts val="0"/>
              </a:spcAft>
              <a:buClr>
                <a:srgbClr val="FFFFFF"/>
              </a:buClr>
              <a:buSzPts val="1800"/>
              <a:buChar char="●"/>
            </a:pPr>
            <a:r>
              <a:rPr lang="en">
                <a:solidFill>
                  <a:srgbClr val="FFFFFF"/>
                </a:solidFill>
              </a:rPr>
              <a:t>What are the top 10 purchased categories?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are top 10 items purchased of the top category ?</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What time of day are these items mostly purchased?</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1572600" y="4221200"/>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45.96% of purchases (2.43 Million) are of construction</a:t>
            </a:r>
            <a:endParaRPr>
              <a:solidFill>
                <a:srgbClr val="FFFFFF"/>
              </a:solidFill>
            </a:endParaRPr>
          </a:p>
        </p:txBody>
      </p:sp>
      <p:pic>
        <p:nvPicPr>
          <p:cNvPr id="133" name="Google Shape;133;p24"/>
          <p:cNvPicPr preferRelativeResize="0"/>
          <p:nvPr/>
        </p:nvPicPr>
        <p:blipFill>
          <a:blip r:embed="rId3">
            <a:alphaModFix/>
          </a:blip>
          <a:stretch>
            <a:fillRect/>
          </a:stretch>
        </p:blipFill>
        <p:spPr>
          <a:xfrm>
            <a:off x="1150963" y="171150"/>
            <a:ext cx="6842066" cy="39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1150975" y="4230575"/>
            <a:ext cx="68421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Within construction, 95.3% (2.21 million) of purchases are of lights</a:t>
            </a:r>
            <a:endParaRPr>
              <a:solidFill>
                <a:srgbClr val="FFFFFF"/>
              </a:solidFill>
            </a:endParaRPr>
          </a:p>
        </p:txBody>
      </p:sp>
      <p:pic>
        <p:nvPicPr>
          <p:cNvPr id="139" name="Google Shape;139;p25"/>
          <p:cNvPicPr preferRelativeResize="0"/>
          <p:nvPr/>
        </p:nvPicPr>
        <p:blipFill>
          <a:blip r:embed="rId3">
            <a:alphaModFix/>
          </a:blip>
          <a:stretch>
            <a:fillRect/>
          </a:stretch>
        </p:blipFill>
        <p:spPr>
          <a:xfrm>
            <a:off x="1150963" y="179275"/>
            <a:ext cx="6842066" cy="39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body" idx="1"/>
          </p:nvPr>
        </p:nvSpPr>
        <p:spPr>
          <a:xfrm>
            <a:off x="1572600" y="4305525"/>
            <a:ext cx="5998800" cy="6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At 8:20AM and 8:46AM, most purchases are made.</a:t>
            </a:r>
            <a:endParaRPr dirty="0">
              <a:solidFill>
                <a:srgbClr val="FFFFFF"/>
              </a:solidFill>
            </a:endParaRPr>
          </a:p>
        </p:txBody>
      </p:sp>
      <p:pic>
        <p:nvPicPr>
          <p:cNvPr id="3" name="Picture 2">
            <a:extLst>
              <a:ext uri="{FF2B5EF4-FFF2-40B4-BE49-F238E27FC236}">
                <a16:creationId xmlns:a16="http://schemas.microsoft.com/office/drawing/2014/main" id="{F084B9F1-7D51-4226-BD5B-024810D2A88F}"/>
              </a:ext>
            </a:extLst>
          </p:cNvPr>
          <p:cNvPicPr>
            <a:picLocks noChangeAspect="1"/>
          </p:cNvPicPr>
          <p:nvPr/>
        </p:nvPicPr>
        <p:blipFill>
          <a:blip r:embed="rId3"/>
          <a:stretch>
            <a:fillRect/>
          </a:stretch>
        </p:blipFill>
        <p:spPr>
          <a:xfrm>
            <a:off x="0" y="701750"/>
            <a:ext cx="9144000" cy="3389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Conclusion</a:t>
            </a:r>
            <a:endParaRPr b="1">
              <a:solidFill>
                <a:srgbClr val="FFFF00"/>
              </a:solidFill>
            </a:endParaRPr>
          </a:p>
        </p:txBody>
      </p:sp>
      <p:sp>
        <p:nvSpPr>
          <p:cNvPr id="151" name="Google Shape;151;p27"/>
          <p:cNvSpPr txBox="1">
            <a:spLocks noGrp="1"/>
          </p:cNvSpPr>
          <p:nvPr>
            <p:ph type="body" idx="1"/>
          </p:nvPr>
        </p:nvSpPr>
        <p:spPr>
          <a:xfrm>
            <a:off x="311700" y="1152475"/>
            <a:ext cx="483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The role and impact of e-Commerce and customer behavior drive the industry.  Behavior analysis is essential in attracting more shoppers and improving “how businesses conduct business.”</a:t>
            </a:r>
            <a:endParaRPr>
              <a:solidFill>
                <a:srgbClr val="FFFFFF"/>
              </a:solidFill>
            </a:endParaRPr>
          </a:p>
          <a:p>
            <a:pPr marL="0" lvl="0" indent="0" algn="l" rtl="0">
              <a:spcBef>
                <a:spcPts val="1600"/>
              </a:spcBef>
              <a:spcAft>
                <a:spcPts val="0"/>
              </a:spcAft>
              <a:buNone/>
            </a:pPr>
            <a:r>
              <a:rPr lang="en">
                <a:solidFill>
                  <a:srgbClr val="FFFFFF"/>
                </a:solidFill>
              </a:rPr>
              <a:t>From our analysis of </a:t>
            </a:r>
            <a:r>
              <a:rPr lang="en">
                <a:solidFill>
                  <a:schemeClr val="dk1"/>
                </a:solidFill>
              </a:rPr>
              <a:t>310,190,105 records:</a:t>
            </a:r>
            <a:endParaRPr>
              <a:solidFill>
                <a:schemeClr val="dk1"/>
              </a:solidFill>
            </a:endParaRPr>
          </a:p>
          <a:p>
            <a:pPr marL="457200" lvl="0" indent="-317500" algn="l" rtl="0">
              <a:spcBef>
                <a:spcPts val="1600"/>
              </a:spcBef>
              <a:spcAft>
                <a:spcPts val="0"/>
              </a:spcAft>
              <a:buClr>
                <a:srgbClr val="FFFFFF"/>
              </a:buClr>
              <a:buSzPts val="1400"/>
              <a:buChar char="●"/>
            </a:pPr>
            <a:r>
              <a:rPr lang="en">
                <a:solidFill>
                  <a:srgbClr val="FFFFFF"/>
                </a:solidFill>
              </a:rPr>
              <a:t>Construction lights are the most commonly purchased category online</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Majority of purchases are made at 8:20AM. </a:t>
            </a:r>
            <a:endParaRPr>
              <a:solidFill>
                <a:srgbClr val="FFFFFF"/>
              </a:solidFill>
            </a:endParaRPr>
          </a:p>
          <a:p>
            <a:pPr marL="0" lvl="0" indent="0" algn="l" rtl="0">
              <a:spcBef>
                <a:spcPts val="1600"/>
              </a:spcBef>
              <a:spcAft>
                <a:spcPts val="0"/>
              </a:spcAft>
              <a:buNone/>
            </a:pPr>
            <a:r>
              <a:rPr lang="en">
                <a:solidFill>
                  <a:srgbClr val="FFFFFF"/>
                </a:solidFill>
              </a:rPr>
              <a:t>In conclusion, sales and marketing efforts can be focused to these category of items and marketed at this time.</a:t>
            </a:r>
            <a:endParaRPr>
              <a:solidFill>
                <a:srgbClr val="FFFFFF"/>
              </a:solidFill>
            </a:endParaRPr>
          </a:p>
          <a:p>
            <a:pPr marL="457200" lvl="0" indent="0" algn="l" rtl="0">
              <a:spcBef>
                <a:spcPts val="1600"/>
              </a:spcBef>
              <a:spcAft>
                <a:spcPts val="1600"/>
              </a:spcAft>
              <a:buNone/>
            </a:pPr>
            <a:endParaRPr>
              <a:solidFill>
                <a:srgbClr val="FFFFFF"/>
              </a:solidFill>
            </a:endParaRPr>
          </a:p>
        </p:txBody>
      </p:sp>
      <p:pic>
        <p:nvPicPr>
          <p:cNvPr id="152" name="Google Shape;152;p27" descr="See How It's Done: 6 Lessons on Visualization | Breaking Muscle"/>
          <p:cNvPicPr preferRelativeResize="0"/>
          <p:nvPr/>
        </p:nvPicPr>
        <p:blipFill>
          <a:blip r:embed="rId3">
            <a:alphaModFix/>
          </a:blip>
          <a:stretch>
            <a:fillRect/>
          </a:stretch>
        </p:blipFill>
        <p:spPr>
          <a:xfrm>
            <a:off x="5559012" y="1282450"/>
            <a:ext cx="2105025" cy="210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Github </a:t>
            </a:r>
            <a:endParaRPr b="1">
              <a:solidFill>
                <a:srgbClr val="FFFF00"/>
              </a:solidFill>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https://github.com/jramirez162/ecommerce_behavior</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marR="0" lvl="0" indent="0" algn="ctr" rtl="0">
              <a:spcBef>
                <a:spcPts val="0"/>
              </a:spcBef>
              <a:spcAft>
                <a:spcPts val="0"/>
              </a:spcAft>
              <a:buNone/>
            </a:pPr>
            <a:r>
              <a:rPr lang="en" b="1">
                <a:solidFill>
                  <a:srgbClr val="FFFF00"/>
                </a:solidFill>
              </a:rPr>
              <a:t>References</a:t>
            </a:r>
            <a:endParaRPr b="1">
              <a:solidFill>
                <a:srgbClr val="FFFF00"/>
              </a:solidFill>
            </a:endParaRPr>
          </a:p>
        </p:txBody>
      </p:sp>
      <p:sp>
        <p:nvSpPr>
          <p:cNvPr id="164" name="Google Shape;164;p29"/>
          <p:cNvSpPr txBox="1">
            <a:spLocks noGrp="1"/>
          </p:cNvSpPr>
          <p:nvPr>
            <p:ph type="body" idx="1"/>
          </p:nvPr>
        </p:nvSpPr>
        <p:spPr>
          <a:xfrm>
            <a:off x="311700" y="965075"/>
            <a:ext cx="8520600" cy="362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00FFFF"/>
                </a:solidFill>
              </a:rPr>
              <a:t>Fitzegeral, R. (2019, December 10). How Does Social Media Impact Consumer Buying Behavior? Retrieved December 09, 2020, from </a:t>
            </a:r>
            <a:r>
              <a:rPr lang="en" sz="1400" u="sng">
                <a:solidFill>
                  <a:schemeClr val="hlink"/>
                </a:solidFill>
                <a:hlinkClick r:id="rId3"/>
              </a:rPr>
              <a:t>https://connextdigital.com/how-social-media-impact-consumer-buying-behavior/</a:t>
            </a:r>
            <a:endParaRPr sz="1400">
              <a:solidFill>
                <a:srgbClr val="00FFFF"/>
              </a:solidFill>
            </a:endParaRPr>
          </a:p>
          <a:p>
            <a:pPr marL="0" lvl="0" indent="0" algn="l" rtl="0">
              <a:spcBef>
                <a:spcPts val="1200"/>
              </a:spcBef>
              <a:spcAft>
                <a:spcPts val="0"/>
              </a:spcAft>
              <a:buNone/>
            </a:pPr>
            <a:r>
              <a:rPr lang="en" sz="1400">
                <a:solidFill>
                  <a:srgbClr val="00FFFF"/>
                </a:solidFill>
              </a:rPr>
              <a:t>Hearn, I. (2019, February 11). 3 Findings That Prove Instagram Drives Shopping Behavior [NEW DATA]. Retrieved December 09, 2020, from https://www.impactplus.com/blog/instagram-drives-shopping-behavior-new-data</a:t>
            </a:r>
            <a:endParaRPr sz="1400">
              <a:solidFill>
                <a:srgbClr val="00FFFF"/>
              </a:solidFill>
            </a:endParaRPr>
          </a:p>
          <a:p>
            <a:pPr marL="0" marR="1257300" lvl="0" indent="0" algn="l" rtl="0">
              <a:lnSpc>
                <a:spcPct val="100000"/>
              </a:lnSpc>
              <a:spcBef>
                <a:spcPts val="1200"/>
              </a:spcBef>
              <a:spcAft>
                <a:spcPts val="0"/>
              </a:spcAft>
              <a:buNone/>
            </a:pPr>
            <a:r>
              <a:rPr lang="en" sz="1400" b="1">
                <a:solidFill>
                  <a:srgbClr val="00FFFF"/>
                </a:solidFill>
              </a:rPr>
              <a:t>Data Sources:</a:t>
            </a:r>
            <a:endParaRPr sz="1400" b="1">
              <a:solidFill>
                <a:srgbClr val="00FFFF"/>
              </a:solidFill>
            </a:endParaRPr>
          </a:p>
          <a:p>
            <a:pPr marL="0" lvl="0" indent="0" algn="l" rtl="0">
              <a:lnSpc>
                <a:spcPct val="125000"/>
              </a:lnSpc>
              <a:spcBef>
                <a:spcPts val="0"/>
              </a:spcBef>
              <a:spcAft>
                <a:spcPts val="0"/>
              </a:spcAft>
              <a:buNone/>
            </a:pPr>
            <a:r>
              <a:rPr lang="en" sz="1400">
                <a:solidFill>
                  <a:srgbClr val="FFFFFF"/>
                </a:solidFill>
              </a:rPr>
              <a:t>eCommerce behavior data from multi category store. (n.d.). Retrieved December 01, 2020, from </a:t>
            </a:r>
            <a:r>
              <a:rPr lang="en" sz="1400" u="sng">
                <a:solidFill>
                  <a:srgbClr val="00FFFF"/>
                </a:solidFill>
                <a:hlinkClick r:id="rId4">
                  <a:extLst>
                    <a:ext uri="{A12FA001-AC4F-418D-AE19-62706E023703}">
                      <ahyp:hlinkClr xmlns:ahyp="http://schemas.microsoft.com/office/drawing/2018/hyperlinkcolor" val="tx"/>
                    </a:ext>
                  </a:extLst>
                </a:hlinkClick>
              </a:rPr>
              <a:t>https://www.kaggle.com/mkechinov/ecommerce-behavior-data-from-multi-category-store</a:t>
            </a:r>
            <a:br>
              <a:rPr lang="en" sz="1400" u="sng">
                <a:solidFill>
                  <a:srgbClr val="00FFFF"/>
                </a:solidFill>
                <a:hlinkClick r:id="rId4">
                  <a:extLst>
                    <a:ext uri="{A12FA001-AC4F-418D-AE19-62706E023703}">
                      <ahyp:hlinkClr xmlns:ahyp="http://schemas.microsoft.com/office/drawing/2018/hyperlinkcolor" val="tx"/>
                    </a:ext>
                  </a:extLst>
                </a:hlinkClick>
              </a:rPr>
            </a:br>
            <a:r>
              <a:rPr lang="en" sz="1400" u="sng">
                <a:solidFill>
                  <a:srgbClr val="00FFFF"/>
                </a:solidFill>
                <a:hlinkClick r:id="rId4">
                  <a:extLst>
                    <a:ext uri="{A12FA001-AC4F-418D-AE19-62706E023703}">
                      <ahyp:hlinkClr xmlns:ahyp="http://schemas.microsoft.com/office/drawing/2018/hyperlinkcolor" val="tx"/>
                    </a:ext>
                  </a:extLst>
                </a:hlinkClick>
              </a:rPr>
              <a:t>select=2019-Oct.csv</a:t>
            </a:r>
            <a:endParaRPr sz="1400">
              <a:solidFill>
                <a:srgbClr val="00FFFF"/>
              </a:solidFill>
            </a:endParaRPr>
          </a:p>
          <a:p>
            <a:pPr marL="0" marR="1257300" lvl="0" indent="0" algn="l" rtl="0">
              <a:lnSpc>
                <a:spcPct val="100000"/>
              </a:lnSpc>
              <a:spcBef>
                <a:spcPts val="600"/>
              </a:spcBef>
              <a:spcAft>
                <a:spcPts val="0"/>
              </a:spcAft>
              <a:buNone/>
            </a:pPr>
            <a:endParaRPr sz="1400">
              <a:solidFill>
                <a:srgbClr val="00FFFF"/>
              </a:solidFill>
            </a:endParaRPr>
          </a:p>
          <a:p>
            <a:pPr marL="0" marR="1257300" lvl="0" indent="0" algn="l" rtl="0">
              <a:lnSpc>
                <a:spcPct val="100000"/>
              </a:lnSpc>
              <a:spcBef>
                <a:spcPts val="0"/>
              </a:spcBef>
              <a:spcAft>
                <a:spcPts val="0"/>
              </a:spcAft>
              <a:buNone/>
            </a:pPr>
            <a:r>
              <a:rPr lang="en" sz="1400">
                <a:solidFill>
                  <a:srgbClr val="00FFFF"/>
                </a:solidFill>
              </a:rPr>
              <a:t>Datasets. (n.d.)</a:t>
            </a:r>
            <a:r>
              <a:rPr lang="en" sz="1400">
                <a:solidFill>
                  <a:srgbClr val="FFFFFF"/>
                </a:solidFill>
              </a:rPr>
              <a:t>. Retrieved December 01, 2020, from </a:t>
            </a:r>
            <a:r>
              <a:rPr lang="en" sz="1400" u="sng">
                <a:solidFill>
                  <a:srgbClr val="00FFFF"/>
                </a:solidFill>
                <a:hlinkClick r:id="rId5">
                  <a:extLst>
                    <a:ext uri="{A12FA001-AC4F-418D-AE19-62706E023703}">
                      <ahyp:hlinkClr xmlns:ahyp="http://schemas.microsoft.com/office/drawing/2018/hyperlinkcolor" val="tx"/>
                    </a:ext>
                  </a:extLst>
                </a:hlinkClick>
              </a:rPr>
              <a:t>https://drive.google.com/drive/folders/1Nan8X33H8xrXS5XhCKZmSpClFTCJsSpE</a:t>
            </a:r>
            <a:endParaRPr sz="1400" b="1" u="sng">
              <a:solidFill>
                <a:srgbClr val="00FFFF"/>
              </a:solidFill>
            </a:endParaRPr>
          </a:p>
          <a:p>
            <a:pPr marL="0" marR="1257300" lvl="0" indent="0" algn="l" rtl="0">
              <a:lnSpc>
                <a:spcPct val="100000"/>
              </a:lnSpc>
              <a:spcBef>
                <a:spcPts val="0"/>
              </a:spcBef>
              <a:spcAft>
                <a:spcPts val="0"/>
              </a:spcAft>
              <a:buNone/>
            </a:pPr>
            <a:r>
              <a:rPr lang="en" sz="1400" u="sng">
                <a:solidFill>
                  <a:srgbClr val="00FFFF"/>
                </a:solidFill>
              </a:rPr>
              <a:t>https://journals.sagepub.com/doi/full/10.1177/2056305117706785</a:t>
            </a:r>
            <a:endParaRPr sz="1400" u="sng">
              <a:solidFill>
                <a:srgbClr val="00FFFF"/>
              </a:solidFill>
            </a:endParaRPr>
          </a:p>
          <a:p>
            <a:pPr marL="0" lvl="0" indent="0" algn="just" rtl="0">
              <a:spcBef>
                <a:spcPts val="0"/>
              </a:spcBef>
              <a:spcAft>
                <a:spcPts val="0"/>
              </a:spcAft>
              <a:buNone/>
            </a:pPr>
            <a:endParaRPr sz="1400" u="sng">
              <a:solidFill>
                <a:srgbClr val="00FFFF"/>
              </a:solidFill>
            </a:endParaRPr>
          </a:p>
          <a:p>
            <a:pPr marL="0" lvl="0" indent="0" algn="l" rtl="0">
              <a:spcBef>
                <a:spcPts val="1600"/>
              </a:spcBef>
              <a:spcAft>
                <a:spcPts val="1600"/>
              </a:spcAft>
              <a:buNone/>
            </a:pPr>
            <a:endParaRPr sz="1400">
              <a:solidFill>
                <a:srgbClr val="00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82475" y="225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Introduction</a:t>
            </a:r>
            <a:endParaRPr b="1">
              <a:solidFill>
                <a:srgbClr val="FFFF00"/>
              </a:solidFill>
            </a:endParaRPr>
          </a:p>
        </p:txBody>
      </p:sp>
      <p:sp>
        <p:nvSpPr>
          <p:cNvPr id="63" name="Google Shape;63;p14"/>
          <p:cNvSpPr txBox="1">
            <a:spLocks noGrp="1"/>
          </p:cNvSpPr>
          <p:nvPr>
            <p:ph type="body" idx="1"/>
          </p:nvPr>
        </p:nvSpPr>
        <p:spPr>
          <a:xfrm>
            <a:off x="311700" y="686775"/>
            <a:ext cx="3999900" cy="4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rPr>
              <a:t>Ecommerce Behavior: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Size: 43.10 GB</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Record count: 310,190,105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7 months of behavior data related to products Purchased, Categories, and Date / Time purchase.</a:t>
            </a:r>
            <a:endParaRPr sz="1200">
              <a:solidFill>
                <a:srgbClr val="FFFFFF"/>
              </a:solidFill>
            </a:endParaRPr>
          </a:p>
          <a:p>
            <a:pPr marL="0" lvl="0" indent="0" algn="l" rtl="0">
              <a:spcBef>
                <a:spcPts val="1600"/>
              </a:spcBef>
              <a:spcAft>
                <a:spcPts val="0"/>
              </a:spcAft>
              <a:buNone/>
            </a:pPr>
            <a:r>
              <a:rPr lang="en" sz="1200">
                <a:solidFill>
                  <a:srgbClr val="FFFFFF"/>
                </a:solidFill>
              </a:rPr>
              <a:t>From the Data:</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Analyze consumer behavior</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Identify categories most purchased </a:t>
            </a:r>
            <a:endParaRPr sz="1200">
              <a:solidFill>
                <a:srgbClr val="FFFFFF"/>
              </a:solidFill>
            </a:endParaRPr>
          </a:p>
          <a:p>
            <a:pPr marL="457200" lvl="0" indent="-304800" algn="l" rtl="0">
              <a:spcBef>
                <a:spcPts val="0"/>
              </a:spcBef>
              <a:spcAft>
                <a:spcPts val="0"/>
              </a:spcAft>
              <a:buClr>
                <a:srgbClr val="FFFFFF"/>
              </a:buClr>
              <a:buSzPts val="1200"/>
              <a:buChar char="●"/>
            </a:pPr>
            <a:r>
              <a:rPr lang="en" sz="1200">
                <a:solidFill>
                  <a:srgbClr val="FFFFFF"/>
                </a:solidFill>
              </a:rPr>
              <a:t>When they are likely to be purchased</a:t>
            </a:r>
            <a:endParaRPr sz="1200">
              <a:solidFill>
                <a:srgbClr val="FFFFFF"/>
              </a:solidFill>
            </a:endParaRPr>
          </a:p>
          <a:p>
            <a:pPr marL="0" lvl="0" indent="0" algn="l" rtl="0">
              <a:spcBef>
                <a:spcPts val="1600"/>
              </a:spcBef>
              <a:spcAft>
                <a:spcPts val="0"/>
              </a:spcAft>
              <a:buNone/>
            </a:pPr>
            <a:r>
              <a:rPr lang="en" sz="1200">
                <a:solidFill>
                  <a:srgbClr val="FFFFFF"/>
                </a:solidFill>
              </a:rPr>
              <a:t>Benefits: </a:t>
            </a:r>
            <a:endParaRPr sz="1200">
              <a:solidFill>
                <a:srgbClr val="FFFFFF"/>
              </a:solidFill>
            </a:endParaRPr>
          </a:p>
          <a:p>
            <a:pPr marL="457200" lvl="0" indent="-304800" algn="l" rtl="0">
              <a:spcBef>
                <a:spcPts val="1600"/>
              </a:spcBef>
              <a:spcAft>
                <a:spcPts val="0"/>
              </a:spcAft>
              <a:buClr>
                <a:srgbClr val="FFFFFF"/>
              </a:buClr>
              <a:buSzPts val="1200"/>
              <a:buChar char="●"/>
            </a:pPr>
            <a:r>
              <a:rPr lang="en" sz="1200">
                <a:solidFill>
                  <a:srgbClr val="FFFFFF"/>
                </a:solidFill>
              </a:rPr>
              <a:t>By Identify Categories, Items Purchased, and Time of purchase, we can provide a valuable analysis for marketing efforts in the ecommerce industry</a:t>
            </a:r>
            <a:endParaRPr sz="1200">
              <a:solidFill>
                <a:srgbClr val="FFFFFF"/>
              </a:solidFill>
            </a:endParaRPr>
          </a:p>
          <a:p>
            <a:pPr marL="0" lvl="0" indent="0" algn="l" rtl="0">
              <a:spcBef>
                <a:spcPts val="1600"/>
              </a:spcBef>
              <a:spcAft>
                <a:spcPts val="0"/>
              </a:spcAft>
              <a:buNone/>
            </a:pPr>
            <a:r>
              <a:rPr lang="en">
                <a:solidFill>
                  <a:srgbClr val="FFFFFF"/>
                </a:solidFill>
              </a:rPr>
              <a:t>.</a:t>
            </a: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200"/>
              </a:spcBef>
              <a:spcAft>
                <a:spcPts val="0"/>
              </a:spcAft>
              <a:buNone/>
            </a:pPr>
            <a:r>
              <a:rPr lang="en" sz="1000">
                <a:solidFill>
                  <a:srgbClr val="000000"/>
                </a:solidFill>
              </a:rPr>
              <a:t>event_type</a:t>
            </a:r>
            <a:endParaRPr sz="1000">
              <a:solidFill>
                <a:srgbClr val="000000"/>
              </a:solidFill>
            </a:endParaRPr>
          </a:p>
          <a:p>
            <a:pPr marL="0" lvl="0" indent="0" algn="l" rtl="0">
              <a:spcBef>
                <a:spcPts val="1200"/>
              </a:spcBef>
              <a:spcAft>
                <a:spcPts val="0"/>
              </a:spcAft>
              <a:buNone/>
            </a:pPr>
            <a:r>
              <a:rPr lang="en" sz="1000">
                <a:solidFill>
                  <a:srgbClr val="000000"/>
                </a:solidFill>
              </a:rPr>
              <a:t>category_code</a:t>
            </a:r>
            <a:endParaRPr sz="1000">
              <a:solidFill>
                <a:srgbClr val="000000"/>
              </a:solidFill>
            </a:endParaRPr>
          </a:p>
          <a:p>
            <a:pPr marL="0" lvl="0" indent="0" algn="l" rtl="0">
              <a:spcBef>
                <a:spcPts val="12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sz="1000">
              <a:solidFill>
                <a:srgbClr val="000000"/>
              </a:solidFill>
            </a:endParaRPr>
          </a:p>
          <a:p>
            <a:pPr marL="0" lvl="0" indent="0" algn="l" rtl="0">
              <a:spcBef>
                <a:spcPts val="1600"/>
              </a:spcBef>
              <a:spcAft>
                <a:spcPts val="0"/>
              </a:spcAft>
              <a:buNone/>
            </a:pPr>
            <a:r>
              <a:rPr lang="en" sz="1000">
                <a:solidFill>
                  <a:srgbClr val="000000"/>
                </a:solidFill>
              </a:rPr>
              <a:t>loud analytics and cloud visualization were implementing projects in eCommerce on customer behavior with social media cases. How it can attract more shoppers and improving the shopping experience to meet consumer satisfaction.</a:t>
            </a:r>
            <a:endParaRPr sz="1000">
              <a:solidFill>
                <a:srgbClr val="000000"/>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64" name="Google Shape;64;p14" descr="Learn the Basics About E-Commerce"/>
          <p:cNvPicPr preferRelativeResize="0"/>
          <p:nvPr/>
        </p:nvPicPr>
        <p:blipFill>
          <a:blip r:embed="rId3">
            <a:alphaModFix/>
          </a:blip>
          <a:stretch>
            <a:fillRect/>
          </a:stretch>
        </p:blipFill>
        <p:spPr>
          <a:xfrm>
            <a:off x="4685575" y="1624088"/>
            <a:ext cx="4146724" cy="256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6"/>
                </a:solidFill>
              </a:rPr>
              <a:t>DATASET</a:t>
            </a:r>
            <a:endParaRPr b="1">
              <a:solidFill>
                <a:schemeClr val="accent6"/>
              </a:solidFill>
            </a:endParaRPr>
          </a:p>
        </p:txBody>
      </p:sp>
      <p:sp>
        <p:nvSpPr>
          <p:cNvPr id="70" name="Google Shape;70;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highlight>
                  <a:srgbClr val="000000"/>
                </a:highlight>
              </a:rPr>
              <a:t>Utilizing the highlighted fields, we are able to create the following insights:</a:t>
            </a:r>
            <a:endParaRPr>
              <a:solidFill>
                <a:srgbClr val="FFFFFF"/>
              </a:solidFill>
              <a:highlight>
                <a:srgbClr val="000000"/>
              </a:highlight>
            </a:endParaRPr>
          </a:p>
          <a:p>
            <a:pPr marL="457200" lvl="0" indent="-317500" algn="l" rtl="0">
              <a:spcBef>
                <a:spcPts val="1600"/>
              </a:spcBef>
              <a:spcAft>
                <a:spcPts val="0"/>
              </a:spcAft>
              <a:buClr>
                <a:srgbClr val="FFFF00"/>
              </a:buClr>
              <a:buSzPts val="1400"/>
              <a:buChar char="●"/>
            </a:pPr>
            <a:r>
              <a:rPr lang="en">
                <a:solidFill>
                  <a:srgbClr val="FFFF00"/>
                </a:solidFill>
              </a:rPr>
              <a:t>What are the top 10 purchased categories?</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are top 10 items purchased of the top category ?</a:t>
            </a:r>
            <a:endParaRPr>
              <a:solidFill>
                <a:srgbClr val="FFFF00"/>
              </a:solidFill>
            </a:endParaRPr>
          </a:p>
          <a:p>
            <a:pPr marL="457200" lvl="0" indent="-317500" algn="l" rtl="0">
              <a:spcBef>
                <a:spcPts val="0"/>
              </a:spcBef>
              <a:spcAft>
                <a:spcPts val="0"/>
              </a:spcAft>
              <a:buClr>
                <a:srgbClr val="FFFF00"/>
              </a:buClr>
              <a:buSzPts val="1400"/>
              <a:buChar char="●"/>
            </a:pPr>
            <a:r>
              <a:rPr lang="en">
                <a:solidFill>
                  <a:srgbClr val="FFFF00"/>
                </a:solidFill>
              </a:rPr>
              <a:t>What time of day are these items mostly purchased?</a:t>
            </a:r>
            <a:endParaRPr>
              <a:solidFill>
                <a:srgbClr val="FFFF00"/>
              </a:solidFill>
            </a:endParaRPr>
          </a:p>
        </p:txBody>
      </p:sp>
      <p:graphicFrame>
        <p:nvGraphicFramePr>
          <p:cNvPr id="71" name="Google Shape;71;p15"/>
          <p:cNvGraphicFramePr/>
          <p:nvPr/>
        </p:nvGraphicFramePr>
        <p:xfrm>
          <a:off x="273875" y="1152475"/>
          <a:ext cx="4213425" cy="3809700"/>
        </p:xfrm>
        <a:graphic>
          <a:graphicData uri="http://schemas.openxmlformats.org/drawingml/2006/table">
            <a:tbl>
              <a:tblPr>
                <a:noFill/>
                <a:tableStyleId>{FA3F08C5-B362-4158-8EBD-5C5529C84F7E}</a:tableStyleId>
              </a:tblPr>
              <a:tblGrid>
                <a:gridCol w="2080300">
                  <a:extLst>
                    <a:ext uri="{9D8B030D-6E8A-4147-A177-3AD203B41FA5}">
                      <a16:colId xmlns:a16="http://schemas.microsoft.com/office/drawing/2014/main" val="20000"/>
                    </a:ext>
                  </a:extLst>
                </a:gridCol>
                <a:gridCol w="2133125">
                  <a:extLst>
                    <a:ext uri="{9D8B030D-6E8A-4147-A177-3AD203B41FA5}">
                      <a16:colId xmlns:a16="http://schemas.microsoft.com/office/drawing/2014/main" val="20001"/>
                    </a:ext>
                  </a:extLst>
                </a:gridCol>
              </a:tblGrid>
              <a:tr h="360500">
                <a:tc>
                  <a:txBody>
                    <a:bodyPr/>
                    <a:lstStyle/>
                    <a:p>
                      <a:pPr marL="0" lvl="0" indent="0" algn="ctr" rtl="0">
                        <a:spcBef>
                          <a:spcPts val="0"/>
                        </a:spcBef>
                        <a:spcAft>
                          <a:spcPts val="0"/>
                        </a:spcAft>
                        <a:buNone/>
                      </a:pPr>
                      <a:r>
                        <a:rPr lang="en" sz="1300" b="1" u="sng">
                          <a:solidFill>
                            <a:srgbClr val="FFFFFF"/>
                          </a:solidFill>
                        </a:rPr>
                        <a:t>Field Name</a:t>
                      </a:r>
                      <a:endParaRPr sz="1300" b="1" u="sng">
                        <a:solidFill>
                          <a:srgbClr val="FFFFFF"/>
                        </a:solidFill>
                      </a:endParaRPr>
                    </a:p>
                  </a:txBody>
                  <a:tcPr marL="91425" marR="91425" marT="91425" marB="91425"/>
                </a:tc>
                <a:tc>
                  <a:txBody>
                    <a:bodyPr/>
                    <a:lstStyle/>
                    <a:p>
                      <a:pPr marL="0" lvl="0" indent="0" algn="ctr" rtl="0">
                        <a:spcBef>
                          <a:spcPts val="0"/>
                        </a:spcBef>
                        <a:spcAft>
                          <a:spcPts val="0"/>
                        </a:spcAft>
                        <a:buNone/>
                      </a:pPr>
                      <a:r>
                        <a:rPr lang="en" sz="1300" b="1" u="sng">
                          <a:solidFill>
                            <a:srgbClr val="FFFFFF"/>
                          </a:solidFill>
                        </a:rPr>
                        <a:t>Data Type</a:t>
                      </a:r>
                      <a:endParaRPr sz="1300" b="1" u="sng">
                        <a:solidFill>
                          <a:srgbClr val="FFFFFF"/>
                        </a:solidFill>
                      </a:endParaRPr>
                    </a:p>
                  </a:txBody>
                  <a:tcPr marL="91425" marR="91425" marT="91425" marB="91425"/>
                </a:tc>
                <a:extLst>
                  <a:ext uri="{0D108BD9-81ED-4DB2-BD59-A6C34878D82A}">
                    <a16:rowId xmlns:a16="http://schemas.microsoft.com/office/drawing/2014/main" val="10000"/>
                  </a:ext>
                </a:extLst>
              </a:tr>
              <a:tr h="357050">
                <a:tc>
                  <a:txBody>
                    <a:bodyPr/>
                    <a:lstStyle/>
                    <a:p>
                      <a:pPr marL="0" lvl="0" indent="0" algn="ctr" rtl="0">
                        <a:spcBef>
                          <a:spcPts val="0"/>
                        </a:spcBef>
                        <a:spcAft>
                          <a:spcPts val="0"/>
                        </a:spcAft>
                        <a:buNone/>
                      </a:pPr>
                      <a:r>
                        <a:rPr lang="en" sz="1300">
                          <a:solidFill>
                            <a:schemeClr val="accent6"/>
                          </a:solidFill>
                        </a:rPr>
                        <a:t>event_time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1"/>
                  </a:ext>
                </a:extLst>
              </a:tr>
              <a:tr h="360500">
                <a:tc>
                  <a:txBody>
                    <a:bodyPr/>
                    <a:lstStyle/>
                    <a:p>
                      <a:pPr marL="0" lvl="0" indent="0" algn="ctr" rtl="0">
                        <a:spcBef>
                          <a:spcPts val="0"/>
                        </a:spcBef>
                        <a:spcAft>
                          <a:spcPts val="0"/>
                        </a:spcAft>
                        <a:buNone/>
                      </a:pPr>
                      <a:r>
                        <a:rPr lang="en" sz="1300">
                          <a:solidFill>
                            <a:schemeClr val="accent6"/>
                          </a:solidFill>
                        </a:rPr>
                        <a:t>event_type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2"/>
                  </a:ext>
                </a:extLst>
              </a:tr>
              <a:tr h="360500">
                <a:tc>
                  <a:txBody>
                    <a:bodyPr/>
                    <a:lstStyle/>
                    <a:p>
                      <a:pPr marL="0" lvl="0" indent="0" algn="ctr" rtl="0">
                        <a:spcBef>
                          <a:spcPts val="0"/>
                        </a:spcBef>
                        <a:spcAft>
                          <a:spcPts val="0"/>
                        </a:spcAft>
                        <a:buNone/>
                      </a:pPr>
                      <a:r>
                        <a:rPr lang="en" sz="1300">
                          <a:solidFill>
                            <a:srgbClr val="FFFFFF"/>
                          </a:solidFill>
                        </a:rPr>
                        <a:t>product_id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3"/>
                  </a:ext>
                </a:extLst>
              </a:tr>
              <a:tr h="357050">
                <a:tc>
                  <a:txBody>
                    <a:bodyPr/>
                    <a:lstStyle/>
                    <a:p>
                      <a:pPr marL="0" lvl="0" indent="0" algn="ctr" rtl="0">
                        <a:spcBef>
                          <a:spcPts val="0"/>
                        </a:spcBef>
                        <a:spcAft>
                          <a:spcPts val="0"/>
                        </a:spcAft>
                        <a:buNone/>
                      </a:pPr>
                      <a:r>
                        <a:rPr lang="en" sz="1300">
                          <a:solidFill>
                            <a:srgbClr val="FFFFFF"/>
                          </a:solidFill>
                        </a:rPr>
                        <a:t>category_id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4"/>
                  </a:ext>
                </a:extLst>
              </a:tr>
              <a:tr h="357050">
                <a:tc>
                  <a:txBody>
                    <a:bodyPr/>
                    <a:lstStyle/>
                    <a:p>
                      <a:pPr marL="0" lvl="0" indent="0" algn="ctr" rtl="0">
                        <a:spcBef>
                          <a:spcPts val="0"/>
                        </a:spcBef>
                        <a:spcAft>
                          <a:spcPts val="0"/>
                        </a:spcAft>
                        <a:buNone/>
                      </a:pPr>
                      <a:r>
                        <a:rPr lang="en" sz="1300">
                          <a:solidFill>
                            <a:schemeClr val="accent6"/>
                          </a:solidFill>
                        </a:rPr>
                        <a:t>category_code</a:t>
                      </a:r>
                      <a:endParaRPr sz="1300">
                        <a:solidFill>
                          <a:schemeClr val="accent6"/>
                        </a:solidFill>
                      </a:endParaRPr>
                    </a:p>
                  </a:txBody>
                  <a:tcPr marL="91425" marR="91425" marT="91425" marB="91425"/>
                </a:tc>
                <a:tc>
                  <a:txBody>
                    <a:bodyPr/>
                    <a:lstStyle/>
                    <a:p>
                      <a:pPr marL="0" lvl="0" indent="0" algn="ctr" rtl="0">
                        <a:spcBef>
                          <a:spcPts val="0"/>
                        </a:spcBef>
                        <a:spcAft>
                          <a:spcPts val="0"/>
                        </a:spcAft>
                        <a:buNone/>
                      </a:pPr>
                      <a:r>
                        <a:rPr lang="en" sz="1300">
                          <a:solidFill>
                            <a:schemeClr val="accent6"/>
                          </a:solidFill>
                        </a:rPr>
                        <a:t>STRING</a:t>
                      </a:r>
                      <a:endParaRPr sz="1300">
                        <a:solidFill>
                          <a:schemeClr val="accent6"/>
                        </a:solidFill>
                      </a:endParaRPr>
                    </a:p>
                  </a:txBody>
                  <a:tcPr marL="91425" marR="91425" marT="91425" marB="91425"/>
                </a:tc>
                <a:extLst>
                  <a:ext uri="{0D108BD9-81ED-4DB2-BD59-A6C34878D82A}">
                    <a16:rowId xmlns:a16="http://schemas.microsoft.com/office/drawing/2014/main" val="10005"/>
                  </a:ext>
                </a:extLst>
              </a:tr>
              <a:tr h="357050">
                <a:tc>
                  <a:txBody>
                    <a:bodyPr/>
                    <a:lstStyle/>
                    <a:p>
                      <a:pPr marL="0" lvl="0" indent="0" algn="ctr" rtl="0">
                        <a:spcBef>
                          <a:spcPts val="0"/>
                        </a:spcBef>
                        <a:spcAft>
                          <a:spcPts val="0"/>
                        </a:spcAft>
                        <a:buNone/>
                      </a:pPr>
                      <a:r>
                        <a:rPr lang="en" sz="1300">
                          <a:solidFill>
                            <a:srgbClr val="FFFFFF"/>
                          </a:solidFill>
                        </a:rPr>
                        <a:t>brand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6"/>
                  </a:ext>
                </a:extLst>
              </a:tr>
              <a:tr h="357050">
                <a:tc>
                  <a:txBody>
                    <a:bodyPr/>
                    <a:lstStyle/>
                    <a:p>
                      <a:pPr marL="0" lvl="0" indent="0" algn="ctr" rtl="0">
                        <a:spcBef>
                          <a:spcPts val="0"/>
                        </a:spcBef>
                        <a:spcAft>
                          <a:spcPts val="0"/>
                        </a:spcAft>
                        <a:buNone/>
                      </a:pPr>
                      <a:r>
                        <a:rPr lang="en" sz="1300">
                          <a:solidFill>
                            <a:srgbClr val="FFFFFF"/>
                          </a:solidFill>
                        </a:rPr>
                        <a:t>price</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FLOAT</a:t>
                      </a:r>
                      <a:endParaRPr sz="1300">
                        <a:solidFill>
                          <a:srgbClr val="FFFFFF"/>
                        </a:solidFill>
                      </a:endParaRPr>
                    </a:p>
                  </a:txBody>
                  <a:tcPr marL="91425" marR="91425" marT="91425" marB="91425"/>
                </a:tc>
                <a:extLst>
                  <a:ext uri="{0D108BD9-81ED-4DB2-BD59-A6C34878D82A}">
                    <a16:rowId xmlns:a16="http://schemas.microsoft.com/office/drawing/2014/main" val="10007"/>
                  </a:ext>
                </a:extLst>
              </a:tr>
              <a:tr h="357050">
                <a:tc>
                  <a:txBody>
                    <a:bodyPr/>
                    <a:lstStyle/>
                    <a:p>
                      <a:pPr marL="0" lvl="0" indent="0" algn="ctr" rtl="0">
                        <a:spcBef>
                          <a:spcPts val="0"/>
                        </a:spcBef>
                        <a:spcAft>
                          <a:spcPts val="0"/>
                        </a:spcAft>
                        <a:buNone/>
                      </a:pPr>
                      <a:r>
                        <a:rPr lang="en" sz="1300">
                          <a:solidFill>
                            <a:srgbClr val="FFFFFF"/>
                          </a:solidFill>
                        </a:rPr>
                        <a:t>user_id</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BIGINT</a:t>
                      </a:r>
                      <a:endParaRPr sz="1300">
                        <a:solidFill>
                          <a:srgbClr val="FFFFFF"/>
                        </a:solidFill>
                      </a:endParaRPr>
                    </a:p>
                  </a:txBody>
                  <a:tcPr marL="91425" marR="91425" marT="91425" marB="91425"/>
                </a:tc>
                <a:extLst>
                  <a:ext uri="{0D108BD9-81ED-4DB2-BD59-A6C34878D82A}">
                    <a16:rowId xmlns:a16="http://schemas.microsoft.com/office/drawing/2014/main" val="10008"/>
                  </a:ext>
                </a:extLst>
              </a:tr>
              <a:tr h="357050">
                <a:tc>
                  <a:txBody>
                    <a:bodyPr/>
                    <a:lstStyle/>
                    <a:p>
                      <a:pPr marL="0" lvl="0" indent="0" algn="ctr" rtl="0">
                        <a:spcBef>
                          <a:spcPts val="0"/>
                        </a:spcBef>
                        <a:spcAft>
                          <a:spcPts val="0"/>
                        </a:spcAft>
                        <a:buNone/>
                      </a:pPr>
                      <a:r>
                        <a:rPr lang="en" sz="1300">
                          <a:solidFill>
                            <a:srgbClr val="FFFFFF"/>
                          </a:solidFill>
                        </a:rPr>
                        <a:t>user_session</a:t>
                      </a:r>
                      <a:endParaRPr sz="1300">
                        <a:solidFill>
                          <a:srgbClr val="FFFFFF"/>
                        </a:solidFill>
                      </a:endParaRPr>
                    </a:p>
                  </a:txBody>
                  <a:tcPr marL="91425" marR="91425" marT="91425" marB="91425"/>
                </a:tc>
                <a:tc>
                  <a:txBody>
                    <a:bodyPr/>
                    <a:lstStyle/>
                    <a:p>
                      <a:pPr marL="0" lvl="0" indent="0" algn="ctr" rtl="0">
                        <a:spcBef>
                          <a:spcPts val="0"/>
                        </a:spcBef>
                        <a:spcAft>
                          <a:spcPts val="0"/>
                        </a:spcAft>
                        <a:buNone/>
                      </a:pPr>
                      <a:r>
                        <a:rPr lang="en" sz="1300">
                          <a:solidFill>
                            <a:srgbClr val="FFFFFF"/>
                          </a:solidFill>
                        </a:rPr>
                        <a:t>STRING</a:t>
                      </a:r>
                      <a:endParaRPr sz="1300">
                        <a:solidFill>
                          <a:srgbClr val="FFFFFF"/>
                        </a:solidFill>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a:t>
            </a:r>
            <a:endParaRPr b="1">
              <a:solidFill>
                <a:srgbClr val="FFFF00"/>
              </a:solidFill>
            </a:endParaRPr>
          </a:p>
        </p:txBody>
      </p:sp>
      <p:sp>
        <p:nvSpPr>
          <p:cNvPr id="77" name="Google Shape;77;p16"/>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Consumers are influenced by Social Media are 4 more times likely to spend more on purchases online. </a:t>
            </a:r>
            <a:endParaRPr>
              <a:solidFill>
                <a:srgbClr val="FFFFFF"/>
              </a:solidFill>
            </a:endParaRPr>
          </a:p>
          <a:p>
            <a:pPr marL="0" lvl="0" indent="0" algn="just" rtl="0">
              <a:spcBef>
                <a:spcPts val="1600"/>
              </a:spcBef>
              <a:spcAft>
                <a:spcPts val="0"/>
              </a:spcAft>
              <a:buNone/>
            </a:pPr>
            <a:r>
              <a:rPr lang="en">
                <a:solidFill>
                  <a:srgbClr val="FFFFFF"/>
                </a:solidFill>
              </a:rPr>
              <a:t>The influence of Social Media and E-Commerce are so high that 29% of consumers are likely to make a purchase on the same day of using social media. </a:t>
            </a:r>
            <a:endParaRPr>
              <a:solidFill>
                <a:srgbClr val="FFFFFF"/>
              </a:solidFill>
            </a:endParaRPr>
          </a:p>
          <a:p>
            <a:pPr marL="0" lvl="0" indent="0" algn="just" rtl="0">
              <a:spcBef>
                <a:spcPts val="1600"/>
              </a:spcBef>
              <a:spcAft>
                <a:spcPts val="0"/>
              </a:spcAft>
              <a:buNone/>
            </a:pPr>
            <a:r>
              <a:rPr lang="en">
                <a:solidFill>
                  <a:srgbClr val="FFFFFF"/>
                </a:solidFill>
              </a:rPr>
              <a:t>Facebook - </a:t>
            </a:r>
            <a:r>
              <a:rPr lang="en">
                <a:solidFill>
                  <a:srgbClr val="FFFF00"/>
                </a:solidFill>
              </a:rPr>
              <a:t>“Liking” Feature of Facebook in how it impacts Consumer Behavior” </a:t>
            </a:r>
            <a:br>
              <a:rPr lang="en">
                <a:solidFill>
                  <a:srgbClr val="FFFF00"/>
                </a:solidFill>
              </a:rPr>
            </a:br>
            <a:r>
              <a:rPr lang="en">
                <a:solidFill>
                  <a:srgbClr val="FFFFFF"/>
                </a:solidFill>
              </a:rPr>
              <a:t>1. It acknowledge the gratifications of “likes”</a:t>
            </a:r>
            <a:br>
              <a:rPr lang="en">
                <a:solidFill>
                  <a:srgbClr val="FFFFFF"/>
                </a:solidFill>
              </a:rPr>
            </a:br>
            <a:r>
              <a:rPr lang="en">
                <a:solidFill>
                  <a:srgbClr val="FFFFFF"/>
                </a:solidFill>
              </a:rPr>
              <a:t>2. Share Information with others</a:t>
            </a:r>
            <a:br>
              <a:rPr lang="en">
                <a:solidFill>
                  <a:srgbClr val="FFFFFF"/>
                </a:solidFill>
              </a:rPr>
            </a:br>
            <a:r>
              <a:rPr lang="en">
                <a:solidFill>
                  <a:srgbClr val="FFFFFF"/>
                </a:solidFill>
              </a:rPr>
              <a:t>3. Social Obligations - Likes are plugged into more than 10 M websites globally</a:t>
            </a:r>
            <a:br>
              <a:rPr lang="en">
                <a:solidFill>
                  <a:srgbClr val="FFFFFF"/>
                </a:solidFill>
              </a:rPr>
            </a:br>
            <a:r>
              <a:rPr lang="en">
                <a:solidFill>
                  <a:srgbClr val="FFFFFF"/>
                </a:solidFill>
              </a:rPr>
              <a:t>4. Many Companies and organization have integrated a FB platform into their website. </a:t>
            </a: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Relevant Work - cont... </a:t>
            </a:r>
            <a:endParaRPr b="1">
              <a:solidFill>
                <a:srgbClr val="FFFF00"/>
              </a:solidFill>
            </a:endParaRPr>
          </a:p>
        </p:txBody>
      </p:sp>
      <p:sp>
        <p:nvSpPr>
          <p:cNvPr id="83" name="Google Shape;83;p17"/>
          <p:cNvSpPr txBox="1">
            <a:spLocks noGrp="1"/>
          </p:cNvSpPr>
          <p:nvPr>
            <p:ph type="body" idx="1"/>
          </p:nvPr>
        </p:nvSpPr>
        <p:spPr>
          <a:xfrm>
            <a:off x="311700" y="1152475"/>
            <a:ext cx="8520600" cy="377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FFFF00"/>
                </a:solidFill>
              </a:rPr>
              <a:t>“3 Findings That Prove Instagram Drives Shopping Behavior”</a:t>
            </a:r>
            <a:endParaRPr>
              <a:solidFill>
                <a:srgbClr val="FFFF00"/>
              </a:solidFill>
            </a:endParaRPr>
          </a:p>
          <a:p>
            <a:pPr marL="0" lvl="0" indent="0" algn="just" rtl="0">
              <a:spcBef>
                <a:spcPts val="1600"/>
              </a:spcBef>
              <a:spcAft>
                <a:spcPts val="0"/>
              </a:spcAft>
              <a:buNone/>
            </a:pPr>
            <a:r>
              <a:rPr lang="en">
                <a:solidFill>
                  <a:srgbClr val="FFFFFF"/>
                </a:solidFill>
              </a:rPr>
              <a:t>IG - That companies are “Branding Their Product on Instagram can have a Positive Impact” on audiences perceive on branding and on consumer behavior. </a:t>
            </a:r>
            <a:endParaRPr>
              <a:solidFill>
                <a:srgbClr val="FFFFFF"/>
              </a:solidFill>
            </a:endParaRPr>
          </a:p>
          <a:p>
            <a:pPr marL="0" lvl="0" indent="0" algn="just" rtl="0">
              <a:spcBef>
                <a:spcPts val="1600"/>
              </a:spcBef>
              <a:spcAft>
                <a:spcPts val="0"/>
              </a:spcAft>
              <a:buNone/>
            </a:pPr>
            <a:r>
              <a:rPr lang="en">
                <a:solidFill>
                  <a:srgbClr val="FFFFFF"/>
                </a:solidFill>
              </a:rPr>
              <a:t>That consumers view brands more “Popular 78%, Relevant 74%, Creative 77%, Entertaining 76%, and committed to building a Community 72% that those are not. </a:t>
            </a:r>
            <a:endParaRPr>
              <a:solidFill>
                <a:srgbClr val="FFFFFF"/>
              </a:solidFill>
            </a:endParaRPr>
          </a:p>
          <a:p>
            <a:pPr marL="0" lvl="0" indent="0" algn="just" rtl="0">
              <a:spcBef>
                <a:spcPts val="1600"/>
              </a:spcBef>
              <a:spcAft>
                <a:spcPts val="0"/>
              </a:spcAft>
              <a:buNone/>
            </a:pPr>
            <a:r>
              <a:rPr lang="en">
                <a:solidFill>
                  <a:srgbClr val="FFFFFF"/>
                </a:solidFill>
              </a:rPr>
              <a:t>The study found that just your brand simply being on Instagram can have a positive impact on how audience perceive your brand. </a:t>
            </a:r>
            <a:endParaRPr>
              <a:solidFill>
                <a:srgbClr val="FFFFFF"/>
              </a:solidFill>
            </a:endParaRPr>
          </a:p>
          <a:p>
            <a:pPr marL="0" lvl="0" indent="0" algn="just" rtl="0">
              <a:spcBef>
                <a:spcPts val="1600"/>
              </a:spcBef>
              <a:spcAft>
                <a:spcPts val="0"/>
              </a:spcAft>
              <a:buNone/>
            </a:pPr>
            <a:endParaRPr>
              <a:solidFill>
                <a:srgbClr val="FFFFFF"/>
              </a:solidFill>
            </a:endParaRPr>
          </a:p>
          <a:p>
            <a:pPr marL="0" lvl="0" indent="0" algn="just" rtl="0">
              <a:spcBef>
                <a:spcPts val="1600"/>
              </a:spcBef>
              <a:spcAft>
                <a:spcPts val="160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00600" y="389600"/>
            <a:ext cx="4342800" cy="64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a:solidFill>
                  <a:srgbClr val="FFFF00"/>
                </a:solidFill>
              </a:rPr>
              <a:t>Hardware Specs</a:t>
            </a:r>
            <a:endParaRPr sz="2800" b="1">
              <a:solidFill>
                <a:srgbClr val="FFFF00"/>
              </a:solidFill>
            </a:endParaRPr>
          </a:p>
        </p:txBody>
      </p:sp>
      <p:graphicFrame>
        <p:nvGraphicFramePr>
          <p:cNvPr id="89" name="Google Shape;89;p18"/>
          <p:cNvGraphicFramePr/>
          <p:nvPr>
            <p:extLst>
              <p:ext uri="{D42A27DB-BD31-4B8C-83A1-F6EECF244321}">
                <p14:modId xmlns:p14="http://schemas.microsoft.com/office/powerpoint/2010/main" val="1439276265"/>
              </p:ext>
            </p:extLst>
          </p:nvPr>
        </p:nvGraphicFramePr>
        <p:xfrm>
          <a:off x="619975" y="1185725"/>
          <a:ext cx="2843975" cy="3611899"/>
        </p:xfrm>
        <a:graphic>
          <a:graphicData uri="http://schemas.openxmlformats.org/drawingml/2006/table">
            <a:tbl>
              <a:tblPr>
                <a:noFill/>
                <a:tableStyleId>{FA3F08C5-B362-4158-8EBD-5C5529C84F7E}</a:tableStyleId>
              </a:tblPr>
              <a:tblGrid>
                <a:gridCol w="1372375">
                  <a:extLst>
                    <a:ext uri="{9D8B030D-6E8A-4147-A177-3AD203B41FA5}">
                      <a16:colId xmlns:a16="http://schemas.microsoft.com/office/drawing/2014/main" val="20000"/>
                    </a:ext>
                  </a:extLst>
                </a:gridCol>
                <a:gridCol w="1471600">
                  <a:extLst>
                    <a:ext uri="{9D8B030D-6E8A-4147-A177-3AD203B41FA5}">
                      <a16:colId xmlns:a16="http://schemas.microsoft.com/office/drawing/2014/main" val="20001"/>
                    </a:ext>
                  </a:extLst>
                </a:gridCol>
              </a:tblGrid>
              <a:tr h="477225">
                <a:tc>
                  <a:txBody>
                    <a:bodyPr/>
                    <a:lstStyle/>
                    <a:p>
                      <a:pPr marL="0" lvl="0" indent="0" algn="ctr" rtl="0">
                        <a:spcBef>
                          <a:spcPts val="0"/>
                        </a:spcBef>
                        <a:spcAft>
                          <a:spcPts val="0"/>
                        </a:spcAft>
                        <a:buNone/>
                      </a:pPr>
                      <a:r>
                        <a:rPr lang="en" sz="1300" b="1" u="sng">
                          <a:solidFill>
                            <a:schemeClr val="dk1"/>
                          </a:solidFill>
                        </a:rPr>
                        <a:t>Component</a:t>
                      </a:r>
                      <a:endParaRPr sz="1300" b="1" u="sng">
                        <a:solidFill>
                          <a:schemeClr val="dk1"/>
                        </a:solidFill>
                      </a:endParaRPr>
                    </a:p>
                  </a:txBody>
                  <a:tcPr marL="91425" marR="91425" marT="91425" marB="91425"/>
                </a:tc>
                <a:tc>
                  <a:txBody>
                    <a:bodyPr/>
                    <a:lstStyle/>
                    <a:p>
                      <a:pPr marL="0" lvl="0" indent="0" algn="ctr" rtl="0">
                        <a:lnSpc>
                          <a:spcPct val="115000"/>
                        </a:lnSpc>
                        <a:spcBef>
                          <a:spcPts val="0"/>
                        </a:spcBef>
                        <a:spcAft>
                          <a:spcPts val="1600"/>
                        </a:spcAft>
                        <a:buNone/>
                      </a:pPr>
                      <a:r>
                        <a:rPr lang="en" sz="1300" b="1" u="sng">
                          <a:solidFill>
                            <a:schemeClr val="dk1"/>
                          </a:solidFill>
                        </a:rPr>
                        <a:t>Details</a:t>
                      </a:r>
                      <a:endParaRPr sz="1300" b="1" u="sng">
                        <a:solidFill>
                          <a:schemeClr val="dk1"/>
                        </a:solidFill>
                      </a:endParaRPr>
                    </a:p>
                  </a:txBody>
                  <a:tcPr marL="91425" marR="91425" marT="91425" marB="91425"/>
                </a:tc>
                <a:extLst>
                  <a:ext uri="{0D108BD9-81ED-4DB2-BD59-A6C34878D82A}">
                    <a16:rowId xmlns:a16="http://schemas.microsoft.com/office/drawing/2014/main" val="10000"/>
                  </a:ext>
                </a:extLst>
              </a:tr>
              <a:tr h="674875">
                <a:tc>
                  <a:txBody>
                    <a:bodyPr/>
                    <a:lstStyle/>
                    <a:p>
                      <a:pPr marL="0" lvl="0" indent="0" algn="ctr" rtl="0">
                        <a:spcBef>
                          <a:spcPts val="0"/>
                        </a:spcBef>
                        <a:spcAft>
                          <a:spcPts val="0"/>
                        </a:spcAft>
                        <a:buNone/>
                      </a:pPr>
                      <a:r>
                        <a:rPr lang="en" sz="1300">
                          <a:solidFill>
                            <a:schemeClr val="dk1"/>
                          </a:solidFill>
                        </a:rPr>
                        <a:t>Cluster Version: </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20.3.3-20</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1"/>
                  </a:ext>
                </a:extLst>
              </a:tr>
              <a:tr h="740675">
                <a:tc>
                  <a:txBody>
                    <a:bodyPr/>
                    <a:lstStyle/>
                    <a:p>
                      <a:pPr marL="0" lvl="0" indent="0" algn="ctr" rtl="0">
                        <a:lnSpc>
                          <a:spcPct val="115000"/>
                        </a:lnSpc>
                        <a:spcBef>
                          <a:spcPts val="0"/>
                        </a:spcBef>
                        <a:spcAft>
                          <a:spcPts val="1600"/>
                        </a:spcAft>
                        <a:buNone/>
                      </a:pPr>
                      <a:r>
                        <a:rPr lang="en" sz="1300">
                          <a:solidFill>
                            <a:schemeClr val="dk1"/>
                          </a:solidFill>
                        </a:rPr>
                        <a:t>Number of Nodes</a:t>
                      </a:r>
                      <a:endParaRPr sz="130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3</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2"/>
                  </a:ext>
                </a:extLst>
              </a:tr>
              <a:tr h="674875">
                <a:tc>
                  <a:txBody>
                    <a:bodyPr/>
                    <a:lstStyle/>
                    <a:p>
                      <a:pPr marL="0" lvl="0" indent="0" algn="ctr" rtl="0">
                        <a:lnSpc>
                          <a:spcPct val="115000"/>
                        </a:lnSpc>
                        <a:spcBef>
                          <a:spcPts val="0"/>
                        </a:spcBef>
                        <a:spcAft>
                          <a:spcPts val="1600"/>
                        </a:spcAft>
                        <a:buNone/>
                      </a:pPr>
                      <a:r>
                        <a:rPr lang="en" sz="1300" dirty="0">
                          <a:solidFill>
                            <a:schemeClr val="dk1"/>
                          </a:solidFill>
                        </a:rPr>
                        <a:t># of CPUs:</a:t>
                      </a:r>
                      <a:endParaRPr sz="1300" dirty="0"/>
                    </a:p>
                  </a:txBody>
                  <a:tcPr marL="91425" marR="91425" marT="91425" marB="91425"/>
                </a:tc>
                <a:tc>
                  <a:txBody>
                    <a:bodyPr/>
                    <a:lstStyle/>
                    <a:p>
                      <a:pPr marL="0" lvl="0" indent="0" algn="ctr" rtl="0">
                        <a:lnSpc>
                          <a:spcPct val="115000"/>
                        </a:lnSpc>
                        <a:spcBef>
                          <a:spcPts val="0"/>
                        </a:spcBef>
                        <a:spcAft>
                          <a:spcPts val="0"/>
                        </a:spcAft>
                        <a:buNone/>
                      </a:pPr>
                      <a:r>
                        <a:rPr lang="en" sz="1300">
                          <a:solidFill>
                            <a:schemeClr val="dk1"/>
                          </a:solidFill>
                        </a:rPr>
                        <a:t>12 OCPU</a:t>
                      </a:r>
                      <a:endParaRPr sz="1300">
                        <a:solidFill>
                          <a:schemeClr val="dk1"/>
                        </a:solidFill>
                      </a:endParaRPr>
                    </a:p>
                    <a:p>
                      <a:pPr marL="0" lvl="0" indent="0" algn="ctr" rtl="0">
                        <a:spcBef>
                          <a:spcPts val="1600"/>
                        </a:spcBef>
                        <a:spcAft>
                          <a:spcPts val="0"/>
                        </a:spcAft>
                        <a:buNone/>
                      </a:pPr>
                      <a:endParaRPr sz="1300"/>
                    </a:p>
                  </a:txBody>
                  <a:tcPr marL="91425" marR="91425" marT="91425" marB="91425"/>
                </a:tc>
                <a:extLst>
                  <a:ext uri="{0D108BD9-81ED-4DB2-BD59-A6C34878D82A}">
                    <a16:rowId xmlns:a16="http://schemas.microsoft.com/office/drawing/2014/main" val="10003"/>
                  </a:ext>
                </a:extLst>
              </a:tr>
              <a:tr h="698650">
                <a:tc>
                  <a:txBody>
                    <a:bodyPr/>
                    <a:lstStyle/>
                    <a:p>
                      <a:pPr marL="0" lvl="0" indent="0" algn="ctr" rtl="0">
                        <a:lnSpc>
                          <a:spcPct val="115000"/>
                        </a:lnSpc>
                        <a:spcBef>
                          <a:spcPts val="0"/>
                        </a:spcBef>
                        <a:spcAft>
                          <a:spcPts val="1600"/>
                        </a:spcAft>
                        <a:buNone/>
                      </a:pPr>
                      <a:r>
                        <a:rPr lang="en" sz="1300">
                          <a:solidFill>
                            <a:schemeClr val="dk1"/>
                          </a:solidFill>
                        </a:rPr>
                        <a:t>Memory Size: </a:t>
                      </a:r>
                      <a:endParaRPr sz="1300"/>
                    </a:p>
                  </a:txBody>
                  <a:tcPr marL="91425" marR="91425" marT="91425" marB="91425"/>
                </a:tc>
                <a:tc>
                  <a:txBody>
                    <a:bodyPr/>
                    <a:lstStyle/>
                    <a:p>
                      <a:pPr marL="0" lvl="0" indent="0" algn="ctr" rtl="0">
                        <a:lnSpc>
                          <a:spcPct val="115000"/>
                        </a:lnSpc>
                        <a:spcBef>
                          <a:spcPts val="0"/>
                        </a:spcBef>
                        <a:spcAft>
                          <a:spcPts val="1600"/>
                        </a:spcAft>
                        <a:buNone/>
                      </a:pPr>
                      <a:r>
                        <a:rPr lang="en" sz="1300" dirty="0">
                          <a:solidFill>
                            <a:schemeClr val="dk1"/>
                          </a:solidFill>
                        </a:rPr>
                        <a:t>180GB</a:t>
                      </a:r>
                      <a:endParaRPr sz="1300" dirty="0"/>
                    </a:p>
                  </a:txBody>
                  <a:tcPr marL="91425" marR="91425" marT="91425" marB="91425"/>
                </a:tc>
                <a:extLst>
                  <a:ext uri="{0D108BD9-81ED-4DB2-BD59-A6C34878D82A}">
                    <a16:rowId xmlns:a16="http://schemas.microsoft.com/office/drawing/2014/main" val="10004"/>
                  </a:ext>
                </a:extLst>
              </a:tr>
            </a:tbl>
          </a:graphicData>
        </a:graphic>
      </p:graphicFrame>
      <p:pic>
        <p:nvPicPr>
          <p:cNvPr id="90" name="Google Shape;90;p18"/>
          <p:cNvPicPr preferRelativeResize="0"/>
          <p:nvPr/>
        </p:nvPicPr>
        <p:blipFill>
          <a:blip r:embed="rId3">
            <a:alphaModFix/>
          </a:blip>
          <a:stretch>
            <a:fillRect/>
          </a:stretch>
        </p:blipFill>
        <p:spPr>
          <a:xfrm>
            <a:off x="3958275" y="2401841"/>
            <a:ext cx="4686925" cy="121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33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Implementation  </a:t>
            </a:r>
            <a:endParaRPr b="1">
              <a:solidFill>
                <a:srgbClr val="FFFF00"/>
              </a:solidFill>
            </a:endParaRPr>
          </a:p>
        </p:txBody>
      </p:sp>
      <p:sp>
        <p:nvSpPr>
          <p:cNvPr id="96" name="Google Shape;96;p19"/>
          <p:cNvSpPr txBox="1">
            <a:spLocks noGrp="1"/>
          </p:cNvSpPr>
          <p:nvPr>
            <p:ph type="body" idx="1"/>
          </p:nvPr>
        </p:nvSpPr>
        <p:spPr>
          <a:xfrm>
            <a:off x="311700" y="905600"/>
            <a:ext cx="8213700" cy="245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Workflow</a:t>
            </a:r>
            <a:endParaRPr>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Data downloaded from Kaggle and Google Drive</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CSV files were split and compressed locally (Desktop)</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uploaded to Oracle and uncompressed</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Files moved to HDFS file directory</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HiveQL utilized for schema development and data analysis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Data visualized vis Power BI</a:t>
            </a:r>
            <a:endParaRPr>
              <a:solidFill>
                <a:srgbClr val="FFFFFF"/>
              </a:solidFill>
            </a:endParaRPr>
          </a:p>
        </p:txBody>
      </p:sp>
      <p:pic>
        <p:nvPicPr>
          <p:cNvPr id="97" name="Google Shape;97;p19"/>
          <p:cNvPicPr preferRelativeResize="0"/>
          <p:nvPr/>
        </p:nvPicPr>
        <p:blipFill>
          <a:blip r:embed="rId3">
            <a:alphaModFix/>
          </a:blip>
          <a:stretch>
            <a:fillRect/>
          </a:stretch>
        </p:blipFill>
        <p:spPr>
          <a:xfrm>
            <a:off x="547688" y="3529525"/>
            <a:ext cx="8048625" cy="150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a:t>
            </a:r>
            <a:endParaRPr b="1">
              <a:solidFill>
                <a:srgbClr val="FFFF00"/>
              </a:solidFill>
            </a:endParaRPr>
          </a:p>
        </p:txBody>
      </p:sp>
      <p:sp>
        <p:nvSpPr>
          <p:cNvPr id="103" name="Google Shape;103;p20"/>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Our first step was to identify the top categories that were purchased. Within Hive:</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top_purchased_categories &amp; ran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“Construction” is the top purchased category</a:t>
            </a:r>
            <a:endParaRPr>
              <a:solidFill>
                <a:srgbClr val="FFFFFF"/>
              </a:solidFill>
            </a:endParaRPr>
          </a:p>
        </p:txBody>
      </p:sp>
      <p:pic>
        <p:nvPicPr>
          <p:cNvPr id="104" name="Google Shape;104;p20"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05" name="Google Shape;105;p20"/>
          <p:cNvPicPr preferRelativeResize="0"/>
          <p:nvPr/>
        </p:nvPicPr>
        <p:blipFill>
          <a:blip r:embed="rId4">
            <a:alphaModFix/>
          </a:blip>
          <a:stretch>
            <a:fillRect/>
          </a:stretch>
        </p:blipFill>
        <p:spPr>
          <a:xfrm>
            <a:off x="576850" y="3138750"/>
            <a:ext cx="4941399" cy="125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00"/>
                </a:solidFill>
              </a:rPr>
              <a:t>Data Query &amp; Analysis - cont...</a:t>
            </a:r>
            <a:endParaRPr b="1">
              <a:solidFill>
                <a:srgbClr val="FFFF00"/>
              </a:solidFill>
            </a:endParaRPr>
          </a:p>
        </p:txBody>
      </p:sp>
      <p:sp>
        <p:nvSpPr>
          <p:cNvPr id="111" name="Google Shape;111;p21"/>
          <p:cNvSpPr txBox="1">
            <a:spLocks noGrp="1"/>
          </p:cNvSpPr>
          <p:nvPr>
            <p:ph type="body" idx="1"/>
          </p:nvPr>
        </p:nvSpPr>
        <p:spPr>
          <a:xfrm>
            <a:off x="311700" y="1152475"/>
            <a:ext cx="547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Secondly, we want to understand what sub_category of “Construction is purchased most</a:t>
            </a:r>
            <a:endParaRPr>
              <a:solidFill>
                <a:srgbClr val="FFFFFF"/>
              </a:solidFill>
            </a:endParaRPr>
          </a:p>
          <a:p>
            <a:pPr marL="457200" lvl="0" indent="-317500" algn="l" rtl="0">
              <a:spcBef>
                <a:spcPts val="1600"/>
              </a:spcBef>
              <a:spcAft>
                <a:spcPts val="0"/>
              </a:spcAft>
              <a:buClr>
                <a:srgbClr val="FFFFFF"/>
              </a:buClr>
              <a:buSzPts val="1400"/>
              <a:buChar char="●"/>
            </a:pPr>
            <a:r>
              <a:rPr lang="en">
                <a:solidFill>
                  <a:srgbClr val="FFFFFF"/>
                </a:solidFill>
              </a:rPr>
              <a:t>Create a table: top_purchased_construction &amp; run query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Utilized REGEXP_EXTRACT for pattern matching</a:t>
            </a:r>
            <a:endParaRPr>
              <a:solidFill>
                <a:srgbClr val="FFFFFF"/>
              </a:solidFill>
            </a:endParaRPr>
          </a:p>
          <a:p>
            <a:pPr marL="0" lvl="0" indent="0" algn="l" rtl="0">
              <a:spcBef>
                <a:spcPts val="1600"/>
              </a:spcBef>
              <a:spcAft>
                <a:spcPts val="1600"/>
              </a:spcAft>
              <a:buNone/>
            </a:pPr>
            <a:r>
              <a:rPr lang="en">
                <a:solidFill>
                  <a:srgbClr val="FFFFFF"/>
                </a:solidFill>
              </a:rPr>
              <a:t>We learn that “lights” are the top purchased items of “Construction”</a:t>
            </a:r>
            <a:endParaRPr>
              <a:solidFill>
                <a:srgbClr val="FFFFFF"/>
              </a:solidFill>
            </a:endParaRPr>
          </a:p>
        </p:txBody>
      </p:sp>
      <p:pic>
        <p:nvPicPr>
          <p:cNvPr id="112" name="Google Shape;112;p21" descr="See How It's Done: 6 Lessons on Visualization | Breaking Muscle"/>
          <p:cNvPicPr preferRelativeResize="0"/>
          <p:nvPr/>
        </p:nvPicPr>
        <p:blipFill>
          <a:blip r:embed="rId3">
            <a:alphaModFix/>
          </a:blip>
          <a:stretch>
            <a:fillRect/>
          </a:stretch>
        </p:blipFill>
        <p:spPr>
          <a:xfrm>
            <a:off x="5857850" y="1272450"/>
            <a:ext cx="2536300" cy="2870100"/>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3316850"/>
            <a:ext cx="4941399" cy="12520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1002</Words>
  <Application>Microsoft Office PowerPoint</Application>
  <PresentationFormat>On-screen Show (16:9)</PresentationFormat>
  <Paragraphs>131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Dark</vt:lpstr>
      <vt:lpstr>E-commerce Behavior</vt:lpstr>
      <vt:lpstr>Introduction</vt:lpstr>
      <vt:lpstr>DATASET</vt:lpstr>
      <vt:lpstr>Relevant Work</vt:lpstr>
      <vt:lpstr>Relevant Work - cont... </vt:lpstr>
      <vt:lpstr>Hardware Specs</vt:lpstr>
      <vt:lpstr>Implementation  </vt:lpstr>
      <vt:lpstr>Data Query &amp; Analysis</vt:lpstr>
      <vt:lpstr>Data Query &amp; Analysis - cont...</vt:lpstr>
      <vt:lpstr>Data Query &amp; Analysis - cont...</vt:lpstr>
      <vt:lpstr>Visualizations  Microsoft PowerBI</vt:lpstr>
      <vt:lpstr>PowerPoint Presentation</vt:lpstr>
      <vt:lpstr>PowerPoint Presentation</vt:lpstr>
      <vt:lpstr>PowerPoint Presentation</vt:lpstr>
      <vt:lpstr>Conclusion</vt:lpstr>
      <vt:lpstr>Github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Behavior</dc:title>
  <cp:lastModifiedBy>Ramirez, Jose R</cp:lastModifiedBy>
  <cp:revision>4</cp:revision>
  <dcterms:modified xsi:type="dcterms:W3CDTF">2020-12-10T02:09:01Z</dcterms:modified>
</cp:coreProperties>
</file>