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2" r:id="rId3"/>
    <p:sldId id="263" r:id="rId4"/>
    <p:sldId id="264" r:id="rId5"/>
    <p:sldId id="265" r:id="rId6"/>
    <p:sldId id="266" r:id="rId7"/>
    <p:sldId id="276" r:id="rId8"/>
    <p:sldId id="274" r:id="rId9"/>
    <p:sldId id="275" r:id="rId10"/>
    <p:sldId id="267" r:id="rId11"/>
    <p:sldId id="268" r:id="rId12"/>
    <p:sldId id="270" r:id="rId13"/>
    <p:sldId id="271" r:id="rId14"/>
    <p:sldId id="272" r:id="rId15"/>
    <p:sldId id="269" r:id="rId16"/>
    <p:sldId id="277"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C5E30F-E29E-48E5-BE3B-9A6EF6CD6D07}" v="860" dt="2022-12-12T19:28:38.227"/>
    <p1510:client id="{4DC48345-DFE0-4C56-BACC-950D23028BE8}" v="506" dt="2022-12-12T22:29:30.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Raminski" userId="f08c0632-86b0-4b32-82c1-bd99f5a873b1" providerId="ADAL" clId="{4DC48345-DFE0-4C56-BACC-950D23028BE8}"/>
    <pc:docChg chg="undo custSel addSld delSld modSld">
      <pc:chgData name="Mike Raminski" userId="f08c0632-86b0-4b32-82c1-bd99f5a873b1" providerId="ADAL" clId="{4DC48345-DFE0-4C56-BACC-950D23028BE8}" dt="2022-12-12T22:29:30.531" v="1265" actId="20577"/>
      <pc:docMkLst>
        <pc:docMk/>
      </pc:docMkLst>
      <pc:sldChg chg="modSp">
        <pc:chgData name="Mike Raminski" userId="f08c0632-86b0-4b32-82c1-bd99f5a873b1" providerId="ADAL" clId="{4DC48345-DFE0-4C56-BACC-950D23028BE8}" dt="2022-12-12T22:13:36.186" v="164" actId="20577"/>
        <pc:sldMkLst>
          <pc:docMk/>
          <pc:sldMk cId="2453842568" sldId="263"/>
        </pc:sldMkLst>
        <pc:graphicFrameChg chg="mod">
          <ac:chgData name="Mike Raminski" userId="f08c0632-86b0-4b32-82c1-bd99f5a873b1" providerId="ADAL" clId="{4DC48345-DFE0-4C56-BACC-950D23028BE8}" dt="2022-12-12T22:13:36.186" v="164" actId="20577"/>
          <ac:graphicFrameMkLst>
            <pc:docMk/>
            <pc:sldMk cId="2453842568" sldId="263"/>
            <ac:graphicFrameMk id="14" creationId="{6CCE065A-13FE-C8C4-C81C-B4AD006EF984}"/>
          </ac:graphicFrameMkLst>
        </pc:graphicFrameChg>
      </pc:sldChg>
      <pc:sldChg chg="addSp delSp modSp mod">
        <pc:chgData name="Mike Raminski" userId="f08c0632-86b0-4b32-82c1-bd99f5a873b1" providerId="ADAL" clId="{4DC48345-DFE0-4C56-BACC-950D23028BE8}" dt="2022-12-12T22:14:24.020" v="166"/>
        <pc:sldMkLst>
          <pc:docMk/>
          <pc:sldMk cId="508372945" sldId="268"/>
        </pc:sldMkLst>
        <pc:spChg chg="add mod">
          <ac:chgData name="Mike Raminski" userId="f08c0632-86b0-4b32-82c1-bd99f5a873b1" providerId="ADAL" clId="{4DC48345-DFE0-4C56-BACC-950D23028BE8}" dt="2022-12-12T22:14:24.020" v="166"/>
          <ac:spMkLst>
            <pc:docMk/>
            <pc:sldMk cId="508372945" sldId="268"/>
            <ac:spMk id="3" creationId="{C1E785DD-17EF-A534-2949-CE5AA6E99EDC}"/>
          </ac:spMkLst>
        </pc:spChg>
        <pc:spChg chg="del">
          <ac:chgData name="Mike Raminski" userId="f08c0632-86b0-4b32-82c1-bd99f5a873b1" providerId="ADAL" clId="{4DC48345-DFE0-4C56-BACC-950D23028BE8}" dt="2022-12-12T22:14:17.535" v="165" actId="478"/>
          <ac:spMkLst>
            <pc:docMk/>
            <pc:sldMk cId="508372945" sldId="268"/>
            <ac:spMk id="6" creationId="{D8102CDD-E65A-97A9-E4F0-6FCBC385CC02}"/>
          </ac:spMkLst>
        </pc:spChg>
        <pc:picChg chg="del">
          <ac:chgData name="Mike Raminski" userId="f08c0632-86b0-4b32-82c1-bd99f5a873b1" providerId="ADAL" clId="{4DC48345-DFE0-4C56-BACC-950D23028BE8}" dt="2022-12-12T22:14:17.535" v="165" actId="478"/>
          <ac:picMkLst>
            <pc:docMk/>
            <pc:sldMk cId="508372945" sldId="268"/>
            <ac:picMk id="4" creationId="{74540F7C-B716-619E-010E-3AAD8F75FFFD}"/>
          </ac:picMkLst>
        </pc:picChg>
        <pc:picChg chg="add mod">
          <ac:chgData name="Mike Raminski" userId="f08c0632-86b0-4b32-82c1-bd99f5a873b1" providerId="ADAL" clId="{4DC48345-DFE0-4C56-BACC-950D23028BE8}" dt="2022-12-12T22:14:24.020" v="166"/>
          <ac:picMkLst>
            <pc:docMk/>
            <pc:sldMk cId="508372945" sldId="268"/>
            <ac:picMk id="5" creationId="{C9B7AD53-4DDD-3C3A-F0E6-C29A3E808C80}"/>
          </ac:picMkLst>
        </pc:picChg>
        <pc:picChg chg="add mod">
          <ac:chgData name="Mike Raminski" userId="f08c0632-86b0-4b32-82c1-bd99f5a873b1" providerId="ADAL" clId="{4DC48345-DFE0-4C56-BACC-950D23028BE8}" dt="2022-12-12T22:14:24.020" v="166"/>
          <ac:picMkLst>
            <pc:docMk/>
            <pc:sldMk cId="508372945" sldId="268"/>
            <ac:picMk id="7" creationId="{078471BF-33AF-DBED-64F1-C5C732012313}"/>
          </ac:picMkLst>
        </pc:picChg>
        <pc:picChg chg="del">
          <ac:chgData name="Mike Raminski" userId="f08c0632-86b0-4b32-82c1-bd99f5a873b1" providerId="ADAL" clId="{4DC48345-DFE0-4C56-BACC-950D23028BE8}" dt="2022-12-12T22:14:17.535" v="165" actId="478"/>
          <ac:picMkLst>
            <pc:docMk/>
            <pc:sldMk cId="508372945" sldId="268"/>
            <ac:picMk id="8" creationId="{E6B6B4BB-FA84-0FD2-A457-8CCD28B3666F}"/>
          </ac:picMkLst>
        </pc:picChg>
        <pc:picChg chg="add mod">
          <ac:chgData name="Mike Raminski" userId="f08c0632-86b0-4b32-82c1-bd99f5a873b1" providerId="ADAL" clId="{4DC48345-DFE0-4C56-BACC-950D23028BE8}" dt="2022-12-12T22:14:24.020" v="166"/>
          <ac:picMkLst>
            <pc:docMk/>
            <pc:sldMk cId="508372945" sldId="268"/>
            <ac:picMk id="9" creationId="{60899C9E-84B4-C7C3-BA3A-46FBE4747AFD}"/>
          </ac:picMkLst>
        </pc:picChg>
      </pc:sldChg>
      <pc:sldChg chg="addSp delSp modSp add del mod">
        <pc:chgData name="Mike Raminski" userId="f08c0632-86b0-4b32-82c1-bd99f5a873b1" providerId="ADAL" clId="{4DC48345-DFE0-4C56-BACC-950D23028BE8}" dt="2022-12-12T22:19:57.941" v="443" actId="2696"/>
        <pc:sldMkLst>
          <pc:docMk/>
          <pc:sldMk cId="2568746266" sldId="269"/>
        </pc:sldMkLst>
        <pc:spChg chg="mod">
          <ac:chgData name="Mike Raminski" userId="f08c0632-86b0-4b32-82c1-bd99f5a873b1" providerId="ADAL" clId="{4DC48345-DFE0-4C56-BACC-950D23028BE8}" dt="2022-12-12T22:19:24.039" v="437" actId="14100"/>
          <ac:spMkLst>
            <pc:docMk/>
            <pc:sldMk cId="2568746266" sldId="269"/>
            <ac:spMk id="6" creationId="{D8102CDD-E65A-97A9-E4F0-6FCBC385CC02}"/>
          </ac:spMkLst>
        </pc:spChg>
        <pc:spChg chg="add del mod">
          <ac:chgData name="Mike Raminski" userId="f08c0632-86b0-4b32-82c1-bd99f5a873b1" providerId="ADAL" clId="{4DC48345-DFE0-4C56-BACC-950D23028BE8}" dt="2022-12-12T22:19:54.182" v="441"/>
          <ac:spMkLst>
            <pc:docMk/>
            <pc:sldMk cId="2568746266" sldId="269"/>
            <ac:spMk id="7" creationId="{D10E78D2-4526-0383-76C3-D9ECE01D1EAD}"/>
          </ac:spMkLst>
        </pc:spChg>
      </pc:sldChg>
      <pc:sldChg chg="del">
        <pc:chgData name="Mike Raminski" userId="f08c0632-86b0-4b32-82c1-bd99f5a873b1" providerId="ADAL" clId="{4DC48345-DFE0-4C56-BACC-950D23028BE8}" dt="2022-12-12T22:14:50.355" v="167" actId="47"/>
        <pc:sldMkLst>
          <pc:docMk/>
          <pc:sldMk cId="3246600546" sldId="269"/>
        </pc:sldMkLst>
      </pc:sldChg>
      <pc:sldChg chg="add del">
        <pc:chgData name="Mike Raminski" userId="f08c0632-86b0-4b32-82c1-bd99f5a873b1" providerId="ADAL" clId="{4DC48345-DFE0-4C56-BACC-950D23028BE8}" dt="2022-12-12T22:15:23.474" v="169"/>
        <pc:sldMkLst>
          <pc:docMk/>
          <pc:sldMk cId="109494774" sldId="270"/>
        </pc:sldMkLst>
      </pc:sldChg>
      <pc:sldChg chg="add del">
        <pc:chgData name="Mike Raminski" userId="f08c0632-86b0-4b32-82c1-bd99f5a873b1" providerId="ADAL" clId="{4DC48345-DFE0-4C56-BACC-950D23028BE8}" dt="2022-12-12T22:15:23.474" v="169"/>
        <pc:sldMkLst>
          <pc:docMk/>
          <pc:sldMk cId="2579801510" sldId="271"/>
        </pc:sldMkLst>
      </pc:sldChg>
      <pc:sldChg chg="add del">
        <pc:chgData name="Mike Raminski" userId="f08c0632-86b0-4b32-82c1-bd99f5a873b1" providerId="ADAL" clId="{4DC48345-DFE0-4C56-BACC-950D23028BE8}" dt="2022-12-12T22:15:23.474" v="169"/>
        <pc:sldMkLst>
          <pc:docMk/>
          <pc:sldMk cId="983319274" sldId="272"/>
        </pc:sldMkLst>
      </pc:sldChg>
      <pc:sldChg chg="modSp">
        <pc:chgData name="Mike Raminski" userId="f08c0632-86b0-4b32-82c1-bd99f5a873b1" providerId="ADAL" clId="{4DC48345-DFE0-4C56-BACC-950D23028BE8}" dt="2022-12-12T22:29:30.531" v="1265" actId="20577"/>
        <pc:sldMkLst>
          <pc:docMk/>
          <pc:sldMk cId="1891573666" sldId="273"/>
        </pc:sldMkLst>
        <pc:graphicFrameChg chg="mod">
          <ac:chgData name="Mike Raminski" userId="f08c0632-86b0-4b32-82c1-bd99f5a873b1" providerId="ADAL" clId="{4DC48345-DFE0-4C56-BACC-950D23028BE8}" dt="2022-12-12T22:29:30.531" v="1265" actId="20577"/>
          <ac:graphicFrameMkLst>
            <pc:docMk/>
            <pc:sldMk cId="1891573666" sldId="273"/>
            <ac:graphicFrameMk id="7" creationId="{A4AB62BA-E62D-BC2E-CBA6-4A1A64E67570}"/>
          </ac:graphicFrameMkLst>
        </pc:graphicFrameChg>
      </pc:sldChg>
      <pc:sldChg chg="addSp delSp modSp add mod">
        <pc:chgData name="Mike Raminski" userId="f08c0632-86b0-4b32-82c1-bd99f5a873b1" providerId="ADAL" clId="{4DC48345-DFE0-4C56-BACC-950D23028BE8}" dt="2022-12-12T22:24:30.786" v="932" actId="20577"/>
        <pc:sldMkLst>
          <pc:docMk/>
          <pc:sldMk cId="1415435648" sldId="277"/>
        </pc:sldMkLst>
        <pc:spChg chg="del">
          <ac:chgData name="Mike Raminski" userId="f08c0632-86b0-4b32-82c1-bd99f5a873b1" providerId="ADAL" clId="{4DC48345-DFE0-4C56-BACC-950D23028BE8}" dt="2022-12-12T22:20:07.873" v="446" actId="478"/>
          <ac:spMkLst>
            <pc:docMk/>
            <pc:sldMk cId="1415435648" sldId="277"/>
            <ac:spMk id="3" creationId="{45A18BD6-F6FF-6719-9E12-BA524A08B07C}"/>
          </ac:spMkLst>
        </pc:spChg>
        <pc:spChg chg="del">
          <ac:chgData name="Mike Raminski" userId="f08c0632-86b0-4b32-82c1-bd99f5a873b1" providerId="ADAL" clId="{4DC48345-DFE0-4C56-BACC-950D23028BE8}" dt="2022-12-12T22:20:07.873" v="446" actId="478"/>
          <ac:spMkLst>
            <pc:docMk/>
            <pc:sldMk cId="1415435648" sldId="277"/>
            <ac:spMk id="4" creationId="{C5F4ABD2-5D4A-6DD9-0E39-B3C56D06A7F1}"/>
          </ac:spMkLst>
        </pc:spChg>
        <pc:spChg chg="del">
          <ac:chgData name="Mike Raminski" userId="f08c0632-86b0-4b32-82c1-bd99f5a873b1" providerId="ADAL" clId="{4DC48345-DFE0-4C56-BACC-950D23028BE8}" dt="2022-12-12T22:20:10.993" v="447" actId="478"/>
          <ac:spMkLst>
            <pc:docMk/>
            <pc:sldMk cId="1415435648" sldId="277"/>
            <ac:spMk id="6" creationId="{D8102CDD-E65A-97A9-E4F0-6FCBC385CC02}"/>
          </ac:spMkLst>
        </pc:spChg>
        <pc:spChg chg="add mod">
          <ac:chgData name="Mike Raminski" userId="f08c0632-86b0-4b32-82c1-bd99f5a873b1" providerId="ADAL" clId="{4DC48345-DFE0-4C56-BACC-950D23028BE8}" dt="2022-12-12T22:24:30.786" v="932" actId="20577"/>
          <ac:spMkLst>
            <pc:docMk/>
            <pc:sldMk cId="1415435648" sldId="277"/>
            <ac:spMk id="7" creationId="{9BA542E8-D8DF-D90C-34B5-BCBD44E2C755}"/>
          </ac:spMkLst>
        </pc:spChg>
        <pc:spChg chg="del">
          <ac:chgData name="Mike Raminski" userId="f08c0632-86b0-4b32-82c1-bd99f5a873b1" providerId="ADAL" clId="{4DC48345-DFE0-4C56-BACC-950D23028BE8}" dt="2022-12-12T22:20:07.873" v="446" actId="478"/>
          <ac:spMkLst>
            <pc:docMk/>
            <pc:sldMk cId="1415435648" sldId="277"/>
            <ac:spMk id="8" creationId="{53405D08-9B16-AA94-6C78-CFCECA259F03}"/>
          </ac:spMkLst>
        </pc:spChg>
        <pc:spChg chg="del">
          <ac:chgData name="Mike Raminski" userId="f08c0632-86b0-4b32-82c1-bd99f5a873b1" providerId="ADAL" clId="{4DC48345-DFE0-4C56-BACC-950D23028BE8}" dt="2022-12-12T22:20:07.873" v="446" actId="478"/>
          <ac:spMkLst>
            <pc:docMk/>
            <pc:sldMk cId="1415435648" sldId="277"/>
            <ac:spMk id="9" creationId="{A66CDD2E-D8D8-D1EB-F997-375FBC49CC94}"/>
          </ac:spMkLst>
        </pc:spChg>
        <pc:spChg chg="del">
          <ac:chgData name="Mike Raminski" userId="f08c0632-86b0-4b32-82c1-bd99f5a873b1" providerId="ADAL" clId="{4DC48345-DFE0-4C56-BACC-950D23028BE8}" dt="2022-12-12T22:20:07.873" v="446" actId="478"/>
          <ac:spMkLst>
            <pc:docMk/>
            <pc:sldMk cId="1415435648" sldId="277"/>
            <ac:spMk id="10" creationId="{43011794-C94A-5A94-1C44-45A39D315FAD}"/>
          </ac:spMkLst>
        </pc:spChg>
        <pc:spChg chg="del">
          <ac:chgData name="Mike Raminski" userId="f08c0632-86b0-4b32-82c1-bd99f5a873b1" providerId="ADAL" clId="{4DC48345-DFE0-4C56-BACC-950D23028BE8}" dt="2022-12-12T22:20:07.873" v="446" actId="478"/>
          <ac:spMkLst>
            <pc:docMk/>
            <pc:sldMk cId="1415435648" sldId="277"/>
            <ac:spMk id="11" creationId="{44E393FB-5020-FF15-8A23-D3F7F3FD3EEC}"/>
          </ac:spMkLst>
        </pc:spChg>
        <pc:spChg chg="del">
          <ac:chgData name="Mike Raminski" userId="f08c0632-86b0-4b32-82c1-bd99f5a873b1" providerId="ADAL" clId="{4DC48345-DFE0-4C56-BACC-950D23028BE8}" dt="2022-12-12T22:20:07.873" v="446" actId="478"/>
          <ac:spMkLst>
            <pc:docMk/>
            <pc:sldMk cId="1415435648" sldId="277"/>
            <ac:spMk id="12" creationId="{B3070ABF-FDE3-1296-B1F8-8D05ACF4A2DA}"/>
          </ac:spMkLst>
        </pc:spChg>
        <pc:spChg chg="del">
          <ac:chgData name="Mike Raminski" userId="f08c0632-86b0-4b32-82c1-bd99f5a873b1" providerId="ADAL" clId="{4DC48345-DFE0-4C56-BACC-950D23028BE8}" dt="2022-12-12T22:20:07.873" v="446" actId="478"/>
          <ac:spMkLst>
            <pc:docMk/>
            <pc:sldMk cId="1415435648" sldId="277"/>
            <ac:spMk id="13" creationId="{D9ABB8C1-6F27-9048-187C-1AF39CA2B839}"/>
          </ac:spMkLst>
        </pc:spChg>
        <pc:spChg chg="del">
          <ac:chgData name="Mike Raminski" userId="f08c0632-86b0-4b32-82c1-bd99f5a873b1" providerId="ADAL" clId="{4DC48345-DFE0-4C56-BACC-950D23028BE8}" dt="2022-12-12T22:20:07.873" v="446" actId="478"/>
          <ac:spMkLst>
            <pc:docMk/>
            <pc:sldMk cId="1415435648" sldId="277"/>
            <ac:spMk id="14" creationId="{F1073BDE-6989-98AC-C1CA-9DBDFC13CB2D}"/>
          </ac:spMkLst>
        </pc:spChg>
        <pc:spChg chg="del">
          <ac:chgData name="Mike Raminski" userId="f08c0632-86b0-4b32-82c1-bd99f5a873b1" providerId="ADAL" clId="{4DC48345-DFE0-4C56-BACC-950D23028BE8}" dt="2022-12-12T22:20:07.873" v="446" actId="478"/>
          <ac:spMkLst>
            <pc:docMk/>
            <pc:sldMk cId="1415435648" sldId="277"/>
            <ac:spMk id="15" creationId="{0A31A5FE-EB71-C1E8-5482-CD3265AC16FA}"/>
          </ac:spMkLst>
        </pc:spChg>
        <pc:spChg chg="del">
          <ac:chgData name="Mike Raminski" userId="f08c0632-86b0-4b32-82c1-bd99f5a873b1" providerId="ADAL" clId="{4DC48345-DFE0-4C56-BACC-950D23028BE8}" dt="2022-12-12T22:20:07.873" v="446" actId="478"/>
          <ac:spMkLst>
            <pc:docMk/>
            <pc:sldMk cId="1415435648" sldId="277"/>
            <ac:spMk id="16" creationId="{8AEB72EE-82B2-DA0F-6285-63F13AA1DBC8}"/>
          </ac:spMkLst>
        </pc:spChg>
        <pc:spChg chg="del">
          <ac:chgData name="Mike Raminski" userId="f08c0632-86b0-4b32-82c1-bd99f5a873b1" providerId="ADAL" clId="{4DC48345-DFE0-4C56-BACC-950D23028BE8}" dt="2022-12-12T22:20:07.873" v="446" actId="478"/>
          <ac:spMkLst>
            <pc:docMk/>
            <pc:sldMk cId="1415435648" sldId="277"/>
            <ac:spMk id="17" creationId="{39D7802C-702F-2723-3C7C-BFF81E3DCC0D}"/>
          </ac:spMkLst>
        </pc:spChg>
        <pc:picChg chg="del">
          <ac:chgData name="Mike Raminski" userId="f08c0632-86b0-4b32-82c1-bd99f5a873b1" providerId="ADAL" clId="{4DC48345-DFE0-4C56-BACC-950D23028BE8}" dt="2022-12-12T22:20:04.208" v="445" actId="478"/>
          <ac:picMkLst>
            <pc:docMk/>
            <pc:sldMk cId="1415435648" sldId="277"/>
            <ac:picMk id="5" creationId="{47FE4E9C-0A5D-F8C8-DAC7-5F09BBDEF475}"/>
          </ac:picMkLst>
        </pc:picChg>
      </pc:sldChg>
      <pc:sldChg chg="add del">
        <pc:chgData name="Mike Raminski" userId="f08c0632-86b0-4b32-82c1-bd99f5a873b1" providerId="ADAL" clId="{4DC48345-DFE0-4C56-BACC-950D23028BE8}" dt="2022-12-12T22:19:35.636" v="439"/>
        <pc:sldMkLst>
          <pc:docMk/>
          <pc:sldMk cId="2660401904" sldId="277"/>
        </pc:sldMkLst>
      </pc:sldChg>
      <pc:sldChg chg="add del">
        <pc:chgData name="Mike Raminski" userId="f08c0632-86b0-4b32-82c1-bd99f5a873b1" providerId="ADAL" clId="{4DC48345-DFE0-4C56-BACC-950D23028BE8}" dt="2022-12-12T22:19:35.636" v="439"/>
        <pc:sldMkLst>
          <pc:docMk/>
          <pc:sldMk cId="2288115756" sldId="278"/>
        </pc:sldMkLst>
      </pc:sldChg>
      <pc:sldChg chg="add del">
        <pc:chgData name="Mike Raminski" userId="f08c0632-86b0-4b32-82c1-bd99f5a873b1" providerId="ADAL" clId="{4DC48345-DFE0-4C56-BACC-950D23028BE8}" dt="2022-12-12T22:19:35.636" v="439"/>
        <pc:sldMkLst>
          <pc:docMk/>
          <pc:sldMk cId="713999644" sldId="279"/>
        </pc:sldMkLst>
      </pc:sldChg>
      <pc:sldChg chg="add del">
        <pc:chgData name="Mike Raminski" userId="f08c0632-86b0-4b32-82c1-bd99f5a873b1" providerId="ADAL" clId="{4DC48345-DFE0-4C56-BACC-950D23028BE8}" dt="2022-12-12T22:19:35.636" v="439"/>
        <pc:sldMkLst>
          <pc:docMk/>
          <pc:sldMk cId="3359088281" sldId="28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ADC3A1-AE3F-403D-BE7C-E9A0E8DDD84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5F1909F-D50C-4905-A64F-A0C391187DDB}">
      <dgm:prSet/>
      <dgm:spPr/>
      <dgm:t>
        <a:bodyPr/>
        <a:lstStyle/>
        <a:p>
          <a:pPr>
            <a:lnSpc>
              <a:spcPct val="100000"/>
            </a:lnSpc>
          </a:pPr>
          <a:r>
            <a:rPr lang="en-US" dirty="0"/>
            <a:t>What is the production trend in Clean Energy?</a:t>
          </a:r>
        </a:p>
      </dgm:t>
    </dgm:pt>
    <dgm:pt modelId="{6F4B83ED-84E5-4FD2-B87C-4D8B7207CC1E}" type="parTrans" cxnId="{CB96F452-01B5-4CDA-8F8E-14A4C3460E6C}">
      <dgm:prSet/>
      <dgm:spPr/>
      <dgm:t>
        <a:bodyPr/>
        <a:lstStyle/>
        <a:p>
          <a:endParaRPr lang="en-US"/>
        </a:p>
      </dgm:t>
    </dgm:pt>
    <dgm:pt modelId="{629863E1-8BDD-4FF5-8BB7-C9C13A912982}" type="sibTrans" cxnId="{CB96F452-01B5-4CDA-8F8E-14A4C3460E6C}">
      <dgm:prSet/>
      <dgm:spPr/>
      <dgm:t>
        <a:bodyPr/>
        <a:lstStyle/>
        <a:p>
          <a:pPr>
            <a:lnSpc>
              <a:spcPct val="100000"/>
            </a:lnSpc>
          </a:pPr>
          <a:endParaRPr lang="en-US"/>
        </a:p>
      </dgm:t>
    </dgm:pt>
    <dgm:pt modelId="{59712D0C-FCA9-4490-8621-6F36FD02BC6F}">
      <dgm:prSet/>
      <dgm:spPr/>
      <dgm:t>
        <a:bodyPr/>
        <a:lstStyle/>
        <a:p>
          <a:pPr>
            <a:lnSpc>
              <a:spcPct val="100000"/>
            </a:lnSpc>
          </a:pPr>
          <a:r>
            <a:rPr lang="en-US" dirty="0"/>
            <a:t>How are different forms of Clean Energy being used?</a:t>
          </a:r>
        </a:p>
      </dgm:t>
    </dgm:pt>
    <dgm:pt modelId="{4A753E62-3B1D-402D-BCAA-7A55B769F080}" type="parTrans" cxnId="{6F9B4B4D-3014-4680-BED8-C2D5681EE56E}">
      <dgm:prSet/>
      <dgm:spPr/>
      <dgm:t>
        <a:bodyPr/>
        <a:lstStyle/>
        <a:p>
          <a:endParaRPr lang="en-US"/>
        </a:p>
      </dgm:t>
    </dgm:pt>
    <dgm:pt modelId="{0A71AC45-B9D3-4AFA-88D4-7465927879E3}" type="sibTrans" cxnId="{6F9B4B4D-3014-4680-BED8-C2D5681EE56E}">
      <dgm:prSet/>
      <dgm:spPr/>
      <dgm:t>
        <a:bodyPr/>
        <a:lstStyle/>
        <a:p>
          <a:pPr>
            <a:lnSpc>
              <a:spcPct val="100000"/>
            </a:lnSpc>
          </a:pPr>
          <a:endParaRPr lang="en-US"/>
        </a:p>
      </dgm:t>
    </dgm:pt>
    <dgm:pt modelId="{B7AE1563-F37F-45E2-B48B-FA3402F98A04}">
      <dgm:prSet/>
      <dgm:spPr/>
      <dgm:t>
        <a:bodyPr/>
        <a:lstStyle/>
        <a:p>
          <a:pPr>
            <a:lnSpc>
              <a:spcPct val="100000"/>
            </a:lnSpc>
          </a:pPr>
          <a:r>
            <a:rPr lang="en-US" dirty="0"/>
            <a:t>What is the USDA's investment into Clean Energy?</a:t>
          </a:r>
        </a:p>
      </dgm:t>
    </dgm:pt>
    <dgm:pt modelId="{675CEE4B-62A4-4F9E-BAE6-1274471C6087}" type="parTrans" cxnId="{5E537E16-DAE9-4053-A17F-D40AEC714419}">
      <dgm:prSet/>
      <dgm:spPr/>
      <dgm:t>
        <a:bodyPr/>
        <a:lstStyle/>
        <a:p>
          <a:endParaRPr lang="en-US"/>
        </a:p>
      </dgm:t>
    </dgm:pt>
    <dgm:pt modelId="{75AE8B34-D14C-4C6D-96B6-9DF082F662AC}" type="sibTrans" cxnId="{5E537E16-DAE9-4053-A17F-D40AEC714419}">
      <dgm:prSet/>
      <dgm:spPr/>
      <dgm:t>
        <a:bodyPr/>
        <a:lstStyle/>
        <a:p>
          <a:pPr>
            <a:lnSpc>
              <a:spcPct val="100000"/>
            </a:lnSpc>
          </a:pPr>
          <a:endParaRPr lang="en-US"/>
        </a:p>
      </dgm:t>
    </dgm:pt>
    <dgm:pt modelId="{FABCF33B-8DB4-442D-A8C4-0FA693295B00}">
      <dgm:prSet/>
      <dgm:spPr/>
      <dgm:t>
        <a:bodyPr/>
        <a:lstStyle/>
        <a:p>
          <a:pPr>
            <a:lnSpc>
              <a:spcPct val="100000"/>
            </a:lnSpc>
          </a:pPr>
          <a:r>
            <a:rPr lang="en-US" dirty="0"/>
            <a:t>How does Clean Energy production compare to investment?</a:t>
          </a:r>
        </a:p>
      </dgm:t>
    </dgm:pt>
    <dgm:pt modelId="{A10AC856-29FE-4E50-9953-D5B6553AF353}" type="parTrans" cxnId="{7A85564F-44C1-413A-8D50-18296AE2C41E}">
      <dgm:prSet/>
      <dgm:spPr/>
      <dgm:t>
        <a:bodyPr/>
        <a:lstStyle/>
        <a:p>
          <a:endParaRPr lang="en-US"/>
        </a:p>
      </dgm:t>
    </dgm:pt>
    <dgm:pt modelId="{ABEEFDD3-7F7A-4EB2-B4CB-9BBECF839BB9}" type="sibTrans" cxnId="{7A85564F-44C1-413A-8D50-18296AE2C41E}">
      <dgm:prSet/>
      <dgm:spPr/>
      <dgm:t>
        <a:bodyPr/>
        <a:lstStyle/>
        <a:p>
          <a:pPr>
            <a:lnSpc>
              <a:spcPct val="100000"/>
            </a:lnSpc>
          </a:pPr>
          <a:endParaRPr lang="en-US"/>
        </a:p>
      </dgm:t>
    </dgm:pt>
    <dgm:pt modelId="{383180DC-D301-4D4D-9791-C475C11F34CF}">
      <dgm:prSet/>
      <dgm:spPr/>
      <dgm:t>
        <a:bodyPr/>
        <a:lstStyle/>
        <a:p>
          <a:pPr>
            <a:lnSpc>
              <a:spcPct val="100000"/>
            </a:lnSpc>
          </a:pPr>
          <a:r>
            <a:rPr lang="en-US" dirty="0"/>
            <a:t>Which states have higher levels of investment?</a:t>
          </a:r>
        </a:p>
      </dgm:t>
    </dgm:pt>
    <dgm:pt modelId="{82B3AF58-0E06-4AD5-A359-B9CCDBF96D4A}" type="parTrans" cxnId="{5E8BE187-AFCF-4B77-B27B-2C1F6D3EBD1E}">
      <dgm:prSet/>
      <dgm:spPr/>
      <dgm:t>
        <a:bodyPr/>
        <a:lstStyle/>
        <a:p>
          <a:endParaRPr lang="en-US"/>
        </a:p>
      </dgm:t>
    </dgm:pt>
    <dgm:pt modelId="{FBCFC2B6-32B8-4867-8659-B97C2527CCD7}" type="sibTrans" cxnId="{5E8BE187-AFCF-4B77-B27B-2C1F6D3EBD1E}">
      <dgm:prSet/>
      <dgm:spPr/>
      <dgm:t>
        <a:bodyPr/>
        <a:lstStyle/>
        <a:p>
          <a:pPr>
            <a:lnSpc>
              <a:spcPct val="100000"/>
            </a:lnSpc>
          </a:pPr>
          <a:endParaRPr lang="en-US"/>
        </a:p>
      </dgm:t>
    </dgm:pt>
    <dgm:pt modelId="{C6B024C0-BD3E-445F-AAEA-569C219E0641}">
      <dgm:prSet/>
      <dgm:spPr/>
      <dgm:t>
        <a:bodyPr/>
        <a:lstStyle/>
        <a:p>
          <a:pPr>
            <a:lnSpc>
              <a:spcPct val="100000"/>
            </a:lnSpc>
          </a:pPr>
          <a:r>
            <a:rPr lang="en-US" dirty="0"/>
            <a:t>How do Clean Energy production and investment compare by state on a per capita basis?</a:t>
          </a:r>
        </a:p>
      </dgm:t>
    </dgm:pt>
    <dgm:pt modelId="{ABDAA31A-0D22-4275-B693-EC671222AC5C}" type="parTrans" cxnId="{E6280FE7-C432-4E03-B585-301BD58439E8}">
      <dgm:prSet/>
      <dgm:spPr/>
      <dgm:t>
        <a:bodyPr/>
        <a:lstStyle/>
        <a:p>
          <a:endParaRPr lang="en-US"/>
        </a:p>
      </dgm:t>
    </dgm:pt>
    <dgm:pt modelId="{0412B3C0-C7EE-43BE-8CEE-EFD74B4FE508}" type="sibTrans" cxnId="{E6280FE7-C432-4E03-B585-301BD58439E8}">
      <dgm:prSet/>
      <dgm:spPr/>
      <dgm:t>
        <a:bodyPr/>
        <a:lstStyle/>
        <a:p>
          <a:endParaRPr lang="en-US"/>
        </a:p>
      </dgm:t>
    </dgm:pt>
    <dgm:pt modelId="{357F7265-563A-47AD-8CED-B518DBD9C94B}" type="pres">
      <dgm:prSet presAssocID="{EEADC3A1-AE3F-403D-BE7C-E9A0E8DDD84C}" presName="root" presStyleCnt="0">
        <dgm:presLayoutVars>
          <dgm:dir/>
          <dgm:resizeHandles val="exact"/>
        </dgm:presLayoutVars>
      </dgm:prSet>
      <dgm:spPr/>
    </dgm:pt>
    <dgm:pt modelId="{E72120C9-C80D-4233-994C-E0D594A93B16}" type="pres">
      <dgm:prSet presAssocID="{EEADC3A1-AE3F-403D-BE7C-E9A0E8DDD84C}" presName="container" presStyleCnt="0">
        <dgm:presLayoutVars>
          <dgm:dir/>
          <dgm:resizeHandles val="exact"/>
        </dgm:presLayoutVars>
      </dgm:prSet>
      <dgm:spPr/>
    </dgm:pt>
    <dgm:pt modelId="{8EBD9E25-BCAF-402E-A0B8-61B232CBBDC6}" type="pres">
      <dgm:prSet presAssocID="{05F1909F-D50C-4905-A64F-A0C391187DDB}" presName="compNode" presStyleCnt="0"/>
      <dgm:spPr/>
    </dgm:pt>
    <dgm:pt modelId="{43C75C38-EF39-440F-B8E4-61424E29231D}" type="pres">
      <dgm:prSet presAssocID="{05F1909F-D50C-4905-A64F-A0C391187DDB}" presName="iconBgRect" presStyleLbl="bgShp" presStyleIdx="0" presStyleCnt="6"/>
      <dgm:spPr/>
    </dgm:pt>
    <dgm:pt modelId="{C75AF644-5810-4C10-A343-3B320A427CF4}" type="pres">
      <dgm:prSet presAssocID="{05F1909F-D50C-4905-A64F-A0C391187DD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4EC3E2BB-DC47-4FF4-ACA6-E7D48EB95468}" type="pres">
      <dgm:prSet presAssocID="{05F1909F-D50C-4905-A64F-A0C391187DDB}" presName="spaceRect" presStyleCnt="0"/>
      <dgm:spPr/>
    </dgm:pt>
    <dgm:pt modelId="{9DC6F3E4-4565-459D-B63C-8DA7481B3800}" type="pres">
      <dgm:prSet presAssocID="{05F1909F-D50C-4905-A64F-A0C391187DDB}" presName="textRect" presStyleLbl="revTx" presStyleIdx="0" presStyleCnt="6">
        <dgm:presLayoutVars>
          <dgm:chMax val="1"/>
          <dgm:chPref val="1"/>
        </dgm:presLayoutVars>
      </dgm:prSet>
      <dgm:spPr/>
    </dgm:pt>
    <dgm:pt modelId="{654C427E-31A4-4802-9D3E-36166014CA14}" type="pres">
      <dgm:prSet presAssocID="{629863E1-8BDD-4FF5-8BB7-C9C13A912982}" presName="sibTrans" presStyleLbl="sibTrans2D1" presStyleIdx="0" presStyleCnt="0"/>
      <dgm:spPr/>
    </dgm:pt>
    <dgm:pt modelId="{D4919653-05B1-4940-A436-ED2C7F6AC28F}" type="pres">
      <dgm:prSet presAssocID="{59712D0C-FCA9-4490-8621-6F36FD02BC6F}" presName="compNode" presStyleCnt="0"/>
      <dgm:spPr/>
    </dgm:pt>
    <dgm:pt modelId="{11296B3E-9EE6-419C-8846-2DD9F8E0FD95}" type="pres">
      <dgm:prSet presAssocID="{59712D0C-FCA9-4490-8621-6F36FD02BC6F}" presName="iconBgRect" presStyleLbl="bgShp" presStyleIdx="1" presStyleCnt="6"/>
      <dgm:spPr/>
    </dgm:pt>
    <dgm:pt modelId="{247F9AA0-AC7A-4C31-86D6-EC51D198FA04}" type="pres">
      <dgm:prSet presAssocID="{59712D0C-FCA9-4490-8621-6F36FD02BC6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gh Voltage"/>
        </a:ext>
      </dgm:extLst>
    </dgm:pt>
    <dgm:pt modelId="{89BA1CB6-1ED0-4AD7-80D7-0D524E1560CB}" type="pres">
      <dgm:prSet presAssocID="{59712D0C-FCA9-4490-8621-6F36FD02BC6F}" presName="spaceRect" presStyleCnt="0"/>
      <dgm:spPr/>
    </dgm:pt>
    <dgm:pt modelId="{FF72F6CE-181F-4C0C-A018-AD6D21984F3B}" type="pres">
      <dgm:prSet presAssocID="{59712D0C-FCA9-4490-8621-6F36FD02BC6F}" presName="textRect" presStyleLbl="revTx" presStyleIdx="1" presStyleCnt="6">
        <dgm:presLayoutVars>
          <dgm:chMax val="1"/>
          <dgm:chPref val="1"/>
        </dgm:presLayoutVars>
      </dgm:prSet>
      <dgm:spPr/>
    </dgm:pt>
    <dgm:pt modelId="{64E03F6C-2BCB-4165-A965-4DAB6C3BC2A5}" type="pres">
      <dgm:prSet presAssocID="{0A71AC45-B9D3-4AFA-88D4-7465927879E3}" presName="sibTrans" presStyleLbl="sibTrans2D1" presStyleIdx="0" presStyleCnt="0"/>
      <dgm:spPr/>
    </dgm:pt>
    <dgm:pt modelId="{C0467E8F-0A8F-4B4E-A51A-7AA63EFCFE09}" type="pres">
      <dgm:prSet presAssocID="{B7AE1563-F37F-45E2-B48B-FA3402F98A04}" presName="compNode" presStyleCnt="0"/>
      <dgm:spPr/>
    </dgm:pt>
    <dgm:pt modelId="{9C915449-E21E-46F7-813A-D49052287392}" type="pres">
      <dgm:prSet presAssocID="{B7AE1563-F37F-45E2-B48B-FA3402F98A04}" presName="iconBgRect" presStyleLbl="bgShp" presStyleIdx="2" presStyleCnt="6"/>
      <dgm:spPr/>
    </dgm:pt>
    <dgm:pt modelId="{7BDD9F41-B574-466E-8865-F768975DDD76}" type="pres">
      <dgm:prSet presAssocID="{B7AE1563-F37F-45E2-B48B-FA3402F98A0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ins"/>
        </a:ext>
      </dgm:extLst>
    </dgm:pt>
    <dgm:pt modelId="{5CC97111-0ED2-4609-BBF5-DFB0964351D2}" type="pres">
      <dgm:prSet presAssocID="{B7AE1563-F37F-45E2-B48B-FA3402F98A04}" presName="spaceRect" presStyleCnt="0"/>
      <dgm:spPr/>
    </dgm:pt>
    <dgm:pt modelId="{2B8E8B84-2AF9-4EBB-9D5F-0C3284EDD030}" type="pres">
      <dgm:prSet presAssocID="{B7AE1563-F37F-45E2-B48B-FA3402F98A04}" presName="textRect" presStyleLbl="revTx" presStyleIdx="2" presStyleCnt="6">
        <dgm:presLayoutVars>
          <dgm:chMax val="1"/>
          <dgm:chPref val="1"/>
        </dgm:presLayoutVars>
      </dgm:prSet>
      <dgm:spPr/>
    </dgm:pt>
    <dgm:pt modelId="{595B6F40-7A60-439D-AEC7-B6DEA3C21F8A}" type="pres">
      <dgm:prSet presAssocID="{75AE8B34-D14C-4C6D-96B6-9DF082F662AC}" presName="sibTrans" presStyleLbl="sibTrans2D1" presStyleIdx="0" presStyleCnt="0"/>
      <dgm:spPr/>
    </dgm:pt>
    <dgm:pt modelId="{9FA07B7A-4C69-483E-A891-AEFE4ACE5AED}" type="pres">
      <dgm:prSet presAssocID="{FABCF33B-8DB4-442D-A8C4-0FA693295B00}" presName="compNode" presStyleCnt="0"/>
      <dgm:spPr/>
    </dgm:pt>
    <dgm:pt modelId="{76F5AC8F-21FD-46C6-AAE9-588D1B9B8211}" type="pres">
      <dgm:prSet presAssocID="{FABCF33B-8DB4-442D-A8C4-0FA693295B00}" presName="iconBgRect" presStyleLbl="bgShp" presStyleIdx="3" presStyleCnt="6"/>
      <dgm:spPr/>
    </dgm:pt>
    <dgm:pt modelId="{8EC1C4F7-9EB3-4680-92A3-4F60F7B56410}" type="pres">
      <dgm:prSet presAssocID="{FABCF33B-8DB4-442D-A8C4-0FA693295B0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indmill"/>
        </a:ext>
      </dgm:extLst>
    </dgm:pt>
    <dgm:pt modelId="{5385235F-D3D9-4A24-94B6-13F8E5F70445}" type="pres">
      <dgm:prSet presAssocID="{FABCF33B-8DB4-442D-A8C4-0FA693295B00}" presName="spaceRect" presStyleCnt="0"/>
      <dgm:spPr/>
    </dgm:pt>
    <dgm:pt modelId="{1F73CD68-DA85-4E3E-A0C1-BB09FF1C3CA6}" type="pres">
      <dgm:prSet presAssocID="{FABCF33B-8DB4-442D-A8C4-0FA693295B00}" presName="textRect" presStyleLbl="revTx" presStyleIdx="3" presStyleCnt="6">
        <dgm:presLayoutVars>
          <dgm:chMax val="1"/>
          <dgm:chPref val="1"/>
        </dgm:presLayoutVars>
      </dgm:prSet>
      <dgm:spPr/>
    </dgm:pt>
    <dgm:pt modelId="{63123912-D9C2-4803-8E32-8EEA474731A3}" type="pres">
      <dgm:prSet presAssocID="{ABEEFDD3-7F7A-4EB2-B4CB-9BBECF839BB9}" presName="sibTrans" presStyleLbl="sibTrans2D1" presStyleIdx="0" presStyleCnt="0"/>
      <dgm:spPr/>
    </dgm:pt>
    <dgm:pt modelId="{138C1CF1-2F18-4967-985B-6345D41268D9}" type="pres">
      <dgm:prSet presAssocID="{383180DC-D301-4D4D-9791-C475C11F34CF}" presName="compNode" presStyleCnt="0"/>
      <dgm:spPr/>
    </dgm:pt>
    <dgm:pt modelId="{043A0EAC-9C6E-48B6-BA42-3D83A180C12E}" type="pres">
      <dgm:prSet presAssocID="{383180DC-D301-4D4D-9791-C475C11F34CF}" presName="iconBgRect" presStyleLbl="bgShp" presStyleIdx="4" presStyleCnt="6"/>
      <dgm:spPr/>
    </dgm:pt>
    <dgm:pt modelId="{BB254E27-548C-497D-BBA7-398F2F7407E8}" type="pres">
      <dgm:prSet presAssocID="{383180DC-D301-4D4D-9791-C475C11F34C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ey"/>
        </a:ext>
      </dgm:extLst>
    </dgm:pt>
    <dgm:pt modelId="{B4A7CDB1-B8E5-4325-A2D8-065D30DDDC43}" type="pres">
      <dgm:prSet presAssocID="{383180DC-D301-4D4D-9791-C475C11F34CF}" presName="spaceRect" presStyleCnt="0"/>
      <dgm:spPr/>
    </dgm:pt>
    <dgm:pt modelId="{BE33FA9C-59B7-4EE7-9639-EB252D58A67D}" type="pres">
      <dgm:prSet presAssocID="{383180DC-D301-4D4D-9791-C475C11F34CF}" presName="textRect" presStyleLbl="revTx" presStyleIdx="4" presStyleCnt="6">
        <dgm:presLayoutVars>
          <dgm:chMax val="1"/>
          <dgm:chPref val="1"/>
        </dgm:presLayoutVars>
      </dgm:prSet>
      <dgm:spPr/>
    </dgm:pt>
    <dgm:pt modelId="{62F5CCE7-D100-447B-B651-A80405878EA5}" type="pres">
      <dgm:prSet presAssocID="{FBCFC2B6-32B8-4867-8659-B97C2527CCD7}" presName="sibTrans" presStyleLbl="sibTrans2D1" presStyleIdx="0" presStyleCnt="0"/>
      <dgm:spPr/>
    </dgm:pt>
    <dgm:pt modelId="{1EDD38A7-0E8C-4D9D-90DE-F81EF90E8B2F}" type="pres">
      <dgm:prSet presAssocID="{C6B024C0-BD3E-445F-AAEA-569C219E0641}" presName="compNode" presStyleCnt="0"/>
      <dgm:spPr/>
    </dgm:pt>
    <dgm:pt modelId="{886F31C3-A0E2-4A12-A0E3-F9E3C859B008}" type="pres">
      <dgm:prSet presAssocID="{C6B024C0-BD3E-445F-AAEA-569C219E0641}" presName="iconBgRect" presStyleLbl="bgShp" presStyleIdx="5" presStyleCnt="6"/>
      <dgm:spPr/>
    </dgm:pt>
    <dgm:pt modelId="{A73E923A-974B-4AA6-9591-DEA65B429CEC}" type="pres">
      <dgm:prSet presAssocID="{C6B024C0-BD3E-445F-AAEA-569C219E064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ustainability"/>
        </a:ext>
      </dgm:extLst>
    </dgm:pt>
    <dgm:pt modelId="{FB465507-1BC5-4080-83CD-CEB96FCD282F}" type="pres">
      <dgm:prSet presAssocID="{C6B024C0-BD3E-445F-AAEA-569C219E0641}" presName="spaceRect" presStyleCnt="0"/>
      <dgm:spPr/>
    </dgm:pt>
    <dgm:pt modelId="{C8D5D238-BC11-4E49-83DF-1A123D14A098}" type="pres">
      <dgm:prSet presAssocID="{C6B024C0-BD3E-445F-AAEA-569C219E0641}" presName="textRect" presStyleLbl="revTx" presStyleIdx="5" presStyleCnt="6">
        <dgm:presLayoutVars>
          <dgm:chMax val="1"/>
          <dgm:chPref val="1"/>
        </dgm:presLayoutVars>
      </dgm:prSet>
      <dgm:spPr/>
    </dgm:pt>
  </dgm:ptLst>
  <dgm:cxnLst>
    <dgm:cxn modelId="{5E537E16-DAE9-4053-A17F-D40AEC714419}" srcId="{EEADC3A1-AE3F-403D-BE7C-E9A0E8DDD84C}" destId="{B7AE1563-F37F-45E2-B48B-FA3402F98A04}" srcOrd="2" destOrd="0" parTransId="{675CEE4B-62A4-4F9E-BAE6-1274471C6087}" sibTransId="{75AE8B34-D14C-4C6D-96B6-9DF082F662AC}"/>
    <dgm:cxn modelId="{DC4C9733-6F0C-4793-B73C-9A114C439196}" type="presOf" srcId="{05F1909F-D50C-4905-A64F-A0C391187DDB}" destId="{9DC6F3E4-4565-459D-B63C-8DA7481B3800}" srcOrd="0" destOrd="0" presId="urn:microsoft.com/office/officeart/2018/2/layout/IconCircleList"/>
    <dgm:cxn modelId="{2F49D333-4414-4C0C-9DE8-A04C2F5062A0}" type="presOf" srcId="{629863E1-8BDD-4FF5-8BB7-C9C13A912982}" destId="{654C427E-31A4-4802-9D3E-36166014CA14}" srcOrd="0" destOrd="0" presId="urn:microsoft.com/office/officeart/2018/2/layout/IconCircleList"/>
    <dgm:cxn modelId="{BCB1FD3A-484C-493C-85FA-05E153205626}" type="presOf" srcId="{B7AE1563-F37F-45E2-B48B-FA3402F98A04}" destId="{2B8E8B84-2AF9-4EBB-9D5F-0C3284EDD030}" srcOrd="0" destOrd="0" presId="urn:microsoft.com/office/officeart/2018/2/layout/IconCircleList"/>
    <dgm:cxn modelId="{B6ED7D64-E2C0-4C1B-8202-E1F3C0E442DF}" type="presOf" srcId="{FBCFC2B6-32B8-4867-8659-B97C2527CCD7}" destId="{62F5CCE7-D100-447B-B651-A80405878EA5}" srcOrd="0" destOrd="0" presId="urn:microsoft.com/office/officeart/2018/2/layout/IconCircleList"/>
    <dgm:cxn modelId="{47236967-F596-460D-BE62-7BF1A1749442}" type="presOf" srcId="{EEADC3A1-AE3F-403D-BE7C-E9A0E8DDD84C}" destId="{357F7265-563A-47AD-8CED-B518DBD9C94B}" srcOrd="0" destOrd="0" presId="urn:microsoft.com/office/officeart/2018/2/layout/IconCircleList"/>
    <dgm:cxn modelId="{97E3C268-5108-4F25-BF52-8A041844E81C}" type="presOf" srcId="{FABCF33B-8DB4-442D-A8C4-0FA693295B00}" destId="{1F73CD68-DA85-4E3E-A0C1-BB09FF1C3CA6}" srcOrd="0" destOrd="0" presId="urn:microsoft.com/office/officeart/2018/2/layout/IconCircleList"/>
    <dgm:cxn modelId="{6F9B4B4D-3014-4680-BED8-C2D5681EE56E}" srcId="{EEADC3A1-AE3F-403D-BE7C-E9A0E8DDD84C}" destId="{59712D0C-FCA9-4490-8621-6F36FD02BC6F}" srcOrd="1" destOrd="0" parTransId="{4A753E62-3B1D-402D-BCAA-7A55B769F080}" sibTransId="{0A71AC45-B9D3-4AFA-88D4-7465927879E3}"/>
    <dgm:cxn modelId="{D391734E-A9BA-45D1-8864-9F08C8402CBF}" type="presOf" srcId="{59712D0C-FCA9-4490-8621-6F36FD02BC6F}" destId="{FF72F6CE-181F-4C0C-A018-AD6D21984F3B}" srcOrd="0" destOrd="0" presId="urn:microsoft.com/office/officeart/2018/2/layout/IconCircleList"/>
    <dgm:cxn modelId="{7A85564F-44C1-413A-8D50-18296AE2C41E}" srcId="{EEADC3A1-AE3F-403D-BE7C-E9A0E8DDD84C}" destId="{FABCF33B-8DB4-442D-A8C4-0FA693295B00}" srcOrd="3" destOrd="0" parTransId="{A10AC856-29FE-4E50-9953-D5B6553AF353}" sibTransId="{ABEEFDD3-7F7A-4EB2-B4CB-9BBECF839BB9}"/>
    <dgm:cxn modelId="{CB96F452-01B5-4CDA-8F8E-14A4C3460E6C}" srcId="{EEADC3A1-AE3F-403D-BE7C-E9A0E8DDD84C}" destId="{05F1909F-D50C-4905-A64F-A0C391187DDB}" srcOrd="0" destOrd="0" parTransId="{6F4B83ED-84E5-4FD2-B87C-4D8B7207CC1E}" sibTransId="{629863E1-8BDD-4FF5-8BB7-C9C13A912982}"/>
    <dgm:cxn modelId="{5E8BE187-AFCF-4B77-B27B-2C1F6D3EBD1E}" srcId="{EEADC3A1-AE3F-403D-BE7C-E9A0E8DDD84C}" destId="{383180DC-D301-4D4D-9791-C475C11F34CF}" srcOrd="4" destOrd="0" parTransId="{82B3AF58-0E06-4AD5-A359-B9CCDBF96D4A}" sibTransId="{FBCFC2B6-32B8-4867-8659-B97C2527CCD7}"/>
    <dgm:cxn modelId="{17077D8B-88B1-49F6-93F3-FE473FBA1BBE}" type="presOf" srcId="{ABEEFDD3-7F7A-4EB2-B4CB-9BBECF839BB9}" destId="{63123912-D9C2-4803-8E32-8EEA474731A3}" srcOrd="0" destOrd="0" presId="urn:microsoft.com/office/officeart/2018/2/layout/IconCircleList"/>
    <dgm:cxn modelId="{1EF32192-5CB5-46BD-8B7F-9D9FEE1BCC0E}" type="presOf" srcId="{C6B024C0-BD3E-445F-AAEA-569C219E0641}" destId="{C8D5D238-BC11-4E49-83DF-1A123D14A098}" srcOrd="0" destOrd="0" presId="urn:microsoft.com/office/officeart/2018/2/layout/IconCircleList"/>
    <dgm:cxn modelId="{8B3DEEB4-2FB5-4540-8E09-C3DA41842B55}" type="presOf" srcId="{75AE8B34-D14C-4C6D-96B6-9DF082F662AC}" destId="{595B6F40-7A60-439D-AEC7-B6DEA3C21F8A}" srcOrd="0" destOrd="0" presId="urn:microsoft.com/office/officeart/2018/2/layout/IconCircleList"/>
    <dgm:cxn modelId="{D75144D1-199E-4938-B8A9-98FD1CC377B2}" type="presOf" srcId="{0A71AC45-B9D3-4AFA-88D4-7465927879E3}" destId="{64E03F6C-2BCB-4165-A965-4DAB6C3BC2A5}" srcOrd="0" destOrd="0" presId="urn:microsoft.com/office/officeart/2018/2/layout/IconCircleList"/>
    <dgm:cxn modelId="{E5604CDE-4E8A-4408-84D2-BF479510ABB6}" type="presOf" srcId="{383180DC-D301-4D4D-9791-C475C11F34CF}" destId="{BE33FA9C-59B7-4EE7-9639-EB252D58A67D}" srcOrd="0" destOrd="0" presId="urn:microsoft.com/office/officeart/2018/2/layout/IconCircleList"/>
    <dgm:cxn modelId="{E6280FE7-C432-4E03-B585-301BD58439E8}" srcId="{EEADC3A1-AE3F-403D-BE7C-E9A0E8DDD84C}" destId="{C6B024C0-BD3E-445F-AAEA-569C219E0641}" srcOrd="5" destOrd="0" parTransId="{ABDAA31A-0D22-4275-B693-EC671222AC5C}" sibTransId="{0412B3C0-C7EE-43BE-8CEE-EFD74B4FE508}"/>
    <dgm:cxn modelId="{F223549A-518B-47DB-91D9-A89485DE4ACA}" type="presParOf" srcId="{357F7265-563A-47AD-8CED-B518DBD9C94B}" destId="{E72120C9-C80D-4233-994C-E0D594A93B16}" srcOrd="0" destOrd="0" presId="urn:microsoft.com/office/officeart/2018/2/layout/IconCircleList"/>
    <dgm:cxn modelId="{EBF35372-43FE-4343-93EB-071A6240EE0C}" type="presParOf" srcId="{E72120C9-C80D-4233-994C-E0D594A93B16}" destId="{8EBD9E25-BCAF-402E-A0B8-61B232CBBDC6}" srcOrd="0" destOrd="0" presId="urn:microsoft.com/office/officeart/2018/2/layout/IconCircleList"/>
    <dgm:cxn modelId="{9BF5E99C-4782-4F64-A419-9F8D7712EB31}" type="presParOf" srcId="{8EBD9E25-BCAF-402E-A0B8-61B232CBBDC6}" destId="{43C75C38-EF39-440F-B8E4-61424E29231D}" srcOrd="0" destOrd="0" presId="urn:microsoft.com/office/officeart/2018/2/layout/IconCircleList"/>
    <dgm:cxn modelId="{B9D76BE6-5A10-45B2-818F-6AA6A0259A73}" type="presParOf" srcId="{8EBD9E25-BCAF-402E-A0B8-61B232CBBDC6}" destId="{C75AF644-5810-4C10-A343-3B320A427CF4}" srcOrd="1" destOrd="0" presId="urn:microsoft.com/office/officeart/2018/2/layout/IconCircleList"/>
    <dgm:cxn modelId="{54CF24C5-8BBE-4D45-83D4-2AC07D920EBC}" type="presParOf" srcId="{8EBD9E25-BCAF-402E-A0B8-61B232CBBDC6}" destId="{4EC3E2BB-DC47-4FF4-ACA6-E7D48EB95468}" srcOrd="2" destOrd="0" presId="urn:microsoft.com/office/officeart/2018/2/layout/IconCircleList"/>
    <dgm:cxn modelId="{67D12C65-2379-4E0B-AFB7-3F8255D14BCA}" type="presParOf" srcId="{8EBD9E25-BCAF-402E-A0B8-61B232CBBDC6}" destId="{9DC6F3E4-4565-459D-B63C-8DA7481B3800}" srcOrd="3" destOrd="0" presId="urn:microsoft.com/office/officeart/2018/2/layout/IconCircleList"/>
    <dgm:cxn modelId="{F104D6E7-115A-42F2-A9A9-723FC6C6F7A0}" type="presParOf" srcId="{E72120C9-C80D-4233-994C-E0D594A93B16}" destId="{654C427E-31A4-4802-9D3E-36166014CA14}" srcOrd="1" destOrd="0" presId="urn:microsoft.com/office/officeart/2018/2/layout/IconCircleList"/>
    <dgm:cxn modelId="{3DBEE951-8CAA-41D5-AFF1-94D073D07FCB}" type="presParOf" srcId="{E72120C9-C80D-4233-994C-E0D594A93B16}" destId="{D4919653-05B1-4940-A436-ED2C7F6AC28F}" srcOrd="2" destOrd="0" presId="urn:microsoft.com/office/officeart/2018/2/layout/IconCircleList"/>
    <dgm:cxn modelId="{DA3E3F55-C9DF-4318-AABA-0C0E63BE28CB}" type="presParOf" srcId="{D4919653-05B1-4940-A436-ED2C7F6AC28F}" destId="{11296B3E-9EE6-419C-8846-2DD9F8E0FD95}" srcOrd="0" destOrd="0" presId="urn:microsoft.com/office/officeart/2018/2/layout/IconCircleList"/>
    <dgm:cxn modelId="{79FB634D-91E3-4C10-837A-7779974C57A5}" type="presParOf" srcId="{D4919653-05B1-4940-A436-ED2C7F6AC28F}" destId="{247F9AA0-AC7A-4C31-86D6-EC51D198FA04}" srcOrd="1" destOrd="0" presId="urn:microsoft.com/office/officeart/2018/2/layout/IconCircleList"/>
    <dgm:cxn modelId="{1E312A4A-C4A1-450A-A8A0-F5D2F1E7902F}" type="presParOf" srcId="{D4919653-05B1-4940-A436-ED2C7F6AC28F}" destId="{89BA1CB6-1ED0-4AD7-80D7-0D524E1560CB}" srcOrd="2" destOrd="0" presId="urn:microsoft.com/office/officeart/2018/2/layout/IconCircleList"/>
    <dgm:cxn modelId="{C20F6E27-8413-4651-82E6-4FED1B418241}" type="presParOf" srcId="{D4919653-05B1-4940-A436-ED2C7F6AC28F}" destId="{FF72F6CE-181F-4C0C-A018-AD6D21984F3B}" srcOrd="3" destOrd="0" presId="urn:microsoft.com/office/officeart/2018/2/layout/IconCircleList"/>
    <dgm:cxn modelId="{F1DCD7A5-E2C1-422C-8C86-26FD303CB061}" type="presParOf" srcId="{E72120C9-C80D-4233-994C-E0D594A93B16}" destId="{64E03F6C-2BCB-4165-A965-4DAB6C3BC2A5}" srcOrd="3" destOrd="0" presId="urn:microsoft.com/office/officeart/2018/2/layout/IconCircleList"/>
    <dgm:cxn modelId="{1E3226FA-55E8-4E3E-A750-D11866B7E515}" type="presParOf" srcId="{E72120C9-C80D-4233-994C-E0D594A93B16}" destId="{C0467E8F-0A8F-4B4E-A51A-7AA63EFCFE09}" srcOrd="4" destOrd="0" presId="urn:microsoft.com/office/officeart/2018/2/layout/IconCircleList"/>
    <dgm:cxn modelId="{69BB2A95-6140-4B75-AB6C-D47160002157}" type="presParOf" srcId="{C0467E8F-0A8F-4B4E-A51A-7AA63EFCFE09}" destId="{9C915449-E21E-46F7-813A-D49052287392}" srcOrd="0" destOrd="0" presId="urn:microsoft.com/office/officeart/2018/2/layout/IconCircleList"/>
    <dgm:cxn modelId="{626A7ACD-88C7-4C7E-AA8A-0F30FB2EB2A7}" type="presParOf" srcId="{C0467E8F-0A8F-4B4E-A51A-7AA63EFCFE09}" destId="{7BDD9F41-B574-466E-8865-F768975DDD76}" srcOrd="1" destOrd="0" presId="urn:microsoft.com/office/officeart/2018/2/layout/IconCircleList"/>
    <dgm:cxn modelId="{1AFAA4E3-DB58-46AD-98DE-A921221517AD}" type="presParOf" srcId="{C0467E8F-0A8F-4B4E-A51A-7AA63EFCFE09}" destId="{5CC97111-0ED2-4609-BBF5-DFB0964351D2}" srcOrd="2" destOrd="0" presId="urn:microsoft.com/office/officeart/2018/2/layout/IconCircleList"/>
    <dgm:cxn modelId="{9B44126A-235B-4BA8-AE2C-6FC2427FD1E3}" type="presParOf" srcId="{C0467E8F-0A8F-4B4E-A51A-7AA63EFCFE09}" destId="{2B8E8B84-2AF9-4EBB-9D5F-0C3284EDD030}" srcOrd="3" destOrd="0" presId="urn:microsoft.com/office/officeart/2018/2/layout/IconCircleList"/>
    <dgm:cxn modelId="{B7517DEC-9E32-4878-8282-EB095754F0F2}" type="presParOf" srcId="{E72120C9-C80D-4233-994C-E0D594A93B16}" destId="{595B6F40-7A60-439D-AEC7-B6DEA3C21F8A}" srcOrd="5" destOrd="0" presId="urn:microsoft.com/office/officeart/2018/2/layout/IconCircleList"/>
    <dgm:cxn modelId="{3EDDA074-937E-42A7-BD69-30A53DAA281B}" type="presParOf" srcId="{E72120C9-C80D-4233-994C-E0D594A93B16}" destId="{9FA07B7A-4C69-483E-A891-AEFE4ACE5AED}" srcOrd="6" destOrd="0" presId="urn:microsoft.com/office/officeart/2018/2/layout/IconCircleList"/>
    <dgm:cxn modelId="{922D166A-A841-4975-8B25-36CA29DA758B}" type="presParOf" srcId="{9FA07B7A-4C69-483E-A891-AEFE4ACE5AED}" destId="{76F5AC8F-21FD-46C6-AAE9-588D1B9B8211}" srcOrd="0" destOrd="0" presId="urn:microsoft.com/office/officeart/2018/2/layout/IconCircleList"/>
    <dgm:cxn modelId="{206DB301-F853-40D6-AD90-A763838C45F6}" type="presParOf" srcId="{9FA07B7A-4C69-483E-A891-AEFE4ACE5AED}" destId="{8EC1C4F7-9EB3-4680-92A3-4F60F7B56410}" srcOrd="1" destOrd="0" presId="urn:microsoft.com/office/officeart/2018/2/layout/IconCircleList"/>
    <dgm:cxn modelId="{CFC7D200-BD15-4853-AC8A-79E63A27BC67}" type="presParOf" srcId="{9FA07B7A-4C69-483E-A891-AEFE4ACE5AED}" destId="{5385235F-D3D9-4A24-94B6-13F8E5F70445}" srcOrd="2" destOrd="0" presId="urn:microsoft.com/office/officeart/2018/2/layout/IconCircleList"/>
    <dgm:cxn modelId="{2632496B-C8C5-4837-BDDA-186678A131D9}" type="presParOf" srcId="{9FA07B7A-4C69-483E-A891-AEFE4ACE5AED}" destId="{1F73CD68-DA85-4E3E-A0C1-BB09FF1C3CA6}" srcOrd="3" destOrd="0" presId="urn:microsoft.com/office/officeart/2018/2/layout/IconCircleList"/>
    <dgm:cxn modelId="{8D4036FB-B38A-488E-86B4-C6976B2A94E3}" type="presParOf" srcId="{E72120C9-C80D-4233-994C-E0D594A93B16}" destId="{63123912-D9C2-4803-8E32-8EEA474731A3}" srcOrd="7" destOrd="0" presId="urn:microsoft.com/office/officeart/2018/2/layout/IconCircleList"/>
    <dgm:cxn modelId="{5F61DCA2-2DEB-4221-980B-8C357F9ADB3D}" type="presParOf" srcId="{E72120C9-C80D-4233-994C-E0D594A93B16}" destId="{138C1CF1-2F18-4967-985B-6345D41268D9}" srcOrd="8" destOrd="0" presId="urn:microsoft.com/office/officeart/2018/2/layout/IconCircleList"/>
    <dgm:cxn modelId="{EC485CB6-FA77-4EDF-90F0-41B35040A097}" type="presParOf" srcId="{138C1CF1-2F18-4967-985B-6345D41268D9}" destId="{043A0EAC-9C6E-48B6-BA42-3D83A180C12E}" srcOrd="0" destOrd="0" presId="urn:microsoft.com/office/officeart/2018/2/layout/IconCircleList"/>
    <dgm:cxn modelId="{0AA6944E-FC99-4A3E-9093-DE7DC12CF1E2}" type="presParOf" srcId="{138C1CF1-2F18-4967-985B-6345D41268D9}" destId="{BB254E27-548C-497D-BBA7-398F2F7407E8}" srcOrd="1" destOrd="0" presId="urn:microsoft.com/office/officeart/2018/2/layout/IconCircleList"/>
    <dgm:cxn modelId="{56F36ED8-2376-4068-95D4-D99867C1756F}" type="presParOf" srcId="{138C1CF1-2F18-4967-985B-6345D41268D9}" destId="{B4A7CDB1-B8E5-4325-A2D8-065D30DDDC43}" srcOrd="2" destOrd="0" presId="urn:microsoft.com/office/officeart/2018/2/layout/IconCircleList"/>
    <dgm:cxn modelId="{1183C81F-D61D-4CE4-9D8E-8EA65369B16F}" type="presParOf" srcId="{138C1CF1-2F18-4967-985B-6345D41268D9}" destId="{BE33FA9C-59B7-4EE7-9639-EB252D58A67D}" srcOrd="3" destOrd="0" presId="urn:microsoft.com/office/officeart/2018/2/layout/IconCircleList"/>
    <dgm:cxn modelId="{32D42E87-377C-4BBE-A8D2-88AEA1BD0EAC}" type="presParOf" srcId="{E72120C9-C80D-4233-994C-E0D594A93B16}" destId="{62F5CCE7-D100-447B-B651-A80405878EA5}" srcOrd="9" destOrd="0" presId="urn:microsoft.com/office/officeart/2018/2/layout/IconCircleList"/>
    <dgm:cxn modelId="{2DE53A69-6B3A-49CF-9319-B8EA8E1F1AE8}" type="presParOf" srcId="{E72120C9-C80D-4233-994C-E0D594A93B16}" destId="{1EDD38A7-0E8C-4D9D-90DE-F81EF90E8B2F}" srcOrd="10" destOrd="0" presId="urn:microsoft.com/office/officeart/2018/2/layout/IconCircleList"/>
    <dgm:cxn modelId="{6A13DAC2-8DC0-4DB1-BB15-EC1338996688}" type="presParOf" srcId="{1EDD38A7-0E8C-4D9D-90DE-F81EF90E8B2F}" destId="{886F31C3-A0E2-4A12-A0E3-F9E3C859B008}" srcOrd="0" destOrd="0" presId="urn:microsoft.com/office/officeart/2018/2/layout/IconCircleList"/>
    <dgm:cxn modelId="{4F48726D-F8CD-476B-920A-F118FD15E8A5}" type="presParOf" srcId="{1EDD38A7-0E8C-4D9D-90DE-F81EF90E8B2F}" destId="{A73E923A-974B-4AA6-9591-DEA65B429CEC}" srcOrd="1" destOrd="0" presId="urn:microsoft.com/office/officeart/2018/2/layout/IconCircleList"/>
    <dgm:cxn modelId="{11AE035B-B8BE-4DA3-9C7B-466EFFEC9F5B}" type="presParOf" srcId="{1EDD38A7-0E8C-4D9D-90DE-F81EF90E8B2F}" destId="{FB465507-1BC5-4080-83CD-CEB96FCD282F}" srcOrd="2" destOrd="0" presId="urn:microsoft.com/office/officeart/2018/2/layout/IconCircleList"/>
    <dgm:cxn modelId="{346E00F3-EA36-43D6-B5B5-31357CB437FF}" type="presParOf" srcId="{1EDD38A7-0E8C-4D9D-90DE-F81EF90E8B2F}" destId="{C8D5D238-BC11-4E49-83DF-1A123D14A09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BA05B-33CB-4F8A-AFDB-78C39227B201}" type="doc">
      <dgm:prSet loTypeId="urn:microsoft.com/office/officeart/2005/8/layout/vProcess5" loCatId="process" qsTypeId="urn:microsoft.com/office/officeart/2005/8/quickstyle/simple5" qsCatId="simple" csTypeId="urn:microsoft.com/office/officeart/2005/8/colors/colorful2" csCatId="colorful" phldr="1"/>
      <dgm:spPr/>
      <dgm:t>
        <a:bodyPr/>
        <a:lstStyle/>
        <a:p>
          <a:endParaRPr lang="en-US"/>
        </a:p>
      </dgm:t>
    </dgm:pt>
    <dgm:pt modelId="{3DF0DDC3-5503-4BCF-959E-BD7E806003C7}">
      <dgm:prSet/>
      <dgm:spPr/>
      <dgm:t>
        <a:bodyPr/>
        <a:lstStyle/>
        <a:p>
          <a:r>
            <a:rPr lang="en-US" dirty="0"/>
            <a:t>Clean energy production has increased across all states, with hydroelectric historically being the greatest source.</a:t>
          </a:r>
        </a:p>
      </dgm:t>
    </dgm:pt>
    <dgm:pt modelId="{43DFF1E8-FC82-4647-8525-1167504DFCC7}" type="parTrans" cxnId="{02CF08D4-C14C-476C-B7F6-35394058D539}">
      <dgm:prSet/>
      <dgm:spPr/>
      <dgm:t>
        <a:bodyPr/>
        <a:lstStyle/>
        <a:p>
          <a:endParaRPr lang="en-US"/>
        </a:p>
      </dgm:t>
    </dgm:pt>
    <dgm:pt modelId="{85288C99-DFD8-4466-89C2-E7921B74A25E}" type="sibTrans" cxnId="{02CF08D4-C14C-476C-B7F6-35394058D539}">
      <dgm:prSet/>
      <dgm:spPr/>
      <dgm:t>
        <a:bodyPr/>
        <a:lstStyle/>
        <a:p>
          <a:endParaRPr lang="en-US"/>
        </a:p>
      </dgm:t>
    </dgm:pt>
    <dgm:pt modelId="{249CD8BC-1489-459E-B4A3-CCFB88056C96}">
      <dgm:prSet/>
      <dgm:spPr/>
      <dgm:t>
        <a:bodyPr/>
        <a:lstStyle/>
        <a:p>
          <a:r>
            <a:rPr lang="en-US" dirty="0"/>
            <a:t>However, wind and solar have been growing rapidly, particularly in the past decade. </a:t>
          </a:r>
        </a:p>
      </dgm:t>
    </dgm:pt>
    <dgm:pt modelId="{E06D72AA-2468-40AA-9F27-3DD0871A6EDF}" type="parTrans" cxnId="{0F8BF379-E310-45CB-8486-802CA2E00F6C}">
      <dgm:prSet/>
      <dgm:spPr/>
      <dgm:t>
        <a:bodyPr/>
        <a:lstStyle/>
        <a:p>
          <a:endParaRPr lang="en-US"/>
        </a:p>
      </dgm:t>
    </dgm:pt>
    <dgm:pt modelId="{B9F3CB3A-78ED-4F88-8C9F-EE460EF697B9}" type="sibTrans" cxnId="{0F8BF379-E310-45CB-8486-802CA2E00F6C}">
      <dgm:prSet/>
      <dgm:spPr/>
      <dgm:t>
        <a:bodyPr/>
        <a:lstStyle/>
        <a:p>
          <a:endParaRPr lang="en-US"/>
        </a:p>
      </dgm:t>
    </dgm:pt>
    <dgm:pt modelId="{2AEBAC1C-B05E-4AB9-B7F8-102E5A50BBCD}">
      <dgm:prSet/>
      <dgm:spPr/>
      <dgm:t>
        <a:bodyPr/>
        <a:lstStyle/>
        <a:p>
          <a:r>
            <a:rPr lang="en-US" dirty="0"/>
            <a:t>Investments in solar and wind are increasing, accounting for a vast majority of USDA investment in 2021. </a:t>
          </a:r>
        </a:p>
      </dgm:t>
    </dgm:pt>
    <dgm:pt modelId="{98976E90-B3EE-42FF-BE5A-0E1A070B1863}" type="parTrans" cxnId="{B5FF5F68-E1B2-4E8C-8FCE-252485D09DEA}">
      <dgm:prSet/>
      <dgm:spPr/>
      <dgm:t>
        <a:bodyPr/>
        <a:lstStyle/>
        <a:p>
          <a:endParaRPr lang="en-US"/>
        </a:p>
      </dgm:t>
    </dgm:pt>
    <dgm:pt modelId="{36C61984-2B9C-4E2E-BAFD-EA23BE4B347D}" type="sibTrans" cxnId="{B5FF5F68-E1B2-4E8C-8FCE-252485D09DEA}">
      <dgm:prSet/>
      <dgm:spPr/>
      <dgm:t>
        <a:bodyPr/>
        <a:lstStyle/>
        <a:p>
          <a:endParaRPr lang="en-US"/>
        </a:p>
      </dgm:t>
    </dgm:pt>
    <dgm:pt modelId="{FC07424E-C6D6-4949-AFEB-4BFDBEBD86D2}">
      <dgm:prSet/>
      <dgm:spPr/>
      <dgm:t>
        <a:bodyPr/>
        <a:lstStyle/>
        <a:p>
          <a:r>
            <a:rPr lang="en-US" dirty="0"/>
            <a:t>Hydroelectric and Wind show the greatest Generation per Investment and Generation per Capita (while Biomass and Solar show the lowest)</a:t>
          </a:r>
        </a:p>
      </dgm:t>
    </dgm:pt>
    <dgm:pt modelId="{78A44B31-CD70-4E17-B7FE-121F4B0C8790}" type="parTrans" cxnId="{B38A170B-2C66-4952-A6D7-3EC65E8265F4}">
      <dgm:prSet/>
      <dgm:spPr/>
      <dgm:t>
        <a:bodyPr/>
        <a:lstStyle/>
        <a:p>
          <a:endParaRPr lang="en-US"/>
        </a:p>
      </dgm:t>
    </dgm:pt>
    <dgm:pt modelId="{9BABB79C-C775-4863-8E50-E1D263B68BC5}" type="sibTrans" cxnId="{B38A170B-2C66-4952-A6D7-3EC65E8265F4}">
      <dgm:prSet/>
      <dgm:spPr/>
      <dgm:t>
        <a:bodyPr/>
        <a:lstStyle/>
        <a:p>
          <a:endParaRPr lang="en-US"/>
        </a:p>
      </dgm:t>
    </dgm:pt>
    <dgm:pt modelId="{BA038018-1A2D-48F8-B193-2A029C0B2F0D}" type="pres">
      <dgm:prSet presAssocID="{DDBBA05B-33CB-4F8A-AFDB-78C39227B201}" presName="outerComposite" presStyleCnt="0">
        <dgm:presLayoutVars>
          <dgm:chMax val="5"/>
          <dgm:dir/>
          <dgm:resizeHandles val="exact"/>
        </dgm:presLayoutVars>
      </dgm:prSet>
      <dgm:spPr/>
    </dgm:pt>
    <dgm:pt modelId="{FE4328F0-7A66-4397-9BF9-DF520CD27B4D}" type="pres">
      <dgm:prSet presAssocID="{DDBBA05B-33CB-4F8A-AFDB-78C39227B201}" presName="dummyMaxCanvas" presStyleCnt="0">
        <dgm:presLayoutVars/>
      </dgm:prSet>
      <dgm:spPr/>
    </dgm:pt>
    <dgm:pt modelId="{14C1E778-BD3D-4BA1-BCAB-153362883BA6}" type="pres">
      <dgm:prSet presAssocID="{DDBBA05B-33CB-4F8A-AFDB-78C39227B201}" presName="FourNodes_1" presStyleLbl="node1" presStyleIdx="0" presStyleCnt="4">
        <dgm:presLayoutVars>
          <dgm:bulletEnabled val="1"/>
        </dgm:presLayoutVars>
      </dgm:prSet>
      <dgm:spPr/>
    </dgm:pt>
    <dgm:pt modelId="{167630AC-1871-452D-9E97-C9B1D559C9AB}" type="pres">
      <dgm:prSet presAssocID="{DDBBA05B-33CB-4F8A-AFDB-78C39227B201}" presName="FourNodes_2" presStyleLbl="node1" presStyleIdx="1" presStyleCnt="4">
        <dgm:presLayoutVars>
          <dgm:bulletEnabled val="1"/>
        </dgm:presLayoutVars>
      </dgm:prSet>
      <dgm:spPr/>
    </dgm:pt>
    <dgm:pt modelId="{B4FB378E-C94B-4200-8FA8-B9E6492C0A53}" type="pres">
      <dgm:prSet presAssocID="{DDBBA05B-33CB-4F8A-AFDB-78C39227B201}" presName="FourNodes_3" presStyleLbl="node1" presStyleIdx="2" presStyleCnt="4">
        <dgm:presLayoutVars>
          <dgm:bulletEnabled val="1"/>
        </dgm:presLayoutVars>
      </dgm:prSet>
      <dgm:spPr/>
    </dgm:pt>
    <dgm:pt modelId="{082F1CBB-BF8C-4B72-A65F-2C17C6B39695}" type="pres">
      <dgm:prSet presAssocID="{DDBBA05B-33CB-4F8A-AFDB-78C39227B201}" presName="FourNodes_4" presStyleLbl="node1" presStyleIdx="3" presStyleCnt="4">
        <dgm:presLayoutVars>
          <dgm:bulletEnabled val="1"/>
        </dgm:presLayoutVars>
      </dgm:prSet>
      <dgm:spPr/>
    </dgm:pt>
    <dgm:pt modelId="{D17A48B6-0D01-412D-B729-A05B54464956}" type="pres">
      <dgm:prSet presAssocID="{DDBBA05B-33CB-4F8A-AFDB-78C39227B201}" presName="FourConn_1-2" presStyleLbl="fgAccFollowNode1" presStyleIdx="0" presStyleCnt="3">
        <dgm:presLayoutVars>
          <dgm:bulletEnabled val="1"/>
        </dgm:presLayoutVars>
      </dgm:prSet>
      <dgm:spPr/>
    </dgm:pt>
    <dgm:pt modelId="{9133C2DE-7683-4F22-88E8-B2DC7B75D643}" type="pres">
      <dgm:prSet presAssocID="{DDBBA05B-33CB-4F8A-AFDB-78C39227B201}" presName="FourConn_2-3" presStyleLbl="fgAccFollowNode1" presStyleIdx="1" presStyleCnt="3">
        <dgm:presLayoutVars>
          <dgm:bulletEnabled val="1"/>
        </dgm:presLayoutVars>
      </dgm:prSet>
      <dgm:spPr/>
    </dgm:pt>
    <dgm:pt modelId="{052A82E8-EDDD-4848-8F85-CC595AC93082}" type="pres">
      <dgm:prSet presAssocID="{DDBBA05B-33CB-4F8A-AFDB-78C39227B201}" presName="FourConn_3-4" presStyleLbl="fgAccFollowNode1" presStyleIdx="2" presStyleCnt="3">
        <dgm:presLayoutVars>
          <dgm:bulletEnabled val="1"/>
        </dgm:presLayoutVars>
      </dgm:prSet>
      <dgm:spPr/>
    </dgm:pt>
    <dgm:pt modelId="{34A1384C-8386-4AAF-87C8-E6B0AADAE183}" type="pres">
      <dgm:prSet presAssocID="{DDBBA05B-33CB-4F8A-AFDB-78C39227B201}" presName="FourNodes_1_text" presStyleLbl="node1" presStyleIdx="3" presStyleCnt="4">
        <dgm:presLayoutVars>
          <dgm:bulletEnabled val="1"/>
        </dgm:presLayoutVars>
      </dgm:prSet>
      <dgm:spPr/>
    </dgm:pt>
    <dgm:pt modelId="{B62A004C-8F0C-4F24-BFCF-778B2743058E}" type="pres">
      <dgm:prSet presAssocID="{DDBBA05B-33CB-4F8A-AFDB-78C39227B201}" presName="FourNodes_2_text" presStyleLbl="node1" presStyleIdx="3" presStyleCnt="4">
        <dgm:presLayoutVars>
          <dgm:bulletEnabled val="1"/>
        </dgm:presLayoutVars>
      </dgm:prSet>
      <dgm:spPr/>
    </dgm:pt>
    <dgm:pt modelId="{13DECFBE-1155-4A55-A65C-85E9EE46EF45}" type="pres">
      <dgm:prSet presAssocID="{DDBBA05B-33CB-4F8A-AFDB-78C39227B201}" presName="FourNodes_3_text" presStyleLbl="node1" presStyleIdx="3" presStyleCnt="4">
        <dgm:presLayoutVars>
          <dgm:bulletEnabled val="1"/>
        </dgm:presLayoutVars>
      </dgm:prSet>
      <dgm:spPr/>
    </dgm:pt>
    <dgm:pt modelId="{0D1F3B9F-4FEA-4006-8AA7-0D4F51131CBD}" type="pres">
      <dgm:prSet presAssocID="{DDBBA05B-33CB-4F8A-AFDB-78C39227B201}" presName="FourNodes_4_text" presStyleLbl="node1" presStyleIdx="3" presStyleCnt="4">
        <dgm:presLayoutVars>
          <dgm:bulletEnabled val="1"/>
        </dgm:presLayoutVars>
      </dgm:prSet>
      <dgm:spPr/>
    </dgm:pt>
  </dgm:ptLst>
  <dgm:cxnLst>
    <dgm:cxn modelId="{B38A170B-2C66-4952-A6D7-3EC65E8265F4}" srcId="{DDBBA05B-33CB-4F8A-AFDB-78C39227B201}" destId="{FC07424E-C6D6-4949-AFEB-4BFDBEBD86D2}" srcOrd="3" destOrd="0" parTransId="{78A44B31-CD70-4E17-B7FE-121F4B0C8790}" sibTransId="{9BABB79C-C775-4863-8E50-E1D263B68BC5}"/>
    <dgm:cxn modelId="{4A7A9614-5B5F-4A77-AF21-E6D4AC3AA652}" type="presOf" srcId="{DDBBA05B-33CB-4F8A-AFDB-78C39227B201}" destId="{BA038018-1A2D-48F8-B193-2A029C0B2F0D}" srcOrd="0" destOrd="0" presId="urn:microsoft.com/office/officeart/2005/8/layout/vProcess5"/>
    <dgm:cxn modelId="{C043411B-CE8E-4957-A50B-62CB2008115A}" type="presOf" srcId="{B9F3CB3A-78ED-4F88-8C9F-EE460EF697B9}" destId="{9133C2DE-7683-4F22-88E8-B2DC7B75D643}" srcOrd="0" destOrd="0" presId="urn:microsoft.com/office/officeart/2005/8/layout/vProcess5"/>
    <dgm:cxn modelId="{B5FF5F68-E1B2-4E8C-8FCE-252485D09DEA}" srcId="{DDBBA05B-33CB-4F8A-AFDB-78C39227B201}" destId="{2AEBAC1C-B05E-4AB9-B7F8-102E5A50BBCD}" srcOrd="2" destOrd="0" parTransId="{98976E90-B3EE-42FF-BE5A-0E1A070B1863}" sibTransId="{36C61984-2B9C-4E2E-BAFD-EA23BE4B347D}"/>
    <dgm:cxn modelId="{B16EFE56-2381-444B-AFB5-352049DA4A0D}" type="presOf" srcId="{FC07424E-C6D6-4949-AFEB-4BFDBEBD86D2}" destId="{082F1CBB-BF8C-4B72-A65F-2C17C6B39695}" srcOrd="0" destOrd="0" presId="urn:microsoft.com/office/officeart/2005/8/layout/vProcess5"/>
    <dgm:cxn modelId="{0F8BF379-E310-45CB-8486-802CA2E00F6C}" srcId="{DDBBA05B-33CB-4F8A-AFDB-78C39227B201}" destId="{249CD8BC-1489-459E-B4A3-CCFB88056C96}" srcOrd="1" destOrd="0" parTransId="{E06D72AA-2468-40AA-9F27-3DD0871A6EDF}" sibTransId="{B9F3CB3A-78ED-4F88-8C9F-EE460EF697B9}"/>
    <dgm:cxn modelId="{590A4D84-90F6-429F-877E-D5792E7B4186}" type="presOf" srcId="{FC07424E-C6D6-4949-AFEB-4BFDBEBD86D2}" destId="{0D1F3B9F-4FEA-4006-8AA7-0D4F51131CBD}" srcOrd="1" destOrd="0" presId="urn:microsoft.com/office/officeart/2005/8/layout/vProcess5"/>
    <dgm:cxn modelId="{3E0F4E9D-2367-4F7A-9A8A-E406091781A4}" type="presOf" srcId="{36C61984-2B9C-4E2E-BAFD-EA23BE4B347D}" destId="{052A82E8-EDDD-4848-8F85-CC595AC93082}" srcOrd="0" destOrd="0" presId="urn:microsoft.com/office/officeart/2005/8/layout/vProcess5"/>
    <dgm:cxn modelId="{8CAE649F-FDE8-4AE1-8886-9BB7C0F448E7}" type="presOf" srcId="{3DF0DDC3-5503-4BCF-959E-BD7E806003C7}" destId="{14C1E778-BD3D-4BA1-BCAB-153362883BA6}" srcOrd="0" destOrd="0" presId="urn:microsoft.com/office/officeart/2005/8/layout/vProcess5"/>
    <dgm:cxn modelId="{C89A0AAB-F6FD-409B-AF52-89086EE439C5}" type="presOf" srcId="{249CD8BC-1489-459E-B4A3-CCFB88056C96}" destId="{167630AC-1871-452D-9E97-C9B1D559C9AB}" srcOrd="0" destOrd="0" presId="urn:microsoft.com/office/officeart/2005/8/layout/vProcess5"/>
    <dgm:cxn modelId="{3687F8C1-98A7-43DE-A86F-FD316D86833B}" type="presOf" srcId="{85288C99-DFD8-4466-89C2-E7921B74A25E}" destId="{D17A48B6-0D01-412D-B729-A05B54464956}" srcOrd="0" destOrd="0" presId="urn:microsoft.com/office/officeart/2005/8/layout/vProcess5"/>
    <dgm:cxn modelId="{DD201BCD-1605-453B-ABCF-8FC224DE310A}" type="presOf" srcId="{3DF0DDC3-5503-4BCF-959E-BD7E806003C7}" destId="{34A1384C-8386-4AAF-87C8-E6B0AADAE183}" srcOrd="1" destOrd="0" presId="urn:microsoft.com/office/officeart/2005/8/layout/vProcess5"/>
    <dgm:cxn modelId="{02CF08D4-C14C-476C-B7F6-35394058D539}" srcId="{DDBBA05B-33CB-4F8A-AFDB-78C39227B201}" destId="{3DF0DDC3-5503-4BCF-959E-BD7E806003C7}" srcOrd="0" destOrd="0" parTransId="{43DFF1E8-FC82-4647-8525-1167504DFCC7}" sibTransId="{85288C99-DFD8-4466-89C2-E7921B74A25E}"/>
    <dgm:cxn modelId="{0C473ED8-B3B8-46CB-AD32-7C8BCC98825C}" type="presOf" srcId="{2AEBAC1C-B05E-4AB9-B7F8-102E5A50BBCD}" destId="{B4FB378E-C94B-4200-8FA8-B9E6492C0A53}" srcOrd="0" destOrd="0" presId="urn:microsoft.com/office/officeart/2005/8/layout/vProcess5"/>
    <dgm:cxn modelId="{DE5303EF-CF9A-4836-94ED-0793BDE9E89E}" type="presOf" srcId="{249CD8BC-1489-459E-B4A3-CCFB88056C96}" destId="{B62A004C-8F0C-4F24-BFCF-778B2743058E}" srcOrd="1" destOrd="0" presId="urn:microsoft.com/office/officeart/2005/8/layout/vProcess5"/>
    <dgm:cxn modelId="{7B97DBF5-043E-4C20-BA38-29A3B317EFB0}" type="presOf" srcId="{2AEBAC1C-B05E-4AB9-B7F8-102E5A50BBCD}" destId="{13DECFBE-1155-4A55-A65C-85E9EE46EF45}" srcOrd="1" destOrd="0" presId="urn:microsoft.com/office/officeart/2005/8/layout/vProcess5"/>
    <dgm:cxn modelId="{9BE2CB03-993F-4A38-8D01-CAA85A1A3D68}" type="presParOf" srcId="{BA038018-1A2D-48F8-B193-2A029C0B2F0D}" destId="{FE4328F0-7A66-4397-9BF9-DF520CD27B4D}" srcOrd="0" destOrd="0" presId="urn:microsoft.com/office/officeart/2005/8/layout/vProcess5"/>
    <dgm:cxn modelId="{80ADD3BF-A072-4600-8A4C-89B1183B11DA}" type="presParOf" srcId="{BA038018-1A2D-48F8-B193-2A029C0B2F0D}" destId="{14C1E778-BD3D-4BA1-BCAB-153362883BA6}" srcOrd="1" destOrd="0" presId="urn:microsoft.com/office/officeart/2005/8/layout/vProcess5"/>
    <dgm:cxn modelId="{777197AC-F6E1-424A-89C1-68AE3C398408}" type="presParOf" srcId="{BA038018-1A2D-48F8-B193-2A029C0B2F0D}" destId="{167630AC-1871-452D-9E97-C9B1D559C9AB}" srcOrd="2" destOrd="0" presId="urn:microsoft.com/office/officeart/2005/8/layout/vProcess5"/>
    <dgm:cxn modelId="{85DA42CB-C97C-42BC-A2CC-849F9D6556E3}" type="presParOf" srcId="{BA038018-1A2D-48F8-B193-2A029C0B2F0D}" destId="{B4FB378E-C94B-4200-8FA8-B9E6492C0A53}" srcOrd="3" destOrd="0" presId="urn:microsoft.com/office/officeart/2005/8/layout/vProcess5"/>
    <dgm:cxn modelId="{373B5C78-2B65-443B-9D50-D2E3FE45CFF5}" type="presParOf" srcId="{BA038018-1A2D-48F8-B193-2A029C0B2F0D}" destId="{082F1CBB-BF8C-4B72-A65F-2C17C6B39695}" srcOrd="4" destOrd="0" presId="urn:microsoft.com/office/officeart/2005/8/layout/vProcess5"/>
    <dgm:cxn modelId="{E6183456-B29E-4266-AE01-2C59B1C1A473}" type="presParOf" srcId="{BA038018-1A2D-48F8-B193-2A029C0B2F0D}" destId="{D17A48B6-0D01-412D-B729-A05B54464956}" srcOrd="5" destOrd="0" presId="urn:microsoft.com/office/officeart/2005/8/layout/vProcess5"/>
    <dgm:cxn modelId="{EA888A78-555C-4CA0-9D02-EB3F6A92F2CE}" type="presParOf" srcId="{BA038018-1A2D-48F8-B193-2A029C0B2F0D}" destId="{9133C2DE-7683-4F22-88E8-B2DC7B75D643}" srcOrd="6" destOrd="0" presId="urn:microsoft.com/office/officeart/2005/8/layout/vProcess5"/>
    <dgm:cxn modelId="{6ADC7D64-6C30-4848-BE79-4C0174E6F916}" type="presParOf" srcId="{BA038018-1A2D-48F8-B193-2A029C0B2F0D}" destId="{052A82E8-EDDD-4848-8F85-CC595AC93082}" srcOrd="7" destOrd="0" presId="urn:microsoft.com/office/officeart/2005/8/layout/vProcess5"/>
    <dgm:cxn modelId="{23D0D867-3642-4784-8622-21B5C8B16BE4}" type="presParOf" srcId="{BA038018-1A2D-48F8-B193-2A029C0B2F0D}" destId="{34A1384C-8386-4AAF-87C8-E6B0AADAE183}" srcOrd="8" destOrd="0" presId="urn:microsoft.com/office/officeart/2005/8/layout/vProcess5"/>
    <dgm:cxn modelId="{98EEC40B-C718-465B-BBCF-0F7FC9406602}" type="presParOf" srcId="{BA038018-1A2D-48F8-B193-2A029C0B2F0D}" destId="{B62A004C-8F0C-4F24-BFCF-778B2743058E}" srcOrd="9" destOrd="0" presId="urn:microsoft.com/office/officeart/2005/8/layout/vProcess5"/>
    <dgm:cxn modelId="{F72F9CF3-7C93-486A-8724-69D7AF52484B}" type="presParOf" srcId="{BA038018-1A2D-48F8-B193-2A029C0B2F0D}" destId="{13DECFBE-1155-4A55-A65C-85E9EE46EF45}" srcOrd="10" destOrd="0" presId="urn:microsoft.com/office/officeart/2005/8/layout/vProcess5"/>
    <dgm:cxn modelId="{4DFE0D38-8256-4920-9D86-56BA36C47394}" type="presParOf" srcId="{BA038018-1A2D-48F8-B193-2A029C0B2F0D}" destId="{0D1F3B9F-4FEA-4006-8AA7-0D4F51131CB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75C38-EF39-440F-B8E4-61424E29231D}">
      <dsp:nvSpPr>
        <dsp:cNvPr id="0" name=""/>
        <dsp:cNvSpPr/>
      </dsp:nvSpPr>
      <dsp:spPr>
        <a:xfrm>
          <a:off x="102928" y="432947"/>
          <a:ext cx="729182" cy="7291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AF644-5810-4C10-A343-3B320A427CF4}">
      <dsp:nvSpPr>
        <dsp:cNvPr id="0" name=""/>
        <dsp:cNvSpPr/>
      </dsp:nvSpPr>
      <dsp:spPr>
        <a:xfrm>
          <a:off x="256056" y="586075"/>
          <a:ext cx="422925" cy="4229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C6F3E4-4565-459D-B63C-8DA7481B3800}">
      <dsp:nvSpPr>
        <dsp:cNvPr id="0" name=""/>
        <dsp:cNvSpPr/>
      </dsp:nvSpPr>
      <dsp:spPr>
        <a:xfrm>
          <a:off x="988364" y="432947"/>
          <a:ext cx="1718787" cy="7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What is the production trend in Clean Energy?</a:t>
          </a:r>
        </a:p>
      </dsp:txBody>
      <dsp:txXfrm>
        <a:off x="988364" y="432947"/>
        <a:ext cx="1718787" cy="729182"/>
      </dsp:txXfrm>
    </dsp:sp>
    <dsp:sp modelId="{11296B3E-9EE6-419C-8846-2DD9F8E0FD95}">
      <dsp:nvSpPr>
        <dsp:cNvPr id="0" name=""/>
        <dsp:cNvSpPr/>
      </dsp:nvSpPr>
      <dsp:spPr>
        <a:xfrm>
          <a:off x="3006637" y="432947"/>
          <a:ext cx="729182" cy="7291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7F9AA0-AC7A-4C31-86D6-EC51D198FA04}">
      <dsp:nvSpPr>
        <dsp:cNvPr id="0" name=""/>
        <dsp:cNvSpPr/>
      </dsp:nvSpPr>
      <dsp:spPr>
        <a:xfrm>
          <a:off x="3159766" y="586075"/>
          <a:ext cx="422925" cy="4229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2F6CE-181F-4C0C-A018-AD6D21984F3B}">
      <dsp:nvSpPr>
        <dsp:cNvPr id="0" name=""/>
        <dsp:cNvSpPr/>
      </dsp:nvSpPr>
      <dsp:spPr>
        <a:xfrm>
          <a:off x="3892073" y="432947"/>
          <a:ext cx="1718787" cy="7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How are different forms of Clean Energy being used?</a:t>
          </a:r>
        </a:p>
      </dsp:txBody>
      <dsp:txXfrm>
        <a:off x="3892073" y="432947"/>
        <a:ext cx="1718787" cy="729182"/>
      </dsp:txXfrm>
    </dsp:sp>
    <dsp:sp modelId="{9C915449-E21E-46F7-813A-D49052287392}">
      <dsp:nvSpPr>
        <dsp:cNvPr id="0" name=""/>
        <dsp:cNvSpPr/>
      </dsp:nvSpPr>
      <dsp:spPr>
        <a:xfrm>
          <a:off x="102928" y="1948622"/>
          <a:ext cx="729182" cy="7291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D9F41-B574-466E-8865-F768975DDD76}">
      <dsp:nvSpPr>
        <dsp:cNvPr id="0" name=""/>
        <dsp:cNvSpPr/>
      </dsp:nvSpPr>
      <dsp:spPr>
        <a:xfrm>
          <a:off x="256056" y="2101751"/>
          <a:ext cx="422925" cy="4229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8E8B84-2AF9-4EBB-9D5F-0C3284EDD030}">
      <dsp:nvSpPr>
        <dsp:cNvPr id="0" name=""/>
        <dsp:cNvSpPr/>
      </dsp:nvSpPr>
      <dsp:spPr>
        <a:xfrm>
          <a:off x="988364" y="1948622"/>
          <a:ext cx="1718787" cy="7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What is the USDA's investment into Clean Energy?</a:t>
          </a:r>
        </a:p>
      </dsp:txBody>
      <dsp:txXfrm>
        <a:off x="988364" y="1948622"/>
        <a:ext cx="1718787" cy="729182"/>
      </dsp:txXfrm>
    </dsp:sp>
    <dsp:sp modelId="{76F5AC8F-21FD-46C6-AAE9-588D1B9B8211}">
      <dsp:nvSpPr>
        <dsp:cNvPr id="0" name=""/>
        <dsp:cNvSpPr/>
      </dsp:nvSpPr>
      <dsp:spPr>
        <a:xfrm>
          <a:off x="3006637" y="1948622"/>
          <a:ext cx="729182" cy="7291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1C4F7-9EB3-4680-92A3-4F60F7B56410}">
      <dsp:nvSpPr>
        <dsp:cNvPr id="0" name=""/>
        <dsp:cNvSpPr/>
      </dsp:nvSpPr>
      <dsp:spPr>
        <a:xfrm>
          <a:off x="3159766" y="2101751"/>
          <a:ext cx="422925" cy="4229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3CD68-DA85-4E3E-A0C1-BB09FF1C3CA6}">
      <dsp:nvSpPr>
        <dsp:cNvPr id="0" name=""/>
        <dsp:cNvSpPr/>
      </dsp:nvSpPr>
      <dsp:spPr>
        <a:xfrm>
          <a:off x="3892073" y="1948622"/>
          <a:ext cx="1718787" cy="7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How does Clean Energy production compare to investment?</a:t>
          </a:r>
        </a:p>
      </dsp:txBody>
      <dsp:txXfrm>
        <a:off x="3892073" y="1948622"/>
        <a:ext cx="1718787" cy="729182"/>
      </dsp:txXfrm>
    </dsp:sp>
    <dsp:sp modelId="{043A0EAC-9C6E-48B6-BA42-3D83A180C12E}">
      <dsp:nvSpPr>
        <dsp:cNvPr id="0" name=""/>
        <dsp:cNvSpPr/>
      </dsp:nvSpPr>
      <dsp:spPr>
        <a:xfrm>
          <a:off x="102928" y="3464298"/>
          <a:ext cx="729182" cy="7291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54E27-548C-497D-BBA7-398F2F7407E8}">
      <dsp:nvSpPr>
        <dsp:cNvPr id="0" name=""/>
        <dsp:cNvSpPr/>
      </dsp:nvSpPr>
      <dsp:spPr>
        <a:xfrm>
          <a:off x="256056" y="3617426"/>
          <a:ext cx="422925" cy="4229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33FA9C-59B7-4EE7-9639-EB252D58A67D}">
      <dsp:nvSpPr>
        <dsp:cNvPr id="0" name=""/>
        <dsp:cNvSpPr/>
      </dsp:nvSpPr>
      <dsp:spPr>
        <a:xfrm>
          <a:off x="988364" y="3464298"/>
          <a:ext cx="1718787" cy="7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Which states have higher levels of investment?</a:t>
          </a:r>
        </a:p>
      </dsp:txBody>
      <dsp:txXfrm>
        <a:off x="988364" y="3464298"/>
        <a:ext cx="1718787" cy="729182"/>
      </dsp:txXfrm>
    </dsp:sp>
    <dsp:sp modelId="{886F31C3-A0E2-4A12-A0E3-F9E3C859B008}">
      <dsp:nvSpPr>
        <dsp:cNvPr id="0" name=""/>
        <dsp:cNvSpPr/>
      </dsp:nvSpPr>
      <dsp:spPr>
        <a:xfrm>
          <a:off x="3006637" y="3464298"/>
          <a:ext cx="729182" cy="72918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E923A-974B-4AA6-9591-DEA65B429CEC}">
      <dsp:nvSpPr>
        <dsp:cNvPr id="0" name=""/>
        <dsp:cNvSpPr/>
      </dsp:nvSpPr>
      <dsp:spPr>
        <a:xfrm>
          <a:off x="3159766" y="3617426"/>
          <a:ext cx="422925" cy="4229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D5D238-BC11-4E49-83DF-1A123D14A098}">
      <dsp:nvSpPr>
        <dsp:cNvPr id="0" name=""/>
        <dsp:cNvSpPr/>
      </dsp:nvSpPr>
      <dsp:spPr>
        <a:xfrm>
          <a:off x="3892073" y="3464298"/>
          <a:ext cx="1718787" cy="729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How do Clean Energy production and investment compare by state on a per capita basis?</a:t>
          </a:r>
        </a:p>
      </dsp:txBody>
      <dsp:txXfrm>
        <a:off x="3892073" y="3464298"/>
        <a:ext cx="1718787" cy="729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1E778-BD3D-4BA1-BCAB-153362883BA6}">
      <dsp:nvSpPr>
        <dsp:cNvPr id="0" name=""/>
        <dsp:cNvSpPr/>
      </dsp:nvSpPr>
      <dsp:spPr>
        <a:xfrm>
          <a:off x="0" y="0"/>
          <a:ext cx="8186420" cy="95729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Clean energy production has increased across all states, with hydroelectric historically being the greatest source.</a:t>
          </a:r>
        </a:p>
      </dsp:txBody>
      <dsp:txXfrm>
        <a:off x="28038" y="28038"/>
        <a:ext cx="7072533" cy="901218"/>
      </dsp:txXfrm>
    </dsp:sp>
    <dsp:sp modelId="{167630AC-1871-452D-9E97-C9B1D559C9AB}">
      <dsp:nvSpPr>
        <dsp:cNvPr id="0" name=""/>
        <dsp:cNvSpPr/>
      </dsp:nvSpPr>
      <dsp:spPr>
        <a:xfrm>
          <a:off x="685612" y="1131347"/>
          <a:ext cx="8186420" cy="957294"/>
        </a:xfrm>
        <a:prstGeom prst="roundRect">
          <a:avLst>
            <a:gd name="adj" fmla="val 10000"/>
          </a:avLst>
        </a:prstGeom>
        <a:gradFill rotWithShape="0">
          <a:gsLst>
            <a:gs pos="0">
              <a:schemeClr val="accent2">
                <a:hueOff val="-1704332"/>
                <a:satOff val="-2273"/>
                <a:lumOff val="-6797"/>
                <a:alphaOff val="0"/>
                <a:satMod val="103000"/>
                <a:lumMod val="102000"/>
                <a:tint val="94000"/>
              </a:schemeClr>
            </a:gs>
            <a:gs pos="50000">
              <a:schemeClr val="accent2">
                <a:hueOff val="-1704332"/>
                <a:satOff val="-2273"/>
                <a:lumOff val="-6797"/>
                <a:alphaOff val="0"/>
                <a:satMod val="110000"/>
                <a:lumMod val="100000"/>
                <a:shade val="100000"/>
              </a:schemeClr>
            </a:gs>
            <a:gs pos="100000">
              <a:schemeClr val="accent2">
                <a:hueOff val="-1704332"/>
                <a:satOff val="-2273"/>
                <a:lumOff val="-679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However, wind and solar have been growing rapidly, particularly in the past decade. </a:t>
          </a:r>
        </a:p>
      </dsp:txBody>
      <dsp:txXfrm>
        <a:off x="713650" y="1159385"/>
        <a:ext cx="6822489" cy="901218"/>
      </dsp:txXfrm>
    </dsp:sp>
    <dsp:sp modelId="{B4FB378E-C94B-4200-8FA8-B9E6492C0A53}">
      <dsp:nvSpPr>
        <dsp:cNvPr id="0" name=""/>
        <dsp:cNvSpPr/>
      </dsp:nvSpPr>
      <dsp:spPr>
        <a:xfrm>
          <a:off x="1360992" y="2262695"/>
          <a:ext cx="8186420" cy="957294"/>
        </a:xfrm>
        <a:prstGeom prst="roundRect">
          <a:avLst>
            <a:gd name="adj" fmla="val 10000"/>
          </a:avLst>
        </a:prstGeom>
        <a:gradFill rotWithShape="0">
          <a:gsLst>
            <a:gs pos="0">
              <a:schemeClr val="accent2">
                <a:hueOff val="-3408665"/>
                <a:satOff val="-4547"/>
                <a:lumOff val="-13595"/>
                <a:alphaOff val="0"/>
                <a:satMod val="103000"/>
                <a:lumMod val="102000"/>
                <a:tint val="94000"/>
              </a:schemeClr>
            </a:gs>
            <a:gs pos="50000">
              <a:schemeClr val="accent2">
                <a:hueOff val="-3408665"/>
                <a:satOff val="-4547"/>
                <a:lumOff val="-13595"/>
                <a:alphaOff val="0"/>
                <a:satMod val="110000"/>
                <a:lumMod val="100000"/>
                <a:shade val="100000"/>
              </a:schemeClr>
            </a:gs>
            <a:gs pos="100000">
              <a:schemeClr val="accent2">
                <a:hueOff val="-3408665"/>
                <a:satOff val="-4547"/>
                <a:lumOff val="-1359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Investments in solar and wind are increasing, accounting for a vast majority of USDA investment in 2021. </a:t>
          </a:r>
        </a:p>
      </dsp:txBody>
      <dsp:txXfrm>
        <a:off x="1389030" y="2290733"/>
        <a:ext cx="6832723" cy="901218"/>
      </dsp:txXfrm>
    </dsp:sp>
    <dsp:sp modelId="{082F1CBB-BF8C-4B72-A65F-2C17C6B39695}">
      <dsp:nvSpPr>
        <dsp:cNvPr id="0" name=""/>
        <dsp:cNvSpPr/>
      </dsp:nvSpPr>
      <dsp:spPr>
        <a:xfrm>
          <a:off x="2046604" y="3394043"/>
          <a:ext cx="8186420" cy="957294"/>
        </a:xfrm>
        <a:prstGeom prst="roundRect">
          <a:avLst>
            <a:gd name="adj" fmla="val 10000"/>
          </a:avLst>
        </a:prstGeom>
        <a:gradFill rotWithShape="0">
          <a:gsLst>
            <a:gs pos="0">
              <a:schemeClr val="accent2">
                <a:hueOff val="-5112997"/>
                <a:satOff val="-6820"/>
                <a:lumOff val="-20392"/>
                <a:alphaOff val="0"/>
                <a:satMod val="103000"/>
                <a:lumMod val="102000"/>
                <a:tint val="94000"/>
              </a:schemeClr>
            </a:gs>
            <a:gs pos="50000">
              <a:schemeClr val="accent2">
                <a:hueOff val="-5112997"/>
                <a:satOff val="-6820"/>
                <a:lumOff val="-20392"/>
                <a:alphaOff val="0"/>
                <a:satMod val="110000"/>
                <a:lumMod val="100000"/>
                <a:shade val="100000"/>
              </a:schemeClr>
            </a:gs>
            <a:gs pos="100000">
              <a:schemeClr val="accent2">
                <a:hueOff val="-5112997"/>
                <a:satOff val="-6820"/>
                <a:lumOff val="-2039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Hydroelectric and Wind show the greatest Generation per Investment and Generation per Capita (while Biomass and Solar show the lowest)</a:t>
          </a:r>
        </a:p>
      </dsp:txBody>
      <dsp:txXfrm>
        <a:off x="2074642" y="3422081"/>
        <a:ext cx="6822489" cy="901218"/>
      </dsp:txXfrm>
    </dsp:sp>
    <dsp:sp modelId="{D17A48B6-0D01-412D-B729-A05B54464956}">
      <dsp:nvSpPr>
        <dsp:cNvPr id="0" name=""/>
        <dsp:cNvSpPr/>
      </dsp:nvSpPr>
      <dsp:spPr>
        <a:xfrm>
          <a:off x="756417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704182" y="733200"/>
        <a:ext cx="342233" cy="468236"/>
      </dsp:txXfrm>
    </dsp:sp>
    <dsp:sp modelId="{9133C2DE-7683-4F22-88E8-B2DC7B75D643}">
      <dsp:nvSpPr>
        <dsp:cNvPr id="0" name=""/>
        <dsp:cNvSpPr/>
      </dsp:nvSpPr>
      <dsp:spPr>
        <a:xfrm>
          <a:off x="8249791" y="1864548"/>
          <a:ext cx="622241" cy="622241"/>
        </a:xfrm>
        <a:prstGeom prst="downArrow">
          <a:avLst>
            <a:gd name="adj1" fmla="val 55000"/>
            <a:gd name="adj2" fmla="val 45000"/>
          </a:avLst>
        </a:prstGeom>
        <a:solidFill>
          <a:schemeClr val="accent2">
            <a:tint val="40000"/>
            <a:alpha val="90000"/>
            <a:hueOff val="-2285099"/>
            <a:satOff val="-7042"/>
            <a:lumOff val="-2243"/>
            <a:alphaOff val="0"/>
          </a:schemeClr>
        </a:solidFill>
        <a:ln w="6350" cap="flat" cmpd="sng" algn="ctr">
          <a:solidFill>
            <a:schemeClr val="accent2">
              <a:tint val="40000"/>
              <a:alpha val="90000"/>
              <a:hueOff val="-2285099"/>
              <a:satOff val="-7042"/>
              <a:lumOff val="-224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389795" y="1864548"/>
        <a:ext cx="342233" cy="468236"/>
      </dsp:txXfrm>
    </dsp:sp>
    <dsp:sp modelId="{052A82E8-EDDD-4848-8F85-CC595AC93082}">
      <dsp:nvSpPr>
        <dsp:cNvPr id="0" name=""/>
        <dsp:cNvSpPr/>
      </dsp:nvSpPr>
      <dsp:spPr>
        <a:xfrm>
          <a:off x="8925170" y="2995896"/>
          <a:ext cx="622241" cy="622241"/>
        </a:xfrm>
        <a:prstGeom prst="downArrow">
          <a:avLst>
            <a:gd name="adj1" fmla="val 55000"/>
            <a:gd name="adj2" fmla="val 45000"/>
          </a:avLst>
        </a:prstGeom>
        <a:solidFill>
          <a:schemeClr val="accent2">
            <a:tint val="40000"/>
            <a:alpha val="90000"/>
            <a:hueOff val="-4570199"/>
            <a:satOff val="-14083"/>
            <a:lumOff val="-4486"/>
            <a:alphaOff val="0"/>
          </a:schemeClr>
        </a:solidFill>
        <a:ln w="6350" cap="flat" cmpd="sng" algn="ctr">
          <a:solidFill>
            <a:schemeClr val="accent2">
              <a:tint val="40000"/>
              <a:alpha val="90000"/>
              <a:hueOff val="-4570199"/>
              <a:satOff val="-14083"/>
              <a:lumOff val="-448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65174" y="2995896"/>
        <a:ext cx="342233" cy="46823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5F84320-10B7-46F7-A1CD-47C9D2AC67B9}"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232187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84320-10B7-46F7-A1CD-47C9D2AC67B9}"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344029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84320-10B7-46F7-A1CD-47C9D2AC67B9}"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3747322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84320-10B7-46F7-A1CD-47C9D2AC67B9}"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0CB99-53A3-4349-927E-FAFAF4E1B3E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4782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84320-10B7-46F7-A1CD-47C9D2AC67B9}"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4289439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F84320-10B7-46F7-A1CD-47C9D2AC67B9}"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3429926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F84320-10B7-46F7-A1CD-47C9D2AC67B9}"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45784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84320-10B7-46F7-A1CD-47C9D2AC67B9}"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2452576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84320-10B7-46F7-A1CD-47C9D2AC67B9}"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79586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84320-10B7-46F7-A1CD-47C9D2AC67B9}"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135003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84320-10B7-46F7-A1CD-47C9D2AC67B9}"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31266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84320-10B7-46F7-A1CD-47C9D2AC67B9}"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427274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84320-10B7-46F7-A1CD-47C9D2AC67B9}"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25851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84320-10B7-46F7-A1CD-47C9D2AC67B9}"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99824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84320-10B7-46F7-A1CD-47C9D2AC67B9}"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315467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84320-10B7-46F7-A1CD-47C9D2AC67B9}"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288912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84320-10B7-46F7-A1CD-47C9D2AC67B9}"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0CB99-53A3-4349-927E-FAFAF4E1B3E5}" type="slidenum">
              <a:rPr lang="en-US" smtClean="0"/>
              <a:t>‹#›</a:t>
            </a:fld>
            <a:endParaRPr lang="en-US"/>
          </a:p>
        </p:txBody>
      </p:sp>
    </p:spTree>
    <p:extLst>
      <p:ext uri="{BB962C8B-B14F-4D97-AF65-F5344CB8AC3E}">
        <p14:creationId xmlns:p14="http://schemas.microsoft.com/office/powerpoint/2010/main" val="194720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5F84320-10B7-46F7-A1CD-47C9D2AC67B9}" type="datetimeFigureOut">
              <a:rPr lang="en-US" smtClean="0"/>
              <a:t>12/12/2022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730CB99-53A3-4349-927E-FAFAF4E1B3E5}" type="slidenum">
              <a:rPr lang="en-US" smtClean="0"/>
              <a:t>‹#›</a:t>
            </a:fld>
            <a:endParaRPr lang="en-US"/>
          </a:p>
        </p:txBody>
      </p:sp>
    </p:spTree>
    <p:extLst>
      <p:ext uri="{BB962C8B-B14F-4D97-AF65-F5344CB8AC3E}">
        <p14:creationId xmlns:p14="http://schemas.microsoft.com/office/powerpoint/2010/main" val="2171250799"/>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8859EB-7F96-09B7-09DE-33600AC20502}"/>
              </a:ext>
            </a:extLst>
          </p:cNvPr>
          <p:cNvSpPr txBox="1"/>
          <p:nvPr/>
        </p:nvSpPr>
        <p:spPr>
          <a:xfrm>
            <a:off x="1174987" y="4689807"/>
            <a:ext cx="9078147" cy="1773193"/>
          </a:xfrm>
          <a:prstGeom prst="rect">
            <a:avLst/>
          </a:prstGeom>
        </p:spPr>
        <p:txBody>
          <a:bodyPr vert="horz" wrap="none" lIns="91440" tIns="45720" rIns="91440" bIns="45720" rtlCol="0" anchor="t">
            <a:normAutofit/>
          </a:bodyPr>
          <a:lstStyle/>
          <a:p>
            <a:pPr algn="ctr" defTabSz="914400">
              <a:lnSpc>
                <a:spcPct val="90000"/>
              </a:lnSpc>
              <a:spcBef>
                <a:spcPct val="0"/>
              </a:spcBef>
              <a:spcAft>
                <a:spcPts val="600"/>
              </a:spcAft>
            </a:pPr>
            <a:r>
              <a:rPr lang="en-US" sz="54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rPr>
              <a:t>Clean Energy  Production and Invesment</a:t>
            </a:r>
            <a:endParaRPr lang="en-US" sz="5400">
              <a:ea typeface="+mj-ea"/>
              <a:cs typeface="+mj-cs"/>
            </a:endParaRPr>
          </a:p>
        </p:txBody>
      </p:sp>
      <p:pic>
        <p:nvPicPr>
          <p:cNvPr id="6" name="Picture 5" descr="Wind farm silhouette">
            <a:extLst>
              <a:ext uri="{FF2B5EF4-FFF2-40B4-BE49-F238E27FC236}">
                <a16:creationId xmlns:a16="http://schemas.microsoft.com/office/drawing/2014/main" id="{FD9FC172-3DFC-337B-FEEC-C4D333FFEEDE}"/>
              </a:ext>
            </a:extLst>
          </p:cNvPr>
          <p:cNvPicPr>
            <a:picLocks noChangeAspect="1"/>
          </p:cNvPicPr>
          <p:nvPr/>
        </p:nvPicPr>
        <p:blipFill rotWithShape="1">
          <a:blip r:embed="rId3"/>
          <a:srcRect t="52395" b="4648"/>
          <a:stretch/>
        </p:blipFill>
        <p:spPr>
          <a:xfrm>
            <a:off x="20" y="9"/>
            <a:ext cx="12191980" cy="3443533"/>
          </a:xfrm>
          <a:prstGeom prst="rect">
            <a:avLst/>
          </a:prstGeom>
        </p:spPr>
      </p:pic>
    </p:spTree>
    <p:extLst>
      <p:ext uri="{BB962C8B-B14F-4D97-AF65-F5344CB8AC3E}">
        <p14:creationId xmlns:p14="http://schemas.microsoft.com/office/powerpoint/2010/main" val="699135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256314" y="208111"/>
            <a:ext cx="10515600" cy="1001853"/>
          </a:xfrm>
        </p:spPr>
        <p:txBody>
          <a:bodyPr>
            <a:normAutofit fontScale="90000"/>
          </a:bodyPr>
          <a:lstStyle/>
          <a:p>
            <a:r>
              <a:rPr lang="en-US" sz="3300" dirty="0"/>
              <a:t>Production vs Investment Analysis</a:t>
            </a:r>
            <a:br>
              <a:rPr lang="en-US" dirty="0"/>
            </a:br>
            <a:endParaRPr lang="en-US" dirty="0"/>
          </a:p>
        </p:txBody>
      </p:sp>
      <p:sp>
        <p:nvSpPr>
          <p:cNvPr id="6" name="TextBox 5">
            <a:extLst>
              <a:ext uri="{FF2B5EF4-FFF2-40B4-BE49-F238E27FC236}">
                <a16:creationId xmlns:a16="http://schemas.microsoft.com/office/drawing/2014/main" id="{D8102CDD-E65A-97A9-E4F0-6FCBC385CC02}"/>
              </a:ext>
            </a:extLst>
          </p:cNvPr>
          <p:cNvSpPr txBox="1"/>
          <p:nvPr/>
        </p:nvSpPr>
        <p:spPr>
          <a:xfrm>
            <a:off x="637308" y="6114473"/>
            <a:ext cx="10935854" cy="646331"/>
          </a:xfrm>
          <a:prstGeom prst="rect">
            <a:avLst/>
          </a:prstGeom>
          <a:noFill/>
        </p:spPr>
        <p:txBody>
          <a:bodyPr wrap="square" rtlCol="0">
            <a:spAutoFit/>
          </a:bodyPr>
          <a:lstStyle/>
          <a:p>
            <a:r>
              <a:rPr lang="en-US" i="1" dirty="0">
                <a:solidFill>
                  <a:srgbClr val="FFFF00"/>
                </a:solidFill>
              </a:rPr>
              <a:t>As expected, there is a strong positive correlation between State Population and Production, yet there are many outliers</a:t>
            </a:r>
          </a:p>
        </p:txBody>
      </p:sp>
      <p:pic>
        <p:nvPicPr>
          <p:cNvPr id="5" name="Picture 4">
            <a:extLst>
              <a:ext uri="{FF2B5EF4-FFF2-40B4-BE49-F238E27FC236}">
                <a16:creationId xmlns:a16="http://schemas.microsoft.com/office/drawing/2014/main" id="{6A76632F-4E79-C819-9A0C-C9E64EAB991A}"/>
              </a:ext>
            </a:extLst>
          </p:cNvPr>
          <p:cNvPicPr>
            <a:picLocks noChangeAspect="1"/>
          </p:cNvPicPr>
          <p:nvPr/>
        </p:nvPicPr>
        <p:blipFill>
          <a:blip r:embed="rId2"/>
          <a:stretch>
            <a:fillRect/>
          </a:stretch>
        </p:blipFill>
        <p:spPr>
          <a:xfrm>
            <a:off x="3909365" y="1152938"/>
            <a:ext cx="4391025" cy="4410075"/>
          </a:xfrm>
          <a:prstGeom prst="rect">
            <a:avLst/>
          </a:prstGeom>
        </p:spPr>
      </p:pic>
    </p:spTree>
    <p:extLst>
      <p:ext uri="{BB962C8B-B14F-4D97-AF65-F5344CB8AC3E}">
        <p14:creationId xmlns:p14="http://schemas.microsoft.com/office/powerpoint/2010/main" val="333595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256314" y="208111"/>
            <a:ext cx="10515600" cy="1001853"/>
          </a:xfrm>
        </p:spPr>
        <p:txBody>
          <a:bodyPr>
            <a:normAutofit fontScale="90000"/>
          </a:bodyPr>
          <a:lstStyle/>
          <a:p>
            <a:r>
              <a:rPr lang="en-US" sz="3300" dirty="0"/>
              <a:t>Production vs Investment Analysis</a:t>
            </a:r>
            <a:br>
              <a:rPr lang="en-US" dirty="0"/>
            </a:br>
            <a:endParaRPr lang="en-US" dirty="0"/>
          </a:p>
        </p:txBody>
      </p:sp>
      <p:sp>
        <p:nvSpPr>
          <p:cNvPr id="3" name="TextBox 2">
            <a:extLst>
              <a:ext uri="{FF2B5EF4-FFF2-40B4-BE49-F238E27FC236}">
                <a16:creationId xmlns:a16="http://schemas.microsoft.com/office/drawing/2014/main" id="{C1E785DD-17EF-A534-2949-CE5AA6E99EDC}"/>
              </a:ext>
            </a:extLst>
          </p:cNvPr>
          <p:cNvSpPr txBox="1"/>
          <p:nvPr/>
        </p:nvSpPr>
        <p:spPr>
          <a:xfrm>
            <a:off x="637308" y="6114473"/>
            <a:ext cx="10935854" cy="646331"/>
          </a:xfrm>
          <a:prstGeom prst="rect">
            <a:avLst/>
          </a:prstGeom>
          <a:noFill/>
        </p:spPr>
        <p:txBody>
          <a:bodyPr wrap="square" rtlCol="0">
            <a:spAutoFit/>
          </a:bodyPr>
          <a:lstStyle/>
          <a:p>
            <a:r>
              <a:rPr lang="en-US" i="1" dirty="0">
                <a:solidFill>
                  <a:srgbClr val="FFFF00"/>
                </a:solidFill>
              </a:rPr>
              <a:t>There are weak correlations between both State Population and Investment and Investment and Production, again with many outliers</a:t>
            </a:r>
          </a:p>
        </p:txBody>
      </p:sp>
      <p:pic>
        <p:nvPicPr>
          <p:cNvPr id="5" name="Picture 4">
            <a:extLst>
              <a:ext uri="{FF2B5EF4-FFF2-40B4-BE49-F238E27FC236}">
                <a16:creationId xmlns:a16="http://schemas.microsoft.com/office/drawing/2014/main" id="{C9B7AD53-4DDD-3C3A-F0E6-C29A3E808C80}"/>
              </a:ext>
            </a:extLst>
          </p:cNvPr>
          <p:cNvPicPr>
            <a:picLocks noChangeAspect="1"/>
          </p:cNvPicPr>
          <p:nvPr/>
        </p:nvPicPr>
        <p:blipFill>
          <a:blip r:embed="rId2"/>
          <a:stretch>
            <a:fillRect/>
          </a:stretch>
        </p:blipFill>
        <p:spPr>
          <a:xfrm>
            <a:off x="4197564" y="1223962"/>
            <a:ext cx="3633137" cy="3641001"/>
          </a:xfrm>
          <a:prstGeom prst="rect">
            <a:avLst/>
          </a:prstGeom>
        </p:spPr>
      </p:pic>
      <p:pic>
        <p:nvPicPr>
          <p:cNvPr id="7" name="Picture 6">
            <a:extLst>
              <a:ext uri="{FF2B5EF4-FFF2-40B4-BE49-F238E27FC236}">
                <a16:creationId xmlns:a16="http://schemas.microsoft.com/office/drawing/2014/main" id="{078471BF-33AF-DBED-64F1-C5C732012313}"/>
              </a:ext>
            </a:extLst>
          </p:cNvPr>
          <p:cNvPicPr>
            <a:picLocks noChangeAspect="1"/>
          </p:cNvPicPr>
          <p:nvPr/>
        </p:nvPicPr>
        <p:blipFill>
          <a:blip r:embed="rId3"/>
          <a:stretch>
            <a:fillRect/>
          </a:stretch>
        </p:blipFill>
        <p:spPr>
          <a:xfrm>
            <a:off x="162979" y="1223962"/>
            <a:ext cx="3625273" cy="3641001"/>
          </a:xfrm>
          <a:prstGeom prst="rect">
            <a:avLst/>
          </a:prstGeom>
        </p:spPr>
      </p:pic>
      <p:pic>
        <p:nvPicPr>
          <p:cNvPr id="9" name="Picture 8">
            <a:extLst>
              <a:ext uri="{FF2B5EF4-FFF2-40B4-BE49-F238E27FC236}">
                <a16:creationId xmlns:a16="http://schemas.microsoft.com/office/drawing/2014/main" id="{60899C9E-84B4-C7C3-BA3A-46FBE4747AFD}"/>
              </a:ext>
            </a:extLst>
          </p:cNvPr>
          <p:cNvPicPr>
            <a:picLocks noChangeAspect="1"/>
          </p:cNvPicPr>
          <p:nvPr/>
        </p:nvPicPr>
        <p:blipFill>
          <a:blip r:embed="rId4"/>
          <a:stretch>
            <a:fillRect/>
          </a:stretch>
        </p:blipFill>
        <p:spPr>
          <a:xfrm>
            <a:off x="8241885" y="1233255"/>
            <a:ext cx="3793838" cy="3631708"/>
          </a:xfrm>
          <a:prstGeom prst="rect">
            <a:avLst/>
          </a:prstGeom>
        </p:spPr>
      </p:pic>
    </p:spTree>
    <p:extLst>
      <p:ext uri="{BB962C8B-B14F-4D97-AF65-F5344CB8AC3E}">
        <p14:creationId xmlns:p14="http://schemas.microsoft.com/office/powerpoint/2010/main" val="50837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256314" y="208111"/>
            <a:ext cx="10515600" cy="1001853"/>
          </a:xfrm>
        </p:spPr>
        <p:txBody>
          <a:bodyPr>
            <a:normAutofit fontScale="90000"/>
          </a:bodyPr>
          <a:lstStyle/>
          <a:p>
            <a:r>
              <a:rPr lang="en-US" sz="3300" dirty="0"/>
              <a:t>Production vs Investment Analysis</a:t>
            </a:r>
            <a:br>
              <a:rPr lang="en-US" dirty="0"/>
            </a:br>
            <a:endParaRPr lang="en-US" dirty="0"/>
          </a:p>
        </p:txBody>
      </p:sp>
      <p:sp>
        <p:nvSpPr>
          <p:cNvPr id="6" name="TextBox 5">
            <a:extLst>
              <a:ext uri="{FF2B5EF4-FFF2-40B4-BE49-F238E27FC236}">
                <a16:creationId xmlns:a16="http://schemas.microsoft.com/office/drawing/2014/main" id="{D8102CDD-E65A-97A9-E4F0-6FCBC385CC02}"/>
              </a:ext>
            </a:extLst>
          </p:cNvPr>
          <p:cNvSpPr txBox="1"/>
          <p:nvPr/>
        </p:nvSpPr>
        <p:spPr>
          <a:xfrm>
            <a:off x="637308" y="6114473"/>
            <a:ext cx="10935854" cy="369332"/>
          </a:xfrm>
          <a:prstGeom prst="rect">
            <a:avLst/>
          </a:prstGeom>
          <a:noFill/>
        </p:spPr>
        <p:txBody>
          <a:bodyPr wrap="square" rtlCol="0">
            <a:spAutoFit/>
          </a:bodyPr>
          <a:lstStyle/>
          <a:p>
            <a:r>
              <a:rPr lang="en-US" i="1" dirty="0">
                <a:solidFill>
                  <a:srgbClr val="FFFF00"/>
                </a:solidFill>
              </a:rPr>
              <a:t>Hydroelectric and Wind show the best Generation per Investment, whereas Biomass and Solar show the lowest</a:t>
            </a:r>
          </a:p>
        </p:txBody>
      </p:sp>
      <p:pic>
        <p:nvPicPr>
          <p:cNvPr id="4" name="Picture 3">
            <a:extLst>
              <a:ext uri="{FF2B5EF4-FFF2-40B4-BE49-F238E27FC236}">
                <a16:creationId xmlns:a16="http://schemas.microsoft.com/office/drawing/2014/main" id="{29731C2B-E166-D454-F395-23C7D86F9A59}"/>
              </a:ext>
            </a:extLst>
          </p:cNvPr>
          <p:cNvPicPr>
            <a:picLocks noChangeAspect="1"/>
          </p:cNvPicPr>
          <p:nvPr/>
        </p:nvPicPr>
        <p:blipFill>
          <a:blip r:embed="rId2"/>
          <a:stretch>
            <a:fillRect/>
          </a:stretch>
        </p:blipFill>
        <p:spPr>
          <a:xfrm>
            <a:off x="97652" y="1834618"/>
            <a:ext cx="12005569" cy="3017616"/>
          </a:xfrm>
          <a:prstGeom prst="rect">
            <a:avLst/>
          </a:prstGeom>
        </p:spPr>
      </p:pic>
    </p:spTree>
    <p:extLst>
      <p:ext uri="{BB962C8B-B14F-4D97-AF65-F5344CB8AC3E}">
        <p14:creationId xmlns:p14="http://schemas.microsoft.com/office/powerpoint/2010/main" val="109494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256314" y="208111"/>
            <a:ext cx="10515600" cy="1001853"/>
          </a:xfrm>
        </p:spPr>
        <p:txBody>
          <a:bodyPr>
            <a:normAutofit fontScale="90000"/>
          </a:bodyPr>
          <a:lstStyle/>
          <a:p>
            <a:r>
              <a:rPr lang="en-US" sz="3300" dirty="0"/>
              <a:t>Production vs Investment Analysis</a:t>
            </a:r>
            <a:br>
              <a:rPr lang="en-US" dirty="0"/>
            </a:br>
            <a:endParaRPr lang="en-US" dirty="0"/>
          </a:p>
        </p:txBody>
      </p:sp>
      <p:sp>
        <p:nvSpPr>
          <p:cNvPr id="6" name="TextBox 5">
            <a:extLst>
              <a:ext uri="{FF2B5EF4-FFF2-40B4-BE49-F238E27FC236}">
                <a16:creationId xmlns:a16="http://schemas.microsoft.com/office/drawing/2014/main" id="{D8102CDD-E65A-97A9-E4F0-6FCBC385CC02}"/>
              </a:ext>
            </a:extLst>
          </p:cNvPr>
          <p:cNvSpPr txBox="1"/>
          <p:nvPr/>
        </p:nvSpPr>
        <p:spPr>
          <a:xfrm>
            <a:off x="637308" y="6114473"/>
            <a:ext cx="10935854" cy="369332"/>
          </a:xfrm>
          <a:prstGeom prst="rect">
            <a:avLst/>
          </a:prstGeom>
          <a:noFill/>
        </p:spPr>
        <p:txBody>
          <a:bodyPr wrap="square" rtlCol="0">
            <a:spAutoFit/>
          </a:bodyPr>
          <a:lstStyle/>
          <a:p>
            <a:r>
              <a:rPr lang="en-US" i="1" dirty="0">
                <a:solidFill>
                  <a:srgbClr val="FFFF00"/>
                </a:solidFill>
              </a:rPr>
              <a:t>Hydroelectric and Wind also show the best Generation per Capita</a:t>
            </a:r>
          </a:p>
        </p:txBody>
      </p:sp>
      <p:pic>
        <p:nvPicPr>
          <p:cNvPr id="5" name="Picture 4">
            <a:extLst>
              <a:ext uri="{FF2B5EF4-FFF2-40B4-BE49-F238E27FC236}">
                <a16:creationId xmlns:a16="http://schemas.microsoft.com/office/drawing/2014/main" id="{897C5517-3C45-48A4-8065-9A26874D231D}"/>
              </a:ext>
            </a:extLst>
          </p:cNvPr>
          <p:cNvPicPr>
            <a:picLocks noChangeAspect="1"/>
          </p:cNvPicPr>
          <p:nvPr/>
        </p:nvPicPr>
        <p:blipFill>
          <a:blip r:embed="rId2"/>
          <a:stretch>
            <a:fillRect/>
          </a:stretch>
        </p:blipFill>
        <p:spPr>
          <a:xfrm>
            <a:off x="88774" y="1841503"/>
            <a:ext cx="12023324" cy="3022079"/>
          </a:xfrm>
          <a:prstGeom prst="rect">
            <a:avLst/>
          </a:prstGeom>
        </p:spPr>
      </p:pic>
    </p:spTree>
    <p:extLst>
      <p:ext uri="{BB962C8B-B14F-4D97-AF65-F5344CB8AC3E}">
        <p14:creationId xmlns:p14="http://schemas.microsoft.com/office/powerpoint/2010/main" val="257980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256314" y="208111"/>
            <a:ext cx="10515600" cy="1001853"/>
          </a:xfrm>
        </p:spPr>
        <p:txBody>
          <a:bodyPr>
            <a:normAutofit fontScale="90000"/>
          </a:bodyPr>
          <a:lstStyle/>
          <a:p>
            <a:r>
              <a:rPr lang="en-US" sz="3300" dirty="0"/>
              <a:t>Production vs Investment Analysis</a:t>
            </a:r>
            <a:br>
              <a:rPr lang="en-US" dirty="0"/>
            </a:br>
            <a:endParaRPr lang="en-US" dirty="0"/>
          </a:p>
        </p:txBody>
      </p:sp>
      <p:sp>
        <p:nvSpPr>
          <p:cNvPr id="6" name="TextBox 5">
            <a:extLst>
              <a:ext uri="{FF2B5EF4-FFF2-40B4-BE49-F238E27FC236}">
                <a16:creationId xmlns:a16="http://schemas.microsoft.com/office/drawing/2014/main" id="{D8102CDD-E65A-97A9-E4F0-6FCBC385CC02}"/>
              </a:ext>
            </a:extLst>
          </p:cNvPr>
          <p:cNvSpPr txBox="1"/>
          <p:nvPr/>
        </p:nvSpPr>
        <p:spPr>
          <a:xfrm>
            <a:off x="637308" y="6114473"/>
            <a:ext cx="10935854" cy="369332"/>
          </a:xfrm>
          <a:prstGeom prst="rect">
            <a:avLst/>
          </a:prstGeom>
          <a:noFill/>
        </p:spPr>
        <p:txBody>
          <a:bodyPr wrap="square" rtlCol="0">
            <a:spAutoFit/>
          </a:bodyPr>
          <a:lstStyle/>
          <a:p>
            <a:r>
              <a:rPr lang="en-US" i="1" dirty="0">
                <a:solidFill>
                  <a:srgbClr val="FFFF00"/>
                </a:solidFill>
              </a:rPr>
              <a:t>The Investment per Capita for Hydroelectric and Wind are relatively low, perhaps due to their efficiency</a:t>
            </a:r>
          </a:p>
        </p:txBody>
      </p:sp>
      <p:pic>
        <p:nvPicPr>
          <p:cNvPr id="4" name="Picture 3">
            <a:extLst>
              <a:ext uri="{FF2B5EF4-FFF2-40B4-BE49-F238E27FC236}">
                <a16:creationId xmlns:a16="http://schemas.microsoft.com/office/drawing/2014/main" id="{41BCA802-FDA9-785C-82EC-C5F7EEB1D75B}"/>
              </a:ext>
            </a:extLst>
          </p:cNvPr>
          <p:cNvPicPr>
            <a:picLocks noChangeAspect="1"/>
          </p:cNvPicPr>
          <p:nvPr/>
        </p:nvPicPr>
        <p:blipFill>
          <a:blip r:embed="rId2"/>
          <a:stretch>
            <a:fillRect/>
          </a:stretch>
        </p:blipFill>
        <p:spPr>
          <a:xfrm>
            <a:off x="88774" y="1841503"/>
            <a:ext cx="12023324" cy="3022079"/>
          </a:xfrm>
          <a:prstGeom prst="rect">
            <a:avLst/>
          </a:prstGeom>
        </p:spPr>
      </p:pic>
    </p:spTree>
    <p:extLst>
      <p:ext uri="{BB962C8B-B14F-4D97-AF65-F5344CB8AC3E}">
        <p14:creationId xmlns:p14="http://schemas.microsoft.com/office/powerpoint/2010/main" val="98331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256314" y="208111"/>
            <a:ext cx="10515600" cy="1001853"/>
          </a:xfrm>
        </p:spPr>
        <p:txBody>
          <a:bodyPr>
            <a:normAutofit fontScale="90000"/>
          </a:bodyPr>
          <a:lstStyle/>
          <a:p>
            <a:r>
              <a:rPr lang="en-US" sz="3300" dirty="0"/>
              <a:t>Production vs Investment Analysis</a:t>
            </a:r>
            <a:br>
              <a:rPr lang="en-US" dirty="0"/>
            </a:br>
            <a:endParaRPr lang="en-US" dirty="0"/>
          </a:p>
        </p:txBody>
      </p:sp>
      <p:sp>
        <p:nvSpPr>
          <p:cNvPr id="6" name="TextBox 5">
            <a:extLst>
              <a:ext uri="{FF2B5EF4-FFF2-40B4-BE49-F238E27FC236}">
                <a16:creationId xmlns:a16="http://schemas.microsoft.com/office/drawing/2014/main" id="{D8102CDD-E65A-97A9-E4F0-6FCBC385CC02}"/>
              </a:ext>
            </a:extLst>
          </p:cNvPr>
          <p:cNvSpPr txBox="1"/>
          <p:nvPr/>
        </p:nvSpPr>
        <p:spPr>
          <a:xfrm>
            <a:off x="637308" y="6114473"/>
            <a:ext cx="11036828" cy="646331"/>
          </a:xfrm>
          <a:prstGeom prst="rect">
            <a:avLst/>
          </a:prstGeom>
          <a:noFill/>
        </p:spPr>
        <p:txBody>
          <a:bodyPr wrap="square" rtlCol="0">
            <a:spAutoFit/>
          </a:bodyPr>
          <a:lstStyle/>
          <a:p>
            <a:r>
              <a:rPr lang="en-US" i="1" dirty="0">
                <a:solidFill>
                  <a:srgbClr val="FFFF00"/>
                </a:solidFill>
              </a:rPr>
              <a:t>The most extreme (high) levels of Generation per Investment and Generation per Capita are among states with high proportions of Hydroelectric and Wind usage. The Investment per Capita is very skewed and needs further investigation</a:t>
            </a:r>
          </a:p>
        </p:txBody>
      </p:sp>
      <p:pic>
        <p:nvPicPr>
          <p:cNvPr id="5" name="Picture 4">
            <a:extLst>
              <a:ext uri="{FF2B5EF4-FFF2-40B4-BE49-F238E27FC236}">
                <a16:creationId xmlns:a16="http://schemas.microsoft.com/office/drawing/2014/main" id="{47FE4E9C-0A5D-F8C8-DAC7-5F09BBDEF475}"/>
              </a:ext>
            </a:extLst>
          </p:cNvPr>
          <p:cNvPicPr>
            <a:picLocks noChangeAspect="1"/>
          </p:cNvPicPr>
          <p:nvPr/>
        </p:nvPicPr>
        <p:blipFill>
          <a:blip r:embed="rId2"/>
          <a:stretch>
            <a:fillRect/>
          </a:stretch>
        </p:blipFill>
        <p:spPr>
          <a:xfrm>
            <a:off x="166687" y="1610969"/>
            <a:ext cx="11858625" cy="3209925"/>
          </a:xfrm>
          <a:prstGeom prst="rect">
            <a:avLst/>
          </a:prstGeom>
        </p:spPr>
      </p:pic>
      <p:sp>
        <p:nvSpPr>
          <p:cNvPr id="3" name="TextBox 2">
            <a:extLst>
              <a:ext uri="{FF2B5EF4-FFF2-40B4-BE49-F238E27FC236}">
                <a16:creationId xmlns:a16="http://schemas.microsoft.com/office/drawing/2014/main" id="{45A18BD6-F6FF-6719-9E12-BA524A08B07C}"/>
              </a:ext>
            </a:extLst>
          </p:cNvPr>
          <p:cNvSpPr txBox="1"/>
          <p:nvPr/>
        </p:nvSpPr>
        <p:spPr>
          <a:xfrm>
            <a:off x="1118579" y="1722267"/>
            <a:ext cx="1367165" cy="307777"/>
          </a:xfrm>
          <a:prstGeom prst="rect">
            <a:avLst/>
          </a:prstGeom>
          <a:noFill/>
        </p:spPr>
        <p:txBody>
          <a:bodyPr wrap="square" rtlCol="0">
            <a:spAutoFit/>
          </a:bodyPr>
          <a:lstStyle/>
          <a:p>
            <a:pPr algn="r"/>
            <a:r>
              <a:rPr lang="en-US" sz="1400" dirty="0">
                <a:solidFill>
                  <a:srgbClr val="FF0000"/>
                </a:solidFill>
                <a:latin typeface="Arial" panose="020B0604020202020204" pitchFamily="34" charset="0"/>
                <a:cs typeface="Arial" panose="020B0604020202020204" pitchFamily="34" charset="0"/>
              </a:rPr>
              <a:t>WY: 98.1%</a:t>
            </a:r>
            <a:r>
              <a:rPr lang="en-US" sz="1400" dirty="0">
                <a:solidFill>
                  <a:srgbClr val="FF0000"/>
                </a:solidFill>
              </a:rPr>
              <a:t> </a:t>
            </a:r>
          </a:p>
        </p:txBody>
      </p:sp>
      <p:sp>
        <p:nvSpPr>
          <p:cNvPr id="4" name="TextBox 3">
            <a:extLst>
              <a:ext uri="{FF2B5EF4-FFF2-40B4-BE49-F238E27FC236}">
                <a16:creationId xmlns:a16="http://schemas.microsoft.com/office/drawing/2014/main" id="{C5F4ABD2-5D4A-6DD9-0E39-B3C56D06A7F1}"/>
              </a:ext>
            </a:extLst>
          </p:cNvPr>
          <p:cNvSpPr txBox="1"/>
          <p:nvPr/>
        </p:nvSpPr>
        <p:spPr>
          <a:xfrm>
            <a:off x="763485" y="4829449"/>
            <a:ext cx="7448363" cy="369332"/>
          </a:xfrm>
          <a:prstGeom prst="rect">
            <a:avLst/>
          </a:prstGeom>
          <a:noFill/>
        </p:spPr>
        <p:txBody>
          <a:bodyPr wrap="square" rtlCol="0">
            <a:spAutoFit/>
          </a:bodyPr>
          <a:lstStyle/>
          <a:p>
            <a:r>
              <a:rPr lang="en-US" dirty="0">
                <a:solidFill>
                  <a:srgbClr val="FF0000"/>
                </a:solidFill>
              </a:rPr>
              <a:t>*Outlier states labeled with their % production from hydroelectric + wind</a:t>
            </a:r>
          </a:p>
        </p:txBody>
      </p:sp>
      <p:sp>
        <p:nvSpPr>
          <p:cNvPr id="8" name="TextBox 7">
            <a:extLst>
              <a:ext uri="{FF2B5EF4-FFF2-40B4-BE49-F238E27FC236}">
                <a16:creationId xmlns:a16="http://schemas.microsoft.com/office/drawing/2014/main" id="{53405D08-9B16-AA94-6C78-CFCECA259F03}"/>
              </a:ext>
            </a:extLst>
          </p:cNvPr>
          <p:cNvSpPr txBox="1"/>
          <p:nvPr/>
        </p:nvSpPr>
        <p:spPr>
          <a:xfrm>
            <a:off x="1123023" y="3377212"/>
            <a:ext cx="1367165" cy="307777"/>
          </a:xfrm>
          <a:prstGeom prst="rect">
            <a:avLst/>
          </a:prstGeom>
          <a:noFill/>
        </p:spPr>
        <p:txBody>
          <a:bodyPr wrap="square" rtlCol="0">
            <a:spAutoFit/>
          </a:bodyPr>
          <a:lstStyle/>
          <a:p>
            <a:pPr algn="r"/>
            <a:r>
              <a:rPr lang="en-US" sz="1400" dirty="0">
                <a:solidFill>
                  <a:srgbClr val="FF0000"/>
                </a:solidFill>
                <a:latin typeface="Arial" panose="020B0604020202020204" pitchFamily="34" charset="0"/>
                <a:cs typeface="Arial" panose="020B0604020202020204" pitchFamily="34" charset="0"/>
              </a:rPr>
              <a:t>ID: 93.7%</a:t>
            </a:r>
            <a:r>
              <a:rPr lang="en-US" sz="1400" dirty="0">
                <a:solidFill>
                  <a:srgbClr val="FF0000"/>
                </a:solidFill>
              </a:rPr>
              <a:t> </a:t>
            </a:r>
          </a:p>
        </p:txBody>
      </p:sp>
      <p:sp>
        <p:nvSpPr>
          <p:cNvPr id="9" name="TextBox 8">
            <a:extLst>
              <a:ext uri="{FF2B5EF4-FFF2-40B4-BE49-F238E27FC236}">
                <a16:creationId xmlns:a16="http://schemas.microsoft.com/office/drawing/2014/main" id="{A66CDD2E-D8D8-D1EB-F997-375FBC49CC94}"/>
              </a:ext>
            </a:extLst>
          </p:cNvPr>
          <p:cNvSpPr txBox="1"/>
          <p:nvPr/>
        </p:nvSpPr>
        <p:spPr>
          <a:xfrm>
            <a:off x="1124502" y="3911353"/>
            <a:ext cx="1367165" cy="307777"/>
          </a:xfrm>
          <a:prstGeom prst="rect">
            <a:avLst/>
          </a:prstGeom>
          <a:noFill/>
        </p:spPr>
        <p:txBody>
          <a:bodyPr wrap="square" rtlCol="0">
            <a:spAutoFit/>
          </a:bodyPr>
          <a:lstStyle/>
          <a:p>
            <a:pPr algn="r"/>
            <a:r>
              <a:rPr lang="en-US" sz="1400" dirty="0">
                <a:solidFill>
                  <a:srgbClr val="FF0000"/>
                </a:solidFill>
                <a:latin typeface="Arial" panose="020B0604020202020204" pitchFamily="34" charset="0"/>
                <a:cs typeface="Arial" panose="020B0604020202020204" pitchFamily="34" charset="0"/>
              </a:rPr>
              <a:t>WA: 99.8%</a:t>
            </a:r>
            <a:r>
              <a:rPr lang="en-US" sz="1400" dirty="0">
                <a:solidFill>
                  <a:srgbClr val="FF0000"/>
                </a:solidFill>
              </a:rPr>
              <a:t> </a:t>
            </a:r>
          </a:p>
        </p:txBody>
      </p:sp>
      <p:sp>
        <p:nvSpPr>
          <p:cNvPr id="10" name="TextBox 9">
            <a:extLst>
              <a:ext uri="{FF2B5EF4-FFF2-40B4-BE49-F238E27FC236}">
                <a16:creationId xmlns:a16="http://schemas.microsoft.com/office/drawing/2014/main" id="{43011794-C94A-5A94-1C44-45A39D315FAD}"/>
              </a:ext>
            </a:extLst>
          </p:cNvPr>
          <p:cNvSpPr txBox="1"/>
          <p:nvPr/>
        </p:nvSpPr>
        <p:spPr>
          <a:xfrm>
            <a:off x="1125979" y="4125899"/>
            <a:ext cx="1367165" cy="307777"/>
          </a:xfrm>
          <a:prstGeom prst="rect">
            <a:avLst/>
          </a:prstGeom>
          <a:noFill/>
        </p:spPr>
        <p:txBody>
          <a:bodyPr wrap="square" rtlCol="0">
            <a:spAutoFit/>
          </a:bodyPr>
          <a:lstStyle/>
          <a:p>
            <a:pPr algn="r"/>
            <a:r>
              <a:rPr lang="en-US" sz="1400" dirty="0">
                <a:solidFill>
                  <a:srgbClr val="FF0000"/>
                </a:solidFill>
                <a:latin typeface="Arial" panose="020B0604020202020204" pitchFamily="34" charset="0"/>
                <a:cs typeface="Arial" panose="020B0604020202020204" pitchFamily="34" charset="0"/>
              </a:rPr>
              <a:t>MT: 99.6%</a:t>
            </a:r>
            <a:endParaRPr lang="en-US" sz="1400" dirty="0">
              <a:solidFill>
                <a:srgbClr val="FF0000"/>
              </a:solidFill>
            </a:endParaRPr>
          </a:p>
        </p:txBody>
      </p:sp>
      <p:sp>
        <p:nvSpPr>
          <p:cNvPr id="11" name="TextBox 10">
            <a:extLst>
              <a:ext uri="{FF2B5EF4-FFF2-40B4-BE49-F238E27FC236}">
                <a16:creationId xmlns:a16="http://schemas.microsoft.com/office/drawing/2014/main" id="{44E393FB-5020-FF15-8A23-D3F7F3FD3EEC}"/>
              </a:ext>
            </a:extLst>
          </p:cNvPr>
          <p:cNvSpPr txBox="1"/>
          <p:nvPr/>
        </p:nvSpPr>
        <p:spPr>
          <a:xfrm>
            <a:off x="5039563" y="1727441"/>
            <a:ext cx="1367165" cy="307777"/>
          </a:xfrm>
          <a:prstGeom prst="rect">
            <a:avLst/>
          </a:prstGeom>
          <a:noFill/>
        </p:spPr>
        <p:txBody>
          <a:bodyPr wrap="square" rtlCol="0">
            <a:spAutoFit/>
          </a:bodyPr>
          <a:lstStyle/>
          <a:p>
            <a:pPr algn="r"/>
            <a:r>
              <a:rPr lang="en-US" sz="1400" dirty="0">
                <a:solidFill>
                  <a:srgbClr val="FF0000"/>
                </a:solidFill>
                <a:latin typeface="Arial" panose="020B0604020202020204" pitchFamily="34" charset="0"/>
                <a:cs typeface="Arial" panose="020B0604020202020204" pitchFamily="34" charset="0"/>
              </a:rPr>
              <a:t>ID: 93.7%</a:t>
            </a:r>
            <a:r>
              <a:rPr lang="en-US" sz="1400" dirty="0">
                <a:solidFill>
                  <a:srgbClr val="FF0000"/>
                </a:solidFill>
              </a:rPr>
              <a:t> </a:t>
            </a:r>
          </a:p>
        </p:txBody>
      </p:sp>
      <p:sp>
        <p:nvSpPr>
          <p:cNvPr id="12" name="TextBox 11">
            <a:extLst>
              <a:ext uri="{FF2B5EF4-FFF2-40B4-BE49-F238E27FC236}">
                <a16:creationId xmlns:a16="http://schemas.microsoft.com/office/drawing/2014/main" id="{B3070ABF-FDE3-1296-B1F8-8D05ACF4A2DA}"/>
              </a:ext>
            </a:extLst>
          </p:cNvPr>
          <p:cNvSpPr txBox="1"/>
          <p:nvPr/>
        </p:nvSpPr>
        <p:spPr>
          <a:xfrm>
            <a:off x="5032163" y="3131599"/>
            <a:ext cx="1367165" cy="307777"/>
          </a:xfrm>
          <a:prstGeom prst="rect">
            <a:avLst/>
          </a:prstGeom>
          <a:noFill/>
        </p:spPr>
        <p:txBody>
          <a:bodyPr wrap="square" rtlCol="0">
            <a:spAutoFit/>
          </a:bodyPr>
          <a:lstStyle/>
          <a:p>
            <a:pPr algn="r"/>
            <a:r>
              <a:rPr lang="en-US" sz="1400" dirty="0">
                <a:solidFill>
                  <a:srgbClr val="FF0000"/>
                </a:solidFill>
                <a:latin typeface="Arial" panose="020B0604020202020204" pitchFamily="34" charset="0"/>
                <a:cs typeface="Arial" panose="020B0604020202020204" pitchFamily="34" charset="0"/>
              </a:rPr>
              <a:t>WA: 99.8%</a:t>
            </a:r>
            <a:r>
              <a:rPr lang="en-US" sz="1400" dirty="0">
                <a:solidFill>
                  <a:srgbClr val="FF0000"/>
                </a:solidFill>
              </a:rPr>
              <a:t> </a:t>
            </a:r>
          </a:p>
        </p:txBody>
      </p:sp>
      <p:sp>
        <p:nvSpPr>
          <p:cNvPr id="13" name="TextBox 12">
            <a:extLst>
              <a:ext uri="{FF2B5EF4-FFF2-40B4-BE49-F238E27FC236}">
                <a16:creationId xmlns:a16="http://schemas.microsoft.com/office/drawing/2014/main" id="{D9ABB8C1-6F27-9048-187C-1AF39CA2B839}"/>
              </a:ext>
            </a:extLst>
          </p:cNvPr>
          <p:cNvSpPr txBox="1"/>
          <p:nvPr/>
        </p:nvSpPr>
        <p:spPr>
          <a:xfrm>
            <a:off x="5042519" y="3390527"/>
            <a:ext cx="1367165" cy="307777"/>
          </a:xfrm>
          <a:prstGeom prst="rect">
            <a:avLst/>
          </a:prstGeom>
          <a:noFill/>
        </p:spPr>
        <p:txBody>
          <a:bodyPr wrap="square" rtlCol="0">
            <a:spAutoFit/>
          </a:bodyPr>
          <a:lstStyle/>
          <a:p>
            <a:pPr algn="r"/>
            <a:r>
              <a:rPr lang="en-US" sz="1400" dirty="0">
                <a:solidFill>
                  <a:srgbClr val="FF0000"/>
                </a:solidFill>
                <a:latin typeface="Arial" panose="020B0604020202020204" pitchFamily="34" charset="0"/>
                <a:cs typeface="Arial" panose="020B0604020202020204" pitchFamily="34" charset="0"/>
              </a:rPr>
              <a:t>MT: 99.6%</a:t>
            </a:r>
            <a:endParaRPr lang="en-US" sz="1400" dirty="0">
              <a:solidFill>
                <a:srgbClr val="FF0000"/>
              </a:solidFill>
            </a:endParaRPr>
          </a:p>
        </p:txBody>
      </p:sp>
      <p:sp>
        <p:nvSpPr>
          <p:cNvPr id="14" name="TextBox 13">
            <a:extLst>
              <a:ext uri="{FF2B5EF4-FFF2-40B4-BE49-F238E27FC236}">
                <a16:creationId xmlns:a16="http://schemas.microsoft.com/office/drawing/2014/main" id="{F1073BDE-6989-98AC-C1CA-9DBDFC13CB2D}"/>
              </a:ext>
            </a:extLst>
          </p:cNvPr>
          <p:cNvSpPr txBox="1"/>
          <p:nvPr/>
        </p:nvSpPr>
        <p:spPr>
          <a:xfrm>
            <a:off x="5042519" y="2325206"/>
            <a:ext cx="1367165" cy="307777"/>
          </a:xfrm>
          <a:prstGeom prst="rect">
            <a:avLst/>
          </a:prstGeom>
          <a:noFill/>
        </p:spPr>
        <p:txBody>
          <a:bodyPr wrap="square" rtlCol="0">
            <a:spAutoFit/>
          </a:bodyPr>
          <a:lstStyle/>
          <a:p>
            <a:pPr algn="r"/>
            <a:r>
              <a:rPr lang="en-US" sz="1400" dirty="0">
                <a:solidFill>
                  <a:srgbClr val="FF0000"/>
                </a:solidFill>
                <a:latin typeface="Arial" panose="020B0604020202020204" pitchFamily="34" charset="0"/>
                <a:cs typeface="Arial" panose="020B0604020202020204" pitchFamily="34" charset="0"/>
              </a:rPr>
              <a:t>IA: 98.9%</a:t>
            </a:r>
            <a:r>
              <a:rPr lang="en-US" sz="1400" dirty="0">
                <a:solidFill>
                  <a:srgbClr val="FF0000"/>
                </a:solidFill>
              </a:rPr>
              <a:t> </a:t>
            </a:r>
          </a:p>
        </p:txBody>
      </p:sp>
      <p:sp>
        <p:nvSpPr>
          <p:cNvPr id="15" name="TextBox 14">
            <a:extLst>
              <a:ext uri="{FF2B5EF4-FFF2-40B4-BE49-F238E27FC236}">
                <a16:creationId xmlns:a16="http://schemas.microsoft.com/office/drawing/2014/main" id="{0A31A5FE-EB71-C1E8-5482-CD3265AC16FA}"/>
              </a:ext>
            </a:extLst>
          </p:cNvPr>
          <p:cNvSpPr txBox="1"/>
          <p:nvPr/>
        </p:nvSpPr>
        <p:spPr>
          <a:xfrm>
            <a:off x="5043998" y="2921491"/>
            <a:ext cx="1367165" cy="307777"/>
          </a:xfrm>
          <a:prstGeom prst="rect">
            <a:avLst/>
          </a:prstGeom>
          <a:noFill/>
        </p:spPr>
        <p:txBody>
          <a:bodyPr wrap="square" rtlCol="0">
            <a:spAutoFit/>
          </a:bodyPr>
          <a:lstStyle/>
          <a:p>
            <a:pPr algn="r"/>
            <a:r>
              <a:rPr lang="en-US" sz="1400" dirty="0">
                <a:solidFill>
                  <a:srgbClr val="FF0000"/>
                </a:solidFill>
                <a:latin typeface="Arial" panose="020B0604020202020204" pitchFamily="34" charset="0"/>
                <a:cs typeface="Arial" panose="020B0604020202020204" pitchFamily="34" charset="0"/>
              </a:rPr>
              <a:t>OR: 94.9%</a:t>
            </a:r>
            <a:r>
              <a:rPr lang="en-US" sz="1400" dirty="0">
                <a:solidFill>
                  <a:srgbClr val="FF0000"/>
                </a:solidFill>
              </a:rPr>
              <a:t> </a:t>
            </a:r>
          </a:p>
        </p:txBody>
      </p:sp>
      <p:sp>
        <p:nvSpPr>
          <p:cNvPr id="16" name="TextBox 15">
            <a:extLst>
              <a:ext uri="{FF2B5EF4-FFF2-40B4-BE49-F238E27FC236}">
                <a16:creationId xmlns:a16="http://schemas.microsoft.com/office/drawing/2014/main" id="{8AEB72EE-82B2-DA0F-6285-63F13AA1DBC8}"/>
              </a:ext>
            </a:extLst>
          </p:cNvPr>
          <p:cNvSpPr txBox="1"/>
          <p:nvPr/>
        </p:nvSpPr>
        <p:spPr>
          <a:xfrm>
            <a:off x="6448149" y="3215935"/>
            <a:ext cx="1367165" cy="307777"/>
          </a:xfrm>
          <a:prstGeom prst="rect">
            <a:avLst/>
          </a:prstGeom>
          <a:noFill/>
        </p:spPr>
        <p:txBody>
          <a:bodyPr wrap="square" rtlCol="0">
            <a:spAutoFit/>
          </a:bodyPr>
          <a:lstStyle/>
          <a:p>
            <a:r>
              <a:rPr lang="en-US" sz="1400" dirty="0">
                <a:solidFill>
                  <a:srgbClr val="FF0000"/>
                </a:solidFill>
                <a:latin typeface="Arial" panose="020B0604020202020204" pitchFamily="34" charset="0"/>
                <a:cs typeface="Arial" panose="020B0604020202020204" pitchFamily="34" charset="0"/>
              </a:rPr>
              <a:t>MN: 85.8%</a:t>
            </a:r>
            <a:r>
              <a:rPr lang="en-US" sz="1400" dirty="0">
                <a:solidFill>
                  <a:srgbClr val="FF0000"/>
                </a:solidFill>
              </a:rPr>
              <a:t> </a:t>
            </a:r>
          </a:p>
        </p:txBody>
      </p:sp>
      <p:sp>
        <p:nvSpPr>
          <p:cNvPr id="17" name="TextBox 16">
            <a:extLst>
              <a:ext uri="{FF2B5EF4-FFF2-40B4-BE49-F238E27FC236}">
                <a16:creationId xmlns:a16="http://schemas.microsoft.com/office/drawing/2014/main" id="{39D7802C-702F-2723-3C7C-BFF81E3DCC0D}"/>
              </a:ext>
            </a:extLst>
          </p:cNvPr>
          <p:cNvSpPr txBox="1"/>
          <p:nvPr/>
        </p:nvSpPr>
        <p:spPr>
          <a:xfrm>
            <a:off x="6449626" y="3368335"/>
            <a:ext cx="1367165" cy="307777"/>
          </a:xfrm>
          <a:prstGeom prst="rect">
            <a:avLst/>
          </a:prstGeom>
          <a:noFill/>
        </p:spPr>
        <p:txBody>
          <a:bodyPr wrap="square" rtlCol="0">
            <a:spAutoFit/>
          </a:bodyPr>
          <a:lstStyle/>
          <a:p>
            <a:r>
              <a:rPr lang="en-US" sz="1400" dirty="0">
                <a:solidFill>
                  <a:srgbClr val="FF0000"/>
                </a:solidFill>
                <a:latin typeface="Arial" panose="020B0604020202020204" pitchFamily="34" charset="0"/>
                <a:cs typeface="Arial" panose="020B0604020202020204" pitchFamily="34" charset="0"/>
              </a:rPr>
              <a:t>ND: 99.9%</a:t>
            </a:r>
            <a:r>
              <a:rPr lang="en-US" sz="1400" dirty="0">
                <a:solidFill>
                  <a:srgbClr val="FF0000"/>
                </a:solidFill>
              </a:rPr>
              <a:t> </a:t>
            </a:r>
          </a:p>
        </p:txBody>
      </p:sp>
    </p:spTree>
    <p:extLst>
      <p:ext uri="{BB962C8B-B14F-4D97-AF65-F5344CB8AC3E}">
        <p14:creationId xmlns:p14="http://schemas.microsoft.com/office/powerpoint/2010/main" val="2568746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256314" y="208111"/>
            <a:ext cx="10515600" cy="1001853"/>
          </a:xfrm>
        </p:spPr>
        <p:txBody>
          <a:bodyPr>
            <a:normAutofit fontScale="90000"/>
          </a:bodyPr>
          <a:lstStyle/>
          <a:p>
            <a:r>
              <a:rPr lang="en-US" sz="3300" dirty="0"/>
              <a:t>Production vs Investment Analysis</a:t>
            </a:r>
            <a:br>
              <a:rPr lang="en-US" dirty="0"/>
            </a:br>
            <a:endParaRPr lang="en-US" dirty="0"/>
          </a:p>
        </p:txBody>
      </p:sp>
      <p:sp>
        <p:nvSpPr>
          <p:cNvPr id="7" name="Title 1">
            <a:extLst>
              <a:ext uri="{FF2B5EF4-FFF2-40B4-BE49-F238E27FC236}">
                <a16:creationId xmlns:a16="http://schemas.microsoft.com/office/drawing/2014/main" id="{9BA542E8-D8DF-D90C-34B5-BCBD44E2C755}"/>
              </a:ext>
            </a:extLst>
          </p:cNvPr>
          <p:cNvSpPr txBox="1">
            <a:spLocks/>
          </p:cNvSpPr>
          <p:nvPr/>
        </p:nvSpPr>
        <p:spPr>
          <a:xfrm>
            <a:off x="270172" y="1330322"/>
            <a:ext cx="10764772" cy="427148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000" dirty="0"/>
              <a:t>Additional considerations for analysis of investment:</a:t>
            </a:r>
          </a:p>
          <a:p>
            <a:endParaRPr lang="en-US" sz="3000" dirty="0"/>
          </a:p>
          <a:p>
            <a:r>
              <a:rPr lang="en-US" sz="3000" dirty="0"/>
              <a:t>- Reliance on non-renewable energy sources, </a:t>
            </a:r>
            <a:r>
              <a:rPr lang="en-US" sz="3000" dirty="0" err="1"/>
              <a:t>ie</a:t>
            </a:r>
            <a:r>
              <a:rPr lang="en-US" sz="3000" dirty="0"/>
              <a:t>. fossil fuel, coal, </a:t>
            </a:r>
            <a:r>
              <a:rPr lang="en-US" sz="3000" dirty="0" err="1"/>
              <a:t>etc</a:t>
            </a:r>
            <a:endParaRPr lang="en-US" sz="3000" dirty="0"/>
          </a:p>
          <a:p>
            <a:br>
              <a:rPr lang="en-US" sz="3000" dirty="0"/>
            </a:br>
            <a:r>
              <a:rPr lang="en-US" sz="3000" dirty="0"/>
              <a:t>- Geographic layout, available land/resources</a:t>
            </a:r>
            <a:br>
              <a:rPr lang="en-US" sz="3000" dirty="0"/>
            </a:br>
            <a:endParaRPr lang="en-US" sz="3000" dirty="0"/>
          </a:p>
          <a:p>
            <a:r>
              <a:rPr lang="en-US" sz="3000" dirty="0"/>
              <a:t>- Favorable conditions: wind, sun exposure, topography</a:t>
            </a:r>
            <a:br>
              <a:rPr lang="en-US" sz="3000" dirty="0"/>
            </a:br>
            <a:endParaRPr lang="en-US" sz="3000" dirty="0"/>
          </a:p>
          <a:p>
            <a:r>
              <a:rPr lang="en-US" sz="3000" dirty="0"/>
              <a:t>- Political ambitions</a:t>
            </a:r>
          </a:p>
          <a:p>
            <a:pPr marL="457200" indent="-457200">
              <a:buFontTx/>
              <a:buChar char="-"/>
            </a:pPr>
            <a:endParaRPr lang="en-US" sz="3000" dirty="0"/>
          </a:p>
          <a:p>
            <a:r>
              <a:rPr lang="en-US" sz="3000" dirty="0"/>
              <a:t>- Energy produced but exported – shift of investment from consumers to producers</a:t>
            </a:r>
          </a:p>
        </p:txBody>
      </p:sp>
    </p:spTree>
    <p:extLst>
      <p:ext uri="{BB962C8B-B14F-4D97-AF65-F5344CB8AC3E}">
        <p14:creationId xmlns:p14="http://schemas.microsoft.com/office/powerpoint/2010/main" val="141543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a:solidFill>
                  <a:schemeClr val="tx1"/>
                </a:solidFill>
              </a:rPr>
              <a:t>Takeaways</a:t>
            </a:r>
            <a:br>
              <a:rPr lang="en-US" sz="4200">
                <a:solidFill>
                  <a:schemeClr val="tx1"/>
                </a:solidFill>
              </a:rPr>
            </a:br>
            <a:endParaRPr lang="en-US" sz="4200">
              <a:solidFill>
                <a:schemeClr val="tx1"/>
              </a:solidFill>
            </a:endParaRPr>
          </a:p>
        </p:txBody>
      </p:sp>
      <p:graphicFrame>
        <p:nvGraphicFramePr>
          <p:cNvPr id="7" name="Title 1">
            <a:extLst>
              <a:ext uri="{FF2B5EF4-FFF2-40B4-BE49-F238E27FC236}">
                <a16:creationId xmlns:a16="http://schemas.microsoft.com/office/drawing/2014/main" id="{A4AB62BA-E62D-BC2E-CBA6-4A1A64E67570}"/>
              </a:ext>
            </a:extLst>
          </p:cNvPr>
          <p:cNvGraphicFramePr/>
          <p:nvPr>
            <p:extLst>
              <p:ext uri="{D42A27DB-BD31-4B8C-83A1-F6EECF244321}">
                <p14:modId xmlns:p14="http://schemas.microsoft.com/office/powerpoint/2010/main" val="4132905080"/>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15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256314" y="208111"/>
            <a:ext cx="10515600" cy="1001853"/>
          </a:xfrm>
        </p:spPr>
        <p:txBody>
          <a:bodyPr>
            <a:normAutofit fontScale="90000"/>
          </a:bodyPr>
          <a:lstStyle/>
          <a:p>
            <a:r>
              <a:rPr lang="en-US" sz="3300" dirty="0"/>
              <a:t>Table of Contents</a:t>
            </a:r>
            <a:br>
              <a:rPr lang="en-US" dirty="0"/>
            </a:br>
            <a:endParaRPr lang="en-US" dirty="0"/>
          </a:p>
        </p:txBody>
      </p:sp>
      <p:sp>
        <p:nvSpPr>
          <p:cNvPr id="5" name="Title 1">
            <a:extLst>
              <a:ext uri="{FF2B5EF4-FFF2-40B4-BE49-F238E27FC236}">
                <a16:creationId xmlns:a16="http://schemas.microsoft.com/office/drawing/2014/main" id="{C92A3D53-98C0-3594-BE6B-476E13AE0AC8}"/>
              </a:ext>
            </a:extLst>
          </p:cNvPr>
          <p:cNvSpPr txBox="1">
            <a:spLocks/>
          </p:cNvSpPr>
          <p:nvPr/>
        </p:nvSpPr>
        <p:spPr>
          <a:xfrm>
            <a:off x="270172" y="1330322"/>
            <a:ext cx="10515600" cy="3943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000" dirty="0"/>
              <a:t>- Project Background</a:t>
            </a:r>
          </a:p>
          <a:p>
            <a:endParaRPr lang="en-US" sz="3000" dirty="0"/>
          </a:p>
          <a:p>
            <a:r>
              <a:rPr lang="en-US" sz="3000" dirty="0"/>
              <a:t>- Production Data EDA</a:t>
            </a:r>
          </a:p>
          <a:p>
            <a:br>
              <a:rPr lang="en-US" sz="3000" dirty="0"/>
            </a:br>
            <a:r>
              <a:rPr lang="en-US" sz="3000" dirty="0"/>
              <a:t>- Investment Data EDA</a:t>
            </a:r>
            <a:br>
              <a:rPr lang="en-US" sz="3000" dirty="0"/>
            </a:br>
            <a:endParaRPr lang="en-US" sz="3000" dirty="0"/>
          </a:p>
          <a:p>
            <a:r>
              <a:rPr lang="en-US" sz="3000" dirty="0"/>
              <a:t>- Production vs Investment Analysis</a:t>
            </a:r>
            <a:br>
              <a:rPr lang="en-US" sz="3000" dirty="0"/>
            </a:br>
            <a:endParaRPr lang="en-US" sz="3000" dirty="0"/>
          </a:p>
          <a:p>
            <a:r>
              <a:rPr lang="en-US" sz="3000" dirty="0"/>
              <a:t>- Takeaways</a:t>
            </a:r>
          </a:p>
        </p:txBody>
      </p:sp>
    </p:spTree>
    <p:extLst>
      <p:ext uri="{BB962C8B-B14F-4D97-AF65-F5344CB8AC3E}">
        <p14:creationId xmlns:p14="http://schemas.microsoft.com/office/powerpoint/2010/main" val="297273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838200" y="1115786"/>
            <a:ext cx="3473851" cy="4626428"/>
          </a:xfrm>
          <a:effectLst/>
        </p:spPr>
        <p:txBody>
          <a:bodyPr vert="horz" lIns="91440" tIns="45720" rIns="91440" bIns="45720" rtlCol="0" anchor="ctr">
            <a:normAutofit/>
          </a:bodyPr>
          <a:lstStyle/>
          <a:p>
            <a:pPr algn="r"/>
            <a:r>
              <a:rPr lang="en-US" sz="4000">
                <a:solidFill>
                  <a:schemeClr val="tx1">
                    <a:lumMod val="95000"/>
                  </a:schemeClr>
                </a:solidFill>
              </a:rPr>
              <a:t>Project Background</a:t>
            </a:r>
            <a:br>
              <a:rPr lang="en-US" sz="4000">
                <a:solidFill>
                  <a:schemeClr val="tx1">
                    <a:lumMod val="95000"/>
                  </a:schemeClr>
                </a:solidFill>
              </a:rPr>
            </a:br>
            <a:endParaRPr lang="en-US" sz="4000">
              <a:solidFill>
                <a:schemeClr val="tx1">
                  <a:lumMod val="95000"/>
                </a:schemeClr>
              </a:solidFill>
            </a:endParaRPr>
          </a:p>
        </p:txBody>
      </p:sp>
      <p:cxnSp>
        <p:nvCxnSpPr>
          <p:cNvPr id="12" name="Straight Connector 11">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14" name="Title 1">
            <a:extLst>
              <a:ext uri="{FF2B5EF4-FFF2-40B4-BE49-F238E27FC236}">
                <a16:creationId xmlns:a16="http://schemas.microsoft.com/office/drawing/2014/main" id="{6CCE065A-13FE-C8C4-C81C-B4AD006EF984}"/>
              </a:ext>
            </a:extLst>
          </p:cNvPr>
          <p:cNvGraphicFramePr/>
          <p:nvPr>
            <p:extLst>
              <p:ext uri="{D42A27DB-BD31-4B8C-83A1-F6EECF244321}">
                <p14:modId xmlns:p14="http://schemas.microsoft.com/office/powerpoint/2010/main" val="2027760956"/>
              </p:ext>
            </p:extLst>
          </p:nvPr>
        </p:nvGraphicFramePr>
        <p:xfrm>
          <a:off x="4996543" y="1115786"/>
          <a:ext cx="5713790" cy="4626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384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256314" y="208111"/>
            <a:ext cx="10515600" cy="1001853"/>
          </a:xfrm>
        </p:spPr>
        <p:txBody>
          <a:bodyPr>
            <a:normAutofit fontScale="90000"/>
          </a:bodyPr>
          <a:lstStyle/>
          <a:p>
            <a:r>
              <a:rPr lang="en-US" sz="3300" dirty="0"/>
              <a:t>Production Data EDA</a:t>
            </a:r>
            <a:br>
              <a:rPr lang="en-US" dirty="0"/>
            </a:br>
            <a:endParaRPr lang="en-US" dirty="0"/>
          </a:p>
        </p:txBody>
      </p:sp>
      <p:pic>
        <p:nvPicPr>
          <p:cNvPr id="4" name="Picture 3">
            <a:extLst>
              <a:ext uri="{FF2B5EF4-FFF2-40B4-BE49-F238E27FC236}">
                <a16:creationId xmlns:a16="http://schemas.microsoft.com/office/drawing/2014/main" id="{E7D00BAB-8785-FADB-E683-2DCBE869C361}"/>
              </a:ext>
            </a:extLst>
          </p:cNvPr>
          <p:cNvPicPr>
            <a:picLocks noChangeAspect="1"/>
          </p:cNvPicPr>
          <p:nvPr/>
        </p:nvPicPr>
        <p:blipFill>
          <a:blip r:embed="rId2"/>
          <a:stretch>
            <a:fillRect/>
          </a:stretch>
        </p:blipFill>
        <p:spPr>
          <a:xfrm>
            <a:off x="1390650" y="1609151"/>
            <a:ext cx="9410700" cy="3676650"/>
          </a:xfrm>
          <a:prstGeom prst="rect">
            <a:avLst/>
          </a:prstGeom>
        </p:spPr>
      </p:pic>
      <p:sp>
        <p:nvSpPr>
          <p:cNvPr id="6" name="TextBox 5">
            <a:extLst>
              <a:ext uri="{FF2B5EF4-FFF2-40B4-BE49-F238E27FC236}">
                <a16:creationId xmlns:a16="http://schemas.microsoft.com/office/drawing/2014/main" id="{D8102CDD-E65A-97A9-E4F0-6FCBC385CC02}"/>
              </a:ext>
            </a:extLst>
          </p:cNvPr>
          <p:cNvSpPr txBox="1"/>
          <p:nvPr/>
        </p:nvSpPr>
        <p:spPr>
          <a:xfrm>
            <a:off x="637308" y="6114473"/>
            <a:ext cx="10935854" cy="369332"/>
          </a:xfrm>
          <a:prstGeom prst="rect">
            <a:avLst/>
          </a:prstGeom>
          <a:noFill/>
        </p:spPr>
        <p:txBody>
          <a:bodyPr wrap="square" rtlCol="0">
            <a:spAutoFit/>
          </a:bodyPr>
          <a:lstStyle/>
          <a:p>
            <a:r>
              <a:rPr lang="en-US" i="1" dirty="0">
                <a:solidFill>
                  <a:srgbClr val="FFFF00"/>
                </a:solidFill>
              </a:rPr>
              <a:t>There has been a steady rise in the production of clean energy over the past 20 years</a:t>
            </a:r>
          </a:p>
        </p:txBody>
      </p:sp>
    </p:spTree>
    <p:extLst>
      <p:ext uri="{BB962C8B-B14F-4D97-AF65-F5344CB8AC3E}">
        <p14:creationId xmlns:p14="http://schemas.microsoft.com/office/powerpoint/2010/main" val="63770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256314" y="208111"/>
            <a:ext cx="10515600" cy="1001853"/>
          </a:xfrm>
        </p:spPr>
        <p:txBody>
          <a:bodyPr>
            <a:normAutofit fontScale="90000"/>
          </a:bodyPr>
          <a:lstStyle/>
          <a:p>
            <a:r>
              <a:rPr lang="en-US" sz="3300" dirty="0"/>
              <a:t>Production Data EDA</a:t>
            </a:r>
            <a:br>
              <a:rPr lang="en-US" dirty="0"/>
            </a:br>
            <a:endParaRPr lang="en-US" dirty="0"/>
          </a:p>
        </p:txBody>
      </p:sp>
      <p:sp>
        <p:nvSpPr>
          <p:cNvPr id="6" name="TextBox 5">
            <a:extLst>
              <a:ext uri="{FF2B5EF4-FFF2-40B4-BE49-F238E27FC236}">
                <a16:creationId xmlns:a16="http://schemas.microsoft.com/office/drawing/2014/main" id="{D8102CDD-E65A-97A9-E4F0-6FCBC385CC02}"/>
              </a:ext>
            </a:extLst>
          </p:cNvPr>
          <p:cNvSpPr txBox="1"/>
          <p:nvPr/>
        </p:nvSpPr>
        <p:spPr>
          <a:xfrm>
            <a:off x="637308" y="6114473"/>
            <a:ext cx="10935854" cy="646331"/>
          </a:xfrm>
          <a:prstGeom prst="rect">
            <a:avLst/>
          </a:prstGeom>
          <a:noFill/>
        </p:spPr>
        <p:txBody>
          <a:bodyPr wrap="square" rtlCol="0">
            <a:spAutoFit/>
          </a:bodyPr>
          <a:lstStyle/>
          <a:p>
            <a:r>
              <a:rPr lang="en-US" i="1" dirty="0">
                <a:solidFill>
                  <a:srgbClr val="FFFF00"/>
                </a:solidFill>
              </a:rPr>
              <a:t>While Hydroelectric, Geothermal, and Biomass production has been relatively unchanged, there has been a massive increase in the use of Solar and Wind</a:t>
            </a:r>
          </a:p>
        </p:txBody>
      </p:sp>
      <p:pic>
        <p:nvPicPr>
          <p:cNvPr id="5" name="Picture 4">
            <a:extLst>
              <a:ext uri="{FF2B5EF4-FFF2-40B4-BE49-F238E27FC236}">
                <a16:creationId xmlns:a16="http://schemas.microsoft.com/office/drawing/2014/main" id="{BD243236-E724-3F28-6FE9-7CC368C2B825}"/>
              </a:ext>
            </a:extLst>
          </p:cNvPr>
          <p:cNvPicPr>
            <a:picLocks noChangeAspect="1"/>
          </p:cNvPicPr>
          <p:nvPr/>
        </p:nvPicPr>
        <p:blipFill>
          <a:blip r:embed="rId2"/>
          <a:stretch>
            <a:fillRect/>
          </a:stretch>
        </p:blipFill>
        <p:spPr>
          <a:xfrm>
            <a:off x="2373743" y="696341"/>
            <a:ext cx="7462985" cy="2872096"/>
          </a:xfrm>
          <a:prstGeom prst="rect">
            <a:avLst/>
          </a:prstGeom>
        </p:spPr>
      </p:pic>
      <p:pic>
        <p:nvPicPr>
          <p:cNvPr id="8" name="Picture 7">
            <a:extLst>
              <a:ext uri="{FF2B5EF4-FFF2-40B4-BE49-F238E27FC236}">
                <a16:creationId xmlns:a16="http://schemas.microsoft.com/office/drawing/2014/main" id="{B3203FB7-9279-BD53-F3FA-7B5704161F0D}"/>
              </a:ext>
            </a:extLst>
          </p:cNvPr>
          <p:cNvPicPr>
            <a:picLocks noChangeAspect="1"/>
          </p:cNvPicPr>
          <p:nvPr/>
        </p:nvPicPr>
        <p:blipFill>
          <a:blip r:embed="rId3"/>
          <a:stretch>
            <a:fillRect/>
          </a:stretch>
        </p:blipFill>
        <p:spPr>
          <a:xfrm>
            <a:off x="1847272" y="3600184"/>
            <a:ext cx="8499044" cy="2432588"/>
          </a:xfrm>
          <a:prstGeom prst="rect">
            <a:avLst/>
          </a:prstGeom>
        </p:spPr>
      </p:pic>
    </p:spTree>
    <p:extLst>
      <p:ext uri="{BB962C8B-B14F-4D97-AF65-F5344CB8AC3E}">
        <p14:creationId xmlns:p14="http://schemas.microsoft.com/office/powerpoint/2010/main" val="203441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1119-06D6-0C88-730C-4C697ED129D7}"/>
              </a:ext>
            </a:extLst>
          </p:cNvPr>
          <p:cNvSpPr>
            <a:spLocks noGrp="1"/>
          </p:cNvSpPr>
          <p:nvPr>
            <p:ph type="title"/>
          </p:nvPr>
        </p:nvSpPr>
        <p:spPr>
          <a:xfrm>
            <a:off x="256314" y="208111"/>
            <a:ext cx="10515600" cy="1001853"/>
          </a:xfrm>
        </p:spPr>
        <p:txBody>
          <a:bodyPr>
            <a:normAutofit fontScale="90000"/>
          </a:bodyPr>
          <a:lstStyle/>
          <a:p>
            <a:r>
              <a:rPr lang="en-US" sz="3300" dirty="0"/>
              <a:t>Investment Data EDA</a:t>
            </a:r>
            <a:br>
              <a:rPr lang="en-US" dirty="0"/>
            </a:br>
            <a:endParaRPr lang="en-US" dirty="0"/>
          </a:p>
        </p:txBody>
      </p:sp>
      <p:sp>
        <p:nvSpPr>
          <p:cNvPr id="6" name="TextBox 5">
            <a:extLst>
              <a:ext uri="{FF2B5EF4-FFF2-40B4-BE49-F238E27FC236}">
                <a16:creationId xmlns:a16="http://schemas.microsoft.com/office/drawing/2014/main" id="{D8102CDD-E65A-97A9-E4F0-6FCBC385CC02}"/>
              </a:ext>
            </a:extLst>
          </p:cNvPr>
          <p:cNvSpPr txBox="1"/>
          <p:nvPr/>
        </p:nvSpPr>
        <p:spPr>
          <a:xfrm>
            <a:off x="637308" y="6114473"/>
            <a:ext cx="10935854" cy="369332"/>
          </a:xfrm>
          <a:prstGeom prst="rect">
            <a:avLst/>
          </a:prstGeom>
          <a:noFill/>
        </p:spPr>
        <p:txBody>
          <a:bodyPr wrap="square" rtlCol="0">
            <a:spAutoFit/>
          </a:bodyPr>
          <a:lstStyle/>
          <a:p>
            <a:r>
              <a:rPr lang="en-US" i="1" dirty="0">
                <a:solidFill>
                  <a:srgbClr val="FFFF00"/>
                </a:solidFill>
              </a:rPr>
              <a:t>Solar accounts for the greatest portion of investment, with large differences in total investment among states</a:t>
            </a:r>
          </a:p>
        </p:txBody>
      </p:sp>
      <p:pic>
        <p:nvPicPr>
          <p:cNvPr id="3" name="Picture 4" descr="Chart&#10;&#10;Description automatically generated">
            <a:extLst>
              <a:ext uri="{FF2B5EF4-FFF2-40B4-BE49-F238E27FC236}">
                <a16:creationId xmlns:a16="http://schemas.microsoft.com/office/drawing/2014/main" id="{C254C71B-B8D1-0B6A-DD32-ED91A3D74A32}"/>
              </a:ext>
            </a:extLst>
          </p:cNvPr>
          <p:cNvPicPr>
            <a:picLocks noChangeAspect="1"/>
          </p:cNvPicPr>
          <p:nvPr/>
        </p:nvPicPr>
        <p:blipFill>
          <a:blip r:embed="rId2"/>
          <a:stretch>
            <a:fillRect/>
          </a:stretch>
        </p:blipFill>
        <p:spPr>
          <a:xfrm>
            <a:off x="1610548" y="657588"/>
            <a:ext cx="8613422" cy="5345268"/>
          </a:xfrm>
          <a:prstGeom prst="rect">
            <a:avLst/>
          </a:prstGeom>
        </p:spPr>
      </p:pic>
    </p:spTree>
    <p:extLst>
      <p:ext uri="{BB962C8B-B14F-4D97-AF65-F5344CB8AC3E}">
        <p14:creationId xmlns:p14="http://schemas.microsoft.com/office/powerpoint/2010/main" val="64766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9D52-03E9-EA41-1F1F-64B9FD19A735}"/>
              </a:ext>
            </a:extLst>
          </p:cNvPr>
          <p:cNvSpPr>
            <a:spLocks noGrp="1"/>
          </p:cNvSpPr>
          <p:nvPr>
            <p:ph type="title"/>
          </p:nvPr>
        </p:nvSpPr>
        <p:spPr/>
        <p:txBody>
          <a:bodyPr>
            <a:normAutofit fontScale="90000"/>
          </a:bodyPr>
          <a:lstStyle/>
          <a:p>
            <a:r>
              <a:rPr lang="en-US" dirty="0"/>
              <a:t>Top investment State per Clean Energy </a:t>
            </a:r>
          </a:p>
        </p:txBody>
      </p:sp>
      <p:pic>
        <p:nvPicPr>
          <p:cNvPr id="4" name="Picture 4" descr="A picture containing text, scoreboard, screen, black&#10;&#10;Description automatically generated">
            <a:extLst>
              <a:ext uri="{FF2B5EF4-FFF2-40B4-BE49-F238E27FC236}">
                <a16:creationId xmlns:a16="http://schemas.microsoft.com/office/drawing/2014/main" id="{01A04A0C-E8A3-AEE1-6BE8-86C5132DCCAE}"/>
              </a:ext>
            </a:extLst>
          </p:cNvPr>
          <p:cNvPicPr>
            <a:picLocks noGrp="1" noChangeAspect="1"/>
          </p:cNvPicPr>
          <p:nvPr>
            <p:ph idx="1"/>
          </p:nvPr>
        </p:nvPicPr>
        <p:blipFill>
          <a:blip r:embed="rId2"/>
          <a:stretch>
            <a:fillRect/>
          </a:stretch>
        </p:blipFill>
        <p:spPr>
          <a:xfrm>
            <a:off x="2543788" y="2458245"/>
            <a:ext cx="6699485" cy="2662766"/>
          </a:xfrm>
        </p:spPr>
      </p:pic>
    </p:spTree>
    <p:extLst>
      <p:ext uri="{BB962C8B-B14F-4D97-AF65-F5344CB8AC3E}">
        <p14:creationId xmlns:p14="http://schemas.microsoft.com/office/powerpoint/2010/main" val="35939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D09B-E20D-90AA-6BD9-088853568EAD}"/>
              </a:ext>
            </a:extLst>
          </p:cNvPr>
          <p:cNvSpPr>
            <a:spLocks noGrp="1"/>
          </p:cNvSpPr>
          <p:nvPr>
            <p:ph type="title"/>
          </p:nvPr>
        </p:nvSpPr>
        <p:spPr>
          <a:xfrm>
            <a:off x="838200" y="365125"/>
            <a:ext cx="9838267" cy="441267"/>
          </a:xfrm>
        </p:spPr>
        <p:txBody>
          <a:bodyPr>
            <a:normAutofit fontScale="90000"/>
          </a:bodyPr>
          <a:lstStyle/>
          <a:p>
            <a:r>
              <a:rPr lang="en-US" dirty="0"/>
              <a:t>Investment of Clean Energy per Year</a:t>
            </a:r>
          </a:p>
        </p:txBody>
      </p:sp>
      <p:pic>
        <p:nvPicPr>
          <p:cNvPr id="4" name="Picture 4" descr="Chart, line chart&#10;&#10;Description automatically generated">
            <a:extLst>
              <a:ext uri="{FF2B5EF4-FFF2-40B4-BE49-F238E27FC236}">
                <a16:creationId xmlns:a16="http://schemas.microsoft.com/office/drawing/2014/main" id="{C9DED063-6CF7-8D24-AB9A-84FCF7E56C71}"/>
              </a:ext>
            </a:extLst>
          </p:cNvPr>
          <p:cNvPicPr>
            <a:picLocks noGrp="1" noChangeAspect="1"/>
          </p:cNvPicPr>
          <p:nvPr>
            <p:ph idx="1"/>
          </p:nvPr>
        </p:nvPicPr>
        <p:blipFill>
          <a:blip r:embed="rId2"/>
          <a:stretch>
            <a:fillRect/>
          </a:stretch>
        </p:blipFill>
        <p:spPr>
          <a:xfrm>
            <a:off x="1073805" y="988366"/>
            <a:ext cx="8990338" cy="4727634"/>
          </a:xfrm>
        </p:spPr>
      </p:pic>
    </p:spTree>
    <p:extLst>
      <p:ext uri="{BB962C8B-B14F-4D97-AF65-F5344CB8AC3E}">
        <p14:creationId xmlns:p14="http://schemas.microsoft.com/office/powerpoint/2010/main" val="101398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6" name="Rectangle 28">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0">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02836-1A2E-2FD4-89D6-36943D581D07}"/>
              </a:ext>
            </a:extLst>
          </p:cNvPr>
          <p:cNvSpPr>
            <a:spLocks noGrp="1"/>
          </p:cNvSpPr>
          <p:nvPr>
            <p:ph type="title"/>
          </p:nvPr>
        </p:nvSpPr>
        <p:spPr>
          <a:xfrm>
            <a:off x="8610600" y="643468"/>
            <a:ext cx="2944152" cy="1622744"/>
          </a:xfrm>
        </p:spPr>
        <p:txBody>
          <a:bodyPr anchor="b">
            <a:normAutofit/>
          </a:bodyPr>
          <a:lstStyle/>
          <a:p>
            <a:r>
              <a:rPr lang="en-US" sz="3600">
                <a:solidFill>
                  <a:schemeClr val="tx1"/>
                </a:solidFill>
              </a:rPr>
              <a:t>Outlier of Investment</a:t>
            </a:r>
          </a:p>
        </p:txBody>
      </p:sp>
      <p:pic>
        <p:nvPicPr>
          <p:cNvPr id="6" name="Picture 6" descr="Chart, bar chart&#10;&#10;Description automatically generated">
            <a:extLst>
              <a:ext uri="{FF2B5EF4-FFF2-40B4-BE49-F238E27FC236}">
                <a16:creationId xmlns:a16="http://schemas.microsoft.com/office/drawing/2014/main" id="{7C675446-BD34-1F72-AB0B-365F83329C2D}"/>
              </a:ext>
            </a:extLst>
          </p:cNvPr>
          <p:cNvPicPr>
            <a:picLocks noChangeAspect="1"/>
          </p:cNvPicPr>
          <p:nvPr/>
        </p:nvPicPr>
        <p:blipFill>
          <a:blip r:embed="rId3"/>
          <a:stretch>
            <a:fillRect/>
          </a:stretch>
        </p:blipFill>
        <p:spPr>
          <a:xfrm>
            <a:off x="643468" y="1037305"/>
            <a:ext cx="6833412" cy="4783387"/>
          </a:xfrm>
          <a:prstGeom prst="rect">
            <a:avLst/>
          </a:prstGeom>
        </p:spPr>
      </p:pic>
      <p:sp>
        <p:nvSpPr>
          <p:cNvPr id="10" name="Content Placeholder 9">
            <a:extLst>
              <a:ext uri="{FF2B5EF4-FFF2-40B4-BE49-F238E27FC236}">
                <a16:creationId xmlns:a16="http://schemas.microsoft.com/office/drawing/2014/main" id="{FAD73F59-731B-11FB-4575-E0A23E1ACF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073620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1024</TotalTime>
  <Words>528</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Corbel</vt:lpstr>
      <vt:lpstr>Depth</vt:lpstr>
      <vt:lpstr>PowerPoint Presentation</vt:lpstr>
      <vt:lpstr>Table of Contents </vt:lpstr>
      <vt:lpstr>Project Background </vt:lpstr>
      <vt:lpstr>Production Data EDA </vt:lpstr>
      <vt:lpstr>Production Data EDA </vt:lpstr>
      <vt:lpstr>Investment Data EDA </vt:lpstr>
      <vt:lpstr>Top investment State per Clean Energy </vt:lpstr>
      <vt:lpstr>Investment of Clean Energy per Year</vt:lpstr>
      <vt:lpstr>Outlier of Investment</vt:lpstr>
      <vt:lpstr>Production vs Investment Analysis </vt:lpstr>
      <vt:lpstr>Production vs Investment Analysis </vt:lpstr>
      <vt:lpstr>Production vs Investment Analysis </vt:lpstr>
      <vt:lpstr>Production vs Investment Analysis </vt:lpstr>
      <vt:lpstr>Production vs Investment Analysis </vt:lpstr>
      <vt:lpstr>Production vs Investment Analysis </vt:lpstr>
      <vt:lpstr>Production vs Investment Analysis </vt:lpstr>
      <vt:lpstr>Takeaways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Production</dc:title>
  <dc:creator>Kevin Delafuente</dc:creator>
  <cp:lastModifiedBy>Mike Raminski</cp:lastModifiedBy>
  <cp:revision>186</cp:revision>
  <dcterms:created xsi:type="dcterms:W3CDTF">2022-12-06T02:38:46Z</dcterms:created>
  <dcterms:modified xsi:type="dcterms:W3CDTF">2022-12-12T22:29:39Z</dcterms:modified>
</cp:coreProperties>
</file>