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71" r:id="rId15"/>
    <p:sldId id="265" r:id="rId16"/>
    <p:sldId id="266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4EC1-07A0-CE40-9915-4D23F0194C19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BE59-5C95-8E46-B0AB-4EFD1C8D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BE59-5C95-8E46-B0AB-4EFD1C8D8E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7D9B-D405-764E-B1BF-DA8239726E8E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Rélativité</a:t>
            </a:r>
            <a:r>
              <a:rPr lang="en-US" dirty="0" smtClean="0"/>
              <a:t> </a:t>
            </a:r>
            <a:r>
              <a:rPr lang="en-US" dirty="0" err="1" smtClean="0"/>
              <a:t>Restreinte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Précession</a:t>
            </a:r>
            <a:r>
              <a:rPr lang="en-US" dirty="0" smtClean="0"/>
              <a:t> du </a:t>
            </a:r>
            <a:r>
              <a:rPr lang="en-US" dirty="0" err="1" smtClean="0"/>
              <a:t>perihelie</a:t>
            </a:r>
            <a:r>
              <a:rPr lang="en-US" dirty="0" smtClean="0"/>
              <a:t> de </a:t>
            </a:r>
            <a:r>
              <a:rPr lang="en-US" dirty="0" err="1" smtClean="0"/>
              <a:t>Mercure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explicable par la </a:t>
            </a:r>
            <a:r>
              <a:rPr lang="en-US" dirty="0" err="1" smtClean="0"/>
              <a:t>theorie</a:t>
            </a:r>
            <a:r>
              <a:rPr lang="en-US" dirty="0" smtClean="0"/>
              <a:t> de Newton</a:t>
            </a:r>
          </a:p>
          <a:p>
            <a:endParaRPr lang="en-US" dirty="0"/>
          </a:p>
          <a:p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planète</a:t>
            </a:r>
            <a:r>
              <a:rPr lang="en-US" dirty="0" smtClean="0"/>
              <a:t>, Vulcan, qui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phénomene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02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D’après</a:t>
            </a:r>
            <a:r>
              <a:rPr lang="en-US" dirty="0" smtClean="0"/>
              <a:t> les equations de Maxwell, les electrons </a:t>
            </a:r>
            <a:r>
              <a:rPr lang="en-US" dirty="0" err="1" smtClean="0"/>
              <a:t>devraient</a:t>
            </a:r>
            <a:r>
              <a:rPr lang="en-US" dirty="0" smtClean="0"/>
              <a:t> </a:t>
            </a:r>
            <a:r>
              <a:rPr lang="en-US" dirty="0" err="1" smtClean="0"/>
              <a:t>s’ecraser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l’atome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Hors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le </a:t>
            </a:r>
            <a:r>
              <a:rPr lang="en-US" dirty="0" err="1" smtClean="0"/>
              <a:t>cas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de la lumière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ondulatoire</a:t>
            </a:r>
            <a:r>
              <a:rPr lang="en-US" dirty="0" smtClean="0"/>
              <a:t> et </a:t>
            </a:r>
            <a:r>
              <a:rPr lang="en-US" dirty="0" err="1" smtClean="0"/>
              <a:t>corpusculaire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Aberration de </a:t>
            </a:r>
            <a:r>
              <a:rPr lang="en-US" smtClean="0"/>
              <a:t>la lumière</a:t>
            </a:r>
          </a:p>
          <a:p>
            <a:endParaRPr lang="en-US" dirty="0"/>
          </a:p>
          <a:p>
            <a:r>
              <a:rPr lang="en-US" dirty="0" err="1" smtClean="0"/>
              <a:t>Recherche</a:t>
            </a:r>
            <a:r>
              <a:rPr lang="en-US" dirty="0" smtClean="0"/>
              <a:t> de </a:t>
            </a:r>
            <a:r>
              <a:rPr lang="en-US" dirty="0" err="1" smtClean="0"/>
              <a:t>l’ether</a:t>
            </a:r>
            <a:r>
              <a:rPr lang="en-US" dirty="0" smtClean="0"/>
              <a:t> </a:t>
            </a:r>
            <a:r>
              <a:rPr lang="en-US" dirty="0" err="1" smtClean="0"/>
              <a:t>luminifère</a:t>
            </a:r>
            <a:r>
              <a:rPr lang="en-US" dirty="0" smtClean="0"/>
              <a:t>, milieu qui </a:t>
            </a:r>
            <a:r>
              <a:rPr lang="en-US" dirty="0" err="1" smtClean="0"/>
              <a:t>permetrait</a:t>
            </a:r>
            <a:r>
              <a:rPr lang="en-US" dirty="0" smtClean="0"/>
              <a:t> la propagation de la lumière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qu’onde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5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Experiènce</a:t>
            </a:r>
            <a:r>
              <a:rPr lang="en-US" dirty="0" smtClean="0"/>
              <a:t> de Michelson-Morley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de la </a:t>
            </a:r>
            <a:r>
              <a:rPr lang="en-US" dirty="0" err="1" smtClean="0"/>
              <a:t>diffèrence</a:t>
            </a:r>
            <a:r>
              <a:rPr lang="en-US" dirty="0" smtClean="0"/>
              <a:t> de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directions </a:t>
            </a:r>
            <a:r>
              <a:rPr lang="en-US" dirty="0" err="1" smtClean="0"/>
              <a:t>perpendiculaires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six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d’intervale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de Michelson-Morley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71" b="5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160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L’experience</a:t>
            </a:r>
            <a:r>
              <a:rPr lang="en-US" dirty="0" smtClean="0"/>
              <a:t> de Michelson-Morley ne </a:t>
            </a:r>
            <a:r>
              <a:rPr lang="en-US" dirty="0" err="1" smtClean="0"/>
              <a:t>detecte</a:t>
            </a:r>
            <a:r>
              <a:rPr lang="en-US" dirty="0" smtClean="0"/>
              <a:t> pas de difference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vitesse</a:t>
            </a:r>
            <a:r>
              <a:rPr lang="en-US" dirty="0" smtClean="0"/>
              <a:t> de la lumière</a:t>
            </a:r>
          </a:p>
          <a:p>
            <a:endParaRPr lang="en-US" dirty="0"/>
          </a:p>
          <a:p>
            <a:r>
              <a:rPr lang="en-US" dirty="0" smtClean="0"/>
              <a:t>Pas de trace de la </a:t>
            </a:r>
            <a:r>
              <a:rPr lang="en-US" dirty="0" err="1" smtClean="0"/>
              <a:t>planète</a:t>
            </a:r>
            <a:r>
              <a:rPr lang="en-US" dirty="0" smtClean="0"/>
              <a:t> Vulcan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Tatonments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Hendrik</a:t>
            </a:r>
            <a:r>
              <a:rPr lang="en-US" dirty="0" smtClean="0"/>
              <a:t> Lorentz</a:t>
            </a:r>
          </a:p>
          <a:p>
            <a:pPr lvl="1"/>
            <a:r>
              <a:rPr lang="en-US" dirty="0" smtClean="0"/>
              <a:t>Contraction </a:t>
            </a:r>
            <a:r>
              <a:rPr lang="en-US" dirty="0" err="1" smtClean="0"/>
              <a:t>réelle</a:t>
            </a:r>
            <a:r>
              <a:rPr lang="en-US" dirty="0" smtClean="0"/>
              <a:t> des </a:t>
            </a:r>
            <a:r>
              <a:rPr lang="en-US" dirty="0" err="1" smtClean="0"/>
              <a:t>longueurs</a:t>
            </a:r>
            <a:r>
              <a:rPr lang="en-US" dirty="0" smtClean="0"/>
              <a:t> pour </a:t>
            </a:r>
            <a:r>
              <a:rPr lang="en-US" dirty="0" err="1" smtClean="0"/>
              <a:t>expliquer</a:t>
            </a: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null de </a:t>
            </a:r>
            <a:r>
              <a:rPr lang="en-US" dirty="0" err="1" smtClean="0"/>
              <a:t>l’expérience</a:t>
            </a:r>
            <a:r>
              <a:rPr lang="en-US" dirty="0" smtClean="0"/>
              <a:t> de Michelson et Morley</a:t>
            </a:r>
          </a:p>
          <a:p>
            <a:endParaRPr lang="en-US" dirty="0"/>
          </a:p>
          <a:p>
            <a:r>
              <a:rPr lang="en-US" dirty="0" smtClean="0"/>
              <a:t>Henri </a:t>
            </a:r>
            <a:r>
              <a:rPr lang="en-US" dirty="0" err="1" smtClean="0"/>
              <a:t>Poincaré</a:t>
            </a:r>
            <a:endParaRPr lang="en-US" dirty="0" smtClean="0"/>
          </a:p>
          <a:p>
            <a:pPr lvl="1"/>
            <a:r>
              <a:rPr lang="en-US" dirty="0" smtClean="0"/>
              <a:t>Invariance des equations de Maxwell par transformation de Lorentz</a:t>
            </a:r>
          </a:p>
          <a:p>
            <a:pPr lvl="1"/>
            <a:r>
              <a:rPr lang="en-US" dirty="0" smtClean="0"/>
              <a:t>Pas de temps et </a:t>
            </a:r>
            <a:r>
              <a:rPr lang="en-US" dirty="0" err="1" smtClean="0"/>
              <a:t>espace</a:t>
            </a:r>
            <a:r>
              <a:rPr lang="en-US" dirty="0" smtClean="0"/>
              <a:t> </a:t>
            </a:r>
            <a:r>
              <a:rPr lang="en-US" dirty="0" err="1" smtClean="0"/>
              <a:t>absolu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1905 “</a:t>
            </a:r>
            <a:r>
              <a:rPr lang="en-US" i="1" dirty="0" smtClean="0"/>
              <a:t>De </a:t>
            </a:r>
            <a:r>
              <a:rPr lang="en-US" i="1" dirty="0" err="1" smtClean="0"/>
              <a:t>l’electrodynamique</a:t>
            </a:r>
            <a:r>
              <a:rPr lang="en-US" i="1" dirty="0" smtClean="0"/>
              <a:t> des corps en </a:t>
            </a:r>
            <a:r>
              <a:rPr lang="en-US" i="1" dirty="0" err="1" smtClean="0"/>
              <a:t>mouvement</a:t>
            </a:r>
            <a:r>
              <a:rPr lang="en-US" dirty="0" smtClean="0"/>
              <a:t>” Albert Einstein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 err="1" smtClean="0"/>
              <a:t>postulats</a:t>
            </a:r>
            <a:endParaRPr lang="en-US" dirty="0" smtClean="0"/>
          </a:p>
          <a:p>
            <a:pPr lvl="1"/>
            <a:r>
              <a:rPr lang="en-US" dirty="0" smtClean="0"/>
              <a:t>Invariance des </a:t>
            </a:r>
            <a:r>
              <a:rPr lang="en-US" dirty="0" err="1" smtClean="0"/>
              <a:t>lois</a:t>
            </a:r>
            <a:r>
              <a:rPr lang="en-US" dirty="0" smtClean="0"/>
              <a:t> de la physique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referntiels</a:t>
            </a:r>
            <a:r>
              <a:rPr lang="en-US" dirty="0" smtClean="0"/>
              <a:t> </a:t>
            </a:r>
            <a:r>
              <a:rPr lang="en-US" dirty="0" err="1" smtClean="0"/>
              <a:t>intértiels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réferentiels</a:t>
            </a:r>
            <a:r>
              <a:rPr lang="en-US" dirty="0" smtClean="0"/>
              <a:t> </a:t>
            </a:r>
            <a:r>
              <a:rPr lang="en-US" dirty="0" err="1" smtClean="0"/>
              <a:t>intertiels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36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8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du temps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94467" y="2642501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94467" y="4539467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20800" y="4270086"/>
            <a:ext cx="269413" cy="269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591496" y="2642501"/>
            <a:ext cx="359217" cy="18841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85890" y="3314621"/>
            <a:ext cx="42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3460" y="4157306"/>
            <a:ext cx="11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T=2h/c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6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40646E-7 -6.03747E-6 L -9.40646E-7 -0.24313 L -9.40646E-7 -6.03747E-6 Z " pathEditMode="relative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r>
              <a:rPr lang="en-US" dirty="0" smtClean="0"/>
              <a:t> </a:t>
            </a:r>
            <a:r>
              <a:rPr lang="en-US" dirty="0" err="1" smtClean="0"/>
              <a:t>horloges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??:??:??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37377" y="3591751"/>
            <a:ext cx="255033" cy="2693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2065" y="2514226"/>
            <a:ext cx="1552331" cy="1513666"/>
            <a:chOff x="4952065" y="2514226"/>
            <a:chExt cx="1552331" cy="151366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952065" y="2514226"/>
              <a:ext cx="1026334" cy="1513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96157" y="3219748"/>
              <a:ext cx="808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sec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54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2041E-6 5.6211E-7 L 0.05329 -0.19824 L -0.03505 -0.01134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animBg="1"/>
      <p:bldP spid="17" grpId="1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86904" y="3829269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r>
              <a:rPr lang="en-US" dirty="0" smtClean="0"/>
              <a:t> </a:t>
            </a:r>
            <a:r>
              <a:rPr lang="en-US" dirty="0" err="1" smtClean="0"/>
              <a:t>horloges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??:??:??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8996" y="3861133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3360" y="386153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58100" y="3591751"/>
            <a:ext cx="1670902" cy="369332"/>
            <a:chOff x="4837377" y="3591751"/>
            <a:chExt cx="1670902" cy="369332"/>
          </a:xfrm>
        </p:grpSpPr>
        <p:sp>
          <p:nvSpPr>
            <p:cNvPr id="17" name="Oval 16"/>
            <p:cNvSpPr/>
            <p:nvPr/>
          </p:nvSpPr>
          <p:spPr>
            <a:xfrm>
              <a:off x="4837377" y="3591751"/>
              <a:ext cx="255033" cy="2693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19927" y="3591751"/>
              <a:ext cx="128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00:00:02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19926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926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369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13 -0.00093 L -0.01129 -0.19018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Espace</a:t>
            </a:r>
            <a:r>
              <a:rPr lang="en-US" dirty="0" smtClean="0"/>
              <a:t> et temps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51993" y="4733416"/>
            <a:ext cx="6658346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1993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20532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50584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44781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3125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552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2933" y="5147850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1393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5590" y="5147850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3934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8293" y="4989969"/>
            <a:ext cx="102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du temps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73396" y="2324815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2452304" y="3180041"/>
            <a:ext cx="777524" cy="4535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27155" y="447583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73396" y="5413282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73396" y="5926390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34911" y="5413283"/>
            <a:ext cx="0" cy="51310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4765" y="3795462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4765" y="4308570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16280" y="3795463"/>
            <a:ext cx="0" cy="51310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5249" y="5567214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T=2h/c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2864" y="3819586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T’=2h/c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6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du temps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2921"/>
          </a:xfrm>
        </p:spPr>
        <p:txBody>
          <a:bodyPr/>
          <a:lstStyle/>
          <a:p>
            <a:r>
              <a:rPr lang="en-US" dirty="0" smtClean="0"/>
              <a:t>Comment O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l’horloge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O’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67118" y="2873401"/>
            <a:ext cx="1911548" cy="1409513"/>
            <a:chOff x="667118" y="2873401"/>
            <a:chExt cx="1911548" cy="14095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7118" y="2873401"/>
              <a:ext cx="19115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7118" y="4282914"/>
              <a:ext cx="19115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1424039" y="3989410"/>
            <a:ext cx="269413" cy="2694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6189E-7 1.70021E-6 L 0.71815 -0.00186 " pathEditMode="relative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6189E-7 5.28337E-6 L 0.16973 -0.17025 L 0.32263 0.01296 L 0.49514 -0.18505 L 0.6817 0.01874 L 0.76293 -0.08049 " pathEditMode="relative" ptsTypes="AAAAAA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du temps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2921"/>
          </a:xfrm>
        </p:spPr>
        <p:txBody>
          <a:bodyPr/>
          <a:lstStyle/>
          <a:p>
            <a:r>
              <a:rPr lang="en-US" dirty="0" smtClean="0"/>
              <a:t>Comment O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l’horloge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O’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67118" y="2873401"/>
            <a:ext cx="4105338" cy="1409513"/>
            <a:chOff x="667118" y="2873401"/>
            <a:chExt cx="4105338" cy="14095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7118" y="2873401"/>
              <a:ext cx="3989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7118" y="4282914"/>
              <a:ext cx="4105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1539502" y="2911884"/>
            <a:ext cx="3207296" cy="1321251"/>
          </a:xfrm>
          <a:custGeom>
            <a:avLst/>
            <a:gdLst>
              <a:gd name="connsiteX0" fmla="*/ 0 w 3476708"/>
              <a:gd name="connsiteY0" fmla="*/ 1321251 h 1321251"/>
              <a:gd name="connsiteX1" fmla="*/ 1334235 w 3476708"/>
              <a:gd name="connsiteY1" fmla="*/ 0 h 1321251"/>
              <a:gd name="connsiteX2" fmla="*/ 2796762 w 3476708"/>
              <a:gd name="connsiteY2" fmla="*/ 1321251 h 1321251"/>
              <a:gd name="connsiteX3" fmla="*/ 3207296 w 3476708"/>
              <a:gd name="connsiteY3" fmla="*/ 949249 h 1321251"/>
              <a:gd name="connsiteX4" fmla="*/ 3476708 w 3476708"/>
              <a:gd name="connsiteY4" fmla="*/ 974904 h 1321251"/>
              <a:gd name="connsiteX0" fmla="*/ 0 w 3207296"/>
              <a:gd name="connsiteY0" fmla="*/ 1321251 h 1321251"/>
              <a:gd name="connsiteX1" fmla="*/ 1334235 w 3207296"/>
              <a:gd name="connsiteY1" fmla="*/ 0 h 1321251"/>
              <a:gd name="connsiteX2" fmla="*/ 2796762 w 3207296"/>
              <a:gd name="connsiteY2" fmla="*/ 1321251 h 1321251"/>
              <a:gd name="connsiteX3" fmla="*/ 3207296 w 3207296"/>
              <a:gd name="connsiteY3" fmla="*/ 949249 h 132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296" h="1321251">
                <a:moveTo>
                  <a:pt x="0" y="1321251"/>
                </a:moveTo>
                <a:lnTo>
                  <a:pt x="1334235" y="0"/>
                </a:lnTo>
                <a:lnTo>
                  <a:pt x="2796762" y="1321251"/>
                </a:lnTo>
                <a:lnTo>
                  <a:pt x="3207296" y="949249"/>
                </a:ln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808239" y="2911884"/>
            <a:ext cx="351039" cy="1321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900" y="3360853"/>
            <a:ext cx="3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86566" y="2552709"/>
            <a:ext cx="0" cy="1949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6200000">
            <a:off x="1982140" y="3989363"/>
            <a:ext cx="474680" cy="13341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45851" y="4893789"/>
            <a:ext cx="73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T*v/2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8221" y="5169556"/>
            <a:ext cx="30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^2+(T*v/2)^2=c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2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lois</a:t>
            </a:r>
            <a:r>
              <a:rPr lang="en-US" dirty="0" smtClean="0"/>
              <a:t> de la </a:t>
            </a:r>
            <a:r>
              <a:rPr lang="en-US" dirty="0" err="1" smtClean="0"/>
              <a:t>méchanique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indentiques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referentiels</a:t>
            </a:r>
            <a:r>
              <a:rPr lang="en-US" dirty="0" smtClean="0"/>
              <a:t> </a:t>
            </a:r>
            <a:r>
              <a:rPr lang="en-US" dirty="0" err="1" smtClean="0"/>
              <a:t>inértiels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referentiels</a:t>
            </a:r>
            <a:r>
              <a:rPr lang="en-US" dirty="0" smtClean="0"/>
              <a:t> </a:t>
            </a:r>
            <a:r>
              <a:rPr lang="en-US" dirty="0" err="1" smtClean="0"/>
              <a:t>inértiels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en </a:t>
            </a:r>
            <a:r>
              <a:rPr lang="en-US" dirty="0" err="1" smtClean="0"/>
              <a:t>mouvement</a:t>
            </a:r>
            <a:r>
              <a:rPr lang="en-US" dirty="0" smtClean="0"/>
              <a:t> </a:t>
            </a:r>
            <a:r>
              <a:rPr lang="en-US" dirty="0" err="1" smtClean="0"/>
              <a:t>rectiligne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les </a:t>
            </a:r>
            <a:r>
              <a:rPr lang="en-US" dirty="0" err="1" smtClean="0"/>
              <a:t>uns</a:t>
            </a:r>
            <a:r>
              <a:rPr lang="en-US" dirty="0" smtClean="0"/>
              <a:t> par rapport aux </a:t>
            </a:r>
            <a:r>
              <a:rPr lang="en-US" dirty="0" err="1" smtClean="0"/>
              <a:t>autres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des </a:t>
            </a:r>
            <a:r>
              <a:rPr lang="en-US" dirty="0" err="1" smtClean="0"/>
              <a:t>vitesses</a:t>
            </a:r>
            <a:r>
              <a:rPr lang="en-US" dirty="0" smtClean="0"/>
              <a:t>: Point de </a:t>
            </a:r>
            <a:r>
              <a:rPr lang="en-US" dirty="0" err="1" smtClean="0"/>
              <a:t>vue</a:t>
            </a:r>
            <a:r>
              <a:rPr lang="en-US" dirty="0" smtClean="0"/>
              <a:t> 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2073396" y="3705976"/>
            <a:ext cx="777524" cy="4535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des </a:t>
            </a:r>
            <a:r>
              <a:rPr lang="en-US" dirty="0" err="1" smtClean="0"/>
              <a:t>vitesses</a:t>
            </a:r>
            <a:r>
              <a:rPr lang="en-US" dirty="0" smtClean="0"/>
              <a:t>: point de </a:t>
            </a:r>
            <a:r>
              <a:rPr lang="en-US" dirty="0" err="1" smtClean="0"/>
              <a:t>vue</a:t>
            </a:r>
            <a:r>
              <a:rPr lang="en-US" dirty="0" smtClean="0"/>
              <a:t> O’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W+V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168464" y="5060543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6515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Physique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l’aube</a:t>
            </a:r>
            <a:r>
              <a:rPr lang="en-US" dirty="0" smtClean="0"/>
              <a:t> du xx siècle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avancées</a:t>
            </a:r>
            <a:r>
              <a:rPr lang="en-US" dirty="0" smtClean="0"/>
              <a:t> </a:t>
            </a:r>
            <a:r>
              <a:rPr lang="en-US" dirty="0" err="1" smtClean="0"/>
              <a:t>theoriques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héorie</a:t>
            </a:r>
            <a:r>
              <a:rPr lang="en-US" dirty="0" smtClean="0"/>
              <a:t> de la </a:t>
            </a:r>
            <a:r>
              <a:rPr lang="en-US" dirty="0" err="1" smtClean="0"/>
              <a:t>méchanique</a:t>
            </a:r>
            <a:r>
              <a:rPr lang="en-US" dirty="0" smtClean="0"/>
              <a:t> et gravitation </a:t>
            </a:r>
            <a:r>
              <a:rPr lang="en-US" dirty="0" err="1" smtClean="0"/>
              <a:t>universelle</a:t>
            </a:r>
            <a:r>
              <a:rPr lang="en-US" dirty="0" smtClean="0"/>
              <a:t> de </a:t>
            </a:r>
            <a:r>
              <a:rPr lang="en-US" dirty="0" err="1" smtClean="0"/>
              <a:t>Netwon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Equations de Maxwell pour </a:t>
            </a:r>
            <a:r>
              <a:rPr lang="en-US" dirty="0" err="1" smtClean="0"/>
              <a:t>l’electromagnetisme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mais ça n’explique pas tout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Précession</a:t>
            </a:r>
            <a:r>
              <a:rPr lang="en-US" dirty="0" smtClean="0"/>
              <a:t> du </a:t>
            </a:r>
            <a:r>
              <a:rPr lang="en-US" dirty="0" err="1" smtClean="0"/>
              <a:t>périhélie</a:t>
            </a:r>
            <a:r>
              <a:rPr lang="en-US" dirty="0" smtClean="0"/>
              <a:t> de </a:t>
            </a:r>
            <a:r>
              <a:rPr lang="en-US" dirty="0" err="1" smtClean="0"/>
              <a:t>Mercure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Problème</a:t>
            </a:r>
            <a:r>
              <a:rPr lang="en-US" dirty="0" smtClean="0"/>
              <a:t> de </a:t>
            </a:r>
            <a:r>
              <a:rPr lang="en-US" dirty="0" err="1" smtClean="0"/>
              <a:t>l’atome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Nature de la lumière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invariance 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Respectée</a:t>
            </a:r>
            <a:r>
              <a:rPr lang="en-US" dirty="0" smtClean="0"/>
              <a:t> par les </a:t>
            </a:r>
            <a:r>
              <a:rPr lang="en-US" dirty="0" err="1" smtClean="0"/>
              <a:t>lois</a:t>
            </a:r>
            <a:r>
              <a:rPr lang="en-US" dirty="0" smtClean="0"/>
              <a:t> de Newton</a:t>
            </a:r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pas par les </a:t>
            </a:r>
            <a:r>
              <a:rPr lang="en-US" dirty="0" err="1" smtClean="0"/>
              <a:t>équations</a:t>
            </a:r>
            <a:r>
              <a:rPr lang="en-US" dirty="0" smtClean="0"/>
              <a:t> de Maxwell, qui </a:t>
            </a:r>
            <a:r>
              <a:rPr lang="en-US" dirty="0" err="1" smtClean="0"/>
              <a:t>supposent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constante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527</Words>
  <Application>Microsoft Macintosh PowerPoint</Application>
  <PresentationFormat>On-screen Show (4:3)</PresentationFormat>
  <Paragraphs>120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Rélativité Restreinte</vt:lpstr>
      <vt:lpstr>introduction</vt:lpstr>
      <vt:lpstr>Invariance Galiléenne</vt:lpstr>
      <vt:lpstr>Invariance galiléenne</vt:lpstr>
      <vt:lpstr>Invariance galiléenne</vt:lpstr>
      <vt:lpstr>Physique à l’aube du xx siècle</vt:lpstr>
      <vt:lpstr>Grandes avancées theoriques</vt:lpstr>
      <vt:lpstr>… mais ça n’explique pas tout</vt:lpstr>
      <vt:lpstr>… invariance galiléenne</vt:lpstr>
      <vt:lpstr>Précession du perihelie de Mercure</vt:lpstr>
      <vt:lpstr>L’atome</vt:lpstr>
      <vt:lpstr>Nature de la lumière</vt:lpstr>
      <vt:lpstr>Experiènce de Michelson-Morley</vt:lpstr>
      <vt:lpstr>Experience de Michelson-Morley</vt:lpstr>
      <vt:lpstr>PowerPoint Presentation</vt:lpstr>
      <vt:lpstr>Resultat</vt:lpstr>
      <vt:lpstr>Tatonments</vt:lpstr>
      <vt:lpstr>Consolidation</vt:lpstr>
      <vt:lpstr>PowerPoint Presentation</vt:lpstr>
      <vt:lpstr>Mesure du temps</vt:lpstr>
      <vt:lpstr>Synchronisation horloges</vt:lpstr>
      <vt:lpstr>Synchronisation horloges</vt:lpstr>
      <vt:lpstr>Espace et temps</vt:lpstr>
      <vt:lpstr>Mesure du temps relative</vt:lpstr>
      <vt:lpstr>Mesure du temps relative</vt:lpstr>
      <vt:lpstr>Mesure du temps relative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Rélativité Restreinte</dc:title>
  <dc:creator>Elia</dc:creator>
  <cp:lastModifiedBy>Elia</cp:lastModifiedBy>
  <cp:revision>15</cp:revision>
  <dcterms:created xsi:type="dcterms:W3CDTF">2016-11-13T12:59:46Z</dcterms:created>
  <dcterms:modified xsi:type="dcterms:W3CDTF">2016-11-15T20:13:51Z</dcterms:modified>
</cp:coreProperties>
</file>