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7" r:id="rId4"/>
    <p:sldId id="269" r:id="rId5"/>
    <p:sldId id="270" r:id="rId6"/>
    <p:sldId id="258" r:id="rId7"/>
    <p:sldId id="259" r:id="rId8"/>
    <p:sldId id="260" r:id="rId9"/>
    <p:sldId id="268" r:id="rId10"/>
    <p:sldId id="261" r:id="rId11"/>
    <p:sldId id="262" r:id="rId12"/>
    <p:sldId id="263" r:id="rId13"/>
    <p:sldId id="264" r:id="rId14"/>
    <p:sldId id="271" r:id="rId15"/>
    <p:sldId id="265" r:id="rId16"/>
    <p:sldId id="266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594" autoAdjust="0"/>
    <p:restoredTop sz="94669" autoAdjust="0"/>
  </p:normalViewPr>
  <p:slideViewPr>
    <p:cSldViewPr snapToGrid="0" snapToObjects="1">
      <p:cViewPr varScale="1">
        <p:scale>
          <a:sx n="98" d="100"/>
          <a:sy n="98" d="100"/>
        </p:scale>
        <p:origin x="-28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4EC1-07A0-CE40-9915-4D23F0194C19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FBE59-5C95-8E46-B0AB-4EFD1C8D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BE59-5C95-8E46-B0AB-4EFD1C8D8E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1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7D9B-D405-764E-B1BF-DA8239726E8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2E60-F5AE-444A-8BB7-1CF223A0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smtClean="0"/>
              <a:t>Rélativité Restreinte</a:t>
            </a:r>
            <a:endParaRPr lang="fr-FR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Précession du perihelie de Mercure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Pas explicable par la theorie de Newton</a:t>
            </a:r>
          </a:p>
          <a:p>
            <a:endParaRPr lang="fr-FR" noProof="0" smtClean="0"/>
          </a:p>
          <a:p>
            <a:r>
              <a:rPr lang="fr-FR" noProof="0" smtClean="0"/>
              <a:t>Recherche d’une planète, Vulcan, qui pourrait expliquer ce phénomene</a:t>
            </a:r>
            <a:endParaRPr lang="fr-FR" noProof="0" smtClean="0"/>
          </a:p>
        </p:txBody>
      </p:sp>
    </p:spTree>
    <p:extLst>
      <p:ext uri="{BB962C8B-B14F-4D97-AF65-F5344CB8AC3E}">
        <p14:creationId xmlns:p14="http://schemas.microsoft.com/office/powerpoint/2010/main" val="267202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L’atome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D’après les equations de Maxwell, les electrons devraient s’ecraser sur l’atome</a:t>
            </a:r>
          </a:p>
          <a:p>
            <a:endParaRPr lang="fr-FR" noProof="0" smtClean="0"/>
          </a:p>
          <a:p>
            <a:r>
              <a:rPr lang="fr-FR" noProof="0" smtClean="0"/>
              <a:t>Hors ce n’est pas le cas…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295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Nature de la lumière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Comportement ondulatoire et corpusculaire</a:t>
            </a:r>
          </a:p>
          <a:p>
            <a:endParaRPr lang="fr-FR" noProof="0" smtClean="0"/>
          </a:p>
          <a:p>
            <a:r>
              <a:rPr lang="fr-FR" noProof="0" smtClean="0"/>
              <a:t>Aberration de la lumière</a:t>
            </a:r>
          </a:p>
          <a:p>
            <a:endParaRPr lang="fr-FR" noProof="0" smtClean="0"/>
          </a:p>
          <a:p>
            <a:r>
              <a:rPr lang="fr-FR" noProof="0" smtClean="0"/>
              <a:t>Recherche de l’ether luminifère, milieu qui permetrait la propagation de la lumière en tant qu’onde</a:t>
            </a:r>
          </a:p>
          <a:p>
            <a:endParaRPr lang="fr-FR" noProof="0" smtClean="0"/>
          </a:p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2175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Experiènce de Michelson-Morley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Mesure de la diffèrence de vitesse de la lumière dans deux directions perpendiculaires</a:t>
            </a:r>
          </a:p>
          <a:p>
            <a:endParaRPr lang="fr-FR" noProof="0" smtClean="0"/>
          </a:p>
          <a:p>
            <a:r>
              <a:rPr lang="fr-FR" noProof="0" smtClean="0"/>
              <a:t>A six mois d’intervale</a:t>
            </a:r>
          </a:p>
          <a:p>
            <a:endParaRPr lang="fr-FR" noProof="0" smtClean="0"/>
          </a:p>
          <a:p>
            <a:pPr marL="0" indent="0">
              <a:buNone/>
            </a:pPr>
            <a:endParaRPr lang="fr-FR" noProof="0" smtClean="0"/>
          </a:p>
          <a:p>
            <a:endParaRPr lang="fr-FR" noProof="0" smtClean="0"/>
          </a:p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288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Experience de Michelson-Morley</a:t>
            </a:r>
            <a:endParaRPr lang="fr-FR" noProof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71" b="57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160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Resultat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L’experience de Michelson-Morley ne detecte pas de difference dans la vitesse de la lumière</a:t>
            </a:r>
          </a:p>
          <a:p>
            <a:endParaRPr lang="fr-FR" noProof="0" smtClean="0"/>
          </a:p>
          <a:p>
            <a:r>
              <a:rPr lang="fr-FR" noProof="0" smtClean="0"/>
              <a:t>Pas de trace de la planète Vulcan</a:t>
            </a:r>
          </a:p>
          <a:p>
            <a:endParaRPr lang="fr-FR" noProof="0" smtClean="0"/>
          </a:p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110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Tatonments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noProof="0" smtClean="0"/>
              <a:t>Hendrik Lorentz</a:t>
            </a:r>
          </a:p>
          <a:p>
            <a:pPr lvl="1"/>
            <a:r>
              <a:rPr lang="fr-FR" noProof="0" smtClean="0"/>
              <a:t>Contraction réelle des longueurs pour expliquer résultat null de l’expérience de Michelson et Morley</a:t>
            </a:r>
          </a:p>
          <a:p>
            <a:endParaRPr lang="fr-FR" noProof="0" smtClean="0"/>
          </a:p>
          <a:p>
            <a:r>
              <a:rPr lang="fr-FR" noProof="0" smtClean="0"/>
              <a:t>Henri Poincaré</a:t>
            </a:r>
          </a:p>
          <a:p>
            <a:pPr lvl="1"/>
            <a:r>
              <a:rPr lang="fr-FR" noProof="0" smtClean="0"/>
              <a:t>Invariance des equations de Maxwell par transformation de Lorentz</a:t>
            </a:r>
          </a:p>
          <a:p>
            <a:pPr lvl="1"/>
            <a:r>
              <a:rPr lang="fr-FR" noProof="0" smtClean="0"/>
              <a:t>Pas de temps et espace absolu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042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Consolidation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1905 “</a:t>
            </a:r>
            <a:r>
              <a:rPr lang="fr-FR" i="1" noProof="0" smtClean="0"/>
              <a:t>De l’electrodynamique des corps en mouvement</a:t>
            </a:r>
            <a:r>
              <a:rPr lang="fr-FR" noProof="0" smtClean="0"/>
              <a:t>” Albert Einstein</a:t>
            </a:r>
          </a:p>
          <a:p>
            <a:endParaRPr lang="fr-FR" noProof="0" smtClean="0"/>
          </a:p>
          <a:p>
            <a:r>
              <a:rPr lang="fr-FR" noProof="0" smtClean="0"/>
              <a:t>2 postulats</a:t>
            </a:r>
          </a:p>
          <a:p>
            <a:pPr lvl="1"/>
            <a:r>
              <a:rPr lang="fr-FR" noProof="0" smtClean="0"/>
              <a:t>Invariance des lois de la physique dans des referntiels intértiels</a:t>
            </a:r>
          </a:p>
          <a:p>
            <a:pPr lvl="1"/>
            <a:r>
              <a:rPr lang="fr-FR" noProof="0" smtClean="0"/>
              <a:t>La vitesse de la lumière est la même dans tous les réferentiels intertiels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5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0"/>
            <a:ext cx="9144000" cy="36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8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introduction</a:t>
            </a:r>
            <a:endParaRPr lang="fr-FR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Mesure du temps</a:t>
            </a:r>
            <a:endParaRPr lang="fr-FR" noProof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94467" y="2642501"/>
            <a:ext cx="2399057" cy="12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94467" y="4539467"/>
            <a:ext cx="2399057" cy="12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20800" y="4270086"/>
            <a:ext cx="269413" cy="269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591496" y="2642501"/>
            <a:ext cx="359217" cy="18841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85890" y="3314621"/>
            <a:ext cx="42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3460" y="4157306"/>
            <a:ext cx="110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T=2h/c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6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40646E-7 -6.03747E-6 L -9.40646E-7 -0.24313 L -9.40646E-7 -6.03747E-6 Z " pathEditMode="relative" ptsTypes="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Synchronisation horloges</a:t>
            </a:r>
            <a:endParaRPr lang="fr-FR" noProof="0"/>
          </a:p>
        </p:txBody>
      </p:sp>
      <p:sp>
        <p:nvSpPr>
          <p:cNvPr id="4" name="TextBox 3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9927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??:??:??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37377" y="3591751"/>
            <a:ext cx="255033" cy="2693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00:00:04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952065" y="2514226"/>
            <a:ext cx="1552331" cy="1513666"/>
            <a:chOff x="4952065" y="2514226"/>
            <a:chExt cx="1552331" cy="1513666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4952065" y="2514226"/>
              <a:ext cx="1026334" cy="1513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96157" y="3219748"/>
              <a:ext cx="808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sec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54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2041E-6 5.6211E-7 L 0.05329 -0.19824 L -0.03505 -0.01134 " pathEditMode="relative" ptsTypes="AAA">
                                      <p:cBhvr>
                                        <p:cTn id="1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7" grpId="0" animBg="1"/>
      <p:bldP spid="17" grpId="1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86904" y="3829269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Synchronisation horloges</a:t>
            </a:r>
            <a:endParaRPr lang="fr-FR" noProof="0"/>
          </a:p>
        </p:txBody>
      </p:sp>
      <p:sp>
        <p:nvSpPr>
          <p:cNvPr id="4" name="TextBox 3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9927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??:??:??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6904" y="384830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8996" y="3861133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3360" y="3861535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00:00:04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58100" y="3591751"/>
            <a:ext cx="1670902" cy="369332"/>
            <a:chOff x="4837377" y="3591751"/>
            <a:chExt cx="1670902" cy="369332"/>
          </a:xfrm>
        </p:grpSpPr>
        <p:sp>
          <p:nvSpPr>
            <p:cNvPr id="17" name="Oval 16"/>
            <p:cNvSpPr/>
            <p:nvPr/>
          </p:nvSpPr>
          <p:spPr>
            <a:xfrm>
              <a:off x="4837377" y="3591751"/>
              <a:ext cx="255033" cy="2693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19927" y="3591751"/>
              <a:ext cx="128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00:00:02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19926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00:00:02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9926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00:00:03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9927" y="2039208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00:00:04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369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13 -0.00093 L -0.01129 -0.19018 " pathEditMode="relative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Espace et temps</a:t>
            </a:r>
            <a:endParaRPr lang="fr-FR" noProof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51993" y="4733416"/>
            <a:ext cx="6658346" cy="38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1993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20532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50584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44781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03125" y="4605138"/>
            <a:ext cx="0" cy="384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4552" y="4046201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2933" y="5147850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1393" y="4046201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5590" y="5147850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3934" y="4046201"/>
            <a:ext cx="13983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21:15:00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8293" y="4989969"/>
            <a:ext cx="102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Mesure du temps relative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27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noProof="0" smtClean="0"/>
          </a:p>
          <a:p>
            <a:endParaRPr lang="fr-FR" noProof="0"/>
          </a:p>
        </p:txBody>
      </p:sp>
      <p:grpSp>
        <p:nvGrpSpPr>
          <p:cNvPr id="8" name="Group 7"/>
          <p:cNvGrpSpPr/>
          <p:nvPr/>
        </p:nvGrpSpPr>
        <p:grpSpPr>
          <a:xfrm>
            <a:off x="945987" y="3926261"/>
            <a:ext cx="2112272" cy="2151021"/>
            <a:chOff x="1373625" y="2850751"/>
            <a:chExt cx="2112272" cy="2151021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73396" y="2324815"/>
            <a:ext cx="2112272" cy="2151021"/>
            <a:chOff x="1373625" y="2850751"/>
            <a:chExt cx="2112272" cy="2151021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Arrow 11"/>
          <p:cNvSpPr/>
          <p:nvPr/>
        </p:nvSpPr>
        <p:spPr>
          <a:xfrm>
            <a:off x="2452304" y="3180041"/>
            <a:ext cx="777524" cy="4535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911" y="6126163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27155" y="4475836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73396" y="5413282"/>
            <a:ext cx="518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73396" y="5926390"/>
            <a:ext cx="518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34911" y="5413283"/>
            <a:ext cx="0" cy="51310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54765" y="3795462"/>
            <a:ext cx="518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54765" y="4308570"/>
            <a:ext cx="518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16280" y="3795463"/>
            <a:ext cx="0" cy="513107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35249" y="5567214"/>
            <a:ext cx="8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T=2h/c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72864" y="3819586"/>
            <a:ext cx="8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T’=2h/c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6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Mesure du temps relative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72921"/>
          </a:xfrm>
        </p:spPr>
        <p:txBody>
          <a:bodyPr/>
          <a:lstStyle/>
          <a:p>
            <a:r>
              <a:rPr lang="fr-FR" noProof="0" smtClean="0"/>
              <a:t>Comment O voit l’horloge sur O’</a:t>
            </a:r>
            <a:endParaRPr lang="fr-FR" noProof="0"/>
          </a:p>
        </p:txBody>
      </p:sp>
      <p:grpSp>
        <p:nvGrpSpPr>
          <p:cNvPr id="8" name="Group 7"/>
          <p:cNvGrpSpPr/>
          <p:nvPr/>
        </p:nvGrpSpPr>
        <p:grpSpPr>
          <a:xfrm>
            <a:off x="667118" y="2873401"/>
            <a:ext cx="1911548" cy="1409513"/>
            <a:chOff x="667118" y="2873401"/>
            <a:chExt cx="1911548" cy="14095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7118" y="2873401"/>
              <a:ext cx="19115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7118" y="4282914"/>
              <a:ext cx="19115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1424039" y="3989410"/>
            <a:ext cx="269413" cy="2694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6189E-7 1.70021E-6 L 0.71815 -0.00186 " pathEditMode="relative" ptsTypes="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6189E-7 5.28337E-6 L 0.16973 -0.17025 L 0.32263 0.01296 L 0.49514 -0.18505 L 0.6817 0.01874 L 0.76293 -0.08049 " pathEditMode="relative" ptsTypes="AAAAAA">
                                      <p:cBhvr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Mesure du temps relative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72921"/>
          </a:xfrm>
        </p:spPr>
        <p:txBody>
          <a:bodyPr/>
          <a:lstStyle/>
          <a:p>
            <a:r>
              <a:rPr lang="fr-FR" noProof="0" smtClean="0"/>
              <a:t>Comment O voit l’horloge sur O’</a:t>
            </a:r>
            <a:endParaRPr lang="fr-FR" noProof="0"/>
          </a:p>
        </p:txBody>
      </p:sp>
      <p:grpSp>
        <p:nvGrpSpPr>
          <p:cNvPr id="8" name="Group 7"/>
          <p:cNvGrpSpPr/>
          <p:nvPr/>
        </p:nvGrpSpPr>
        <p:grpSpPr>
          <a:xfrm>
            <a:off x="667118" y="2873401"/>
            <a:ext cx="4105338" cy="1409513"/>
            <a:chOff x="667118" y="2873401"/>
            <a:chExt cx="4105338" cy="14095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7118" y="2873401"/>
              <a:ext cx="39898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7118" y="4282914"/>
              <a:ext cx="41053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1539502" y="2911884"/>
            <a:ext cx="3207296" cy="1321251"/>
          </a:xfrm>
          <a:custGeom>
            <a:avLst/>
            <a:gdLst>
              <a:gd name="connsiteX0" fmla="*/ 0 w 3476708"/>
              <a:gd name="connsiteY0" fmla="*/ 1321251 h 1321251"/>
              <a:gd name="connsiteX1" fmla="*/ 1334235 w 3476708"/>
              <a:gd name="connsiteY1" fmla="*/ 0 h 1321251"/>
              <a:gd name="connsiteX2" fmla="*/ 2796762 w 3476708"/>
              <a:gd name="connsiteY2" fmla="*/ 1321251 h 1321251"/>
              <a:gd name="connsiteX3" fmla="*/ 3207296 w 3476708"/>
              <a:gd name="connsiteY3" fmla="*/ 949249 h 1321251"/>
              <a:gd name="connsiteX4" fmla="*/ 3476708 w 3476708"/>
              <a:gd name="connsiteY4" fmla="*/ 974904 h 1321251"/>
              <a:gd name="connsiteX0" fmla="*/ 0 w 3207296"/>
              <a:gd name="connsiteY0" fmla="*/ 1321251 h 1321251"/>
              <a:gd name="connsiteX1" fmla="*/ 1334235 w 3207296"/>
              <a:gd name="connsiteY1" fmla="*/ 0 h 1321251"/>
              <a:gd name="connsiteX2" fmla="*/ 2796762 w 3207296"/>
              <a:gd name="connsiteY2" fmla="*/ 1321251 h 1321251"/>
              <a:gd name="connsiteX3" fmla="*/ 3207296 w 3207296"/>
              <a:gd name="connsiteY3" fmla="*/ 949249 h 132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7296" h="1321251">
                <a:moveTo>
                  <a:pt x="0" y="1321251"/>
                </a:moveTo>
                <a:lnTo>
                  <a:pt x="1334235" y="0"/>
                </a:lnTo>
                <a:lnTo>
                  <a:pt x="2796762" y="1321251"/>
                </a:lnTo>
                <a:lnTo>
                  <a:pt x="3207296" y="949249"/>
                </a:ln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808239" y="2911884"/>
            <a:ext cx="351039" cy="13212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7900" y="3360853"/>
            <a:ext cx="3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86566" y="2552709"/>
            <a:ext cx="0" cy="1949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16200000">
            <a:off x="1982140" y="3989363"/>
            <a:ext cx="474680" cy="13341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45851" y="4893789"/>
            <a:ext cx="73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T*v/2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8221" y="5169556"/>
            <a:ext cx="309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H^2+(T*v/2)^2=c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2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Dilatation du temps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Relativité de la simultaneité</a:t>
            </a:r>
            <a:endParaRPr lang="fr-FR" noProof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98719" y="3270035"/>
            <a:ext cx="3183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/>
          <p:cNvSpPr/>
          <p:nvPr/>
        </p:nvSpPr>
        <p:spPr>
          <a:xfrm>
            <a:off x="1205943" y="2065257"/>
            <a:ext cx="705605" cy="1233531"/>
          </a:xfrm>
          <a:prstGeom prst="lightningBol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ghtning Bolt 23"/>
          <p:cNvSpPr/>
          <p:nvPr/>
        </p:nvSpPr>
        <p:spPr>
          <a:xfrm>
            <a:off x="4413239" y="2065258"/>
            <a:ext cx="668525" cy="1204778"/>
          </a:xfrm>
          <a:prstGeom prst="lightningBol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606353" y="3090448"/>
            <a:ext cx="1051993" cy="3591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136859" y="5251560"/>
            <a:ext cx="665710" cy="1090353"/>
            <a:chOff x="3515196" y="2899056"/>
            <a:chExt cx="1039164" cy="1795876"/>
          </a:xfrm>
        </p:grpSpPr>
        <p:sp>
          <p:nvSpPr>
            <p:cNvPr id="27" name="Oval 26"/>
            <p:cNvSpPr/>
            <p:nvPr/>
          </p:nvSpPr>
          <p:spPr>
            <a:xfrm>
              <a:off x="3771780" y="2899056"/>
              <a:ext cx="577313" cy="5131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4"/>
            </p:cNvCxnSpPr>
            <p:nvPr/>
          </p:nvCxnSpPr>
          <p:spPr>
            <a:xfrm flipH="1">
              <a:off x="4041193" y="3412164"/>
              <a:ext cx="19244" cy="744005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656317" y="4156169"/>
              <a:ext cx="384876" cy="538763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060437" y="4156169"/>
              <a:ext cx="288656" cy="538763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515196" y="3604579"/>
              <a:ext cx="545241" cy="230898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060437" y="3604579"/>
              <a:ext cx="493923" cy="230898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127879" y="2208435"/>
            <a:ext cx="665710" cy="1090353"/>
            <a:chOff x="3515196" y="2899056"/>
            <a:chExt cx="1039164" cy="1795876"/>
          </a:xfrm>
        </p:grpSpPr>
        <p:sp>
          <p:nvSpPr>
            <p:cNvPr id="34" name="Oval 33"/>
            <p:cNvSpPr/>
            <p:nvPr/>
          </p:nvSpPr>
          <p:spPr>
            <a:xfrm>
              <a:off x="3771780" y="2899056"/>
              <a:ext cx="577313" cy="5131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 flipH="1">
              <a:off x="4041193" y="3412164"/>
              <a:ext cx="19244" cy="744005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656317" y="4156169"/>
              <a:ext cx="384876" cy="538763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060437" y="4156169"/>
              <a:ext cx="288656" cy="538763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515196" y="3604579"/>
              <a:ext cx="545241" cy="230898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060437" y="3604579"/>
              <a:ext cx="493923" cy="230898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7021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Mesure des longueurs relative</a:t>
            </a:r>
            <a:endParaRPr lang="fr-FR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3515196" y="2899056"/>
            <a:ext cx="1039164" cy="1795876"/>
            <a:chOff x="3515196" y="2899056"/>
            <a:chExt cx="1039164" cy="1795876"/>
          </a:xfrm>
        </p:grpSpPr>
        <p:sp>
          <p:nvSpPr>
            <p:cNvPr id="4" name="Oval 3"/>
            <p:cNvSpPr/>
            <p:nvPr/>
          </p:nvSpPr>
          <p:spPr>
            <a:xfrm>
              <a:off x="3771780" y="2899056"/>
              <a:ext cx="577313" cy="5131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4041193" y="3412164"/>
              <a:ext cx="19244" cy="744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656317" y="4156169"/>
              <a:ext cx="384876" cy="5387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60437" y="4156169"/>
              <a:ext cx="288656" cy="5387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15196" y="3604579"/>
              <a:ext cx="545241" cy="23089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60437" y="3604579"/>
              <a:ext cx="493923" cy="23089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33229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Invariance Galiléenne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Les lois de la méchanique sont indentiques dans des referentiels inértiels</a:t>
            </a:r>
          </a:p>
          <a:p>
            <a:endParaRPr lang="fr-FR" noProof="0" smtClean="0"/>
          </a:p>
          <a:p>
            <a:r>
              <a:rPr lang="fr-FR" noProof="0" smtClean="0"/>
              <a:t>Les referentiels inértiels sont en mouvement rectiligne uniforme les uns par rapport aux autres</a:t>
            </a:r>
          </a:p>
          <a:p>
            <a:endParaRPr lang="fr-FR" noProof="0" smtClean="0"/>
          </a:p>
          <a:p>
            <a:endParaRPr lang="fr-FR" noProof="0" smtClean="0"/>
          </a:p>
          <a:p>
            <a:endParaRPr lang="fr-FR" noProof="0" smtClean="0"/>
          </a:p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785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Mesure des longueurs</a:t>
            </a:r>
            <a:endParaRPr lang="fr-FR" noProof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750309" y="3213724"/>
            <a:ext cx="2399057" cy="12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-146658" y="3213724"/>
            <a:ext cx="2399057" cy="12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 rot="5400000">
            <a:off x="1059269" y="3046958"/>
            <a:ext cx="269413" cy="269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Transformée de Lorentz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Espace de Minkowski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Paradoxes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 smtClean="0"/>
              <a:t>Paradoxe des jumeaux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5019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Invariance galiléenne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Composition des vitesses: Point de vue O</a:t>
            </a:r>
          </a:p>
          <a:p>
            <a:endParaRPr lang="fr-FR" noProof="0" smtClean="0"/>
          </a:p>
          <a:p>
            <a:endParaRPr lang="fr-FR" noProof="0"/>
          </a:p>
        </p:txBody>
      </p:sp>
      <p:grpSp>
        <p:nvGrpSpPr>
          <p:cNvPr id="8" name="Group 7"/>
          <p:cNvGrpSpPr/>
          <p:nvPr/>
        </p:nvGrpSpPr>
        <p:grpSpPr>
          <a:xfrm>
            <a:off x="945987" y="3926261"/>
            <a:ext cx="2112272" cy="2151021"/>
            <a:chOff x="1373625" y="2850751"/>
            <a:chExt cx="2112272" cy="2151021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694488" y="2850750"/>
            <a:ext cx="2112272" cy="2151021"/>
            <a:chOff x="1373625" y="2850751"/>
            <a:chExt cx="2112272" cy="2151021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Arrow 11"/>
          <p:cNvSpPr/>
          <p:nvPr/>
        </p:nvSpPr>
        <p:spPr>
          <a:xfrm>
            <a:off x="2073396" y="3705976"/>
            <a:ext cx="777524" cy="4535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42074" y="2850750"/>
            <a:ext cx="2112272" cy="2151021"/>
            <a:chOff x="1373625" y="2850751"/>
            <a:chExt cx="2112272" cy="2151021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eft Arrow 16"/>
          <p:cNvSpPr/>
          <p:nvPr/>
        </p:nvSpPr>
        <p:spPr>
          <a:xfrm>
            <a:off x="4451592" y="3699496"/>
            <a:ext cx="790482" cy="4535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911" y="6126163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48247" y="5001771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0061" y="4917976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1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Invariance galiléenne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Composition des vitesses: point de vue O’</a:t>
            </a:r>
          </a:p>
          <a:p>
            <a:endParaRPr lang="fr-FR" noProof="0" smtClean="0"/>
          </a:p>
          <a:p>
            <a:endParaRPr lang="fr-FR" noProof="0"/>
          </a:p>
        </p:txBody>
      </p:sp>
      <p:grpSp>
        <p:nvGrpSpPr>
          <p:cNvPr id="8" name="Group 7"/>
          <p:cNvGrpSpPr/>
          <p:nvPr/>
        </p:nvGrpSpPr>
        <p:grpSpPr>
          <a:xfrm>
            <a:off x="945987" y="3926261"/>
            <a:ext cx="2112272" cy="2151021"/>
            <a:chOff x="1373625" y="2850751"/>
            <a:chExt cx="2112272" cy="2151021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694488" y="2850750"/>
            <a:ext cx="2112272" cy="2151021"/>
            <a:chOff x="1373625" y="2850751"/>
            <a:chExt cx="2112272" cy="2151021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242074" y="2850750"/>
            <a:ext cx="2112272" cy="2151021"/>
            <a:chOff x="1373625" y="2850751"/>
            <a:chExt cx="2112272" cy="2151021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373625" y="2850751"/>
              <a:ext cx="12959" cy="2151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386584" y="5001772"/>
              <a:ext cx="2099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eft Arrow 16"/>
          <p:cNvSpPr/>
          <p:nvPr/>
        </p:nvSpPr>
        <p:spPr>
          <a:xfrm>
            <a:off x="4451592" y="3699496"/>
            <a:ext cx="790482" cy="4535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W+V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911" y="6126163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48247" y="5001771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0061" y="4917976"/>
            <a:ext cx="5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O’’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168464" y="5060543"/>
            <a:ext cx="790482" cy="4535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6515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Physique à l’aube du xx siècle</a:t>
            </a:r>
            <a:endParaRPr lang="fr-F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Grandes avancées theoriques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Théorie de la méchanique et gravitation universelle de Netwon</a:t>
            </a:r>
          </a:p>
          <a:p>
            <a:endParaRPr lang="fr-FR" noProof="0" smtClean="0"/>
          </a:p>
          <a:p>
            <a:r>
              <a:rPr lang="fr-FR" noProof="0" smtClean="0"/>
              <a:t>Equations de Maxwell pour l’electromagnetisme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414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… mais ça n’explique pas tout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smtClean="0"/>
              <a:t>Précession du périhélie de Mercure</a:t>
            </a:r>
          </a:p>
          <a:p>
            <a:endParaRPr lang="fr-FR" noProof="0" smtClean="0"/>
          </a:p>
          <a:p>
            <a:r>
              <a:rPr lang="fr-FR" noProof="0" smtClean="0"/>
              <a:t>Problème de l’atome</a:t>
            </a:r>
          </a:p>
          <a:p>
            <a:endParaRPr lang="fr-FR" noProof="0" smtClean="0"/>
          </a:p>
          <a:p>
            <a:r>
              <a:rPr lang="fr-FR" noProof="0" smtClean="0"/>
              <a:t>Nature de la lumière</a:t>
            </a:r>
          </a:p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825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… invariance galiléenne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smtClean="0"/>
              <a:t>Respectée par les lois de Newton</a:t>
            </a:r>
          </a:p>
          <a:p>
            <a:endParaRPr lang="fr-FR" noProof="0" smtClean="0"/>
          </a:p>
          <a:p>
            <a:r>
              <a:rPr lang="fr-FR" noProof="0" smtClean="0"/>
              <a:t>Mais pas par les équations de Maxwell, qui supposent une vitesse de la lumière constante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25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552</Words>
  <Application>Microsoft Macintosh PowerPoint</Application>
  <PresentationFormat>On-screen Show (4:3)</PresentationFormat>
  <Paragraphs>129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Rélativité Restreinte</vt:lpstr>
      <vt:lpstr>introduction</vt:lpstr>
      <vt:lpstr>Invariance Galiléenne</vt:lpstr>
      <vt:lpstr>Invariance galiléenne</vt:lpstr>
      <vt:lpstr>Invariance galiléenne</vt:lpstr>
      <vt:lpstr>Physique à l’aube du xx siècle</vt:lpstr>
      <vt:lpstr>Grandes avancées theoriques</vt:lpstr>
      <vt:lpstr>… mais ça n’explique pas tout</vt:lpstr>
      <vt:lpstr>… invariance galiléenne</vt:lpstr>
      <vt:lpstr>Précession du perihelie de Mercure</vt:lpstr>
      <vt:lpstr>L’atome</vt:lpstr>
      <vt:lpstr>Nature de la lumière</vt:lpstr>
      <vt:lpstr>Experiènce de Michelson-Morley</vt:lpstr>
      <vt:lpstr>Experience de Michelson-Morley</vt:lpstr>
      <vt:lpstr>PowerPoint Presentation</vt:lpstr>
      <vt:lpstr>Resultat</vt:lpstr>
      <vt:lpstr>Tatonments</vt:lpstr>
      <vt:lpstr>Consolidation</vt:lpstr>
      <vt:lpstr>PowerPoint Presentation</vt:lpstr>
      <vt:lpstr>Mesure du temps</vt:lpstr>
      <vt:lpstr>Synchronisation horloges</vt:lpstr>
      <vt:lpstr>Synchronisation horloges</vt:lpstr>
      <vt:lpstr>Espace et temps</vt:lpstr>
      <vt:lpstr>Mesure du temps relative</vt:lpstr>
      <vt:lpstr>Mesure du temps relative</vt:lpstr>
      <vt:lpstr>Mesure du temps relative</vt:lpstr>
      <vt:lpstr>Dilatation du temps</vt:lpstr>
      <vt:lpstr>Relativité de la simultaneité</vt:lpstr>
      <vt:lpstr>Mesure des longueurs relative</vt:lpstr>
      <vt:lpstr>Mesure des longueurs</vt:lpstr>
      <vt:lpstr>Transformée de Lorentz</vt:lpstr>
      <vt:lpstr>Espace de Minkowski</vt:lpstr>
      <vt:lpstr>Paradoxes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Rélativité Restreinte</dc:title>
  <dc:creator>Elia</dc:creator>
  <cp:lastModifiedBy>Elia</cp:lastModifiedBy>
  <cp:revision>20</cp:revision>
  <dcterms:created xsi:type="dcterms:W3CDTF">2016-11-13T12:59:46Z</dcterms:created>
  <dcterms:modified xsi:type="dcterms:W3CDTF">2016-11-16T21:24:50Z</dcterms:modified>
</cp:coreProperties>
</file>