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5.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95" r:id="rId3"/>
    <p:sldMasterId id="2147483731" r:id="rId4"/>
    <p:sldMasterId id="2147483763" r:id="rId5"/>
    <p:sldMasterId id="2147483799" r:id="rId6"/>
    <p:sldMasterId id="2147483833" r:id="rId7"/>
  </p:sldMasterIdLst>
  <p:notesMasterIdLst>
    <p:notesMasterId r:id="rId20"/>
  </p:notesMasterIdLst>
  <p:sldIdLst>
    <p:sldId id="262" r:id="rId8"/>
    <p:sldId id="334" r:id="rId9"/>
    <p:sldId id="427" r:id="rId10"/>
    <p:sldId id="428" r:id="rId11"/>
    <p:sldId id="430" r:id="rId12"/>
    <p:sldId id="431" r:id="rId13"/>
    <p:sldId id="432" r:id="rId14"/>
    <p:sldId id="433" r:id="rId15"/>
    <p:sldId id="434" r:id="rId16"/>
    <p:sldId id="435" r:id="rId17"/>
    <p:sldId id="436"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B2640E"/>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38" autoAdjust="0"/>
  </p:normalViewPr>
  <p:slideViewPr>
    <p:cSldViewPr snapToGrid="0">
      <p:cViewPr varScale="1">
        <p:scale>
          <a:sx n="96" d="100"/>
          <a:sy n="96" d="100"/>
        </p:scale>
        <p:origin x="9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BF840-5887-43C4-AE8F-E64D3C6AF48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9B5F7B09-A1AE-413F-83FB-EDD82A2537A4}">
      <dgm:prSet phldrT="[Text]" custT="1"/>
      <dgm:spPr/>
      <dgm:t>
        <a:bodyPr/>
        <a:lstStyle/>
        <a:p>
          <a:r>
            <a:rPr lang="en-US" sz="2000" dirty="0" smtClean="0"/>
            <a:t>Requirements</a:t>
          </a:r>
          <a:endParaRPr lang="en-GB" sz="2000" dirty="0"/>
        </a:p>
      </dgm:t>
    </dgm:pt>
    <dgm:pt modelId="{20808740-3428-43E2-9EC4-E8ABC632D0F0}" type="parTrans" cxnId="{DD6EE965-9429-4258-9210-107BB325F5EA}">
      <dgm:prSet/>
      <dgm:spPr/>
      <dgm:t>
        <a:bodyPr/>
        <a:lstStyle/>
        <a:p>
          <a:endParaRPr lang="en-GB"/>
        </a:p>
      </dgm:t>
    </dgm:pt>
    <dgm:pt modelId="{484479D5-D164-4E32-A026-4C492235F3AB}" type="sibTrans" cxnId="{DD6EE965-9429-4258-9210-107BB325F5EA}">
      <dgm:prSet/>
      <dgm:spPr/>
      <dgm:t>
        <a:bodyPr/>
        <a:lstStyle/>
        <a:p>
          <a:endParaRPr lang="en-GB"/>
        </a:p>
      </dgm:t>
    </dgm:pt>
    <dgm:pt modelId="{75BCB8EB-E370-45E3-A105-013B92EAD57B}">
      <dgm:prSet phldrT="[Text]" custT="1"/>
      <dgm:spPr/>
      <dgm:t>
        <a:bodyPr/>
        <a:lstStyle/>
        <a:p>
          <a:r>
            <a:rPr lang="en-US" sz="2000" dirty="0" smtClean="0"/>
            <a:t>Evaluation report</a:t>
          </a:r>
          <a:endParaRPr lang="en-US" sz="2000" dirty="0" smtClean="0"/>
        </a:p>
        <a:p>
          <a:r>
            <a:rPr lang="en-US" sz="2000" dirty="0" smtClean="0"/>
            <a:t> </a:t>
          </a:r>
          <a:endParaRPr lang="en-GB" sz="2000" dirty="0"/>
        </a:p>
      </dgm:t>
    </dgm:pt>
    <dgm:pt modelId="{0A7D4B37-659A-4E50-A803-E94093BE3721}" type="parTrans" cxnId="{4D99A325-1E0E-433D-97E3-CE1BD3828952}">
      <dgm:prSet/>
      <dgm:spPr/>
      <dgm:t>
        <a:bodyPr/>
        <a:lstStyle/>
        <a:p>
          <a:endParaRPr lang="en-GB"/>
        </a:p>
      </dgm:t>
    </dgm:pt>
    <dgm:pt modelId="{6C1236C9-C5ED-478A-9B31-29291446CD99}" type="sibTrans" cxnId="{4D99A325-1E0E-433D-97E3-CE1BD3828952}">
      <dgm:prSet/>
      <dgm:spPr/>
      <dgm:t>
        <a:bodyPr/>
        <a:lstStyle/>
        <a:p>
          <a:endParaRPr lang="en-GB"/>
        </a:p>
      </dgm:t>
    </dgm:pt>
    <dgm:pt modelId="{6A387D75-EC2A-45D7-8EB4-794898471C0A}">
      <dgm:prSet phldrT="[Text]" custT="1"/>
      <dgm:spPr/>
      <dgm:t>
        <a:bodyPr/>
        <a:lstStyle/>
        <a:p>
          <a:pPr>
            <a:lnSpc>
              <a:spcPct val="150000"/>
            </a:lnSpc>
          </a:pPr>
          <a:r>
            <a:rPr lang="en-US" sz="1600" dirty="0" smtClean="0"/>
            <a:t>Methodology</a:t>
          </a:r>
          <a:endParaRPr lang="en-GB" sz="1600" dirty="0"/>
        </a:p>
      </dgm:t>
    </dgm:pt>
    <dgm:pt modelId="{F5C467B5-F72C-4423-8D70-9567FF66C943}" type="parTrans" cxnId="{804AE2D5-EEB9-48DD-AE03-8350B1517D92}">
      <dgm:prSet/>
      <dgm:spPr/>
      <dgm:t>
        <a:bodyPr/>
        <a:lstStyle/>
        <a:p>
          <a:endParaRPr lang="en-GB"/>
        </a:p>
      </dgm:t>
    </dgm:pt>
    <dgm:pt modelId="{2B7B4D13-EF7A-4D59-BC59-7BEDAA9B4F9F}" type="sibTrans" cxnId="{804AE2D5-EEB9-48DD-AE03-8350B1517D92}">
      <dgm:prSet/>
      <dgm:spPr/>
      <dgm:t>
        <a:bodyPr/>
        <a:lstStyle/>
        <a:p>
          <a:endParaRPr lang="en-GB"/>
        </a:p>
      </dgm:t>
    </dgm:pt>
    <dgm:pt modelId="{8447914B-DCF2-4732-97E3-3161C352687D}">
      <dgm:prSet phldrT="[Text]" custT="1"/>
      <dgm:spPr/>
      <dgm:t>
        <a:bodyPr/>
        <a:lstStyle/>
        <a:p>
          <a:r>
            <a:rPr lang="en-US" sz="2000" dirty="0" smtClean="0"/>
            <a:t>Recommendation</a:t>
          </a:r>
          <a:endParaRPr lang="en-GB" sz="2000" dirty="0"/>
        </a:p>
      </dgm:t>
    </dgm:pt>
    <dgm:pt modelId="{11F2F779-DA7C-446C-94D4-A2EAC1039F7E}" type="parTrans" cxnId="{CDB8D88E-08AC-46CD-994D-BB5325415201}">
      <dgm:prSet/>
      <dgm:spPr/>
      <dgm:t>
        <a:bodyPr/>
        <a:lstStyle/>
        <a:p>
          <a:endParaRPr lang="en-GB"/>
        </a:p>
      </dgm:t>
    </dgm:pt>
    <dgm:pt modelId="{52AE8471-320E-46B9-A841-F9F212CCCAC7}" type="sibTrans" cxnId="{CDB8D88E-08AC-46CD-994D-BB5325415201}">
      <dgm:prSet/>
      <dgm:spPr/>
      <dgm:t>
        <a:bodyPr/>
        <a:lstStyle/>
        <a:p>
          <a:endParaRPr lang="en-GB"/>
        </a:p>
      </dgm:t>
    </dgm:pt>
    <dgm:pt modelId="{F73FAB16-FB17-45C5-B70D-D4CF6B6EE11B}">
      <dgm:prSet phldrT="[Text]" custT="1"/>
      <dgm:spPr/>
      <dgm:t>
        <a:bodyPr/>
        <a:lstStyle/>
        <a:p>
          <a:pPr>
            <a:lnSpc>
              <a:spcPct val="150000"/>
            </a:lnSpc>
          </a:pPr>
          <a:r>
            <a:rPr lang="en-US" sz="1600" dirty="0" smtClean="0"/>
            <a:t>Recommendation and future guideline</a:t>
          </a:r>
          <a:endParaRPr lang="en-GB" sz="1600" dirty="0"/>
        </a:p>
      </dgm:t>
    </dgm:pt>
    <dgm:pt modelId="{DEA02E4E-46BD-40F4-95CA-45E6FBD0313F}" type="parTrans" cxnId="{EA754EFB-3BA5-49E2-8441-07EB6EADD011}">
      <dgm:prSet/>
      <dgm:spPr/>
      <dgm:t>
        <a:bodyPr/>
        <a:lstStyle/>
        <a:p>
          <a:endParaRPr lang="en-GB"/>
        </a:p>
      </dgm:t>
    </dgm:pt>
    <dgm:pt modelId="{55317244-30F7-449B-9CCF-48D119EC15CE}" type="sibTrans" cxnId="{EA754EFB-3BA5-49E2-8441-07EB6EADD011}">
      <dgm:prSet/>
      <dgm:spPr/>
      <dgm:t>
        <a:bodyPr/>
        <a:lstStyle/>
        <a:p>
          <a:endParaRPr lang="en-GB"/>
        </a:p>
      </dgm:t>
    </dgm:pt>
    <dgm:pt modelId="{E8489533-94B3-4871-B037-9390EBDA161E}">
      <dgm:prSet phldrT="[Text]" custT="1"/>
      <dgm:spPr/>
      <dgm:t>
        <a:bodyPr/>
        <a:lstStyle/>
        <a:p>
          <a:pPr>
            <a:lnSpc>
              <a:spcPct val="150000"/>
            </a:lnSpc>
          </a:pPr>
          <a:r>
            <a:rPr lang="en-US" sz="1600" dirty="0" smtClean="0"/>
            <a:t>Result</a:t>
          </a:r>
          <a:endParaRPr lang="en-GB" sz="1600" dirty="0"/>
        </a:p>
      </dgm:t>
    </dgm:pt>
    <dgm:pt modelId="{E1E77915-B998-4B12-9FDE-EA56FB54E138}" type="parTrans" cxnId="{FC00A9B4-0FE7-4D0E-B52D-94A323AC91C7}">
      <dgm:prSet/>
      <dgm:spPr/>
      <dgm:t>
        <a:bodyPr/>
        <a:lstStyle/>
        <a:p>
          <a:endParaRPr lang="en-GB"/>
        </a:p>
      </dgm:t>
    </dgm:pt>
    <dgm:pt modelId="{79FD97B9-8915-4662-92CA-67E4BCB560B4}" type="sibTrans" cxnId="{FC00A9B4-0FE7-4D0E-B52D-94A323AC91C7}">
      <dgm:prSet/>
      <dgm:spPr/>
      <dgm:t>
        <a:bodyPr/>
        <a:lstStyle/>
        <a:p>
          <a:endParaRPr lang="en-GB"/>
        </a:p>
      </dgm:t>
    </dgm:pt>
    <dgm:pt modelId="{A31061B5-561F-4392-84EA-1BD28B5B3975}">
      <dgm:prSet phldrT="[Text]" custT="1"/>
      <dgm:spPr/>
      <dgm:t>
        <a:bodyPr/>
        <a:lstStyle/>
        <a:p>
          <a:pPr>
            <a:lnSpc>
              <a:spcPct val="150000"/>
            </a:lnSpc>
          </a:pPr>
          <a:r>
            <a:rPr lang="en-US" sz="1600" dirty="0" smtClean="0"/>
            <a:t>Common observation</a:t>
          </a:r>
          <a:endParaRPr lang="en-GB" sz="1600" dirty="0"/>
        </a:p>
      </dgm:t>
    </dgm:pt>
    <dgm:pt modelId="{894C7EC1-8F2B-4DB7-9A78-A547D71D49BE}" type="parTrans" cxnId="{3E8C3D4C-29C8-4267-9DD7-7141BBB36CC0}">
      <dgm:prSet/>
      <dgm:spPr/>
      <dgm:t>
        <a:bodyPr/>
        <a:lstStyle/>
        <a:p>
          <a:endParaRPr lang="en-GB"/>
        </a:p>
      </dgm:t>
    </dgm:pt>
    <dgm:pt modelId="{62DF2166-9EF6-499F-9BED-4078838388CB}" type="sibTrans" cxnId="{3E8C3D4C-29C8-4267-9DD7-7141BBB36CC0}">
      <dgm:prSet/>
      <dgm:spPr/>
      <dgm:t>
        <a:bodyPr/>
        <a:lstStyle/>
        <a:p>
          <a:endParaRPr lang="en-GB"/>
        </a:p>
      </dgm:t>
    </dgm:pt>
    <dgm:pt modelId="{1AC4F7E6-3EBB-4DF1-BC80-5E89EE967ACE}">
      <dgm:prSet phldrT="[Text]" custT="1"/>
      <dgm:spPr/>
      <dgm:t>
        <a:bodyPr/>
        <a:lstStyle/>
        <a:p>
          <a:pPr>
            <a:lnSpc>
              <a:spcPct val="150000"/>
            </a:lnSpc>
          </a:pPr>
          <a:r>
            <a:rPr lang="en-US" sz="1600" dirty="0" smtClean="0"/>
            <a:t>Overview</a:t>
          </a:r>
          <a:endParaRPr lang="en-GB" sz="1600" dirty="0"/>
        </a:p>
      </dgm:t>
    </dgm:pt>
    <dgm:pt modelId="{5EB7BA71-7A90-4FB5-B95C-FF2990D113CD}" type="parTrans" cxnId="{87B25C83-BFE4-4A1A-8C60-8FA25094FB9D}">
      <dgm:prSet/>
      <dgm:spPr/>
      <dgm:t>
        <a:bodyPr/>
        <a:lstStyle/>
        <a:p>
          <a:endParaRPr lang="en-GB"/>
        </a:p>
      </dgm:t>
    </dgm:pt>
    <dgm:pt modelId="{B9BF0067-88CE-4B74-8924-2D756ED574FA}" type="sibTrans" cxnId="{87B25C83-BFE4-4A1A-8C60-8FA25094FB9D}">
      <dgm:prSet/>
      <dgm:spPr/>
      <dgm:t>
        <a:bodyPr/>
        <a:lstStyle/>
        <a:p>
          <a:endParaRPr lang="en-GB"/>
        </a:p>
      </dgm:t>
    </dgm:pt>
    <dgm:pt modelId="{D4893451-BF26-4F81-8D7E-66DA0A3C4EE3}">
      <dgm:prSet phldrT="[Text]" custT="1"/>
      <dgm:spPr/>
      <dgm:t>
        <a:bodyPr/>
        <a:lstStyle/>
        <a:p>
          <a:pPr>
            <a:lnSpc>
              <a:spcPct val="150000"/>
            </a:lnSpc>
          </a:pPr>
          <a:r>
            <a:rPr lang="en-US" sz="1600" dirty="0" smtClean="0"/>
            <a:t>Requirement</a:t>
          </a:r>
          <a:endParaRPr lang="en-GB" sz="1600" dirty="0"/>
        </a:p>
      </dgm:t>
    </dgm:pt>
    <dgm:pt modelId="{F113CE1C-9896-46AB-B8C0-E150C19D2677}" type="parTrans" cxnId="{4BCE1B67-8396-4FCA-B346-D3D263961DD3}">
      <dgm:prSet/>
      <dgm:spPr/>
      <dgm:t>
        <a:bodyPr/>
        <a:lstStyle/>
        <a:p>
          <a:endParaRPr lang="en-GB"/>
        </a:p>
      </dgm:t>
    </dgm:pt>
    <dgm:pt modelId="{A28BD8CF-F39C-419A-883A-2F7F07330A37}" type="sibTrans" cxnId="{4BCE1B67-8396-4FCA-B346-D3D263961DD3}">
      <dgm:prSet/>
      <dgm:spPr/>
      <dgm:t>
        <a:bodyPr/>
        <a:lstStyle/>
        <a:p>
          <a:endParaRPr lang="en-GB"/>
        </a:p>
      </dgm:t>
    </dgm:pt>
    <dgm:pt modelId="{1FA99F6D-995E-49DF-825B-56349A77E5CD}">
      <dgm:prSet phldrT="[Text]" custT="1"/>
      <dgm:spPr/>
      <dgm:t>
        <a:bodyPr/>
        <a:lstStyle/>
        <a:p>
          <a:pPr>
            <a:lnSpc>
              <a:spcPct val="150000"/>
            </a:lnSpc>
          </a:pPr>
          <a:r>
            <a:rPr lang="en-US" sz="1600" dirty="0" smtClean="0"/>
            <a:t>Candidates</a:t>
          </a:r>
          <a:endParaRPr lang="en-GB" sz="1600" dirty="0"/>
        </a:p>
      </dgm:t>
    </dgm:pt>
    <dgm:pt modelId="{C19B58D1-6DEA-4090-BDF8-9A4B2595ED2A}" type="parTrans" cxnId="{1062F2C8-9FFD-47EF-ACB3-62A32BF2CCF2}">
      <dgm:prSet/>
      <dgm:spPr/>
      <dgm:t>
        <a:bodyPr/>
        <a:lstStyle/>
        <a:p>
          <a:endParaRPr lang="en-GB"/>
        </a:p>
      </dgm:t>
    </dgm:pt>
    <dgm:pt modelId="{3C0150A1-E7C1-444E-9B74-EFD973ACCE20}" type="sibTrans" cxnId="{1062F2C8-9FFD-47EF-ACB3-62A32BF2CCF2}">
      <dgm:prSet/>
      <dgm:spPr/>
      <dgm:t>
        <a:bodyPr/>
        <a:lstStyle/>
        <a:p>
          <a:endParaRPr lang="en-GB"/>
        </a:p>
      </dgm:t>
    </dgm:pt>
    <dgm:pt modelId="{740B7B50-5CFC-47E2-80A9-F2A129AA05FB}">
      <dgm:prSet phldrT="[Text]" custT="1"/>
      <dgm:spPr/>
      <dgm:t>
        <a:bodyPr/>
        <a:lstStyle/>
        <a:p>
          <a:pPr>
            <a:lnSpc>
              <a:spcPct val="150000"/>
            </a:lnSpc>
          </a:pPr>
          <a:r>
            <a:rPr lang="en-US" sz="1600" dirty="0" smtClean="0"/>
            <a:t>Feature or parameters</a:t>
          </a:r>
          <a:endParaRPr lang="en-GB" sz="1600" dirty="0"/>
        </a:p>
      </dgm:t>
    </dgm:pt>
    <dgm:pt modelId="{51DCE84A-16F7-4B15-88E6-5183795E616A}" type="parTrans" cxnId="{768803D6-39CB-49BF-BB77-69C075EADBE5}">
      <dgm:prSet/>
      <dgm:spPr/>
      <dgm:t>
        <a:bodyPr/>
        <a:lstStyle/>
        <a:p>
          <a:endParaRPr lang="en-GB"/>
        </a:p>
      </dgm:t>
    </dgm:pt>
    <dgm:pt modelId="{566C15AD-8D2A-4F9E-9F61-5B507E53C2D7}" type="sibTrans" cxnId="{768803D6-39CB-49BF-BB77-69C075EADBE5}">
      <dgm:prSet/>
      <dgm:spPr/>
      <dgm:t>
        <a:bodyPr/>
        <a:lstStyle/>
        <a:p>
          <a:endParaRPr lang="en-GB"/>
        </a:p>
      </dgm:t>
    </dgm:pt>
    <dgm:pt modelId="{14AB7CF2-78D1-45FC-90DC-F03BE5D560A0}" type="pres">
      <dgm:prSet presAssocID="{645BF840-5887-43C4-AE8F-E64D3C6AF48E}" presName="Name0" presStyleCnt="0">
        <dgm:presLayoutVars>
          <dgm:dir/>
          <dgm:animLvl val="lvl"/>
          <dgm:resizeHandles val="exact"/>
        </dgm:presLayoutVars>
      </dgm:prSet>
      <dgm:spPr/>
      <dgm:t>
        <a:bodyPr/>
        <a:lstStyle/>
        <a:p>
          <a:endParaRPr lang="en-GB"/>
        </a:p>
      </dgm:t>
    </dgm:pt>
    <dgm:pt modelId="{2CB71E1B-CFE1-4268-8B07-FFA5689CC636}" type="pres">
      <dgm:prSet presAssocID="{9B5F7B09-A1AE-413F-83FB-EDD82A2537A4}" presName="linNode" presStyleCnt="0"/>
      <dgm:spPr/>
    </dgm:pt>
    <dgm:pt modelId="{EF2AC81B-FE0A-4A31-94C4-31CAC5ADA6CC}" type="pres">
      <dgm:prSet presAssocID="{9B5F7B09-A1AE-413F-83FB-EDD82A2537A4}" presName="parentText" presStyleLbl="node1" presStyleIdx="0" presStyleCnt="3">
        <dgm:presLayoutVars>
          <dgm:chMax val="1"/>
          <dgm:bulletEnabled val="1"/>
        </dgm:presLayoutVars>
      </dgm:prSet>
      <dgm:spPr/>
      <dgm:t>
        <a:bodyPr/>
        <a:lstStyle/>
        <a:p>
          <a:endParaRPr lang="en-GB"/>
        </a:p>
      </dgm:t>
    </dgm:pt>
    <dgm:pt modelId="{A1575817-CBA5-48E4-A2FA-7BC048460D44}" type="pres">
      <dgm:prSet presAssocID="{9B5F7B09-A1AE-413F-83FB-EDD82A2537A4}" presName="descendantText" presStyleLbl="alignAccFollowNode1" presStyleIdx="0" presStyleCnt="3" custScaleY="108830" custLinFactNeighborX="-78" custLinFactNeighborY="-957">
        <dgm:presLayoutVars>
          <dgm:bulletEnabled val="1"/>
        </dgm:presLayoutVars>
      </dgm:prSet>
      <dgm:spPr/>
      <dgm:t>
        <a:bodyPr/>
        <a:lstStyle/>
        <a:p>
          <a:endParaRPr lang="en-GB"/>
        </a:p>
      </dgm:t>
    </dgm:pt>
    <dgm:pt modelId="{8069EAD0-A055-4D34-A9DF-185A126E3772}" type="pres">
      <dgm:prSet presAssocID="{484479D5-D164-4E32-A026-4C492235F3AB}" presName="sp" presStyleCnt="0"/>
      <dgm:spPr/>
    </dgm:pt>
    <dgm:pt modelId="{894ED4EA-2A22-4C9F-8E73-9CE5961658CD}" type="pres">
      <dgm:prSet presAssocID="{75BCB8EB-E370-45E3-A105-013B92EAD57B}" presName="linNode" presStyleCnt="0"/>
      <dgm:spPr/>
    </dgm:pt>
    <dgm:pt modelId="{0E73FC82-0FA0-4885-AF9A-532E60389F94}" type="pres">
      <dgm:prSet presAssocID="{75BCB8EB-E370-45E3-A105-013B92EAD57B}" presName="parentText" presStyleLbl="node1" presStyleIdx="1" presStyleCnt="3">
        <dgm:presLayoutVars>
          <dgm:chMax val="1"/>
          <dgm:bulletEnabled val="1"/>
        </dgm:presLayoutVars>
      </dgm:prSet>
      <dgm:spPr/>
      <dgm:t>
        <a:bodyPr/>
        <a:lstStyle/>
        <a:p>
          <a:endParaRPr lang="en-GB"/>
        </a:p>
      </dgm:t>
    </dgm:pt>
    <dgm:pt modelId="{60D16ED5-8349-428F-854D-591CAC80D0C0}" type="pres">
      <dgm:prSet presAssocID="{75BCB8EB-E370-45E3-A105-013B92EAD57B}" presName="descendantText" presStyleLbl="alignAccFollowNode1" presStyleIdx="1" presStyleCnt="3" custScaleY="117245" custLinFactNeighborX="-1227" custLinFactNeighborY="-3898">
        <dgm:presLayoutVars>
          <dgm:bulletEnabled val="1"/>
        </dgm:presLayoutVars>
      </dgm:prSet>
      <dgm:spPr/>
      <dgm:t>
        <a:bodyPr/>
        <a:lstStyle/>
        <a:p>
          <a:endParaRPr lang="en-GB"/>
        </a:p>
      </dgm:t>
    </dgm:pt>
    <dgm:pt modelId="{EEFCFADC-AEA5-4964-86BD-C64183B22758}" type="pres">
      <dgm:prSet presAssocID="{6C1236C9-C5ED-478A-9B31-29291446CD99}" presName="sp" presStyleCnt="0"/>
      <dgm:spPr/>
    </dgm:pt>
    <dgm:pt modelId="{00426A13-A457-4F5D-AB32-BE179D7286C9}" type="pres">
      <dgm:prSet presAssocID="{8447914B-DCF2-4732-97E3-3161C352687D}" presName="linNode" presStyleCnt="0"/>
      <dgm:spPr/>
    </dgm:pt>
    <dgm:pt modelId="{956A1B34-2688-4BCF-B80C-3E6E9FF0F5DA}" type="pres">
      <dgm:prSet presAssocID="{8447914B-DCF2-4732-97E3-3161C352687D}" presName="parentText" presStyleLbl="node1" presStyleIdx="2" presStyleCnt="3">
        <dgm:presLayoutVars>
          <dgm:chMax val="1"/>
          <dgm:bulletEnabled val="1"/>
        </dgm:presLayoutVars>
      </dgm:prSet>
      <dgm:spPr/>
      <dgm:t>
        <a:bodyPr/>
        <a:lstStyle/>
        <a:p>
          <a:endParaRPr lang="en-GB"/>
        </a:p>
      </dgm:t>
    </dgm:pt>
    <dgm:pt modelId="{EF670740-92A7-47E3-861B-7D0E34714F1A}" type="pres">
      <dgm:prSet presAssocID="{8447914B-DCF2-4732-97E3-3161C352687D}" presName="descendantText" presStyleLbl="alignAccFollowNode1" presStyleIdx="2" presStyleCnt="3">
        <dgm:presLayoutVars>
          <dgm:bulletEnabled val="1"/>
        </dgm:presLayoutVars>
      </dgm:prSet>
      <dgm:spPr/>
      <dgm:t>
        <a:bodyPr/>
        <a:lstStyle/>
        <a:p>
          <a:endParaRPr lang="en-GB"/>
        </a:p>
      </dgm:t>
    </dgm:pt>
  </dgm:ptLst>
  <dgm:cxnLst>
    <dgm:cxn modelId="{87B25C83-BFE4-4A1A-8C60-8FA25094FB9D}" srcId="{9B5F7B09-A1AE-413F-83FB-EDD82A2537A4}" destId="{1AC4F7E6-3EBB-4DF1-BC80-5E89EE967ACE}" srcOrd="0" destOrd="0" parTransId="{5EB7BA71-7A90-4FB5-B95C-FF2990D113CD}" sibTransId="{B9BF0067-88CE-4B74-8924-2D756ED574FA}"/>
    <dgm:cxn modelId="{80708E21-ED4E-466E-B61F-845416CFE7DD}" type="presOf" srcId="{D4893451-BF26-4F81-8D7E-66DA0A3C4EE3}" destId="{A1575817-CBA5-48E4-A2FA-7BC048460D44}" srcOrd="0" destOrd="1" presId="urn:microsoft.com/office/officeart/2005/8/layout/vList5"/>
    <dgm:cxn modelId="{71D80994-F8FF-4652-8F70-24470ABC301E}" type="presOf" srcId="{75BCB8EB-E370-45E3-A105-013B92EAD57B}" destId="{0E73FC82-0FA0-4885-AF9A-532E60389F94}" srcOrd="0" destOrd="0" presId="urn:microsoft.com/office/officeart/2005/8/layout/vList5"/>
    <dgm:cxn modelId="{804AE2D5-EEB9-48DD-AE03-8350B1517D92}" srcId="{75BCB8EB-E370-45E3-A105-013B92EAD57B}" destId="{6A387D75-EC2A-45D7-8EB4-794898471C0A}" srcOrd="2" destOrd="0" parTransId="{F5C467B5-F72C-4423-8D70-9567FF66C943}" sibTransId="{2B7B4D13-EF7A-4D59-BC59-7BEDAA9B4F9F}"/>
    <dgm:cxn modelId="{EE2111AA-5B8F-4AE3-9387-5CB569BA2D0B}" type="presOf" srcId="{740B7B50-5CFC-47E2-80A9-F2A129AA05FB}" destId="{60D16ED5-8349-428F-854D-591CAC80D0C0}" srcOrd="0" destOrd="1" presId="urn:microsoft.com/office/officeart/2005/8/layout/vList5"/>
    <dgm:cxn modelId="{9C5C99E6-4FB6-4C0C-BA97-E3F8040103A6}" type="presOf" srcId="{6A387D75-EC2A-45D7-8EB4-794898471C0A}" destId="{60D16ED5-8349-428F-854D-591CAC80D0C0}" srcOrd="0" destOrd="2" presId="urn:microsoft.com/office/officeart/2005/8/layout/vList5"/>
    <dgm:cxn modelId="{3E8C3D4C-29C8-4267-9DD7-7141BBB36CC0}" srcId="{9B5F7B09-A1AE-413F-83FB-EDD82A2537A4}" destId="{A31061B5-561F-4392-84EA-1BD28B5B3975}" srcOrd="2" destOrd="0" parTransId="{894C7EC1-8F2B-4DB7-9A78-A547D71D49BE}" sibTransId="{62DF2166-9EF6-499F-9BED-4078838388CB}"/>
    <dgm:cxn modelId="{981C6865-AA7C-4432-A851-D9A8F5DDA02E}" type="presOf" srcId="{645BF840-5887-43C4-AE8F-E64D3C6AF48E}" destId="{14AB7CF2-78D1-45FC-90DC-F03BE5D560A0}" srcOrd="0" destOrd="0" presId="urn:microsoft.com/office/officeart/2005/8/layout/vList5"/>
    <dgm:cxn modelId="{768803D6-39CB-49BF-BB77-69C075EADBE5}" srcId="{75BCB8EB-E370-45E3-A105-013B92EAD57B}" destId="{740B7B50-5CFC-47E2-80A9-F2A129AA05FB}" srcOrd="1" destOrd="0" parTransId="{51DCE84A-16F7-4B15-88E6-5183795E616A}" sibTransId="{566C15AD-8D2A-4F9E-9F61-5B507E53C2D7}"/>
    <dgm:cxn modelId="{18976600-FDB5-48B9-B504-6B9B17F99644}" type="presOf" srcId="{9B5F7B09-A1AE-413F-83FB-EDD82A2537A4}" destId="{EF2AC81B-FE0A-4A31-94C4-31CAC5ADA6CC}" srcOrd="0" destOrd="0" presId="urn:microsoft.com/office/officeart/2005/8/layout/vList5"/>
    <dgm:cxn modelId="{1062F2C8-9FFD-47EF-ACB3-62A32BF2CCF2}" srcId="{75BCB8EB-E370-45E3-A105-013B92EAD57B}" destId="{1FA99F6D-995E-49DF-825B-56349A77E5CD}" srcOrd="0" destOrd="0" parTransId="{C19B58D1-6DEA-4090-BDF8-9A4B2595ED2A}" sibTransId="{3C0150A1-E7C1-444E-9B74-EFD973ACCE20}"/>
    <dgm:cxn modelId="{DF732720-C97F-480D-ABDD-C62FB8102889}" type="presOf" srcId="{1FA99F6D-995E-49DF-825B-56349A77E5CD}" destId="{60D16ED5-8349-428F-854D-591CAC80D0C0}" srcOrd="0" destOrd="0" presId="urn:microsoft.com/office/officeart/2005/8/layout/vList5"/>
    <dgm:cxn modelId="{CDB8D88E-08AC-46CD-994D-BB5325415201}" srcId="{645BF840-5887-43C4-AE8F-E64D3C6AF48E}" destId="{8447914B-DCF2-4732-97E3-3161C352687D}" srcOrd="2" destOrd="0" parTransId="{11F2F779-DA7C-446C-94D4-A2EAC1039F7E}" sibTransId="{52AE8471-320E-46B9-A841-F9F212CCCAC7}"/>
    <dgm:cxn modelId="{FC00A9B4-0FE7-4D0E-B52D-94A323AC91C7}" srcId="{75BCB8EB-E370-45E3-A105-013B92EAD57B}" destId="{E8489533-94B3-4871-B037-9390EBDA161E}" srcOrd="3" destOrd="0" parTransId="{E1E77915-B998-4B12-9FDE-EA56FB54E138}" sibTransId="{79FD97B9-8915-4662-92CA-67E4BCB560B4}"/>
    <dgm:cxn modelId="{B4C0D35F-E370-41BC-9394-CB9C26655BFB}" type="presOf" srcId="{F73FAB16-FB17-45C5-B70D-D4CF6B6EE11B}" destId="{EF670740-92A7-47E3-861B-7D0E34714F1A}" srcOrd="0" destOrd="0" presId="urn:microsoft.com/office/officeart/2005/8/layout/vList5"/>
    <dgm:cxn modelId="{4BCE1B67-8396-4FCA-B346-D3D263961DD3}" srcId="{9B5F7B09-A1AE-413F-83FB-EDD82A2537A4}" destId="{D4893451-BF26-4F81-8D7E-66DA0A3C4EE3}" srcOrd="1" destOrd="0" parTransId="{F113CE1C-9896-46AB-B8C0-E150C19D2677}" sibTransId="{A28BD8CF-F39C-419A-883A-2F7F07330A37}"/>
    <dgm:cxn modelId="{DD6EE965-9429-4258-9210-107BB325F5EA}" srcId="{645BF840-5887-43C4-AE8F-E64D3C6AF48E}" destId="{9B5F7B09-A1AE-413F-83FB-EDD82A2537A4}" srcOrd="0" destOrd="0" parTransId="{20808740-3428-43E2-9EC4-E8ABC632D0F0}" sibTransId="{484479D5-D164-4E32-A026-4C492235F3AB}"/>
    <dgm:cxn modelId="{932371B0-071E-4297-BC2A-47027FD90CC2}" type="presOf" srcId="{1AC4F7E6-3EBB-4DF1-BC80-5E89EE967ACE}" destId="{A1575817-CBA5-48E4-A2FA-7BC048460D44}" srcOrd="0" destOrd="0" presId="urn:microsoft.com/office/officeart/2005/8/layout/vList5"/>
    <dgm:cxn modelId="{EA754EFB-3BA5-49E2-8441-07EB6EADD011}" srcId="{8447914B-DCF2-4732-97E3-3161C352687D}" destId="{F73FAB16-FB17-45C5-B70D-D4CF6B6EE11B}" srcOrd="0" destOrd="0" parTransId="{DEA02E4E-46BD-40F4-95CA-45E6FBD0313F}" sibTransId="{55317244-30F7-449B-9CCF-48D119EC15CE}"/>
    <dgm:cxn modelId="{4D99A325-1E0E-433D-97E3-CE1BD3828952}" srcId="{645BF840-5887-43C4-AE8F-E64D3C6AF48E}" destId="{75BCB8EB-E370-45E3-A105-013B92EAD57B}" srcOrd="1" destOrd="0" parTransId="{0A7D4B37-659A-4E50-A803-E94093BE3721}" sibTransId="{6C1236C9-C5ED-478A-9B31-29291446CD99}"/>
    <dgm:cxn modelId="{FABC93A4-16F8-435F-B50C-DB8FD6266001}" type="presOf" srcId="{A31061B5-561F-4392-84EA-1BD28B5B3975}" destId="{A1575817-CBA5-48E4-A2FA-7BC048460D44}" srcOrd="0" destOrd="2" presId="urn:microsoft.com/office/officeart/2005/8/layout/vList5"/>
    <dgm:cxn modelId="{8540CFBA-8B0A-47FA-A342-9995CCC6BC84}" type="presOf" srcId="{8447914B-DCF2-4732-97E3-3161C352687D}" destId="{956A1B34-2688-4BCF-B80C-3E6E9FF0F5DA}" srcOrd="0" destOrd="0" presId="urn:microsoft.com/office/officeart/2005/8/layout/vList5"/>
    <dgm:cxn modelId="{386114E8-C95F-4C03-B551-3CB7835538E3}" type="presOf" srcId="{E8489533-94B3-4871-B037-9390EBDA161E}" destId="{60D16ED5-8349-428F-854D-591CAC80D0C0}" srcOrd="0" destOrd="3" presId="urn:microsoft.com/office/officeart/2005/8/layout/vList5"/>
    <dgm:cxn modelId="{52092A57-F076-4961-8FD1-AE128053088A}" type="presParOf" srcId="{14AB7CF2-78D1-45FC-90DC-F03BE5D560A0}" destId="{2CB71E1B-CFE1-4268-8B07-FFA5689CC636}" srcOrd="0" destOrd="0" presId="urn:microsoft.com/office/officeart/2005/8/layout/vList5"/>
    <dgm:cxn modelId="{3A8D4A3C-0666-433F-937C-74A02A6F26D9}" type="presParOf" srcId="{2CB71E1B-CFE1-4268-8B07-FFA5689CC636}" destId="{EF2AC81B-FE0A-4A31-94C4-31CAC5ADA6CC}" srcOrd="0" destOrd="0" presId="urn:microsoft.com/office/officeart/2005/8/layout/vList5"/>
    <dgm:cxn modelId="{386779AC-4BE6-4A02-8678-01748B29B4B0}" type="presParOf" srcId="{2CB71E1B-CFE1-4268-8B07-FFA5689CC636}" destId="{A1575817-CBA5-48E4-A2FA-7BC048460D44}" srcOrd="1" destOrd="0" presId="urn:microsoft.com/office/officeart/2005/8/layout/vList5"/>
    <dgm:cxn modelId="{19B4BEF6-0287-482F-B53D-7E1F25998AE9}" type="presParOf" srcId="{14AB7CF2-78D1-45FC-90DC-F03BE5D560A0}" destId="{8069EAD0-A055-4D34-A9DF-185A126E3772}" srcOrd="1" destOrd="0" presId="urn:microsoft.com/office/officeart/2005/8/layout/vList5"/>
    <dgm:cxn modelId="{41D4964F-C815-478B-93EA-E784E6F219F2}" type="presParOf" srcId="{14AB7CF2-78D1-45FC-90DC-F03BE5D560A0}" destId="{894ED4EA-2A22-4C9F-8E73-9CE5961658CD}" srcOrd="2" destOrd="0" presId="urn:microsoft.com/office/officeart/2005/8/layout/vList5"/>
    <dgm:cxn modelId="{01323DAE-A49C-4772-B61F-EB6B34BE975F}" type="presParOf" srcId="{894ED4EA-2A22-4C9F-8E73-9CE5961658CD}" destId="{0E73FC82-0FA0-4885-AF9A-532E60389F94}" srcOrd="0" destOrd="0" presId="urn:microsoft.com/office/officeart/2005/8/layout/vList5"/>
    <dgm:cxn modelId="{7F1131B2-4501-4EC5-B664-C88B265689CD}" type="presParOf" srcId="{894ED4EA-2A22-4C9F-8E73-9CE5961658CD}" destId="{60D16ED5-8349-428F-854D-591CAC80D0C0}" srcOrd="1" destOrd="0" presId="urn:microsoft.com/office/officeart/2005/8/layout/vList5"/>
    <dgm:cxn modelId="{4F78FAD6-81E3-484D-BED9-FF77602FED1E}" type="presParOf" srcId="{14AB7CF2-78D1-45FC-90DC-F03BE5D560A0}" destId="{EEFCFADC-AEA5-4964-86BD-C64183B22758}" srcOrd="3" destOrd="0" presId="urn:microsoft.com/office/officeart/2005/8/layout/vList5"/>
    <dgm:cxn modelId="{D404F174-BAB9-42DB-A90A-311F48FE11B4}" type="presParOf" srcId="{14AB7CF2-78D1-45FC-90DC-F03BE5D560A0}" destId="{00426A13-A457-4F5D-AB32-BE179D7286C9}" srcOrd="4" destOrd="0" presId="urn:microsoft.com/office/officeart/2005/8/layout/vList5"/>
    <dgm:cxn modelId="{70DB4E65-70F2-4F9F-A960-B28D907E2718}" type="presParOf" srcId="{00426A13-A457-4F5D-AB32-BE179D7286C9}" destId="{956A1B34-2688-4BCF-B80C-3E6E9FF0F5DA}" srcOrd="0" destOrd="0" presId="urn:microsoft.com/office/officeart/2005/8/layout/vList5"/>
    <dgm:cxn modelId="{F0D50DA4-1911-41B0-9DFF-ABFF00D75C18}" type="presParOf" srcId="{00426A13-A457-4F5D-AB32-BE179D7286C9}" destId="{EF670740-92A7-47E3-861B-7D0E34714F1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75817-CBA5-48E4-A2FA-7BC048460D44}">
      <dsp:nvSpPr>
        <dsp:cNvPr id="0" name=""/>
        <dsp:cNvSpPr/>
      </dsp:nvSpPr>
      <dsp:spPr>
        <a:xfrm rot="5400000">
          <a:off x="6950703" y="-2811790"/>
          <a:ext cx="1387633"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smtClean="0"/>
            <a:t>Overview</a:t>
          </a:r>
          <a:endParaRPr lang="en-GB" sz="1600" kern="1200" dirty="0"/>
        </a:p>
        <a:p>
          <a:pPr marL="171450" lvl="1" indent="-171450" algn="l" defTabSz="711200">
            <a:lnSpc>
              <a:spcPct val="150000"/>
            </a:lnSpc>
            <a:spcBef>
              <a:spcPct val="0"/>
            </a:spcBef>
            <a:spcAft>
              <a:spcPct val="15000"/>
            </a:spcAft>
            <a:buChar char="••"/>
          </a:pPr>
          <a:r>
            <a:rPr lang="en-US" sz="1600" kern="1200" dirty="0" smtClean="0"/>
            <a:t>Requirement</a:t>
          </a:r>
          <a:endParaRPr lang="en-GB" sz="1600" kern="1200" dirty="0"/>
        </a:p>
        <a:p>
          <a:pPr marL="171450" lvl="1" indent="-171450" algn="l" defTabSz="711200">
            <a:lnSpc>
              <a:spcPct val="150000"/>
            </a:lnSpc>
            <a:spcBef>
              <a:spcPct val="0"/>
            </a:spcBef>
            <a:spcAft>
              <a:spcPct val="15000"/>
            </a:spcAft>
            <a:buChar char="••"/>
          </a:pPr>
          <a:r>
            <a:rPr lang="en-US" sz="1600" kern="1200" dirty="0" smtClean="0"/>
            <a:t>Common observation</a:t>
          </a:r>
          <a:endParaRPr lang="en-GB" sz="1600" kern="1200" dirty="0"/>
        </a:p>
      </dsp:txBody>
      <dsp:txXfrm rot="-5400000">
        <a:off x="4045613" y="161039"/>
        <a:ext cx="7130076" cy="1252155"/>
      </dsp:txXfrm>
    </dsp:sp>
    <dsp:sp modelId="{EF2AC81B-FE0A-4A31-94C4-31CAC5ADA6CC}">
      <dsp:nvSpPr>
        <dsp:cNvPr id="0" name=""/>
        <dsp:cNvSpPr/>
      </dsp:nvSpPr>
      <dsp:spPr>
        <a:xfrm>
          <a:off x="0" y="2414"/>
          <a:ext cx="4048770" cy="15938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Requirements</a:t>
          </a:r>
          <a:endParaRPr lang="en-GB" sz="2000" kern="1200" dirty="0"/>
        </a:p>
      </dsp:txBody>
      <dsp:txXfrm>
        <a:off x="77803" y="80217"/>
        <a:ext cx="3893164" cy="1438202"/>
      </dsp:txXfrm>
    </dsp:sp>
    <dsp:sp modelId="{60D16ED5-8349-428F-854D-591CAC80D0C0}">
      <dsp:nvSpPr>
        <dsp:cNvPr id="0" name=""/>
        <dsp:cNvSpPr/>
      </dsp:nvSpPr>
      <dsp:spPr>
        <a:xfrm rot="5400000">
          <a:off x="6850535" y="-1175790"/>
          <a:ext cx="1494928"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smtClean="0"/>
            <a:t>Candidates</a:t>
          </a:r>
          <a:endParaRPr lang="en-GB" sz="1600" kern="1200" dirty="0"/>
        </a:p>
        <a:p>
          <a:pPr marL="171450" lvl="1" indent="-171450" algn="l" defTabSz="711200">
            <a:lnSpc>
              <a:spcPct val="150000"/>
            </a:lnSpc>
            <a:spcBef>
              <a:spcPct val="0"/>
            </a:spcBef>
            <a:spcAft>
              <a:spcPct val="15000"/>
            </a:spcAft>
            <a:buChar char="••"/>
          </a:pPr>
          <a:r>
            <a:rPr lang="en-US" sz="1600" kern="1200" dirty="0" smtClean="0"/>
            <a:t>Feature or parameters</a:t>
          </a:r>
          <a:endParaRPr lang="en-GB" sz="1600" kern="1200" dirty="0"/>
        </a:p>
        <a:p>
          <a:pPr marL="171450" lvl="1" indent="-171450" algn="l" defTabSz="711200">
            <a:lnSpc>
              <a:spcPct val="150000"/>
            </a:lnSpc>
            <a:spcBef>
              <a:spcPct val="0"/>
            </a:spcBef>
            <a:spcAft>
              <a:spcPct val="15000"/>
            </a:spcAft>
            <a:buChar char="••"/>
          </a:pPr>
          <a:r>
            <a:rPr lang="en-US" sz="1600" kern="1200" dirty="0" smtClean="0"/>
            <a:t>Methodology</a:t>
          </a:r>
          <a:endParaRPr lang="en-GB" sz="1600" kern="1200" dirty="0"/>
        </a:p>
        <a:p>
          <a:pPr marL="171450" lvl="1" indent="-171450" algn="l" defTabSz="711200">
            <a:lnSpc>
              <a:spcPct val="150000"/>
            </a:lnSpc>
            <a:spcBef>
              <a:spcPct val="0"/>
            </a:spcBef>
            <a:spcAft>
              <a:spcPct val="15000"/>
            </a:spcAft>
            <a:buChar char="••"/>
          </a:pPr>
          <a:r>
            <a:rPr lang="en-US" sz="1600" kern="1200" dirty="0" smtClean="0"/>
            <a:t>Result</a:t>
          </a:r>
          <a:endParaRPr lang="en-GB" sz="1600" kern="1200" dirty="0"/>
        </a:p>
      </dsp:txBody>
      <dsp:txXfrm rot="-5400000">
        <a:off x="3999092" y="1748629"/>
        <a:ext cx="7124839" cy="1348976"/>
      </dsp:txXfrm>
    </dsp:sp>
    <dsp:sp modelId="{0E73FC82-0FA0-4885-AF9A-532E60389F94}">
      <dsp:nvSpPr>
        <dsp:cNvPr id="0" name=""/>
        <dsp:cNvSpPr/>
      </dsp:nvSpPr>
      <dsp:spPr>
        <a:xfrm>
          <a:off x="0" y="1675914"/>
          <a:ext cx="4048770" cy="15938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Evaluation report</a:t>
          </a:r>
          <a:endParaRPr lang="en-US" sz="2000" kern="1200" dirty="0" smtClean="0"/>
        </a:p>
        <a:p>
          <a:pPr lvl="0" algn="ctr" defTabSz="889000">
            <a:lnSpc>
              <a:spcPct val="90000"/>
            </a:lnSpc>
            <a:spcBef>
              <a:spcPct val="0"/>
            </a:spcBef>
            <a:spcAft>
              <a:spcPct val="35000"/>
            </a:spcAft>
          </a:pPr>
          <a:r>
            <a:rPr lang="en-US" sz="2000" kern="1200" dirty="0" smtClean="0"/>
            <a:t> </a:t>
          </a:r>
          <a:endParaRPr lang="en-GB" sz="2000" kern="1200" dirty="0"/>
        </a:p>
      </dsp:txBody>
      <dsp:txXfrm>
        <a:off x="77803" y="1753717"/>
        <a:ext cx="3893164" cy="1438202"/>
      </dsp:txXfrm>
    </dsp:sp>
    <dsp:sp modelId="{EF670740-92A7-47E3-861B-7D0E34714F1A}">
      <dsp:nvSpPr>
        <dsp:cNvPr id="0" name=""/>
        <dsp:cNvSpPr/>
      </dsp:nvSpPr>
      <dsp:spPr>
        <a:xfrm rot="5400000">
          <a:off x="7010154" y="547410"/>
          <a:ext cx="1275047"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smtClean="0"/>
            <a:t>Recommendation and future guideline</a:t>
          </a:r>
          <a:endParaRPr lang="en-GB" sz="1600" kern="1200" dirty="0"/>
        </a:p>
      </dsp:txBody>
      <dsp:txXfrm rot="-5400000">
        <a:off x="4048771" y="3571037"/>
        <a:ext cx="7135572" cy="1150561"/>
      </dsp:txXfrm>
    </dsp:sp>
    <dsp:sp modelId="{956A1B34-2688-4BCF-B80C-3E6E9FF0F5DA}">
      <dsp:nvSpPr>
        <dsp:cNvPr id="0" name=""/>
        <dsp:cNvSpPr/>
      </dsp:nvSpPr>
      <dsp:spPr>
        <a:xfrm>
          <a:off x="0" y="3349413"/>
          <a:ext cx="4048770" cy="15938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Recommendation</a:t>
          </a:r>
          <a:endParaRPr lang="en-GB" sz="2000" kern="1200" dirty="0"/>
        </a:p>
      </dsp:txBody>
      <dsp:txXfrm>
        <a:off x="77803" y="3427216"/>
        <a:ext cx="3893164" cy="14382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F97E5-8994-4B98-B8A9-CEB593E26667}" type="datetimeFigureOut">
              <a:rPr lang="en-GB" smtClean="0"/>
              <a:t>10/07/2019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61411-0028-46E7-9FE7-B50F9AA3C51C}" type="slidenum">
              <a:rPr lang="en-GB" smtClean="0"/>
              <a:t>‹#›</a:t>
            </a:fld>
            <a:endParaRPr lang="en-GB" dirty="0"/>
          </a:p>
        </p:txBody>
      </p:sp>
    </p:spTree>
    <p:extLst>
      <p:ext uri="{BB962C8B-B14F-4D97-AF65-F5344CB8AC3E}">
        <p14:creationId xmlns:p14="http://schemas.microsoft.com/office/powerpoint/2010/main" val="121753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164789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44210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1742325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1A55068-8859-4602-B692-9B3C3CD661E1}"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0416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10720C5-95C9-43DF-9B71-7F487C76EC8D}"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5404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E5A785-BCFE-4C38-B2B7-616CE5A0AF74}"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2805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CC2635D-3C7C-4C0D-BCE1-82957CC006D0}"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414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A22C3-0C9B-48BD-AAA5-C1FA33636D03}"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88714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fld id="{C4BF2641-BEB5-4A99-8241-457778C43216}"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9082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9AD19-B5A2-42FE-A6D8-B0925E4EA2DA}"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98325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4A0FF-8BFF-4C2C-B966-2F2DAAFC2512}"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73738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12809296-3502-4728-B1E4-1B62F01D393C}" type="datetime1">
              <a:rPr lang="en-US" smtClean="0">
                <a:solidFill>
                  <a:prstClr val="black"/>
                </a:solidFill>
              </a:rPr>
              <a:pPr/>
              <a:t>7/10/2019</a:t>
            </a:fld>
            <a:endParaRPr lang="en-US"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HPE Confidential</a:t>
            </a:r>
            <a:endParaRPr lang="en-US" dirty="0">
              <a:solidFill>
                <a:prstClr val="black"/>
              </a:solidFill>
            </a:endParaRPr>
          </a:p>
        </p:txBody>
      </p:sp>
      <p:sp>
        <p:nvSpPr>
          <p:cNvPr id="13" name="Slide Number Placeholder 12"/>
          <p:cNvSpPr>
            <a:spLocks noGrp="1"/>
          </p:cNvSpPr>
          <p:nvPr>
            <p:ph type="sldNum" sz="quarter" idx="17"/>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2101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24158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3016135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58FEE9E-66C5-48D6-9C1A-646C42F9E4D7}" type="datetime1">
              <a:rPr lang="en-US" smtClean="0">
                <a:solidFill>
                  <a:prstClr val="black"/>
                </a:solidFill>
              </a:rPr>
              <a:pPr/>
              <a:t>7/10/2019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6585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402B8A2-F228-4321-8E6C-99EFA6C8B52F}" type="datetime1">
              <a:rPr lang="en-US" smtClean="0">
                <a:solidFill>
                  <a:prstClr val="black"/>
                </a:solidFill>
              </a:rPr>
              <a:pPr/>
              <a:t>7/10/2019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0299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85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3474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013956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526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31107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100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94717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19513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4171311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524613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4161881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5834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038212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3374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055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6492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652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0024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9458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1831977" cy="737961"/>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05258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5566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8019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3919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19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4220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54909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15469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76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8866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7449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19966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844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77625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318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dirty="0"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HPE Confidential</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633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070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91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56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7022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7" y="457005"/>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57905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701"/>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6" y="457208"/>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7882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7850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4"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5"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1052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7"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607"/>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8959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6"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6441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41679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913283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144904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6"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7035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8"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068882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21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6"/>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5811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471437-BA9B-46EF-982C-C27010E28A8B}"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858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4"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6"/>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714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6072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8725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July 10, 2019</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80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8"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14918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6648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7059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8"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1906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9121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0765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FEB7B9-42B8-4564-AEC8-C7C0673109EE}"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993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4"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478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77028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053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0" y="2819400"/>
            <a:ext cx="3657601"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3505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5"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1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7"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8"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8"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94710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901"/>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July 10, 2019</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4099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8101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042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43"/>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478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389C98B-6F6C-4FD6-9338-F74A8E8872E2}"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549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07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756031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63234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633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0025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53304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80683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695155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490010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3531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EDC741-25BB-45B3-95AE-788862ABDCD5}"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2242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820930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2292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5538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143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6785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83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July 10, 2019</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30228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655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49048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94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83227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A87491A8-1C52-4EE6-BC20-C7586CED6F04}"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5806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1906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0833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5674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5058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4415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903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26709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2816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647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July 10, 2019</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1549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542E202-B8D0-422C-9683-CE13D05025E5}"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183344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9552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446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042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16" name="Title 1"/>
          <p:cNvSpPr>
            <a:spLocks noGrp="1"/>
          </p:cNvSpPr>
          <p:nvPr>
            <p:ph type="ctrTitle" hasCustomPrompt="1"/>
          </p:nvPr>
        </p:nvSpPr>
        <p:spPr bwMode="black">
          <a:xfrm>
            <a:off x="438912" y="316994"/>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6" y="6345071"/>
            <a:ext cx="10683393" cy="304800"/>
          </a:xfrm>
          <a:prstGeom prst="rect">
            <a:avLst/>
          </a:prstGeom>
          <a:noFill/>
        </p:spPr>
        <p:txBody>
          <a:bodyPr wrap="square" lIns="0" rtlCol="0">
            <a:noAutofit/>
          </a:bodyPr>
          <a:lstStyle/>
          <a:p>
            <a:pPr>
              <a:defRPr/>
            </a:pPr>
            <a:r>
              <a:rPr lang="en-US" sz="933" dirty="0" smtClean="0">
                <a:solidFill>
                  <a:srgbClr val="B9B8BB"/>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11710943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BC72DB3F-0B40-4191-885A-6137CEB20FD6}"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85485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75BBDBF3-489A-49AC-B8E5-6A5F9A5BE48D}" type="datetime4">
              <a:rPr lang="en-US" smtClean="0">
                <a:solidFill>
                  <a:prstClr val="white"/>
                </a:solidFill>
              </a:rPr>
              <a:pPr/>
              <a:t>July 10,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4623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87109EC0-0404-4A55-A66E-54A0D17DCFB4}"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165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16EF44-9F0E-4A76-A8AD-35CBE1B68990}"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07387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C96801A-4D8C-447C-9845-4ECA93B9DA2C}"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902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90EEE69-CCDE-4565-AE24-DCAC4D6F070F}"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6258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2F37FF3-BE79-4300-B345-B0F5DD4432F3}" type="datetime4">
              <a:rPr lang="en-US" smtClean="0">
                <a:solidFill>
                  <a:prstClr val="black"/>
                </a:solidFill>
              </a:rPr>
              <a:pPr/>
              <a:t>July 10,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5127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AB7B5-1A2D-4A50-9C78-A3B7A7FFBE94}" type="datetime4">
              <a:rPr lang="en-US" smtClean="0">
                <a:solidFill>
                  <a:prstClr val="black"/>
                </a:solidFill>
              </a:rPr>
              <a:pPr/>
              <a:t>July 10, 2019</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8499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027252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CB858A-976D-412A-B443-A23AD19E09FF}"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75602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66C3999-CC0A-46F9-83BA-BDBB5398F44D}"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6144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FB9DE62-8040-4A21-B472-A10B7918541C}" type="datetime4">
              <a:rPr lang="en-US" smtClean="0">
                <a:solidFill>
                  <a:prstClr val="black"/>
                </a:solidFill>
              </a:rPr>
              <a:pPr/>
              <a:t>July 10,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7879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4ACFF8A-02E1-43A3-909F-7F5D59A9EC6A}"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95654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25FD764-24E1-45CE-B621-832E3C11E422}"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2375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9567109-7C40-4041-B2B3-FBD85B7EA0F2}"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256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EC30F-35E9-4369-9E8B-F06391EFFF92}"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5911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4B15EA8-F959-43C3-BE4D-6025829E5E68}"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0330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42426-3B49-4541-A6FB-A048188713D6}"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4104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1B0AEE80-49F6-4C14-90F8-045867505A3E}"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206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9741930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03E2A4-DD6E-4A37-ACCA-327FDADE463E}"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7983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FC25E-D8B8-42F6-8A5B-B86974E69F6D}" type="datetime4">
              <a:rPr lang="en-US" smtClean="0">
                <a:solidFill>
                  <a:prstClr val="black"/>
                </a:solidFill>
              </a:rPr>
              <a:pPr/>
              <a:t>July 10,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675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38C55BF5-271A-4BE5-840D-E889428E7562}" type="datetime4">
              <a:rPr lang="en-US" smtClean="0">
                <a:solidFill>
                  <a:prstClr val="black"/>
                </a:solidFill>
              </a:rPr>
              <a:pPr/>
              <a:t>July 10, 2019</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8719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967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5F3F931-1EAE-4A15-945B-FAE636375BDD}"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7924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B1CAD15-868E-4159-95D0-217C4C149B5D}"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6879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9149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3427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231687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94566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558522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65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111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40895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56567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205255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610153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22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4676743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91970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8062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5447805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65840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53720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3617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2452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5524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749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52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50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6084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1880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1320090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13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87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7906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190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33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36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115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dirty="0"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HPE Confidential</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09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46731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0692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7623140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9561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182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5C49B-9849-4947-9873-85C704FC9D5C}" type="datetime1">
              <a:rPr lang="en-US" smtClean="0">
                <a:solidFill>
                  <a:prstClr val="black"/>
                </a:solidFill>
              </a:rPr>
              <a:pPr/>
              <a:t>7/10/2019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9615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D102F-AD5E-4494-958F-4964F8329F5A}" type="datetime1">
              <a:rPr lang="en-US" smtClean="0">
                <a:solidFill>
                  <a:prstClr val="black"/>
                </a:solidFill>
              </a:rPr>
              <a:pPr/>
              <a:t>7/10/2019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85403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65097F7-5078-42DB-AC62-72CB13A09957}" type="datetime1">
              <a:rPr lang="en-US" smtClean="0">
                <a:solidFill>
                  <a:prstClr val="black"/>
                </a:solidFill>
              </a:rPr>
              <a:pPr/>
              <a:t>7/10/2019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0174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0036666-F7FE-4EBA-8115-67DBF8D4C0EE}" type="datetime1">
              <a:rPr lang="en-US" smtClean="0">
                <a:solidFill>
                  <a:prstClr val="black"/>
                </a:solidFill>
              </a:rPr>
              <a:pPr/>
              <a:t>7/10/2019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413982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845BC2E6-E75E-4C2F-9C92-689E45F6F2A4}" type="datetime1">
              <a:rPr lang="en-US" smtClean="0">
                <a:solidFill>
                  <a:prstClr val="white"/>
                </a:solidFill>
              </a:rPr>
              <a:pPr/>
              <a:t>7/10/2019</a:t>
            </a:fld>
            <a:endParaRPr lang="en-US"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89132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0AB526A1-87F5-4AA6-9D26-F585EAFCFF2E}" type="datetime1">
              <a:rPr lang="en-US" smtClean="0">
                <a:solidFill>
                  <a:prstClr val="white"/>
                </a:solidFill>
              </a:rPr>
              <a:pPr/>
              <a:t>7/10/2019</a:t>
            </a:fld>
            <a:endParaRPr lang="en-US"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68349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FB9C508D-00EA-4996-886A-2DE8D21AC339}" type="datetime1">
              <a:rPr lang="en-US" smtClean="0">
                <a:solidFill>
                  <a:prstClr val="black"/>
                </a:solidFill>
              </a:rPr>
              <a:pPr/>
              <a:t>7/10/2019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9038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4001D33B-CD1A-4F0C-BD2F-23A045B0A343}" type="datetime1">
              <a:rPr lang="en-US" smtClean="0">
                <a:solidFill>
                  <a:prstClr val="white"/>
                </a:solidFill>
              </a:rPr>
              <a:pPr/>
              <a:t>7/10/2019</a:t>
            </a:fld>
            <a:endParaRPr lang="en-US"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98130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E0EB4-7170-4CA6-87AB-0FD2D91BE79F}" type="datetimeFigureOut">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3809161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358A88DB-466F-4DBF-91A8-3E8EECB71D90}" type="datetime1">
              <a:rPr lang="en-US" smtClean="0">
                <a:solidFill>
                  <a:prstClr val="black"/>
                </a:solidFill>
              </a:rPr>
              <a:pPr/>
              <a:t>7/10/2019</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94122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7BB839-CDF5-40C2-972E-EDF0F3F9FE5D}" type="datetime1">
              <a:rPr lang="en-US" smtClean="0">
                <a:solidFill>
                  <a:prstClr val="black"/>
                </a:solidFill>
              </a:rPr>
              <a:pPr/>
              <a:t>7/10/2019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0758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DFD663D-19D3-4130-9C86-387A923D6647}" type="datetime1">
              <a:rPr lang="en-US" smtClean="0">
                <a:solidFill>
                  <a:prstClr val="black"/>
                </a:solidFill>
              </a:rPr>
              <a:pPr/>
              <a:t>7/10/2019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01439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F86B720-5168-4BC1-9AE0-8296130BBEEA}" type="datetime1">
              <a:rPr lang="en-US" smtClean="0">
                <a:solidFill>
                  <a:prstClr val="black"/>
                </a:solidFill>
              </a:rPr>
              <a:pPr/>
              <a:t>7/10/2019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81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BB2A54DA-B9AF-416F-B58D-3FB6075F746B}" type="datetime1">
              <a:rPr lang="en-US" smtClean="0">
                <a:solidFill>
                  <a:prstClr val="black"/>
                </a:solidFill>
              </a:rPr>
              <a:pPr/>
              <a:t>7/10/2019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2121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1C35A-A14C-408E-8790-C7BC5902990E}" type="datetime1">
              <a:rPr lang="en-US" smtClean="0">
                <a:solidFill>
                  <a:prstClr val="black"/>
                </a:solidFill>
              </a:rPr>
              <a:pPr/>
              <a:t>7/10/2019</a:t>
            </a:fld>
            <a:endParaRPr lang="en-US"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3602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BF19366-663D-4E22-8457-4CB93B2CDDE8}"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1361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EBD0C28-F715-4962-80FF-5B058B484FAA}" type="datetime1">
              <a:rPr lang="en-US" smtClean="0">
                <a:solidFill>
                  <a:prstClr val="black"/>
                </a:solidFill>
              </a:rPr>
              <a:pPr/>
              <a:t>7/10/2019</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29821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66B3D58-418C-459C-A39B-CF2B16D2E885}" type="datetime1">
              <a:rPr lang="en-US" smtClean="0">
                <a:solidFill>
                  <a:prstClr val="black"/>
                </a:solidFill>
              </a:rPr>
              <a:pPr/>
              <a:t>7/10/2019</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4926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053CD91-DF27-4CD3-86FC-03045924A893}" type="datetime1">
              <a:rPr lang="en-US" smtClean="0">
                <a:solidFill>
                  <a:prstClr val="black"/>
                </a:solidFill>
              </a:rPr>
              <a:pPr/>
              <a:t>7/10/2019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56638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theme" Target="../theme/theme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slideLayout" Target="../slideLayouts/slideLayout145.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slideLayout" Target="../slideLayouts/slideLayout144.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slideLayout" Target="../slideLayouts/slideLayout143.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36" Type="http://schemas.openxmlformats.org/officeDocument/2006/relationships/theme" Target="../theme/theme5.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slideLayout" Target="../slideLayouts/slideLayout142.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slideLayout" Target="../slideLayouts/slideLayout141.xml"/><Relationship Id="rId35" Type="http://schemas.openxmlformats.org/officeDocument/2006/relationships/slideLayout" Target="../slideLayouts/slideLayout1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3" Type="http://schemas.openxmlformats.org/officeDocument/2006/relationships/slideLayout" Target="../slideLayouts/slideLayout149.xml"/><Relationship Id="rId21" Type="http://schemas.openxmlformats.org/officeDocument/2006/relationships/slideLayout" Target="../slideLayouts/slideLayout167.xml"/><Relationship Id="rId34" Type="http://schemas.openxmlformats.org/officeDocument/2006/relationships/theme" Target="../theme/theme6.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29" Type="http://schemas.openxmlformats.org/officeDocument/2006/relationships/slideLayout" Target="../slideLayouts/slideLayout175.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26" Type="http://schemas.openxmlformats.org/officeDocument/2006/relationships/slideLayout" Target="../slideLayouts/slideLayout205.xml"/><Relationship Id="rId3" Type="http://schemas.openxmlformats.org/officeDocument/2006/relationships/slideLayout" Target="../slideLayouts/slideLayout182.xml"/><Relationship Id="rId21" Type="http://schemas.openxmlformats.org/officeDocument/2006/relationships/slideLayout" Target="../slideLayouts/slideLayout200.xml"/><Relationship Id="rId34" Type="http://schemas.openxmlformats.org/officeDocument/2006/relationships/slideLayout" Target="../slideLayouts/slideLayout213.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5" Type="http://schemas.openxmlformats.org/officeDocument/2006/relationships/slideLayout" Target="../slideLayouts/slideLayout204.xml"/><Relationship Id="rId33" Type="http://schemas.openxmlformats.org/officeDocument/2006/relationships/slideLayout" Target="../slideLayouts/slideLayout212.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slideLayout" Target="../slideLayouts/slideLayout199.xml"/><Relationship Id="rId29" Type="http://schemas.openxmlformats.org/officeDocument/2006/relationships/slideLayout" Target="../slideLayouts/slideLayout208.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24" Type="http://schemas.openxmlformats.org/officeDocument/2006/relationships/slideLayout" Target="../slideLayouts/slideLayout203.xml"/><Relationship Id="rId32" Type="http://schemas.openxmlformats.org/officeDocument/2006/relationships/slideLayout" Target="../slideLayouts/slideLayout211.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23" Type="http://schemas.openxmlformats.org/officeDocument/2006/relationships/slideLayout" Target="../slideLayouts/slideLayout202.xml"/><Relationship Id="rId28" Type="http://schemas.openxmlformats.org/officeDocument/2006/relationships/slideLayout" Target="../slideLayouts/slideLayout207.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31" Type="http://schemas.openxmlformats.org/officeDocument/2006/relationships/slideLayout" Target="../slideLayouts/slideLayout210.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 Id="rId22" Type="http://schemas.openxmlformats.org/officeDocument/2006/relationships/slideLayout" Target="../slideLayouts/slideLayout201.xml"/><Relationship Id="rId27" Type="http://schemas.openxmlformats.org/officeDocument/2006/relationships/slideLayout" Target="../slideLayouts/slideLayout206.xml"/><Relationship Id="rId30" Type="http://schemas.openxmlformats.org/officeDocument/2006/relationships/slideLayout" Target="../slideLayouts/slideLayout209.xml"/><Relationship Id="rId35"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E0EB4-7170-4CA6-87AB-0FD2D91BE79F}" type="datetimeFigureOut">
              <a:rPr lang="en-US" smtClean="0"/>
              <a:t>7/10/2019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FABA6-0472-4A88-A6E9-CF01B3A8F2D1}" type="slidenum">
              <a:rPr lang="en-US" smtClean="0"/>
              <a:t>‹#›</a:t>
            </a:fld>
            <a:endParaRPr lang="en-US" dirty="0"/>
          </a:p>
        </p:txBody>
      </p:sp>
    </p:spTree>
    <p:extLst>
      <p:ext uri="{BB962C8B-B14F-4D97-AF65-F5344CB8AC3E}">
        <p14:creationId xmlns:p14="http://schemas.microsoft.com/office/powerpoint/2010/main" val="219227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0FC54E37-5E48-4CF0-A422-4E4C42599990}"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754486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9232533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4B4FDC87-5BCD-4EB8-85DD-6ED45A6EAA6D}" type="datetime1">
              <a:rPr lang="en-US" smtClean="0">
                <a:solidFill>
                  <a:prstClr val="black"/>
                </a:solidFill>
              </a:rPr>
              <a:pPr/>
              <a:t>7/10/2019</a:t>
            </a:fld>
            <a:endParaRPr lang="en-US"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D50A0072-CBD4-B44D-A438-4ECB2160A3D0}"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08511593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24628065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5"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6"/>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5" y="437706"/>
            <a:ext cx="10972801"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6"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76"/>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8280695"/>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July 10, 2019</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75446335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 id="2147483857" r:id="rId24"/>
    <p:sldLayoutId id="2147483858" r:id="rId25"/>
    <p:sldLayoutId id="2147483859" r:id="rId26"/>
    <p:sldLayoutId id="2147483860" r:id="rId27"/>
    <p:sldLayoutId id="2147483861" r:id="rId28"/>
    <p:sldLayoutId id="2147483862" r:id="rId29"/>
    <p:sldLayoutId id="2147483863" r:id="rId30"/>
    <p:sldLayoutId id="2147483864" r:id="rId31"/>
    <p:sldLayoutId id="2147483865" r:id="rId32"/>
    <p:sldLayoutId id="2147483866" r:id="rId33"/>
    <p:sldLayoutId id="2147483867"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4.xml"/></Relationships>
</file>

<file path=ppt/slides/_rels/slide11.xml.rels><?xml version="1.0" encoding="UTF-8" standalone="yes"?>
<Relationships xmlns="http://schemas.openxmlformats.org/package/2006/relationships"><Relationship Id="rId2" Type="http://schemas.openxmlformats.org/officeDocument/2006/relationships/hyperlink" Target="https://wiki.hpelabs.net/display/HCSS/Proposal+of+Block+storage+for+Agena's+hypervisor+stack" TargetMode="External"/><Relationship Id="rId1" Type="http://schemas.openxmlformats.org/officeDocument/2006/relationships/slideLayout" Target="../slideLayouts/slideLayout1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298" y="2667000"/>
            <a:ext cx="11071405" cy="2133600"/>
          </a:xfrm>
        </p:spPr>
        <p:txBody>
          <a:bodyPr/>
          <a:lstStyle/>
          <a:p>
            <a:r>
              <a:rPr lang="en-US" sz="6000" dirty="0" smtClean="0"/>
              <a:t>Block Storage Evaluation Report for </a:t>
            </a:r>
            <a:r>
              <a:rPr lang="en-US" sz="6000" dirty="0" err="1" smtClean="0"/>
              <a:t>Agena’s</a:t>
            </a:r>
            <a:r>
              <a:rPr lang="en-US" sz="6000" dirty="0" smtClean="0"/>
              <a:t> VMaaS</a:t>
            </a:r>
            <a:endParaRPr lang="en-US" sz="4400" b="0" dirty="0" smtClean="0"/>
          </a:p>
        </p:txBody>
      </p:sp>
      <p:sp>
        <p:nvSpPr>
          <p:cNvPr id="11" name="Text Placeholder 10"/>
          <p:cNvSpPr>
            <a:spLocks noGrp="1"/>
          </p:cNvSpPr>
          <p:nvPr>
            <p:ph type="body" sz="quarter" idx="13"/>
          </p:nvPr>
        </p:nvSpPr>
        <p:spPr>
          <a:xfrm>
            <a:off x="606422" y="5821835"/>
            <a:ext cx="8458065" cy="339214"/>
          </a:xfrm>
        </p:spPr>
        <p:txBody>
          <a:bodyPr/>
          <a:lstStyle/>
          <a:p>
            <a:r>
              <a:rPr lang="en-US" sz="3000" b="1" dirty="0" smtClean="0"/>
              <a:t>Jyoti Ranjan </a:t>
            </a:r>
            <a:r>
              <a:rPr lang="en-US" sz="3000" dirty="0" smtClean="0"/>
              <a:t>(Cloud Architect)</a:t>
            </a:r>
          </a:p>
          <a:p>
            <a:r>
              <a:rPr lang="en-US" dirty="0" smtClean="0"/>
              <a:t>12 July, 2019</a:t>
            </a:r>
            <a:endParaRPr lang="en-US" dirty="0"/>
          </a:p>
          <a:p>
            <a:endParaRPr lang="en-US" sz="3000" b="1" dirty="0"/>
          </a:p>
        </p:txBody>
      </p:sp>
    </p:spTree>
    <p:extLst>
      <p:ext uri="{BB962C8B-B14F-4D97-AF65-F5344CB8AC3E}">
        <p14:creationId xmlns:p14="http://schemas.microsoft.com/office/powerpoint/2010/main" val="11686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Evaluation report (1/2)</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10</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20" y="1222512"/>
            <a:ext cx="10958379" cy="5009323"/>
          </a:xfrm>
          <a:prstGeom prst="rect">
            <a:avLst/>
          </a:prstGeom>
        </p:spPr>
      </p:pic>
    </p:spTree>
    <p:extLst>
      <p:ext uri="{BB962C8B-B14F-4D97-AF65-F5344CB8AC3E}">
        <p14:creationId xmlns:p14="http://schemas.microsoft.com/office/powerpoint/2010/main" val="11195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Recommendation</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TextBox 8"/>
          <p:cNvSpPr txBox="1"/>
          <p:nvPr/>
        </p:nvSpPr>
        <p:spPr>
          <a:xfrm>
            <a:off x="624020" y="1288473"/>
            <a:ext cx="10878717" cy="4654816"/>
          </a:xfrm>
          <a:prstGeom prst="rect">
            <a:avLst/>
          </a:prstGeom>
          <a:noFill/>
        </p:spPr>
        <p:txBody>
          <a:bodyPr wrap="square" lIns="0" tIns="0" rIns="0" bIns="0" rtlCol="0">
            <a:noAutofit/>
          </a:bodyPr>
          <a:lstStyle/>
          <a:p>
            <a:pPr>
              <a:lnSpc>
                <a:spcPct val="150000"/>
              </a:lnSpc>
            </a:pPr>
            <a:r>
              <a:rPr lang="en-US" sz="1600" dirty="0"/>
              <a:t>The recommendation is to use HPE SimpliVity as block storage system for </a:t>
            </a:r>
            <a:r>
              <a:rPr lang="en-US" sz="1600" dirty="0" err="1"/>
              <a:t>Agena's</a:t>
            </a:r>
            <a:r>
              <a:rPr lang="en-US" sz="1600" dirty="0"/>
              <a:t> VMaaS solution. It wins by a significant margin because of its rich data feature set which is VM centric instead of volume centric, a very critical aspect to be considered when offering VM vending in cloud way. If we ignore that edge of HPE SimpliVity then VMware vSAN fits best bill of using HPE Compute and storage in tandem because of its best fitment with Apollo 4200</a:t>
            </a:r>
            <a:r>
              <a:rPr lang="en-US" sz="1600" dirty="0" smtClean="0"/>
              <a:t>.</a:t>
            </a:r>
          </a:p>
          <a:p>
            <a:pPr>
              <a:lnSpc>
                <a:spcPct val="150000"/>
              </a:lnSpc>
            </a:pPr>
            <a:endParaRPr lang="en-US" sz="1600" dirty="0">
              <a:solidFill>
                <a:prstClr val="black"/>
              </a:solidFill>
            </a:endParaRPr>
          </a:p>
          <a:p>
            <a:pPr>
              <a:lnSpc>
                <a:spcPct val="150000"/>
              </a:lnSpc>
            </a:pPr>
            <a:r>
              <a:rPr lang="en-US" sz="1600" dirty="0">
                <a:solidFill>
                  <a:prstClr val="black"/>
                </a:solidFill>
              </a:rPr>
              <a:t>See </a:t>
            </a:r>
            <a:r>
              <a:rPr lang="en-US" sz="1600" dirty="0" smtClean="0">
                <a:solidFill>
                  <a:prstClr val="black"/>
                </a:solidFill>
                <a:hlinkClick r:id="rId2"/>
              </a:rPr>
              <a:t>wiki page</a:t>
            </a:r>
            <a:r>
              <a:rPr lang="en-US" sz="1600" u="sng" dirty="0" smtClean="0">
                <a:solidFill>
                  <a:prstClr val="black"/>
                </a:solidFill>
                <a:hlinkClick r:id="rId2"/>
              </a:rPr>
              <a:t> </a:t>
            </a:r>
            <a:r>
              <a:rPr lang="en-US" sz="1600" dirty="0" smtClean="0">
                <a:solidFill>
                  <a:prstClr val="black"/>
                </a:solidFill>
              </a:rPr>
              <a:t>for </a:t>
            </a:r>
            <a:r>
              <a:rPr lang="en-US" sz="1600" dirty="0">
                <a:solidFill>
                  <a:prstClr val="black"/>
                </a:solidFill>
              </a:rPr>
              <a:t>more detail.</a:t>
            </a:r>
          </a:p>
          <a:p>
            <a:pPr>
              <a:lnSpc>
                <a:spcPct val="150000"/>
              </a:lnSpc>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286581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573603">
              <a:spcAft>
                <a:spcPts val="533"/>
              </a:spcAft>
              <a:buSzPct val="100000"/>
            </a:pPr>
            <a:r>
              <a:rPr lang="en-US" sz="3600" dirty="0">
                <a:solidFill>
                  <a:srgbClr val="01A982"/>
                </a:solidFill>
              </a:rPr>
              <a:t>Thank You</a:t>
            </a: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12</a:t>
            </a:fld>
            <a:endParaRPr lang="en-US" dirty="0">
              <a:solidFill>
                <a:srgbClr val="5F7A76"/>
              </a:solidFill>
            </a:endParaRPr>
          </a:p>
        </p:txBody>
      </p:sp>
    </p:spTree>
    <p:extLst>
      <p:ext uri="{BB962C8B-B14F-4D97-AF65-F5344CB8AC3E}">
        <p14:creationId xmlns:p14="http://schemas.microsoft.com/office/powerpoint/2010/main" val="227376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lang="en-US" smtClean="0">
                <a:solidFill>
                  <a:srgbClr val="5F7A76"/>
                </a:solidFill>
              </a:rPr>
              <a:pPr/>
              <a:t>2</a:t>
            </a:fld>
            <a:endParaRPr lang="en-US" dirty="0">
              <a:solidFill>
                <a:srgbClr val="5F7A76"/>
              </a:solidFill>
            </a:endParaRPr>
          </a:p>
        </p:txBody>
      </p:sp>
      <p:graphicFrame>
        <p:nvGraphicFramePr>
          <p:cNvPr id="28" name="Diagram 27"/>
          <p:cNvGraphicFramePr/>
          <p:nvPr>
            <p:extLst>
              <p:ext uri="{D42A27DB-BD31-4B8C-83A1-F6EECF244321}">
                <p14:modId xmlns:p14="http://schemas.microsoft.com/office/powerpoint/2010/main" val="1451509379"/>
              </p:ext>
            </p:extLst>
          </p:nvPr>
        </p:nvGraphicFramePr>
        <p:xfrm>
          <a:off x="609441" y="1172817"/>
          <a:ext cx="11246586" cy="494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40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Overview</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3</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624020" y="1288473"/>
            <a:ext cx="10878717" cy="4654816"/>
          </a:xfrm>
          <a:prstGeom prst="rect">
            <a:avLst/>
          </a:prstGeom>
          <a:noFill/>
        </p:spPr>
        <p:txBody>
          <a:bodyPr wrap="square" lIns="0" tIns="0" rIns="0" bIns="0" rtlCol="0">
            <a:noAutofit/>
          </a:bodyPr>
          <a:lstStyle/>
          <a:p>
            <a:pPr algn="just"/>
            <a:r>
              <a:rPr lang="en-US" dirty="0"/>
              <a:t>GreenLake Hybrid Cloud (GLHC) </a:t>
            </a:r>
            <a:r>
              <a:rPr lang="en-US" dirty="0" smtClean="0"/>
              <a:t>cloud </a:t>
            </a:r>
            <a:r>
              <a:rPr lang="en-US" dirty="0"/>
              <a:t>platform is a flagship cloud solution provided by HPE. </a:t>
            </a:r>
            <a:r>
              <a:rPr lang="en-US" dirty="0" smtClean="0"/>
              <a:t>One of the critical aspect to identify block storage requirement for </a:t>
            </a:r>
            <a:r>
              <a:rPr lang="en-US" dirty="0" err="1" smtClean="0"/>
              <a:t>Agena’s</a:t>
            </a:r>
            <a:r>
              <a:rPr lang="en-US" dirty="0" smtClean="0"/>
              <a:t> VMaaS platform. The chosen storage system should be able to serve </a:t>
            </a:r>
            <a:r>
              <a:rPr lang="en-US" dirty="0"/>
              <a:t>robustness, simplicity, scalability and pay-as-you go </a:t>
            </a:r>
            <a:r>
              <a:rPr lang="en-US" dirty="0" smtClean="0"/>
              <a:t>model which is fundamental tenets of cloud. </a:t>
            </a:r>
          </a:p>
          <a:p>
            <a:endParaRPr lang="en-US" dirty="0" smtClean="0"/>
          </a:p>
          <a:p>
            <a:pPr algn="just"/>
            <a:r>
              <a:rPr lang="en-US" dirty="0" smtClean="0"/>
              <a:t>A single storage system is optimal to meet the requirement for all the use cases. </a:t>
            </a:r>
            <a:r>
              <a:rPr lang="en-US" dirty="0"/>
              <a:t>Usage of one storage system for all the purpose might not result in effective storage solution and can result into higher TCO </a:t>
            </a:r>
            <a:r>
              <a:rPr lang="en-US" dirty="0" smtClean="0"/>
              <a:t>and inefficient utilization. In context of VMaaS these are the following set of use cases needing storage:</a:t>
            </a:r>
          </a:p>
          <a:p>
            <a:endParaRPr lang="en-US" dirty="0"/>
          </a:p>
          <a:p>
            <a:pPr marL="285750" indent="-285750">
              <a:buFont typeface="Arial" panose="020B0604020202020204" pitchFamily="34" charset="0"/>
              <a:buChar char="•"/>
            </a:pPr>
            <a:r>
              <a:rPr lang="en-US" dirty="0" smtClean="0"/>
              <a:t>Block storage for (Green Lake Cloud Gateway) GLCG </a:t>
            </a:r>
          </a:p>
          <a:p>
            <a:pPr marL="285750" indent="-285750">
              <a:buFont typeface="Arial" panose="020B0604020202020204" pitchFamily="34" charset="0"/>
              <a:buChar char="•"/>
            </a:pPr>
            <a:r>
              <a:rPr lang="en-US" dirty="0" smtClean="0"/>
              <a:t>Backup storage system </a:t>
            </a:r>
            <a:r>
              <a:rPr lang="en-US" dirty="0"/>
              <a:t>for GLCG </a:t>
            </a:r>
            <a:endParaRPr lang="en-US" dirty="0" smtClean="0"/>
          </a:p>
          <a:p>
            <a:pPr marL="285750" indent="-285750">
              <a:buFont typeface="Arial" panose="020B0604020202020204" pitchFamily="34" charset="0"/>
              <a:buChar char="•"/>
            </a:pPr>
            <a:r>
              <a:rPr lang="en-US" dirty="0" smtClean="0"/>
              <a:t>Block storage system for VMaaS platform</a:t>
            </a:r>
          </a:p>
          <a:p>
            <a:pPr marL="285750" indent="-285750">
              <a:buFont typeface="Arial" panose="020B0604020202020204" pitchFamily="34" charset="0"/>
              <a:buChar char="•"/>
            </a:pPr>
            <a:r>
              <a:rPr lang="en-US" dirty="0" smtClean="0"/>
              <a:t>Backup storage </a:t>
            </a:r>
            <a:r>
              <a:rPr lang="en-US" dirty="0"/>
              <a:t>system </a:t>
            </a:r>
            <a:r>
              <a:rPr lang="en-US" dirty="0" smtClean="0"/>
              <a:t>for VMaaS platform </a:t>
            </a:r>
          </a:p>
          <a:p>
            <a:pPr marL="285750" indent="-285750">
              <a:buFont typeface="Arial" panose="020B0604020202020204" pitchFamily="34" charset="0"/>
              <a:buChar char="•"/>
            </a:pPr>
            <a:endParaRPr lang="en-US" dirty="0"/>
          </a:p>
          <a:p>
            <a:r>
              <a:rPr lang="en-US" dirty="0" smtClean="0"/>
              <a:t>The content address Block Storage System for VMaaS platform only and is more focused towards ESXi hypervisor.</a:t>
            </a:r>
            <a:endParaRPr lang="en-US" dirty="0"/>
          </a:p>
          <a:p>
            <a:pPr>
              <a:lnSpc>
                <a:spcPct val="150000"/>
              </a:lnSpc>
            </a:pPr>
            <a:endParaRPr lang="en-US" dirty="0" smtClean="0">
              <a:solidFill>
                <a:prstClr val="black"/>
              </a:solidFill>
            </a:endParaRPr>
          </a:p>
          <a:p>
            <a:pPr lvl="2">
              <a:lnSpc>
                <a:spcPct val="150000"/>
              </a:lnSpc>
            </a:pPr>
            <a:endParaRPr lang="en-US" dirty="0" smtClean="0">
              <a:solidFill>
                <a:prstClr val="black"/>
              </a:solidFill>
            </a:endParaRPr>
          </a:p>
        </p:txBody>
      </p:sp>
    </p:spTree>
    <p:extLst>
      <p:ext uri="{BB962C8B-B14F-4D97-AF65-F5344CB8AC3E}">
        <p14:creationId xmlns:p14="http://schemas.microsoft.com/office/powerpoint/2010/main" val="27715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Requirement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561671864"/>
              </p:ext>
            </p:extLst>
          </p:nvPr>
        </p:nvGraphicFramePr>
        <p:xfrm>
          <a:off x="624020" y="1212574"/>
          <a:ext cx="11054458" cy="4920447"/>
        </p:xfrm>
        <a:graphic>
          <a:graphicData uri="http://schemas.openxmlformats.org/drawingml/2006/table">
            <a:tbl>
              <a:tblPr firstRow="1" bandRow="1">
                <a:tableStyleId>{5C22544A-7EE6-4342-B048-85BDC9FD1C3A}</a:tableStyleId>
              </a:tblPr>
              <a:tblGrid>
                <a:gridCol w="588672"/>
                <a:gridCol w="2305507"/>
                <a:gridCol w="3165014"/>
                <a:gridCol w="4995265"/>
              </a:tblGrid>
              <a:tr h="397977">
                <a:tc>
                  <a:txBody>
                    <a:bodyPr/>
                    <a:lstStyle/>
                    <a:p>
                      <a:pPr algn="ctr"/>
                      <a:r>
                        <a:rPr lang="en-US" sz="1200" dirty="0" smtClean="0"/>
                        <a:t>ID</a:t>
                      </a:r>
                      <a:endParaRPr lang="en-GB" sz="1200" dirty="0"/>
                    </a:p>
                  </a:txBody>
                  <a:tcPr/>
                </a:tc>
                <a:tc>
                  <a:txBody>
                    <a:bodyPr/>
                    <a:lstStyle/>
                    <a:p>
                      <a:r>
                        <a:rPr lang="en-US" sz="1200" dirty="0" smtClean="0"/>
                        <a:t>Requirement</a:t>
                      </a:r>
                      <a:endParaRPr lang="en-GB" sz="1200" dirty="0"/>
                    </a:p>
                  </a:txBody>
                  <a:tcPr/>
                </a:tc>
                <a:tc>
                  <a:txBody>
                    <a:bodyPr/>
                    <a:lstStyle/>
                    <a:p>
                      <a:r>
                        <a:rPr lang="en-US" sz="1200" dirty="0" smtClean="0"/>
                        <a:t>Description</a:t>
                      </a:r>
                      <a:endParaRPr lang="en-GB" sz="1200" dirty="0"/>
                    </a:p>
                  </a:txBody>
                  <a:tcPr/>
                </a:tc>
                <a:tc>
                  <a:txBody>
                    <a:bodyPr/>
                    <a:lstStyle/>
                    <a:p>
                      <a:r>
                        <a:rPr lang="en-US" sz="1200" dirty="0" smtClean="0"/>
                        <a:t>Author’s view</a:t>
                      </a:r>
                      <a:endParaRPr lang="en-GB" sz="1200" dirty="0"/>
                    </a:p>
                  </a:txBody>
                  <a:tcPr/>
                </a:tc>
              </a:tr>
              <a:tr h="370840">
                <a:tc>
                  <a:txBody>
                    <a:bodyPr/>
                    <a:lstStyle/>
                    <a:p>
                      <a:pPr algn="ctr"/>
                      <a:r>
                        <a:rPr lang="en-US" sz="1200" dirty="0" smtClean="0"/>
                        <a:t>1</a:t>
                      </a:r>
                      <a:endParaRPr lang="en-GB" sz="1200" dirty="0"/>
                    </a:p>
                  </a:txBody>
                  <a:tcPr/>
                </a:tc>
                <a:tc>
                  <a:txBody>
                    <a:bodyPr/>
                    <a:lstStyle/>
                    <a:p>
                      <a:r>
                        <a:rPr lang="en-US" sz="1200" b="0" i="0" kern="1200" dirty="0" smtClean="0">
                          <a:solidFill>
                            <a:schemeClr val="dk1"/>
                          </a:solidFill>
                          <a:effectLst/>
                          <a:latin typeface="+mn-lt"/>
                          <a:ea typeface="+mn-ea"/>
                          <a:cs typeface="+mn-cs"/>
                        </a:rPr>
                        <a:t>Ability to support multiple supervisory</a:t>
                      </a:r>
                      <a:endParaRPr lang="en-GB" sz="1200" dirty="0"/>
                    </a:p>
                  </a:txBody>
                  <a:tcPr/>
                </a:tc>
                <a:tc>
                  <a:txBody>
                    <a:bodyPr/>
                    <a:lstStyle/>
                    <a:p>
                      <a:r>
                        <a:rPr lang="en-US" sz="1200" b="0" i="0" kern="1200" dirty="0" smtClean="0">
                          <a:solidFill>
                            <a:schemeClr val="dk1"/>
                          </a:solidFill>
                          <a:effectLst/>
                          <a:latin typeface="+mn-lt"/>
                          <a:ea typeface="+mn-ea"/>
                          <a:cs typeface="+mn-cs"/>
                        </a:rPr>
                        <a:t>Leverage same storage system for other hypervisor (e.g. KVM, Hyperv) as and when we support it.</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Yes, it</a:t>
                      </a:r>
                      <a:r>
                        <a:rPr lang="en-US" sz="1200" b="0" i="0" kern="1200" baseline="0" dirty="0" smtClean="0">
                          <a:solidFill>
                            <a:schemeClr val="dk1"/>
                          </a:solidFill>
                          <a:effectLst/>
                          <a:latin typeface="+mn-lt"/>
                          <a:ea typeface="+mn-ea"/>
                          <a:cs typeface="+mn-cs"/>
                        </a:rPr>
                        <a:t> will be ideal to have same solution for </a:t>
                      </a:r>
                      <a:r>
                        <a:rPr lang="en-US" sz="1200" b="0" i="0" kern="1200" dirty="0" smtClean="0">
                          <a:solidFill>
                            <a:schemeClr val="dk1"/>
                          </a:solidFill>
                          <a:effectLst/>
                          <a:latin typeface="+mn-lt"/>
                          <a:ea typeface="+mn-ea"/>
                          <a:cs typeface="+mn-cs"/>
                        </a:rPr>
                        <a:t>all hyper-visors (e.g. ESXi, KVM, HyperV) but ESXi falls in different bucket because of </a:t>
                      </a:r>
                      <a:r>
                        <a:rPr lang="en-US" sz="1200" b="0" i="0" kern="1200" dirty="0" err="1" smtClean="0">
                          <a:solidFill>
                            <a:schemeClr val="dk1"/>
                          </a:solidFill>
                          <a:effectLst/>
                          <a:latin typeface="+mn-lt"/>
                          <a:ea typeface="+mn-ea"/>
                          <a:cs typeface="+mn-cs"/>
                        </a:rPr>
                        <a:t>it's</a:t>
                      </a:r>
                      <a:r>
                        <a:rPr lang="en-US" sz="1200" b="0" i="0" kern="1200" dirty="0" smtClean="0">
                          <a:solidFill>
                            <a:schemeClr val="dk1"/>
                          </a:solidFill>
                          <a:effectLst/>
                          <a:latin typeface="+mn-lt"/>
                          <a:ea typeface="+mn-ea"/>
                          <a:cs typeface="+mn-cs"/>
                        </a:rPr>
                        <a:t> overlay strategy of creating VMFS over native volume presented to ESXi host. The overlay results in dilution of storage capabilities provided by storage system if data stores are not designed properly. In a nutshell, the strategy adopted for ESXi does not fit to other hypervisors (KVM and HyperV) as it is.</a:t>
                      </a:r>
                    </a:p>
                  </a:txBody>
                  <a:tcPr/>
                </a:tc>
              </a:tr>
              <a:tr h="370840">
                <a:tc>
                  <a:txBody>
                    <a:bodyPr/>
                    <a:lstStyle/>
                    <a:p>
                      <a:pPr algn="ctr"/>
                      <a:r>
                        <a:rPr lang="en-US" sz="1200" dirty="0" smtClean="0"/>
                        <a:t>2</a:t>
                      </a:r>
                      <a:endParaRPr lang="en-GB" sz="1200" dirty="0"/>
                    </a:p>
                  </a:txBody>
                  <a:tcPr/>
                </a:tc>
                <a:tc>
                  <a:txBody>
                    <a:bodyPr/>
                    <a:lstStyle/>
                    <a:p>
                      <a:r>
                        <a:rPr lang="en-GB" sz="1200" b="0" i="0" kern="1200" dirty="0" smtClean="0">
                          <a:solidFill>
                            <a:schemeClr val="dk1"/>
                          </a:solidFill>
                          <a:effectLst/>
                          <a:latin typeface="+mn-lt"/>
                          <a:ea typeface="+mn-ea"/>
                          <a:cs typeface="+mn-cs"/>
                        </a:rPr>
                        <a:t>Performance requirement</a:t>
                      </a:r>
                      <a:endParaRPr lang="en-GB" sz="1200" dirty="0"/>
                    </a:p>
                  </a:txBody>
                  <a:tcPr/>
                </a:tc>
                <a:tc>
                  <a:txBody>
                    <a:bodyPr/>
                    <a:lstStyle/>
                    <a:p>
                      <a:pPr algn="l" fontAlgn="t"/>
                      <a:r>
                        <a:rPr lang="en-US" sz="1200" b="0" i="0" kern="1200" dirty="0" smtClean="0">
                          <a:solidFill>
                            <a:schemeClr val="dk1"/>
                          </a:solidFill>
                          <a:effectLst/>
                          <a:latin typeface="+mn-lt"/>
                          <a:ea typeface="+mn-ea"/>
                          <a:cs typeface="+mn-cs"/>
                        </a:rPr>
                        <a:t>Ability to support differentiate storage offering in terms of feature and IOPS.</a:t>
                      </a:r>
                      <a:endParaRPr lang="en-GB" sz="1200" b="0" i="0" kern="1200" dirty="0">
                        <a:solidFill>
                          <a:schemeClr val="dk1"/>
                        </a:solidFill>
                        <a:effectLst/>
                        <a:latin typeface="+mn-lt"/>
                        <a:ea typeface="+mn-ea"/>
                        <a:cs typeface="+mn-cs"/>
                      </a:endParaRPr>
                    </a:p>
                  </a:txBody>
                  <a:tcPr marL="95250" marR="95250" marT="66675" marB="66675"/>
                </a:tc>
                <a:tc>
                  <a:txBody>
                    <a:bodyPr/>
                    <a:lstStyle/>
                    <a:p>
                      <a:pPr algn="l" fontAlgn="t"/>
                      <a:r>
                        <a:rPr lang="en-US" sz="1200" b="0" i="0" kern="1200" dirty="0">
                          <a:solidFill>
                            <a:schemeClr val="dk1"/>
                          </a:solidFill>
                          <a:effectLst/>
                          <a:latin typeface="+mn-lt"/>
                          <a:ea typeface="+mn-ea"/>
                          <a:cs typeface="+mn-cs"/>
                        </a:rPr>
                        <a:t>Ability to support differentiate storage offering.</a:t>
                      </a:r>
                    </a:p>
                  </a:txBody>
                  <a:tcPr marL="95250" marR="95250" marT="66675" marB="66675"/>
                </a:tc>
              </a:tr>
              <a:tr h="370840">
                <a:tc>
                  <a:txBody>
                    <a:bodyPr/>
                    <a:lstStyle/>
                    <a:p>
                      <a:pPr algn="ctr"/>
                      <a:r>
                        <a:rPr lang="en-US" sz="1200" dirty="0" smtClean="0"/>
                        <a:t>3</a:t>
                      </a:r>
                      <a:endParaRPr lang="en-GB" sz="1200" dirty="0"/>
                    </a:p>
                  </a:txBody>
                  <a:tcPr/>
                </a:tc>
                <a:tc>
                  <a:txBody>
                    <a:bodyPr/>
                    <a:lstStyle/>
                    <a:p>
                      <a:r>
                        <a:rPr lang="en-GB" sz="1200" b="0" i="0" kern="1200" dirty="0" smtClean="0">
                          <a:solidFill>
                            <a:schemeClr val="dk1"/>
                          </a:solidFill>
                          <a:effectLst/>
                          <a:latin typeface="+mn-lt"/>
                          <a:ea typeface="+mn-ea"/>
                          <a:cs typeface="+mn-cs"/>
                        </a:rPr>
                        <a:t>iSCSI support</a:t>
                      </a:r>
                      <a:endParaRPr lang="en-GB" sz="1200" dirty="0"/>
                    </a:p>
                  </a:txBody>
                  <a:tcPr/>
                </a:tc>
                <a:tc>
                  <a:txBody>
                    <a:bodyPr/>
                    <a:lstStyle/>
                    <a:p>
                      <a:r>
                        <a:rPr lang="en-US" sz="1200" b="0" i="0" kern="1200" dirty="0" smtClean="0">
                          <a:solidFill>
                            <a:schemeClr val="dk1"/>
                          </a:solidFill>
                          <a:effectLst/>
                          <a:latin typeface="+mn-lt"/>
                          <a:ea typeface="+mn-ea"/>
                          <a:cs typeface="+mn-cs"/>
                        </a:rPr>
                        <a:t>Instances should be able to connect to volume using iSCSI protocol.</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Every volume is presented to ESXi instance as SCSI (not iSCSI) unlike KVM or HyperV.  In a nutshell, the focus of proposal is on presenting volumes to instances not to hosts. So, iSCSI support in case of ESXi instances is not a true requirement.</a:t>
                      </a:r>
                    </a:p>
                    <a:p>
                      <a:endParaRPr lang="en-GB" sz="1200" dirty="0"/>
                    </a:p>
                  </a:txBody>
                  <a:tcPr/>
                </a:tc>
              </a:tr>
              <a:tr h="370840">
                <a:tc>
                  <a:txBody>
                    <a:bodyPr/>
                    <a:lstStyle/>
                    <a:p>
                      <a:pPr algn="ctr"/>
                      <a:r>
                        <a:rPr lang="en-US" sz="1200" dirty="0" smtClean="0"/>
                        <a:t>4</a:t>
                      </a:r>
                      <a:endParaRPr lang="en-GB" sz="1200" dirty="0"/>
                    </a:p>
                  </a:txBody>
                  <a:tcPr/>
                </a:tc>
                <a:tc>
                  <a:txBody>
                    <a:bodyPr/>
                    <a:lstStyle/>
                    <a:p>
                      <a:r>
                        <a:rPr lang="en-GB" sz="1200" b="0" i="0" kern="1200" dirty="0" smtClean="0">
                          <a:solidFill>
                            <a:schemeClr val="dk1"/>
                          </a:solidFill>
                          <a:effectLst/>
                          <a:latin typeface="+mn-lt"/>
                          <a:ea typeface="+mn-ea"/>
                          <a:cs typeface="+mn-cs"/>
                        </a:rPr>
                        <a:t>Support of enterprise feature</a:t>
                      </a:r>
                      <a:endParaRPr lang="en-GB" sz="1200" dirty="0"/>
                    </a:p>
                  </a:txBody>
                  <a:tcPr/>
                </a:tc>
                <a:tc>
                  <a:txBody>
                    <a:bodyPr/>
                    <a:lstStyle/>
                    <a:p>
                      <a:r>
                        <a:rPr lang="en-GB" sz="1200" b="0" i="0" kern="1200" dirty="0" smtClean="0">
                          <a:solidFill>
                            <a:schemeClr val="dk1"/>
                          </a:solidFill>
                          <a:effectLst/>
                          <a:latin typeface="+mn-lt"/>
                          <a:ea typeface="+mn-ea"/>
                          <a:cs typeface="+mn-cs"/>
                        </a:rPr>
                        <a:t>Need supportability of features like replication, de-duplication, compression etc.</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In case of ESXi, the ability</a:t>
                      </a:r>
                      <a:r>
                        <a:rPr lang="en-US" sz="1200" b="0" i="0" kern="1200" baseline="0" dirty="0" smtClean="0">
                          <a:solidFill>
                            <a:schemeClr val="dk1"/>
                          </a:solidFill>
                          <a:effectLst/>
                          <a:latin typeface="+mn-lt"/>
                          <a:ea typeface="+mn-ea"/>
                          <a:cs typeface="+mn-cs"/>
                        </a:rPr>
                        <a:t> to present differentiated storage </a:t>
                      </a:r>
                      <a:r>
                        <a:rPr lang="en-US" sz="1200" b="0" i="0" kern="1200" dirty="0" smtClean="0">
                          <a:solidFill>
                            <a:schemeClr val="dk1"/>
                          </a:solidFill>
                          <a:effectLst/>
                          <a:latin typeface="+mn-lt"/>
                          <a:ea typeface="+mn-ea"/>
                          <a:cs typeface="+mn-cs"/>
                        </a:rPr>
                        <a:t>requires careful and</a:t>
                      </a:r>
                      <a:r>
                        <a:rPr lang="en-US" sz="1200" b="0" i="0" kern="1200" baseline="0" dirty="0" smtClean="0">
                          <a:solidFill>
                            <a:schemeClr val="dk1"/>
                          </a:solidFill>
                          <a:effectLst/>
                          <a:latin typeface="+mn-lt"/>
                          <a:ea typeface="+mn-ea"/>
                          <a:cs typeface="+mn-cs"/>
                        </a:rPr>
                        <a:t> thoughtful design of datastore.</a:t>
                      </a:r>
                      <a:endParaRPr lang="en-GB" sz="1200" dirty="0"/>
                    </a:p>
                  </a:txBody>
                  <a:tcPr/>
                </a:tc>
              </a:tr>
              <a:tr h="370840">
                <a:tc>
                  <a:txBody>
                    <a:bodyPr/>
                    <a:lstStyle/>
                    <a:p>
                      <a:pPr algn="ctr"/>
                      <a:r>
                        <a:rPr lang="en-US" sz="1200" dirty="0" smtClean="0"/>
                        <a:t>5</a:t>
                      </a:r>
                      <a:endParaRPr lang="en-GB" sz="1200" dirty="0"/>
                    </a:p>
                  </a:txBody>
                  <a:tcPr/>
                </a:tc>
                <a:tc>
                  <a:txBody>
                    <a:bodyPr/>
                    <a:lstStyle/>
                    <a:p>
                      <a:pPr algn="l" fontAlgn="t"/>
                      <a:r>
                        <a:rPr lang="en-GB" sz="1200" dirty="0" smtClean="0">
                          <a:effectLst/>
                        </a:rPr>
                        <a:t>Ability </a:t>
                      </a:r>
                      <a:r>
                        <a:rPr lang="en-GB" sz="1200" dirty="0">
                          <a:effectLst/>
                        </a:rPr>
                        <a:t>to Scale</a:t>
                      </a:r>
                    </a:p>
                  </a:txBody>
                  <a:tcPr marL="95250" marR="95250" marT="66675" marB="66675"/>
                </a:tc>
                <a:tc>
                  <a:txBody>
                    <a:bodyPr/>
                    <a:lstStyle/>
                    <a:p>
                      <a:r>
                        <a:rPr lang="en-US" sz="1200" b="0" i="0" kern="1200" dirty="0" smtClean="0">
                          <a:solidFill>
                            <a:schemeClr val="dk1"/>
                          </a:solidFill>
                          <a:effectLst/>
                          <a:latin typeface="+mn-lt"/>
                          <a:ea typeface="+mn-ea"/>
                          <a:cs typeface="+mn-cs"/>
                        </a:rPr>
                        <a:t>Ability to scale horizontally, vertically or segmented.</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As we know that hypervisor cluster is more towards horizontal</a:t>
                      </a:r>
                      <a:r>
                        <a:rPr lang="en-US" sz="1200" b="0" i="0" kern="1200" baseline="0" dirty="0" smtClean="0">
                          <a:solidFill>
                            <a:schemeClr val="dk1"/>
                          </a:solidFill>
                          <a:effectLst/>
                          <a:latin typeface="+mn-lt"/>
                          <a:ea typeface="+mn-ea"/>
                          <a:cs typeface="+mn-cs"/>
                        </a:rPr>
                        <a:t> and </a:t>
                      </a:r>
                      <a:r>
                        <a:rPr lang="en-US" sz="1200" b="0" i="0" kern="1200" dirty="0" smtClean="0">
                          <a:solidFill>
                            <a:schemeClr val="dk1"/>
                          </a:solidFill>
                          <a:effectLst/>
                          <a:latin typeface="+mn-lt"/>
                          <a:ea typeface="+mn-ea"/>
                          <a:cs typeface="+mn-cs"/>
                        </a:rPr>
                        <a:t>segmented scaling even if storage system offers one or any combination of horizontal, segmented and vertical scaling. The proposal keeps</a:t>
                      </a:r>
                      <a:r>
                        <a:rPr lang="en-US" sz="1200" b="0" i="0" kern="1200" baseline="0" dirty="0" smtClean="0">
                          <a:solidFill>
                            <a:schemeClr val="dk1"/>
                          </a:solidFill>
                          <a:effectLst/>
                          <a:latin typeface="+mn-lt"/>
                          <a:ea typeface="+mn-ea"/>
                          <a:cs typeface="+mn-cs"/>
                        </a:rPr>
                        <a:t> this aspect in mind as it is not wise to see </a:t>
                      </a:r>
                      <a:r>
                        <a:rPr lang="en-US" sz="1200" b="0" i="0" kern="1200" dirty="0" smtClean="0">
                          <a:solidFill>
                            <a:schemeClr val="dk1"/>
                          </a:solidFill>
                          <a:effectLst/>
                          <a:latin typeface="+mn-lt"/>
                          <a:ea typeface="+mn-ea"/>
                          <a:cs typeface="+mn-cs"/>
                        </a:rPr>
                        <a:t>storage scaling separate from hypervisor cluster in most (if not all) cases.</a:t>
                      </a:r>
                    </a:p>
                    <a:p>
                      <a:endParaRPr lang="en-GB" sz="1200" dirty="0"/>
                    </a:p>
                  </a:txBody>
                  <a:tcPr/>
                </a:tc>
              </a:tr>
            </a:tbl>
          </a:graphicData>
        </a:graphic>
      </p:graphicFrame>
    </p:spTree>
    <p:extLst>
      <p:ext uri="{BB962C8B-B14F-4D97-AF65-F5344CB8AC3E}">
        <p14:creationId xmlns:p14="http://schemas.microsoft.com/office/powerpoint/2010/main" val="127268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Common observation</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5</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624020" y="1288473"/>
            <a:ext cx="10878717" cy="4654816"/>
          </a:xfrm>
          <a:prstGeom prst="rect">
            <a:avLst/>
          </a:prstGeom>
          <a:noFill/>
        </p:spPr>
        <p:txBody>
          <a:bodyPr wrap="square" lIns="0" tIns="0" rIns="0" bIns="0" rtlCol="0">
            <a:noAutofit/>
          </a:bodyPr>
          <a:lstStyle/>
          <a:p>
            <a:pPr marL="342900" indent="-342900">
              <a:lnSpc>
                <a:spcPct val="150000"/>
              </a:lnSpc>
              <a:buFont typeface="Wingdings" panose="05000000000000000000" pitchFamily="2" charset="2"/>
              <a:buChar char="q"/>
            </a:pPr>
            <a:r>
              <a:rPr lang="en-US" sz="1600" dirty="0" smtClean="0">
                <a:solidFill>
                  <a:prstClr val="black"/>
                </a:solidFill>
              </a:rPr>
              <a:t>Desire to have a same storage system for all use cases is no closer to reality.</a:t>
            </a:r>
          </a:p>
          <a:p>
            <a:pPr marL="342900" indent="-342900">
              <a:lnSpc>
                <a:spcPct val="150000"/>
              </a:lnSpc>
              <a:buFont typeface="Wingdings" panose="05000000000000000000" pitchFamily="2" charset="2"/>
              <a:buChar char="q"/>
            </a:pPr>
            <a:r>
              <a:rPr lang="en-US" sz="1600" dirty="0" smtClean="0">
                <a:solidFill>
                  <a:prstClr val="black"/>
                </a:solidFill>
              </a:rPr>
              <a:t>Usage of same storage system for all hypervisors might result in compromised storage offering for ESXi hypervisor.</a:t>
            </a:r>
          </a:p>
          <a:p>
            <a:pPr marL="342900" indent="-342900">
              <a:lnSpc>
                <a:spcPct val="150000"/>
              </a:lnSpc>
              <a:buFont typeface="Wingdings" panose="05000000000000000000" pitchFamily="2" charset="2"/>
              <a:buChar char="q"/>
            </a:pPr>
            <a:r>
              <a:rPr lang="en-US" sz="1600" dirty="0" smtClean="0">
                <a:solidFill>
                  <a:prstClr val="black"/>
                </a:solidFill>
              </a:rPr>
              <a:t>Scalability of storage system along with compute is as important as storage features.</a:t>
            </a:r>
          </a:p>
          <a:p>
            <a:pPr marL="342900" indent="-342900">
              <a:lnSpc>
                <a:spcPct val="150000"/>
              </a:lnSpc>
              <a:buFont typeface="Wingdings" panose="05000000000000000000" pitchFamily="2" charset="2"/>
              <a:buChar char="q"/>
            </a:pPr>
            <a:r>
              <a:rPr lang="en-US" sz="1600" dirty="0" smtClean="0">
                <a:solidFill>
                  <a:prstClr val="black"/>
                </a:solidFill>
              </a:rPr>
              <a:t>Overlay of VMFS and the concept of datastore warrants design of storage system for ESXi differently than other hypervisors like KVM, HyperV.</a:t>
            </a:r>
          </a:p>
          <a:p>
            <a:pPr marL="342900" indent="-342900">
              <a:lnSpc>
                <a:spcPct val="150000"/>
              </a:lnSpc>
              <a:buFont typeface="Wingdings" panose="05000000000000000000" pitchFamily="2" charset="2"/>
              <a:buChar char="q"/>
            </a:pPr>
            <a:r>
              <a:rPr lang="en-US" sz="1600" dirty="0" smtClean="0">
                <a:solidFill>
                  <a:prstClr val="black"/>
                </a:solidFill>
              </a:rPr>
              <a:t>Selection of particular storage system greatly influence the realization of advanced features like Remote backup, Disaster recovery.</a:t>
            </a:r>
          </a:p>
          <a:p>
            <a:pPr marL="342900" indent="-342900">
              <a:lnSpc>
                <a:spcPct val="150000"/>
              </a:lnSpc>
              <a:buFont typeface="Wingdings" panose="05000000000000000000" pitchFamily="2" charset="2"/>
              <a:buChar char="q"/>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195564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Evaluated candidates </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6</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TextBox 5"/>
          <p:cNvSpPr txBox="1"/>
          <p:nvPr/>
        </p:nvSpPr>
        <p:spPr>
          <a:xfrm>
            <a:off x="624020" y="1450398"/>
            <a:ext cx="10249389" cy="4654816"/>
          </a:xfrm>
          <a:prstGeom prst="rect">
            <a:avLst/>
          </a:prstGeom>
          <a:noFill/>
        </p:spPr>
        <p:txBody>
          <a:bodyPr wrap="square" lIns="0" tIns="0" rIns="0" bIns="0" rtlCol="0">
            <a:noAutofit/>
          </a:bodyPr>
          <a:lstStyle/>
          <a:p>
            <a:pPr marL="514350" indent="-514350">
              <a:lnSpc>
                <a:spcPct val="150000"/>
              </a:lnSpc>
              <a:buFont typeface="+mj-lt"/>
              <a:buAutoNum type="arabicPeriod"/>
            </a:pPr>
            <a:r>
              <a:rPr lang="en-US" sz="2000" dirty="0" smtClean="0">
                <a:solidFill>
                  <a:prstClr val="black"/>
                </a:solidFill>
              </a:rPr>
              <a:t>Vmware VSAN</a:t>
            </a:r>
          </a:p>
          <a:p>
            <a:pPr marL="514350" indent="-514350">
              <a:lnSpc>
                <a:spcPct val="150000"/>
              </a:lnSpc>
              <a:buFont typeface="+mj-lt"/>
              <a:buAutoNum type="arabicPeriod"/>
            </a:pPr>
            <a:r>
              <a:rPr lang="en-US" sz="2000" dirty="0" smtClean="0">
                <a:solidFill>
                  <a:prstClr val="black"/>
                </a:solidFill>
              </a:rPr>
              <a:t>HPE SimpliVity 380</a:t>
            </a:r>
          </a:p>
          <a:p>
            <a:pPr marL="514350" indent="-514350">
              <a:lnSpc>
                <a:spcPct val="150000"/>
              </a:lnSpc>
              <a:buFont typeface="+mj-lt"/>
              <a:buAutoNum type="arabicPeriod"/>
            </a:pPr>
            <a:r>
              <a:rPr lang="en-US" sz="2000" dirty="0" smtClean="0">
                <a:solidFill>
                  <a:prstClr val="black"/>
                </a:solidFill>
              </a:rPr>
              <a:t>HPE Nimble</a:t>
            </a:r>
          </a:p>
          <a:p>
            <a:pPr marL="514350" indent="-514350">
              <a:lnSpc>
                <a:spcPct val="150000"/>
              </a:lnSpc>
              <a:buFont typeface="+mj-lt"/>
              <a:buAutoNum type="arabicPeriod"/>
            </a:pPr>
            <a:r>
              <a:rPr lang="en-US" sz="2000" dirty="0" smtClean="0">
                <a:solidFill>
                  <a:prstClr val="black"/>
                </a:solidFill>
              </a:rPr>
              <a:t>HPE </a:t>
            </a:r>
            <a:r>
              <a:rPr lang="en-US" sz="2000" dirty="0" err="1" smtClean="0">
                <a:solidFill>
                  <a:prstClr val="black"/>
                </a:solidFill>
              </a:rPr>
              <a:t>Primera</a:t>
            </a:r>
            <a:endParaRPr lang="en-US" sz="2000" dirty="0" smtClean="0">
              <a:solidFill>
                <a:prstClr val="black"/>
              </a:solidFill>
            </a:endParaRPr>
          </a:p>
          <a:p>
            <a:pPr marL="514350" indent="-514350">
              <a:lnSpc>
                <a:spcPct val="150000"/>
              </a:lnSpc>
              <a:buFont typeface="+mj-lt"/>
              <a:buAutoNum type="arabicPeriod"/>
            </a:pPr>
            <a:endParaRPr lang="en-US" sz="2000" dirty="0">
              <a:solidFill>
                <a:prstClr val="black"/>
              </a:solidFill>
            </a:endParaRPr>
          </a:p>
          <a:p>
            <a:pPr marL="342900" indent="-342900">
              <a:lnSpc>
                <a:spcPct val="150000"/>
              </a:lnSpc>
              <a:buFont typeface="Wingdings" panose="05000000000000000000" pitchFamily="2" charset="2"/>
              <a:buChar char="q"/>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10612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Evaluated features</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7</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23069437"/>
              </p:ext>
            </p:extLst>
          </p:nvPr>
        </p:nvGraphicFramePr>
        <p:xfrm>
          <a:off x="624020" y="1392740"/>
          <a:ext cx="3617842" cy="4405710"/>
        </p:xfrm>
        <a:graphic>
          <a:graphicData uri="http://schemas.openxmlformats.org/drawingml/2006/table">
            <a:tbl>
              <a:tblPr/>
              <a:tblGrid>
                <a:gridCol w="3617842"/>
              </a:tblGrid>
              <a:tr h="134471">
                <a:tc>
                  <a:txBody>
                    <a:bodyPr/>
                    <a:lstStyle/>
                    <a:p>
                      <a:pPr algn="l"/>
                      <a:r>
                        <a:rPr lang="en-GB" sz="1600" dirty="0">
                          <a:solidFill>
                            <a:srgbClr val="00B0F0"/>
                          </a:solidFill>
                          <a:effectLst/>
                        </a:rPr>
                        <a:t>Hardware requirement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B0F0"/>
                          </a:solidFill>
                          <a:effectLst/>
                        </a:rPr>
                        <a:t>Specific host hardware requirement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B0F0"/>
                          </a:solidFill>
                          <a:effectLst/>
                        </a:rPr>
                        <a:t>Network requirement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B0F0"/>
                          </a:solidFill>
                          <a:effectLst/>
                        </a:rPr>
                        <a:t>Disk storage requirement </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00B0F0"/>
                          </a:solidFill>
                        </a:rPr>
                        <a:t>Models</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7030A0"/>
                          </a:solidFill>
                        </a:rPr>
                        <a:t>Is hyper-converged storage system?</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7030A0"/>
                          </a:solidFill>
                          <a:effectLst/>
                        </a:rPr>
                        <a:t>Hyper-visor supportability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7030A0"/>
                          </a:solidFill>
                          <a:effectLst/>
                        </a:rPr>
                        <a:t>iSCSI supportability to instances</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US" sz="1600" dirty="0">
                          <a:solidFill>
                            <a:srgbClr val="7030A0"/>
                          </a:solidFill>
                          <a:effectLst/>
                        </a:rPr>
                        <a:t>iSCSI supportability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FFC000"/>
                          </a:solidFill>
                          <a:effectLst/>
                        </a:rPr>
                        <a:t>Maximum raw storage capacity </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FFC000"/>
                          </a:solidFill>
                          <a:effectLst/>
                        </a:rPr>
                        <a:t>Maximum usable storage capacity </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US" sz="1600" dirty="0">
                          <a:solidFill>
                            <a:srgbClr val="FFC000"/>
                          </a:solidFill>
                        </a:rPr>
                        <a:t>Maximum effective storage capacity </a:t>
                      </a:r>
                      <a:r>
                        <a:rPr lang="en-US" sz="1600" dirty="0">
                          <a:solidFill>
                            <a:srgbClr val="FFC000"/>
                          </a:solidFill>
                          <a:effectLst/>
                        </a:rPr>
                        <a:t>(</a:t>
                      </a:r>
                      <a:r>
                        <a:rPr lang="en-US" sz="1600" dirty="0" smtClean="0">
                          <a:solidFill>
                            <a:srgbClr val="FFC000"/>
                          </a:solidFill>
                          <a:effectLst/>
                        </a:rPr>
                        <a:t>varies </a:t>
                      </a:r>
                      <a:r>
                        <a:rPr lang="en-US" sz="1600" dirty="0">
                          <a:solidFill>
                            <a:srgbClr val="FFC000"/>
                          </a:solidFill>
                          <a:effectLst/>
                        </a:rPr>
                        <a:t>with environment)</a:t>
                      </a:r>
                      <a:endParaRPr lang="en-US" sz="1600" dirty="0">
                        <a:solidFill>
                          <a:srgbClr val="FFC000"/>
                        </a:solidFill>
                      </a:endParaRP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CC6600"/>
                          </a:solidFill>
                          <a:effectLst/>
                        </a:rPr>
                        <a:t>Fault tolerance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CC6600"/>
                          </a:solidFill>
                        </a:rPr>
                        <a:t>Availability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CC6600"/>
                          </a:solidFill>
                          <a:effectLst/>
                        </a:rPr>
                        <a:t>Thin provisioning</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0575998"/>
              </p:ext>
            </p:extLst>
          </p:nvPr>
        </p:nvGraphicFramePr>
        <p:xfrm>
          <a:off x="4354507" y="1384063"/>
          <a:ext cx="3596796" cy="3749940"/>
        </p:xfrm>
        <a:graphic>
          <a:graphicData uri="http://schemas.openxmlformats.org/drawingml/2006/table">
            <a:tbl>
              <a:tblPr/>
              <a:tblGrid>
                <a:gridCol w="3596796"/>
              </a:tblGrid>
              <a:tr h="134471">
                <a:tc>
                  <a:txBody>
                    <a:bodyPr/>
                    <a:lstStyle/>
                    <a:p>
                      <a:pPr marL="0" algn="l" defTabSz="914400" rtl="0" eaLnBrk="1" latinLnBrk="0" hangingPunct="1"/>
                      <a:r>
                        <a:rPr lang="en-GB" sz="1600" kern="1200" dirty="0">
                          <a:solidFill>
                            <a:srgbClr val="CC6600"/>
                          </a:solidFill>
                          <a:effectLst/>
                          <a:latin typeface="+mn-lt"/>
                          <a:ea typeface="+mn-ea"/>
                          <a:cs typeface="+mn-cs"/>
                        </a:rPr>
                        <a:t>De-duplication</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a:solidFill>
                            <a:srgbClr val="CC6600"/>
                          </a:solidFill>
                          <a:effectLst/>
                          <a:latin typeface="+mn-lt"/>
                          <a:ea typeface="+mn-ea"/>
                          <a:cs typeface="+mn-cs"/>
                        </a:rPr>
                        <a:t>Compression</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Granular control on IOPS for instances to leverage pay based on the quality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smtClean="0">
                          <a:solidFill>
                            <a:srgbClr val="CC6600"/>
                          </a:solidFill>
                          <a:effectLst/>
                          <a:latin typeface="+mn-lt"/>
                          <a:ea typeface="+mn-ea"/>
                          <a:cs typeface="+mn-cs"/>
                        </a:rPr>
                        <a:t>Scalability</a:t>
                      </a:r>
                      <a:endParaRPr lang="en-GB" sz="1600" kern="1200" dirty="0">
                        <a:solidFill>
                          <a:srgbClr val="CC6600"/>
                        </a:solidFill>
                        <a:effectLst/>
                        <a:latin typeface="+mn-lt"/>
                        <a:ea typeface="+mn-ea"/>
                        <a:cs typeface="+mn-cs"/>
                      </a:endParaRP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Ability to work in federated mode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Backup of volume presented to instance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a:solidFill>
                            <a:srgbClr val="CC6600"/>
                          </a:solidFill>
                          <a:effectLst/>
                          <a:latin typeface="+mn-lt"/>
                          <a:ea typeface="+mn-ea"/>
                          <a:cs typeface="+mn-cs"/>
                        </a:rPr>
                        <a:t>Native application consistency backup</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Snapshot of volume presented to instance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Clone of volume presented to instance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Backup of disk volume presented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56788528"/>
              </p:ext>
            </p:extLst>
          </p:nvPr>
        </p:nvGraphicFramePr>
        <p:xfrm>
          <a:off x="8063948" y="1384063"/>
          <a:ext cx="3733800" cy="3228642"/>
        </p:xfrm>
        <a:graphic>
          <a:graphicData uri="http://schemas.openxmlformats.org/drawingml/2006/table">
            <a:tbl>
              <a:tblPr/>
              <a:tblGrid>
                <a:gridCol w="3733800"/>
              </a:tblGrid>
              <a:tr h="134471">
                <a:tc>
                  <a:txBody>
                    <a:bodyPr/>
                    <a:lstStyle/>
                    <a:p>
                      <a:pPr marL="0" algn="l" defTabSz="914400" rtl="0" eaLnBrk="1" latinLnBrk="0" hangingPunct="1"/>
                      <a:r>
                        <a:rPr lang="en-US" sz="1600" kern="1200" dirty="0">
                          <a:solidFill>
                            <a:srgbClr val="CC6600"/>
                          </a:solidFill>
                          <a:effectLst/>
                          <a:latin typeface="+mn-lt"/>
                          <a:ea typeface="+mn-ea"/>
                          <a:cs typeface="+mn-cs"/>
                        </a:rPr>
                        <a:t>Snapshot of disk volume presented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Clone of disk volume presented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Ability to support differentiated storage based on volume types</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a:solidFill>
                            <a:srgbClr val="CC6600"/>
                          </a:solidFill>
                          <a:effectLst/>
                          <a:latin typeface="+mn-lt"/>
                          <a:ea typeface="+mn-ea"/>
                          <a:cs typeface="+mn-cs"/>
                        </a:rPr>
                        <a:t>Disaster recovery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2060"/>
                          </a:solidFill>
                          <a:effectLst/>
                        </a:rPr>
                        <a:t>Manageability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2060"/>
                          </a:solidFill>
                          <a:effectLst/>
                        </a:rPr>
                        <a:t>Maintainability / Operation cost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2060"/>
                          </a:solidFill>
                          <a:effectLst/>
                        </a:rPr>
                        <a:t>Telemetry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654">
                <a:tc>
                  <a:txBody>
                    <a:bodyPr/>
                    <a:lstStyle/>
                    <a:p>
                      <a:r>
                        <a:rPr lang="en-GB" sz="1600" dirty="0">
                          <a:solidFill>
                            <a:srgbClr val="002060"/>
                          </a:solidFill>
                        </a:rPr>
                        <a:t>OpenStack compatibility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002060"/>
                          </a:solidFill>
                        </a:rPr>
                        <a:t>Public cloud </a:t>
                      </a:r>
                      <a:r>
                        <a:rPr lang="en-GB" sz="1600" dirty="0" smtClean="0">
                          <a:solidFill>
                            <a:srgbClr val="002060"/>
                          </a:solidFill>
                        </a:rPr>
                        <a:t>compatibility</a:t>
                      </a:r>
                      <a:endParaRPr lang="en-GB" sz="1600" dirty="0">
                        <a:solidFill>
                          <a:srgbClr val="002060"/>
                        </a:solidFill>
                      </a:endParaRP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409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Evaluation mechanism</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8</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2147473"/>
            <a:ext cx="10058400" cy="2195905"/>
          </a:xfrm>
          <a:prstGeom prst="rect">
            <a:avLst/>
          </a:prstGeom>
        </p:spPr>
      </p:pic>
    </p:spTree>
    <p:extLst>
      <p:ext uri="{BB962C8B-B14F-4D97-AF65-F5344CB8AC3E}">
        <p14:creationId xmlns:p14="http://schemas.microsoft.com/office/powerpoint/2010/main" val="29863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Evaluation report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9</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82" y="1192696"/>
            <a:ext cx="10969942" cy="5029200"/>
          </a:xfrm>
          <a:prstGeom prst="rect">
            <a:avLst/>
          </a:prstGeom>
        </p:spPr>
      </p:pic>
    </p:spTree>
    <p:extLst>
      <p:ext uri="{BB962C8B-B14F-4D97-AF65-F5344CB8AC3E}">
        <p14:creationId xmlns:p14="http://schemas.microsoft.com/office/powerpoint/2010/main" val="95001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Presentation1" id="{0EC81047-A730-4A42-A867-3EAE9D507465}" vid="{FDCDB9DC-28CE-4A69-BCB6-CE31E405AAED}"/>
    </a:ext>
  </a:extLst>
</a:theme>
</file>

<file path=ppt/theme/theme3.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4.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5.xml><?xml version="1.0" encoding="utf-8"?>
<a:theme xmlns:a="http://schemas.openxmlformats.org/drawingml/2006/main" name="1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6.xml><?xml version="1.0" encoding="utf-8"?>
<a:theme xmlns:a="http://schemas.openxmlformats.org/drawingml/2006/main" name="2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7.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Arial_16x9_Title_Slide_Library_v2.pptx" id="{3498CF2D-E20C-44AC-BA5D-8E0A58B35297}" vid="{9B8A7921-8085-4CB2-8283-E25C660237E2}"/>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41797</TotalTime>
  <Words>695</Words>
  <Application>Microsoft Office PowerPoint</Application>
  <PresentationFormat>Widescreen</PresentationFormat>
  <Paragraphs>121</Paragraphs>
  <Slides>12</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12</vt:i4>
      </vt:variant>
    </vt:vector>
  </HeadingPairs>
  <TitlesOfParts>
    <vt:vector size="25" baseType="lpstr">
      <vt:lpstr>Arial</vt:lpstr>
      <vt:lpstr>Bradley Hand ITC</vt:lpstr>
      <vt:lpstr>Calibri</vt:lpstr>
      <vt:lpstr>Calibri Light</vt:lpstr>
      <vt:lpstr>HP Simplified</vt:lpstr>
      <vt:lpstr>Wingdings</vt:lpstr>
      <vt:lpstr>Office Theme</vt:lpstr>
      <vt:lpstr>HPE_Standard_Arial_16x9_v2</vt:lpstr>
      <vt:lpstr>HPE_Standard_Arial_16x9_v4</vt:lpstr>
      <vt:lpstr>HPE_Standard_Arial_16x9_v5</vt:lpstr>
      <vt:lpstr>1_HPE_Standard_Arial_16x9_v4</vt:lpstr>
      <vt:lpstr>2_HPE_Standard_Arial_16x9_v4</vt:lpstr>
      <vt:lpstr>1_HPE_Standard_Arial_16x9_v2</vt:lpstr>
      <vt:lpstr>Block Storage Evaluation Report for Agena’s VMaaS</vt:lpstr>
      <vt:lpstr>Agenda</vt:lpstr>
      <vt:lpstr>Overview</vt:lpstr>
      <vt:lpstr>Requirement</vt:lpstr>
      <vt:lpstr>Common observation</vt:lpstr>
      <vt:lpstr>Evaluated candidates </vt:lpstr>
      <vt:lpstr>Evaluated features</vt:lpstr>
      <vt:lpstr>Evaluation mechanism</vt:lpstr>
      <vt:lpstr>Evaluation report</vt:lpstr>
      <vt:lpstr>Evaluation report (1/2)</vt:lpstr>
      <vt:lpstr>Recommendation</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VSA Clusters using HLM (HOS 3.0 based)</dc:title>
  <dc:creator>Ranjan, Jyoti</dc:creator>
  <cp:lastModifiedBy>Jyoti Ranjan</cp:lastModifiedBy>
  <cp:revision>433</cp:revision>
  <dcterms:created xsi:type="dcterms:W3CDTF">2016-08-25T11:52:50Z</dcterms:created>
  <dcterms:modified xsi:type="dcterms:W3CDTF">2019-07-10T07:03:10Z</dcterms:modified>
</cp:coreProperties>
</file>