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5.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95" r:id="rId3"/>
    <p:sldMasterId id="2147483731" r:id="rId4"/>
    <p:sldMasterId id="2147483763" r:id="rId5"/>
    <p:sldMasterId id="2147483799" r:id="rId6"/>
    <p:sldMasterId id="2147483833" r:id="rId7"/>
  </p:sldMasterIdLst>
  <p:notesMasterIdLst>
    <p:notesMasterId r:id="rId23"/>
  </p:notesMasterIdLst>
  <p:sldIdLst>
    <p:sldId id="262" r:id="rId8"/>
    <p:sldId id="334" r:id="rId9"/>
    <p:sldId id="427" r:id="rId10"/>
    <p:sldId id="435" r:id="rId11"/>
    <p:sldId id="432" r:id="rId12"/>
    <p:sldId id="431" r:id="rId13"/>
    <p:sldId id="438" r:id="rId14"/>
    <p:sldId id="441" r:id="rId15"/>
    <p:sldId id="430" r:id="rId16"/>
    <p:sldId id="437" r:id="rId17"/>
    <p:sldId id="433" r:id="rId18"/>
    <p:sldId id="439" r:id="rId19"/>
    <p:sldId id="436" r:id="rId20"/>
    <p:sldId id="440"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B2640E"/>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5238" autoAdjust="0"/>
  </p:normalViewPr>
  <p:slideViewPr>
    <p:cSldViewPr snapToGrid="0">
      <p:cViewPr varScale="1">
        <p:scale>
          <a:sx n="96" d="100"/>
          <a:sy n="96"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BF840-5887-43C4-AE8F-E64D3C6AF4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8447914B-DCF2-4732-97E3-3161C352687D}">
      <dgm:prSet phldrT="[Text]" custT="1"/>
      <dgm:spPr/>
      <dgm:t>
        <a:bodyPr/>
        <a:lstStyle/>
        <a:p>
          <a:r>
            <a:rPr lang="en-US" sz="2000" dirty="0" smtClean="0"/>
            <a:t>Integration with </a:t>
          </a:r>
          <a:r>
            <a:rPr lang="en-US" sz="2000" dirty="0" err="1" smtClean="0"/>
            <a:t>Agena</a:t>
          </a:r>
          <a:r>
            <a:rPr lang="en-US" sz="2000" dirty="0" smtClean="0"/>
            <a:t> cloud</a:t>
          </a:r>
          <a:endParaRPr lang="en-GB" sz="2000" dirty="0"/>
        </a:p>
      </dgm:t>
    </dgm:pt>
    <dgm:pt modelId="{11F2F779-DA7C-446C-94D4-A2EAC1039F7E}" type="parTrans" cxnId="{CDB8D88E-08AC-46CD-994D-BB5325415201}">
      <dgm:prSet/>
      <dgm:spPr/>
      <dgm:t>
        <a:bodyPr/>
        <a:lstStyle/>
        <a:p>
          <a:endParaRPr lang="en-GB"/>
        </a:p>
      </dgm:t>
    </dgm:pt>
    <dgm:pt modelId="{52AE8471-320E-46B9-A841-F9F212CCCAC7}" type="sibTrans" cxnId="{CDB8D88E-08AC-46CD-994D-BB5325415201}">
      <dgm:prSet/>
      <dgm:spPr/>
      <dgm:t>
        <a:bodyPr/>
        <a:lstStyle/>
        <a:p>
          <a:endParaRPr lang="en-GB"/>
        </a:p>
      </dgm:t>
    </dgm:pt>
    <dgm:pt modelId="{F73FAB16-FB17-45C5-B70D-D4CF6B6EE11B}">
      <dgm:prSet phldrT="[Text]" custT="1"/>
      <dgm:spPr/>
      <dgm:t>
        <a:bodyPr/>
        <a:lstStyle/>
        <a:p>
          <a:pPr>
            <a:lnSpc>
              <a:spcPct val="150000"/>
            </a:lnSpc>
          </a:pPr>
          <a:r>
            <a:rPr lang="en-US" sz="1600" dirty="0" smtClean="0"/>
            <a:t>Scope</a:t>
          </a:r>
          <a:endParaRPr lang="en-GB" sz="1600" dirty="0"/>
        </a:p>
      </dgm:t>
    </dgm:pt>
    <dgm:pt modelId="{DEA02E4E-46BD-40F4-95CA-45E6FBD0313F}" type="parTrans" cxnId="{EA754EFB-3BA5-49E2-8441-07EB6EADD011}">
      <dgm:prSet/>
      <dgm:spPr/>
      <dgm:t>
        <a:bodyPr/>
        <a:lstStyle/>
        <a:p>
          <a:endParaRPr lang="en-GB"/>
        </a:p>
      </dgm:t>
    </dgm:pt>
    <dgm:pt modelId="{55317244-30F7-449B-9CCF-48D119EC15CE}" type="sibTrans" cxnId="{EA754EFB-3BA5-49E2-8441-07EB6EADD011}">
      <dgm:prSet/>
      <dgm:spPr/>
      <dgm:t>
        <a:bodyPr/>
        <a:lstStyle/>
        <a:p>
          <a:endParaRPr lang="en-GB"/>
        </a:p>
      </dgm:t>
    </dgm:pt>
    <dgm:pt modelId="{1FA99F6D-995E-49DF-825B-56349A77E5CD}">
      <dgm:prSet phldrT="[Text]" custT="1"/>
      <dgm:spPr/>
      <dgm:t>
        <a:bodyPr/>
        <a:lstStyle/>
        <a:p>
          <a:pPr>
            <a:lnSpc>
              <a:spcPct val="150000"/>
            </a:lnSpc>
          </a:pPr>
          <a:r>
            <a:rPr lang="en-US" sz="1600" dirty="0" smtClean="0"/>
            <a:t>Logical architecture</a:t>
          </a:r>
          <a:endParaRPr lang="en-GB" sz="1600" dirty="0"/>
        </a:p>
      </dgm:t>
    </dgm:pt>
    <dgm:pt modelId="{C19B58D1-6DEA-4090-BDF8-9A4B2595ED2A}" type="parTrans" cxnId="{1062F2C8-9FFD-47EF-ACB3-62A32BF2CCF2}">
      <dgm:prSet/>
      <dgm:spPr/>
      <dgm:t>
        <a:bodyPr/>
        <a:lstStyle/>
        <a:p>
          <a:endParaRPr lang="en-GB"/>
        </a:p>
      </dgm:t>
    </dgm:pt>
    <dgm:pt modelId="{3C0150A1-E7C1-444E-9B74-EFD973ACCE20}" type="sibTrans" cxnId="{1062F2C8-9FFD-47EF-ACB3-62A32BF2CCF2}">
      <dgm:prSet/>
      <dgm:spPr/>
      <dgm:t>
        <a:bodyPr/>
        <a:lstStyle/>
        <a:p>
          <a:endParaRPr lang="en-GB"/>
        </a:p>
      </dgm:t>
    </dgm:pt>
    <dgm:pt modelId="{18441ECF-D657-4C09-97D5-CDA3351FC13F}">
      <dgm:prSet phldrT="[Text]" custT="1"/>
      <dgm:spPr/>
      <dgm:t>
        <a:bodyPr/>
        <a:lstStyle/>
        <a:p>
          <a:pPr>
            <a:lnSpc>
              <a:spcPct val="150000"/>
            </a:lnSpc>
          </a:pPr>
          <a:r>
            <a:rPr lang="en-GB" sz="1600" dirty="0" smtClean="0"/>
            <a:t>Use cases</a:t>
          </a:r>
          <a:endParaRPr lang="en-GB" sz="1600" dirty="0"/>
        </a:p>
      </dgm:t>
    </dgm:pt>
    <dgm:pt modelId="{B8E0C02D-7FE1-4738-B25C-8747DF68DB48}" type="parTrans" cxnId="{B714E8C1-C912-43A3-9B6A-FD1928E2D9BF}">
      <dgm:prSet/>
      <dgm:spPr/>
      <dgm:t>
        <a:bodyPr/>
        <a:lstStyle/>
        <a:p>
          <a:endParaRPr lang="en-US"/>
        </a:p>
      </dgm:t>
    </dgm:pt>
    <dgm:pt modelId="{261795C5-F91E-443E-AC4E-1D8444F5F74B}" type="sibTrans" cxnId="{B714E8C1-C912-43A3-9B6A-FD1928E2D9BF}">
      <dgm:prSet/>
      <dgm:spPr/>
      <dgm:t>
        <a:bodyPr/>
        <a:lstStyle/>
        <a:p>
          <a:endParaRPr lang="en-US"/>
        </a:p>
      </dgm:t>
    </dgm:pt>
    <dgm:pt modelId="{14AF7F2D-2308-43AF-9E3E-C8797FF81747}">
      <dgm:prSet phldrT="[Text]" custT="1"/>
      <dgm:spPr/>
      <dgm:t>
        <a:bodyPr/>
        <a:lstStyle/>
        <a:p>
          <a:pPr>
            <a:lnSpc>
              <a:spcPct val="150000"/>
            </a:lnSpc>
          </a:pPr>
          <a:r>
            <a:rPr lang="en-US" sz="1600" dirty="0" smtClean="0"/>
            <a:t>Recommendation</a:t>
          </a:r>
          <a:endParaRPr lang="en-GB" sz="1600" dirty="0"/>
        </a:p>
      </dgm:t>
    </dgm:pt>
    <dgm:pt modelId="{BB6657A6-30D0-4ADF-908C-4CDBF63891B5}" type="parTrans" cxnId="{100803F9-2397-4471-9C24-C626ABF13679}">
      <dgm:prSet/>
      <dgm:spPr/>
      <dgm:t>
        <a:bodyPr/>
        <a:lstStyle/>
        <a:p>
          <a:endParaRPr lang="en-US"/>
        </a:p>
      </dgm:t>
    </dgm:pt>
    <dgm:pt modelId="{8B3DDAC2-A13E-4CCB-81A1-4A1BFAA06D9C}" type="sibTrans" cxnId="{100803F9-2397-4471-9C24-C626ABF13679}">
      <dgm:prSet/>
      <dgm:spPr/>
      <dgm:t>
        <a:bodyPr/>
        <a:lstStyle/>
        <a:p>
          <a:endParaRPr lang="en-US"/>
        </a:p>
      </dgm:t>
    </dgm:pt>
    <dgm:pt modelId="{A8EC0F5F-A3C4-47B3-9F1D-61E041CD310B}">
      <dgm:prSet phldrT="[Text]" custT="1"/>
      <dgm:spPr/>
      <dgm:t>
        <a:bodyPr/>
        <a:lstStyle/>
        <a:p>
          <a:pPr>
            <a:lnSpc>
              <a:spcPct val="150000"/>
            </a:lnSpc>
          </a:pPr>
          <a:r>
            <a:rPr lang="en-GB" sz="1600" dirty="0" smtClean="0"/>
            <a:t>Assumption</a:t>
          </a:r>
          <a:endParaRPr lang="en-GB" sz="1600" dirty="0"/>
        </a:p>
      </dgm:t>
    </dgm:pt>
    <dgm:pt modelId="{0841A9B1-3BAC-4EE4-85B2-804357F26D9A}" type="parTrans" cxnId="{B8D8F7A7-F6B3-420D-9F67-385AC0C41854}">
      <dgm:prSet/>
      <dgm:spPr/>
      <dgm:t>
        <a:bodyPr/>
        <a:lstStyle/>
        <a:p>
          <a:endParaRPr lang="en-US"/>
        </a:p>
      </dgm:t>
    </dgm:pt>
    <dgm:pt modelId="{F2735227-2BB9-40B9-952E-00F8104AA901}" type="sibTrans" cxnId="{B8D8F7A7-F6B3-420D-9F67-385AC0C41854}">
      <dgm:prSet/>
      <dgm:spPr/>
      <dgm:t>
        <a:bodyPr/>
        <a:lstStyle/>
        <a:p>
          <a:endParaRPr lang="en-US"/>
        </a:p>
      </dgm:t>
    </dgm:pt>
    <dgm:pt modelId="{5A6C874C-F543-4F8D-A0BE-9AB1A0883800}">
      <dgm:prSet phldrT="[Text]" custT="1"/>
      <dgm:spPr/>
      <dgm:t>
        <a:bodyPr/>
        <a:lstStyle/>
        <a:p>
          <a:pPr>
            <a:lnSpc>
              <a:spcPct val="150000"/>
            </a:lnSpc>
          </a:pPr>
          <a:endParaRPr lang="en-GB" sz="1600" dirty="0"/>
        </a:p>
      </dgm:t>
    </dgm:pt>
    <dgm:pt modelId="{735EB71E-0462-4C6E-BC21-719F13586F57}" type="parTrans" cxnId="{F6D2E6CD-ED54-4E73-AEDD-A2698D296A54}">
      <dgm:prSet/>
      <dgm:spPr/>
      <dgm:t>
        <a:bodyPr/>
        <a:lstStyle/>
        <a:p>
          <a:endParaRPr lang="en-US"/>
        </a:p>
      </dgm:t>
    </dgm:pt>
    <dgm:pt modelId="{E15D8DBB-526D-4764-8608-991E39F692A4}" type="sibTrans" cxnId="{F6D2E6CD-ED54-4E73-AEDD-A2698D296A54}">
      <dgm:prSet/>
      <dgm:spPr/>
      <dgm:t>
        <a:bodyPr/>
        <a:lstStyle/>
        <a:p>
          <a:endParaRPr lang="en-US"/>
        </a:p>
      </dgm:t>
    </dgm:pt>
    <dgm:pt modelId="{75BCB8EB-E370-45E3-A105-013B92EAD57B}">
      <dgm:prSet phldrT="[Text]" custT="1"/>
      <dgm:spPr/>
      <dgm:t>
        <a:bodyPr/>
        <a:lstStyle/>
        <a:p>
          <a:r>
            <a:rPr lang="en-US" sz="2000" dirty="0" smtClean="0"/>
            <a:t>Evaluation </a:t>
          </a:r>
          <a:r>
            <a:rPr lang="en-US" sz="2000" dirty="0" smtClean="0"/>
            <a:t>of </a:t>
          </a:r>
          <a:r>
            <a:rPr lang="en-US" sz="2000" dirty="0" err="1" smtClean="0"/>
            <a:t>Veeam</a:t>
          </a:r>
          <a:endParaRPr lang="en-US" sz="2000" dirty="0" smtClean="0"/>
        </a:p>
        <a:p>
          <a:r>
            <a:rPr lang="en-US" sz="2000" dirty="0" smtClean="0"/>
            <a:t> </a:t>
          </a:r>
          <a:endParaRPr lang="en-GB" sz="2000" dirty="0"/>
        </a:p>
      </dgm:t>
    </dgm:pt>
    <dgm:pt modelId="{6C1236C9-C5ED-478A-9B31-29291446CD99}" type="sibTrans" cxnId="{4D99A325-1E0E-433D-97E3-CE1BD3828952}">
      <dgm:prSet/>
      <dgm:spPr/>
      <dgm:t>
        <a:bodyPr/>
        <a:lstStyle/>
        <a:p>
          <a:endParaRPr lang="en-GB"/>
        </a:p>
      </dgm:t>
    </dgm:pt>
    <dgm:pt modelId="{0A7D4B37-659A-4E50-A803-E94093BE3721}" type="parTrans" cxnId="{4D99A325-1E0E-433D-97E3-CE1BD3828952}">
      <dgm:prSet/>
      <dgm:spPr/>
      <dgm:t>
        <a:bodyPr/>
        <a:lstStyle/>
        <a:p>
          <a:endParaRPr lang="en-GB"/>
        </a:p>
      </dgm:t>
    </dgm:pt>
    <dgm:pt modelId="{0B63D22C-2F33-472D-8411-DE3B1EFD9558}">
      <dgm:prSet phldrT="[Text]" custT="1"/>
      <dgm:spPr/>
      <dgm:t>
        <a:bodyPr/>
        <a:lstStyle/>
        <a:p>
          <a:pPr>
            <a:lnSpc>
              <a:spcPct val="150000"/>
            </a:lnSpc>
          </a:pPr>
          <a:r>
            <a:rPr lang="en-GB" sz="1600" dirty="0" smtClean="0"/>
            <a:t>About backup solution</a:t>
          </a:r>
          <a:endParaRPr lang="en-GB" sz="1600" dirty="0"/>
        </a:p>
      </dgm:t>
    </dgm:pt>
    <dgm:pt modelId="{B4EBE295-0925-4163-8ABB-25BD37C04872}" type="parTrans" cxnId="{09ADEF67-4D24-4E4F-9AB9-CBD229DDA02A}">
      <dgm:prSet/>
      <dgm:spPr/>
      <dgm:t>
        <a:bodyPr/>
        <a:lstStyle/>
        <a:p>
          <a:endParaRPr lang="en-US"/>
        </a:p>
      </dgm:t>
    </dgm:pt>
    <dgm:pt modelId="{BE52C60D-AE42-47FF-8DDF-D12EC7718FC8}" type="sibTrans" cxnId="{09ADEF67-4D24-4E4F-9AB9-CBD229DDA02A}">
      <dgm:prSet/>
      <dgm:spPr/>
      <dgm:t>
        <a:bodyPr/>
        <a:lstStyle/>
        <a:p>
          <a:endParaRPr lang="en-US"/>
        </a:p>
      </dgm:t>
    </dgm:pt>
    <dgm:pt modelId="{E641A5C2-5A7A-49AC-9F65-D5FB8F297ECA}">
      <dgm:prSet phldrT="[Text]" custT="1"/>
      <dgm:spPr/>
      <dgm:t>
        <a:bodyPr/>
        <a:lstStyle/>
        <a:p>
          <a:pPr>
            <a:lnSpc>
              <a:spcPct val="150000"/>
            </a:lnSpc>
          </a:pPr>
          <a:r>
            <a:rPr lang="en-GB" sz="1600" dirty="0" smtClean="0"/>
            <a:t>Next steps</a:t>
          </a:r>
          <a:endParaRPr lang="en-GB" sz="1600" dirty="0"/>
        </a:p>
      </dgm:t>
    </dgm:pt>
    <dgm:pt modelId="{E01362C4-5814-4CB1-AD76-D4EAF4323B1C}" type="parTrans" cxnId="{69877A21-D567-4424-82E4-7E02B1066F8F}">
      <dgm:prSet/>
      <dgm:spPr/>
      <dgm:t>
        <a:bodyPr/>
        <a:lstStyle/>
        <a:p>
          <a:endParaRPr lang="en-US"/>
        </a:p>
      </dgm:t>
    </dgm:pt>
    <dgm:pt modelId="{2CB40A4E-D092-453F-9DB0-02A7FC3EE286}" type="sibTrans" cxnId="{69877A21-D567-4424-82E4-7E02B1066F8F}">
      <dgm:prSet/>
      <dgm:spPr/>
      <dgm:t>
        <a:bodyPr/>
        <a:lstStyle/>
        <a:p>
          <a:endParaRPr lang="en-US"/>
        </a:p>
      </dgm:t>
    </dgm:pt>
    <dgm:pt modelId="{BEFE6253-7FA9-416E-93D2-DD4D4318137E}">
      <dgm:prSet phldrT="[Text]" custT="1"/>
      <dgm:spPr/>
      <dgm:t>
        <a:bodyPr/>
        <a:lstStyle/>
        <a:p>
          <a:pPr>
            <a:lnSpc>
              <a:spcPct val="150000"/>
            </a:lnSpc>
          </a:pPr>
          <a:r>
            <a:rPr lang="en-GB" sz="1600" dirty="0" smtClean="0"/>
            <a:t>Summary</a:t>
          </a:r>
          <a:endParaRPr lang="en-GB" sz="1600" dirty="0"/>
        </a:p>
      </dgm:t>
    </dgm:pt>
    <dgm:pt modelId="{37081101-07E2-42C3-A5F7-2916AD8BFE7B}" type="parTrans" cxnId="{0196B663-16DE-4D15-8F8A-136968C3309B}">
      <dgm:prSet/>
      <dgm:spPr/>
      <dgm:t>
        <a:bodyPr/>
        <a:lstStyle/>
        <a:p>
          <a:endParaRPr lang="en-US"/>
        </a:p>
      </dgm:t>
    </dgm:pt>
    <dgm:pt modelId="{09C731E7-B868-4A38-89F4-C368E35DEDD9}" type="sibTrans" cxnId="{0196B663-16DE-4D15-8F8A-136968C3309B}">
      <dgm:prSet/>
      <dgm:spPr/>
      <dgm:t>
        <a:bodyPr/>
        <a:lstStyle/>
        <a:p>
          <a:endParaRPr lang="en-US"/>
        </a:p>
      </dgm:t>
    </dgm:pt>
    <dgm:pt modelId="{1E7683CE-C949-4D7C-83D6-F99C432FF853}">
      <dgm:prSet phldrT="[Text]" custT="1"/>
      <dgm:spPr/>
      <dgm:t>
        <a:bodyPr/>
        <a:lstStyle/>
        <a:p>
          <a:pPr>
            <a:lnSpc>
              <a:spcPct val="150000"/>
            </a:lnSpc>
          </a:pPr>
          <a:r>
            <a:rPr lang="en-GB" sz="1600" dirty="0" smtClean="0"/>
            <a:t>Pros and Cons</a:t>
          </a:r>
          <a:endParaRPr lang="en-GB" sz="1600" dirty="0"/>
        </a:p>
      </dgm:t>
    </dgm:pt>
    <dgm:pt modelId="{AA817C74-C4ED-489D-BB5C-90790B06EEFF}" type="parTrans" cxnId="{C6A9F29B-4DD4-451C-9DB9-15B2FDD6501C}">
      <dgm:prSet/>
      <dgm:spPr/>
      <dgm:t>
        <a:bodyPr/>
        <a:lstStyle/>
        <a:p>
          <a:endParaRPr lang="en-US"/>
        </a:p>
      </dgm:t>
    </dgm:pt>
    <dgm:pt modelId="{24DFEA80-5308-4B9B-89B6-D77C0FEB5053}" type="sibTrans" cxnId="{C6A9F29B-4DD4-451C-9DB9-15B2FDD6501C}">
      <dgm:prSet/>
      <dgm:spPr/>
      <dgm:t>
        <a:bodyPr/>
        <a:lstStyle/>
        <a:p>
          <a:endParaRPr lang="en-US"/>
        </a:p>
      </dgm:t>
    </dgm:pt>
    <dgm:pt modelId="{8212EBBA-4F7C-448D-AD29-816636BA39C6}">
      <dgm:prSet phldrT="[Text]" custT="1"/>
      <dgm:spPr/>
      <dgm:t>
        <a:bodyPr/>
        <a:lstStyle/>
        <a:p>
          <a:pPr>
            <a:lnSpc>
              <a:spcPct val="150000"/>
            </a:lnSpc>
          </a:pPr>
          <a:r>
            <a:rPr lang="en-GB" sz="1600" dirty="0" smtClean="0"/>
            <a:t>Deployment steps</a:t>
          </a:r>
          <a:endParaRPr lang="en-GB" sz="1600" dirty="0"/>
        </a:p>
      </dgm:t>
    </dgm:pt>
    <dgm:pt modelId="{4E0EC511-DC53-4883-924B-FCB86A4BF2D2}" type="parTrans" cxnId="{B0E3DF77-F24B-47E7-83E5-AF916DEA3D76}">
      <dgm:prSet/>
      <dgm:spPr/>
      <dgm:t>
        <a:bodyPr/>
        <a:lstStyle/>
        <a:p>
          <a:endParaRPr lang="en-US"/>
        </a:p>
      </dgm:t>
    </dgm:pt>
    <dgm:pt modelId="{A9C4D35A-0BF0-4708-9278-1AF37E0DBC5B}" type="sibTrans" cxnId="{B0E3DF77-F24B-47E7-83E5-AF916DEA3D76}">
      <dgm:prSet/>
      <dgm:spPr/>
      <dgm:t>
        <a:bodyPr/>
        <a:lstStyle/>
        <a:p>
          <a:endParaRPr lang="en-US"/>
        </a:p>
      </dgm:t>
    </dgm:pt>
    <dgm:pt modelId="{14AB7CF2-78D1-45FC-90DC-F03BE5D560A0}" type="pres">
      <dgm:prSet presAssocID="{645BF840-5887-43C4-AE8F-E64D3C6AF48E}" presName="Name0" presStyleCnt="0">
        <dgm:presLayoutVars>
          <dgm:dir/>
          <dgm:animLvl val="lvl"/>
          <dgm:resizeHandles val="exact"/>
        </dgm:presLayoutVars>
      </dgm:prSet>
      <dgm:spPr/>
      <dgm:t>
        <a:bodyPr/>
        <a:lstStyle/>
        <a:p>
          <a:endParaRPr lang="en-GB"/>
        </a:p>
      </dgm:t>
    </dgm:pt>
    <dgm:pt modelId="{894ED4EA-2A22-4C9F-8E73-9CE5961658CD}" type="pres">
      <dgm:prSet presAssocID="{75BCB8EB-E370-45E3-A105-013B92EAD57B}" presName="linNode" presStyleCnt="0"/>
      <dgm:spPr/>
    </dgm:pt>
    <dgm:pt modelId="{0E73FC82-0FA0-4885-AF9A-532E60389F94}" type="pres">
      <dgm:prSet presAssocID="{75BCB8EB-E370-45E3-A105-013B92EAD57B}" presName="parentText" presStyleLbl="node1" presStyleIdx="0" presStyleCnt="2">
        <dgm:presLayoutVars>
          <dgm:chMax val="1"/>
          <dgm:bulletEnabled val="1"/>
        </dgm:presLayoutVars>
      </dgm:prSet>
      <dgm:spPr/>
      <dgm:t>
        <a:bodyPr/>
        <a:lstStyle/>
        <a:p>
          <a:endParaRPr lang="en-GB"/>
        </a:p>
      </dgm:t>
    </dgm:pt>
    <dgm:pt modelId="{60D16ED5-8349-428F-854D-591CAC80D0C0}" type="pres">
      <dgm:prSet presAssocID="{75BCB8EB-E370-45E3-A105-013B92EAD57B}" presName="descendantText" presStyleLbl="alignAccFollowNode1" presStyleIdx="0" presStyleCnt="2" custScaleY="117245" custLinFactNeighborX="-1227" custLinFactNeighborY="-3898">
        <dgm:presLayoutVars>
          <dgm:bulletEnabled val="1"/>
        </dgm:presLayoutVars>
      </dgm:prSet>
      <dgm:spPr/>
      <dgm:t>
        <a:bodyPr/>
        <a:lstStyle/>
        <a:p>
          <a:endParaRPr lang="en-GB"/>
        </a:p>
      </dgm:t>
    </dgm:pt>
    <dgm:pt modelId="{EEFCFADC-AEA5-4964-86BD-C64183B22758}" type="pres">
      <dgm:prSet presAssocID="{6C1236C9-C5ED-478A-9B31-29291446CD99}" presName="sp" presStyleCnt="0"/>
      <dgm:spPr/>
    </dgm:pt>
    <dgm:pt modelId="{00426A13-A457-4F5D-AB32-BE179D7286C9}" type="pres">
      <dgm:prSet presAssocID="{8447914B-DCF2-4732-97E3-3161C352687D}" presName="linNode" presStyleCnt="0"/>
      <dgm:spPr/>
    </dgm:pt>
    <dgm:pt modelId="{956A1B34-2688-4BCF-B80C-3E6E9FF0F5DA}" type="pres">
      <dgm:prSet presAssocID="{8447914B-DCF2-4732-97E3-3161C352687D}" presName="parentText" presStyleLbl="node1" presStyleIdx="1" presStyleCnt="2">
        <dgm:presLayoutVars>
          <dgm:chMax val="1"/>
          <dgm:bulletEnabled val="1"/>
        </dgm:presLayoutVars>
      </dgm:prSet>
      <dgm:spPr/>
      <dgm:t>
        <a:bodyPr/>
        <a:lstStyle/>
        <a:p>
          <a:endParaRPr lang="en-GB"/>
        </a:p>
      </dgm:t>
    </dgm:pt>
    <dgm:pt modelId="{EF670740-92A7-47E3-861B-7D0E34714F1A}" type="pres">
      <dgm:prSet presAssocID="{8447914B-DCF2-4732-97E3-3161C352687D}" presName="descendantText" presStyleLbl="alignAccFollowNode1" presStyleIdx="1" presStyleCnt="2" custScaleY="121738" custLinFactNeighborX="-305" custLinFactNeighborY="2907">
        <dgm:presLayoutVars>
          <dgm:bulletEnabled val="1"/>
        </dgm:presLayoutVars>
      </dgm:prSet>
      <dgm:spPr/>
      <dgm:t>
        <a:bodyPr/>
        <a:lstStyle/>
        <a:p>
          <a:endParaRPr lang="en-GB"/>
        </a:p>
      </dgm:t>
    </dgm:pt>
  </dgm:ptLst>
  <dgm:cxnLst>
    <dgm:cxn modelId="{14C6F0AD-4AA7-423D-A956-2DA1312ED874}" type="presOf" srcId="{14AF7F2D-2308-43AF-9E3E-C8797FF81747}" destId="{EF670740-92A7-47E3-861B-7D0E34714F1A}" srcOrd="0" destOrd="2" presId="urn:microsoft.com/office/officeart/2005/8/layout/vList5"/>
    <dgm:cxn modelId="{F6D2E6CD-ED54-4E73-AEDD-A2698D296A54}" srcId="{8447914B-DCF2-4732-97E3-3161C352687D}" destId="{5A6C874C-F543-4F8D-A0BE-9AB1A0883800}" srcOrd="6" destOrd="0" parTransId="{735EB71E-0462-4C6E-BC21-719F13586F57}" sibTransId="{E15D8DBB-526D-4764-8608-991E39F692A4}"/>
    <dgm:cxn modelId="{71D80994-F8FF-4652-8F70-24470ABC301E}" type="presOf" srcId="{75BCB8EB-E370-45E3-A105-013B92EAD57B}" destId="{0E73FC82-0FA0-4885-AF9A-532E60389F94}" srcOrd="0" destOrd="0" presId="urn:microsoft.com/office/officeart/2005/8/layout/vList5"/>
    <dgm:cxn modelId="{6AF80DB4-BDA1-4E75-9E19-040B9289EA4E}" type="presOf" srcId="{BEFE6253-7FA9-416E-93D2-DD4D4318137E}" destId="{EF670740-92A7-47E3-861B-7D0E34714F1A}" srcOrd="0" destOrd="5" presId="urn:microsoft.com/office/officeart/2005/8/layout/vList5"/>
    <dgm:cxn modelId="{57F92343-2512-49A9-BB37-EBF4D1259ECA}" type="presOf" srcId="{8212EBBA-4F7C-448D-AD29-816636BA39C6}" destId="{EF670740-92A7-47E3-861B-7D0E34714F1A}" srcOrd="0" destOrd="3" presId="urn:microsoft.com/office/officeart/2005/8/layout/vList5"/>
    <dgm:cxn modelId="{F8E33F0B-8B26-4306-B353-2385D34A4B34}" type="presOf" srcId="{1E7683CE-C949-4D7C-83D6-F99C432FF853}" destId="{60D16ED5-8349-428F-854D-591CAC80D0C0}" srcOrd="0" destOrd="3" presId="urn:microsoft.com/office/officeart/2005/8/layout/vList5"/>
    <dgm:cxn modelId="{DDD2CEA5-063E-4552-8CC4-CED34CBD1850}" type="presOf" srcId="{5A6C874C-F543-4F8D-A0BE-9AB1A0883800}" destId="{EF670740-92A7-47E3-861B-7D0E34714F1A}" srcOrd="0" destOrd="6" presId="urn:microsoft.com/office/officeart/2005/8/layout/vList5"/>
    <dgm:cxn modelId="{981C6865-AA7C-4432-A851-D9A8F5DDA02E}" type="presOf" srcId="{645BF840-5887-43C4-AE8F-E64D3C6AF48E}" destId="{14AB7CF2-78D1-45FC-90DC-F03BE5D560A0}" srcOrd="0" destOrd="0" presId="urn:microsoft.com/office/officeart/2005/8/layout/vList5"/>
    <dgm:cxn modelId="{100803F9-2397-4471-9C24-C626ABF13679}" srcId="{8447914B-DCF2-4732-97E3-3161C352687D}" destId="{14AF7F2D-2308-43AF-9E3E-C8797FF81747}" srcOrd="2" destOrd="0" parTransId="{BB6657A6-30D0-4ADF-908C-4CDBF63891B5}" sibTransId="{8B3DDAC2-A13E-4CCB-81A1-4A1BFAA06D9C}"/>
    <dgm:cxn modelId="{1062F2C8-9FFD-47EF-ACB3-62A32BF2CCF2}" srcId="{75BCB8EB-E370-45E3-A105-013B92EAD57B}" destId="{1FA99F6D-995E-49DF-825B-56349A77E5CD}" srcOrd="1" destOrd="0" parTransId="{C19B58D1-6DEA-4090-BDF8-9A4B2595ED2A}" sibTransId="{3C0150A1-E7C1-444E-9B74-EFD973ACCE20}"/>
    <dgm:cxn modelId="{0B1141C8-FF8B-4DCC-99B5-B7E1E5AC33D4}" type="presOf" srcId="{E641A5C2-5A7A-49AC-9F65-D5FB8F297ECA}" destId="{EF670740-92A7-47E3-861B-7D0E34714F1A}" srcOrd="0" destOrd="4" presId="urn:microsoft.com/office/officeart/2005/8/layout/vList5"/>
    <dgm:cxn modelId="{DF732720-C97F-480D-ABDD-C62FB8102889}" type="presOf" srcId="{1FA99F6D-995E-49DF-825B-56349A77E5CD}" destId="{60D16ED5-8349-428F-854D-591CAC80D0C0}" srcOrd="0" destOrd="1" presId="urn:microsoft.com/office/officeart/2005/8/layout/vList5"/>
    <dgm:cxn modelId="{B8D8F7A7-F6B3-420D-9F67-385AC0C41854}" srcId="{8447914B-DCF2-4732-97E3-3161C352687D}" destId="{A8EC0F5F-A3C4-47B3-9F1D-61E041CD310B}" srcOrd="1" destOrd="0" parTransId="{0841A9B1-3BAC-4EE4-85B2-804357F26D9A}" sibTransId="{F2735227-2BB9-40B9-952E-00F8104AA901}"/>
    <dgm:cxn modelId="{0196B663-16DE-4D15-8F8A-136968C3309B}" srcId="{8447914B-DCF2-4732-97E3-3161C352687D}" destId="{BEFE6253-7FA9-416E-93D2-DD4D4318137E}" srcOrd="5" destOrd="0" parTransId="{37081101-07E2-42C3-A5F7-2916AD8BFE7B}" sibTransId="{09C731E7-B868-4A38-89F4-C368E35DEDD9}"/>
    <dgm:cxn modelId="{9EAB6023-93FB-4F5B-85D4-4BFE1E53AE31}" type="presOf" srcId="{A8EC0F5F-A3C4-47B3-9F1D-61E041CD310B}" destId="{EF670740-92A7-47E3-861B-7D0E34714F1A}" srcOrd="0" destOrd="1" presId="urn:microsoft.com/office/officeart/2005/8/layout/vList5"/>
    <dgm:cxn modelId="{E74AE481-273F-4015-B0D5-A6481E7ED2CD}" type="presOf" srcId="{0B63D22C-2F33-472D-8411-DE3B1EFD9558}" destId="{60D16ED5-8349-428F-854D-591CAC80D0C0}" srcOrd="0" destOrd="0" presId="urn:microsoft.com/office/officeart/2005/8/layout/vList5"/>
    <dgm:cxn modelId="{B0E3DF77-F24B-47E7-83E5-AF916DEA3D76}" srcId="{8447914B-DCF2-4732-97E3-3161C352687D}" destId="{8212EBBA-4F7C-448D-AD29-816636BA39C6}" srcOrd="3" destOrd="0" parTransId="{4E0EC511-DC53-4883-924B-FCB86A4BF2D2}" sibTransId="{A9C4D35A-0BF0-4708-9278-1AF37E0DBC5B}"/>
    <dgm:cxn modelId="{CDB8D88E-08AC-46CD-994D-BB5325415201}" srcId="{645BF840-5887-43C4-AE8F-E64D3C6AF48E}" destId="{8447914B-DCF2-4732-97E3-3161C352687D}" srcOrd="1" destOrd="0" parTransId="{11F2F779-DA7C-446C-94D4-A2EAC1039F7E}" sibTransId="{52AE8471-320E-46B9-A841-F9F212CCCAC7}"/>
    <dgm:cxn modelId="{B4C0D35F-E370-41BC-9394-CB9C26655BFB}" type="presOf" srcId="{F73FAB16-FB17-45C5-B70D-D4CF6B6EE11B}" destId="{EF670740-92A7-47E3-861B-7D0E34714F1A}" srcOrd="0" destOrd="0" presId="urn:microsoft.com/office/officeart/2005/8/layout/vList5"/>
    <dgm:cxn modelId="{C6A9F29B-4DD4-451C-9DB9-15B2FDD6501C}" srcId="{75BCB8EB-E370-45E3-A105-013B92EAD57B}" destId="{1E7683CE-C949-4D7C-83D6-F99C432FF853}" srcOrd="3" destOrd="0" parTransId="{AA817C74-C4ED-489D-BB5C-90790B06EEFF}" sibTransId="{24DFEA80-5308-4B9B-89B6-D77C0FEB5053}"/>
    <dgm:cxn modelId="{EA754EFB-3BA5-49E2-8441-07EB6EADD011}" srcId="{8447914B-DCF2-4732-97E3-3161C352687D}" destId="{F73FAB16-FB17-45C5-B70D-D4CF6B6EE11B}" srcOrd="0" destOrd="0" parTransId="{DEA02E4E-46BD-40F4-95CA-45E6FBD0313F}" sibTransId="{55317244-30F7-449B-9CCF-48D119EC15CE}"/>
    <dgm:cxn modelId="{B714E8C1-C912-43A3-9B6A-FD1928E2D9BF}" srcId="{75BCB8EB-E370-45E3-A105-013B92EAD57B}" destId="{18441ECF-D657-4C09-97D5-CDA3351FC13F}" srcOrd="2" destOrd="0" parTransId="{B8E0C02D-7FE1-4738-B25C-8747DF68DB48}" sibTransId="{261795C5-F91E-443E-AC4E-1D8444F5F74B}"/>
    <dgm:cxn modelId="{4D99A325-1E0E-433D-97E3-CE1BD3828952}" srcId="{645BF840-5887-43C4-AE8F-E64D3C6AF48E}" destId="{75BCB8EB-E370-45E3-A105-013B92EAD57B}" srcOrd="0" destOrd="0" parTransId="{0A7D4B37-659A-4E50-A803-E94093BE3721}" sibTransId="{6C1236C9-C5ED-478A-9B31-29291446CD99}"/>
    <dgm:cxn modelId="{8540CFBA-8B0A-47FA-A342-9995CCC6BC84}" type="presOf" srcId="{8447914B-DCF2-4732-97E3-3161C352687D}" destId="{956A1B34-2688-4BCF-B80C-3E6E9FF0F5DA}" srcOrd="0" destOrd="0" presId="urn:microsoft.com/office/officeart/2005/8/layout/vList5"/>
    <dgm:cxn modelId="{A9A94A8F-35AA-40CA-B99B-20B3AF3452FF}" type="presOf" srcId="{18441ECF-D657-4C09-97D5-CDA3351FC13F}" destId="{60D16ED5-8349-428F-854D-591CAC80D0C0}" srcOrd="0" destOrd="2" presId="urn:microsoft.com/office/officeart/2005/8/layout/vList5"/>
    <dgm:cxn modelId="{09ADEF67-4D24-4E4F-9AB9-CBD229DDA02A}" srcId="{75BCB8EB-E370-45E3-A105-013B92EAD57B}" destId="{0B63D22C-2F33-472D-8411-DE3B1EFD9558}" srcOrd="0" destOrd="0" parTransId="{B4EBE295-0925-4163-8ABB-25BD37C04872}" sibTransId="{BE52C60D-AE42-47FF-8DDF-D12EC7718FC8}"/>
    <dgm:cxn modelId="{69877A21-D567-4424-82E4-7E02B1066F8F}" srcId="{8447914B-DCF2-4732-97E3-3161C352687D}" destId="{E641A5C2-5A7A-49AC-9F65-D5FB8F297ECA}" srcOrd="4" destOrd="0" parTransId="{E01362C4-5814-4CB1-AD76-D4EAF4323B1C}" sibTransId="{2CB40A4E-D092-453F-9DB0-02A7FC3EE286}"/>
    <dgm:cxn modelId="{41D4964F-C815-478B-93EA-E784E6F219F2}" type="presParOf" srcId="{14AB7CF2-78D1-45FC-90DC-F03BE5D560A0}" destId="{894ED4EA-2A22-4C9F-8E73-9CE5961658CD}" srcOrd="0" destOrd="0" presId="urn:microsoft.com/office/officeart/2005/8/layout/vList5"/>
    <dgm:cxn modelId="{01323DAE-A49C-4772-B61F-EB6B34BE975F}" type="presParOf" srcId="{894ED4EA-2A22-4C9F-8E73-9CE5961658CD}" destId="{0E73FC82-0FA0-4885-AF9A-532E60389F94}" srcOrd="0" destOrd="0" presId="urn:microsoft.com/office/officeart/2005/8/layout/vList5"/>
    <dgm:cxn modelId="{7F1131B2-4501-4EC5-B664-C88B265689CD}" type="presParOf" srcId="{894ED4EA-2A22-4C9F-8E73-9CE5961658CD}" destId="{60D16ED5-8349-428F-854D-591CAC80D0C0}" srcOrd="1" destOrd="0" presId="urn:microsoft.com/office/officeart/2005/8/layout/vList5"/>
    <dgm:cxn modelId="{4F78FAD6-81E3-484D-BED9-FF77602FED1E}" type="presParOf" srcId="{14AB7CF2-78D1-45FC-90DC-F03BE5D560A0}" destId="{EEFCFADC-AEA5-4964-86BD-C64183B22758}" srcOrd="1" destOrd="0" presId="urn:microsoft.com/office/officeart/2005/8/layout/vList5"/>
    <dgm:cxn modelId="{D404F174-BAB9-42DB-A90A-311F48FE11B4}" type="presParOf" srcId="{14AB7CF2-78D1-45FC-90DC-F03BE5D560A0}" destId="{00426A13-A457-4F5D-AB32-BE179D7286C9}" srcOrd="2" destOrd="0" presId="urn:microsoft.com/office/officeart/2005/8/layout/vList5"/>
    <dgm:cxn modelId="{70DB4E65-70F2-4F9F-A960-B28D907E2718}" type="presParOf" srcId="{00426A13-A457-4F5D-AB32-BE179D7286C9}" destId="{956A1B34-2688-4BCF-B80C-3E6E9FF0F5DA}" srcOrd="0" destOrd="0" presId="urn:microsoft.com/office/officeart/2005/8/layout/vList5"/>
    <dgm:cxn modelId="{F0D50DA4-1911-41B0-9DFF-ABFF00D75C18}" type="presParOf" srcId="{00426A13-A457-4F5D-AB32-BE179D7286C9}" destId="{EF670740-92A7-47E3-861B-7D0E34714F1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16ED5-8349-428F-854D-591CAC80D0C0}">
      <dsp:nvSpPr>
        <dsp:cNvPr id="0" name=""/>
        <dsp:cNvSpPr/>
      </dsp:nvSpPr>
      <dsp:spPr>
        <a:xfrm rot="5400000">
          <a:off x="6433114" y="-2434021"/>
          <a:ext cx="2329771"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GB" sz="1600" kern="1200" dirty="0" smtClean="0"/>
            <a:t>About backup solution</a:t>
          </a:r>
          <a:endParaRPr lang="en-GB" sz="1600" kern="1200" dirty="0"/>
        </a:p>
        <a:p>
          <a:pPr marL="171450" lvl="1" indent="-171450" algn="l" defTabSz="711200">
            <a:lnSpc>
              <a:spcPct val="150000"/>
            </a:lnSpc>
            <a:spcBef>
              <a:spcPct val="0"/>
            </a:spcBef>
            <a:spcAft>
              <a:spcPct val="15000"/>
            </a:spcAft>
            <a:buChar char="••"/>
          </a:pPr>
          <a:r>
            <a:rPr lang="en-US" sz="1600" kern="1200" dirty="0" smtClean="0"/>
            <a:t>Logical architecture</a:t>
          </a:r>
          <a:endParaRPr lang="en-GB" sz="1600" kern="1200" dirty="0"/>
        </a:p>
        <a:p>
          <a:pPr marL="171450" lvl="1" indent="-171450" algn="l" defTabSz="711200">
            <a:lnSpc>
              <a:spcPct val="150000"/>
            </a:lnSpc>
            <a:spcBef>
              <a:spcPct val="0"/>
            </a:spcBef>
            <a:spcAft>
              <a:spcPct val="15000"/>
            </a:spcAft>
            <a:buChar char="••"/>
          </a:pPr>
          <a:r>
            <a:rPr lang="en-GB" sz="1600" kern="1200" dirty="0" smtClean="0"/>
            <a:t>Use cases</a:t>
          </a:r>
          <a:endParaRPr lang="en-GB" sz="1600" kern="1200" dirty="0"/>
        </a:p>
        <a:p>
          <a:pPr marL="171450" lvl="1" indent="-171450" algn="l" defTabSz="711200">
            <a:lnSpc>
              <a:spcPct val="150000"/>
            </a:lnSpc>
            <a:spcBef>
              <a:spcPct val="0"/>
            </a:spcBef>
            <a:spcAft>
              <a:spcPct val="15000"/>
            </a:spcAft>
            <a:buChar char="••"/>
          </a:pPr>
          <a:r>
            <a:rPr lang="en-GB" sz="1600" kern="1200" dirty="0" smtClean="0"/>
            <a:t>Pros and Cons</a:t>
          </a:r>
          <a:endParaRPr lang="en-GB" sz="1600" kern="1200" dirty="0"/>
        </a:p>
      </dsp:txBody>
      <dsp:txXfrm rot="-5400000">
        <a:off x="3999092" y="113731"/>
        <a:ext cx="7084085" cy="2102311"/>
      </dsp:txXfrm>
    </dsp:sp>
    <dsp:sp modelId="{0E73FC82-0FA0-4885-AF9A-532E60389F94}">
      <dsp:nvSpPr>
        <dsp:cNvPr id="0" name=""/>
        <dsp:cNvSpPr/>
      </dsp:nvSpPr>
      <dsp:spPr>
        <a:xfrm>
          <a:off x="0" y="62"/>
          <a:ext cx="4048770" cy="24838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Evaluation </a:t>
          </a:r>
          <a:r>
            <a:rPr lang="en-US" sz="2000" kern="1200" dirty="0" smtClean="0"/>
            <a:t>of </a:t>
          </a:r>
          <a:r>
            <a:rPr lang="en-US" sz="2000" kern="1200" dirty="0" err="1" smtClean="0"/>
            <a:t>Veeam</a:t>
          </a:r>
          <a:endParaRPr lang="en-US" sz="2000" kern="1200" dirty="0" smtClean="0"/>
        </a:p>
        <a:p>
          <a:pPr lvl="0" algn="ctr" defTabSz="889000">
            <a:lnSpc>
              <a:spcPct val="90000"/>
            </a:lnSpc>
            <a:spcBef>
              <a:spcPct val="0"/>
            </a:spcBef>
            <a:spcAft>
              <a:spcPct val="35000"/>
            </a:spcAft>
          </a:pPr>
          <a:r>
            <a:rPr lang="en-US" sz="2000" kern="1200" dirty="0" smtClean="0"/>
            <a:t> </a:t>
          </a:r>
          <a:endParaRPr lang="en-GB" sz="2000" kern="1200" dirty="0"/>
        </a:p>
      </dsp:txBody>
      <dsp:txXfrm>
        <a:off x="121253" y="121315"/>
        <a:ext cx="3806264" cy="2241364"/>
      </dsp:txXfrm>
    </dsp:sp>
    <dsp:sp modelId="{EF670740-92A7-47E3-861B-7D0E34714F1A}">
      <dsp:nvSpPr>
        <dsp:cNvPr id="0" name=""/>
        <dsp:cNvSpPr/>
      </dsp:nvSpPr>
      <dsp:spPr>
        <a:xfrm rot="5400000">
          <a:off x="6425803" y="283625"/>
          <a:ext cx="2419051" cy="719781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smtClean="0"/>
            <a:t>Scope</a:t>
          </a:r>
          <a:endParaRPr lang="en-GB" sz="1600" kern="1200" dirty="0"/>
        </a:p>
        <a:p>
          <a:pPr marL="171450" lvl="1" indent="-171450" algn="l" defTabSz="711200">
            <a:lnSpc>
              <a:spcPct val="150000"/>
            </a:lnSpc>
            <a:spcBef>
              <a:spcPct val="0"/>
            </a:spcBef>
            <a:spcAft>
              <a:spcPct val="15000"/>
            </a:spcAft>
            <a:buChar char="••"/>
          </a:pPr>
          <a:r>
            <a:rPr lang="en-GB" sz="1600" kern="1200" dirty="0" smtClean="0"/>
            <a:t>Assumption</a:t>
          </a:r>
          <a:endParaRPr lang="en-GB" sz="1600" kern="1200" dirty="0"/>
        </a:p>
        <a:p>
          <a:pPr marL="171450" lvl="1" indent="-171450" algn="l" defTabSz="711200">
            <a:lnSpc>
              <a:spcPct val="150000"/>
            </a:lnSpc>
            <a:spcBef>
              <a:spcPct val="0"/>
            </a:spcBef>
            <a:spcAft>
              <a:spcPct val="15000"/>
            </a:spcAft>
            <a:buChar char="••"/>
          </a:pPr>
          <a:r>
            <a:rPr lang="en-US" sz="1600" kern="1200" dirty="0" smtClean="0"/>
            <a:t>Recommendation</a:t>
          </a:r>
          <a:endParaRPr lang="en-GB" sz="1600" kern="1200" dirty="0"/>
        </a:p>
        <a:p>
          <a:pPr marL="171450" lvl="1" indent="-171450" algn="l" defTabSz="711200">
            <a:lnSpc>
              <a:spcPct val="150000"/>
            </a:lnSpc>
            <a:spcBef>
              <a:spcPct val="0"/>
            </a:spcBef>
            <a:spcAft>
              <a:spcPct val="15000"/>
            </a:spcAft>
            <a:buChar char="••"/>
          </a:pPr>
          <a:r>
            <a:rPr lang="en-GB" sz="1600" kern="1200" dirty="0" smtClean="0"/>
            <a:t>Deployment steps</a:t>
          </a:r>
          <a:endParaRPr lang="en-GB" sz="1600" kern="1200" dirty="0"/>
        </a:p>
        <a:p>
          <a:pPr marL="171450" lvl="1" indent="-171450" algn="l" defTabSz="711200">
            <a:lnSpc>
              <a:spcPct val="150000"/>
            </a:lnSpc>
            <a:spcBef>
              <a:spcPct val="0"/>
            </a:spcBef>
            <a:spcAft>
              <a:spcPct val="15000"/>
            </a:spcAft>
            <a:buChar char="••"/>
          </a:pPr>
          <a:r>
            <a:rPr lang="en-GB" sz="1600" kern="1200" dirty="0" smtClean="0"/>
            <a:t>Next steps</a:t>
          </a:r>
          <a:endParaRPr lang="en-GB" sz="1600" kern="1200" dirty="0"/>
        </a:p>
        <a:p>
          <a:pPr marL="171450" lvl="1" indent="-171450" algn="l" defTabSz="711200">
            <a:lnSpc>
              <a:spcPct val="150000"/>
            </a:lnSpc>
            <a:spcBef>
              <a:spcPct val="0"/>
            </a:spcBef>
            <a:spcAft>
              <a:spcPct val="15000"/>
            </a:spcAft>
            <a:buChar char="••"/>
          </a:pPr>
          <a:r>
            <a:rPr lang="en-GB" sz="1600" kern="1200" dirty="0" smtClean="0"/>
            <a:t>Summary</a:t>
          </a:r>
          <a:endParaRPr lang="en-GB" sz="1600" kern="1200" dirty="0"/>
        </a:p>
        <a:p>
          <a:pPr marL="171450" lvl="1" indent="-171450" algn="l" defTabSz="711200">
            <a:lnSpc>
              <a:spcPct val="150000"/>
            </a:lnSpc>
            <a:spcBef>
              <a:spcPct val="0"/>
            </a:spcBef>
            <a:spcAft>
              <a:spcPct val="15000"/>
            </a:spcAft>
            <a:buChar char="••"/>
          </a:pPr>
          <a:endParaRPr lang="en-GB" sz="1600" kern="1200" dirty="0"/>
        </a:p>
      </dsp:txBody>
      <dsp:txXfrm rot="-5400000">
        <a:off x="4036421" y="2791095"/>
        <a:ext cx="7079727" cy="2182875"/>
      </dsp:txXfrm>
    </dsp:sp>
    <dsp:sp modelId="{956A1B34-2688-4BCF-B80C-3E6E9FF0F5DA}">
      <dsp:nvSpPr>
        <dsp:cNvPr id="0" name=""/>
        <dsp:cNvSpPr/>
      </dsp:nvSpPr>
      <dsp:spPr>
        <a:xfrm>
          <a:off x="0" y="2608126"/>
          <a:ext cx="4048770" cy="24838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Integration with </a:t>
          </a:r>
          <a:r>
            <a:rPr lang="en-US" sz="2000" kern="1200" dirty="0" err="1" smtClean="0"/>
            <a:t>Agena</a:t>
          </a:r>
          <a:r>
            <a:rPr lang="en-US" sz="2000" kern="1200" dirty="0" smtClean="0"/>
            <a:t> cloud</a:t>
          </a:r>
          <a:endParaRPr lang="en-GB" sz="2000" kern="1200" dirty="0"/>
        </a:p>
      </dsp:txBody>
      <dsp:txXfrm>
        <a:off x="121253" y="2729379"/>
        <a:ext cx="3806264" cy="224136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F97E5-8994-4B98-B8A9-CEB593E26667}" type="datetimeFigureOut">
              <a:rPr lang="en-GB" smtClean="0"/>
              <a:t>09/08/2019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61411-0028-46E7-9FE7-B50F9AA3C51C}" type="slidenum">
              <a:rPr lang="en-GB" smtClean="0"/>
              <a:t>‹#›</a:t>
            </a:fld>
            <a:endParaRPr lang="en-GB" dirty="0"/>
          </a:p>
        </p:txBody>
      </p:sp>
    </p:spTree>
    <p:extLst>
      <p:ext uri="{BB962C8B-B14F-4D97-AF65-F5344CB8AC3E}">
        <p14:creationId xmlns:p14="http://schemas.microsoft.com/office/powerpoint/2010/main" val="121753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16478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F61411-0028-46E7-9FE7-B50F9AA3C51C}" type="slidenum">
              <a:rPr lang="en-GB" smtClean="0"/>
              <a:t>2</a:t>
            </a:fld>
            <a:endParaRPr lang="en-GB" dirty="0"/>
          </a:p>
        </p:txBody>
      </p:sp>
    </p:spTree>
    <p:extLst>
      <p:ext uri="{BB962C8B-B14F-4D97-AF65-F5344CB8AC3E}">
        <p14:creationId xmlns:p14="http://schemas.microsoft.com/office/powerpoint/2010/main" val="358488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44210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11742325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0416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5404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2805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414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88714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19082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98325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73738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lang="en-US"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lang="en-US" dirty="0">
              <a:solidFill>
                <a:prstClr val="black"/>
              </a:solidFill>
            </a:endParaRPr>
          </a:p>
        </p:txBody>
      </p:sp>
      <p:sp>
        <p:nvSpPr>
          <p:cNvPr id="13" name="Slide Number Placeholder 12"/>
          <p:cNvSpPr>
            <a:spLocks noGrp="1"/>
          </p:cNvSpPr>
          <p:nvPr>
            <p:ph type="sldNum" sz="quarter" idx="17"/>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2101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2415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3016135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6585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70299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851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3474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01395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5264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31107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4100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94717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19513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4171311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524613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4161881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5834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038212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3374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055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6492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652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0024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9458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1831977" cy="737961"/>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05258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5566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801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3919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19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4220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5490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1546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76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8866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744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19966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844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77625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3186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46332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2707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91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56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57022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7" y="457005"/>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957905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701"/>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6" y="457208"/>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7882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7850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4"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5"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105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7"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607"/>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8959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6"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6441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41679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913283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54"/>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6"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7"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144904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6"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7035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7"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6"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8"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068882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021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6"/>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5811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858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4"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6"/>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29714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66072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7872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780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8"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14918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6648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8"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8"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7059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8"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1906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5"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59121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5"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4"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4"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8"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0765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993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4"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2478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77028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053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0" y="2819400"/>
            <a:ext cx="3657601"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03505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5"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1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7"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9" name="Text Placeholder 3"/>
          <p:cNvSpPr>
            <a:spLocks noGrp="1"/>
          </p:cNvSpPr>
          <p:nvPr>
            <p:ph type="body" sz="half" idx="14"/>
          </p:nvPr>
        </p:nvSpPr>
        <p:spPr bwMode="ltGray">
          <a:xfrm>
            <a:off x="438150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8"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dirty="0"/>
          </a:p>
        </p:txBody>
      </p:sp>
      <p:sp>
        <p:nvSpPr>
          <p:cNvPr id="11" name="Text Placeholder 3"/>
          <p:cNvSpPr>
            <a:spLocks noGrp="1"/>
          </p:cNvSpPr>
          <p:nvPr>
            <p:ph type="body" sz="half" idx="16"/>
          </p:nvPr>
        </p:nvSpPr>
        <p:spPr bwMode="ltGray">
          <a:xfrm>
            <a:off x="8150388"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94710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5"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901"/>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7" y="457005"/>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4099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7"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7"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7" y="457005"/>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81013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042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43"/>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478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549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07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2756031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63234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6633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0025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3304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80683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2695155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490010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3531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22421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28209301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22292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5538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3143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6785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83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30228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655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49048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94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83227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5806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1906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0833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5674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5058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74415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1903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26709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281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5647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4154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183344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69552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446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042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8560" y="6047232"/>
            <a:ext cx="487680" cy="487680"/>
          </a:xfrm>
          <a:prstGeom prst="rect">
            <a:avLst/>
          </a:prstGeom>
        </p:spPr>
      </p:pic>
      <p:sp>
        <p:nvSpPr>
          <p:cNvPr id="16" name="Title 1"/>
          <p:cNvSpPr>
            <a:spLocks noGrp="1"/>
          </p:cNvSpPr>
          <p:nvPr>
            <p:ph type="ctrTitle" hasCustomPrompt="1"/>
          </p:nvPr>
        </p:nvSpPr>
        <p:spPr bwMode="black">
          <a:xfrm>
            <a:off x="438912" y="316994"/>
            <a:ext cx="9629803" cy="2675604"/>
          </a:xfrm>
          <a:prstGeom prst="rect">
            <a:avLst/>
          </a:prstGeom>
        </p:spPr>
        <p:txBody>
          <a:bodyPr wrap="square" lIns="0" tIns="0" rIns="0" bIns="0" anchor="t" anchorCtr="0">
            <a:noAutofit/>
          </a:bodyPr>
          <a:lstStyle>
            <a:lvl1pPr algn="l">
              <a:lnSpc>
                <a:spcPct val="90000"/>
              </a:lnSpc>
              <a:defRPr sz="5333" b="1" i="0" spc="-133">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438916" y="6345071"/>
            <a:ext cx="10683393" cy="304800"/>
          </a:xfrm>
          <a:prstGeom prst="rect">
            <a:avLst/>
          </a:prstGeom>
          <a:noFill/>
        </p:spPr>
        <p:txBody>
          <a:bodyPr wrap="square" lIns="0" rtlCol="0">
            <a:noAutofit/>
          </a:bodyPr>
          <a:lstStyle/>
          <a:p>
            <a:pPr>
              <a:defRPr/>
            </a:pPr>
            <a:r>
              <a:rPr lang="en-US" sz="933" dirty="0" smtClean="0">
                <a:solidFill>
                  <a:srgbClr val="B9B8BB"/>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117109437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85485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14623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58165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07387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36902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66258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5127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8499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28 Oct 2016</a:t>
            </a:r>
            <a:endParaRPr lang="en-US" dirty="0"/>
          </a:p>
        </p:txBody>
      </p:sp>
      <p:sp>
        <p:nvSpPr>
          <p:cNvPr id="5" name="Footer Placeholder 4"/>
          <p:cNvSpPr>
            <a:spLocks noGrp="1"/>
          </p:cNvSpPr>
          <p:nvPr>
            <p:ph type="ftr" sz="quarter" idx="11"/>
          </p:nvPr>
        </p:nvSpPr>
        <p:spPr/>
        <p:txBody>
          <a:bodyPr/>
          <a:lstStyle/>
          <a:p>
            <a:r>
              <a:rPr lang="en-US" smtClean="0"/>
              <a:t>@jyoti.ranjan@hpe.com</a:t>
            </a:r>
            <a:endParaRPr lang="en-US" dirty="0"/>
          </a:p>
        </p:txBody>
      </p:sp>
      <p:sp>
        <p:nvSpPr>
          <p:cNvPr id="6" name="Slide Number Placeholder 5"/>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027252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75602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96144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17879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9565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12375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256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5911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03306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18410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2206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9741930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37983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8675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08719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967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9792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dirty="0">
              <a:solidFill>
                <a:srgbClr val="617D78"/>
              </a:solidFill>
            </a:endParaRPr>
          </a:p>
        </p:txBody>
      </p:sp>
    </p:spTree>
    <p:extLst>
      <p:ext uri="{BB962C8B-B14F-4D97-AF65-F5344CB8AC3E}">
        <p14:creationId xmlns:p14="http://schemas.microsoft.com/office/powerpoint/2010/main" val="416879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Title Slide with Picture">
    <p:bg bwMode="ltGray">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219149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3427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231687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94566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28 Oct 2016</a:t>
            </a:r>
            <a:endParaRPr lang="en-US" dirty="0"/>
          </a:p>
        </p:txBody>
      </p:sp>
      <p:sp>
        <p:nvSpPr>
          <p:cNvPr id="8" name="Footer Placeholder 7"/>
          <p:cNvSpPr>
            <a:spLocks noGrp="1"/>
          </p:cNvSpPr>
          <p:nvPr>
            <p:ph type="ftr" sz="quarter" idx="11"/>
          </p:nvPr>
        </p:nvSpPr>
        <p:spPr/>
        <p:txBody>
          <a:bodyPr/>
          <a:lstStyle/>
          <a:p>
            <a:r>
              <a:rPr lang="en-US" smtClean="0"/>
              <a:t>@jyoti.ranjan@hpe.com</a:t>
            </a:r>
            <a:endParaRPr lang="en-US" dirty="0"/>
          </a:p>
        </p:txBody>
      </p:sp>
      <p:sp>
        <p:nvSpPr>
          <p:cNvPr id="9" name="Slide Number Placeholder 8"/>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25585221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1165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111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40895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56567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205255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3610153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66220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Tree>
    <p:extLst>
      <p:ext uri="{BB962C8B-B14F-4D97-AF65-F5344CB8AC3E}">
        <p14:creationId xmlns:p14="http://schemas.microsoft.com/office/powerpoint/2010/main" val="34676743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91970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7806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28 Oct 2016</a:t>
            </a:r>
            <a:endParaRPr lang="en-US" dirty="0"/>
          </a:p>
        </p:txBody>
      </p:sp>
      <p:sp>
        <p:nvSpPr>
          <p:cNvPr id="4" name="Footer Placeholder 3"/>
          <p:cNvSpPr>
            <a:spLocks noGrp="1"/>
          </p:cNvSpPr>
          <p:nvPr>
            <p:ph type="ftr" sz="quarter" idx="11"/>
          </p:nvPr>
        </p:nvSpPr>
        <p:spPr/>
        <p:txBody>
          <a:bodyPr/>
          <a:lstStyle/>
          <a:p>
            <a:r>
              <a:rPr lang="en-US" smtClean="0"/>
              <a:t>@jyoti.ranjan@hpe.com</a:t>
            </a:r>
            <a:endParaRPr lang="en-US" dirty="0"/>
          </a:p>
        </p:txBody>
      </p:sp>
      <p:sp>
        <p:nvSpPr>
          <p:cNvPr id="5" name="Slide Number Placeholder 4"/>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5447805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65840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53720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3617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2452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45524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749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30252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5097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6084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61880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28 Oct 2016</a:t>
            </a:r>
            <a:endParaRPr lang="en-US" dirty="0"/>
          </a:p>
        </p:txBody>
      </p:sp>
      <p:sp>
        <p:nvSpPr>
          <p:cNvPr id="3" name="Footer Placeholder 2"/>
          <p:cNvSpPr>
            <a:spLocks noGrp="1"/>
          </p:cNvSpPr>
          <p:nvPr>
            <p:ph type="ftr" sz="quarter" idx="11"/>
          </p:nvPr>
        </p:nvSpPr>
        <p:spPr/>
        <p:txBody>
          <a:bodyPr/>
          <a:lstStyle/>
          <a:p>
            <a:r>
              <a:rPr lang="en-US" smtClean="0"/>
              <a:t>@jyoti.ranjan@hpe.com</a:t>
            </a:r>
            <a:endParaRPr lang="en-US" dirty="0"/>
          </a:p>
        </p:txBody>
      </p:sp>
      <p:sp>
        <p:nvSpPr>
          <p:cNvPr id="4" name="Slide Number Placeholder 3"/>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1320090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135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37871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27906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428190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13339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28361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4115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p>
            <a:r>
              <a:rPr lang="en-US" smtClean="0">
                <a:solidFill>
                  <a:prstClr val="black"/>
                </a:solidFill>
              </a:rPr>
              <a:t>28 Oct 2016</a:t>
            </a:r>
            <a:endParaRPr dirty="0">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@jyoti.ranjan@hpe.com</a:t>
            </a:r>
            <a:endParaRPr dirty="0">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85093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346731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390692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7623140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dirty="0">
              <a:solidFill>
                <a:srgbClr val="5F7A76"/>
              </a:solidFill>
            </a:endParaRPr>
          </a:p>
        </p:txBody>
      </p:sp>
    </p:spTree>
    <p:extLst>
      <p:ext uri="{BB962C8B-B14F-4D97-AF65-F5344CB8AC3E}">
        <p14:creationId xmlns:p14="http://schemas.microsoft.com/office/powerpoint/2010/main" val="199561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4182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9615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85403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0174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413982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89132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Tree>
    <p:extLst>
      <p:ext uri="{BB962C8B-B14F-4D97-AF65-F5344CB8AC3E}">
        <p14:creationId xmlns:p14="http://schemas.microsoft.com/office/powerpoint/2010/main" val="68349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9038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3" name="Date Placeholder 2"/>
          <p:cNvSpPr>
            <a:spLocks noGrp="1"/>
          </p:cNvSpPr>
          <p:nvPr>
            <p:ph type="dt" sz="half" idx="10"/>
          </p:nvPr>
        </p:nvSpPr>
        <p:spPr/>
        <p:txBody>
          <a:bodyPr/>
          <a:lstStyle/>
          <a:p>
            <a:r>
              <a:rPr lang="en-US" smtClean="0">
                <a:solidFill>
                  <a:prstClr val="white"/>
                </a:solidFill>
              </a:rPr>
              <a:t>28 Oct 2016</a:t>
            </a: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@jyoti.ranjan@hpe.com</a:t>
            </a:r>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0A0072-CBD4-B44D-A438-4ECB2160A3D0}"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981301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 Oct 2016</a:t>
            </a:r>
            <a:endParaRPr lang="en-US" dirty="0"/>
          </a:p>
        </p:txBody>
      </p:sp>
      <p:sp>
        <p:nvSpPr>
          <p:cNvPr id="6" name="Footer Placeholder 5"/>
          <p:cNvSpPr>
            <a:spLocks noGrp="1"/>
          </p:cNvSpPr>
          <p:nvPr>
            <p:ph type="ftr" sz="quarter" idx="11"/>
          </p:nvPr>
        </p:nvSpPr>
        <p:spPr/>
        <p:txBody>
          <a:bodyPr/>
          <a:lstStyle/>
          <a:p>
            <a:r>
              <a:rPr lang="en-US" smtClean="0"/>
              <a:t>@jyoti.ranjan@hpe.com</a:t>
            </a:r>
            <a:endParaRPr lang="en-US" dirty="0"/>
          </a:p>
        </p:txBody>
      </p:sp>
      <p:sp>
        <p:nvSpPr>
          <p:cNvPr id="7" name="Slide Number Placeholder 6"/>
          <p:cNvSpPr>
            <a:spLocks noGrp="1"/>
          </p:cNvSpPr>
          <p:nvPr>
            <p:ph type="sldNum" sz="quarter" idx="12"/>
          </p:nvPr>
        </p:nvSpPr>
        <p:spPr/>
        <p:txBody>
          <a:bodyPr/>
          <a:lstStyle/>
          <a:p>
            <a:fld id="{A3BFABA6-0472-4A88-A6E9-CF01B3A8F2D1}" type="slidenum">
              <a:rPr lang="en-US" smtClean="0"/>
              <a:t>‹#›</a:t>
            </a:fld>
            <a:endParaRPr lang="en-US" dirty="0"/>
          </a:p>
        </p:txBody>
      </p:sp>
    </p:spTree>
    <p:extLst>
      <p:ext uri="{BB962C8B-B14F-4D97-AF65-F5344CB8AC3E}">
        <p14:creationId xmlns:p14="http://schemas.microsoft.com/office/powerpoint/2010/main" val="338091617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941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30758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1439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81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212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4" name="Slide Number Placeholder 3"/>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360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1361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29821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9" name="Slide Number Placeholder 8"/>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4926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r>
              <a:rPr lang="en-US" smtClean="0">
                <a:solidFill>
                  <a:prstClr val="black"/>
                </a:solidFill>
              </a:rPr>
              <a:t>28 Oct 2016</a:t>
            </a:r>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D50A0072-CBD4-B44D-A438-4ECB2160A3D0}"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56638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theme" Target="../theme/theme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theme" Target="../theme/theme5.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3" Type="http://schemas.openxmlformats.org/officeDocument/2006/relationships/slideLayout" Target="../slideLayouts/slideLayout149.xml"/><Relationship Id="rId21" Type="http://schemas.openxmlformats.org/officeDocument/2006/relationships/slideLayout" Target="../slideLayouts/slideLayout167.xml"/><Relationship Id="rId34" Type="http://schemas.openxmlformats.org/officeDocument/2006/relationships/theme" Target="../theme/theme6.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34" Type="http://schemas.openxmlformats.org/officeDocument/2006/relationships/slideLayout" Target="../slideLayouts/slideLayout213.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slideLayout" Target="../slideLayouts/slideLayout212.xml"/><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slideLayout" Target="../slideLayouts/slideLayout211.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3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28 Oct 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@jyoti.ranjan@hpe.com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FABA6-0472-4A88-A6E9-CF01B3A8F2D1}" type="slidenum">
              <a:rPr lang="en-US" smtClean="0"/>
              <a:t>‹#›</a:t>
            </a:fld>
            <a:endParaRPr lang="en-US" dirty="0"/>
          </a:p>
        </p:txBody>
      </p:sp>
    </p:spTree>
    <p:extLst>
      <p:ext uri="{BB962C8B-B14F-4D97-AF65-F5344CB8AC3E}">
        <p14:creationId xmlns:p14="http://schemas.microsoft.com/office/powerpoint/2010/main" val="21922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754486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2923253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lang="en-US"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lang="en-US"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D50A0072-CBD4-B44D-A438-4ECB2160A3D0}"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0851159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24628065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5"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6"/>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5" y="437706"/>
            <a:ext cx="10972801" cy="18288"/>
          </a:xfrm>
          <a:prstGeom prst="rect">
            <a:avLst/>
          </a:prstGeom>
          <a:solidFill>
            <a:srgbClr val="00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6"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76"/>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6"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38280695"/>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r>
              <a:rPr lang="en-US" smtClean="0">
                <a:solidFill>
                  <a:prstClr val="black"/>
                </a:solidFill>
              </a:rPr>
              <a:t>28 Oct 2016</a:t>
            </a:r>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@jyoti.ranjan@hpe.com</a:t>
            </a:r>
            <a:endParaRPr dirty="0">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75446335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3" r:id="rId20"/>
    <p:sldLayoutId id="2147483854" r:id="rId21"/>
    <p:sldLayoutId id="2147483855" r:id="rId22"/>
    <p:sldLayoutId id="2147483856" r:id="rId23"/>
    <p:sldLayoutId id="2147483857" r:id="rId24"/>
    <p:sldLayoutId id="2147483858" r:id="rId25"/>
    <p:sldLayoutId id="2147483859" r:id="rId26"/>
    <p:sldLayoutId id="2147483860" r:id="rId27"/>
    <p:sldLayoutId id="2147483861" r:id="rId28"/>
    <p:sldLayoutId id="2147483862" r:id="rId29"/>
    <p:sldLayoutId id="2147483863" r:id="rId30"/>
    <p:sldLayoutId id="2147483864" r:id="rId31"/>
    <p:sldLayoutId id="2147483865" r:id="rId32"/>
    <p:sldLayoutId id="2147483866" r:id="rId33"/>
    <p:sldLayoutId id="2147483867"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298" y="2667000"/>
            <a:ext cx="11071405" cy="2133600"/>
          </a:xfrm>
        </p:spPr>
        <p:txBody>
          <a:bodyPr/>
          <a:lstStyle/>
          <a:p>
            <a:r>
              <a:rPr lang="en-US" sz="6000" dirty="0" smtClean="0"/>
              <a:t>Backup, Replication and Restoration for </a:t>
            </a:r>
            <a:r>
              <a:rPr lang="en-US" sz="6000" smtClean="0"/>
              <a:t>Agena’s</a:t>
            </a:r>
            <a:r>
              <a:rPr lang="en-US" sz="6000" dirty="0" smtClean="0"/>
              <a:t> workload</a:t>
            </a:r>
            <a:endParaRPr lang="en-US" sz="4400" b="0" dirty="0" smtClean="0"/>
          </a:p>
        </p:txBody>
      </p:sp>
      <p:sp>
        <p:nvSpPr>
          <p:cNvPr id="11" name="Text Placeholder 10"/>
          <p:cNvSpPr>
            <a:spLocks noGrp="1"/>
          </p:cNvSpPr>
          <p:nvPr>
            <p:ph type="body" sz="quarter" idx="13"/>
          </p:nvPr>
        </p:nvSpPr>
        <p:spPr>
          <a:xfrm>
            <a:off x="606422" y="5821835"/>
            <a:ext cx="8458065" cy="339214"/>
          </a:xfrm>
        </p:spPr>
        <p:txBody>
          <a:bodyPr/>
          <a:lstStyle/>
          <a:p>
            <a:r>
              <a:rPr lang="en-US" sz="3000" b="1" dirty="0" smtClean="0"/>
              <a:t>Jyoti Ranjan </a:t>
            </a:r>
            <a:r>
              <a:rPr lang="en-US" sz="3000" dirty="0" smtClean="0"/>
              <a:t>(Expert Technologist)</a:t>
            </a:r>
          </a:p>
          <a:p>
            <a:r>
              <a:rPr lang="en-US" smtClean="0"/>
              <a:t>11-August-2019</a:t>
            </a:r>
            <a:endParaRPr lang="en-US" dirty="0"/>
          </a:p>
          <a:p>
            <a:endParaRPr lang="en-US" sz="3000" b="1" dirty="0"/>
          </a:p>
        </p:txBody>
      </p:sp>
    </p:spTree>
    <p:extLst>
      <p:ext uri="{BB962C8B-B14F-4D97-AF65-F5344CB8AC3E}">
        <p14:creationId xmlns:p14="http://schemas.microsoft.com/office/powerpoint/2010/main" val="116864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Assumptio</a:t>
            </a:r>
            <a:r>
              <a:rPr lang="en-US" dirty="0" smtClean="0">
                <a:solidFill>
                  <a:srgbClr val="00B388"/>
                </a:solidFill>
              </a:rPr>
              <a:t>n (of backup requirement)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66519596"/>
              </p:ext>
            </p:extLst>
          </p:nvPr>
        </p:nvGraphicFramePr>
        <p:xfrm>
          <a:off x="624019" y="1338649"/>
          <a:ext cx="10958379" cy="4093464"/>
        </p:xfrm>
        <a:graphic>
          <a:graphicData uri="http://schemas.openxmlformats.org/drawingml/2006/table">
            <a:tbl>
              <a:tblPr/>
              <a:tblGrid>
                <a:gridCol w="3713203"/>
                <a:gridCol w="7245176"/>
              </a:tblGrid>
              <a:tr h="1318054">
                <a:tc>
                  <a:txBody>
                    <a:bodyPr/>
                    <a:lstStyle/>
                    <a:p>
                      <a:pPr algn="l" fontAlgn="t"/>
                      <a:r>
                        <a:rPr lang="en-US" sz="1600" b="1" dirty="0" smtClean="0">
                          <a:solidFill>
                            <a:srgbClr val="172B4D"/>
                          </a:solidFill>
                          <a:effectLst/>
                        </a:rPr>
                        <a:t>Source infrastructure</a:t>
                      </a:r>
                      <a:r>
                        <a:rPr lang="en-US" sz="1600" b="1" baseline="0" dirty="0" smtClean="0">
                          <a:solidFill>
                            <a:srgbClr val="172B4D"/>
                          </a:solidFill>
                          <a:effectLst/>
                        </a:rPr>
                        <a:t> </a:t>
                      </a:r>
                      <a:endParaRPr lang="en-US" sz="1600" b="1" dirty="0">
                        <a:solidFill>
                          <a:srgbClr val="172B4D"/>
                        </a:solidFill>
                        <a:effectLst/>
                      </a:endParaRP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fontAlgn="t">
                        <a:buFont typeface="Arial" panose="020B0604020202020204" pitchFamily="34" charset="0"/>
                        <a:buChar char="•"/>
                      </a:pPr>
                      <a:r>
                        <a:rPr lang="en-US" sz="1600" dirty="0" smtClean="0">
                          <a:effectLst/>
                          <a:latin typeface="Bell MT" panose="02020503060305020303" pitchFamily="18" charset="0"/>
                          <a:cs typeface="Courier New" panose="02070309020205020404" pitchFamily="49" charset="0"/>
                        </a:rPr>
                        <a:t>Hypervisor </a:t>
                      </a:r>
                      <a:r>
                        <a:rPr lang="en-US" sz="1600" dirty="0">
                          <a:effectLst/>
                          <a:latin typeface="Bell MT" panose="02020503060305020303" pitchFamily="18" charset="0"/>
                          <a:cs typeface="Courier New" panose="02070309020205020404" pitchFamily="49" charset="0"/>
                        </a:rPr>
                        <a:t>= </a:t>
                      </a:r>
                      <a:r>
                        <a:rPr lang="en-US" sz="1600" dirty="0">
                          <a:solidFill>
                            <a:srgbClr val="000000"/>
                          </a:solidFill>
                          <a:effectLst/>
                          <a:latin typeface="Bell MT" panose="02020503060305020303" pitchFamily="18" charset="0"/>
                          <a:cs typeface="Courier New" panose="02070309020205020404" pitchFamily="49" charset="0"/>
                        </a:rPr>
                        <a:t> </a:t>
                      </a:r>
                      <a:r>
                        <a:rPr lang="en-US" sz="1600" dirty="0" err="1">
                          <a:solidFill>
                            <a:srgbClr val="000000"/>
                          </a:solidFill>
                          <a:effectLst/>
                          <a:latin typeface="Bell MT" panose="02020503060305020303" pitchFamily="18" charset="0"/>
                          <a:cs typeface="Courier New" panose="02070309020205020404" pitchFamily="49" charset="0"/>
                        </a:rPr>
                        <a:t>ESXi</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number of </a:t>
                      </a:r>
                      <a:r>
                        <a:rPr lang="en-US" sz="1600" dirty="0" err="1">
                          <a:effectLst/>
                          <a:latin typeface="Bell MT" panose="02020503060305020303" pitchFamily="18" charset="0"/>
                          <a:cs typeface="Courier New" panose="02070309020205020404" pitchFamily="49" charset="0"/>
                        </a:rPr>
                        <a:t>ESXi</a:t>
                      </a:r>
                      <a:r>
                        <a:rPr lang="en-US" sz="1600" dirty="0">
                          <a:effectLst/>
                          <a:latin typeface="Bell MT" panose="02020503060305020303" pitchFamily="18" charset="0"/>
                          <a:cs typeface="Courier New" panose="02070309020205020404" pitchFamily="49" charset="0"/>
                        </a:rPr>
                        <a:t> hosts = </a:t>
                      </a:r>
                      <a:r>
                        <a:rPr lang="en-US" sz="1600" dirty="0">
                          <a:solidFill>
                            <a:srgbClr val="000000"/>
                          </a:solidFill>
                          <a:effectLst/>
                          <a:latin typeface="Bell MT" panose="02020503060305020303" pitchFamily="18" charset="0"/>
                          <a:cs typeface="Courier New" panose="02070309020205020404" pitchFamily="49" charset="0"/>
                        </a:rPr>
                        <a:t>24</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number of VMs =  </a:t>
                      </a:r>
                      <a:r>
                        <a:rPr lang="en-US" sz="1600" dirty="0">
                          <a:solidFill>
                            <a:srgbClr val="000000"/>
                          </a:solidFill>
                          <a:effectLst/>
                          <a:latin typeface="Bell MT" panose="02020503060305020303" pitchFamily="18" charset="0"/>
                          <a:cs typeface="Courier New" panose="02070309020205020404" pitchFamily="49" charset="0"/>
                        </a:rPr>
                        <a:t>2000</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Storage media used for VM =  </a:t>
                      </a:r>
                      <a:r>
                        <a:rPr lang="en-US" sz="1600" dirty="0">
                          <a:solidFill>
                            <a:srgbClr val="000000"/>
                          </a:solidFill>
                          <a:effectLst/>
                          <a:latin typeface="Bell MT" panose="02020503060305020303" pitchFamily="18" charset="0"/>
                          <a:cs typeface="Courier New" panose="02070309020205020404" pitchFamily="49" charset="0"/>
                        </a:rPr>
                        <a:t>Nimble</a:t>
                      </a:r>
                      <a:endParaRPr lang="en-US" sz="1600" dirty="0">
                        <a:effectLst/>
                        <a:latin typeface="Bell MT" panose="02020503060305020303" pitchFamily="18" charset="0"/>
                        <a:cs typeface="Courier New" panose="02070309020205020404" pitchFamily="49" charset="0"/>
                      </a:endParaRPr>
                    </a:p>
                    <a:p>
                      <a:pPr marL="285750" lvl="0" indent="-285750" algn="l" fontAlgn="t">
                        <a:buFont typeface="Arial" panose="020B0604020202020204" pitchFamily="34" charset="0"/>
                        <a:buChar char="•"/>
                      </a:pPr>
                      <a:r>
                        <a:rPr lang="en-US" sz="1600" dirty="0">
                          <a:effectLst/>
                          <a:latin typeface="Bell MT" panose="02020503060305020303" pitchFamily="18" charset="0"/>
                          <a:cs typeface="Courier New" panose="02070309020205020404" pitchFamily="49" charset="0"/>
                        </a:rPr>
                        <a:t>Maximum amount of raw storage =  100 TB</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766119">
                <a:tc>
                  <a:txBody>
                    <a:bodyPr/>
                    <a:lstStyle/>
                    <a:p>
                      <a:pPr algn="l" fontAlgn="t"/>
                      <a:r>
                        <a:rPr lang="en-US" sz="1600" b="1">
                          <a:solidFill>
                            <a:srgbClr val="172B4D"/>
                          </a:solidFill>
                          <a:effectLst/>
                        </a:rPr>
                        <a:t>Backup infrastructure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defTabSz="914400" rtl="0" eaLnBrk="1" fontAlgn="t" latinLnBrk="0" hangingPunct="1">
                        <a:buFont typeface="Arial" panose="020B0604020202020204" pitchFamily="34" charset="0"/>
                        <a:buChar char="•"/>
                      </a:pPr>
                      <a:r>
                        <a:rPr lang="en-US" sz="1600" kern="1200" dirty="0" smtClean="0">
                          <a:solidFill>
                            <a:schemeClr val="tx1"/>
                          </a:solidFill>
                          <a:effectLst/>
                          <a:latin typeface="Bell MT" panose="02020503060305020303" pitchFamily="18" charset="0"/>
                          <a:ea typeface="+mn-ea"/>
                          <a:cs typeface="Courier New" panose="02070309020205020404" pitchFamily="49" charset="0"/>
                        </a:rPr>
                        <a:t>Use </a:t>
                      </a:r>
                      <a:r>
                        <a:rPr lang="en-US" sz="1600" kern="1200" dirty="0" err="1">
                          <a:solidFill>
                            <a:schemeClr val="tx1"/>
                          </a:solidFill>
                          <a:effectLst/>
                          <a:latin typeface="Bell MT" panose="02020503060305020303" pitchFamily="18" charset="0"/>
                          <a:ea typeface="+mn-ea"/>
                          <a:cs typeface="Courier New" panose="02070309020205020404" pitchFamily="49" charset="0"/>
                        </a:rPr>
                        <a:t>Veeam</a:t>
                      </a:r>
                      <a:r>
                        <a:rPr lang="en-US" sz="1600" kern="1200" dirty="0">
                          <a:solidFill>
                            <a:schemeClr val="tx1"/>
                          </a:solidFill>
                          <a:effectLst/>
                          <a:latin typeface="Bell MT" panose="02020503060305020303" pitchFamily="18" charset="0"/>
                          <a:ea typeface="+mn-ea"/>
                          <a:cs typeface="Courier New" panose="02070309020205020404" pitchFamily="49" charset="0"/>
                        </a:rPr>
                        <a:t> product suite for  backup solution</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Backup storage media = Nimble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1993927">
                <a:tc>
                  <a:txBody>
                    <a:bodyPr/>
                    <a:lstStyle/>
                    <a:p>
                      <a:pPr algn="l" fontAlgn="t"/>
                      <a:r>
                        <a:rPr lang="en-US" sz="1600" b="1">
                          <a:solidFill>
                            <a:srgbClr val="172B4D"/>
                          </a:solidFill>
                          <a:effectLst/>
                        </a:rPr>
                        <a:t>Backup and restoration goals</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285750" lvl="0" indent="-285750" algn="l" defTabSz="914400" rtl="0" eaLnBrk="1" fontAlgn="t" latinLnBrk="0" hangingPunct="1">
                        <a:buFont typeface="Arial" panose="020B0604020202020204" pitchFamily="34" charset="0"/>
                        <a:buChar char="•"/>
                      </a:pPr>
                      <a:r>
                        <a:rPr lang="en-US" sz="1600" kern="1200" dirty="0" smtClean="0">
                          <a:solidFill>
                            <a:schemeClr val="tx1"/>
                          </a:solidFill>
                          <a:effectLst/>
                          <a:latin typeface="Bell MT" panose="02020503060305020303" pitchFamily="18" charset="0"/>
                          <a:ea typeface="+mn-ea"/>
                          <a:cs typeface="Courier New" panose="02070309020205020404" pitchFamily="49" charset="0"/>
                        </a:rPr>
                        <a:t>Retention </a:t>
                      </a:r>
                      <a:r>
                        <a:rPr lang="en-US" sz="1600" kern="1200" dirty="0">
                          <a:solidFill>
                            <a:schemeClr val="tx1"/>
                          </a:solidFill>
                          <a:effectLst/>
                          <a:latin typeface="Bell MT" panose="02020503060305020303" pitchFamily="18" charset="0"/>
                          <a:ea typeface="+mn-ea"/>
                          <a:cs typeface="Courier New" panose="02070309020205020404" pitchFamily="49" charset="0"/>
                        </a:rPr>
                        <a:t>period  = 7 days</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Number of backups  per VM = 3</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Incremental backup will be taken instead of full backup always to save space</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Focus is on better performance of restoration than backup.</a:t>
                      </a:r>
                    </a:p>
                    <a:p>
                      <a:pPr marL="285750" lvl="0" indent="-285750" algn="l" defTabSz="914400" rtl="0" eaLnBrk="1" fontAlgn="t" latinLnBrk="0" hangingPunct="1">
                        <a:buFont typeface="Arial" panose="020B0604020202020204" pitchFamily="34" charset="0"/>
                        <a:buChar char="•"/>
                      </a:pPr>
                      <a:r>
                        <a:rPr lang="en-US" sz="1600" kern="1200" dirty="0">
                          <a:solidFill>
                            <a:schemeClr val="tx1"/>
                          </a:solidFill>
                          <a:effectLst/>
                          <a:latin typeface="Bell MT" panose="02020503060305020303" pitchFamily="18" charset="0"/>
                          <a:ea typeface="+mn-ea"/>
                          <a:cs typeface="Courier New" panose="02070309020205020404" pitchFamily="49" charset="0"/>
                        </a:rPr>
                        <a:t>No strict compliance to 3-2-1 rule</a:t>
                      </a:r>
                    </a:p>
                  </a:txBody>
                  <a:tcPr marL="81585" marR="81585" marT="57109" marB="5710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bl>
          </a:graphicData>
        </a:graphic>
      </p:graphicFrame>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47547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Integration of </a:t>
            </a:r>
            <a:r>
              <a:rPr lang="en-US" dirty="0" err="1" smtClean="0">
                <a:solidFill>
                  <a:srgbClr val="00B388"/>
                </a:solidFill>
              </a:rPr>
              <a:t>Veeam</a:t>
            </a:r>
            <a:r>
              <a:rPr lang="en-US" dirty="0" smtClean="0">
                <a:solidFill>
                  <a:srgbClr val="00B388"/>
                </a:solidFill>
              </a:rPr>
              <a:t> with </a:t>
            </a:r>
            <a:r>
              <a:rPr lang="en-US" smtClean="0">
                <a:solidFill>
                  <a:srgbClr val="00B388"/>
                </a:solidFill>
              </a:rPr>
              <a:t>Agena’s</a:t>
            </a:r>
            <a:r>
              <a:rPr lang="en-US" dirty="0" smtClean="0">
                <a:solidFill>
                  <a:srgbClr val="00B388"/>
                </a:solidFill>
              </a:rPr>
              <a:t> cloud</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177" y="1130754"/>
            <a:ext cx="10743222" cy="5091142"/>
          </a:xfrm>
          <a:prstGeom prst="rect">
            <a:avLst/>
          </a:prstGeom>
        </p:spPr>
      </p:pic>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98638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Deployment steps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20" y="1033670"/>
            <a:ext cx="10969943" cy="5198165"/>
          </a:xfrm>
          <a:prstGeom prst="rect">
            <a:avLst/>
          </a:prstGeom>
        </p:spPr>
      </p:pic>
      <p:sp>
        <p:nvSpPr>
          <p:cNvPr id="8" name="Footer Placeholder 7"/>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315517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Recommendation</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124744"/>
            <a:ext cx="10878717" cy="4654816"/>
          </a:xfrm>
          <a:prstGeom prst="rect">
            <a:avLst/>
          </a:prstGeom>
          <a:noFill/>
        </p:spPr>
        <p:txBody>
          <a:bodyPr wrap="square" lIns="0" tIns="0" rIns="0" bIns="0" rtlCol="0">
            <a:noAutofit/>
          </a:bodyPr>
          <a:lstStyle/>
          <a:p>
            <a:pPr marL="285750" indent="-285750">
              <a:lnSpc>
                <a:spcPts val="2500"/>
              </a:lnSpc>
              <a:buFont typeface="Wingdings" panose="05000000000000000000" pitchFamily="2" charset="2"/>
              <a:buChar char="q"/>
            </a:pPr>
            <a:r>
              <a:rPr lang="en-US" dirty="0"/>
              <a:t>General recommendation</a:t>
            </a:r>
          </a:p>
          <a:p>
            <a:pPr marL="742950" lvl="1" indent="-285750">
              <a:lnSpc>
                <a:spcPts val="2500"/>
              </a:lnSpc>
              <a:buFont typeface="Arial" panose="020B0604020202020204" pitchFamily="34" charset="0"/>
              <a:buChar char="•"/>
            </a:pPr>
            <a:r>
              <a:rPr lang="en-US" sz="1600" dirty="0">
                <a:latin typeface="Bell MT" panose="02020503060305020303" pitchFamily="18" charset="0"/>
              </a:rPr>
              <a:t>Define your data protection strategy</a:t>
            </a:r>
          </a:p>
          <a:p>
            <a:pPr marL="742950" lvl="1" indent="-285750">
              <a:lnSpc>
                <a:spcPts val="2500"/>
              </a:lnSpc>
              <a:buFont typeface="Arial" panose="020B0604020202020204" pitchFamily="34" charset="0"/>
              <a:buChar char="•"/>
            </a:pPr>
            <a:r>
              <a:rPr lang="en-US" sz="1600" dirty="0">
                <a:latin typeface="Bell MT" panose="02020503060305020303" pitchFamily="18" charset="0"/>
              </a:rPr>
              <a:t>Category workloads in the terms of medium, high and critical workload</a:t>
            </a:r>
          </a:p>
          <a:p>
            <a:pPr marL="742950" lvl="1" indent="-285750">
              <a:lnSpc>
                <a:spcPts val="2500"/>
              </a:lnSpc>
              <a:buFont typeface="Arial" panose="020B0604020202020204" pitchFamily="34" charset="0"/>
              <a:buChar char="•"/>
            </a:pPr>
            <a:r>
              <a:rPr lang="en-US" sz="1600" dirty="0">
                <a:latin typeface="Bell MT" panose="02020503060305020303" pitchFamily="18" charset="0"/>
              </a:rPr>
              <a:t>Try to adhere to 3-2-1 rule</a:t>
            </a:r>
            <a:endParaRPr lang="en-US" sz="1600" u="sng" dirty="0">
              <a:latin typeface="Bell MT" panose="02020503060305020303" pitchFamily="18" charset="0"/>
            </a:endParaRPr>
          </a:p>
          <a:p>
            <a:pPr marL="285750" indent="-285750">
              <a:lnSpc>
                <a:spcPts val="2500"/>
              </a:lnSpc>
              <a:buFont typeface="Wingdings" panose="05000000000000000000" pitchFamily="2" charset="2"/>
              <a:buChar char="q"/>
            </a:pPr>
            <a:r>
              <a:rPr lang="en-US" dirty="0"/>
              <a:t>Recommendation for Backup infrastructure</a:t>
            </a:r>
          </a:p>
          <a:p>
            <a:pPr marL="742950" lvl="1" indent="-285750">
              <a:lnSpc>
                <a:spcPts val="2500"/>
              </a:lnSpc>
              <a:buFont typeface="Arial" panose="020B0604020202020204" pitchFamily="34" charset="0"/>
              <a:buChar char="•"/>
            </a:pPr>
            <a:r>
              <a:rPr lang="en-US" sz="1600" dirty="0">
                <a:latin typeface="Bell MT" panose="02020503060305020303" pitchFamily="18" charset="0"/>
              </a:rPr>
              <a:t>Do not deploy backup infrastructure in source cloud infrastructure being backed up</a:t>
            </a:r>
          </a:p>
          <a:p>
            <a:pPr marL="742950" lvl="1" indent="-285750">
              <a:lnSpc>
                <a:spcPts val="2500"/>
              </a:lnSpc>
              <a:buFont typeface="Arial" panose="020B0604020202020204" pitchFamily="34" charset="0"/>
              <a:buChar char="•"/>
            </a:pPr>
            <a:r>
              <a:rPr lang="en-US" sz="1600" dirty="0">
                <a:latin typeface="Bell MT" panose="02020503060305020303" pitchFamily="18" charset="0"/>
              </a:rPr>
              <a:t>Deploy multiple Backup and Replication server if numbers of VMs are greater than 500</a:t>
            </a:r>
          </a:p>
          <a:p>
            <a:pPr marL="742950" lvl="1" indent="-285750">
              <a:lnSpc>
                <a:spcPts val="2500"/>
              </a:lnSpc>
              <a:buFont typeface="Arial" panose="020B0604020202020204" pitchFamily="34" charset="0"/>
              <a:buChar char="•"/>
            </a:pPr>
            <a:r>
              <a:rPr lang="en-US" sz="1600" dirty="0">
                <a:latin typeface="Bell MT" panose="02020503060305020303" pitchFamily="18" charset="0"/>
              </a:rPr>
              <a:t>Use independent instance of Microsoft SQL Server</a:t>
            </a:r>
          </a:p>
          <a:p>
            <a:pPr marL="742950" lvl="1" indent="-285750">
              <a:lnSpc>
                <a:spcPts val="2500"/>
              </a:lnSpc>
              <a:buFont typeface="Arial" panose="020B0604020202020204" pitchFamily="34" charset="0"/>
              <a:buChar char="•"/>
            </a:pPr>
            <a:r>
              <a:rPr lang="en-US" sz="1600" dirty="0">
                <a:latin typeface="Bell MT" panose="02020503060305020303" pitchFamily="18" charset="0"/>
              </a:rPr>
              <a:t>Use Nimble as primary backup storage. It will help to meet better RTO.</a:t>
            </a:r>
          </a:p>
          <a:p>
            <a:pPr marL="742950" lvl="1" indent="-285750">
              <a:lnSpc>
                <a:spcPts val="2500"/>
              </a:lnSpc>
              <a:buFont typeface="Arial" panose="020B0604020202020204" pitchFamily="34" charset="0"/>
              <a:buChar char="•"/>
            </a:pPr>
            <a:r>
              <a:rPr lang="en-US" sz="1600" dirty="0">
                <a:latin typeface="Bell MT" panose="02020503060305020303" pitchFamily="18" charset="0"/>
              </a:rPr>
              <a:t>[Optional] For critical workload, use primary secondary storage of lower cost.</a:t>
            </a:r>
          </a:p>
          <a:p>
            <a:pPr marL="285750" indent="-285750">
              <a:lnSpc>
                <a:spcPts val="2500"/>
              </a:lnSpc>
              <a:buFont typeface="Wingdings" panose="05000000000000000000" pitchFamily="2" charset="2"/>
              <a:buChar char="q"/>
            </a:pPr>
            <a:r>
              <a:rPr lang="en-US" dirty="0"/>
              <a:t>Backup job configuration</a:t>
            </a:r>
          </a:p>
          <a:p>
            <a:pPr marL="742950" lvl="1" indent="-285750">
              <a:lnSpc>
                <a:spcPts val="2500"/>
              </a:lnSpc>
              <a:buFont typeface="Arial" panose="020B0604020202020204" pitchFamily="34" charset="0"/>
              <a:buChar char="•"/>
            </a:pPr>
            <a:r>
              <a:rPr lang="en-US" sz="1600" dirty="0">
                <a:latin typeface="Bell MT" panose="02020503060305020303" pitchFamily="18" charset="0"/>
              </a:rPr>
              <a:t>Number of backups</a:t>
            </a:r>
          </a:p>
          <a:p>
            <a:pPr marL="742950" lvl="1" indent="-285750">
              <a:lnSpc>
                <a:spcPts val="2500"/>
              </a:lnSpc>
              <a:buFont typeface="Arial" panose="020B0604020202020204" pitchFamily="34" charset="0"/>
              <a:buChar char="•"/>
            </a:pPr>
            <a:r>
              <a:rPr lang="en-US" sz="1600" dirty="0">
                <a:latin typeface="Bell MT" panose="02020503060305020303" pitchFamily="18" charset="0"/>
              </a:rPr>
              <a:t>Retention period  of 10 days</a:t>
            </a:r>
          </a:p>
          <a:p>
            <a:pPr marL="742950" lvl="1" indent="-285750">
              <a:lnSpc>
                <a:spcPts val="2500"/>
              </a:lnSpc>
              <a:buFont typeface="Arial" panose="020B0604020202020204" pitchFamily="34" charset="0"/>
              <a:buChar char="•"/>
            </a:pPr>
            <a:r>
              <a:rPr lang="en-US" sz="1600" dirty="0">
                <a:latin typeface="Bell MT" panose="02020503060305020303" pitchFamily="18" charset="0"/>
              </a:rPr>
              <a:t>Choose your backup strategy. It is recommended to go for 'Forever Forward Incremental Backup'</a:t>
            </a:r>
          </a:p>
          <a:p>
            <a:pPr marL="742950" lvl="1" indent="-285750">
              <a:lnSpc>
                <a:spcPts val="2500"/>
              </a:lnSpc>
              <a:buFont typeface="Arial" panose="020B0604020202020204" pitchFamily="34" charset="0"/>
              <a:buChar char="•"/>
            </a:pPr>
            <a:r>
              <a:rPr lang="en-US" sz="1600" dirty="0">
                <a:latin typeface="Bell MT" panose="02020503060305020303" pitchFamily="18" charset="0"/>
              </a:rPr>
              <a:t>Configure Job backup with following attributes:</a:t>
            </a:r>
          </a:p>
          <a:p>
            <a:pPr marL="742950" lvl="1" indent="-285750">
              <a:lnSpc>
                <a:spcPts val="2500"/>
              </a:lnSpc>
              <a:buFont typeface="Arial" panose="020B0604020202020204" pitchFamily="34" charset="0"/>
              <a:buChar char="•"/>
            </a:pPr>
            <a:r>
              <a:rPr lang="en-US" sz="1600" dirty="0">
                <a:latin typeface="Bell MT" panose="02020503060305020303" pitchFamily="18" charset="0"/>
              </a:rPr>
              <a:t>[Optional] For backup of secondary backup, use backup copy job in the chain of backup operation.</a:t>
            </a:r>
          </a:p>
          <a:p>
            <a:pPr marL="285750" indent="-285750">
              <a:lnSpc>
                <a:spcPct val="150000"/>
              </a:lnSpc>
              <a:buFont typeface="Arial" panose="020B0604020202020204" pitchFamily="34" charset="0"/>
              <a:buChar char="•"/>
            </a:pPr>
            <a:endParaRPr lang="en-US" sz="1600" dirty="0" smtClean="0">
              <a:solidFill>
                <a:prstClr val="black"/>
              </a:solidFill>
            </a:endParaRPr>
          </a:p>
          <a:p>
            <a:pPr>
              <a:lnSpc>
                <a:spcPct val="150000"/>
              </a:lnSpc>
            </a:pPr>
            <a:endParaRPr lang="en-US" b="1" dirty="0" smtClean="0">
              <a:solidFill>
                <a:srgbClr val="FF0000"/>
              </a:solidFill>
              <a:latin typeface="Bradley Hand ITC" panose="03070402050302030203" pitchFamily="66"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86581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Next steps (a proposal)</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14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TextBox 8"/>
          <p:cNvSpPr txBox="1"/>
          <p:nvPr/>
        </p:nvSpPr>
        <p:spPr>
          <a:xfrm>
            <a:off x="624020" y="1288473"/>
            <a:ext cx="10878717" cy="4654816"/>
          </a:xfrm>
          <a:prstGeom prst="rect">
            <a:avLst/>
          </a:prstGeom>
          <a:noFill/>
        </p:spPr>
        <p:txBody>
          <a:bodyPr wrap="square" lIns="0" tIns="0" rIns="0" bIns="0" rtlCol="0">
            <a:noAutofit/>
          </a:bodyPr>
          <a:lstStyle/>
          <a:p>
            <a:r>
              <a:rPr lang="en-US" sz="1600" dirty="0"/>
              <a:t>As per author,  the story US421 is necessary for but not sufficient for covering all aspects of providing advisory document for GLHC customer for backup and restoration process. There are other activities like </a:t>
            </a:r>
            <a:r>
              <a:rPr lang="en-US" sz="1600" dirty="0" err="1"/>
              <a:t>PoC</a:t>
            </a:r>
            <a:r>
              <a:rPr lang="en-US" sz="1600" dirty="0"/>
              <a:t>, scale and sizing, integration with public cloud (if desired) </a:t>
            </a:r>
            <a:r>
              <a:rPr lang="en-US" sz="1600" dirty="0" err="1"/>
              <a:t>etc</a:t>
            </a:r>
            <a:r>
              <a:rPr lang="en-US" sz="1600" dirty="0"/>
              <a:t> needs to be covered.  Effectively, these can be translated into user stories for further work on it if we intend to provide refined document to customer.  </a:t>
            </a:r>
            <a:r>
              <a:rPr lang="en-US" sz="1600" dirty="0">
                <a:solidFill>
                  <a:srgbClr val="00B0F0"/>
                </a:solidFill>
              </a:rPr>
              <a:t>At this point of time, the following activities have been done</a:t>
            </a:r>
            <a:r>
              <a:rPr lang="en-US" sz="1600" dirty="0" smtClean="0">
                <a:solidFill>
                  <a:srgbClr val="00B0F0"/>
                </a:solidFill>
              </a:rPr>
              <a:t>:</a:t>
            </a:r>
          </a:p>
          <a:p>
            <a:endParaRPr lang="en-US" sz="1600" dirty="0"/>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Evaluation of </a:t>
            </a:r>
            <a:r>
              <a:rPr lang="en-US" sz="1600" dirty="0" err="1">
                <a:solidFill>
                  <a:srgbClr val="00B0F0"/>
                </a:solidFill>
                <a:latin typeface="Bell MT" panose="02020503060305020303" pitchFamily="18" charset="0"/>
              </a:rPr>
              <a:t>Veeam</a:t>
            </a:r>
            <a:r>
              <a:rPr lang="en-US" sz="1600" dirty="0">
                <a:solidFill>
                  <a:srgbClr val="00B0F0"/>
                </a:solidFill>
                <a:latin typeface="Bell MT" panose="02020503060305020303" pitchFamily="18" charset="0"/>
              </a:rPr>
              <a:t> product suite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Feature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Logical architecture</a:t>
            </a:r>
          </a:p>
          <a:p>
            <a:pPr marL="1200150" lvl="2" indent="-285750">
              <a:buFont typeface="Arial" panose="020B0604020202020204" pitchFamily="34" charset="0"/>
              <a:buChar char="•"/>
            </a:pPr>
            <a:r>
              <a:rPr lang="en-US" sz="1600" dirty="0">
                <a:solidFill>
                  <a:srgbClr val="00B0F0"/>
                </a:solidFill>
                <a:latin typeface="Bell MT" panose="02020503060305020303" pitchFamily="18" charset="0"/>
              </a:rPr>
              <a:t>Deployment architecture</a:t>
            </a:r>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Define backup and replication architecture for </a:t>
            </a:r>
            <a:r>
              <a:rPr lang="en-US" sz="1600" dirty="0" err="1">
                <a:solidFill>
                  <a:srgbClr val="00B0F0"/>
                </a:solidFill>
                <a:latin typeface="Bell MT" panose="02020503060305020303" pitchFamily="18" charset="0"/>
              </a:rPr>
              <a:t>Agena</a:t>
            </a:r>
            <a:r>
              <a:rPr lang="en-US" sz="1600" dirty="0">
                <a:solidFill>
                  <a:srgbClr val="00B0F0"/>
                </a:solidFill>
                <a:latin typeface="Bell MT" panose="02020503060305020303" pitchFamily="18" charset="0"/>
              </a:rPr>
              <a:t> Cloud</a:t>
            </a:r>
          </a:p>
          <a:p>
            <a:pPr marL="742950" lvl="1" indent="-285750">
              <a:buFont typeface="Arial" panose="020B0604020202020204" pitchFamily="34" charset="0"/>
              <a:buChar char="•"/>
            </a:pPr>
            <a:r>
              <a:rPr lang="en-US" sz="1600" dirty="0">
                <a:solidFill>
                  <a:srgbClr val="00B0F0"/>
                </a:solidFill>
                <a:latin typeface="Bell MT" panose="02020503060305020303" pitchFamily="18" charset="0"/>
              </a:rPr>
              <a:t>Document procedure to integrate </a:t>
            </a:r>
            <a:r>
              <a:rPr lang="en-US" sz="1600" dirty="0" err="1">
                <a:solidFill>
                  <a:srgbClr val="00B0F0"/>
                </a:solidFill>
                <a:latin typeface="Bell MT" panose="02020503060305020303" pitchFamily="18" charset="0"/>
              </a:rPr>
              <a:t>Veeam</a:t>
            </a:r>
            <a:r>
              <a:rPr lang="en-US" sz="1600" dirty="0">
                <a:solidFill>
                  <a:srgbClr val="00B0F0"/>
                </a:solidFill>
                <a:latin typeface="Bell MT" panose="02020503060305020303" pitchFamily="18" charset="0"/>
              </a:rPr>
              <a:t> with </a:t>
            </a:r>
            <a:r>
              <a:rPr lang="en-US" sz="1600" dirty="0" smtClean="0">
                <a:solidFill>
                  <a:srgbClr val="00B0F0"/>
                </a:solidFill>
                <a:latin typeface="Bell MT" panose="02020503060305020303" pitchFamily="18" charset="0"/>
              </a:rPr>
              <a:t>GLHC</a:t>
            </a:r>
          </a:p>
          <a:p>
            <a:pPr lvl="1"/>
            <a:endParaRPr lang="en-US" sz="1600" dirty="0"/>
          </a:p>
          <a:p>
            <a:r>
              <a:rPr lang="en-US" sz="1600" dirty="0"/>
              <a:t>It will be good to carry out more steps like </a:t>
            </a:r>
            <a:r>
              <a:rPr lang="en-US" sz="1600" dirty="0" err="1"/>
              <a:t>PoC</a:t>
            </a:r>
            <a:r>
              <a:rPr lang="en-US" sz="1600" dirty="0"/>
              <a:t>, Detailing scale and sizing aspect, Integration with HPE de-duplication solution HPE </a:t>
            </a:r>
            <a:r>
              <a:rPr lang="en-US" sz="1600" dirty="0" err="1"/>
              <a:t>StoreOnce</a:t>
            </a:r>
            <a:r>
              <a:rPr lang="en-US" sz="1600" dirty="0"/>
              <a:t>, Integration with public cloud (if desired) etc.</a:t>
            </a:r>
          </a:p>
          <a:p>
            <a:pPr>
              <a:lnSpc>
                <a:spcPct val="150000"/>
              </a:lnSpc>
            </a:pPr>
            <a:endParaRPr lang="en-US" b="1" dirty="0" smtClean="0">
              <a:solidFill>
                <a:srgbClr val="FF0000"/>
              </a:solidFill>
              <a:latin typeface="Bradley Hand ITC" panose="03070402050302030203" pitchFamily="66"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6514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573603">
              <a:spcAft>
                <a:spcPts val="533"/>
              </a:spcAft>
              <a:buSzPct val="100000"/>
            </a:pPr>
            <a:r>
              <a:rPr lang="en-US" sz="3600" dirty="0">
                <a:solidFill>
                  <a:srgbClr val="01A982"/>
                </a:solidFill>
              </a:rPr>
              <a:t>Thank You</a:t>
            </a:r>
          </a:p>
        </p:txBody>
      </p:sp>
      <p:sp>
        <p:nvSpPr>
          <p:cNvPr id="4" name="Footer Placeholder 3"/>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D50A0072-CBD4-B44D-A438-4ECB2160A3D0}" type="slidenum">
              <a:rPr lang="en-US" smtClean="0">
                <a:solidFill>
                  <a:srgbClr val="5F7A76"/>
                </a:solidFill>
              </a:rPr>
              <a:pPr/>
              <a:t>15</a:t>
            </a:fld>
            <a:endParaRPr lang="en-US" dirty="0">
              <a:solidFill>
                <a:srgbClr val="5F7A76"/>
              </a:solidFill>
            </a:endParaRPr>
          </a:p>
        </p:txBody>
      </p:sp>
    </p:spTree>
    <p:extLst>
      <p:ext uri="{BB962C8B-B14F-4D97-AF65-F5344CB8AC3E}">
        <p14:creationId xmlns:p14="http://schemas.microsoft.com/office/powerpoint/2010/main" val="227376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lang="en-US" smtClean="0">
                <a:solidFill>
                  <a:srgbClr val="5F7A76"/>
                </a:solidFill>
              </a:rPr>
              <a:pPr/>
              <a:t>2</a:t>
            </a:fld>
            <a:endParaRPr lang="en-US" dirty="0">
              <a:solidFill>
                <a:srgbClr val="5F7A76"/>
              </a:solidFill>
            </a:endParaRPr>
          </a:p>
        </p:txBody>
      </p:sp>
      <p:graphicFrame>
        <p:nvGraphicFramePr>
          <p:cNvPr id="28" name="Diagram 27"/>
          <p:cNvGraphicFramePr/>
          <p:nvPr>
            <p:extLst>
              <p:ext uri="{D42A27DB-BD31-4B8C-83A1-F6EECF244321}">
                <p14:modId xmlns:p14="http://schemas.microsoft.com/office/powerpoint/2010/main" val="871412561"/>
              </p:ext>
            </p:extLst>
          </p:nvPr>
        </p:nvGraphicFramePr>
        <p:xfrm>
          <a:off x="609441" y="1172817"/>
          <a:ext cx="11246586" cy="5092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040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About</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48032"/>
            <a:ext cx="10878717" cy="4780318"/>
          </a:xfrm>
          <a:prstGeom prst="rect">
            <a:avLst/>
          </a:prstGeom>
          <a:noFill/>
        </p:spPr>
        <p:txBody>
          <a:bodyPr wrap="square" lIns="0" tIns="0" rIns="0" bIns="0" rtlCol="0">
            <a:noAutofit/>
          </a:bodyPr>
          <a:lstStyle/>
          <a:p>
            <a:r>
              <a:rPr lang="en-US" dirty="0" smtClean="0"/>
              <a:t>To provide complete data protection solution, it </a:t>
            </a:r>
            <a:r>
              <a:rPr lang="en-US" dirty="0"/>
              <a:t>requires comprehensive understanding and design thinking on data protection mechanism before concluding any backup, DR or data management solution. The backup, restore and replication is only one aspect of data protection system. </a:t>
            </a:r>
            <a:r>
              <a:rPr lang="en-US"/>
              <a:t> </a:t>
            </a:r>
            <a:r>
              <a:rPr lang="en-US" smtClean="0"/>
              <a:t>The presentation focus only on </a:t>
            </a:r>
            <a:r>
              <a:rPr lang="en-US" dirty="0"/>
              <a:t>backup </a:t>
            </a:r>
            <a:r>
              <a:rPr lang="en-US"/>
              <a:t>aspects </a:t>
            </a:r>
            <a:r>
              <a:rPr lang="en-US" smtClean="0"/>
              <a:t>unless stated explicitly otherwise.</a:t>
            </a:r>
            <a:endParaRPr lang="en-US" dirty="0" smtClean="0"/>
          </a:p>
          <a:p>
            <a:endParaRPr lang="en-US" dirty="0"/>
          </a:p>
          <a:p>
            <a:r>
              <a:rPr lang="en-US"/>
              <a:t>The </a:t>
            </a:r>
            <a:r>
              <a:rPr lang="en-US" smtClean="0"/>
              <a:t>backup </a:t>
            </a:r>
            <a:r>
              <a:rPr lang="en-US" dirty="0"/>
              <a:t>solution is highly influenced by customer's source infrastructure and backup requirements to be achieved.  The following points greatly influence </a:t>
            </a:r>
            <a:r>
              <a:rPr lang="en-US"/>
              <a:t>the </a:t>
            </a:r>
            <a:r>
              <a:rPr lang="en-US" smtClean="0"/>
              <a:t>design:</a:t>
            </a:r>
            <a:endParaRPr lang="en-US" dirty="0" smtClean="0"/>
          </a:p>
          <a:p>
            <a:endParaRPr lang="en-US" dirty="0"/>
          </a:p>
          <a:p>
            <a:pPr marL="742950" lvl="1" indent="-285750">
              <a:buFont typeface="Arial" panose="020B0604020202020204" pitchFamily="34" charset="0"/>
              <a:buChar char="•"/>
            </a:pPr>
            <a:r>
              <a:rPr lang="en-US" dirty="0"/>
              <a:t>Data protection strategy.</a:t>
            </a:r>
          </a:p>
          <a:p>
            <a:pPr marL="742950" lvl="1" indent="-285750">
              <a:buFont typeface="Arial" panose="020B0604020202020204" pitchFamily="34" charset="0"/>
              <a:buChar char="•"/>
            </a:pPr>
            <a:r>
              <a:rPr lang="en-US" dirty="0"/>
              <a:t>Capacity, consumption and design of source infrastructure to be backed up.</a:t>
            </a:r>
          </a:p>
          <a:p>
            <a:pPr marL="742950" lvl="1" indent="-285750">
              <a:buFont typeface="Arial" panose="020B0604020202020204" pitchFamily="34" charset="0"/>
              <a:buChar char="•"/>
            </a:pPr>
            <a:r>
              <a:rPr lang="en-US" dirty="0"/>
              <a:t>Backup and </a:t>
            </a:r>
            <a:r>
              <a:rPr lang="en-US"/>
              <a:t>restoration </a:t>
            </a:r>
            <a:r>
              <a:rPr lang="en-US" smtClean="0"/>
              <a:t>goals.</a:t>
            </a:r>
            <a:endParaRPr lang="en-US" dirty="0" smtClean="0"/>
          </a:p>
          <a:p>
            <a:pPr lvl="1"/>
            <a:endParaRPr lang="en-US" dirty="0" smtClean="0"/>
          </a:p>
          <a:p>
            <a:pPr lvl="2">
              <a:lnSpc>
                <a:spcPct val="150000"/>
              </a:lnSpc>
            </a:pPr>
            <a:endParaRPr lang="en-US" sz="1200" dirty="0" smtClean="0">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7715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Data protection planning</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19" y="1413391"/>
            <a:ext cx="10958379" cy="4720709"/>
          </a:xfrm>
          <a:prstGeom prst="rect">
            <a:avLst/>
          </a:prstGeom>
        </p:spPr>
      </p:pic>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11951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Logical architecture</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9" y="1124744"/>
            <a:ext cx="10058400" cy="5429900"/>
          </a:xfrm>
          <a:prstGeom prst="rect">
            <a:avLst/>
          </a:prstGeom>
        </p:spPr>
      </p:pic>
      <p:sp>
        <p:nvSpPr>
          <p:cNvPr id="10" name="Footer Placeholder 9"/>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9409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Use cases (1/2)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302116"/>
            <a:ext cx="10958379" cy="4654816"/>
          </a:xfrm>
          <a:prstGeom prst="rect">
            <a:avLst/>
          </a:prstGeom>
          <a:noFill/>
        </p:spPr>
        <p:txBody>
          <a:bodyPr wrap="square" lIns="0" tIns="0" rIns="0" bIns="0" rtlCol="0">
            <a:noAutofit/>
          </a:bodyPr>
          <a:lstStyle/>
          <a:p>
            <a:pPr marL="342900" indent="-342900" fontAlgn="ctr">
              <a:lnSpc>
                <a:spcPts val="2500"/>
              </a:lnSpc>
              <a:buFont typeface="Wingdings" panose="05000000000000000000" pitchFamily="2" charset="2"/>
              <a:buChar char="q"/>
            </a:pPr>
            <a:r>
              <a:rPr lang="en-US" dirty="0"/>
              <a:t>VM use cases</a:t>
            </a:r>
          </a:p>
          <a:p>
            <a:pPr marL="800100" lvl="1" indent="-342900" fontAlgn="ctr">
              <a:lnSpc>
                <a:spcPts val="2500"/>
              </a:lnSpc>
              <a:buFont typeface="Arial" panose="020B0604020202020204" pitchFamily="34" charset="0"/>
              <a:buChar char="•"/>
            </a:pPr>
            <a:r>
              <a:rPr lang="en-US" sz="1600" dirty="0"/>
              <a:t>Full VM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Recover entire VM to the Original or Different host</a:t>
            </a:r>
          </a:p>
          <a:p>
            <a:pPr marL="800100" lvl="1" indent="-342900" fontAlgn="ctr">
              <a:lnSpc>
                <a:spcPts val="2500"/>
              </a:lnSpc>
              <a:buFont typeface="Arial" panose="020B0604020202020204" pitchFamily="34" charset="0"/>
              <a:buChar char="•"/>
            </a:pPr>
            <a:r>
              <a:rPr lang="en-US" sz="1600" dirty="0"/>
              <a:t>Instant VM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Quickly restore to user by starting a VM directly from a backup file on regular backup storage</a:t>
            </a:r>
          </a:p>
          <a:p>
            <a:pPr marL="800100" lvl="1" indent="-342900" fontAlgn="ctr">
              <a:lnSpc>
                <a:spcPts val="2500"/>
              </a:lnSpc>
              <a:buFont typeface="Arial" panose="020B0604020202020204" pitchFamily="34" charset="0"/>
              <a:buChar char="•"/>
            </a:pPr>
            <a:r>
              <a:rPr lang="en-US" sz="1600" dirty="0"/>
              <a:t>VM file and virtual disk recovery</a:t>
            </a:r>
          </a:p>
          <a:p>
            <a:pPr marL="1714500" lvl="3" indent="-342900" fontAlgn="ctr">
              <a:lnSpc>
                <a:spcPts val="2500"/>
              </a:lnSpc>
              <a:buFont typeface="Arial" panose="020B0604020202020204" pitchFamily="34" charset="0"/>
              <a:buChar char="•"/>
            </a:pPr>
            <a:r>
              <a:rPr lang="en-US" sz="1600" i="1" dirty="0">
                <a:latin typeface="Bell MT" panose="02020503060305020303" pitchFamily="18" charset="0"/>
              </a:rPr>
              <a:t>Recover individual VM files (such as VMX) and virtual disks (</a:t>
            </a:r>
            <a:r>
              <a:rPr lang="en-US" sz="1600" i="1" dirty="0" err="1">
                <a:latin typeface="Bell MT" panose="02020503060305020303" pitchFamily="18" charset="0"/>
              </a:rPr>
              <a:t>vhd</a:t>
            </a:r>
            <a:r>
              <a:rPr lang="en-US" sz="1600" i="1" dirty="0">
                <a:latin typeface="Bell MT" panose="02020503060305020303" pitchFamily="18" charset="0"/>
              </a:rPr>
              <a:t>, </a:t>
            </a:r>
            <a:r>
              <a:rPr lang="en-US" sz="1600" i="1" dirty="0" err="1">
                <a:latin typeface="Bell MT" panose="02020503060305020303" pitchFamily="18" charset="0"/>
              </a:rPr>
              <a:t>vhdx</a:t>
            </a:r>
            <a:r>
              <a:rPr lang="en-US" sz="1600" i="1" dirty="0">
                <a:latin typeface="Bell MT" panose="02020503060305020303" pitchFamily="18" charset="0"/>
              </a:rPr>
              <a:t> or </a:t>
            </a:r>
            <a:r>
              <a:rPr lang="en-US" sz="1600" i="1" dirty="0" err="1">
                <a:latin typeface="Bell MT" panose="02020503060305020303" pitchFamily="18" charset="0"/>
              </a:rPr>
              <a:t>vmdk</a:t>
            </a:r>
            <a:r>
              <a:rPr lang="en-US" sz="1600" i="1" dirty="0">
                <a:latin typeface="Bell MT" panose="02020503060305020303" pitchFamily="18" charset="0"/>
              </a:rPr>
              <a:t>)</a:t>
            </a:r>
          </a:p>
          <a:p>
            <a:pPr marL="800100" lvl="1" indent="-342900" fontAlgn="ctr">
              <a:lnSpc>
                <a:spcPts val="2500"/>
              </a:lnSpc>
              <a:buFont typeface="Arial" panose="020B0604020202020204" pitchFamily="34" charset="0"/>
              <a:buChar char="•"/>
            </a:pPr>
            <a:r>
              <a:rPr lang="en-US" sz="1600" dirty="0"/>
              <a:t>Restore to cloud </a:t>
            </a:r>
          </a:p>
          <a:p>
            <a:pPr marL="342900" indent="-342900" fontAlgn="ctr">
              <a:lnSpc>
                <a:spcPts val="2500"/>
              </a:lnSpc>
              <a:buFont typeface="Wingdings" panose="05000000000000000000" pitchFamily="2" charset="2"/>
              <a:buChar char="q"/>
            </a:pPr>
            <a:r>
              <a:rPr lang="en-US" dirty="0"/>
              <a:t>File </a:t>
            </a:r>
            <a:r>
              <a:rPr lang="en-US"/>
              <a:t>level </a:t>
            </a:r>
            <a:r>
              <a:rPr lang="en-US" smtClean="0"/>
              <a:t>recovery: </a:t>
            </a:r>
          </a:p>
          <a:p>
            <a:pPr marL="800100" lvl="1" indent="-342900" fontAlgn="ctr">
              <a:lnSpc>
                <a:spcPts val="2500"/>
              </a:lnSpc>
              <a:buFont typeface="Arial" panose="020B0604020202020204" pitchFamily="34" charset="0"/>
              <a:buChar char="•"/>
            </a:pPr>
            <a:r>
              <a:rPr lang="en-US" sz="1600" i="1" smtClean="0">
                <a:latin typeface="Bell MT" panose="02020503060305020303" pitchFamily="18" charset="0"/>
              </a:rPr>
              <a:t>Recovery files from 19 common file systems used by Windows, Linux, Unix, MacOS, Novell, Solaris</a:t>
            </a:r>
          </a:p>
          <a:p>
            <a:pPr marL="342900" indent="-342900" fontAlgn="ctr">
              <a:lnSpc>
                <a:spcPts val="2500"/>
              </a:lnSpc>
              <a:buFont typeface="Wingdings" panose="05000000000000000000" pitchFamily="2" charset="2"/>
              <a:buChar char="q"/>
            </a:pPr>
            <a:r>
              <a:rPr lang="en-US" smtClean="0"/>
              <a:t>Application </a:t>
            </a:r>
            <a:r>
              <a:rPr lang="en-US" dirty="0"/>
              <a:t>aware backup (for specific enterprise application)</a:t>
            </a:r>
          </a:p>
          <a:p>
            <a:pPr marL="800100" lvl="1" indent="-342900" fontAlgn="ctr">
              <a:lnSpc>
                <a:spcPts val="2500"/>
              </a:lnSpc>
              <a:buFont typeface="Arial" panose="020B0604020202020204" pitchFamily="34" charset="0"/>
              <a:buChar char="•"/>
            </a:pPr>
            <a:r>
              <a:rPr lang="en-US" sz="1600" i="1" dirty="0">
                <a:latin typeface="Bell MT" panose="02020503060305020303" pitchFamily="18" charset="0"/>
              </a:rPr>
              <a:t>Microsoft </a:t>
            </a:r>
            <a:r>
              <a:rPr lang="en-US" sz="1600" i="1">
                <a:latin typeface="Bell MT" panose="02020503060305020303" pitchFamily="18" charset="0"/>
              </a:rPr>
              <a:t>Active </a:t>
            </a:r>
            <a:r>
              <a:rPr lang="en-US" sz="1600" i="1">
                <a:latin typeface="Bell MT" panose="02020503060305020303" pitchFamily="18" charset="0"/>
              </a:rPr>
              <a:t>Directory, Microsoft Exchange, Microsoft SQL, </a:t>
            </a:r>
            <a:r>
              <a:rPr lang="en-US" sz="1600" i="1">
                <a:latin typeface="Bell MT" panose="02020503060305020303" pitchFamily="18" charset="0"/>
              </a:rPr>
              <a:t>Microsoft SharePoint</a:t>
            </a:r>
          </a:p>
          <a:p>
            <a:pPr marL="800100" lvl="1" indent="-342900" fontAlgn="ctr">
              <a:lnSpc>
                <a:spcPts val="2500"/>
              </a:lnSpc>
              <a:buFont typeface="Arial" panose="020B0604020202020204" pitchFamily="34" charset="0"/>
              <a:buChar char="•"/>
            </a:pPr>
            <a:r>
              <a:rPr lang="en-US" sz="1600" i="1">
                <a:latin typeface="Bell MT" panose="02020503060305020303" pitchFamily="18" charset="0"/>
              </a:rPr>
              <a:t>Oracle</a:t>
            </a:r>
            <a:endParaRPr lang="en-US" sz="1600" i="1" dirty="0">
              <a:latin typeface="Bell MT" panose="02020503060305020303" pitchFamily="18" charset="0"/>
            </a:endParaRP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0612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Use cases (2/2)</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TextBox 5"/>
          <p:cNvSpPr txBox="1"/>
          <p:nvPr/>
        </p:nvSpPr>
        <p:spPr>
          <a:xfrm>
            <a:off x="624020" y="1240332"/>
            <a:ext cx="11127256" cy="5190535"/>
          </a:xfrm>
          <a:prstGeom prst="rect">
            <a:avLst/>
          </a:prstGeom>
          <a:noFill/>
        </p:spPr>
        <p:txBody>
          <a:bodyPr wrap="square" lIns="0" tIns="0" rIns="0" bIns="0" rtlCol="0">
            <a:noAutofit/>
          </a:bodyPr>
          <a:lstStyle/>
          <a:p>
            <a:pPr marL="342900" indent="-342900" fontAlgn="ctr">
              <a:lnSpc>
                <a:spcPts val="2500"/>
              </a:lnSpc>
              <a:buFont typeface="Wingdings" panose="05000000000000000000" pitchFamily="2" charset="2"/>
              <a:buChar char="q"/>
            </a:pPr>
            <a:r>
              <a:rPr lang="en-US" dirty="0" smtClean="0"/>
              <a:t>Replication</a:t>
            </a:r>
            <a:endParaRPr lang="en-US" dirty="0"/>
          </a:p>
          <a:p>
            <a:pPr marL="800100" lvl="1" indent="-342900" fontAlgn="ctr">
              <a:lnSpc>
                <a:spcPts val="2500"/>
              </a:lnSpc>
              <a:buFont typeface="Arial" panose="020B0604020202020204" pitchFamily="34" charset="0"/>
              <a:buChar char="•"/>
            </a:pPr>
            <a:r>
              <a:rPr lang="en-US" sz="1600" dirty="0"/>
              <a:t>Image based replication</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Replicate image</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Use case: high availability or off-site for disaster recovery</a:t>
            </a:r>
          </a:p>
          <a:p>
            <a:pPr marL="800100" lvl="1" indent="-342900" fontAlgn="ctr">
              <a:lnSpc>
                <a:spcPts val="2500"/>
              </a:lnSpc>
              <a:buFont typeface="Arial" panose="020B0604020202020204" pitchFamily="34" charset="0"/>
              <a:buChar char="•"/>
            </a:pPr>
            <a:r>
              <a:rPr lang="en-US" sz="1600" dirty="0"/>
              <a:t>Failover and failback</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Move production site to disaster recovery site</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Mostly used for DR testing</a:t>
            </a:r>
          </a:p>
          <a:p>
            <a:pPr marL="800100" lvl="1" indent="-342900" fontAlgn="ctr">
              <a:lnSpc>
                <a:spcPts val="2500"/>
              </a:lnSpc>
              <a:buFont typeface="Arial" panose="020B0604020202020204" pitchFamily="34" charset="0"/>
              <a:buChar char="•"/>
            </a:pPr>
            <a:r>
              <a:rPr lang="en-US" sz="1600" dirty="0"/>
              <a:t>Replication from </a:t>
            </a:r>
            <a:r>
              <a:rPr lang="en-US" sz="1600"/>
              <a:t>a </a:t>
            </a:r>
            <a:r>
              <a:rPr lang="en-US" sz="1600" smtClean="0"/>
              <a:t>backup: </a:t>
            </a:r>
            <a:r>
              <a:rPr lang="en-US" sz="1600" i="1">
                <a:latin typeface="Bell MT" panose="02020503060305020303" pitchFamily="18" charset="0"/>
              </a:rPr>
              <a:t>Create </a:t>
            </a:r>
            <a:r>
              <a:rPr lang="en-US" sz="1600" i="1" dirty="0">
                <a:latin typeface="Bell MT" panose="02020503060305020303" pitchFamily="18" charset="0"/>
              </a:rPr>
              <a:t>backup from repositories without affecting workload</a:t>
            </a:r>
          </a:p>
          <a:p>
            <a:pPr marL="800100" lvl="1" indent="-342900" fontAlgn="ctr">
              <a:lnSpc>
                <a:spcPts val="2500"/>
              </a:lnSpc>
              <a:buFont typeface="Arial" panose="020B0604020202020204" pitchFamily="34" charset="0"/>
              <a:buChar char="•"/>
            </a:pPr>
            <a:r>
              <a:rPr lang="en-US" sz="1600"/>
              <a:t>Planned </a:t>
            </a:r>
            <a:r>
              <a:rPr lang="en-US" sz="1600" smtClean="0"/>
              <a:t>failover: </a:t>
            </a:r>
            <a:r>
              <a:rPr lang="en-US" sz="1600" i="1" smtClean="0">
                <a:latin typeface="Bell MT" panose="02020503060305020303" pitchFamily="18" charset="0"/>
              </a:rPr>
              <a:t>Facilitate </a:t>
            </a:r>
            <a:r>
              <a:rPr lang="en-US" sz="1600" i="1" dirty="0">
                <a:latin typeface="Bell MT" panose="02020503060305020303" pitchFamily="18" charset="0"/>
              </a:rPr>
              <a:t>data-center migration with zero-data loss</a:t>
            </a:r>
          </a:p>
          <a:p>
            <a:pPr marL="800100" lvl="1" indent="-342900" fontAlgn="ctr">
              <a:lnSpc>
                <a:spcPts val="2500"/>
              </a:lnSpc>
              <a:buFont typeface="Arial" panose="020B0604020202020204" pitchFamily="34" charset="0"/>
              <a:buChar char="•"/>
            </a:pPr>
            <a:r>
              <a:rPr lang="en-US" sz="1600" dirty="0"/>
              <a:t>1-click failover orchestration</a:t>
            </a:r>
          </a:p>
          <a:p>
            <a:pPr marL="800100" lvl="1" indent="-342900" fontAlgn="ctr">
              <a:lnSpc>
                <a:spcPts val="2500"/>
              </a:lnSpc>
              <a:buFont typeface="Arial" panose="020B0604020202020204" pitchFamily="34" charset="0"/>
              <a:buChar char="•"/>
            </a:pPr>
            <a:r>
              <a:rPr lang="en-US" sz="1600" dirty="0"/>
              <a:t>Built-in WAN acceleration</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Get replicas offsite up to 50x faster and save bandwidth</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Enterprise edition supports built-in WAN acceleration to </a:t>
            </a:r>
            <a:r>
              <a:rPr lang="en-US" sz="1600" i="1" dirty="0" err="1">
                <a:latin typeface="Bell MT" panose="02020503060305020303" pitchFamily="18" charset="0"/>
              </a:rPr>
              <a:t>Veeam</a:t>
            </a:r>
            <a:r>
              <a:rPr lang="en-US" sz="1600" i="1" dirty="0">
                <a:latin typeface="Bell MT" panose="02020503060305020303" pitchFamily="18" charset="0"/>
              </a:rPr>
              <a:t> Cloud Connect targets only</a:t>
            </a:r>
          </a:p>
          <a:p>
            <a:pPr marL="1257300" lvl="2" indent="-342900" fontAlgn="ctr">
              <a:lnSpc>
                <a:spcPts val="2500"/>
              </a:lnSpc>
              <a:buFont typeface="Arial" panose="020B0604020202020204" pitchFamily="34" charset="0"/>
              <a:buChar char="•"/>
            </a:pPr>
            <a:r>
              <a:rPr lang="en-US" sz="1600" i="1" dirty="0">
                <a:latin typeface="Bell MT" panose="02020503060305020303" pitchFamily="18" charset="0"/>
              </a:rPr>
              <a:t>Enterprise plus edition supports built-in WAN acceleration to any target</a:t>
            </a:r>
          </a:p>
          <a:p>
            <a:pPr marL="342900" indent="-342900" fontAlgn="ctr">
              <a:lnSpc>
                <a:spcPts val="2500"/>
              </a:lnSpc>
              <a:buFont typeface="Wingdings" panose="05000000000000000000" pitchFamily="2" charset="2"/>
              <a:buChar char="q"/>
            </a:pPr>
            <a:r>
              <a:rPr lang="en-US" dirty="0"/>
              <a:t>Search </a:t>
            </a:r>
            <a:r>
              <a:rPr lang="en-US"/>
              <a:t>and </a:t>
            </a:r>
            <a:r>
              <a:rPr lang="en-US" smtClean="0"/>
              <a:t>restore: </a:t>
            </a:r>
            <a:r>
              <a:rPr lang="en-US" sz="1600" i="1" smtClean="0">
                <a:latin typeface="Bell MT" panose="02020503060305020303" pitchFamily="18" charset="0"/>
              </a:rPr>
              <a:t>User </a:t>
            </a:r>
            <a:r>
              <a:rPr lang="en-US" sz="1600" i="1" dirty="0">
                <a:latin typeface="Bell MT" panose="02020503060305020303" pitchFamily="18" charset="0"/>
              </a:rPr>
              <a:t>should be able to perform advanced search and restore </a:t>
            </a:r>
          </a:p>
        </p:txBody>
      </p:sp>
      <p:sp>
        <p:nvSpPr>
          <p:cNvPr id="5" name="Footer Placeholder 4"/>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281965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Pros and Cons</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407824360"/>
              </p:ext>
            </p:extLst>
          </p:nvPr>
        </p:nvGraphicFramePr>
        <p:xfrm>
          <a:off x="624020" y="1491806"/>
          <a:ext cx="10815488" cy="4572000"/>
        </p:xfrm>
        <a:graphic>
          <a:graphicData uri="http://schemas.openxmlformats.org/drawingml/2006/table">
            <a:tbl>
              <a:tblPr/>
              <a:tblGrid>
                <a:gridCol w="1853514"/>
                <a:gridCol w="8961974"/>
              </a:tblGrid>
              <a:tr h="2071501">
                <a:tc>
                  <a:txBody>
                    <a:bodyPr/>
                    <a:lstStyle/>
                    <a:p>
                      <a:pPr algn="l" fontAlgn="t"/>
                      <a:r>
                        <a:rPr lang="en-US" sz="2000" b="1" dirty="0" smtClean="0">
                          <a:solidFill>
                            <a:srgbClr val="172B4D"/>
                          </a:solidFill>
                          <a:effectLst/>
                        </a:rPr>
                        <a:t>Pros</a:t>
                      </a:r>
                      <a:endParaRPr lang="en-US" sz="2000" b="1" dirty="0">
                        <a:solidFill>
                          <a:srgbClr val="172B4D"/>
                        </a:solidFill>
                        <a:effectLst/>
                      </a:endParaRP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342900" indent="-342900" algn="l" fontAlgn="t">
                        <a:lnSpc>
                          <a:spcPts val="2900"/>
                        </a:lnSpc>
                        <a:buFont typeface="Wingdings" panose="05000000000000000000" pitchFamily="2" charset="2"/>
                        <a:buChar char="q"/>
                      </a:pPr>
                      <a:r>
                        <a:rPr lang="en-US" sz="1600" dirty="0">
                          <a:effectLst/>
                        </a:rPr>
                        <a:t>Intuitive and self-service portal</a:t>
                      </a:r>
                    </a:p>
                    <a:p>
                      <a:pPr marL="342900" indent="-342900" algn="l" fontAlgn="t">
                        <a:lnSpc>
                          <a:spcPts val="2900"/>
                        </a:lnSpc>
                        <a:buFont typeface="Wingdings" panose="05000000000000000000" pitchFamily="2" charset="2"/>
                        <a:buChar char="q"/>
                      </a:pPr>
                      <a:r>
                        <a:rPr lang="en-US" sz="1600" dirty="0">
                          <a:effectLst/>
                        </a:rPr>
                        <a:t>Rich feature set</a:t>
                      </a:r>
                    </a:p>
                    <a:p>
                      <a:pPr marL="342900" indent="-342900" algn="l" fontAlgn="t">
                        <a:lnSpc>
                          <a:spcPts val="2900"/>
                        </a:lnSpc>
                        <a:buFont typeface="Wingdings" panose="05000000000000000000" pitchFamily="2" charset="2"/>
                        <a:buChar char="q"/>
                      </a:pPr>
                      <a:r>
                        <a:rPr lang="en-US" sz="1600" dirty="0">
                          <a:effectLst/>
                        </a:rPr>
                        <a:t>Very good integration with </a:t>
                      </a:r>
                      <a:r>
                        <a:rPr lang="en-US" sz="1600" dirty="0" err="1">
                          <a:effectLst/>
                        </a:rPr>
                        <a:t>ESXi</a:t>
                      </a:r>
                      <a:r>
                        <a:rPr lang="en-US" sz="1600" dirty="0">
                          <a:effectLst/>
                        </a:rPr>
                        <a:t> and </a:t>
                      </a:r>
                      <a:r>
                        <a:rPr lang="en-US" sz="1600" dirty="0" err="1">
                          <a:effectLst/>
                        </a:rPr>
                        <a:t>HyperV</a:t>
                      </a:r>
                      <a:endParaRPr lang="en-US" sz="1600" dirty="0">
                        <a:effectLst/>
                      </a:endParaRPr>
                    </a:p>
                    <a:p>
                      <a:pPr marL="342900" indent="-342900" algn="l" fontAlgn="t">
                        <a:lnSpc>
                          <a:spcPts val="2900"/>
                        </a:lnSpc>
                        <a:buFont typeface="Wingdings" panose="05000000000000000000" pitchFamily="2" charset="2"/>
                        <a:buChar char="q"/>
                      </a:pPr>
                      <a:r>
                        <a:rPr lang="en-US" sz="1600" dirty="0">
                          <a:effectLst/>
                        </a:rPr>
                        <a:t>Supports public cloud integration</a:t>
                      </a:r>
                    </a:p>
                    <a:p>
                      <a:pPr marL="342900" indent="-342900" algn="l" fontAlgn="t">
                        <a:lnSpc>
                          <a:spcPts val="2900"/>
                        </a:lnSpc>
                        <a:buFont typeface="Wingdings" panose="05000000000000000000" pitchFamily="2" charset="2"/>
                        <a:buChar char="q"/>
                      </a:pPr>
                      <a:r>
                        <a:rPr lang="en-US" sz="1600" dirty="0">
                          <a:effectLst/>
                        </a:rPr>
                        <a:t>Good supportability for HPE Storage System like HPE Store Once, HPE Nimble.</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r h="2500499">
                <a:tc>
                  <a:txBody>
                    <a:bodyPr/>
                    <a:lstStyle/>
                    <a:p>
                      <a:pPr algn="l" fontAlgn="t"/>
                      <a:r>
                        <a:rPr lang="en-US" sz="2000" b="1">
                          <a:solidFill>
                            <a:srgbClr val="172B4D"/>
                          </a:solidFill>
                          <a:effectLst/>
                        </a:rPr>
                        <a:t>Cons</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Does not support KVM virtual infrastructure</a:t>
                      </a:r>
                    </a:p>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Scale and performance can be eyebrow raising if system has greater than 2000 VMs (to be discovered more) </a:t>
                      </a:r>
                    </a:p>
                    <a:p>
                      <a:pPr marL="342900" indent="-342900" algn="l" defTabSz="914400" rtl="0" eaLnBrk="1" fontAlgn="t" latinLnBrk="0" hangingPunct="1">
                        <a:lnSpc>
                          <a:spcPts val="2900"/>
                        </a:lnSpc>
                        <a:buFont typeface="Wingdings" panose="05000000000000000000" pitchFamily="2" charset="2"/>
                        <a:buChar char="q"/>
                      </a:pPr>
                      <a:r>
                        <a:rPr lang="en-US" sz="1600" kern="1200" dirty="0">
                          <a:solidFill>
                            <a:schemeClr val="tx1"/>
                          </a:solidFill>
                          <a:effectLst/>
                          <a:latin typeface="+mn-lt"/>
                          <a:ea typeface="+mn-ea"/>
                          <a:cs typeface="+mn-cs"/>
                        </a:rPr>
                        <a:t>Data optimization during backup and restoration is average. I feel that HPE </a:t>
                      </a:r>
                      <a:r>
                        <a:rPr lang="en-US" sz="1600" kern="1200" dirty="0" err="1">
                          <a:solidFill>
                            <a:schemeClr val="tx1"/>
                          </a:solidFill>
                          <a:effectLst/>
                          <a:latin typeface="+mn-lt"/>
                          <a:ea typeface="+mn-ea"/>
                          <a:cs typeface="+mn-cs"/>
                        </a:rPr>
                        <a:t>SimpliVity</a:t>
                      </a:r>
                      <a:r>
                        <a:rPr lang="en-US" sz="1600" kern="1200" dirty="0">
                          <a:solidFill>
                            <a:schemeClr val="tx1"/>
                          </a:solidFill>
                          <a:effectLst/>
                          <a:latin typeface="+mn-lt"/>
                          <a:ea typeface="+mn-ea"/>
                          <a:cs typeface="+mn-cs"/>
                        </a:rPr>
                        <a:t> can lead here significantly.</a:t>
                      </a:r>
                    </a:p>
                  </a:txBody>
                  <a:tcPr marL="49652" marR="49652" marT="34757" marB="34757">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r>
            </a:tbl>
          </a:graphicData>
        </a:graphic>
      </p:graphicFrame>
      <p:sp>
        <p:nvSpPr>
          <p:cNvPr id="7" name="Footer Placeholder 6"/>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84873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20" y="620688"/>
            <a:ext cx="10969943" cy="504056"/>
          </a:xfrm>
        </p:spPr>
        <p:txBody>
          <a:bodyPr/>
          <a:lstStyle/>
          <a:p>
            <a:r>
              <a:rPr lang="en-US" dirty="0" smtClean="0">
                <a:solidFill>
                  <a:srgbClr val="00B388"/>
                </a:solidFill>
              </a:rPr>
              <a:t>Scope</a:t>
            </a:r>
            <a:endParaRPr lang="en-US" dirty="0">
              <a:solidFill>
                <a:srgbClr val="00B388"/>
              </a:solidFill>
            </a:endParaRPr>
          </a:p>
        </p:txBody>
      </p:sp>
      <p:sp>
        <p:nvSpPr>
          <p:cNvPr id="3" name="Slide Number Placeholder 2"/>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dirty="0">
              <a:solidFill>
                <a:srgbClr val="617D78"/>
              </a:solidFill>
            </a:endParaRPr>
          </a:p>
        </p:txBody>
      </p:sp>
      <p:sp>
        <p:nvSpPr>
          <p:cNvPr id="4" name="AutoShape 2" descr="https://wiki.hpcloud.net/download/attachments/67802102/ISM-Components.png?version=1&amp;modificationDate=1487675919000&amp;api=v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 name="TextBox 4"/>
          <p:cNvSpPr txBox="1"/>
          <p:nvPr/>
        </p:nvSpPr>
        <p:spPr>
          <a:xfrm>
            <a:off x="624020" y="1251403"/>
            <a:ext cx="10878717" cy="4654816"/>
          </a:xfrm>
          <a:prstGeom prst="rect">
            <a:avLst/>
          </a:prstGeom>
          <a:noFill/>
        </p:spPr>
        <p:txBody>
          <a:bodyPr wrap="square" lIns="0" tIns="0" rIns="0" bIns="0" rtlCol="0">
            <a:noAutofit/>
          </a:bodyPr>
          <a:lstStyle/>
          <a:p>
            <a:r>
              <a:rPr lang="en-US" b="1" dirty="0"/>
              <a:t>What is not in scope?</a:t>
            </a:r>
          </a:p>
          <a:p>
            <a:pPr marL="742950" lvl="1" indent="-285750">
              <a:buFont typeface="Arial" panose="020B0604020202020204" pitchFamily="34" charset="0"/>
              <a:buChar char="•"/>
            </a:pPr>
            <a:r>
              <a:rPr lang="en-US" sz="1600" dirty="0">
                <a:latin typeface="Bell MT" panose="02020503060305020303" pitchFamily="18" charset="0"/>
              </a:rPr>
              <a:t>No complete data protection strategy.</a:t>
            </a:r>
          </a:p>
          <a:p>
            <a:pPr marL="742950" lvl="1" indent="-285750">
              <a:buFont typeface="Arial" panose="020B0604020202020204" pitchFamily="34" charset="0"/>
              <a:buChar char="•"/>
            </a:pPr>
            <a:r>
              <a:rPr lang="en-US" sz="1600" dirty="0">
                <a:latin typeface="Bell MT" panose="02020503060305020303" pitchFamily="18" charset="0"/>
              </a:rPr>
              <a:t>No DR plan</a:t>
            </a:r>
            <a:r>
              <a:rPr lang="en-US" sz="1600" dirty="0">
                <a:latin typeface="Bell MT" panose="02020503060305020303" pitchFamily="18" charset="0"/>
              </a:rPr>
              <a:t>.</a:t>
            </a:r>
          </a:p>
          <a:p>
            <a:endParaRPr lang="en-US" dirty="0"/>
          </a:p>
          <a:p>
            <a:r>
              <a:rPr lang="en-US" b="1" dirty="0"/>
              <a:t>What is in scope?</a:t>
            </a:r>
          </a:p>
          <a:p>
            <a:pPr marL="742950" lvl="1" indent="-285750">
              <a:lnSpc>
                <a:spcPts val="2500"/>
              </a:lnSpc>
              <a:buFont typeface="Arial" panose="020B0604020202020204" pitchFamily="34" charset="0"/>
              <a:buChar char="•"/>
            </a:pPr>
            <a:r>
              <a:rPr lang="en-US" sz="1600" dirty="0">
                <a:latin typeface="Bell MT" panose="02020503060305020303" pitchFamily="18" charset="0"/>
              </a:rPr>
              <a:t>Understand backup and restoration solution provided by </a:t>
            </a:r>
            <a:r>
              <a:rPr lang="en-US" sz="1600" dirty="0" err="1">
                <a:latin typeface="Bell MT" panose="02020503060305020303" pitchFamily="18" charset="0"/>
              </a:rPr>
              <a:t>Veeam</a:t>
            </a:r>
            <a:endParaRPr lang="en-US" sz="1600" dirty="0">
              <a:latin typeface="Bell MT" panose="02020503060305020303" pitchFamily="18" charset="0"/>
            </a:endParaRPr>
          </a:p>
          <a:p>
            <a:pPr marL="742950" lvl="1" indent="-285750">
              <a:lnSpc>
                <a:spcPts val="2500"/>
              </a:lnSpc>
              <a:buFont typeface="Arial" panose="020B0604020202020204" pitchFamily="34" charset="0"/>
              <a:buChar char="•"/>
            </a:pPr>
            <a:r>
              <a:rPr lang="en-US" sz="1600" dirty="0">
                <a:latin typeface="Bell MT" panose="02020503060305020303" pitchFamily="18" charset="0"/>
              </a:rPr>
              <a:t>Defining backup and restoration solution for </a:t>
            </a:r>
            <a:r>
              <a:rPr lang="en-US" sz="1600" dirty="0" err="1">
                <a:latin typeface="Bell MT" panose="02020503060305020303" pitchFamily="18" charset="0"/>
              </a:rPr>
              <a:t>Agena</a:t>
            </a:r>
            <a:r>
              <a:rPr lang="en-US" sz="1600" dirty="0">
                <a:latin typeface="Bell MT" panose="02020503060305020303" pitchFamily="18" charset="0"/>
              </a:rPr>
              <a:t> cloud using </a:t>
            </a:r>
            <a:r>
              <a:rPr lang="en-US" sz="1600" dirty="0" err="1">
                <a:latin typeface="Bell MT" panose="02020503060305020303" pitchFamily="18" charset="0"/>
              </a:rPr>
              <a:t>Veeam</a:t>
            </a:r>
            <a:endParaRPr lang="en-US" sz="1600" dirty="0">
              <a:latin typeface="Bell MT" panose="02020503060305020303" pitchFamily="18" charset="0"/>
            </a:endParaRPr>
          </a:p>
          <a:p>
            <a:pPr marL="742950" lvl="1" indent="-285750">
              <a:lnSpc>
                <a:spcPts val="2500"/>
              </a:lnSpc>
              <a:buFont typeface="Arial" panose="020B0604020202020204" pitchFamily="34" charset="0"/>
              <a:buChar char="•"/>
            </a:pPr>
            <a:r>
              <a:rPr lang="en-US" sz="1600" dirty="0">
                <a:latin typeface="Bell MT" panose="02020503060305020303" pitchFamily="18" charset="0"/>
              </a:rPr>
              <a:t>As there is NO customer specific details are available, some assumptions have been made on various aspects. Those assumption greatly influence the architecture, design and configuration of backup and restoration solution. See below.</a:t>
            </a:r>
          </a:p>
          <a:p>
            <a:pPr marL="742950" lvl="1" indent="-285750">
              <a:lnSpc>
                <a:spcPts val="2500"/>
              </a:lnSpc>
              <a:buFont typeface="Arial" panose="020B0604020202020204" pitchFamily="34" charset="0"/>
              <a:buChar char="•"/>
            </a:pPr>
            <a:r>
              <a:rPr lang="en-US" sz="1600" dirty="0">
                <a:latin typeface="Bell MT" panose="02020503060305020303" pitchFamily="18" charset="0"/>
              </a:rPr>
              <a:t>Focus on following tenets (implicitly if not stated explicitly):</a:t>
            </a:r>
          </a:p>
          <a:p>
            <a:pPr marL="1200150" lvl="2" indent="-285750">
              <a:lnSpc>
                <a:spcPts val="2500"/>
              </a:lnSpc>
              <a:buFont typeface="Arial" panose="020B0604020202020204" pitchFamily="34" charset="0"/>
              <a:buChar char="•"/>
            </a:pPr>
            <a:r>
              <a:rPr lang="en-US" sz="1600" dirty="0">
                <a:latin typeface="Bell MT" panose="02020503060305020303" pitchFamily="18" charset="0"/>
              </a:rPr>
              <a:t>Robustness of backup infrastructure to avoid losing data in case of failure</a:t>
            </a:r>
          </a:p>
          <a:p>
            <a:pPr marL="1200150" lvl="2" indent="-285750">
              <a:lnSpc>
                <a:spcPts val="2500"/>
              </a:lnSpc>
              <a:buFont typeface="Arial" panose="020B0604020202020204" pitchFamily="34" charset="0"/>
              <a:buChar char="•"/>
            </a:pPr>
            <a:r>
              <a:rPr lang="en-US" sz="1600" dirty="0">
                <a:latin typeface="Bell MT" panose="02020503060305020303" pitchFamily="18" charset="0"/>
              </a:rPr>
              <a:t>Scalable along with source infrastructure</a:t>
            </a:r>
          </a:p>
          <a:p>
            <a:pPr marL="1200150" lvl="2" indent="-285750">
              <a:lnSpc>
                <a:spcPts val="2500"/>
              </a:lnSpc>
              <a:buFont typeface="Arial" panose="020B0604020202020204" pitchFamily="34" charset="0"/>
              <a:buChar char="•"/>
            </a:pPr>
            <a:r>
              <a:rPr lang="en-US" sz="1600" dirty="0">
                <a:latin typeface="Bell MT" panose="02020503060305020303" pitchFamily="18" charset="0"/>
              </a:rPr>
              <a:t>Adherence to 3-2-1 rule (if applicable)</a:t>
            </a:r>
          </a:p>
          <a:p>
            <a:pPr marL="1200150" lvl="2" indent="-285750">
              <a:lnSpc>
                <a:spcPts val="2500"/>
              </a:lnSpc>
              <a:buFont typeface="Arial" panose="020B0604020202020204" pitchFamily="34" charset="0"/>
              <a:buChar char="•"/>
            </a:pPr>
            <a:r>
              <a:rPr lang="en-US" sz="1600" dirty="0">
                <a:latin typeface="Bell MT" panose="02020503060305020303" pitchFamily="18" charset="0"/>
              </a:rPr>
              <a:t>Minimal impact on user workload during backup and restore operation.</a:t>
            </a:r>
          </a:p>
          <a:p>
            <a:pPr marL="1200150" lvl="2" indent="-285750">
              <a:lnSpc>
                <a:spcPts val="2500"/>
              </a:lnSpc>
              <a:buFont typeface="Arial" panose="020B0604020202020204" pitchFamily="34" charset="0"/>
              <a:buChar char="•"/>
            </a:pPr>
            <a:r>
              <a:rPr lang="en-US" sz="1600" dirty="0">
                <a:latin typeface="Bell MT" panose="02020503060305020303" pitchFamily="18" charset="0"/>
              </a:rPr>
              <a:t>Low RPO and RTO time</a:t>
            </a:r>
          </a:p>
          <a:p>
            <a:pPr marL="1200150" lvl="2" indent="-285750">
              <a:lnSpc>
                <a:spcPts val="2500"/>
              </a:lnSpc>
              <a:buFont typeface="Arial" panose="020B0604020202020204" pitchFamily="34" charset="0"/>
              <a:buChar char="•"/>
            </a:pPr>
            <a:r>
              <a:rPr lang="en-US" sz="1600" dirty="0">
                <a:latin typeface="Bell MT" panose="02020503060305020303" pitchFamily="18" charset="0"/>
              </a:rPr>
              <a:t>Designed to strive for low cost</a:t>
            </a:r>
          </a:p>
        </p:txBody>
      </p:sp>
      <p:sp>
        <p:nvSpPr>
          <p:cNvPr id="6" name="Footer Placeholder 5"/>
          <p:cNvSpPr>
            <a:spLocks noGrp="1"/>
          </p:cNvSpPr>
          <p:nvPr>
            <p:ph type="ftr" sz="quarter" idx="11"/>
          </p:nvPr>
        </p:nvSpPr>
        <p:spPr/>
        <p:txBody>
          <a:bodyPr/>
          <a:lstStyle/>
          <a:p>
            <a:r>
              <a:rPr lang="en-US" smtClean="0">
                <a:solidFill>
                  <a:prstClr val="black"/>
                </a:solidFill>
              </a:rPr>
              <a:t>@jyoti.ranjan@hpe.com</a:t>
            </a:r>
            <a:endParaRPr lang="en-US" dirty="0">
              <a:solidFill>
                <a:prstClr val="black"/>
              </a:solidFill>
            </a:endParaRPr>
          </a:p>
        </p:txBody>
      </p:sp>
    </p:spTree>
    <p:extLst>
      <p:ext uri="{BB962C8B-B14F-4D97-AF65-F5344CB8AC3E}">
        <p14:creationId xmlns:p14="http://schemas.microsoft.com/office/powerpoint/2010/main" val="195564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Presentation1" id="{0EC81047-A730-4A42-A867-3EAE9D507465}" vid="{FDCDB9DC-28CE-4A69-BCB6-CE31E405AAED}"/>
    </a:ext>
  </a:extLst>
</a:theme>
</file>

<file path=ppt/theme/theme3.xml><?xml version="1.0" encoding="utf-8"?>
<a:theme xmlns:a="http://schemas.openxmlformats.org/drawingml/2006/main" name="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4.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5.xml><?xml version="1.0" encoding="utf-8"?>
<a:theme xmlns:a="http://schemas.openxmlformats.org/drawingml/2006/main" name="1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_v4.potx" id="{33E1E5A2-5199-4820-A66F-4091C073A05F}" vid="{002BF65F-E8AE-41C2-BA68-CEDEE5E69DD2}"/>
    </a:ext>
  </a:extLst>
</a:theme>
</file>

<file path=ppt/theme/theme6.xml><?xml version="1.0" encoding="utf-8"?>
<a:theme xmlns:a="http://schemas.openxmlformats.org/drawingml/2006/main" name="2_HPE_Standard_Arial_16x9_v4">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69|130">
      <a:srgbClr val="00A982"/>
    </a:custClr>
    <a:custClr name="128|116|110">
      <a:srgbClr val="80746E"/>
    </a:custClr>
    <a:custClr name="66|85|99">
      <a:srgbClr val="425563"/>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7.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Arial_16x9_Title_Slide_Library_v2.pptx" id="{3498CF2D-E20C-44AC-BA5D-8E0A58B35297}" vid="{9B8A7921-8085-4CB2-8283-E25C660237E2}"/>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46884</TotalTime>
  <Words>667</Words>
  <Application>Microsoft Office PowerPoint</Application>
  <PresentationFormat>Widescreen</PresentationFormat>
  <Paragraphs>161</Paragraphs>
  <Slides>15</Slides>
  <Notes>2</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15</vt:i4>
      </vt:variant>
    </vt:vector>
  </HeadingPairs>
  <TitlesOfParts>
    <vt:vector size="30" baseType="lpstr">
      <vt:lpstr>Arial</vt:lpstr>
      <vt:lpstr>Bell MT</vt:lpstr>
      <vt:lpstr>Bradley Hand ITC</vt:lpstr>
      <vt:lpstr>Calibri</vt:lpstr>
      <vt:lpstr>Calibri Light</vt:lpstr>
      <vt:lpstr>Courier New</vt:lpstr>
      <vt:lpstr>HP Simplified</vt:lpstr>
      <vt:lpstr>Wingdings</vt:lpstr>
      <vt:lpstr>Office Theme</vt:lpstr>
      <vt:lpstr>HPE_Standard_Arial_16x9_v2</vt:lpstr>
      <vt:lpstr>HPE_Standard_Arial_16x9_v4</vt:lpstr>
      <vt:lpstr>HPE_Standard_Arial_16x9_v5</vt:lpstr>
      <vt:lpstr>1_HPE_Standard_Arial_16x9_v4</vt:lpstr>
      <vt:lpstr>2_HPE_Standard_Arial_16x9_v4</vt:lpstr>
      <vt:lpstr>1_HPE_Standard_Arial_16x9_v2</vt:lpstr>
      <vt:lpstr>Backup, Replication and Restoration for Agena’s workload</vt:lpstr>
      <vt:lpstr>Agenda</vt:lpstr>
      <vt:lpstr>About</vt:lpstr>
      <vt:lpstr>Data protection planning</vt:lpstr>
      <vt:lpstr>Logical architecture</vt:lpstr>
      <vt:lpstr>Use cases (1/2)</vt:lpstr>
      <vt:lpstr>Use cases (2/2)</vt:lpstr>
      <vt:lpstr>Pros and Cons</vt:lpstr>
      <vt:lpstr>Scope</vt:lpstr>
      <vt:lpstr>Assumption (of backup requirement)</vt:lpstr>
      <vt:lpstr>Integration of Veeam with Agena’s cloud</vt:lpstr>
      <vt:lpstr>Deployment steps</vt:lpstr>
      <vt:lpstr>Recommendation</vt:lpstr>
      <vt:lpstr>Next steps (a proposal)</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VSA Clusters using HLM (HOS 3.0 based)</dc:title>
  <dc:creator>Ranjan, Jyoti</dc:creator>
  <cp:lastModifiedBy>Ranjan, Jyoti</cp:lastModifiedBy>
  <cp:revision>450</cp:revision>
  <dcterms:created xsi:type="dcterms:W3CDTF">2016-08-25T11:52:50Z</dcterms:created>
  <dcterms:modified xsi:type="dcterms:W3CDTF">2019-08-12T07:42:02Z</dcterms:modified>
</cp:coreProperties>
</file>