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5.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6.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95" r:id="rId3"/>
    <p:sldMasterId id="2147483731" r:id="rId4"/>
    <p:sldMasterId id="2147483763" r:id="rId5"/>
    <p:sldMasterId id="2147483799" r:id="rId6"/>
    <p:sldMasterId id="2147483833" r:id="rId7"/>
  </p:sldMasterIdLst>
  <p:notesMasterIdLst>
    <p:notesMasterId r:id="rId20"/>
  </p:notesMasterIdLst>
  <p:sldIdLst>
    <p:sldId id="262" r:id="rId8"/>
    <p:sldId id="334" r:id="rId9"/>
    <p:sldId id="427" r:id="rId10"/>
    <p:sldId id="428" r:id="rId11"/>
    <p:sldId id="430" r:id="rId12"/>
    <p:sldId id="431" r:id="rId13"/>
    <p:sldId id="432" r:id="rId14"/>
    <p:sldId id="433" r:id="rId15"/>
    <p:sldId id="434" r:id="rId16"/>
    <p:sldId id="435" r:id="rId17"/>
    <p:sldId id="436"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B2640E"/>
    <a:srgbClr val="FFF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5238" autoAdjust="0"/>
  </p:normalViewPr>
  <p:slideViewPr>
    <p:cSldViewPr snapToGrid="0">
      <p:cViewPr varScale="1">
        <p:scale>
          <a:sx n="96" d="100"/>
          <a:sy n="96" d="100"/>
        </p:scale>
        <p:origin x="96"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5BF840-5887-43C4-AE8F-E64D3C6AF48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9B5F7B09-A1AE-413F-83FB-EDD82A2537A4}">
      <dgm:prSet phldrT="[Text]" custT="1"/>
      <dgm:spPr/>
      <dgm:t>
        <a:bodyPr/>
        <a:lstStyle/>
        <a:p>
          <a:r>
            <a:rPr lang="en-US" sz="2000" dirty="0" smtClean="0"/>
            <a:t>Requirements</a:t>
          </a:r>
          <a:endParaRPr lang="en-GB" sz="2000" dirty="0"/>
        </a:p>
      </dgm:t>
    </dgm:pt>
    <dgm:pt modelId="{20808740-3428-43E2-9EC4-E8ABC632D0F0}" type="parTrans" cxnId="{DD6EE965-9429-4258-9210-107BB325F5EA}">
      <dgm:prSet/>
      <dgm:spPr/>
      <dgm:t>
        <a:bodyPr/>
        <a:lstStyle/>
        <a:p>
          <a:endParaRPr lang="en-GB"/>
        </a:p>
      </dgm:t>
    </dgm:pt>
    <dgm:pt modelId="{484479D5-D164-4E32-A026-4C492235F3AB}" type="sibTrans" cxnId="{DD6EE965-9429-4258-9210-107BB325F5EA}">
      <dgm:prSet/>
      <dgm:spPr/>
      <dgm:t>
        <a:bodyPr/>
        <a:lstStyle/>
        <a:p>
          <a:endParaRPr lang="en-GB"/>
        </a:p>
      </dgm:t>
    </dgm:pt>
    <dgm:pt modelId="{75BCB8EB-E370-45E3-A105-013B92EAD57B}">
      <dgm:prSet phldrT="[Text]" custT="1"/>
      <dgm:spPr/>
      <dgm:t>
        <a:bodyPr/>
        <a:lstStyle/>
        <a:p>
          <a:r>
            <a:rPr lang="en-US" sz="2000" dirty="0" smtClean="0"/>
            <a:t>Evaluation report</a:t>
          </a:r>
        </a:p>
        <a:p>
          <a:r>
            <a:rPr lang="en-US" sz="2000" dirty="0" smtClean="0"/>
            <a:t> </a:t>
          </a:r>
          <a:endParaRPr lang="en-GB" sz="2000" dirty="0"/>
        </a:p>
      </dgm:t>
    </dgm:pt>
    <dgm:pt modelId="{0A7D4B37-659A-4E50-A803-E94093BE3721}" type="parTrans" cxnId="{4D99A325-1E0E-433D-97E3-CE1BD3828952}">
      <dgm:prSet/>
      <dgm:spPr/>
      <dgm:t>
        <a:bodyPr/>
        <a:lstStyle/>
        <a:p>
          <a:endParaRPr lang="en-GB"/>
        </a:p>
      </dgm:t>
    </dgm:pt>
    <dgm:pt modelId="{6C1236C9-C5ED-478A-9B31-29291446CD99}" type="sibTrans" cxnId="{4D99A325-1E0E-433D-97E3-CE1BD3828952}">
      <dgm:prSet/>
      <dgm:spPr/>
      <dgm:t>
        <a:bodyPr/>
        <a:lstStyle/>
        <a:p>
          <a:endParaRPr lang="en-GB"/>
        </a:p>
      </dgm:t>
    </dgm:pt>
    <dgm:pt modelId="{6A387D75-EC2A-45D7-8EB4-794898471C0A}">
      <dgm:prSet phldrT="[Text]" custT="1"/>
      <dgm:spPr/>
      <dgm:t>
        <a:bodyPr/>
        <a:lstStyle/>
        <a:p>
          <a:pPr>
            <a:lnSpc>
              <a:spcPct val="150000"/>
            </a:lnSpc>
          </a:pPr>
          <a:r>
            <a:rPr lang="en-US" sz="1600" dirty="0" smtClean="0"/>
            <a:t>Methodology</a:t>
          </a:r>
          <a:endParaRPr lang="en-GB" sz="1600" dirty="0"/>
        </a:p>
      </dgm:t>
    </dgm:pt>
    <dgm:pt modelId="{F5C467B5-F72C-4423-8D70-9567FF66C943}" type="parTrans" cxnId="{804AE2D5-EEB9-48DD-AE03-8350B1517D92}">
      <dgm:prSet/>
      <dgm:spPr/>
      <dgm:t>
        <a:bodyPr/>
        <a:lstStyle/>
        <a:p>
          <a:endParaRPr lang="en-GB"/>
        </a:p>
      </dgm:t>
    </dgm:pt>
    <dgm:pt modelId="{2B7B4D13-EF7A-4D59-BC59-7BEDAA9B4F9F}" type="sibTrans" cxnId="{804AE2D5-EEB9-48DD-AE03-8350B1517D92}">
      <dgm:prSet/>
      <dgm:spPr/>
      <dgm:t>
        <a:bodyPr/>
        <a:lstStyle/>
        <a:p>
          <a:endParaRPr lang="en-GB"/>
        </a:p>
      </dgm:t>
    </dgm:pt>
    <dgm:pt modelId="{8447914B-DCF2-4732-97E3-3161C352687D}">
      <dgm:prSet phldrT="[Text]" custT="1"/>
      <dgm:spPr/>
      <dgm:t>
        <a:bodyPr/>
        <a:lstStyle/>
        <a:p>
          <a:r>
            <a:rPr lang="en-US" sz="2000" dirty="0" smtClean="0"/>
            <a:t>Recommendation</a:t>
          </a:r>
          <a:endParaRPr lang="en-GB" sz="2000" dirty="0"/>
        </a:p>
      </dgm:t>
    </dgm:pt>
    <dgm:pt modelId="{11F2F779-DA7C-446C-94D4-A2EAC1039F7E}" type="parTrans" cxnId="{CDB8D88E-08AC-46CD-994D-BB5325415201}">
      <dgm:prSet/>
      <dgm:spPr/>
      <dgm:t>
        <a:bodyPr/>
        <a:lstStyle/>
        <a:p>
          <a:endParaRPr lang="en-GB"/>
        </a:p>
      </dgm:t>
    </dgm:pt>
    <dgm:pt modelId="{52AE8471-320E-46B9-A841-F9F212CCCAC7}" type="sibTrans" cxnId="{CDB8D88E-08AC-46CD-994D-BB5325415201}">
      <dgm:prSet/>
      <dgm:spPr/>
      <dgm:t>
        <a:bodyPr/>
        <a:lstStyle/>
        <a:p>
          <a:endParaRPr lang="en-GB"/>
        </a:p>
      </dgm:t>
    </dgm:pt>
    <dgm:pt modelId="{F73FAB16-FB17-45C5-B70D-D4CF6B6EE11B}">
      <dgm:prSet phldrT="[Text]" custT="1"/>
      <dgm:spPr/>
      <dgm:t>
        <a:bodyPr/>
        <a:lstStyle/>
        <a:p>
          <a:pPr>
            <a:lnSpc>
              <a:spcPct val="150000"/>
            </a:lnSpc>
          </a:pPr>
          <a:r>
            <a:rPr lang="en-US" sz="1600" dirty="0" smtClean="0"/>
            <a:t>Recommendation and future guideline</a:t>
          </a:r>
          <a:endParaRPr lang="en-GB" sz="1600" dirty="0"/>
        </a:p>
      </dgm:t>
    </dgm:pt>
    <dgm:pt modelId="{DEA02E4E-46BD-40F4-95CA-45E6FBD0313F}" type="parTrans" cxnId="{EA754EFB-3BA5-49E2-8441-07EB6EADD011}">
      <dgm:prSet/>
      <dgm:spPr/>
      <dgm:t>
        <a:bodyPr/>
        <a:lstStyle/>
        <a:p>
          <a:endParaRPr lang="en-GB"/>
        </a:p>
      </dgm:t>
    </dgm:pt>
    <dgm:pt modelId="{55317244-30F7-449B-9CCF-48D119EC15CE}" type="sibTrans" cxnId="{EA754EFB-3BA5-49E2-8441-07EB6EADD011}">
      <dgm:prSet/>
      <dgm:spPr/>
      <dgm:t>
        <a:bodyPr/>
        <a:lstStyle/>
        <a:p>
          <a:endParaRPr lang="en-GB"/>
        </a:p>
      </dgm:t>
    </dgm:pt>
    <dgm:pt modelId="{E8489533-94B3-4871-B037-9390EBDA161E}">
      <dgm:prSet phldrT="[Text]" custT="1"/>
      <dgm:spPr/>
      <dgm:t>
        <a:bodyPr/>
        <a:lstStyle/>
        <a:p>
          <a:pPr>
            <a:lnSpc>
              <a:spcPct val="150000"/>
            </a:lnSpc>
          </a:pPr>
          <a:r>
            <a:rPr lang="en-US" sz="1600" dirty="0" smtClean="0"/>
            <a:t>Result</a:t>
          </a:r>
          <a:endParaRPr lang="en-GB" sz="1600" dirty="0"/>
        </a:p>
      </dgm:t>
    </dgm:pt>
    <dgm:pt modelId="{E1E77915-B998-4B12-9FDE-EA56FB54E138}" type="parTrans" cxnId="{FC00A9B4-0FE7-4D0E-B52D-94A323AC91C7}">
      <dgm:prSet/>
      <dgm:spPr/>
      <dgm:t>
        <a:bodyPr/>
        <a:lstStyle/>
        <a:p>
          <a:endParaRPr lang="en-GB"/>
        </a:p>
      </dgm:t>
    </dgm:pt>
    <dgm:pt modelId="{79FD97B9-8915-4662-92CA-67E4BCB560B4}" type="sibTrans" cxnId="{FC00A9B4-0FE7-4D0E-B52D-94A323AC91C7}">
      <dgm:prSet/>
      <dgm:spPr/>
      <dgm:t>
        <a:bodyPr/>
        <a:lstStyle/>
        <a:p>
          <a:endParaRPr lang="en-GB"/>
        </a:p>
      </dgm:t>
    </dgm:pt>
    <dgm:pt modelId="{A31061B5-561F-4392-84EA-1BD28B5B3975}">
      <dgm:prSet phldrT="[Text]" custT="1"/>
      <dgm:spPr/>
      <dgm:t>
        <a:bodyPr/>
        <a:lstStyle/>
        <a:p>
          <a:pPr>
            <a:lnSpc>
              <a:spcPct val="150000"/>
            </a:lnSpc>
          </a:pPr>
          <a:r>
            <a:rPr lang="en-US" sz="1600" dirty="0" smtClean="0"/>
            <a:t>Common observation</a:t>
          </a:r>
          <a:endParaRPr lang="en-GB" sz="1600" dirty="0"/>
        </a:p>
      </dgm:t>
    </dgm:pt>
    <dgm:pt modelId="{894C7EC1-8F2B-4DB7-9A78-A547D71D49BE}" type="parTrans" cxnId="{3E8C3D4C-29C8-4267-9DD7-7141BBB36CC0}">
      <dgm:prSet/>
      <dgm:spPr/>
      <dgm:t>
        <a:bodyPr/>
        <a:lstStyle/>
        <a:p>
          <a:endParaRPr lang="en-GB"/>
        </a:p>
      </dgm:t>
    </dgm:pt>
    <dgm:pt modelId="{62DF2166-9EF6-499F-9BED-4078838388CB}" type="sibTrans" cxnId="{3E8C3D4C-29C8-4267-9DD7-7141BBB36CC0}">
      <dgm:prSet/>
      <dgm:spPr/>
      <dgm:t>
        <a:bodyPr/>
        <a:lstStyle/>
        <a:p>
          <a:endParaRPr lang="en-GB"/>
        </a:p>
      </dgm:t>
    </dgm:pt>
    <dgm:pt modelId="{1AC4F7E6-3EBB-4DF1-BC80-5E89EE967ACE}">
      <dgm:prSet phldrT="[Text]" custT="1"/>
      <dgm:spPr/>
      <dgm:t>
        <a:bodyPr/>
        <a:lstStyle/>
        <a:p>
          <a:pPr>
            <a:lnSpc>
              <a:spcPct val="150000"/>
            </a:lnSpc>
          </a:pPr>
          <a:r>
            <a:rPr lang="en-US" sz="1600" dirty="0" smtClean="0"/>
            <a:t>Overview</a:t>
          </a:r>
          <a:endParaRPr lang="en-GB" sz="1600" dirty="0"/>
        </a:p>
      </dgm:t>
    </dgm:pt>
    <dgm:pt modelId="{5EB7BA71-7A90-4FB5-B95C-FF2990D113CD}" type="parTrans" cxnId="{87B25C83-BFE4-4A1A-8C60-8FA25094FB9D}">
      <dgm:prSet/>
      <dgm:spPr/>
      <dgm:t>
        <a:bodyPr/>
        <a:lstStyle/>
        <a:p>
          <a:endParaRPr lang="en-GB"/>
        </a:p>
      </dgm:t>
    </dgm:pt>
    <dgm:pt modelId="{B9BF0067-88CE-4B74-8924-2D756ED574FA}" type="sibTrans" cxnId="{87B25C83-BFE4-4A1A-8C60-8FA25094FB9D}">
      <dgm:prSet/>
      <dgm:spPr/>
      <dgm:t>
        <a:bodyPr/>
        <a:lstStyle/>
        <a:p>
          <a:endParaRPr lang="en-GB"/>
        </a:p>
      </dgm:t>
    </dgm:pt>
    <dgm:pt modelId="{D4893451-BF26-4F81-8D7E-66DA0A3C4EE3}">
      <dgm:prSet phldrT="[Text]" custT="1"/>
      <dgm:spPr/>
      <dgm:t>
        <a:bodyPr/>
        <a:lstStyle/>
        <a:p>
          <a:pPr>
            <a:lnSpc>
              <a:spcPct val="150000"/>
            </a:lnSpc>
          </a:pPr>
          <a:r>
            <a:rPr lang="en-US" sz="1600" dirty="0" smtClean="0"/>
            <a:t>Requirement</a:t>
          </a:r>
          <a:endParaRPr lang="en-GB" sz="1600" dirty="0"/>
        </a:p>
      </dgm:t>
    </dgm:pt>
    <dgm:pt modelId="{F113CE1C-9896-46AB-B8C0-E150C19D2677}" type="parTrans" cxnId="{4BCE1B67-8396-4FCA-B346-D3D263961DD3}">
      <dgm:prSet/>
      <dgm:spPr/>
      <dgm:t>
        <a:bodyPr/>
        <a:lstStyle/>
        <a:p>
          <a:endParaRPr lang="en-GB"/>
        </a:p>
      </dgm:t>
    </dgm:pt>
    <dgm:pt modelId="{A28BD8CF-F39C-419A-883A-2F7F07330A37}" type="sibTrans" cxnId="{4BCE1B67-8396-4FCA-B346-D3D263961DD3}">
      <dgm:prSet/>
      <dgm:spPr/>
      <dgm:t>
        <a:bodyPr/>
        <a:lstStyle/>
        <a:p>
          <a:endParaRPr lang="en-GB"/>
        </a:p>
      </dgm:t>
    </dgm:pt>
    <dgm:pt modelId="{1FA99F6D-995E-49DF-825B-56349A77E5CD}">
      <dgm:prSet phldrT="[Text]" custT="1"/>
      <dgm:spPr/>
      <dgm:t>
        <a:bodyPr/>
        <a:lstStyle/>
        <a:p>
          <a:pPr>
            <a:lnSpc>
              <a:spcPct val="150000"/>
            </a:lnSpc>
          </a:pPr>
          <a:r>
            <a:rPr lang="en-US" sz="1600" dirty="0" smtClean="0"/>
            <a:t>Candidates</a:t>
          </a:r>
          <a:endParaRPr lang="en-GB" sz="1600" dirty="0"/>
        </a:p>
      </dgm:t>
    </dgm:pt>
    <dgm:pt modelId="{C19B58D1-6DEA-4090-BDF8-9A4B2595ED2A}" type="parTrans" cxnId="{1062F2C8-9FFD-47EF-ACB3-62A32BF2CCF2}">
      <dgm:prSet/>
      <dgm:spPr/>
      <dgm:t>
        <a:bodyPr/>
        <a:lstStyle/>
        <a:p>
          <a:endParaRPr lang="en-GB"/>
        </a:p>
      </dgm:t>
    </dgm:pt>
    <dgm:pt modelId="{3C0150A1-E7C1-444E-9B74-EFD973ACCE20}" type="sibTrans" cxnId="{1062F2C8-9FFD-47EF-ACB3-62A32BF2CCF2}">
      <dgm:prSet/>
      <dgm:spPr/>
      <dgm:t>
        <a:bodyPr/>
        <a:lstStyle/>
        <a:p>
          <a:endParaRPr lang="en-GB"/>
        </a:p>
      </dgm:t>
    </dgm:pt>
    <dgm:pt modelId="{740B7B50-5CFC-47E2-80A9-F2A129AA05FB}">
      <dgm:prSet phldrT="[Text]" custT="1"/>
      <dgm:spPr/>
      <dgm:t>
        <a:bodyPr/>
        <a:lstStyle/>
        <a:p>
          <a:pPr>
            <a:lnSpc>
              <a:spcPct val="150000"/>
            </a:lnSpc>
          </a:pPr>
          <a:r>
            <a:rPr lang="en-US" sz="1600" dirty="0" smtClean="0"/>
            <a:t>Feature or parameters</a:t>
          </a:r>
          <a:endParaRPr lang="en-GB" sz="1600" dirty="0"/>
        </a:p>
      </dgm:t>
    </dgm:pt>
    <dgm:pt modelId="{51DCE84A-16F7-4B15-88E6-5183795E616A}" type="parTrans" cxnId="{768803D6-39CB-49BF-BB77-69C075EADBE5}">
      <dgm:prSet/>
      <dgm:spPr/>
      <dgm:t>
        <a:bodyPr/>
        <a:lstStyle/>
        <a:p>
          <a:endParaRPr lang="en-GB"/>
        </a:p>
      </dgm:t>
    </dgm:pt>
    <dgm:pt modelId="{566C15AD-8D2A-4F9E-9F61-5B507E53C2D7}" type="sibTrans" cxnId="{768803D6-39CB-49BF-BB77-69C075EADBE5}">
      <dgm:prSet/>
      <dgm:spPr/>
      <dgm:t>
        <a:bodyPr/>
        <a:lstStyle/>
        <a:p>
          <a:endParaRPr lang="en-GB"/>
        </a:p>
      </dgm:t>
    </dgm:pt>
    <dgm:pt modelId="{14AB7CF2-78D1-45FC-90DC-F03BE5D560A0}" type="pres">
      <dgm:prSet presAssocID="{645BF840-5887-43C4-AE8F-E64D3C6AF48E}" presName="Name0" presStyleCnt="0">
        <dgm:presLayoutVars>
          <dgm:dir/>
          <dgm:animLvl val="lvl"/>
          <dgm:resizeHandles val="exact"/>
        </dgm:presLayoutVars>
      </dgm:prSet>
      <dgm:spPr/>
      <dgm:t>
        <a:bodyPr/>
        <a:lstStyle/>
        <a:p>
          <a:endParaRPr lang="en-GB"/>
        </a:p>
      </dgm:t>
    </dgm:pt>
    <dgm:pt modelId="{2CB71E1B-CFE1-4268-8B07-FFA5689CC636}" type="pres">
      <dgm:prSet presAssocID="{9B5F7B09-A1AE-413F-83FB-EDD82A2537A4}" presName="linNode" presStyleCnt="0"/>
      <dgm:spPr/>
    </dgm:pt>
    <dgm:pt modelId="{EF2AC81B-FE0A-4A31-94C4-31CAC5ADA6CC}" type="pres">
      <dgm:prSet presAssocID="{9B5F7B09-A1AE-413F-83FB-EDD82A2537A4}" presName="parentText" presStyleLbl="node1" presStyleIdx="0" presStyleCnt="3">
        <dgm:presLayoutVars>
          <dgm:chMax val="1"/>
          <dgm:bulletEnabled val="1"/>
        </dgm:presLayoutVars>
      </dgm:prSet>
      <dgm:spPr/>
      <dgm:t>
        <a:bodyPr/>
        <a:lstStyle/>
        <a:p>
          <a:endParaRPr lang="en-GB"/>
        </a:p>
      </dgm:t>
    </dgm:pt>
    <dgm:pt modelId="{A1575817-CBA5-48E4-A2FA-7BC048460D44}" type="pres">
      <dgm:prSet presAssocID="{9B5F7B09-A1AE-413F-83FB-EDD82A2537A4}" presName="descendantText" presStyleLbl="alignAccFollowNode1" presStyleIdx="0" presStyleCnt="3" custScaleY="108830" custLinFactNeighborX="-78" custLinFactNeighborY="-957">
        <dgm:presLayoutVars>
          <dgm:bulletEnabled val="1"/>
        </dgm:presLayoutVars>
      </dgm:prSet>
      <dgm:spPr/>
      <dgm:t>
        <a:bodyPr/>
        <a:lstStyle/>
        <a:p>
          <a:endParaRPr lang="en-GB"/>
        </a:p>
      </dgm:t>
    </dgm:pt>
    <dgm:pt modelId="{8069EAD0-A055-4D34-A9DF-185A126E3772}" type="pres">
      <dgm:prSet presAssocID="{484479D5-D164-4E32-A026-4C492235F3AB}" presName="sp" presStyleCnt="0"/>
      <dgm:spPr/>
    </dgm:pt>
    <dgm:pt modelId="{894ED4EA-2A22-4C9F-8E73-9CE5961658CD}" type="pres">
      <dgm:prSet presAssocID="{75BCB8EB-E370-45E3-A105-013B92EAD57B}" presName="linNode" presStyleCnt="0"/>
      <dgm:spPr/>
    </dgm:pt>
    <dgm:pt modelId="{0E73FC82-0FA0-4885-AF9A-532E60389F94}" type="pres">
      <dgm:prSet presAssocID="{75BCB8EB-E370-45E3-A105-013B92EAD57B}" presName="parentText" presStyleLbl="node1" presStyleIdx="1" presStyleCnt="3">
        <dgm:presLayoutVars>
          <dgm:chMax val="1"/>
          <dgm:bulletEnabled val="1"/>
        </dgm:presLayoutVars>
      </dgm:prSet>
      <dgm:spPr/>
      <dgm:t>
        <a:bodyPr/>
        <a:lstStyle/>
        <a:p>
          <a:endParaRPr lang="en-GB"/>
        </a:p>
      </dgm:t>
    </dgm:pt>
    <dgm:pt modelId="{60D16ED5-8349-428F-854D-591CAC80D0C0}" type="pres">
      <dgm:prSet presAssocID="{75BCB8EB-E370-45E3-A105-013B92EAD57B}" presName="descendantText" presStyleLbl="alignAccFollowNode1" presStyleIdx="1" presStyleCnt="3" custScaleY="117245" custLinFactNeighborX="-1227" custLinFactNeighborY="-3898">
        <dgm:presLayoutVars>
          <dgm:bulletEnabled val="1"/>
        </dgm:presLayoutVars>
      </dgm:prSet>
      <dgm:spPr/>
      <dgm:t>
        <a:bodyPr/>
        <a:lstStyle/>
        <a:p>
          <a:endParaRPr lang="en-GB"/>
        </a:p>
      </dgm:t>
    </dgm:pt>
    <dgm:pt modelId="{EEFCFADC-AEA5-4964-86BD-C64183B22758}" type="pres">
      <dgm:prSet presAssocID="{6C1236C9-C5ED-478A-9B31-29291446CD99}" presName="sp" presStyleCnt="0"/>
      <dgm:spPr/>
    </dgm:pt>
    <dgm:pt modelId="{00426A13-A457-4F5D-AB32-BE179D7286C9}" type="pres">
      <dgm:prSet presAssocID="{8447914B-DCF2-4732-97E3-3161C352687D}" presName="linNode" presStyleCnt="0"/>
      <dgm:spPr/>
    </dgm:pt>
    <dgm:pt modelId="{956A1B34-2688-4BCF-B80C-3E6E9FF0F5DA}" type="pres">
      <dgm:prSet presAssocID="{8447914B-DCF2-4732-97E3-3161C352687D}" presName="parentText" presStyleLbl="node1" presStyleIdx="2" presStyleCnt="3">
        <dgm:presLayoutVars>
          <dgm:chMax val="1"/>
          <dgm:bulletEnabled val="1"/>
        </dgm:presLayoutVars>
      </dgm:prSet>
      <dgm:spPr/>
      <dgm:t>
        <a:bodyPr/>
        <a:lstStyle/>
        <a:p>
          <a:endParaRPr lang="en-GB"/>
        </a:p>
      </dgm:t>
    </dgm:pt>
    <dgm:pt modelId="{EF670740-92A7-47E3-861B-7D0E34714F1A}" type="pres">
      <dgm:prSet presAssocID="{8447914B-DCF2-4732-97E3-3161C352687D}" presName="descendantText" presStyleLbl="alignAccFollowNode1" presStyleIdx="2" presStyleCnt="3">
        <dgm:presLayoutVars>
          <dgm:bulletEnabled val="1"/>
        </dgm:presLayoutVars>
      </dgm:prSet>
      <dgm:spPr/>
      <dgm:t>
        <a:bodyPr/>
        <a:lstStyle/>
        <a:p>
          <a:endParaRPr lang="en-GB"/>
        </a:p>
      </dgm:t>
    </dgm:pt>
  </dgm:ptLst>
  <dgm:cxnLst>
    <dgm:cxn modelId="{87B25C83-BFE4-4A1A-8C60-8FA25094FB9D}" srcId="{9B5F7B09-A1AE-413F-83FB-EDD82A2537A4}" destId="{1AC4F7E6-3EBB-4DF1-BC80-5E89EE967ACE}" srcOrd="0" destOrd="0" parTransId="{5EB7BA71-7A90-4FB5-B95C-FF2990D113CD}" sibTransId="{B9BF0067-88CE-4B74-8924-2D756ED574FA}"/>
    <dgm:cxn modelId="{80708E21-ED4E-466E-B61F-845416CFE7DD}" type="presOf" srcId="{D4893451-BF26-4F81-8D7E-66DA0A3C4EE3}" destId="{A1575817-CBA5-48E4-A2FA-7BC048460D44}" srcOrd="0" destOrd="1" presId="urn:microsoft.com/office/officeart/2005/8/layout/vList5"/>
    <dgm:cxn modelId="{71D80994-F8FF-4652-8F70-24470ABC301E}" type="presOf" srcId="{75BCB8EB-E370-45E3-A105-013B92EAD57B}" destId="{0E73FC82-0FA0-4885-AF9A-532E60389F94}" srcOrd="0" destOrd="0" presId="urn:microsoft.com/office/officeart/2005/8/layout/vList5"/>
    <dgm:cxn modelId="{804AE2D5-EEB9-48DD-AE03-8350B1517D92}" srcId="{75BCB8EB-E370-45E3-A105-013B92EAD57B}" destId="{6A387D75-EC2A-45D7-8EB4-794898471C0A}" srcOrd="2" destOrd="0" parTransId="{F5C467B5-F72C-4423-8D70-9567FF66C943}" sibTransId="{2B7B4D13-EF7A-4D59-BC59-7BEDAA9B4F9F}"/>
    <dgm:cxn modelId="{EE2111AA-5B8F-4AE3-9387-5CB569BA2D0B}" type="presOf" srcId="{740B7B50-5CFC-47E2-80A9-F2A129AA05FB}" destId="{60D16ED5-8349-428F-854D-591CAC80D0C0}" srcOrd="0" destOrd="1" presId="urn:microsoft.com/office/officeart/2005/8/layout/vList5"/>
    <dgm:cxn modelId="{9C5C99E6-4FB6-4C0C-BA97-E3F8040103A6}" type="presOf" srcId="{6A387D75-EC2A-45D7-8EB4-794898471C0A}" destId="{60D16ED5-8349-428F-854D-591CAC80D0C0}" srcOrd="0" destOrd="2" presId="urn:microsoft.com/office/officeart/2005/8/layout/vList5"/>
    <dgm:cxn modelId="{3E8C3D4C-29C8-4267-9DD7-7141BBB36CC0}" srcId="{9B5F7B09-A1AE-413F-83FB-EDD82A2537A4}" destId="{A31061B5-561F-4392-84EA-1BD28B5B3975}" srcOrd="2" destOrd="0" parTransId="{894C7EC1-8F2B-4DB7-9A78-A547D71D49BE}" sibTransId="{62DF2166-9EF6-499F-9BED-4078838388CB}"/>
    <dgm:cxn modelId="{768803D6-39CB-49BF-BB77-69C075EADBE5}" srcId="{75BCB8EB-E370-45E3-A105-013B92EAD57B}" destId="{740B7B50-5CFC-47E2-80A9-F2A129AA05FB}" srcOrd="1" destOrd="0" parTransId="{51DCE84A-16F7-4B15-88E6-5183795E616A}" sibTransId="{566C15AD-8D2A-4F9E-9F61-5B507E53C2D7}"/>
    <dgm:cxn modelId="{981C6865-AA7C-4432-A851-D9A8F5DDA02E}" type="presOf" srcId="{645BF840-5887-43C4-AE8F-E64D3C6AF48E}" destId="{14AB7CF2-78D1-45FC-90DC-F03BE5D560A0}" srcOrd="0" destOrd="0" presId="urn:microsoft.com/office/officeart/2005/8/layout/vList5"/>
    <dgm:cxn modelId="{18976600-FDB5-48B9-B504-6B9B17F99644}" type="presOf" srcId="{9B5F7B09-A1AE-413F-83FB-EDD82A2537A4}" destId="{EF2AC81B-FE0A-4A31-94C4-31CAC5ADA6CC}" srcOrd="0" destOrd="0" presId="urn:microsoft.com/office/officeart/2005/8/layout/vList5"/>
    <dgm:cxn modelId="{1062F2C8-9FFD-47EF-ACB3-62A32BF2CCF2}" srcId="{75BCB8EB-E370-45E3-A105-013B92EAD57B}" destId="{1FA99F6D-995E-49DF-825B-56349A77E5CD}" srcOrd="0" destOrd="0" parTransId="{C19B58D1-6DEA-4090-BDF8-9A4B2595ED2A}" sibTransId="{3C0150A1-E7C1-444E-9B74-EFD973ACCE20}"/>
    <dgm:cxn modelId="{DF732720-C97F-480D-ABDD-C62FB8102889}" type="presOf" srcId="{1FA99F6D-995E-49DF-825B-56349A77E5CD}" destId="{60D16ED5-8349-428F-854D-591CAC80D0C0}" srcOrd="0" destOrd="0" presId="urn:microsoft.com/office/officeart/2005/8/layout/vList5"/>
    <dgm:cxn modelId="{CDB8D88E-08AC-46CD-994D-BB5325415201}" srcId="{645BF840-5887-43C4-AE8F-E64D3C6AF48E}" destId="{8447914B-DCF2-4732-97E3-3161C352687D}" srcOrd="2" destOrd="0" parTransId="{11F2F779-DA7C-446C-94D4-A2EAC1039F7E}" sibTransId="{52AE8471-320E-46B9-A841-F9F212CCCAC7}"/>
    <dgm:cxn modelId="{FC00A9B4-0FE7-4D0E-B52D-94A323AC91C7}" srcId="{75BCB8EB-E370-45E3-A105-013B92EAD57B}" destId="{E8489533-94B3-4871-B037-9390EBDA161E}" srcOrd="3" destOrd="0" parTransId="{E1E77915-B998-4B12-9FDE-EA56FB54E138}" sibTransId="{79FD97B9-8915-4662-92CA-67E4BCB560B4}"/>
    <dgm:cxn modelId="{B4C0D35F-E370-41BC-9394-CB9C26655BFB}" type="presOf" srcId="{F73FAB16-FB17-45C5-B70D-D4CF6B6EE11B}" destId="{EF670740-92A7-47E3-861B-7D0E34714F1A}" srcOrd="0" destOrd="0" presId="urn:microsoft.com/office/officeart/2005/8/layout/vList5"/>
    <dgm:cxn modelId="{4BCE1B67-8396-4FCA-B346-D3D263961DD3}" srcId="{9B5F7B09-A1AE-413F-83FB-EDD82A2537A4}" destId="{D4893451-BF26-4F81-8D7E-66DA0A3C4EE3}" srcOrd="1" destOrd="0" parTransId="{F113CE1C-9896-46AB-B8C0-E150C19D2677}" sibTransId="{A28BD8CF-F39C-419A-883A-2F7F07330A37}"/>
    <dgm:cxn modelId="{DD6EE965-9429-4258-9210-107BB325F5EA}" srcId="{645BF840-5887-43C4-AE8F-E64D3C6AF48E}" destId="{9B5F7B09-A1AE-413F-83FB-EDD82A2537A4}" srcOrd="0" destOrd="0" parTransId="{20808740-3428-43E2-9EC4-E8ABC632D0F0}" sibTransId="{484479D5-D164-4E32-A026-4C492235F3AB}"/>
    <dgm:cxn modelId="{932371B0-071E-4297-BC2A-47027FD90CC2}" type="presOf" srcId="{1AC4F7E6-3EBB-4DF1-BC80-5E89EE967ACE}" destId="{A1575817-CBA5-48E4-A2FA-7BC048460D44}" srcOrd="0" destOrd="0" presId="urn:microsoft.com/office/officeart/2005/8/layout/vList5"/>
    <dgm:cxn modelId="{EA754EFB-3BA5-49E2-8441-07EB6EADD011}" srcId="{8447914B-DCF2-4732-97E3-3161C352687D}" destId="{F73FAB16-FB17-45C5-B70D-D4CF6B6EE11B}" srcOrd="0" destOrd="0" parTransId="{DEA02E4E-46BD-40F4-95CA-45E6FBD0313F}" sibTransId="{55317244-30F7-449B-9CCF-48D119EC15CE}"/>
    <dgm:cxn modelId="{4D99A325-1E0E-433D-97E3-CE1BD3828952}" srcId="{645BF840-5887-43C4-AE8F-E64D3C6AF48E}" destId="{75BCB8EB-E370-45E3-A105-013B92EAD57B}" srcOrd="1" destOrd="0" parTransId="{0A7D4B37-659A-4E50-A803-E94093BE3721}" sibTransId="{6C1236C9-C5ED-478A-9B31-29291446CD99}"/>
    <dgm:cxn modelId="{FABC93A4-16F8-435F-B50C-DB8FD6266001}" type="presOf" srcId="{A31061B5-561F-4392-84EA-1BD28B5B3975}" destId="{A1575817-CBA5-48E4-A2FA-7BC048460D44}" srcOrd="0" destOrd="2" presId="urn:microsoft.com/office/officeart/2005/8/layout/vList5"/>
    <dgm:cxn modelId="{8540CFBA-8B0A-47FA-A342-9995CCC6BC84}" type="presOf" srcId="{8447914B-DCF2-4732-97E3-3161C352687D}" destId="{956A1B34-2688-4BCF-B80C-3E6E9FF0F5DA}" srcOrd="0" destOrd="0" presId="urn:microsoft.com/office/officeart/2005/8/layout/vList5"/>
    <dgm:cxn modelId="{386114E8-C95F-4C03-B551-3CB7835538E3}" type="presOf" srcId="{E8489533-94B3-4871-B037-9390EBDA161E}" destId="{60D16ED5-8349-428F-854D-591CAC80D0C0}" srcOrd="0" destOrd="3" presId="urn:microsoft.com/office/officeart/2005/8/layout/vList5"/>
    <dgm:cxn modelId="{52092A57-F076-4961-8FD1-AE128053088A}" type="presParOf" srcId="{14AB7CF2-78D1-45FC-90DC-F03BE5D560A0}" destId="{2CB71E1B-CFE1-4268-8B07-FFA5689CC636}" srcOrd="0" destOrd="0" presId="urn:microsoft.com/office/officeart/2005/8/layout/vList5"/>
    <dgm:cxn modelId="{3A8D4A3C-0666-433F-937C-74A02A6F26D9}" type="presParOf" srcId="{2CB71E1B-CFE1-4268-8B07-FFA5689CC636}" destId="{EF2AC81B-FE0A-4A31-94C4-31CAC5ADA6CC}" srcOrd="0" destOrd="0" presId="urn:microsoft.com/office/officeart/2005/8/layout/vList5"/>
    <dgm:cxn modelId="{386779AC-4BE6-4A02-8678-01748B29B4B0}" type="presParOf" srcId="{2CB71E1B-CFE1-4268-8B07-FFA5689CC636}" destId="{A1575817-CBA5-48E4-A2FA-7BC048460D44}" srcOrd="1" destOrd="0" presId="urn:microsoft.com/office/officeart/2005/8/layout/vList5"/>
    <dgm:cxn modelId="{19B4BEF6-0287-482F-B53D-7E1F25998AE9}" type="presParOf" srcId="{14AB7CF2-78D1-45FC-90DC-F03BE5D560A0}" destId="{8069EAD0-A055-4D34-A9DF-185A126E3772}" srcOrd="1" destOrd="0" presId="urn:microsoft.com/office/officeart/2005/8/layout/vList5"/>
    <dgm:cxn modelId="{41D4964F-C815-478B-93EA-E784E6F219F2}" type="presParOf" srcId="{14AB7CF2-78D1-45FC-90DC-F03BE5D560A0}" destId="{894ED4EA-2A22-4C9F-8E73-9CE5961658CD}" srcOrd="2" destOrd="0" presId="urn:microsoft.com/office/officeart/2005/8/layout/vList5"/>
    <dgm:cxn modelId="{01323DAE-A49C-4772-B61F-EB6B34BE975F}" type="presParOf" srcId="{894ED4EA-2A22-4C9F-8E73-9CE5961658CD}" destId="{0E73FC82-0FA0-4885-AF9A-532E60389F94}" srcOrd="0" destOrd="0" presId="urn:microsoft.com/office/officeart/2005/8/layout/vList5"/>
    <dgm:cxn modelId="{7F1131B2-4501-4EC5-B664-C88B265689CD}" type="presParOf" srcId="{894ED4EA-2A22-4C9F-8E73-9CE5961658CD}" destId="{60D16ED5-8349-428F-854D-591CAC80D0C0}" srcOrd="1" destOrd="0" presId="urn:microsoft.com/office/officeart/2005/8/layout/vList5"/>
    <dgm:cxn modelId="{4F78FAD6-81E3-484D-BED9-FF77602FED1E}" type="presParOf" srcId="{14AB7CF2-78D1-45FC-90DC-F03BE5D560A0}" destId="{EEFCFADC-AEA5-4964-86BD-C64183B22758}" srcOrd="3" destOrd="0" presId="urn:microsoft.com/office/officeart/2005/8/layout/vList5"/>
    <dgm:cxn modelId="{D404F174-BAB9-42DB-A90A-311F48FE11B4}" type="presParOf" srcId="{14AB7CF2-78D1-45FC-90DC-F03BE5D560A0}" destId="{00426A13-A457-4F5D-AB32-BE179D7286C9}" srcOrd="4" destOrd="0" presId="urn:microsoft.com/office/officeart/2005/8/layout/vList5"/>
    <dgm:cxn modelId="{70DB4E65-70F2-4F9F-A960-B28D907E2718}" type="presParOf" srcId="{00426A13-A457-4F5D-AB32-BE179D7286C9}" destId="{956A1B34-2688-4BCF-B80C-3E6E9FF0F5DA}" srcOrd="0" destOrd="0" presId="urn:microsoft.com/office/officeart/2005/8/layout/vList5"/>
    <dgm:cxn modelId="{F0D50DA4-1911-41B0-9DFF-ABFF00D75C18}" type="presParOf" srcId="{00426A13-A457-4F5D-AB32-BE179D7286C9}" destId="{EF670740-92A7-47E3-861B-7D0E34714F1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75817-CBA5-48E4-A2FA-7BC048460D44}">
      <dsp:nvSpPr>
        <dsp:cNvPr id="0" name=""/>
        <dsp:cNvSpPr/>
      </dsp:nvSpPr>
      <dsp:spPr>
        <a:xfrm rot="5400000">
          <a:off x="6950703" y="-2811790"/>
          <a:ext cx="1387633" cy="719781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50000"/>
            </a:lnSpc>
            <a:spcBef>
              <a:spcPct val="0"/>
            </a:spcBef>
            <a:spcAft>
              <a:spcPct val="15000"/>
            </a:spcAft>
            <a:buChar char="••"/>
          </a:pPr>
          <a:r>
            <a:rPr lang="en-US" sz="1600" kern="1200" dirty="0" smtClean="0"/>
            <a:t>Overview</a:t>
          </a:r>
          <a:endParaRPr lang="en-GB" sz="1600" kern="1200" dirty="0"/>
        </a:p>
        <a:p>
          <a:pPr marL="171450" lvl="1" indent="-171450" algn="l" defTabSz="711200">
            <a:lnSpc>
              <a:spcPct val="150000"/>
            </a:lnSpc>
            <a:spcBef>
              <a:spcPct val="0"/>
            </a:spcBef>
            <a:spcAft>
              <a:spcPct val="15000"/>
            </a:spcAft>
            <a:buChar char="••"/>
          </a:pPr>
          <a:r>
            <a:rPr lang="en-US" sz="1600" kern="1200" dirty="0" smtClean="0"/>
            <a:t>Requirement</a:t>
          </a:r>
          <a:endParaRPr lang="en-GB" sz="1600" kern="1200" dirty="0"/>
        </a:p>
        <a:p>
          <a:pPr marL="171450" lvl="1" indent="-171450" algn="l" defTabSz="711200">
            <a:lnSpc>
              <a:spcPct val="150000"/>
            </a:lnSpc>
            <a:spcBef>
              <a:spcPct val="0"/>
            </a:spcBef>
            <a:spcAft>
              <a:spcPct val="15000"/>
            </a:spcAft>
            <a:buChar char="••"/>
          </a:pPr>
          <a:r>
            <a:rPr lang="en-US" sz="1600" kern="1200" dirty="0" smtClean="0"/>
            <a:t>Common observation</a:t>
          </a:r>
          <a:endParaRPr lang="en-GB" sz="1600" kern="1200" dirty="0"/>
        </a:p>
      </dsp:txBody>
      <dsp:txXfrm rot="-5400000">
        <a:off x="4045613" y="161039"/>
        <a:ext cx="7130076" cy="1252155"/>
      </dsp:txXfrm>
    </dsp:sp>
    <dsp:sp modelId="{EF2AC81B-FE0A-4A31-94C4-31CAC5ADA6CC}">
      <dsp:nvSpPr>
        <dsp:cNvPr id="0" name=""/>
        <dsp:cNvSpPr/>
      </dsp:nvSpPr>
      <dsp:spPr>
        <a:xfrm>
          <a:off x="0" y="2414"/>
          <a:ext cx="4048770" cy="15938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Requirements</a:t>
          </a:r>
          <a:endParaRPr lang="en-GB" sz="2000" kern="1200" dirty="0"/>
        </a:p>
      </dsp:txBody>
      <dsp:txXfrm>
        <a:off x="77803" y="80217"/>
        <a:ext cx="3893164" cy="1438202"/>
      </dsp:txXfrm>
    </dsp:sp>
    <dsp:sp modelId="{60D16ED5-8349-428F-854D-591CAC80D0C0}">
      <dsp:nvSpPr>
        <dsp:cNvPr id="0" name=""/>
        <dsp:cNvSpPr/>
      </dsp:nvSpPr>
      <dsp:spPr>
        <a:xfrm rot="5400000">
          <a:off x="6850535" y="-1175790"/>
          <a:ext cx="1494928" cy="719781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50000"/>
            </a:lnSpc>
            <a:spcBef>
              <a:spcPct val="0"/>
            </a:spcBef>
            <a:spcAft>
              <a:spcPct val="15000"/>
            </a:spcAft>
            <a:buChar char="••"/>
          </a:pPr>
          <a:r>
            <a:rPr lang="en-US" sz="1600" kern="1200" dirty="0" smtClean="0"/>
            <a:t>Candidates</a:t>
          </a:r>
          <a:endParaRPr lang="en-GB" sz="1600" kern="1200" dirty="0"/>
        </a:p>
        <a:p>
          <a:pPr marL="171450" lvl="1" indent="-171450" algn="l" defTabSz="711200">
            <a:lnSpc>
              <a:spcPct val="150000"/>
            </a:lnSpc>
            <a:spcBef>
              <a:spcPct val="0"/>
            </a:spcBef>
            <a:spcAft>
              <a:spcPct val="15000"/>
            </a:spcAft>
            <a:buChar char="••"/>
          </a:pPr>
          <a:r>
            <a:rPr lang="en-US" sz="1600" kern="1200" dirty="0" smtClean="0"/>
            <a:t>Feature or parameters</a:t>
          </a:r>
          <a:endParaRPr lang="en-GB" sz="1600" kern="1200" dirty="0"/>
        </a:p>
        <a:p>
          <a:pPr marL="171450" lvl="1" indent="-171450" algn="l" defTabSz="711200">
            <a:lnSpc>
              <a:spcPct val="150000"/>
            </a:lnSpc>
            <a:spcBef>
              <a:spcPct val="0"/>
            </a:spcBef>
            <a:spcAft>
              <a:spcPct val="15000"/>
            </a:spcAft>
            <a:buChar char="••"/>
          </a:pPr>
          <a:r>
            <a:rPr lang="en-US" sz="1600" kern="1200" dirty="0" smtClean="0"/>
            <a:t>Methodology</a:t>
          </a:r>
          <a:endParaRPr lang="en-GB" sz="1600" kern="1200" dirty="0"/>
        </a:p>
        <a:p>
          <a:pPr marL="171450" lvl="1" indent="-171450" algn="l" defTabSz="711200">
            <a:lnSpc>
              <a:spcPct val="150000"/>
            </a:lnSpc>
            <a:spcBef>
              <a:spcPct val="0"/>
            </a:spcBef>
            <a:spcAft>
              <a:spcPct val="15000"/>
            </a:spcAft>
            <a:buChar char="••"/>
          </a:pPr>
          <a:r>
            <a:rPr lang="en-US" sz="1600" kern="1200" dirty="0" smtClean="0"/>
            <a:t>Result</a:t>
          </a:r>
          <a:endParaRPr lang="en-GB" sz="1600" kern="1200" dirty="0"/>
        </a:p>
      </dsp:txBody>
      <dsp:txXfrm rot="-5400000">
        <a:off x="3999092" y="1748629"/>
        <a:ext cx="7124839" cy="1348976"/>
      </dsp:txXfrm>
    </dsp:sp>
    <dsp:sp modelId="{0E73FC82-0FA0-4885-AF9A-532E60389F94}">
      <dsp:nvSpPr>
        <dsp:cNvPr id="0" name=""/>
        <dsp:cNvSpPr/>
      </dsp:nvSpPr>
      <dsp:spPr>
        <a:xfrm>
          <a:off x="0" y="1675914"/>
          <a:ext cx="4048770" cy="15938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Evaluation report</a:t>
          </a:r>
        </a:p>
        <a:p>
          <a:pPr lvl="0" algn="ctr" defTabSz="889000">
            <a:lnSpc>
              <a:spcPct val="90000"/>
            </a:lnSpc>
            <a:spcBef>
              <a:spcPct val="0"/>
            </a:spcBef>
            <a:spcAft>
              <a:spcPct val="35000"/>
            </a:spcAft>
          </a:pPr>
          <a:r>
            <a:rPr lang="en-US" sz="2000" kern="1200" dirty="0" smtClean="0"/>
            <a:t> </a:t>
          </a:r>
          <a:endParaRPr lang="en-GB" sz="2000" kern="1200" dirty="0"/>
        </a:p>
      </dsp:txBody>
      <dsp:txXfrm>
        <a:off x="77803" y="1753717"/>
        <a:ext cx="3893164" cy="1438202"/>
      </dsp:txXfrm>
    </dsp:sp>
    <dsp:sp modelId="{EF670740-92A7-47E3-861B-7D0E34714F1A}">
      <dsp:nvSpPr>
        <dsp:cNvPr id="0" name=""/>
        <dsp:cNvSpPr/>
      </dsp:nvSpPr>
      <dsp:spPr>
        <a:xfrm rot="5400000">
          <a:off x="7010154" y="547410"/>
          <a:ext cx="1275047" cy="719781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50000"/>
            </a:lnSpc>
            <a:spcBef>
              <a:spcPct val="0"/>
            </a:spcBef>
            <a:spcAft>
              <a:spcPct val="15000"/>
            </a:spcAft>
            <a:buChar char="••"/>
          </a:pPr>
          <a:r>
            <a:rPr lang="en-US" sz="1600" kern="1200" dirty="0" smtClean="0"/>
            <a:t>Recommendation and future guideline</a:t>
          </a:r>
          <a:endParaRPr lang="en-GB" sz="1600" kern="1200" dirty="0"/>
        </a:p>
      </dsp:txBody>
      <dsp:txXfrm rot="-5400000">
        <a:off x="4048771" y="3571037"/>
        <a:ext cx="7135572" cy="1150561"/>
      </dsp:txXfrm>
    </dsp:sp>
    <dsp:sp modelId="{956A1B34-2688-4BCF-B80C-3E6E9FF0F5DA}">
      <dsp:nvSpPr>
        <dsp:cNvPr id="0" name=""/>
        <dsp:cNvSpPr/>
      </dsp:nvSpPr>
      <dsp:spPr>
        <a:xfrm>
          <a:off x="0" y="3349413"/>
          <a:ext cx="4048770" cy="15938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Recommendation</a:t>
          </a:r>
          <a:endParaRPr lang="en-GB" sz="2000" kern="1200" dirty="0"/>
        </a:p>
      </dsp:txBody>
      <dsp:txXfrm>
        <a:off x="77803" y="3427216"/>
        <a:ext cx="3893164" cy="14382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F97E5-8994-4B98-B8A9-CEB593E26667}" type="datetimeFigureOut">
              <a:rPr lang="en-GB" smtClean="0"/>
              <a:t>12/07/2019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61411-0028-46E7-9FE7-B50F9AA3C51C}" type="slidenum">
              <a:rPr lang="en-GB" smtClean="0"/>
              <a:t>‹#›</a:t>
            </a:fld>
            <a:endParaRPr lang="en-GB" dirty="0"/>
          </a:p>
        </p:txBody>
      </p:sp>
    </p:spTree>
    <p:extLst>
      <p:ext uri="{BB962C8B-B14F-4D97-AF65-F5344CB8AC3E}">
        <p14:creationId xmlns:p14="http://schemas.microsoft.com/office/powerpoint/2010/main" val="1217531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164789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5E0EB4-7170-4CA6-87AB-0FD2D91BE79F}" type="datetimeFigureOut">
              <a:rPr lang="en-US" smtClean="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144210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E0EB4-7170-4CA6-87AB-0FD2D91BE79F}" type="datetimeFigureOut">
              <a:rPr lang="en-US" smtClean="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11742325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1A55068-8859-4602-B692-9B3C3CD661E1}" type="datetime1">
              <a:rPr lang="en-US" smtClean="0">
                <a:solidFill>
                  <a:prstClr val="black"/>
                </a:solidFill>
              </a:rPr>
              <a:pPr/>
              <a:t>7/12/2019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0416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10720C5-95C9-43DF-9B71-7F487C76EC8D}" type="datetime1">
              <a:rPr lang="en-US" smtClean="0">
                <a:solidFill>
                  <a:prstClr val="black"/>
                </a:solidFill>
              </a:rPr>
              <a:pPr/>
              <a:t>7/12/2019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54046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E5A785-BCFE-4C38-B2B7-616CE5A0AF74}" type="datetime1">
              <a:rPr lang="en-US" smtClean="0">
                <a:solidFill>
                  <a:prstClr val="black"/>
                </a:solidFill>
              </a:rPr>
              <a:pPr/>
              <a:t>7/12/2019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12805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CC2635D-3C7C-4C0D-BCE1-82957CC006D0}" type="datetime1">
              <a:rPr lang="en-US" smtClean="0">
                <a:solidFill>
                  <a:prstClr val="black"/>
                </a:solidFill>
              </a:rPr>
              <a:pPr/>
              <a:t>7/12/2019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14148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A22C3-0C9B-48BD-AAA5-C1FA33636D03}" type="datetime1">
              <a:rPr lang="en-US" smtClean="0">
                <a:solidFill>
                  <a:prstClr val="black"/>
                </a:solidFill>
              </a:rPr>
              <a:pPr/>
              <a:t>7/12/2019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88714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5" name="Date Placeholder 4"/>
          <p:cNvSpPr>
            <a:spLocks noGrp="1"/>
          </p:cNvSpPr>
          <p:nvPr>
            <p:ph type="dt" sz="half" idx="10"/>
          </p:nvPr>
        </p:nvSpPr>
        <p:spPr/>
        <p:txBody>
          <a:bodyPr/>
          <a:lstStyle/>
          <a:p>
            <a:fld id="{C4BF2641-BEB5-4A99-8241-457778C43216}" type="datetime1">
              <a:rPr lang="en-US" smtClean="0">
                <a:solidFill>
                  <a:prstClr val="black"/>
                </a:solidFill>
              </a:rPr>
              <a:pPr/>
              <a:t>7/12/2019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19082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9AD19-B5A2-42FE-A6D8-B0925E4EA2DA}" type="datetime1">
              <a:rPr lang="en-US" smtClean="0">
                <a:solidFill>
                  <a:prstClr val="black"/>
                </a:solidFill>
              </a:rPr>
              <a:pPr/>
              <a:t>7/12/2019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98325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B4A0FF-8BFF-4C2C-B966-2F2DAAFC2512}" type="datetime1">
              <a:rPr lang="en-US" smtClean="0">
                <a:solidFill>
                  <a:prstClr val="black"/>
                </a:solidFill>
              </a:rPr>
              <a:pPr/>
              <a:t>7/12/2019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73738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fld id="{12809296-3502-4728-B1E4-1B62F01D393C}" type="datetime1">
              <a:rPr lang="en-US" smtClean="0">
                <a:solidFill>
                  <a:prstClr val="black"/>
                </a:solidFill>
              </a:rPr>
              <a:pPr/>
              <a:t>7/12/2019</a:t>
            </a:fld>
            <a:endParaRPr lang="en-US"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HPE Confidential</a:t>
            </a:r>
            <a:endParaRPr lang="en-US" dirty="0">
              <a:solidFill>
                <a:prstClr val="black"/>
              </a:solidFill>
            </a:endParaRPr>
          </a:p>
        </p:txBody>
      </p:sp>
      <p:sp>
        <p:nvSpPr>
          <p:cNvPr id="13" name="Slide Number Placeholder 12"/>
          <p:cNvSpPr>
            <a:spLocks noGrp="1"/>
          </p:cNvSpPr>
          <p:nvPr>
            <p:ph type="sldNum" sz="quarter" idx="17"/>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62101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424158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E0EB4-7170-4CA6-87AB-0FD2D91BE79F}" type="datetimeFigureOut">
              <a:rPr lang="en-US" smtClean="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23016135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58FEE9E-66C5-48D6-9C1A-646C42F9E4D7}" type="datetime1">
              <a:rPr lang="en-US" smtClean="0">
                <a:solidFill>
                  <a:prstClr val="black"/>
                </a:solidFill>
              </a:rPr>
              <a:pPr/>
              <a:t>7/12/2019</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76585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402B8A2-F228-4321-8E6C-99EFA6C8B52F}" type="datetime1">
              <a:rPr lang="en-US" smtClean="0">
                <a:solidFill>
                  <a:prstClr val="black"/>
                </a:solidFill>
              </a:rPr>
              <a:pPr/>
              <a:t>7/12/2019</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70299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1_Title Slide with Picture">
    <p:bg bwMode="ltGray">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27851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63474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1013956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55264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31107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4100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94717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19513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4171311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dirty="0"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524613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dirty="0"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4161881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5834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dirty="0"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2038212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3374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055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46492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8652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70024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69458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1831977" cy="737961"/>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405258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5566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8019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3919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11197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64220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54909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15469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13760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28866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77449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919966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9844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77625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23186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dirty="0"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HPE Confidential</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6332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27070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911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7564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7"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7"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7" y="457005"/>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57022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7"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7"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7" y="457005"/>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957905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5"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701"/>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6" y="457208"/>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6" name="Group 5"/>
          <p:cNvGrpSpPr/>
          <p:nvPr/>
        </p:nvGrpSpPr>
        <p:grpSpPr>
          <a:xfrm>
            <a:off x="606427" y="457005"/>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17882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78503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4"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5"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1052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7"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607"/>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89590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6"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6441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6"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41679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6"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July 12,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913283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6"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July 12,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21449046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7"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6"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6"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7035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7"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6"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8"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July 12,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3068882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July 12,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0213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6"/>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05811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471437-BA9B-46EF-982C-C27010E28A8B}"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8589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4"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6"/>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9714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66072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78725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July 12, 2019</a:t>
            </a:fld>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780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8"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14918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8"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8"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July 12,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46648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8"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8"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July 12,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67059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8"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01906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4"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8"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9121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4"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8"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0765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FEB7B9-42B8-4564-AEC8-C7C0673109EE}"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9931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4"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24788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77028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66053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0" y="2819400"/>
            <a:ext cx="3657601"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03505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5"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021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7"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438150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8"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11" name="Text Placeholder 3"/>
          <p:cNvSpPr>
            <a:spLocks noGrp="1"/>
          </p:cNvSpPr>
          <p:nvPr>
            <p:ph type="body" sz="half" idx="16"/>
          </p:nvPr>
        </p:nvSpPr>
        <p:spPr bwMode="ltGray">
          <a:xfrm>
            <a:off x="8150388"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94710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5"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901"/>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7" y="457005"/>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July 12, 2019</a:t>
            </a:fld>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14099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7"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7"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7" y="457005"/>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81013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042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43"/>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3478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389C98B-6F6C-4FD6-9338-F74A8E8872E2}"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4549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07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756031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63234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66332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0025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53304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80683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July 12,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26951556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July 12,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490010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3531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5EDC741-25BB-45B3-95AE-788862ABDCD5}"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22421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July 12,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28209301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July 12,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22292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5538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31438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67858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5833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July 12, 2019</a:t>
            </a:fld>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30228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6655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July 12,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49048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July 12,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894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E0EB4-7170-4CA6-87AB-0FD2D91BE79F}" type="datetimeFigureOut">
              <a:rPr lang="en-US" smtClean="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832273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A87491A8-1C52-4EE6-BC20-C7586CED6F04}" type="datetime4">
              <a:rPr lang="en-US" smtClean="0">
                <a:solidFill>
                  <a:prstClr val="white"/>
                </a:solidFill>
              </a:rPr>
              <a:pPr/>
              <a:t>July 12,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5806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1906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08331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5674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5058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4415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19035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26709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62816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5647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July 12, 2019</a:t>
            </a:fld>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41549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B542E202-B8D0-422C-9683-CE13D05025E5}" type="datetime4">
              <a:rPr lang="en-US" smtClean="0">
                <a:solidFill>
                  <a:prstClr val="white"/>
                </a:solidFill>
              </a:rPr>
              <a:pPr/>
              <a:t>July 12,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1833440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69552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4466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042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
        <p:nvSpPr>
          <p:cNvPr id="16" name="Title 1"/>
          <p:cNvSpPr>
            <a:spLocks noGrp="1"/>
          </p:cNvSpPr>
          <p:nvPr>
            <p:ph type="ctrTitle" hasCustomPrompt="1"/>
          </p:nvPr>
        </p:nvSpPr>
        <p:spPr bwMode="black">
          <a:xfrm>
            <a:off x="438912" y="316994"/>
            <a:ext cx="9629803" cy="2675604"/>
          </a:xfrm>
          <a:prstGeom prst="rect">
            <a:avLst/>
          </a:prstGeom>
        </p:spPr>
        <p:txBody>
          <a:bodyPr wrap="square" lIns="0" tIns="0" rIns="0" bIns="0" anchor="t" anchorCtr="0">
            <a:noAutofit/>
          </a:bodyPr>
          <a:lstStyle>
            <a:lvl1pPr algn="l">
              <a:lnSpc>
                <a:spcPct val="90000"/>
              </a:lnSpc>
              <a:defRPr sz="5333" b="1" i="0" spc="-133">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438916" y="6345071"/>
            <a:ext cx="10683393" cy="304800"/>
          </a:xfrm>
          <a:prstGeom prst="rect">
            <a:avLst/>
          </a:prstGeom>
          <a:noFill/>
        </p:spPr>
        <p:txBody>
          <a:bodyPr wrap="square" lIns="0" rtlCol="0">
            <a:noAutofit/>
          </a:bodyPr>
          <a:lstStyle/>
          <a:p>
            <a:pPr>
              <a:defRPr/>
            </a:pPr>
            <a:r>
              <a:rPr lang="en-US" sz="933" dirty="0" smtClean="0">
                <a:solidFill>
                  <a:srgbClr val="B9B8BB"/>
                </a:solidFill>
                <a:cs typeface="HP Simplified"/>
              </a:rPr>
              <a:t>© Copyright 2012 Hewlett-Packard Development Company, L.P.  The information contained herein is subject to change without notice.</a:t>
            </a:r>
          </a:p>
        </p:txBody>
      </p:sp>
    </p:spTree>
    <p:extLst>
      <p:ext uri="{BB962C8B-B14F-4D97-AF65-F5344CB8AC3E}">
        <p14:creationId xmlns:p14="http://schemas.microsoft.com/office/powerpoint/2010/main" val="117109437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fld id="{BC72DB3F-0B40-4191-885A-6137CEB20FD6}"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85485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75BBDBF3-489A-49AC-B8E5-6A5F9A5BE48D}" type="datetime4">
              <a:rPr lang="en-US" smtClean="0">
                <a:solidFill>
                  <a:prstClr val="white"/>
                </a:solidFill>
              </a:rPr>
              <a:pPr/>
              <a:t>July 12, 2019</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14623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87109EC0-0404-4A55-A66E-54A0D17DCFB4}" type="datetime4">
              <a:rPr lang="en-US" smtClean="0">
                <a:solidFill>
                  <a:prstClr val="black"/>
                </a:solidFill>
              </a:rPr>
              <a:pPr/>
              <a:t>July 12,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8165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16EF44-9F0E-4A76-A8AD-35CBE1B68990}"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07387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C96801A-4D8C-447C-9845-4ECA93B9DA2C}"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6902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90EEE69-CCDE-4565-AE24-DCAC4D6F070F}"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66258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2F37FF3-BE79-4300-B345-B0F5DD4432F3}" type="datetime4">
              <a:rPr lang="en-US" smtClean="0">
                <a:solidFill>
                  <a:prstClr val="black"/>
                </a:solidFill>
              </a:rPr>
              <a:pPr/>
              <a:t>July 12, 2019</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15127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AB7B5-1A2D-4A50-9C78-A3B7A7FFBE94}" type="datetime4">
              <a:rPr lang="en-US" smtClean="0">
                <a:solidFill>
                  <a:prstClr val="black"/>
                </a:solidFill>
              </a:rPr>
              <a:pPr/>
              <a:t>July 12, 2019</a:t>
            </a:fld>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88499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5E0EB4-7170-4CA6-87AB-0FD2D91BE79F}" type="datetimeFigureOut">
              <a:rPr lang="en-US" smtClean="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2027252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DCB858A-976D-412A-B443-A23AD19E09FF}"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75602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366C3999-CC0A-46F9-83BA-BDBB5398F44D}" type="datetime4">
              <a:rPr lang="en-US" smtClean="0">
                <a:solidFill>
                  <a:prstClr val="black"/>
                </a:solidFill>
              </a:rPr>
              <a:pPr/>
              <a:t>July 12,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96144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FFB9DE62-8040-4A21-B472-A10B7918541C}" type="datetime4">
              <a:rPr lang="en-US" smtClean="0">
                <a:solidFill>
                  <a:prstClr val="black"/>
                </a:solidFill>
              </a:rPr>
              <a:pPr/>
              <a:t>July 12, 2019</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17879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4ACFF8A-02E1-43A3-909F-7F5D59A9EC6A}"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95654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25FD764-24E1-45CE-B621-832E3C11E422}"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2375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9567109-7C40-4041-B2B3-FBD85B7EA0F2}"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2569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1EC30F-35E9-4369-9E8B-F06391EFFF92}"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59112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4B15EA8-F959-43C3-BE4D-6025829E5E68}"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03306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942426-3B49-4541-A6FB-A048188713D6}"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84104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1B0AEE80-49F6-4C14-90F8-045867505A3E}"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2061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5E0EB4-7170-4CA6-87AB-0FD2D91BE79F}" type="datetimeFigureOut">
              <a:rPr lang="en-US" smtClean="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9741930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03E2A4-DD6E-4A37-ACCA-327FDADE463E}"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79837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9FC25E-D8B8-42F6-8A5B-B86974E69F6D}" type="datetime4">
              <a:rPr lang="en-US" smtClean="0">
                <a:solidFill>
                  <a:prstClr val="black"/>
                </a:solidFill>
              </a:rPr>
              <a:pPr/>
              <a:t>July 12, 2019</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675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fld id="{38C55BF5-271A-4BE5-840D-E889428E7562}" type="datetime4">
              <a:rPr lang="en-US" smtClean="0">
                <a:solidFill>
                  <a:prstClr val="black"/>
                </a:solidFill>
              </a:rPr>
              <a:pPr/>
              <a:t>July 12, 2019</a:t>
            </a:fld>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8719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9674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5F3F931-1EAE-4A15-945B-FAE636375BDD}"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7924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B1CAD15-868E-4159-95D0-217C4C149B5D}"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16879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Title Slide with Picture">
    <p:bg bwMode="ltGray">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19149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3427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1231687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94566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5E0EB4-7170-4CA6-87AB-0FD2D91BE79F}" type="datetimeFigureOut">
              <a:rPr lang="en-US" smtClean="0"/>
              <a:t>7/12/2019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25585221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1165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91114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40895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56567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dirty="0"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205255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dirty="0"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610153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66220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dirty="0"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34676743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91970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78062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5E0EB4-7170-4CA6-87AB-0FD2D91BE79F}" type="datetimeFigureOut">
              <a:rPr lang="en-US" smtClean="0"/>
              <a:t>7/12/2019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5447805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65840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53720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3617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2452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45524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85749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0252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5097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86084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61880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E0EB4-7170-4CA6-87AB-0FD2D91BE79F}" type="datetimeFigureOut">
              <a:rPr lang="en-US" smtClean="0"/>
              <a:t>7/12/2019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1320090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37135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37871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27906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8190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13339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8361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4115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dirty="0"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HPE Confidential</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8509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46731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0692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E0EB4-7170-4CA6-87AB-0FD2D91BE79F}" type="datetimeFigureOut">
              <a:rPr lang="en-US" smtClean="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7623140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99561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4182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5C49B-9849-4947-9873-85C704FC9D5C}" type="datetime1">
              <a:rPr lang="en-US" smtClean="0">
                <a:solidFill>
                  <a:prstClr val="black"/>
                </a:solidFill>
              </a:rPr>
              <a:pPr/>
              <a:t>7/12/2019</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9615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D102F-AD5E-4494-958F-4964F8329F5A}" type="datetime1">
              <a:rPr lang="en-US" smtClean="0">
                <a:solidFill>
                  <a:prstClr val="black"/>
                </a:solidFill>
              </a:rPr>
              <a:pPr/>
              <a:t>7/12/2019</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85403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65097F7-5078-42DB-AC62-72CB13A09957}" type="datetime1">
              <a:rPr lang="en-US" smtClean="0">
                <a:solidFill>
                  <a:prstClr val="black"/>
                </a:solidFill>
              </a:rPr>
              <a:pPr/>
              <a:t>7/12/2019</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20174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0036666-F7FE-4EBA-8115-67DBF8D4C0EE}" type="datetime1">
              <a:rPr lang="en-US" smtClean="0">
                <a:solidFill>
                  <a:prstClr val="black"/>
                </a:solidFill>
              </a:rPr>
              <a:pPr/>
              <a:t>7/12/2019</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413982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845BC2E6-E75E-4C2F-9C92-689E45F6F2A4}" type="datetime1">
              <a:rPr lang="en-US" smtClean="0">
                <a:solidFill>
                  <a:prstClr val="white"/>
                </a:solidFill>
              </a:rPr>
              <a:pPr/>
              <a:t>7/12/2019</a:t>
            </a:fld>
            <a:endParaRPr lang="en-US"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0A0072-CBD4-B44D-A438-4ECB2160A3D0}" type="slidenum">
              <a:rPr lang="en-US" smtClean="0">
                <a:solidFill>
                  <a:prstClr val="white"/>
                </a:solidFill>
              </a:rPr>
              <a:pPr/>
              <a:t>‹#›</a:t>
            </a:fld>
            <a:endParaRPr lang="en-US"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89132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0AB526A1-87F5-4AA6-9D26-F585EAFCFF2E}" type="datetime1">
              <a:rPr lang="en-US" smtClean="0">
                <a:solidFill>
                  <a:prstClr val="white"/>
                </a:solidFill>
              </a:rPr>
              <a:pPr/>
              <a:t>7/12/2019</a:t>
            </a:fld>
            <a:endParaRPr lang="en-US"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0A0072-CBD4-B44D-A438-4ECB2160A3D0}" type="slidenum">
              <a:rPr lang="en-US" smtClean="0">
                <a:solidFill>
                  <a:prstClr val="white"/>
                </a:solidFill>
              </a:rPr>
              <a:pPr/>
              <a:t>‹#›</a:t>
            </a:fld>
            <a:endParaRPr lang="en-US"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68349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fld id="{FB9C508D-00EA-4996-886A-2DE8D21AC339}" type="datetime1">
              <a:rPr lang="en-US" smtClean="0">
                <a:solidFill>
                  <a:prstClr val="black"/>
                </a:solidFill>
              </a:rPr>
              <a:pPr/>
              <a:t>7/12/2019</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39038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fld id="{4001D33B-CD1A-4F0C-BD2F-23A045B0A343}" type="datetime1">
              <a:rPr lang="en-US" smtClean="0">
                <a:solidFill>
                  <a:prstClr val="white"/>
                </a:solidFill>
              </a:rPr>
              <a:pPr/>
              <a:t>7/12/2019</a:t>
            </a:fld>
            <a:endParaRPr lang="en-US"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HPE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0A0072-CBD4-B44D-A438-4ECB2160A3D0}"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98130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E0EB4-7170-4CA6-87AB-0FD2D91BE79F}" type="datetimeFigureOut">
              <a:rPr lang="en-US" smtClean="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3809161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358A88DB-466F-4DBF-91A8-3E8EECB71D90}" type="datetime1">
              <a:rPr lang="en-US" smtClean="0">
                <a:solidFill>
                  <a:prstClr val="black"/>
                </a:solidFill>
              </a:rPr>
              <a:pPr/>
              <a:t>7/12/2019</a:t>
            </a:fld>
            <a:endParaRPr lang="en-US"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94122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7BB839-CDF5-40C2-972E-EDF0F3F9FE5D}" type="datetime1">
              <a:rPr lang="en-US" smtClean="0">
                <a:solidFill>
                  <a:prstClr val="black"/>
                </a:solidFill>
              </a:rPr>
              <a:pPr/>
              <a:t>7/12/2019</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30758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DFD663D-19D3-4130-9C86-387A923D6647}" type="datetime1">
              <a:rPr lang="en-US" smtClean="0">
                <a:solidFill>
                  <a:prstClr val="black"/>
                </a:solidFill>
              </a:rPr>
              <a:pPr/>
              <a:t>7/12/2019</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401439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F86B720-5168-4BC1-9AE0-8296130BBEEA}" type="datetime1">
              <a:rPr lang="en-US" smtClean="0">
                <a:solidFill>
                  <a:prstClr val="black"/>
                </a:solidFill>
              </a:rPr>
              <a:pPr/>
              <a:t>7/12/2019</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681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BB2A54DA-B9AF-416F-B58D-3FB6075F746B}" type="datetime1">
              <a:rPr lang="en-US" smtClean="0">
                <a:solidFill>
                  <a:prstClr val="black"/>
                </a:solidFill>
              </a:rPr>
              <a:pPr/>
              <a:t>7/12/2019</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02121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1C35A-A14C-408E-8790-C7BC5902990E}" type="datetime1">
              <a:rPr lang="en-US" smtClean="0">
                <a:solidFill>
                  <a:prstClr val="black"/>
                </a:solidFill>
              </a:rPr>
              <a:pPr/>
              <a:t>7/12/2019</a:t>
            </a:fld>
            <a:endParaRPr lang="en-US"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3602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BF19366-663D-4E22-8457-4CB93B2CDDE8}" type="datetime1">
              <a:rPr lang="en-US" smtClean="0">
                <a:solidFill>
                  <a:prstClr val="black"/>
                </a:solidFill>
              </a:rPr>
              <a:pPr/>
              <a:t>7/12/2019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413611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EBD0C28-F715-4962-80FF-5B058B484FAA}" type="datetime1">
              <a:rPr lang="en-US" smtClean="0">
                <a:solidFill>
                  <a:prstClr val="black"/>
                </a:solidFill>
              </a:rPr>
              <a:pPr/>
              <a:t>7/12/2019</a:t>
            </a:fld>
            <a:endParaRPr lang="en-US"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29821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66B3D58-418C-459C-A39B-CF2B16D2E885}" type="datetime1">
              <a:rPr lang="en-US" smtClean="0">
                <a:solidFill>
                  <a:prstClr val="black"/>
                </a:solidFill>
              </a:rPr>
              <a:pPr/>
              <a:t>7/12/2019</a:t>
            </a:fld>
            <a:endParaRPr lang="en-US"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4926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053CD91-DF27-4CD3-86FC-03045924A893}" type="datetime1">
              <a:rPr lang="en-US" smtClean="0">
                <a:solidFill>
                  <a:prstClr val="black"/>
                </a:solidFill>
              </a:rPr>
              <a:pPr/>
              <a:t>7/12/2019</a:t>
            </a:fld>
            <a:endParaRPr lang="en-US"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56638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theme" Target="../theme/theme3.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theme" Target="../theme/theme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34" Type="http://schemas.openxmlformats.org/officeDocument/2006/relationships/slideLayout" Target="../slideLayouts/slideLayout145.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33" Type="http://schemas.openxmlformats.org/officeDocument/2006/relationships/slideLayout" Target="../slideLayouts/slideLayout144.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29" Type="http://schemas.openxmlformats.org/officeDocument/2006/relationships/slideLayout" Target="../slideLayouts/slideLayout140.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32" Type="http://schemas.openxmlformats.org/officeDocument/2006/relationships/slideLayout" Target="../slideLayouts/slideLayout143.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slideLayout" Target="../slideLayouts/slideLayout139.xml"/><Relationship Id="rId36" Type="http://schemas.openxmlformats.org/officeDocument/2006/relationships/theme" Target="../theme/theme5.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31" Type="http://schemas.openxmlformats.org/officeDocument/2006/relationships/slideLayout" Target="../slideLayouts/slideLayout142.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 Id="rId30" Type="http://schemas.openxmlformats.org/officeDocument/2006/relationships/slideLayout" Target="../slideLayouts/slideLayout141.xml"/><Relationship Id="rId35" Type="http://schemas.openxmlformats.org/officeDocument/2006/relationships/slideLayout" Target="../slideLayouts/slideLayout1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slideLayout" Target="../slideLayouts/slideLayout164.xml"/><Relationship Id="rId26" Type="http://schemas.openxmlformats.org/officeDocument/2006/relationships/slideLayout" Target="../slideLayouts/slideLayout172.xml"/><Relationship Id="rId3" Type="http://schemas.openxmlformats.org/officeDocument/2006/relationships/slideLayout" Target="../slideLayouts/slideLayout149.xml"/><Relationship Id="rId21" Type="http://schemas.openxmlformats.org/officeDocument/2006/relationships/slideLayout" Target="../slideLayouts/slideLayout167.xml"/><Relationship Id="rId34" Type="http://schemas.openxmlformats.org/officeDocument/2006/relationships/theme" Target="../theme/theme6.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5" Type="http://schemas.openxmlformats.org/officeDocument/2006/relationships/slideLayout" Target="../slideLayouts/slideLayout171.xml"/><Relationship Id="rId33" Type="http://schemas.openxmlformats.org/officeDocument/2006/relationships/slideLayout" Target="../slideLayouts/slideLayout179.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20" Type="http://schemas.openxmlformats.org/officeDocument/2006/relationships/slideLayout" Target="../slideLayouts/slideLayout166.xml"/><Relationship Id="rId29" Type="http://schemas.openxmlformats.org/officeDocument/2006/relationships/slideLayout" Target="../slideLayouts/slideLayout175.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24" Type="http://schemas.openxmlformats.org/officeDocument/2006/relationships/slideLayout" Target="../slideLayouts/slideLayout170.xml"/><Relationship Id="rId32" Type="http://schemas.openxmlformats.org/officeDocument/2006/relationships/slideLayout" Target="../slideLayouts/slideLayout178.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23" Type="http://schemas.openxmlformats.org/officeDocument/2006/relationships/slideLayout" Target="../slideLayouts/slideLayout169.xml"/><Relationship Id="rId28" Type="http://schemas.openxmlformats.org/officeDocument/2006/relationships/slideLayout" Target="../slideLayouts/slideLayout174.xml"/><Relationship Id="rId10" Type="http://schemas.openxmlformats.org/officeDocument/2006/relationships/slideLayout" Target="../slideLayouts/slideLayout156.xml"/><Relationship Id="rId19" Type="http://schemas.openxmlformats.org/officeDocument/2006/relationships/slideLayout" Target="../slideLayouts/slideLayout165.xml"/><Relationship Id="rId31" Type="http://schemas.openxmlformats.org/officeDocument/2006/relationships/slideLayout" Target="../slideLayouts/slideLayout177.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slideLayout" Target="../slideLayouts/slideLayout168.xml"/><Relationship Id="rId27" Type="http://schemas.openxmlformats.org/officeDocument/2006/relationships/slideLayout" Target="../slideLayouts/slideLayout173.xml"/><Relationship Id="rId30" Type="http://schemas.openxmlformats.org/officeDocument/2006/relationships/slideLayout" Target="../slideLayouts/slideLayout17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slideLayout" Target="../slideLayouts/slideLayout192.xml"/><Relationship Id="rId18" Type="http://schemas.openxmlformats.org/officeDocument/2006/relationships/slideLayout" Target="../slideLayouts/slideLayout197.xml"/><Relationship Id="rId26" Type="http://schemas.openxmlformats.org/officeDocument/2006/relationships/slideLayout" Target="../slideLayouts/slideLayout205.xml"/><Relationship Id="rId3" Type="http://schemas.openxmlformats.org/officeDocument/2006/relationships/slideLayout" Target="../slideLayouts/slideLayout182.xml"/><Relationship Id="rId21" Type="http://schemas.openxmlformats.org/officeDocument/2006/relationships/slideLayout" Target="../slideLayouts/slideLayout200.xml"/><Relationship Id="rId34" Type="http://schemas.openxmlformats.org/officeDocument/2006/relationships/slideLayout" Target="../slideLayouts/slideLayout213.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17" Type="http://schemas.openxmlformats.org/officeDocument/2006/relationships/slideLayout" Target="../slideLayouts/slideLayout196.xml"/><Relationship Id="rId25" Type="http://schemas.openxmlformats.org/officeDocument/2006/relationships/slideLayout" Target="../slideLayouts/slideLayout204.xml"/><Relationship Id="rId33" Type="http://schemas.openxmlformats.org/officeDocument/2006/relationships/slideLayout" Target="../slideLayouts/slideLayout212.xml"/><Relationship Id="rId2" Type="http://schemas.openxmlformats.org/officeDocument/2006/relationships/slideLayout" Target="../slideLayouts/slideLayout181.xml"/><Relationship Id="rId16" Type="http://schemas.openxmlformats.org/officeDocument/2006/relationships/slideLayout" Target="../slideLayouts/slideLayout195.xml"/><Relationship Id="rId20" Type="http://schemas.openxmlformats.org/officeDocument/2006/relationships/slideLayout" Target="../slideLayouts/slideLayout199.xml"/><Relationship Id="rId29" Type="http://schemas.openxmlformats.org/officeDocument/2006/relationships/slideLayout" Target="../slideLayouts/slideLayout208.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24" Type="http://schemas.openxmlformats.org/officeDocument/2006/relationships/slideLayout" Target="../slideLayouts/slideLayout203.xml"/><Relationship Id="rId32" Type="http://schemas.openxmlformats.org/officeDocument/2006/relationships/slideLayout" Target="../slideLayouts/slideLayout211.xml"/><Relationship Id="rId5" Type="http://schemas.openxmlformats.org/officeDocument/2006/relationships/slideLayout" Target="../slideLayouts/slideLayout184.xml"/><Relationship Id="rId15" Type="http://schemas.openxmlformats.org/officeDocument/2006/relationships/slideLayout" Target="../slideLayouts/slideLayout194.xml"/><Relationship Id="rId23" Type="http://schemas.openxmlformats.org/officeDocument/2006/relationships/slideLayout" Target="../slideLayouts/slideLayout202.xml"/><Relationship Id="rId28" Type="http://schemas.openxmlformats.org/officeDocument/2006/relationships/slideLayout" Target="../slideLayouts/slideLayout207.xml"/><Relationship Id="rId10" Type="http://schemas.openxmlformats.org/officeDocument/2006/relationships/slideLayout" Target="../slideLayouts/slideLayout189.xml"/><Relationship Id="rId19" Type="http://schemas.openxmlformats.org/officeDocument/2006/relationships/slideLayout" Target="../slideLayouts/slideLayout198.xml"/><Relationship Id="rId31" Type="http://schemas.openxmlformats.org/officeDocument/2006/relationships/slideLayout" Target="../slideLayouts/slideLayout210.xml"/><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slideLayout" Target="../slideLayouts/slideLayout193.xml"/><Relationship Id="rId22" Type="http://schemas.openxmlformats.org/officeDocument/2006/relationships/slideLayout" Target="../slideLayouts/slideLayout201.xml"/><Relationship Id="rId27" Type="http://schemas.openxmlformats.org/officeDocument/2006/relationships/slideLayout" Target="../slideLayouts/slideLayout206.xml"/><Relationship Id="rId30" Type="http://schemas.openxmlformats.org/officeDocument/2006/relationships/slideLayout" Target="../slideLayouts/slideLayout209.xml"/><Relationship Id="rId35"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E0EB4-7170-4CA6-87AB-0FD2D91BE79F}" type="datetimeFigureOut">
              <a:rPr lang="en-US" smtClean="0"/>
              <a:t>7/12/2019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FABA6-0472-4A88-A6E9-CF01B3A8F2D1}" type="slidenum">
              <a:rPr lang="en-US" smtClean="0"/>
              <a:t>‹#›</a:t>
            </a:fld>
            <a:endParaRPr lang="en-US" dirty="0"/>
          </a:p>
        </p:txBody>
      </p:sp>
    </p:spTree>
    <p:extLst>
      <p:ext uri="{BB962C8B-B14F-4D97-AF65-F5344CB8AC3E}">
        <p14:creationId xmlns:p14="http://schemas.microsoft.com/office/powerpoint/2010/main" val="2192277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0FC54E37-5E48-4CF0-A422-4E4C42599990}"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7544868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29232533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4B4FDC87-5BCD-4EB8-85DD-6ED45A6EAA6D}" type="datetime1">
              <a:rPr lang="en-US" smtClean="0">
                <a:solidFill>
                  <a:prstClr val="black"/>
                </a:solidFill>
              </a:rPr>
              <a:pPr/>
              <a:t>7/12/2019</a:t>
            </a:fld>
            <a:endParaRPr lang="en-US"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HPE Confidential</a:t>
            </a:r>
            <a:endParaRPr lang="en-US"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D50A0072-CBD4-B44D-A438-4ECB2160A3D0}"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08511593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761" r:id="rId30"/>
    <p:sldLayoutId id="2147483762"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dirty="0"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HPE Confidential</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24628065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5"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6"/>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5" y="437706"/>
            <a:ext cx="10972801"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6"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4"/>
          </p:nvPr>
        </p:nvSpPr>
        <p:spPr bwMode="gray">
          <a:xfrm>
            <a:off x="11049000" y="6430876"/>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6"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8280695"/>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 id="2147483829" r:id="rId30"/>
    <p:sldLayoutId id="2147483830" r:id="rId31"/>
    <p:sldLayoutId id="2147483831" r:id="rId32"/>
    <p:sldLayoutId id="2147483832"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July 12, 2019</a:t>
            </a:fld>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754463352"/>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 id="2147483852" r:id="rId19"/>
    <p:sldLayoutId id="2147483853" r:id="rId20"/>
    <p:sldLayoutId id="2147483854" r:id="rId21"/>
    <p:sldLayoutId id="2147483855" r:id="rId22"/>
    <p:sldLayoutId id="2147483856" r:id="rId23"/>
    <p:sldLayoutId id="2147483857" r:id="rId24"/>
    <p:sldLayoutId id="2147483858" r:id="rId25"/>
    <p:sldLayoutId id="2147483859" r:id="rId26"/>
    <p:sldLayoutId id="2147483860" r:id="rId27"/>
    <p:sldLayoutId id="2147483861" r:id="rId28"/>
    <p:sldLayoutId id="2147483862" r:id="rId29"/>
    <p:sldLayoutId id="2147483863" r:id="rId30"/>
    <p:sldLayoutId id="2147483864" r:id="rId31"/>
    <p:sldLayoutId id="2147483865" r:id="rId32"/>
    <p:sldLayoutId id="2147483866" r:id="rId33"/>
    <p:sldLayoutId id="2147483867"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4.xml"/></Relationships>
</file>

<file path=ppt/slides/_rels/slide11.xml.rels><?xml version="1.0" encoding="UTF-8" standalone="yes"?>
<Relationships xmlns="http://schemas.openxmlformats.org/package/2006/relationships"><Relationship Id="rId2" Type="http://schemas.openxmlformats.org/officeDocument/2006/relationships/hyperlink" Target="https://wiki.hpelabs.net/display/HCSS/Proposal+of+Block+storage+for+Agena's+hypervisor+stack" TargetMode="External"/><Relationship Id="rId1" Type="http://schemas.openxmlformats.org/officeDocument/2006/relationships/slideLayout" Target="../slideLayouts/slideLayout19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298" y="2667000"/>
            <a:ext cx="11071405" cy="2133600"/>
          </a:xfrm>
        </p:spPr>
        <p:txBody>
          <a:bodyPr/>
          <a:lstStyle/>
          <a:p>
            <a:r>
              <a:rPr lang="en-US" sz="6000" dirty="0" smtClean="0"/>
              <a:t>Block Storage Evaluation Report for </a:t>
            </a:r>
            <a:r>
              <a:rPr lang="en-US" sz="6000" dirty="0" err="1" smtClean="0"/>
              <a:t>Agena’s</a:t>
            </a:r>
            <a:r>
              <a:rPr lang="en-US" sz="6000" dirty="0" smtClean="0"/>
              <a:t> VMaaS</a:t>
            </a:r>
            <a:endParaRPr lang="en-US" sz="4400" b="0" dirty="0" smtClean="0"/>
          </a:p>
        </p:txBody>
      </p:sp>
      <p:sp>
        <p:nvSpPr>
          <p:cNvPr id="11" name="Text Placeholder 10"/>
          <p:cNvSpPr>
            <a:spLocks noGrp="1"/>
          </p:cNvSpPr>
          <p:nvPr>
            <p:ph type="body" sz="quarter" idx="13"/>
          </p:nvPr>
        </p:nvSpPr>
        <p:spPr>
          <a:xfrm>
            <a:off x="606422" y="5821835"/>
            <a:ext cx="8458065" cy="339214"/>
          </a:xfrm>
        </p:spPr>
        <p:txBody>
          <a:bodyPr/>
          <a:lstStyle/>
          <a:p>
            <a:r>
              <a:rPr lang="en-US" sz="3000" b="1" dirty="0" smtClean="0"/>
              <a:t>Jyoti Ranjan </a:t>
            </a:r>
            <a:r>
              <a:rPr lang="en-US" sz="3000" dirty="0" smtClean="0"/>
              <a:t>(Expert Technologist)</a:t>
            </a:r>
            <a:endParaRPr lang="en-US" sz="3000" dirty="0" smtClean="0"/>
          </a:p>
          <a:p>
            <a:r>
              <a:rPr lang="en-US" dirty="0" smtClean="0"/>
              <a:t>12 July, 2019</a:t>
            </a:r>
            <a:endParaRPr lang="en-US" dirty="0"/>
          </a:p>
          <a:p>
            <a:endParaRPr lang="en-US" sz="3000" b="1" dirty="0"/>
          </a:p>
        </p:txBody>
      </p:sp>
    </p:spTree>
    <p:extLst>
      <p:ext uri="{BB962C8B-B14F-4D97-AF65-F5344CB8AC3E}">
        <p14:creationId xmlns:p14="http://schemas.microsoft.com/office/powerpoint/2010/main" val="116864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Evaluation report (1/2)</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10</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20" y="1222512"/>
            <a:ext cx="10958379" cy="5009323"/>
          </a:xfrm>
          <a:prstGeom prst="rect">
            <a:avLst/>
          </a:prstGeom>
        </p:spPr>
      </p:pic>
    </p:spTree>
    <p:extLst>
      <p:ext uri="{BB962C8B-B14F-4D97-AF65-F5344CB8AC3E}">
        <p14:creationId xmlns:p14="http://schemas.microsoft.com/office/powerpoint/2010/main" val="111951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Recommendation</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11</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TextBox 8"/>
          <p:cNvSpPr txBox="1"/>
          <p:nvPr/>
        </p:nvSpPr>
        <p:spPr>
          <a:xfrm>
            <a:off x="624020" y="1288473"/>
            <a:ext cx="10878717" cy="4654816"/>
          </a:xfrm>
          <a:prstGeom prst="rect">
            <a:avLst/>
          </a:prstGeom>
          <a:noFill/>
        </p:spPr>
        <p:txBody>
          <a:bodyPr wrap="square" lIns="0" tIns="0" rIns="0" bIns="0" rtlCol="0">
            <a:noAutofit/>
          </a:bodyPr>
          <a:lstStyle/>
          <a:p>
            <a:pPr>
              <a:lnSpc>
                <a:spcPct val="150000"/>
              </a:lnSpc>
            </a:pPr>
            <a:r>
              <a:rPr lang="en-US" sz="1600" dirty="0"/>
              <a:t>The recommendation is to use HPE SimpliVity as block storage system for </a:t>
            </a:r>
            <a:r>
              <a:rPr lang="en-US" sz="1600" u="sng" dirty="0" err="1"/>
              <a:t>Agena's</a:t>
            </a:r>
            <a:r>
              <a:rPr lang="en-US" sz="1600" u="sng" dirty="0"/>
              <a:t> </a:t>
            </a:r>
            <a:r>
              <a:rPr lang="en-US" sz="1600" u="sng" dirty="0" err="1"/>
              <a:t>VMaaS</a:t>
            </a:r>
            <a:r>
              <a:rPr lang="en-US" sz="1600" u="sng" dirty="0"/>
              <a:t> </a:t>
            </a:r>
            <a:r>
              <a:rPr lang="en-US" sz="1600" u="sng" dirty="0" smtClean="0"/>
              <a:t>solution based on ESXi hypervisor.</a:t>
            </a:r>
            <a:r>
              <a:rPr lang="en-US" sz="1600" dirty="0" smtClean="0"/>
              <a:t> </a:t>
            </a:r>
            <a:r>
              <a:rPr lang="en-US" sz="1600" dirty="0"/>
              <a:t>It wins by a significant margin because of its rich data feature set which is VM centric instead of volume centric, a very critical aspect to be considered when offering VM vending in cloud way. If we ignore that edge of HPE SimpliVity then VMware vSAN fits best bill of using HPE Compute and storage in tandem because of its best fitment with Apollo 4200</a:t>
            </a:r>
            <a:r>
              <a:rPr lang="en-US" sz="1600" dirty="0" smtClean="0"/>
              <a:t>.</a:t>
            </a:r>
          </a:p>
          <a:p>
            <a:pPr>
              <a:lnSpc>
                <a:spcPct val="150000"/>
              </a:lnSpc>
            </a:pPr>
            <a:endParaRPr lang="en-US" sz="1600" dirty="0">
              <a:solidFill>
                <a:prstClr val="black"/>
              </a:solidFill>
            </a:endParaRPr>
          </a:p>
          <a:p>
            <a:pPr>
              <a:lnSpc>
                <a:spcPct val="150000"/>
              </a:lnSpc>
            </a:pPr>
            <a:r>
              <a:rPr lang="en-US" sz="1600" dirty="0">
                <a:solidFill>
                  <a:prstClr val="black"/>
                </a:solidFill>
              </a:rPr>
              <a:t>See </a:t>
            </a:r>
            <a:r>
              <a:rPr lang="en-US" sz="1600" dirty="0" smtClean="0">
                <a:solidFill>
                  <a:prstClr val="black"/>
                </a:solidFill>
                <a:hlinkClick r:id="rId2"/>
              </a:rPr>
              <a:t>wiki page</a:t>
            </a:r>
            <a:r>
              <a:rPr lang="en-US" sz="1600" u="sng" dirty="0" smtClean="0">
                <a:solidFill>
                  <a:prstClr val="black"/>
                </a:solidFill>
                <a:hlinkClick r:id="rId2"/>
              </a:rPr>
              <a:t> </a:t>
            </a:r>
            <a:r>
              <a:rPr lang="en-US" sz="1600" dirty="0" smtClean="0">
                <a:solidFill>
                  <a:prstClr val="black"/>
                </a:solidFill>
              </a:rPr>
              <a:t>for </a:t>
            </a:r>
            <a:r>
              <a:rPr lang="en-US" sz="1600" dirty="0">
                <a:solidFill>
                  <a:prstClr val="black"/>
                </a:solidFill>
              </a:rPr>
              <a:t>more detail.</a:t>
            </a:r>
          </a:p>
          <a:p>
            <a:pPr>
              <a:lnSpc>
                <a:spcPct val="150000"/>
              </a:lnSpc>
            </a:pPr>
            <a:endParaRPr lang="en-US" sz="1600" dirty="0" smtClean="0">
              <a:solidFill>
                <a:prstClr val="black"/>
              </a:solidFill>
            </a:endParaRPr>
          </a:p>
          <a:p>
            <a:pPr>
              <a:lnSpc>
                <a:spcPct val="150000"/>
              </a:lnSpc>
            </a:pPr>
            <a:endParaRPr lang="en-US" b="1" dirty="0" smtClean="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286581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573603">
              <a:spcAft>
                <a:spcPts val="533"/>
              </a:spcAft>
              <a:buSzPct val="100000"/>
            </a:pPr>
            <a:r>
              <a:rPr lang="en-US" sz="3600" dirty="0">
                <a:solidFill>
                  <a:srgbClr val="01A982"/>
                </a:solidFill>
              </a:rPr>
              <a:t>Thank You</a:t>
            </a:r>
          </a:p>
        </p:txBody>
      </p:sp>
      <p:sp>
        <p:nvSpPr>
          <p:cNvPr id="4" name="Footer Placeholder 3"/>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12</a:t>
            </a:fld>
            <a:endParaRPr lang="en-US" dirty="0">
              <a:solidFill>
                <a:srgbClr val="5F7A76"/>
              </a:solidFill>
            </a:endParaRPr>
          </a:p>
        </p:txBody>
      </p:sp>
    </p:spTree>
    <p:extLst>
      <p:ext uri="{BB962C8B-B14F-4D97-AF65-F5344CB8AC3E}">
        <p14:creationId xmlns:p14="http://schemas.microsoft.com/office/powerpoint/2010/main" val="227376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Footer Placeholder 5"/>
          <p:cNvSpPr>
            <a:spLocks noGrp="1"/>
          </p:cNvSpPr>
          <p:nvPr>
            <p:ph type="ftr" sz="quarter" idx="11"/>
          </p:nvPr>
        </p:nvSpPr>
        <p:spPr/>
        <p:txBody>
          <a:bodyPr/>
          <a:lstStyle/>
          <a:p>
            <a:r>
              <a:rPr lang="en-US" dirty="0" smtClean="0">
                <a:solidFill>
                  <a:prstClr val="black"/>
                </a:solidFill>
              </a:rPr>
              <a:t>HPE Confidential</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lang="en-US" smtClean="0">
                <a:solidFill>
                  <a:srgbClr val="5F7A76"/>
                </a:solidFill>
              </a:rPr>
              <a:pPr/>
              <a:t>2</a:t>
            </a:fld>
            <a:endParaRPr lang="en-US" dirty="0">
              <a:solidFill>
                <a:srgbClr val="5F7A76"/>
              </a:solidFill>
            </a:endParaRPr>
          </a:p>
        </p:txBody>
      </p:sp>
      <p:graphicFrame>
        <p:nvGraphicFramePr>
          <p:cNvPr id="28" name="Diagram 27"/>
          <p:cNvGraphicFramePr/>
          <p:nvPr>
            <p:extLst>
              <p:ext uri="{D42A27DB-BD31-4B8C-83A1-F6EECF244321}">
                <p14:modId xmlns:p14="http://schemas.microsoft.com/office/powerpoint/2010/main" val="1451509379"/>
              </p:ext>
            </p:extLst>
          </p:nvPr>
        </p:nvGraphicFramePr>
        <p:xfrm>
          <a:off x="609441" y="1172817"/>
          <a:ext cx="11246586" cy="494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040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Overview</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3</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 name="TextBox 4"/>
          <p:cNvSpPr txBox="1"/>
          <p:nvPr/>
        </p:nvSpPr>
        <p:spPr>
          <a:xfrm>
            <a:off x="554446" y="1258655"/>
            <a:ext cx="10878717" cy="4903606"/>
          </a:xfrm>
          <a:prstGeom prst="rect">
            <a:avLst/>
          </a:prstGeom>
          <a:noFill/>
        </p:spPr>
        <p:txBody>
          <a:bodyPr wrap="square" lIns="0" tIns="0" rIns="0" bIns="0" rtlCol="0">
            <a:noAutofit/>
          </a:bodyPr>
          <a:lstStyle/>
          <a:p>
            <a:pPr algn="just"/>
            <a:r>
              <a:rPr lang="en-US" sz="1600" dirty="0" smtClean="0"/>
              <a:t>GreenLake </a:t>
            </a:r>
            <a:r>
              <a:rPr lang="en-US" sz="1600" dirty="0"/>
              <a:t>Hybrid Cloud (GLHC) </a:t>
            </a:r>
            <a:r>
              <a:rPr lang="en-US" sz="1600" dirty="0" smtClean="0"/>
              <a:t>cloud </a:t>
            </a:r>
            <a:r>
              <a:rPr lang="en-US" sz="1600" dirty="0"/>
              <a:t>platform is a flagship cloud solution provided by HPE. </a:t>
            </a:r>
            <a:r>
              <a:rPr lang="en-US" sz="1600" dirty="0" smtClean="0"/>
              <a:t>One of the critical aspect to identify block storage requirement for </a:t>
            </a:r>
            <a:r>
              <a:rPr lang="en-US" sz="1600" dirty="0" err="1" smtClean="0"/>
              <a:t>Agena’s</a:t>
            </a:r>
            <a:r>
              <a:rPr lang="en-US" sz="1600" dirty="0" smtClean="0"/>
              <a:t> VMaaS platform. The chosen storage system should be able to serve </a:t>
            </a:r>
            <a:r>
              <a:rPr lang="en-US" sz="1600" dirty="0"/>
              <a:t>robustness, simplicity, scalability and pay-as-you go </a:t>
            </a:r>
            <a:r>
              <a:rPr lang="en-US" sz="1600" dirty="0" smtClean="0"/>
              <a:t>model which is fundamental tenets of cloud. </a:t>
            </a:r>
            <a:r>
              <a:rPr lang="en-US" sz="1600" dirty="0" smtClean="0"/>
              <a:t>It is good to have common storage system for different hypervisor as well as containers if fits well. Otherwise, the focus should be for ESXi based cloud which is going to be first cookie cutter for the customer.</a:t>
            </a:r>
            <a:endParaRPr lang="en-US" sz="1600" dirty="0" smtClean="0"/>
          </a:p>
          <a:p>
            <a:endParaRPr lang="en-US" dirty="0" smtClean="0"/>
          </a:p>
          <a:p>
            <a:r>
              <a:rPr lang="en-US" sz="1200" b="1" i="1" u="sng" dirty="0" smtClean="0">
                <a:latin typeface="Bell MT" panose="02020503060305020303" pitchFamily="18" charset="0"/>
              </a:rPr>
              <a:t>Note: </a:t>
            </a:r>
          </a:p>
          <a:p>
            <a:endParaRPr lang="en-US" sz="1200" b="1" i="1" dirty="0" smtClean="0">
              <a:latin typeface="Bell MT" panose="02020503060305020303" pitchFamily="18" charset="0"/>
            </a:endParaRPr>
          </a:p>
          <a:p>
            <a:r>
              <a:rPr lang="en-US" sz="1000" b="1" i="1" dirty="0">
                <a:latin typeface="Bell MT" panose="02020503060305020303" pitchFamily="18" charset="0"/>
              </a:rPr>
              <a:t>One of the </a:t>
            </a:r>
            <a:r>
              <a:rPr lang="en-US" sz="1000" b="1" i="1" dirty="0" smtClean="0">
                <a:latin typeface="Bell MT" panose="02020503060305020303" pitchFamily="18" charset="0"/>
              </a:rPr>
              <a:t>DESIRED intent </a:t>
            </a:r>
            <a:r>
              <a:rPr lang="en-US" sz="1000" b="1" i="1" dirty="0">
                <a:latin typeface="Bell MT" panose="02020503060305020303" pitchFamily="18" charset="0"/>
              </a:rPr>
              <a:t>of evaluation was to find a </a:t>
            </a:r>
            <a:r>
              <a:rPr lang="en-US" sz="1000" b="1" i="1" u="sng" dirty="0">
                <a:latin typeface="Bell MT" panose="02020503060305020303" pitchFamily="18" charset="0"/>
              </a:rPr>
              <a:t>common storage system</a:t>
            </a:r>
            <a:r>
              <a:rPr lang="en-US" sz="1000" b="1" i="1" dirty="0">
                <a:latin typeface="Bell MT" panose="02020503060305020303" pitchFamily="18" charset="0"/>
              </a:rPr>
              <a:t> for all environment varying in terms of hypervisor as well </a:t>
            </a:r>
            <a:r>
              <a:rPr lang="en-US" sz="1000" b="1" i="1" dirty="0" smtClean="0">
                <a:latin typeface="Bell MT" panose="02020503060305020303" pitchFamily="18" charset="0"/>
              </a:rPr>
              <a:t>as </a:t>
            </a:r>
            <a:r>
              <a:rPr lang="en-US" sz="1000" b="1" i="1" dirty="0">
                <a:latin typeface="Bell MT" panose="02020503060305020303" pitchFamily="18" charset="0"/>
              </a:rPr>
              <a:t>virtualization </a:t>
            </a:r>
            <a:r>
              <a:rPr lang="en-US" sz="1000" b="1" i="1" dirty="0" smtClean="0">
                <a:latin typeface="Bell MT" panose="02020503060305020303" pitchFamily="18" charset="0"/>
              </a:rPr>
              <a:t>technology. But, </a:t>
            </a:r>
            <a:r>
              <a:rPr lang="en-US" sz="1000" b="1" i="1" dirty="0">
                <a:latin typeface="Bell MT" panose="02020503060305020303" pitchFamily="18" charset="0"/>
              </a:rPr>
              <a:t>it is not optimal to do so because of varying architectures and other aspects. As greenfield ESXi based </a:t>
            </a:r>
            <a:r>
              <a:rPr lang="en-US" sz="1000" b="1" i="1" dirty="0" err="1">
                <a:latin typeface="Bell MT" panose="02020503060305020303" pitchFamily="18" charset="0"/>
              </a:rPr>
              <a:t>VMaaS</a:t>
            </a:r>
            <a:r>
              <a:rPr lang="en-US" sz="1000" b="1" i="1" dirty="0">
                <a:latin typeface="Bell MT" panose="02020503060305020303" pitchFamily="18" charset="0"/>
              </a:rPr>
              <a:t> is first cookie cutter for our customer, the focus is to find best fit storage system for that instead of looking for </a:t>
            </a:r>
            <a:r>
              <a:rPr lang="en-US" sz="1000" b="1" i="1" dirty="0" smtClean="0">
                <a:latin typeface="Bell MT" panose="02020503060305020303" pitchFamily="18" charset="0"/>
              </a:rPr>
              <a:t>desired need mentioned above but keeping need of compute and storage to scale in tandem. The </a:t>
            </a:r>
            <a:r>
              <a:rPr lang="en-US" sz="1000" b="1" i="1" dirty="0">
                <a:latin typeface="Bell MT" panose="02020503060305020303" pitchFamily="18" charset="0"/>
              </a:rPr>
              <a:t>supportability of storage system </a:t>
            </a:r>
            <a:r>
              <a:rPr lang="en-US" sz="1000" b="1" i="1" dirty="0" smtClean="0">
                <a:latin typeface="Bell MT" panose="02020503060305020303" pitchFamily="18" charset="0"/>
              </a:rPr>
              <a:t>for other use cases mentioned below needs to be looked independently.</a:t>
            </a:r>
          </a:p>
          <a:p>
            <a:endParaRPr lang="en-US" sz="1000" b="1" i="1" dirty="0" smtClean="0">
              <a:latin typeface="Bell MT" panose="02020503060305020303" pitchFamily="18" charset="0"/>
            </a:endParaRPr>
          </a:p>
          <a:p>
            <a:pPr marL="171450" indent="-171450">
              <a:buFont typeface="Arial" panose="020B0604020202020204" pitchFamily="34" charset="0"/>
              <a:buChar char="•"/>
            </a:pPr>
            <a:r>
              <a:rPr lang="en-US" sz="1000" b="1" i="1" dirty="0" smtClean="0">
                <a:latin typeface="Bell MT" panose="02020503060305020303" pitchFamily="18" charset="0"/>
              </a:rPr>
              <a:t>Block storage for (Green Lake Cloud Gateway) GLCG </a:t>
            </a:r>
          </a:p>
          <a:p>
            <a:pPr marL="171450" indent="-171450">
              <a:buFont typeface="Arial" panose="020B0604020202020204" pitchFamily="34" charset="0"/>
              <a:buChar char="•"/>
            </a:pPr>
            <a:r>
              <a:rPr lang="en-US" sz="1000" b="1" i="1" dirty="0" smtClean="0">
                <a:latin typeface="Bell MT" panose="02020503060305020303" pitchFamily="18" charset="0"/>
              </a:rPr>
              <a:t>Backup </a:t>
            </a:r>
            <a:r>
              <a:rPr lang="en-US" sz="1000" b="1" i="1" dirty="0">
                <a:latin typeface="Bell MT" panose="02020503060305020303" pitchFamily="18" charset="0"/>
              </a:rPr>
              <a:t>storage system for GLCG </a:t>
            </a:r>
            <a:endParaRPr lang="en-US" sz="1000" b="1" i="1" dirty="0" smtClean="0">
              <a:latin typeface="Bell MT" panose="02020503060305020303" pitchFamily="18" charset="0"/>
            </a:endParaRPr>
          </a:p>
          <a:p>
            <a:pPr marL="171450" indent="-171450">
              <a:buFont typeface="Arial" panose="020B0604020202020204" pitchFamily="34" charset="0"/>
              <a:buChar char="•"/>
            </a:pPr>
            <a:r>
              <a:rPr lang="en-US" sz="1000" b="1" i="1" dirty="0" smtClean="0">
                <a:latin typeface="Bell MT" panose="02020503060305020303" pitchFamily="18" charset="0"/>
              </a:rPr>
              <a:t>Block </a:t>
            </a:r>
            <a:r>
              <a:rPr lang="en-US" sz="1000" b="1" i="1" dirty="0">
                <a:latin typeface="Bell MT" panose="02020503060305020303" pitchFamily="18" charset="0"/>
              </a:rPr>
              <a:t>storage system for </a:t>
            </a:r>
            <a:r>
              <a:rPr lang="en-US" sz="1000" b="1" i="1" dirty="0" err="1">
                <a:latin typeface="Bell MT" panose="02020503060305020303" pitchFamily="18" charset="0"/>
              </a:rPr>
              <a:t>VMaaS</a:t>
            </a:r>
            <a:r>
              <a:rPr lang="en-US" sz="1000" b="1" i="1" dirty="0">
                <a:latin typeface="Bell MT" panose="02020503060305020303" pitchFamily="18" charset="0"/>
              </a:rPr>
              <a:t> </a:t>
            </a:r>
            <a:r>
              <a:rPr lang="en-US" sz="1000" b="1" i="1" dirty="0" smtClean="0">
                <a:latin typeface="Bell MT" panose="02020503060305020303" pitchFamily="18" charset="0"/>
              </a:rPr>
              <a:t>platform based on KVM and </a:t>
            </a:r>
            <a:r>
              <a:rPr lang="en-US" sz="1000" b="1" i="1" dirty="0" err="1" smtClean="0">
                <a:latin typeface="Bell MT" panose="02020503060305020303" pitchFamily="18" charset="0"/>
              </a:rPr>
              <a:t>HyperV</a:t>
            </a:r>
            <a:endParaRPr lang="en-US" sz="1000" b="1" i="1" dirty="0" smtClean="0">
              <a:latin typeface="Bell MT" panose="02020503060305020303" pitchFamily="18" charset="0"/>
            </a:endParaRPr>
          </a:p>
          <a:p>
            <a:pPr marL="171450" indent="-171450">
              <a:buFont typeface="Arial" panose="020B0604020202020204" pitchFamily="34" charset="0"/>
              <a:buChar char="•"/>
            </a:pPr>
            <a:r>
              <a:rPr lang="en-US" sz="1000" b="1" i="1" dirty="0" smtClean="0">
                <a:latin typeface="Bell MT" panose="02020503060305020303" pitchFamily="18" charset="0"/>
              </a:rPr>
              <a:t>Backup </a:t>
            </a:r>
            <a:r>
              <a:rPr lang="en-US" sz="1000" b="1" i="1" dirty="0">
                <a:latin typeface="Bell MT" panose="02020503060305020303" pitchFamily="18" charset="0"/>
              </a:rPr>
              <a:t>storage system for </a:t>
            </a:r>
            <a:r>
              <a:rPr lang="en-US" sz="1000" b="1" i="1" dirty="0" err="1">
                <a:latin typeface="Bell MT" panose="02020503060305020303" pitchFamily="18" charset="0"/>
              </a:rPr>
              <a:t>VMaaS</a:t>
            </a:r>
            <a:r>
              <a:rPr lang="en-US" sz="1000" b="1" i="1" dirty="0">
                <a:latin typeface="Bell MT" panose="02020503060305020303" pitchFamily="18" charset="0"/>
              </a:rPr>
              <a:t> platform </a:t>
            </a:r>
            <a:endParaRPr lang="en-US" sz="1000" b="1" i="1" dirty="0" smtClean="0">
              <a:latin typeface="Bell MT" panose="02020503060305020303" pitchFamily="18" charset="0"/>
            </a:endParaRPr>
          </a:p>
          <a:p>
            <a:pPr marL="171450" indent="-171450">
              <a:buFont typeface="Arial" panose="020B0604020202020204" pitchFamily="34" charset="0"/>
              <a:buChar char="•"/>
            </a:pPr>
            <a:r>
              <a:rPr lang="en-US" sz="1000" b="1" i="1" dirty="0">
                <a:latin typeface="Bell MT" panose="02020503060305020303" pitchFamily="18" charset="0"/>
              </a:rPr>
              <a:t>Block storage system for container</a:t>
            </a:r>
          </a:p>
          <a:p>
            <a:endParaRPr lang="en-US" sz="1000" b="1" i="1" dirty="0">
              <a:latin typeface="Bell MT" panose="02020503060305020303" pitchFamily="18" charset="0"/>
            </a:endParaRPr>
          </a:p>
          <a:p>
            <a:r>
              <a:rPr lang="en-US" sz="1000" b="1" i="1" dirty="0" smtClean="0">
                <a:latin typeface="Bell MT" panose="02020503060305020303" pitchFamily="18" charset="0"/>
              </a:rPr>
              <a:t>Based on experience and available information, the choices can be:</a:t>
            </a:r>
          </a:p>
          <a:p>
            <a:endParaRPr lang="en-US" sz="1000" b="1" i="1" dirty="0" smtClean="0">
              <a:latin typeface="Bell MT" panose="02020503060305020303" pitchFamily="18" charset="0"/>
            </a:endParaRPr>
          </a:p>
          <a:p>
            <a:pPr marL="171450" indent="-171450">
              <a:buFont typeface="Arial" panose="020B0604020202020204" pitchFamily="34" charset="0"/>
              <a:buChar char="•"/>
            </a:pPr>
            <a:r>
              <a:rPr lang="en-US" sz="1000" b="1" i="1" dirty="0" smtClean="0">
                <a:latin typeface="Bell MT" panose="02020503060305020303" pitchFamily="18" charset="0"/>
              </a:rPr>
              <a:t>Usage </a:t>
            </a:r>
            <a:r>
              <a:rPr lang="en-US" sz="1000" b="1" i="1" dirty="0">
                <a:latin typeface="Bell MT" panose="02020503060305020303" pitchFamily="18" charset="0"/>
              </a:rPr>
              <a:t>of HPE SimpliVity for </a:t>
            </a:r>
            <a:r>
              <a:rPr lang="en-US" sz="1000" b="1" i="1" dirty="0" err="1">
                <a:latin typeface="Bell MT" panose="02020503060305020303" pitchFamily="18" charset="0"/>
              </a:rPr>
              <a:t>HyperV</a:t>
            </a:r>
            <a:endParaRPr lang="en-US" sz="1000" b="1" i="1" dirty="0">
              <a:latin typeface="Bell MT" panose="02020503060305020303" pitchFamily="18" charset="0"/>
            </a:endParaRPr>
          </a:p>
          <a:p>
            <a:pPr marL="171450" indent="-171450">
              <a:buFont typeface="Arial" panose="020B0604020202020204" pitchFamily="34" charset="0"/>
              <a:buChar char="•"/>
            </a:pPr>
            <a:r>
              <a:rPr lang="en-US" sz="1000" b="1" i="1" dirty="0">
                <a:latin typeface="Bell MT" panose="02020503060305020303" pitchFamily="18" charset="0"/>
              </a:rPr>
              <a:t>Usage of </a:t>
            </a:r>
            <a:r>
              <a:rPr lang="en-US" sz="1000" b="1" i="1" dirty="0" err="1">
                <a:latin typeface="Bell MT" panose="02020503060305020303" pitchFamily="18" charset="0"/>
              </a:rPr>
              <a:t>PortWorx</a:t>
            </a:r>
            <a:r>
              <a:rPr lang="en-US" sz="1000" b="1" i="1" dirty="0">
                <a:latin typeface="Bell MT" panose="02020503060305020303" pitchFamily="18" charset="0"/>
              </a:rPr>
              <a:t> or Ceph for Container </a:t>
            </a:r>
          </a:p>
          <a:p>
            <a:pPr marL="171450" indent="-171450">
              <a:buFont typeface="Arial" panose="020B0604020202020204" pitchFamily="34" charset="0"/>
              <a:buChar char="•"/>
            </a:pPr>
            <a:r>
              <a:rPr lang="en-US" sz="1000" b="1" i="1" dirty="0">
                <a:latin typeface="Bell MT" panose="02020503060305020303" pitchFamily="18" charset="0"/>
              </a:rPr>
              <a:t>Usage of HPE Nimble for public cloud portability because of its cloud volume feature set.</a:t>
            </a:r>
          </a:p>
          <a:p>
            <a:pPr marL="171450" indent="-171450">
              <a:buFont typeface="Arial" panose="020B0604020202020204" pitchFamily="34" charset="0"/>
              <a:buChar char="•"/>
            </a:pPr>
            <a:r>
              <a:rPr lang="en-US" sz="1000" b="1" i="1" dirty="0">
                <a:latin typeface="Bell MT" panose="02020503060305020303" pitchFamily="18" charset="0"/>
              </a:rPr>
              <a:t>Usage of HPE Nimble or HPE </a:t>
            </a:r>
            <a:r>
              <a:rPr lang="en-US" sz="1000" b="1" i="1" dirty="0" err="1">
                <a:latin typeface="Bell MT" panose="02020503060305020303" pitchFamily="18" charset="0"/>
              </a:rPr>
              <a:t>Primera</a:t>
            </a:r>
            <a:r>
              <a:rPr lang="en-US" sz="1000" b="1" i="1" dirty="0">
                <a:latin typeface="Bell MT" panose="02020503060305020303" pitchFamily="18" charset="0"/>
              </a:rPr>
              <a:t> or EMC Unity if customer already has storage system as many data center is likely to have</a:t>
            </a:r>
            <a:r>
              <a:rPr lang="en-US" sz="1000" b="1" i="1" dirty="0" smtClean="0">
                <a:latin typeface="Bell MT" panose="02020503060305020303" pitchFamily="18" charset="0"/>
              </a:rPr>
              <a:t>.</a:t>
            </a:r>
          </a:p>
          <a:p>
            <a:pPr marL="171450" indent="-171450">
              <a:buFont typeface="Arial" panose="020B0604020202020204" pitchFamily="34" charset="0"/>
              <a:buChar char="•"/>
            </a:pPr>
            <a:endParaRPr lang="en-US" sz="1000" b="1" i="1" dirty="0">
              <a:latin typeface="Bell MT" panose="02020503060305020303" pitchFamily="18" charset="0"/>
            </a:endParaRPr>
          </a:p>
          <a:p>
            <a:r>
              <a:rPr lang="en-US" sz="1000" b="1" i="1" dirty="0">
                <a:latin typeface="Bell MT" panose="02020503060305020303" pitchFamily="18" charset="0"/>
              </a:rPr>
              <a:t>The above opinion needs to be thoroughly investigated not only on the technical parameter but on other parameters as well like promoting HPE products, </a:t>
            </a:r>
            <a:r>
              <a:rPr lang="en-US" sz="1000" b="1" i="1" dirty="0" smtClean="0">
                <a:latin typeface="Bell MT" panose="02020503060305020303" pitchFamily="18" charset="0"/>
              </a:rPr>
              <a:t>supporting </a:t>
            </a:r>
            <a:r>
              <a:rPr lang="en-US" sz="1000" b="1" i="1" dirty="0">
                <a:latin typeface="Bell MT" panose="02020503060305020303" pitchFamily="18" charset="0"/>
              </a:rPr>
              <a:t>more than one storage system as customer might already have many HPE devices but with explicit declaration of reasoning behind it</a:t>
            </a:r>
          </a:p>
          <a:p>
            <a:pPr lvl="2">
              <a:lnSpc>
                <a:spcPct val="150000"/>
              </a:lnSpc>
            </a:pPr>
            <a:endParaRPr lang="en-US" sz="1200" dirty="0" smtClean="0">
              <a:solidFill>
                <a:prstClr val="black"/>
              </a:solidFill>
            </a:endParaRPr>
          </a:p>
        </p:txBody>
      </p:sp>
    </p:spTree>
    <p:extLst>
      <p:ext uri="{BB962C8B-B14F-4D97-AF65-F5344CB8AC3E}">
        <p14:creationId xmlns:p14="http://schemas.microsoft.com/office/powerpoint/2010/main" val="27715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Requirement</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4</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561671864"/>
              </p:ext>
            </p:extLst>
          </p:nvPr>
        </p:nvGraphicFramePr>
        <p:xfrm>
          <a:off x="624020" y="1212574"/>
          <a:ext cx="11054458" cy="4920447"/>
        </p:xfrm>
        <a:graphic>
          <a:graphicData uri="http://schemas.openxmlformats.org/drawingml/2006/table">
            <a:tbl>
              <a:tblPr firstRow="1" bandRow="1">
                <a:tableStyleId>{5C22544A-7EE6-4342-B048-85BDC9FD1C3A}</a:tableStyleId>
              </a:tblPr>
              <a:tblGrid>
                <a:gridCol w="588672"/>
                <a:gridCol w="2305507"/>
                <a:gridCol w="3165014"/>
                <a:gridCol w="4995265"/>
              </a:tblGrid>
              <a:tr h="397977">
                <a:tc>
                  <a:txBody>
                    <a:bodyPr/>
                    <a:lstStyle/>
                    <a:p>
                      <a:pPr algn="ctr"/>
                      <a:r>
                        <a:rPr lang="en-US" sz="1200" dirty="0" smtClean="0"/>
                        <a:t>ID</a:t>
                      </a:r>
                      <a:endParaRPr lang="en-GB" sz="1200" dirty="0"/>
                    </a:p>
                  </a:txBody>
                  <a:tcPr/>
                </a:tc>
                <a:tc>
                  <a:txBody>
                    <a:bodyPr/>
                    <a:lstStyle/>
                    <a:p>
                      <a:r>
                        <a:rPr lang="en-US" sz="1200" dirty="0" smtClean="0"/>
                        <a:t>Requirement</a:t>
                      </a:r>
                      <a:endParaRPr lang="en-GB" sz="1200" dirty="0"/>
                    </a:p>
                  </a:txBody>
                  <a:tcPr/>
                </a:tc>
                <a:tc>
                  <a:txBody>
                    <a:bodyPr/>
                    <a:lstStyle/>
                    <a:p>
                      <a:r>
                        <a:rPr lang="en-US" sz="1200" dirty="0" smtClean="0"/>
                        <a:t>Description</a:t>
                      </a:r>
                      <a:endParaRPr lang="en-GB" sz="1200" dirty="0"/>
                    </a:p>
                  </a:txBody>
                  <a:tcPr/>
                </a:tc>
                <a:tc>
                  <a:txBody>
                    <a:bodyPr/>
                    <a:lstStyle/>
                    <a:p>
                      <a:r>
                        <a:rPr lang="en-US" sz="1200" dirty="0" smtClean="0"/>
                        <a:t>Author’s view</a:t>
                      </a:r>
                      <a:endParaRPr lang="en-GB" sz="1200" dirty="0"/>
                    </a:p>
                  </a:txBody>
                  <a:tcPr/>
                </a:tc>
              </a:tr>
              <a:tr h="370840">
                <a:tc>
                  <a:txBody>
                    <a:bodyPr/>
                    <a:lstStyle/>
                    <a:p>
                      <a:pPr algn="ctr"/>
                      <a:r>
                        <a:rPr lang="en-US" sz="1200" dirty="0" smtClean="0"/>
                        <a:t>1</a:t>
                      </a:r>
                      <a:endParaRPr lang="en-GB" sz="1200" dirty="0"/>
                    </a:p>
                  </a:txBody>
                  <a:tcPr/>
                </a:tc>
                <a:tc>
                  <a:txBody>
                    <a:bodyPr/>
                    <a:lstStyle/>
                    <a:p>
                      <a:r>
                        <a:rPr lang="en-US" sz="1200" b="0" i="0" kern="1200" dirty="0" smtClean="0">
                          <a:solidFill>
                            <a:schemeClr val="dk1"/>
                          </a:solidFill>
                          <a:effectLst/>
                          <a:latin typeface="+mn-lt"/>
                          <a:ea typeface="+mn-ea"/>
                          <a:cs typeface="+mn-cs"/>
                        </a:rPr>
                        <a:t>Ability to support multiple supervisory</a:t>
                      </a:r>
                      <a:endParaRPr lang="en-GB" sz="1200" dirty="0"/>
                    </a:p>
                  </a:txBody>
                  <a:tcPr/>
                </a:tc>
                <a:tc>
                  <a:txBody>
                    <a:bodyPr/>
                    <a:lstStyle/>
                    <a:p>
                      <a:r>
                        <a:rPr lang="en-US" sz="1200" b="0" i="0" kern="1200" dirty="0" smtClean="0">
                          <a:solidFill>
                            <a:schemeClr val="dk1"/>
                          </a:solidFill>
                          <a:effectLst/>
                          <a:latin typeface="+mn-lt"/>
                          <a:ea typeface="+mn-ea"/>
                          <a:cs typeface="+mn-cs"/>
                        </a:rPr>
                        <a:t>Leverage same storage system for other hypervisor (e.g. KVM, Hyperv) as and when we support it.</a:t>
                      </a:r>
                      <a:endParaRPr lang="en-GB" sz="1200" b="0" i="0" kern="1200" dirty="0">
                        <a:solidFill>
                          <a:schemeClr val="dk1"/>
                        </a:solidFill>
                        <a:effectLst/>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Yes, it</a:t>
                      </a:r>
                      <a:r>
                        <a:rPr lang="en-US" sz="1200" b="0" i="0" kern="1200" baseline="0" dirty="0" smtClean="0">
                          <a:solidFill>
                            <a:schemeClr val="dk1"/>
                          </a:solidFill>
                          <a:effectLst/>
                          <a:latin typeface="+mn-lt"/>
                          <a:ea typeface="+mn-ea"/>
                          <a:cs typeface="+mn-cs"/>
                        </a:rPr>
                        <a:t> will be ideal to have same solution for </a:t>
                      </a:r>
                      <a:r>
                        <a:rPr lang="en-US" sz="1200" b="0" i="0" kern="1200" dirty="0" smtClean="0">
                          <a:solidFill>
                            <a:schemeClr val="dk1"/>
                          </a:solidFill>
                          <a:effectLst/>
                          <a:latin typeface="+mn-lt"/>
                          <a:ea typeface="+mn-ea"/>
                          <a:cs typeface="+mn-cs"/>
                        </a:rPr>
                        <a:t>all hyper-visors (e.g. ESXi, KVM, HyperV) but ESXi falls in different bucket because of </a:t>
                      </a:r>
                      <a:r>
                        <a:rPr lang="en-US" sz="1200" b="0" i="0" kern="1200" dirty="0" err="1" smtClean="0">
                          <a:solidFill>
                            <a:schemeClr val="dk1"/>
                          </a:solidFill>
                          <a:effectLst/>
                          <a:latin typeface="+mn-lt"/>
                          <a:ea typeface="+mn-ea"/>
                          <a:cs typeface="+mn-cs"/>
                        </a:rPr>
                        <a:t>it's</a:t>
                      </a:r>
                      <a:r>
                        <a:rPr lang="en-US" sz="1200" b="0" i="0" kern="1200" dirty="0" smtClean="0">
                          <a:solidFill>
                            <a:schemeClr val="dk1"/>
                          </a:solidFill>
                          <a:effectLst/>
                          <a:latin typeface="+mn-lt"/>
                          <a:ea typeface="+mn-ea"/>
                          <a:cs typeface="+mn-cs"/>
                        </a:rPr>
                        <a:t> overlay strategy of creating VMFS over native volume presented to ESXi host. The overlay results in dilution of storage capabilities provided by storage system if data stores are not designed properly. In a nutshell, the strategy adopted for ESXi does not fit to other hypervisors (KVM and HyperV) as it is.</a:t>
                      </a:r>
                    </a:p>
                  </a:txBody>
                  <a:tcPr/>
                </a:tc>
              </a:tr>
              <a:tr h="370840">
                <a:tc>
                  <a:txBody>
                    <a:bodyPr/>
                    <a:lstStyle/>
                    <a:p>
                      <a:pPr algn="ctr"/>
                      <a:r>
                        <a:rPr lang="en-US" sz="1200" dirty="0" smtClean="0"/>
                        <a:t>2</a:t>
                      </a:r>
                      <a:endParaRPr lang="en-GB" sz="1200" dirty="0"/>
                    </a:p>
                  </a:txBody>
                  <a:tcPr/>
                </a:tc>
                <a:tc>
                  <a:txBody>
                    <a:bodyPr/>
                    <a:lstStyle/>
                    <a:p>
                      <a:r>
                        <a:rPr lang="en-GB" sz="1200" b="0" i="0" kern="1200" dirty="0" smtClean="0">
                          <a:solidFill>
                            <a:schemeClr val="dk1"/>
                          </a:solidFill>
                          <a:effectLst/>
                          <a:latin typeface="+mn-lt"/>
                          <a:ea typeface="+mn-ea"/>
                          <a:cs typeface="+mn-cs"/>
                        </a:rPr>
                        <a:t>Performance requirement</a:t>
                      </a:r>
                      <a:endParaRPr lang="en-GB" sz="1200" dirty="0"/>
                    </a:p>
                  </a:txBody>
                  <a:tcPr/>
                </a:tc>
                <a:tc>
                  <a:txBody>
                    <a:bodyPr/>
                    <a:lstStyle/>
                    <a:p>
                      <a:pPr algn="l" fontAlgn="t"/>
                      <a:r>
                        <a:rPr lang="en-US" sz="1200" b="0" i="0" kern="1200" dirty="0" smtClean="0">
                          <a:solidFill>
                            <a:schemeClr val="dk1"/>
                          </a:solidFill>
                          <a:effectLst/>
                          <a:latin typeface="+mn-lt"/>
                          <a:ea typeface="+mn-ea"/>
                          <a:cs typeface="+mn-cs"/>
                        </a:rPr>
                        <a:t>Ability to support differentiate storage offering in terms of feature and IOPS.</a:t>
                      </a:r>
                      <a:endParaRPr lang="en-GB" sz="1200" b="0" i="0" kern="1200" dirty="0">
                        <a:solidFill>
                          <a:schemeClr val="dk1"/>
                        </a:solidFill>
                        <a:effectLst/>
                        <a:latin typeface="+mn-lt"/>
                        <a:ea typeface="+mn-ea"/>
                        <a:cs typeface="+mn-cs"/>
                      </a:endParaRPr>
                    </a:p>
                  </a:txBody>
                  <a:tcPr marL="95250" marR="95250" marT="66675" marB="66675"/>
                </a:tc>
                <a:tc>
                  <a:txBody>
                    <a:bodyPr/>
                    <a:lstStyle/>
                    <a:p>
                      <a:pPr algn="l" fontAlgn="t"/>
                      <a:r>
                        <a:rPr lang="en-US" sz="1200" b="0" i="0" kern="1200" dirty="0">
                          <a:solidFill>
                            <a:schemeClr val="dk1"/>
                          </a:solidFill>
                          <a:effectLst/>
                          <a:latin typeface="+mn-lt"/>
                          <a:ea typeface="+mn-ea"/>
                          <a:cs typeface="+mn-cs"/>
                        </a:rPr>
                        <a:t>Ability to support differentiate storage offering.</a:t>
                      </a:r>
                    </a:p>
                  </a:txBody>
                  <a:tcPr marL="95250" marR="95250" marT="66675" marB="66675"/>
                </a:tc>
              </a:tr>
              <a:tr h="370840">
                <a:tc>
                  <a:txBody>
                    <a:bodyPr/>
                    <a:lstStyle/>
                    <a:p>
                      <a:pPr algn="ctr"/>
                      <a:r>
                        <a:rPr lang="en-US" sz="1200" dirty="0" smtClean="0"/>
                        <a:t>3</a:t>
                      </a:r>
                      <a:endParaRPr lang="en-GB" sz="1200" dirty="0"/>
                    </a:p>
                  </a:txBody>
                  <a:tcPr/>
                </a:tc>
                <a:tc>
                  <a:txBody>
                    <a:bodyPr/>
                    <a:lstStyle/>
                    <a:p>
                      <a:r>
                        <a:rPr lang="en-GB" sz="1200" b="0" i="0" kern="1200" dirty="0" smtClean="0">
                          <a:solidFill>
                            <a:schemeClr val="dk1"/>
                          </a:solidFill>
                          <a:effectLst/>
                          <a:latin typeface="+mn-lt"/>
                          <a:ea typeface="+mn-ea"/>
                          <a:cs typeface="+mn-cs"/>
                        </a:rPr>
                        <a:t>iSCSI support</a:t>
                      </a:r>
                      <a:endParaRPr lang="en-GB" sz="1200" dirty="0"/>
                    </a:p>
                  </a:txBody>
                  <a:tcPr/>
                </a:tc>
                <a:tc>
                  <a:txBody>
                    <a:bodyPr/>
                    <a:lstStyle/>
                    <a:p>
                      <a:r>
                        <a:rPr lang="en-US" sz="1200" b="0" i="0" kern="1200" dirty="0" smtClean="0">
                          <a:solidFill>
                            <a:schemeClr val="dk1"/>
                          </a:solidFill>
                          <a:effectLst/>
                          <a:latin typeface="+mn-lt"/>
                          <a:ea typeface="+mn-ea"/>
                          <a:cs typeface="+mn-cs"/>
                        </a:rPr>
                        <a:t>Instances should be able to connect to volume using iSCSI protocol.</a:t>
                      </a:r>
                      <a:endParaRPr lang="en-GB" sz="1200" b="0" i="0" kern="1200" dirty="0">
                        <a:solidFill>
                          <a:schemeClr val="dk1"/>
                        </a:solidFill>
                        <a:effectLst/>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Every volume is presented to ESXi instance as SCSI (not iSCSI) unlike KVM or HyperV.  In a nutshell, the focus of proposal is on presenting volumes to instances not to hosts. So, iSCSI support in case of ESXi instances is not a true requirement.</a:t>
                      </a:r>
                    </a:p>
                    <a:p>
                      <a:endParaRPr lang="en-GB" sz="1200" dirty="0"/>
                    </a:p>
                  </a:txBody>
                  <a:tcPr/>
                </a:tc>
              </a:tr>
              <a:tr h="370840">
                <a:tc>
                  <a:txBody>
                    <a:bodyPr/>
                    <a:lstStyle/>
                    <a:p>
                      <a:pPr algn="ctr"/>
                      <a:r>
                        <a:rPr lang="en-US" sz="1200" dirty="0" smtClean="0"/>
                        <a:t>4</a:t>
                      </a:r>
                      <a:endParaRPr lang="en-GB" sz="1200" dirty="0"/>
                    </a:p>
                  </a:txBody>
                  <a:tcPr/>
                </a:tc>
                <a:tc>
                  <a:txBody>
                    <a:bodyPr/>
                    <a:lstStyle/>
                    <a:p>
                      <a:r>
                        <a:rPr lang="en-GB" sz="1200" b="0" i="0" kern="1200" dirty="0" smtClean="0">
                          <a:solidFill>
                            <a:schemeClr val="dk1"/>
                          </a:solidFill>
                          <a:effectLst/>
                          <a:latin typeface="+mn-lt"/>
                          <a:ea typeface="+mn-ea"/>
                          <a:cs typeface="+mn-cs"/>
                        </a:rPr>
                        <a:t>Support of enterprise feature</a:t>
                      </a:r>
                      <a:endParaRPr lang="en-GB" sz="1200" dirty="0"/>
                    </a:p>
                  </a:txBody>
                  <a:tcPr/>
                </a:tc>
                <a:tc>
                  <a:txBody>
                    <a:bodyPr/>
                    <a:lstStyle/>
                    <a:p>
                      <a:r>
                        <a:rPr lang="en-GB" sz="1200" b="0" i="0" kern="1200" dirty="0" smtClean="0">
                          <a:solidFill>
                            <a:schemeClr val="dk1"/>
                          </a:solidFill>
                          <a:effectLst/>
                          <a:latin typeface="+mn-lt"/>
                          <a:ea typeface="+mn-ea"/>
                          <a:cs typeface="+mn-cs"/>
                        </a:rPr>
                        <a:t>Need supportability of features like replication, de-duplication, compression etc.</a:t>
                      </a:r>
                      <a:endParaRPr lang="en-GB" sz="1200" b="0" i="0" kern="1200" dirty="0">
                        <a:solidFill>
                          <a:schemeClr val="dk1"/>
                        </a:solidFill>
                        <a:effectLst/>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In case of ESXi, the ability</a:t>
                      </a:r>
                      <a:r>
                        <a:rPr lang="en-US" sz="1200" b="0" i="0" kern="1200" baseline="0" dirty="0" smtClean="0">
                          <a:solidFill>
                            <a:schemeClr val="dk1"/>
                          </a:solidFill>
                          <a:effectLst/>
                          <a:latin typeface="+mn-lt"/>
                          <a:ea typeface="+mn-ea"/>
                          <a:cs typeface="+mn-cs"/>
                        </a:rPr>
                        <a:t> to present differentiated storage </a:t>
                      </a:r>
                      <a:r>
                        <a:rPr lang="en-US" sz="1200" b="0" i="0" kern="1200" dirty="0" smtClean="0">
                          <a:solidFill>
                            <a:schemeClr val="dk1"/>
                          </a:solidFill>
                          <a:effectLst/>
                          <a:latin typeface="+mn-lt"/>
                          <a:ea typeface="+mn-ea"/>
                          <a:cs typeface="+mn-cs"/>
                        </a:rPr>
                        <a:t>requires careful and</a:t>
                      </a:r>
                      <a:r>
                        <a:rPr lang="en-US" sz="1200" b="0" i="0" kern="1200" baseline="0" dirty="0" smtClean="0">
                          <a:solidFill>
                            <a:schemeClr val="dk1"/>
                          </a:solidFill>
                          <a:effectLst/>
                          <a:latin typeface="+mn-lt"/>
                          <a:ea typeface="+mn-ea"/>
                          <a:cs typeface="+mn-cs"/>
                        </a:rPr>
                        <a:t> thoughtful design of datastore.</a:t>
                      </a:r>
                      <a:endParaRPr lang="en-GB" sz="1200" dirty="0"/>
                    </a:p>
                  </a:txBody>
                  <a:tcPr/>
                </a:tc>
              </a:tr>
              <a:tr h="370840">
                <a:tc>
                  <a:txBody>
                    <a:bodyPr/>
                    <a:lstStyle/>
                    <a:p>
                      <a:pPr algn="ctr"/>
                      <a:r>
                        <a:rPr lang="en-US" sz="1200" dirty="0" smtClean="0"/>
                        <a:t>5</a:t>
                      </a:r>
                      <a:endParaRPr lang="en-GB" sz="1200" dirty="0"/>
                    </a:p>
                  </a:txBody>
                  <a:tcPr/>
                </a:tc>
                <a:tc>
                  <a:txBody>
                    <a:bodyPr/>
                    <a:lstStyle/>
                    <a:p>
                      <a:pPr algn="l" fontAlgn="t"/>
                      <a:r>
                        <a:rPr lang="en-GB" sz="1200" dirty="0" smtClean="0">
                          <a:effectLst/>
                        </a:rPr>
                        <a:t>Ability </a:t>
                      </a:r>
                      <a:r>
                        <a:rPr lang="en-GB" sz="1200" dirty="0">
                          <a:effectLst/>
                        </a:rPr>
                        <a:t>to Scale</a:t>
                      </a:r>
                    </a:p>
                  </a:txBody>
                  <a:tcPr marL="95250" marR="95250" marT="66675" marB="66675"/>
                </a:tc>
                <a:tc>
                  <a:txBody>
                    <a:bodyPr/>
                    <a:lstStyle/>
                    <a:p>
                      <a:r>
                        <a:rPr lang="en-US" sz="1200" b="0" i="0" kern="1200" dirty="0" smtClean="0">
                          <a:solidFill>
                            <a:schemeClr val="dk1"/>
                          </a:solidFill>
                          <a:effectLst/>
                          <a:latin typeface="+mn-lt"/>
                          <a:ea typeface="+mn-ea"/>
                          <a:cs typeface="+mn-cs"/>
                        </a:rPr>
                        <a:t>Ability to scale horizontally, vertically or segmented.</a:t>
                      </a:r>
                      <a:endParaRPr lang="en-GB" sz="1200" b="0" i="0" kern="1200" dirty="0">
                        <a:solidFill>
                          <a:schemeClr val="dk1"/>
                        </a:solidFill>
                        <a:effectLst/>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As we know that hypervisor cluster is more towards horizontal</a:t>
                      </a:r>
                      <a:r>
                        <a:rPr lang="en-US" sz="1200" b="0" i="0" kern="1200" baseline="0" dirty="0" smtClean="0">
                          <a:solidFill>
                            <a:schemeClr val="dk1"/>
                          </a:solidFill>
                          <a:effectLst/>
                          <a:latin typeface="+mn-lt"/>
                          <a:ea typeface="+mn-ea"/>
                          <a:cs typeface="+mn-cs"/>
                        </a:rPr>
                        <a:t> and </a:t>
                      </a:r>
                      <a:r>
                        <a:rPr lang="en-US" sz="1200" b="0" i="0" kern="1200" dirty="0" smtClean="0">
                          <a:solidFill>
                            <a:schemeClr val="dk1"/>
                          </a:solidFill>
                          <a:effectLst/>
                          <a:latin typeface="+mn-lt"/>
                          <a:ea typeface="+mn-ea"/>
                          <a:cs typeface="+mn-cs"/>
                        </a:rPr>
                        <a:t>segmented scaling even if storage system offers one or any combination of horizontal, segmented and vertical scaling. The proposal keeps</a:t>
                      </a:r>
                      <a:r>
                        <a:rPr lang="en-US" sz="1200" b="0" i="0" kern="1200" baseline="0" dirty="0" smtClean="0">
                          <a:solidFill>
                            <a:schemeClr val="dk1"/>
                          </a:solidFill>
                          <a:effectLst/>
                          <a:latin typeface="+mn-lt"/>
                          <a:ea typeface="+mn-ea"/>
                          <a:cs typeface="+mn-cs"/>
                        </a:rPr>
                        <a:t> this aspect in mind as it is not wise to see </a:t>
                      </a:r>
                      <a:r>
                        <a:rPr lang="en-US" sz="1200" b="0" i="0" kern="1200" dirty="0" smtClean="0">
                          <a:solidFill>
                            <a:schemeClr val="dk1"/>
                          </a:solidFill>
                          <a:effectLst/>
                          <a:latin typeface="+mn-lt"/>
                          <a:ea typeface="+mn-ea"/>
                          <a:cs typeface="+mn-cs"/>
                        </a:rPr>
                        <a:t>storage scaling separate from hypervisor cluster in most (if not all) cases.</a:t>
                      </a:r>
                    </a:p>
                    <a:p>
                      <a:endParaRPr lang="en-GB" sz="1200" dirty="0"/>
                    </a:p>
                  </a:txBody>
                  <a:tcPr/>
                </a:tc>
              </a:tr>
            </a:tbl>
          </a:graphicData>
        </a:graphic>
      </p:graphicFrame>
    </p:spTree>
    <p:extLst>
      <p:ext uri="{BB962C8B-B14F-4D97-AF65-F5344CB8AC3E}">
        <p14:creationId xmlns:p14="http://schemas.microsoft.com/office/powerpoint/2010/main" val="127268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Common observation</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5</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 name="TextBox 4"/>
          <p:cNvSpPr txBox="1"/>
          <p:nvPr/>
        </p:nvSpPr>
        <p:spPr>
          <a:xfrm>
            <a:off x="624020" y="1288473"/>
            <a:ext cx="10878717" cy="4654816"/>
          </a:xfrm>
          <a:prstGeom prst="rect">
            <a:avLst/>
          </a:prstGeom>
          <a:noFill/>
        </p:spPr>
        <p:txBody>
          <a:bodyPr wrap="square" lIns="0" tIns="0" rIns="0" bIns="0" rtlCol="0">
            <a:noAutofit/>
          </a:bodyPr>
          <a:lstStyle/>
          <a:p>
            <a:pPr marL="342900" indent="-342900">
              <a:lnSpc>
                <a:spcPct val="150000"/>
              </a:lnSpc>
              <a:buFont typeface="Wingdings" panose="05000000000000000000" pitchFamily="2" charset="2"/>
              <a:buChar char="q"/>
            </a:pPr>
            <a:r>
              <a:rPr lang="en-US" sz="1600" dirty="0" smtClean="0">
                <a:solidFill>
                  <a:prstClr val="black"/>
                </a:solidFill>
              </a:rPr>
              <a:t>Desire to have a same storage system for all use cases is no closer to reality.</a:t>
            </a:r>
          </a:p>
          <a:p>
            <a:pPr marL="342900" indent="-342900">
              <a:lnSpc>
                <a:spcPct val="150000"/>
              </a:lnSpc>
              <a:buFont typeface="Wingdings" panose="05000000000000000000" pitchFamily="2" charset="2"/>
              <a:buChar char="q"/>
            </a:pPr>
            <a:r>
              <a:rPr lang="en-US" sz="1600" dirty="0" smtClean="0">
                <a:solidFill>
                  <a:prstClr val="black"/>
                </a:solidFill>
              </a:rPr>
              <a:t>Usage of same storage system for all hypervisors might result in compromised storage offering for ESXi hypervisor.</a:t>
            </a:r>
          </a:p>
          <a:p>
            <a:pPr marL="342900" indent="-342900">
              <a:lnSpc>
                <a:spcPct val="150000"/>
              </a:lnSpc>
              <a:buFont typeface="Wingdings" panose="05000000000000000000" pitchFamily="2" charset="2"/>
              <a:buChar char="q"/>
            </a:pPr>
            <a:r>
              <a:rPr lang="en-US" sz="1600" dirty="0" smtClean="0">
                <a:solidFill>
                  <a:prstClr val="black"/>
                </a:solidFill>
              </a:rPr>
              <a:t>Scalability of storage system along with compute is as important as storage features.</a:t>
            </a:r>
          </a:p>
          <a:p>
            <a:pPr marL="342900" indent="-342900">
              <a:lnSpc>
                <a:spcPct val="150000"/>
              </a:lnSpc>
              <a:buFont typeface="Wingdings" panose="05000000000000000000" pitchFamily="2" charset="2"/>
              <a:buChar char="q"/>
            </a:pPr>
            <a:r>
              <a:rPr lang="en-US" sz="1600" dirty="0" smtClean="0">
                <a:solidFill>
                  <a:prstClr val="black"/>
                </a:solidFill>
              </a:rPr>
              <a:t>Overlay of VMFS and the concept of datastore warrants design of storage system for ESXi differently than other hypervisors like KVM, HyperV.</a:t>
            </a:r>
          </a:p>
          <a:p>
            <a:pPr marL="342900" indent="-342900">
              <a:lnSpc>
                <a:spcPct val="150000"/>
              </a:lnSpc>
              <a:buFont typeface="Wingdings" panose="05000000000000000000" pitchFamily="2" charset="2"/>
              <a:buChar char="q"/>
            </a:pPr>
            <a:r>
              <a:rPr lang="en-US" sz="1600" dirty="0" smtClean="0">
                <a:solidFill>
                  <a:prstClr val="black"/>
                </a:solidFill>
              </a:rPr>
              <a:t>Selection of particular storage system greatly influence the realization of advanced features like Remote backup, Disaster recovery.</a:t>
            </a:r>
          </a:p>
          <a:p>
            <a:pPr marL="342900" indent="-342900">
              <a:lnSpc>
                <a:spcPct val="150000"/>
              </a:lnSpc>
              <a:buFont typeface="Wingdings" panose="05000000000000000000" pitchFamily="2" charset="2"/>
              <a:buChar char="q"/>
            </a:pPr>
            <a:endParaRPr lang="en-US" sz="1600" dirty="0" smtClean="0">
              <a:solidFill>
                <a:prstClr val="black"/>
              </a:solidFill>
            </a:endParaRPr>
          </a:p>
          <a:p>
            <a:pPr>
              <a:lnSpc>
                <a:spcPct val="150000"/>
              </a:lnSpc>
            </a:pPr>
            <a:endParaRPr lang="en-US" b="1" dirty="0" smtClean="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195564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Evaluated candidates </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6</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 name="TextBox 5"/>
          <p:cNvSpPr txBox="1"/>
          <p:nvPr/>
        </p:nvSpPr>
        <p:spPr>
          <a:xfrm>
            <a:off x="624020" y="1450398"/>
            <a:ext cx="10249389" cy="4654816"/>
          </a:xfrm>
          <a:prstGeom prst="rect">
            <a:avLst/>
          </a:prstGeom>
          <a:noFill/>
        </p:spPr>
        <p:txBody>
          <a:bodyPr wrap="square" lIns="0" tIns="0" rIns="0" bIns="0" rtlCol="0">
            <a:noAutofit/>
          </a:bodyPr>
          <a:lstStyle/>
          <a:p>
            <a:pPr marL="514350" indent="-514350">
              <a:lnSpc>
                <a:spcPct val="150000"/>
              </a:lnSpc>
              <a:buFont typeface="+mj-lt"/>
              <a:buAutoNum type="arabicPeriod"/>
            </a:pPr>
            <a:r>
              <a:rPr lang="en-US" sz="2000" dirty="0" smtClean="0">
                <a:solidFill>
                  <a:prstClr val="black"/>
                </a:solidFill>
              </a:rPr>
              <a:t>Vmware VSAN</a:t>
            </a:r>
          </a:p>
          <a:p>
            <a:pPr marL="514350" indent="-514350">
              <a:lnSpc>
                <a:spcPct val="150000"/>
              </a:lnSpc>
              <a:buFont typeface="+mj-lt"/>
              <a:buAutoNum type="arabicPeriod"/>
            </a:pPr>
            <a:r>
              <a:rPr lang="en-US" sz="2000" dirty="0" smtClean="0">
                <a:solidFill>
                  <a:prstClr val="black"/>
                </a:solidFill>
              </a:rPr>
              <a:t>HPE SimpliVity 380</a:t>
            </a:r>
          </a:p>
          <a:p>
            <a:pPr marL="514350" indent="-514350">
              <a:lnSpc>
                <a:spcPct val="150000"/>
              </a:lnSpc>
              <a:buFont typeface="+mj-lt"/>
              <a:buAutoNum type="arabicPeriod"/>
            </a:pPr>
            <a:r>
              <a:rPr lang="en-US" sz="2000" dirty="0" smtClean="0">
                <a:solidFill>
                  <a:prstClr val="black"/>
                </a:solidFill>
              </a:rPr>
              <a:t>HPE Nimble</a:t>
            </a:r>
          </a:p>
          <a:p>
            <a:pPr marL="514350" indent="-514350">
              <a:lnSpc>
                <a:spcPct val="150000"/>
              </a:lnSpc>
              <a:buFont typeface="+mj-lt"/>
              <a:buAutoNum type="arabicPeriod"/>
            </a:pPr>
            <a:r>
              <a:rPr lang="en-US" sz="2000" dirty="0" smtClean="0">
                <a:solidFill>
                  <a:prstClr val="black"/>
                </a:solidFill>
              </a:rPr>
              <a:t>HPE </a:t>
            </a:r>
            <a:r>
              <a:rPr lang="en-US" sz="2000" dirty="0" err="1" smtClean="0">
                <a:solidFill>
                  <a:prstClr val="black"/>
                </a:solidFill>
              </a:rPr>
              <a:t>Primera</a:t>
            </a:r>
            <a:endParaRPr lang="en-US" sz="2000" dirty="0" smtClean="0">
              <a:solidFill>
                <a:prstClr val="black"/>
              </a:solidFill>
            </a:endParaRPr>
          </a:p>
          <a:p>
            <a:pPr marL="514350" indent="-514350">
              <a:lnSpc>
                <a:spcPct val="150000"/>
              </a:lnSpc>
              <a:buFont typeface="+mj-lt"/>
              <a:buAutoNum type="arabicPeriod"/>
            </a:pPr>
            <a:endParaRPr lang="en-US" sz="2000" dirty="0">
              <a:solidFill>
                <a:prstClr val="black"/>
              </a:solidFill>
            </a:endParaRPr>
          </a:p>
          <a:p>
            <a:pPr marL="342900" indent="-342900">
              <a:lnSpc>
                <a:spcPct val="150000"/>
              </a:lnSpc>
              <a:buFont typeface="Wingdings" panose="05000000000000000000" pitchFamily="2" charset="2"/>
              <a:buChar char="q"/>
            </a:pPr>
            <a:endParaRPr lang="en-US" sz="1600" dirty="0" smtClean="0">
              <a:solidFill>
                <a:prstClr val="black"/>
              </a:solidFill>
            </a:endParaRPr>
          </a:p>
          <a:p>
            <a:pPr>
              <a:lnSpc>
                <a:spcPct val="150000"/>
              </a:lnSpc>
            </a:pPr>
            <a:endParaRPr lang="en-US" b="1" dirty="0" smtClean="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10612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Evaluated features</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7</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23069437"/>
              </p:ext>
            </p:extLst>
          </p:nvPr>
        </p:nvGraphicFramePr>
        <p:xfrm>
          <a:off x="624020" y="1392740"/>
          <a:ext cx="3617842" cy="4405710"/>
        </p:xfrm>
        <a:graphic>
          <a:graphicData uri="http://schemas.openxmlformats.org/drawingml/2006/table">
            <a:tbl>
              <a:tblPr/>
              <a:tblGrid>
                <a:gridCol w="3617842"/>
              </a:tblGrid>
              <a:tr h="134471">
                <a:tc>
                  <a:txBody>
                    <a:bodyPr/>
                    <a:lstStyle/>
                    <a:p>
                      <a:pPr algn="l"/>
                      <a:r>
                        <a:rPr lang="en-GB" sz="1600" dirty="0">
                          <a:solidFill>
                            <a:srgbClr val="00B0F0"/>
                          </a:solidFill>
                          <a:effectLst/>
                        </a:rPr>
                        <a:t>Hardware requirement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00B0F0"/>
                          </a:solidFill>
                          <a:effectLst/>
                        </a:rPr>
                        <a:t>Specific host hardware requirement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00B0F0"/>
                          </a:solidFill>
                          <a:effectLst/>
                        </a:rPr>
                        <a:t>Network requirement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00B0F0"/>
                          </a:solidFill>
                          <a:effectLst/>
                        </a:rPr>
                        <a:t>Disk storage requirement </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r>
                        <a:rPr lang="en-GB" sz="1600" dirty="0">
                          <a:solidFill>
                            <a:srgbClr val="00B0F0"/>
                          </a:solidFill>
                        </a:rPr>
                        <a:t>Models</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r>
                        <a:rPr lang="en-GB" sz="1600" dirty="0">
                          <a:solidFill>
                            <a:srgbClr val="7030A0"/>
                          </a:solidFill>
                        </a:rPr>
                        <a:t>Is hyper-converged storage system?</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7030A0"/>
                          </a:solidFill>
                          <a:effectLst/>
                        </a:rPr>
                        <a:t>Hyper-visor supportability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7030A0"/>
                          </a:solidFill>
                          <a:effectLst/>
                        </a:rPr>
                        <a:t>iSCSI supportability to instances</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US" sz="1600" dirty="0">
                          <a:solidFill>
                            <a:srgbClr val="7030A0"/>
                          </a:solidFill>
                          <a:effectLst/>
                        </a:rPr>
                        <a:t>iSCSI supportability to hypervisor host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FFC000"/>
                          </a:solidFill>
                          <a:effectLst/>
                        </a:rPr>
                        <a:t>Maximum raw storage capacity </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FFC000"/>
                          </a:solidFill>
                          <a:effectLst/>
                        </a:rPr>
                        <a:t>Maximum usable storage capacity </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r>
                        <a:rPr lang="en-US" sz="1600" dirty="0">
                          <a:solidFill>
                            <a:srgbClr val="FFC000"/>
                          </a:solidFill>
                        </a:rPr>
                        <a:t>Maximum effective storage capacity </a:t>
                      </a:r>
                      <a:r>
                        <a:rPr lang="en-US" sz="1600" dirty="0">
                          <a:solidFill>
                            <a:srgbClr val="FFC000"/>
                          </a:solidFill>
                          <a:effectLst/>
                        </a:rPr>
                        <a:t>(</a:t>
                      </a:r>
                      <a:r>
                        <a:rPr lang="en-US" sz="1600" dirty="0" smtClean="0">
                          <a:solidFill>
                            <a:srgbClr val="FFC000"/>
                          </a:solidFill>
                          <a:effectLst/>
                        </a:rPr>
                        <a:t>varies </a:t>
                      </a:r>
                      <a:r>
                        <a:rPr lang="en-US" sz="1600" dirty="0">
                          <a:solidFill>
                            <a:srgbClr val="FFC000"/>
                          </a:solidFill>
                          <a:effectLst/>
                        </a:rPr>
                        <a:t>with environment)</a:t>
                      </a:r>
                      <a:endParaRPr lang="en-US" sz="1600" dirty="0">
                        <a:solidFill>
                          <a:srgbClr val="FFC000"/>
                        </a:solidFill>
                      </a:endParaRP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CC6600"/>
                          </a:solidFill>
                          <a:effectLst/>
                        </a:rPr>
                        <a:t>Fault tolerance</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r>
                        <a:rPr lang="en-GB" sz="1600" dirty="0">
                          <a:solidFill>
                            <a:srgbClr val="CC6600"/>
                          </a:solidFill>
                        </a:rPr>
                        <a:t>Availability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CC6600"/>
                          </a:solidFill>
                          <a:effectLst/>
                        </a:rPr>
                        <a:t>Thin provisioning</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0575998"/>
              </p:ext>
            </p:extLst>
          </p:nvPr>
        </p:nvGraphicFramePr>
        <p:xfrm>
          <a:off x="4354507" y="1384063"/>
          <a:ext cx="3596796" cy="3749940"/>
        </p:xfrm>
        <a:graphic>
          <a:graphicData uri="http://schemas.openxmlformats.org/drawingml/2006/table">
            <a:tbl>
              <a:tblPr/>
              <a:tblGrid>
                <a:gridCol w="3596796"/>
              </a:tblGrid>
              <a:tr h="134471">
                <a:tc>
                  <a:txBody>
                    <a:bodyPr/>
                    <a:lstStyle/>
                    <a:p>
                      <a:pPr marL="0" algn="l" defTabSz="914400" rtl="0" eaLnBrk="1" latinLnBrk="0" hangingPunct="1"/>
                      <a:r>
                        <a:rPr lang="en-GB" sz="1600" kern="1200" dirty="0">
                          <a:solidFill>
                            <a:srgbClr val="CC6600"/>
                          </a:solidFill>
                          <a:effectLst/>
                          <a:latin typeface="+mn-lt"/>
                          <a:ea typeface="+mn-ea"/>
                          <a:cs typeface="+mn-cs"/>
                        </a:rPr>
                        <a:t>De-duplication</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GB" sz="1600" kern="1200" dirty="0">
                          <a:solidFill>
                            <a:srgbClr val="CC6600"/>
                          </a:solidFill>
                          <a:effectLst/>
                          <a:latin typeface="+mn-lt"/>
                          <a:ea typeface="+mn-ea"/>
                          <a:cs typeface="+mn-cs"/>
                        </a:rPr>
                        <a:t>Compression</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Granular control on IOPS for instances to leverage pay based on the quality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GB" sz="1600" kern="1200" dirty="0" smtClean="0">
                          <a:solidFill>
                            <a:srgbClr val="CC6600"/>
                          </a:solidFill>
                          <a:effectLst/>
                          <a:latin typeface="+mn-lt"/>
                          <a:ea typeface="+mn-ea"/>
                          <a:cs typeface="+mn-cs"/>
                        </a:rPr>
                        <a:t>Scalability</a:t>
                      </a:r>
                      <a:endParaRPr lang="en-GB" sz="1600" kern="1200" dirty="0">
                        <a:solidFill>
                          <a:srgbClr val="CC6600"/>
                        </a:solidFill>
                        <a:effectLst/>
                        <a:latin typeface="+mn-lt"/>
                        <a:ea typeface="+mn-ea"/>
                        <a:cs typeface="+mn-cs"/>
                      </a:endParaRP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Ability to work in federated mode</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Backup of volume presented to instance</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GB" sz="1600" kern="1200" dirty="0">
                          <a:solidFill>
                            <a:srgbClr val="CC6600"/>
                          </a:solidFill>
                          <a:effectLst/>
                          <a:latin typeface="+mn-lt"/>
                          <a:ea typeface="+mn-ea"/>
                          <a:cs typeface="+mn-cs"/>
                        </a:rPr>
                        <a:t>Native application consistency backup</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Snapshot of volume presented to instance</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Clone of volume presented to instance</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Backup of disk volume presented to hypervisor host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56788528"/>
              </p:ext>
            </p:extLst>
          </p:nvPr>
        </p:nvGraphicFramePr>
        <p:xfrm>
          <a:off x="8063948" y="1384063"/>
          <a:ext cx="3733800" cy="3228642"/>
        </p:xfrm>
        <a:graphic>
          <a:graphicData uri="http://schemas.openxmlformats.org/drawingml/2006/table">
            <a:tbl>
              <a:tblPr/>
              <a:tblGrid>
                <a:gridCol w="3733800"/>
              </a:tblGrid>
              <a:tr h="134471">
                <a:tc>
                  <a:txBody>
                    <a:bodyPr/>
                    <a:lstStyle/>
                    <a:p>
                      <a:pPr marL="0" algn="l" defTabSz="914400" rtl="0" eaLnBrk="1" latinLnBrk="0" hangingPunct="1"/>
                      <a:r>
                        <a:rPr lang="en-US" sz="1600" kern="1200" dirty="0">
                          <a:solidFill>
                            <a:srgbClr val="CC6600"/>
                          </a:solidFill>
                          <a:effectLst/>
                          <a:latin typeface="+mn-lt"/>
                          <a:ea typeface="+mn-ea"/>
                          <a:cs typeface="+mn-cs"/>
                        </a:rPr>
                        <a:t>Snapshot of disk volume presented to hypervisor host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Clone of disk volume presented to hypervisor host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US" sz="1600" kern="1200" dirty="0">
                          <a:solidFill>
                            <a:srgbClr val="CC6600"/>
                          </a:solidFill>
                          <a:effectLst/>
                          <a:latin typeface="+mn-lt"/>
                          <a:ea typeface="+mn-ea"/>
                          <a:cs typeface="+mn-cs"/>
                        </a:rPr>
                        <a:t>Ability to support differentiated storage based on volume types</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marL="0" algn="l" defTabSz="914400" rtl="0" eaLnBrk="1" latinLnBrk="0" hangingPunct="1"/>
                      <a:r>
                        <a:rPr lang="en-GB" sz="1600" kern="1200" dirty="0">
                          <a:solidFill>
                            <a:srgbClr val="CC6600"/>
                          </a:solidFill>
                          <a:effectLst/>
                          <a:latin typeface="+mn-lt"/>
                          <a:ea typeface="+mn-ea"/>
                          <a:cs typeface="+mn-cs"/>
                        </a:rPr>
                        <a:t>Disaster recovery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002060"/>
                          </a:solidFill>
                          <a:effectLst/>
                        </a:rPr>
                        <a:t>Manageability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002060"/>
                          </a:solidFill>
                          <a:effectLst/>
                        </a:rPr>
                        <a:t>Maintainability / Operation cost</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pPr algn="l"/>
                      <a:r>
                        <a:rPr lang="en-GB" sz="1600" dirty="0">
                          <a:solidFill>
                            <a:srgbClr val="002060"/>
                          </a:solidFill>
                          <a:effectLst/>
                        </a:rPr>
                        <a:t>Telemetry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654">
                <a:tc>
                  <a:txBody>
                    <a:bodyPr/>
                    <a:lstStyle/>
                    <a:p>
                      <a:r>
                        <a:rPr lang="en-GB" sz="1600" dirty="0">
                          <a:solidFill>
                            <a:srgbClr val="002060"/>
                          </a:solidFill>
                        </a:rPr>
                        <a:t>OpenStack compatibility</a:t>
                      </a: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71">
                <a:tc>
                  <a:txBody>
                    <a:bodyPr/>
                    <a:lstStyle/>
                    <a:p>
                      <a:r>
                        <a:rPr lang="en-GB" sz="1600" dirty="0">
                          <a:solidFill>
                            <a:srgbClr val="002060"/>
                          </a:solidFill>
                        </a:rPr>
                        <a:t>Public cloud </a:t>
                      </a:r>
                      <a:r>
                        <a:rPr lang="en-GB" sz="1600" dirty="0" smtClean="0">
                          <a:solidFill>
                            <a:srgbClr val="002060"/>
                          </a:solidFill>
                        </a:rPr>
                        <a:t>compatibility</a:t>
                      </a:r>
                      <a:endParaRPr lang="en-GB" sz="1600" dirty="0">
                        <a:solidFill>
                          <a:srgbClr val="002060"/>
                        </a:solidFill>
                      </a:endParaRPr>
                    </a:p>
                  </a:txBody>
                  <a:tcPr marL="33618" marR="33618" marT="16809" marB="168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4095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Evaluation mechanism</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8</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2147473"/>
            <a:ext cx="10058400" cy="2195905"/>
          </a:xfrm>
          <a:prstGeom prst="rect">
            <a:avLst/>
          </a:prstGeom>
        </p:spPr>
      </p:pic>
    </p:spTree>
    <p:extLst>
      <p:ext uri="{BB962C8B-B14F-4D97-AF65-F5344CB8AC3E}">
        <p14:creationId xmlns:p14="http://schemas.microsoft.com/office/powerpoint/2010/main" val="298638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Evaluation report</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9</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21" y="1053548"/>
            <a:ext cx="10958378" cy="5088835"/>
          </a:xfrm>
          <a:prstGeom prst="rect">
            <a:avLst/>
          </a:prstGeom>
        </p:spPr>
      </p:pic>
    </p:spTree>
    <p:extLst>
      <p:ext uri="{BB962C8B-B14F-4D97-AF65-F5344CB8AC3E}">
        <p14:creationId xmlns:p14="http://schemas.microsoft.com/office/powerpoint/2010/main" val="95001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Presentation1" id="{0EC81047-A730-4A42-A867-3EAE9D507465}" vid="{FDCDB9DC-28CE-4A69-BCB6-CE31E405AAED}"/>
    </a:ext>
  </a:extLst>
</a:theme>
</file>

<file path=ppt/theme/theme3.xml><?xml version="1.0" encoding="utf-8"?>
<a:theme xmlns:a="http://schemas.openxmlformats.org/drawingml/2006/main" name="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_v4.potx" id="{33E1E5A2-5199-4820-A66F-4091C073A05F}" vid="{002BF65F-E8AE-41C2-BA68-CEDEE5E69DD2}"/>
    </a:ext>
  </a:extLst>
</a:theme>
</file>

<file path=ppt/theme/theme4.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5.xml><?xml version="1.0" encoding="utf-8"?>
<a:theme xmlns:a="http://schemas.openxmlformats.org/drawingml/2006/main" name="1_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_v4.potx" id="{33E1E5A2-5199-4820-A66F-4091C073A05F}" vid="{002BF65F-E8AE-41C2-BA68-CEDEE5E69DD2}"/>
    </a:ext>
  </a:extLst>
</a:theme>
</file>

<file path=ppt/theme/theme6.xml><?xml version="1.0" encoding="utf-8"?>
<a:theme xmlns:a="http://schemas.openxmlformats.org/drawingml/2006/main" name="2_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7.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Arial_16x9_Title_Slide_Library_v2.pptx" id="{3498CF2D-E20C-44AC-BA5D-8E0A58B35297}" vid="{9B8A7921-8085-4CB2-8283-E25C660237E2}"/>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42536</TotalTime>
  <Words>699</Words>
  <Application>Microsoft Office PowerPoint</Application>
  <PresentationFormat>Widescreen</PresentationFormat>
  <Paragraphs>131</Paragraphs>
  <Slides>12</Slides>
  <Notes>1</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12</vt:i4>
      </vt:variant>
    </vt:vector>
  </HeadingPairs>
  <TitlesOfParts>
    <vt:vector size="26" baseType="lpstr">
      <vt:lpstr>Arial</vt:lpstr>
      <vt:lpstr>Bell MT</vt:lpstr>
      <vt:lpstr>Bradley Hand ITC</vt:lpstr>
      <vt:lpstr>Calibri</vt:lpstr>
      <vt:lpstr>Calibri Light</vt:lpstr>
      <vt:lpstr>HP Simplified</vt:lpstr>
      <vt:lpstr>Wingdings</vt:lpstr>
      <vt:lpstr>Office Theme</vt:lpstr>
      <vt:lpstr>HPE_Standard_Arial_16x9_v2</vt:lpstr>
      <vt:lpstr>HPE_Standard_Arial_16x9_v4</vt:lpstr>
      <vt:lpstr>HPE_Standard_Arial_16x9_v5</vt:lpstr>
      <vt:lpstr>1_HPE_Standard_Arial_16x9_v4</vt:lpstr>
      <vt:lpstr>2_HPE_Standard_Arial_16x9_v4</vt:lpstr>
      <vt:lpstr>1_HPE_Standard_Arial_16x9_v2</vt:lpstr>
      <vt:lpstr>Block Storage Evaluation Report for Agena’s VMaaS</vt:lpstr>
      <vt:lpstr>Agenda</vt:lpstr>
      <vt:lpstr>Overview</vt:lpstr>
      <vt:lpstr>Requirement</vt:lpstr>
      <vt:lpstr>Common observation</vt:lpstr>
      <vt:lpstr>Evaluated candidates </vt:lpstr>
      <vt:lpstr>Evaluated features</vt:lpstr>
      <vt:lpstr>Evaluation mechanism</vt:lpstr>
      <vt:lpstr>Evaluation report</vt:lpstr>
      <vt:lpstr>Evaluation report (1/2)</vt:lpstr>
      <vt:lpstr>Recommendation</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VSA Clusters using HLM (HOS 3.0 based)</dc:title>
  <dc:creator>Ranjan, Jyoti</dc:creator>
  <cp:lastModifiedBy>Jyoti Ranjan</cp:lastModifiedBy>
  <cp:revision>437</cp:revision>
  <dcterms:created xsi:type="dcterms:W3CDTF">2016-08-25T11:52:50Z</dcterms:created>
  <dcterms:modified xsi:type="dcterms:W3CDTF">2019-07-12T08:01:18Z</dcterms:modified>
</cp:coreProperties>
</file>