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68" r:id="rId5"/>
    <p:sldId id="271" r:id="rId6"/>
    <p:sldId id="269" r:id="rId7"/>
    <p:sldId id="264" r:id="rId8"/>
    <p:sldId id="270" r:id="rId9"/>
    <p:sldId id="257" r:id="rId10"/>
    <p:sldId id="258" r:id="rId11"/>
    <p:sldId id="267" r:id="rId12"/>
    <p:sldId id="273" r:id="rId13"/>
    <p:sldId id="27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02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606F-B1AA-4A7E-83EB-195BE24D9A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4A8CA1-A21F-4684-8EF9-28B531805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138017-B99C-440E-A33B-C0CD765D5235}"/>
              </a:ext>
            </a:extLst>
          </p:cNvPr>
          <p:cNvSpPr>
            <a:spLocks noGrp="1"/>
          </p:cNvSpPr>
          <p:nvPr>
            <p:ph type="dt" sz="half" idx="10"/>
          </p:nvPr>
        </p:nvSpPr>
        <p:spPr/>
        <p:txBody>
          <a:bodyPr/>
          <a:lstStyle/>
          <a:p>
            <a:fld id="{D9BFA56D-C341-4521-9932-53810CB15758}" type="datetimeFigureOut">
              <a:rPr lang="en-US" smtClean="0"/>
              <a:t>6/1/2019</a:t>
            </a:fld>
            <a:endParaRPr lang="en-US"/>
          </a:p>
        </p:txBody>
      </p:sp>
      <p:sp>
        <p:nvSpPr>
          <p:cNvPr id="5" name="Footer Placeholder 4">
            <a:extLst>
              <a:ext uri="{FF2B5EF4-FFF2-40B4-BE49-F238E27FC236}">
                <a16:creationId xmlns:a16="http://schemas.microsoft.com/office/drawing/2014/main" id="{5334A257-24B1-4467-A32E-A8353C439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74807-A55D-4C67-8FF3-4CC205E2BB4D}"/>
              </a:ext>
            </a:extLst>
          </p:cNvPr>
          <p:cNvSpPr>
            <a:spLocks noGrp="1"/>
          </p:cNvSpPr>
          <p:nvPr>
            <p:ph type="sldNum" sz="quarter" idx="12"/>
          </p:nvPr>
        </p:nvSpPr>
        <p:spPr/>
        <p:txBody>
          <a:bodyPr/>
          <a:lstStyle/>
          <a:p>
            <a:fld id="{4B080C62-D3DE-46A2-BB86-7282947B9947}" type="slidenum">
              <a:rPr lang="en-US" smtClean="0"/>
              <a:t>‹#›</a:t>
            </a:fld>
            <a:endParaRPr lang="en-US"/>
          </a:p>
        </p:txBody>
      </p:sp>
    </p:spTree>
    <p:extLst>
      <p:ext uri="{BB962C8B-B14F-4D97-AF65-F5344CB8AC3E}">
        <p14:creationId xmlns:p14="http://schemas.microsoft.com/office/powerpoint/2010/main" val="303742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DE84-FF64-4B72-A796-9B644394C0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04F1A0-9A00-4A12-8D89-DA5E88EE4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026D6-1FA2-43A7-911F-33235943B820}"/>
              </a:ext>
            </a:extLst>
          </p:cNvPr>
          <p:cNvSpPr>
            <a:spLocks noGrp="1"/>
          </p:cNvSpPr>
          <p:nvPr>
            <p:ph type="dt" sz="half" idx="10"/>
          </p:nvPr>
        </p:nvSpPr>
        <p:spPr/>
        <p:txBody>
          <a:bodyPr/>
          <a:lstStyle/>
          <a:p>
            <a:fld id="{D9BFA56D-C341-4521-9932-53810CB15758}" type="datetimeFigureOut">
              <a:rPr lang="en-US" smtClean="0"/>
              <a:t>6/1/2019</a:t>
            </a:fld>
            <a:endParaRPr lang="en-US"/>
          </a:p>
        </p:txBody>
      </p:sp>
      <p:sp>
        <p:nvSpPr>
          <p:cNvPr id="5" name="Footer Placeholder 4">
            <a:extLst>
              <a:ext uri="{FF2B5EF4-FFF2-40B4-BE49-F238E27FC236}">
                <a16:creationId xmlns:a16="http://schemas.microsoft.com/office/drawing/2014/main" id="{AA895866-EAAE-45F7-BED5-576323B24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55E01-6C62-4FBC-9FCC-268061BFCE05}"/>
              </a:ext>
            </a:extLst>
          </p:cNvPr>
          <p:cNvSpPr>
            <a:spLocks noGrp="1"/>
          </p:cNvSpPr>
          <p:nvPr>
            <p:ph type="sldNum" sz="quarter" idx="12"/>
          </p:nvPr>
        </p:nvSpPr>
        <p:spPr/>
        <p:txBody>
          <a:bodyPr/>
          <a:lstStyle/>
          <a:p>
            <a:fld id="{4B080C62-D3DE-46A2-BB86-7282947B9947}" type="slidenum">
              <a:rPr lang="en-US" smtClean="0"/>
              <a:t>‹#›</a:t>
            </a:fld>
            <a:endParaRPr lang="en-US"/>
          </a:p>
        </p:txBody>
      </p:sp>
    </p:spTree>
    <p:extLst>
      <p:ext uri="{BB962C8B-B14F-4D97-AF65-F5344CB8AC3E}">
        <p14:creationId xmlns:p14="http://schemas.microsoft.com/office/powerpoint/2010/main" val="125573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1EA71F-02FC-4E9A-9DB9-E9A64434BA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7E4E8-5B1B-49DE-9C10-F07F693FF2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C8A24-59A8-4C0E-BF3A-CC01E74EACBF}"/>
              </a:ext>
            </a:extLst>
          </p:cNvPr>
          <p:cNvSpPr>
            <a:spLocks noGrp="1"/>
          </p:cNvSpPr>
          <p:nvPr>
            <p:ph type="dt" sz="half" idx="10"/>
          </p:nvPr>
        </p:nvSpPr>
        <p:spPr/>
        <p:txBody>
          <a:bodyPr/>
          <a:lstStyle/>
          <a:p>
            <a:fld id="{D9BFA56D-C341-4521-9932-53810CB15758}" type="datetimeFigureOut">
              <a:rPr lang="en-US" smtClean="0"/>
              <a:t>6/1/2019</a:t>
            </a:fld>
            <a:endParaRPr lang="en-US"/>
          </a:p>
        </p:txBody>
      </p:sp>
      <p:sp>
        <p:nvSpPr>
          <p:cNvPr id="5" name="Footer Placeholder 4">
            <a:extLst>
              <a:ext uri="{FF2B5EF4-FFF2-40B4-BE49-F238E27FC236}">
                <a16:creationId xmlns:a16="http://schemas.microsoft.com/office/drawing/2014/main" id="{209E3CD6-3113-4B67-A414-06FC409D8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899D0-D100-4F82-AD78-BA8AC9011948}"/>
              </a:ext>
            </a:extLst>
          </p:cNvPr>
          <p:cNvSpPr>
            <a:spLocks noGrp="1"/>
          </p:cNvSpPr>
          <p:nvPr>
            <p:ph type="sldNum" sz="quarter" idx="12"/>
          </p:nvPr>
        </p:nvSpPr>
        <p:spPr/>
        <p:txBody>
          <a:bodyPr/>
          <a:lstStyle/>
          <a:p>
            <a:fld id="{4B080C62-D3DE-46A2-BB86-7282947B9947}" type="slidenum">
              <a:rPr lang="en-US" smtClean="0"/>
              <a:t>‹#›</a:t>
            </a:fld>
            <a:endParaRPr lang="en-US"/>
          </a:p>
        </p:txBody>
      </p:sp>
    </p:spTree>
    <p:extLst>
      <p:ext uri="{BB962C8B-B14F-4D97-AF65-F5344CB8AC3E}">
        <p14:creationId xmlns:p14="http://schemas.microsoft.com/office/powerpoint/2010/main" val="128823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6AAA-81F3-4415-8FE6-423FB1EBA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345473-FBD9-42B8-BD0D-76BF8E31B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B7EA0-6812-4E8A-A45E-90A575F2DBD2}"/>
              </a:ext>
            </a:extLst>
          </p:cNvPr>
          <p:cNvSpPr>
            <a:spLocks noGrp="1"/>
          </p:cNvSpPr>
          <p:nvPr>
            <p:ph type="dt" sz="half" idx="10"/>
          </p:nvPr>
        </p:nvSpPr>
        <p:spPr/>
        <p:txBody>
          <a:bodyPr/>
          <a:lstStyle/>
          <a:p>
            <a:fld id="{D9BFA56D-C341-4521-9932-53810CB15758}" type="datetimeFigureOut">
              <a:rPr lang="en-US" smtClean="0"/>
              <a:t>6/1/2019</a:t>
            </a:fld>
            <a:endParaRPr lang="en-US"/>
          </a:p>
        </p:txBody>
      </p:sp>
      <p:sp>
        <p:nvSpPr>
          <p:cNvPr id="5" name="Footer Placeholder 4">
            <a:extLst>
              <a:ext uri="{FF2B5EF4-FFF2-40B4-BE49-F238E27FC236}">
                <a16:creationId xmlns:a16="http://schemas.microsoft.com/office/drawing/2014/main" id="{F2982142-91A6-4BFD-B6F8-433AC114D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E5FB6-16EB-47F2-9BE2-436353AAAF5B}"/>
              </a:ext>
            </a:extLst>
          </p:cNvPr>
          <p:cNvSpPr>
            <a:spLocks noGrp="1"/>
          </p:cNvSpPr>
          <p:nvPr>
            <p:ph type="sldNum" sz="quarter" idx="12"/>
          </p:nvPr>
        </p:nvSpPr>
        <p:spPr/>
        <p:txBody>
          <a:bodyPr/>
          <a:lstStyle/>
          <a:p>
            <a:fld id="{4B080C62-D3DE-46A2-BB86-7282947B9947}" type="slidenum">
              <a:rPr lang="en-US" smtClean="0"/>
              <a:t>‹#›</a:t>
            </a:fld>
            <a:endParaRPr lang="en-US"/>
          </a:p>
        </p:txBody>
      </p:sp>
    </p:spTree>
    <p:extLst>
      <p:ext uri="{BB962C8B-B14F-4D97-AF65-F5344CB8AC3E}">
        <p14:creationId xmlns:p14="http://schemas.microsoft.com/office/powerpoint/2010/main" val="160652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31A2-B43D-4AC2-8120-D15077634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C7EAA-F2A0-4723-A034-8B8D671BF4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5DB2AE-FF7B-4905-9339-21A1A4C01AF4}"/>
              </a:ext>
            </a:extLst>
          </p:cNvPr>
          <p:cNvSpPr>
            <a:spLocks noGrp="1"/>
          </p:cNvSpPr>
          <p:nvPr>
            <p:ph type="dt" sz="half" idx="10"/>
          </p:nvPr>
        </p:nvSpPr>
        <p:spPr/>
        <p:txBody>
          <a:bodyPr/>
          <a:lstStyle/>
          <a:p>
            <a:fld id="{D9BFA56D-C341-4521-9932-53810CB15758}" type="datetimeFigureOut">
              <a:rPr lang="en-US" smtClean="0"/>
              <a:t>6/1/2019</a:t>
            </a:fld>
            <a:endParaRPr lang="en-US"/>
          </a:p>
        </p:txBody>
      </p:sp>
      <p:sp>
        <p:nvSpPr>
          <p:cNvPr id="5" name="Footer Placeholder 4">
            <a:extLst>
              <a:ext uri="{FF2B5EF4-FFF2-40B4-BE49-F238E27FC236}">
                <a16:creationId xmlns:a16="http://schemas.microsoft.com/office/drawing/2014/main" id="{FAFD010E-C917-448F-A11F-DBFF100E7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8CE90-8F48-45B5-8E3A-3CFE18473F50}"/>
              </a:ext>
            </a:extLst>
          </p:cNvPr>
          <p:cNvSpPr>
            <a:spLocks noGrp="1"/>
          </p:cNvSpPr>
          <p:nvPr>
            <p:ph type="sldNum" sz="quarter" idx="12"/>
          </p:nvPr>
        </p:nvSpPr>
        <p:spPr/>
        <p:txBody>
          <a:bodyPr/>
          <a:lstStyle/>
          <a:p>
            <a:fld id="{4B080C62-D3DE-46A2-BB86-7282947B9947}" type="slidenum">
              <a:rPr lang="en-US" smtClean="0"/>
              <a:t>‹#›</a:t>
            </a:fld>
            <a:endParaRPr lang="en-US"/>
          </a:p>
        </p:txBody>
      </p:sp>
    </p:spTree>
    <p:extLst>
      <p:ext uri="{BB962C8B-B14F-4D97-AF65-F5344CB8AC3E}">
        <p14:creationId xmlns:p14="http://schemas.microsoft.com/office/powerpoint/2010/main" val="18019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AFF-4183-4D04-B9F2-39C69343B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745552-C498-4355-ABA8-D2D25AF61B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CCB60A-42D5-4BD9-A69E-C8A739C200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B99FE7-D104-4DC4-B54C-4616C4EF2BF9}"/>
              </a:ext>
            </a:extLst>
          </p:cNvPr>
          <p:cNvSpPr>
            <a:spLocks noGrp="1"/>
          </p:cNvSpPr>
          <p:nvPr>
            <p:ph type="dt" sz="half" idx="10"/>
          </p:nvPr>
        </p:nvSpPr>
        <p:spPr/>
        <p:txBody>
          <a:bodyPr/>
          <a:lstStyle/>
          <a:p>
            <a:fld id="{D9BFA56D-C341-4521-9932-53810CB15758}" type="datetimeFigureOut">
              <a:rPr lang="en-US" smtClean="0"/>
              <a:t>6/1/2019</a:t>
            </a:fld>
            <a:endParaRPr lang="en-US"/>
          </a:p>
        </p:txBody>
      </p:sp>
      <p:sp>
        <p:nvSpPr>
          <p:cNvPr id="6" name="Footer Placeholder 5">
            <a:extLst>
              <a:ext uri="{FF2B5EF4-FFF2-40B4-BE49-F238E27FC236}">
                <a16:creationId xmlns:a16="http://schemas.microsoft.com/office/drawing/2014/main" id="{9980E942-3DBC-4171-8BBC-8B71632D0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DA2A3-715E-43DD-A83A-54AB2DAF7438}"/>
              </a:ext>
            </a:extLst>
          </p:cNvPr>
          <p:cNvSpPr>
            <a:spLocks noGrp="1"/>
          </p:cNvSpPr>
          <p:nvPr>
            <p:ph type="sldNum" sz="quarter" idx="12"/>
          </p:nvPr>
        </p:nvSpPr>
        <p:spPr/>
        <p:txBody>
          <a:bodyPr/>
          <a:lstStyle/>
          <a:p>
            <a:fld id="{4B080C62-D3DE-46A2-BB86-7282947B9947}" type="slidenum">
              <a:rPr lang="en-US" smtClean="0"/>
              <a:t>‹#›</a:t>
            </a:fld>
            <a:endParaRPr lang="en-US"/>
          </a:p>
        </p:txBody>
      </p:sp>
    </p:spTree>
    <p:extLst>
      <p:ext uri="{BB962C8B-B14F-4D97-AF65-F5344CB8AC3E}">
        <p14:creationId xmlns:p14="http://schemas.microsoft.com/office/powerpoint/2010/main" val="46214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25A5-3A9F-4207-B0A4-062CBA267C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71FAE-3644-4FFC-948C-01F12ED65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56C7C0-0D77-435B-8AE8-A903F39DC0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4C6B23-14C4-46DF-AA49-92FA82A77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0E3D9-1A4F-4578-9C90-027A72A84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2897A-FFD4-46CA-9CD8-B1E161DFD92B}"/>
              </a:ext>
            </a:extLst>
          </p:cNvPr>
          <p:cNvSpPr>
            <a:spLocks noGrp="1"/>
          </p:cNvSpPr>
          <p:nvPr>
            <p:ph type="dt" sz="half" idx="10"/>
          </p:nvPr>
        </p:nvSpPr>
        <p:spPr/>
        <p:txBody>
          <a:bodyPr/>
          <a:lstStyle/>
          <a:p>
            <a:fld id="{D9BFA56D-C341-4521-9932-53810CB15758}" type="datetimeFigureOut">
              <a:rPr lang="en-US" smtClean="0"/>
              <a:t>6/1/2019</a:t>
            </a:fld>
            <a:endParaRPr lang="en-US"/>
          </a:p>
        </p:txBody>
      </p:sp>
      <p:sp>
        <p:nvSpPr>
          <p:cNvPr id="8" name="Footer Placeholder 7">
            <a:extLst>
              <a:ext uri="{FF2B5EF4-FFF2-40B4-BE49-F238E27FC236}">
                <a16:creationId xmlns:a16="http://schemas.microsoft.com/office/drawing/2014/main" id="{36733B48-B5A7-4E8A-9DEF-805B77404A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C0146E-A999-48EA-B5E8-312B95613E30}"/>
              </a:ext>
            </a:extLst>
          </p:cNvPr>
          <p:cNvSpPr>
            <a:spLocks noGrp="1"/>
          </p:cNvSpPr>
          <p:nvPr>
            <p:ph type="sldNum" sz="quarter" idx="12"/>
          </p:nvPr>
        </p:nvSpPr>
        <p:spPr/>
        <p:txBody>
          <a:bodyPr/>
          <a:lstStyle/>
          <a:p>
            <a:fld id="{4B080C62-D3DE-46A2-BB86-7282947B9947}" type="slidenum">
              <a:rPr lang="en-US" smtClean="0"/>
              <a:t>‹#›</a:t>
            </a:fld>
            <a:endParaRPr lang="en-US"/>
          </a:p>
        </p:txBody>
      </p:sp>
    </p:spTree>
    <p:extLst>
      <p:ext uri="{BB962C8B-B14F-4D97-AF65-F5344CB8AC3E}">
        <p14:creationId xmlns:p14="http://schemas.microsoft.com/office/powerpoint/2010/main" val="378421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EE43-E2B8-46B2-B0F0-5ACA8189A6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66971D-2DB3-4490-884C-FE8B9ED23087}"/>
              </a:ext>
            </a:extLst>
          </p:cNvPr>
          <p:cNvSpPr>
            <a:spLocks noGrp="1"/>
          </p:cNvSpPr>
          <p:nvPr>
            <p:ph type="dt" sz="half" idx="10"/>
          </p:nvPr>
        </p:nvSpPr>
        <p:spPr/>
        <p:txBody>
          <a:bodyPr/>
          <a:lstStyle/>
          <a:p>
            <a:fld id="{D9BFA56D-C341-4521-9932-53810CB15758}" type="datetimeFigureOut">
              <a:rPr lang="en-US" smtClean="0"/>
              <a:t>6/1/2019</a:t>
            </a:fld>
            <a:endParaRPr lang="en-US"/>
          </a:p>
        </p:txBody>
      </p:sp>
      <p:sp>
        <p:nvSpPr>
          <p:cNvPr id="4" name="Footer Placeholder 3">
            <a:extLst>
              <a:ext uri="{FF2B5EF4-FFF2-40B4-BE49-F238E27FC236}">
                <a16:creationId xmlns:a16="http://schemas.microsoft.com/office/drawing/2014/main" id="{1A00FAA4-D66B-46DE-A07B-CA87B039C3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6B21F0-12C8-4B1A-8B0B-E14ADD5F3FD7}"/>
              </a:ext>
            </a:extLst>
          </p:cNvPr>
          <p:cNvSpPr>
            <a:spLocks noGrp="1"/>
          </p:cNvSpPr>
          <p:nvPr>
            <p:ph type="sldNum" sz="quarter" idx="12"/>
          </p:nvPr>
        </p:nvSpPr>
        <p:spPr/>
        <p:txBody>
          <a:bodyPr/>
          <a:lstStyle/>
          <a:p>
            <a:fld id="{4B080C62-D3DE-46A2-BB86-7282947B9947}" type="slidenum">
              <a:rPr lang="en-US" smtClean="0"/>
              <a:t>‹#›</a:t>
            </a:fld>
            <a:endParaRPr lang="en-US"/>
          </a:p>
        </p:txBody>
      </p:sp>
    </p:spTree>
    <p:extLst>
      <p:ext uri="{BB962C8B-B14F-4D97-AF65-F5344CB8AC3E}">
        <p14:creationId xmlns:p14="http://schemas.microsoft.com/office/powerpoint/2010/main" val="263204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4B94E-0AE0-4D84-A2D9-03246077BEDC}"/>
              </a:ext>
            </a:extLst>
          </p:cNvPr>
          <p:cNvSpPr>
            <a:spLocks noGrp="1"/>
          </p:cNvSpPr>
          <p:nvPr>
            <p:ph type="dt" sz="half" idx="10"/>
          </p:nvPr>
        </p:nvSpPr>
        <p:spPr/>
        <p:txBody>
          <a:bodyPr/>
          <a:lstStyle/>
          <a:p>
            <a:fld id="{D9BFA56D-C341-4521-9932-53810CB15758}" type="datetimeFigureOut">
              <a:rPr lang="en-US" smtClean="0"/>
              <a:t>6/1/2019</a:t>
            </a:fld>
            <a:endParaRPr lang="en-US"/>
          </a:p>
        </p:txBody>
      </p:sp>
      <p:sp>
        <p:nvSpPr>
          <p:cNvPr id="3" name="Footer Placeholder 2">
            <a:extLst>
              <a:ext uri="{FF2B5EF4-FFF2-40B4-BE49-F238E27FC236}">
                <a16:creationId xmlns:a16="http://schemas.microsoft.com/office/drawing/2014/main" id="{D86F3056-D94C-4039-8337-2E1C77B688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E02380-4A73-45EB-AB0A-BEF44A8E4ED5}"/>
              </a:ext>
            </a:extLst>
          </p:cNvPr>
          <p:cNvSpPr>
            <a:spLocks noGrp="1"/>
          </p:cNvSpPr>
          <p:nvPr>
            <p:ph type="sldNum" sz="quarter" idx="12"/>
          </p:nvPr>
        </p:nvSpPr>
        <p:spPr/>
        <p:txBody>
          <a:bodyPr/>
          <a:lstStyle/>
          <a:p>
            <a:fld id="{4B080C62-D3DE-46A2-BB86-7282947B9947}" type="slidenum">
              <a:rPr lang="en-US" smtClean="0"/>
              <a:t>‹#›</a:t>
            </a:fld>
            <a:endParaRPr lang="en-US"/>
          </a:p>
        </p:txBody>
      </p:sp>
    </p:spTree>
    <p:extLst>
      <p:ext uri="{BB962C8B-B14F-4D97-AF65-F5344CB8AC3E}">
        <p14:creationId xmlns:p14="http://schemas.microsoft.com/office/powerpoint/2010/main" val="148940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5D66-80D9-4FEC-957C-C7AD3AE6E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6D9E0-EED8-4D92-A896-32CACB37CD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AD0848-099F-424A-8D58-8D7A579E8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78004-43CD-4073-A0BB-18EDF1B18E12}"/>
              </a:ext>
            </a:extLst>
          </p:cNvPr>
          <p:cNvSpPr>
            <a:spLocks noGrp="1"/>
          </p:cNvSpPr>
          <p:nvPr>
            <p:ph type="dt" sz="half" idx="10"/>
          </p:nvPr>
        </p:nvSpPr>
        <p:spPr/>
        <p:txBody>
          <a:bodyPr/>
          <a:lstStyle/>
          <a:p>
            <a:fld id="{D9BFA56D-C341-4521-9932-53810CB15758}" type="datetimeFigureOut">
              <a:rPr lang="en-US" smtClean="0"/>
              <a:t>6/1/2019</a:t>
            </a:fld>
            <a:endParaRPr lang="en-US"/>
          </a:p>
        </p:txBody>
      </p:sp>
      <p:sp>
        <p:nvSpPr>
          <p:cNvPr id="6" name="Footer Placeholder 5">
            <a:extLst>
              <a:ext uri="{FF2B5EF4-FFF2-40B4-BE49-F238E27FC236}">
                <a16:creationId xmlns:a16="http://schemas.microsoft.com/office/drawing/2014/main" id="{26247521-953F-4B0C-AFAB-9F7B72F45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8AA73-FC49-487C-A291-1B4FDF764C92}"/>
              </a:ext>
            </a:extLst>
          </p:cNvPr>
          <p:cNvSpPr>
            <a:spLocks noGrp="1"/>
          </p:cNvSpPr>
          <p:nvPr>
            <p:ph type="sldNum" sz="quarter" idx="12"/>
          </p:nvPr>
        </p:nvSpPr>
        <p:spPr/>
        <p:txBody>
          <a:bodyPr/>
          <a:lstStyle/>
          <a:p>
            <a:fld id="{4B080C62-D3DE-46A2-BB86-7282947B9947}" type="slidenum">
              <a:rPr lang="en-US" smtClean="0"/>
              <a:t>‹#›</a:t>
            </a:fld>
            <a:endParaRPr lang="en-US"/>
          </a:p>
        </p:txBody>
      </p:sp>
    </p:spTree>
    <p:extLst>
      <p:ext uri="{BB962C8B-B14F-4D97-AF65-F5344CB8AC3E}">
        <p14:creationId xmlns:p14="http://schemas.microsoft.com/office/powerpoint/2010/main" val="1473501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2154-626B-4236-BD58-FDB3CDBA2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312EC0-405E-46EA-BFA1-5BC83C5B45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7CF65A-2EC1-421F-9C78-88D5D460C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661CB-3A0E-43FE-9171-C593CA556A41}"/>
              </a:ext>
            </a:extLst>
          </p:cNvPr>
          <p:cNvSpPr>
            <a:spLocks noGrp="1"/>
          </p:cNvSpPr>
          <p:nvPr>
            <p:ph type="dt" sz="half" idx="10"/>
          </p:nvPr>
        </p:nvSpPr>
        <p:spPr/>
        <p:txBody>
          <a:bodyPr/>
          <a:lstStyle/>
          <a:p>
            <a:fld id="{D9BFA56D-C341-4521-9932-53810CB15758}" type="datetimeFigureOut">
              <a:rPr lang="en-US" smtClean="0"/>
              <a:t>6/1/2019</a:t>
            </a:fld>
            <a:endParaRPr lang="en-US"/>
          </a:p>
        </p:txBody>
      </p:sp>
      <p:sp>
        <p:nvSpPr>
          <p:cNvPr id="6" name="Footer Placeholder 5">
            <a:extLst>
              <a:ext uri="{FF2B5EF4-FFF2-40B4-BE49-F238E27FC236}">
                <a16:creationId xmlns:a16="http://schemas.microsoft.com/office/drawing/2014/main" id="{CE5E816A-F05C-4170-9DF4-5C3DFC88B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211ED-1861-4A81-9315-D992BD3BEE00}"/>
              </a:ext>
            </a:extLst>
          </p:cNvPr>
          <p:cNvSpPr>
            <a:spLocks noGrp="1"/>
          </p:cNvSpPr>
          <p:nvPr>
            <p:ph type="sldNum" sz="quarter" idx="12"/>
          </p:nvPr>
        </p:nvSpPr>
        <p:spPr/>
        <p:txBody>
          <a:bodyPr/>
          <a:lstStyle/>
          <a:p>
            <a:fld id="{4B080C62-D3DE-46A2-BB86-7282947B9947}" type="slidenum">
              <a:rPr lang="en-US" smtClean="0"/>
              <a:t>‹#›</a:t>
            </a:fld>
            <a:endParaRPr lang="en-US"/>
          </a:p>
        </p:txBody>
      </p:sp>
    </p:spTree>
    <p:extLst>
      <p:ext uri="{BB962C8B-B14F-4D97-AF65-F5344CB8AC3E}">
        <p14:creationId xmlns:p14="http://schemas.microsoft.com/office/powerpoint/2010/main" val="180979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772A5-9268-4D53-BF8D-D430FF278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C0299F-E734-42CC-BC30-B48BE2652D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D46F4-1555-4E76-B308-CCA9C6767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FA56D-C341-4521-9932-53810CB15758}" type="datetimeFigureOut">
              <a:rPr lang="en-US" smtClean="0"/>
              <a:t>6/1/2019</a:t>
            </a:fld>
            <a:endParaRPr lang="en-US"/>
          </a:p>
        </p:txBody>
      </p:sp>
      <p:sp>
        <p:nvSpPr>
          <p:cNvPr id="5" name="Footer Placeholder 4">
            <a:extLst>
              <a:ext uri="{FF2B5EF4-FFF2-40B4-BE49-F238E27FC236}">
                <a16:creationId xmlns:a16="http://schemas.microsoft.com/office/drawing/2014/main" id="{37AE2A99-06A3-45B1-8157-EA5AE2CA3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3168A2-B993-4A27-9DD8-742118627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80C62-D3DE-46A2-BB86-7282947B9947}" type="slidenum">
              <a:rPr lang="en-US" smtClean="0"/>
              <a:t>‹#›</a:t>
            </a:fld>
            <a:endParaRPr lang="en-US"/>
          </a:p>
        </p:txBody>
      </p:sp>
    </p:spTree>
    <p:extLst>
      <p:ext uri="{BB962C8B-B14F-4D97-AF65-F5344CB8AC3E}">
        <p14:creationId xmlns:p14="http://schemas.microsoft.com/office/powerpoint/2010/main" val="3076829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hyperlink" Target="https://www.titleist.com/tour/pga" TargetMode="External"/><Relationship Id="rId4" Type="http://schemas.openxmlformats.org/officeDocument/2006/relationships/hyperlink" Target="https://www.pgatour.com/player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3E6728-7580-4162-BBA4-C4817D3F0222}"/>
              </a:ext>
            </a:extLst>
          </p:cNvPr>
          <p:cNvPicPr>
            <a:picLocks noChangeAspect="1"/>
          </p:cNvPicPr>
          <p:nvPr/>
        </p:nvPicPr>
        <p:blipFill>
          <a:blip r:embed="rId2"/>
          <a:stretch>
            <a:fillRect/>
          </a:stretch>
        </p:blipFill>
        <p:spPr>
          <a:xfrm>
            <a:off x="-640" y="1036052"/>
            <a:ext cx="12192640" cy="4785896"/>
          </a:xfrm>
          <a:prstGeom prst="rect">
            <a:avLst/>
          </a:prstGeom>
        </p:spPr>
      </p:pic>
      <p:sp>
        <p:nvSpPr>
          <p:cNvPr id="5" name="TextBox 4">
            <a:extLst>
              <a:ext uri="{FF2B5EF4-FFF2-40B4-BE49-F238E27FC236}">
                <a16:creationId xmlns:a16="http://schemas.microsoft.com/office/drawing/2014/main" id="{A5E7DA3D-B2DB-4F96-8080-12C1E9B50BB2}"/>
              </a:ext>
            </a:extLst>
          </p:cNvPr>
          <p:cNvSpPr txBox="1"/>
          <p:nvPr/>
        </p:nvSpPr>
        <p:spPr>
          <a:xfrm>
            <a:off x="3695700" y="389721"/>
            <a:ext cx="8620125" cy="646331"/>
          </a:xfrm>
          <a:prstGeom prst="rect">
            <a:avLst/>
          </a:prstGeom>
          <a:noFill/>
        </p:spPr>
        <p:txBody>
          <a:bodyPr wrap="square" rtlCol="0">
            <a:spAutoFit/>
          </a:bodyPr>
          <a:lstStyle/>
          <a:p>
            <a:r>
              <a:rPr lang="en-US" sz="3600" dirty="0">
                <a:solidFill>
                  <a:schemeClr val="bg1"/>
                </a:solidFill>
                <a:latin typeface="Bahnschrift SemiBold" panose="020B0502040204020203" pitchFamily="34" charset="0"/>
              </a:rPr>
              <a:t>Driver Performance Visualization Project</a:t>
            </a:r>
          </a:p>
        </p:txBody>
      </p:sp>
      <p:sp>
        <p:nvSpPr>
          <p:cNvPr id="6" name="TextBox 5">
            <a:extLst>
              <a:ext uri="{FF2B5EF4-FFF2-40B4-BE49-F238E27FC236}">
                <a16:creationId xmlns:a16="http://schemas.microsoft.com/office/drawing/2014/main" id="{925FB262-9ACA-4417-8BEA-7DCBA0AD54A5}"/>
              </a:ext>
            </a:extLst>
          </p:cNvPr>
          <p:cNvSpPr txBox="1"/>
          <p:nvPr/>
        </p:nvSpPr>
        <p:spPr>
          <a:xfrm>
            <a:off x="5105401" y="5821948"/>
            <a:ext cx="6991350" cy="954107"/>
          </a:xfrm>
          <a:prstGeom prst="rect">
            <a:avLst/>
          </a:prstGeom>
          <a:noFill/>
        </p:spPr>
        <p:txBody>
          <a:bodyPr wrap="square" rtlCol="0">
            <a:spAutoFit/>
          </a:bodyPr>
          <a:lstStyle/>
          <a:p>
            <a:pPr algn="r"/>
            <a:r>
              <a:rPr lang="en-US" sz="2800" dirty="0">
                <a:solidFill>
                  <a:schemeClr val="bg1"/>
                </a:solidFill>
                <a:latin typeface="Bahnschrift SemiBold" panose="020B0502040204020203" pitchFamily="34" charset="0"/>
              </a:rPr>
              <a:t>Joey Ashcroft</a:t>
            </a:r>
          </a:p>
          <a:p>
            <a:pPr algn="r"/>
            <a:r>
              <a:rPr lang="en-US" sz="2800" dirty="0">
                <a:solidFill>
                  <a:schemeClr val="bg1"/>
                </a:solidFill>
                <a:latin typeface="Bahnschrift SemiBold" panose="020B0502040204020203" pitchFamily="34" charset="0"/>
              </a:rPr>
              <a:t>UCSD Data Science and Visualization</a:t>
            </a:r>
          </a:p>
        </p:txBody>
      </p:sp>
    </p:spTree>
    <p:extLst>
      <p:ext uri="{BB962C8B-B14F-4D97-AF65-F5344CB8AC3E}">
        <p14:creationId xmlns:p14="http://schemas.microsoft.com/office/powerpoint/2010/main" val="1006074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88AB46-5134-4AA2-9FE1-1B3B4269DDDC}"/>
              </a:ext>
            </a:extLst>
          </p:cNvPr>
          <p:cNvSpPr txBox="1"/>
          <p:nvPr/>
        </p:nvSpPr>
        <p:spPr>
          <a:xfrm>
            <a:off x="0" y="29653"/>
            <a:ext cx="11114843" cy="1261884"/>
          </a:xfrm>
          <a:prstGeom prst="rect">
            <a:avLst/>
          </a:prstGeom>
          <a:noFill/>
        </p:spPr>
        <p:txBody>
          <a:bodyPr wrap="square" rtlCol="0">
            <a:spAutoFit/>
          </a:bodyPr>
          <a:lstStyle/>
          <a:p>
            <a:r>
              <a:rPr lang="en-US" sz="4000" b="1" dirty="0"/>
              <a:t>D3 Swing Visualization:</a:t>
            </a:r>
          </a:p>
          <a:p>
            <a:r>
              <a:rPr lang="en-US" dirty="0"/>
              <a:t>Interactive Swing to visualize how the club is presented throughout the swing</a:t>
            </a:r>
          </a:p>
          <a:p>
            <a:r>
              <a:rPr lang="en-US" dirty="0"/>
              <a:t>Data collected by me of my own swing</a:t>
            </a:r>
          </a:p>
        </p:txBody>
      </p:sp>
      <p:pic>
        <p:nvPicPr>
          <p:cNvPr id="3" name="Picture 2">
            <a:extLst>
              <a:ext uri="{FF2B5EF4-FFF2-40B4-BE49-F238E27FC236}">
                <a16:creationId xmlns:a16="http://schemas.microsoft.com/office/drawing/2014/main" id="{873CD767-94F5-43DE-A626-0C470352AB16}"/>
              </a:ext>
            </a:extLst>
          </p:cNvPr>
          <p:cNvPicPr>
            <a:picLocks noChangeAspect="1"/>
          </p:cNvPicPr>
          <p:nvPr/>
        </p:nvPicPr>
        <p:blipFill>
          <a:blip r:embed="rId2"/>
          <a:stretch>
            <a:fillRect/>
          </a:stretch>
        </p:blipFill>
        <p:spPr>
          <a:xfrm>
            <a:off x="158041" y="2460363"/>
            <a:ext cx="4667250" cy="2771775"/>
          </a:xfrm>
          <a:prstGeom prst="rect">
            <a:avLst/>
          </a:prstGeom>
        </p:spPr>
      </p:pic>
      <p:sp>
        <p:nvSpPr>
          <p:cNvPr id="4" name="Rectangle 3">
            <a:extLst>
              <a:ext uri="{FF2B5EF4-FFF2-40B4-BE49-F238E27FC236}">
                <a16:creationId xmlns:a16="http://schemas.microsoft.com/office/drawing/2014/main" id="{8F95F363-9CD4-45C1-AA9B-EC11AA199154}"/>
              </a:ext>
            </a:extLst>
          </p:cNvPr>
          <p:cNvSpPr/>
          <p:nvPr/>
        </p:nvSpPr>
        <p:spPr>
          <a:xfrm>
            <a:off x="142041" y="2412031"/>
            <a:ext cx="4731799" cy="28879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44162C7-352A-4791-8E2B-18FC83BF02BD}"/>
              </a:ext>
            </a:extLst>
          </p:cNvPr>
          <p:cNvSpPr txBox="1"/>
          <p:nvPr/>
        </p:nvSpPr>
        <p:spPr>
          <a:xfrm>
            <a:off x="71020" y="1653868"/>
            <a:ext cx="4999885" cy="738664"/>
          </a:xfrm>
          <a:prstGeom prst="rect">
            <a:avLst/>
          </a:prstGeom>
          <a:noFill/>
        </p:spPr>
        <p:txBody>
          <a:bodyPr wrap="square" rtlCol="0">
            <a:spAutoFit/>
          </a:bodyPr>
          <a:lstStyle/>
          <a:p>
            <a:r>
              <a:rPr lang="en-US" sz="2400" b="1" dirty="0"/>
              <a:t>Data:</a:t>
            </a:r>
          </a:p>
          <a:p>
            <a:r>
              <a:rPr lang="en-US" dirty="0"/>
              <a:t>XYZ Position Data of certain points on the golf club</a:t>
            </a:r>
          </a:p>
        </p:txBody>
      </p:sp>
      <p:cxnSp>
        <p:nvCxnSpPr>
          <p:cNvPr id="7" name="Straight Arrow Connector 6">
            <a:extLst>
              <a:ext uri="{FF2B5EF4-FFF2-40B4-BE49-F238E27FC236}">
                <a16:creationId xmlns:a16="http://schemas.microsoft.com/office/drawing/2014/main" id="{9A7C689E-C49F-4A1A-A2E1-32C75DDA2A8B}"/>
              </a:ext>
            </a:extLst>
          </p:cNvPr>
          <p:cNvCxnSpPr/>
          <p:nvPr/>
        </p:nvCxnSpPr>
        <p:spPr>
          <a:xfrm>
            <a:off x="4989250" y="3657600"/>
            <a:ext cx="34623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0BE2B45-5F52-4859-91FF-DD175E330EC3}"/>
              </a:ext>
            </a:extLst>
          </p:cNvPr>
          <p:cNvPicPr>
            <a:picLocks noChangeAspect="1"/>
          </p:cNvPicPr>
          <p:nvPr/>
        </p:nvPicPr>
        <p:blipFill>
          <a:blip r:embed="rId3"/>
          <a:stretch>
            <a:fillRect/>
          </a:stretch>
        </p:blipFill>
        <p:spPr>
          <a:xfrm>
            <a:off x="5687602" y="2902090"/>
            <a:ext cx="6244545" cy="3516204"/>
          </a:xfrm>
          <a:prstGeom prst="rect">
            <a:avLst/>
          </a:prstGeom>
        </p:spPr>
      </p:pic>
      <p:pic>
        <p:nvPicPr>
          <p:cNvPr id="9" name="Picture 8">
            <a:extLst>
              <a:ext uri="{FF2B5EF4-FFF2-40B4-BE49-F238E27FC236}">
                <a16:creationId xmlns:a16="http://schemas.microsoft.com/office/drawing/2014/main" id="{57073F5B-017F-49DC-B83B-C297C1FE9817}"/>
              </a:ext>
            </a:extLst>
          </p:cNvPr>
          <p:cNvPicPr>
            <a:picLocks noChangeAspect="1"/>
          </p:cNvPicPr>
          <p:nvPr/>
        </p:nvPicPr>
        <p:blipFill>
          <a:blip r:embed="rId4"/>
          <a:stretch>
            <a:fillRect/>
          </a:stretch>
        </p:blipFill>
        <p:spPr>
          <a:xfrm>
            <a:off x="5821744" y="1291537"/>
            <a:ext cx="6228215" cy="1702614"/>
          </a:xfrm>
          <a:prstGeom prst="rect">
            <a:avLst/>
          </a:prstGeom>
        </p:spPr>
      </p:pic>
    </p:spTree>
    <p:extLst>
      <p:ext uri="{BB962C8B-B14F-4D97-AF65-F5344CB8AC3E}">
        <p14:creationId xmlns:p14="http://schemas.microsoft.com/office/powerpoint/2010/main" val="181056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E7DA3D-B2DB-4F96-8080-12C1E9B50BB2}"/>
              </a:ext>
            </a:extLst>
          </p:cNvPr>
          <p:cNvSpPr txBox="1"/>
          <p:nvPr/>
        </p:nvSpPr>
        <p:spPr>
          <a:xfrm>
            <a:off x="-1" y="0"/>
            <a:ext cx="11310151" cy="923330"/>
          </a:xfrm>
          <a:prstGeom prst="rect">
            <a:avLst/>
          </a:prstGeom>
          <a:noFill/>
        </p:spPr>
        <p:txBody>
          <a:bodyPr wrap="square" rtlCol="0">
            <a:spAutoFit/>
          </a:bodyPr>
          <a:lstStyle/>
          <a:p>
            <a:r>
              <a:rPr lang="en-US" sz="5400" dirty="0">
                <a:latin typeface="Bahnschrift SemiBold" panose="020B0502040204020203" pitchFamily="34" charset="0"/>
              </a:rPr>
              <a:t>Quick </a:t>
            </a:r>
            <a:r>
              <a:rPr lang="en-US" sz="5400" dirty="0" err="1">
                <a:latin typeface="Bahnschrift SemiBold" panose="020B0502040204020203" pitchFamily="34" charset="0"/>
              </a:rPr>
              <a:t>CrossFilter</a:t>
            </a:r>
            <a:r>
              <a:rPr lang="en-US" sz="5400" dirty="0">
                <a:latin typeface="Bahnschrift SemiBold" panose="020B0502040204020203" pitchFamily="34" charset="0"/>
              </a:rPr>
              <a:t> Summary:</a:t>
            </a:r>
          </a:p>
        </p:txBody>
      </p:sp>
      <p:sp>
        <p:nvSpPr>
          <p:cNvPr id="10" name="TextBox 9">
            <a:extLst>
              <a:ext uri="{FF2B5EF4-FFF2-40B4-BE49-F238E27FC236}">
                <a16:creationId xmlns:a16="http://schemas.microsoft.com/office/drawing/2014/main" id="{C7EC244B-957C-44AF-A3FF-B761423BBFC6}"/>
              </a:ext>
            </a:extLst>
          </p:cNvPr>
          <p:cNvSpPr txBox="1"/>
          <p:nvPr/>
        </p:nvSpPr>
        <p:spPr>
          <a:xfrm>
            <a:off x="86460" y="965811"/>
            <a:ext cx="11845128" cy="584775"/>
          </a:xfrm>
          <a:prstGeom prst="rect">
            <a:avLst/>
          </a:prstGeom>
          <a:noFill/>
        </p:spPr>
        <p:txBody>
          <a:bodyPr wrap="square" rtlCol="0">
            <a:spAutoFit/>
          </a:bodyPr>
          <a:lstStyle/>
          <a:p>
            <a:r>
              <a:rPr lang="en-US" sz="3200" dirty="0"/>
              <a:t>I chose the following filters would best summarize my data:</a:t>
            </a:r>
          </a:p>
        </p:txBody>
      </p:sp>
      <p:sp>
        <p:nvSpPr>
          <p:cNvPr id="12" name="TextBox 11">
            <a:extLst>
              <a:ext uri="{FF2B5EF4-FFF2-40B4-BE49-F238E27FC236}">
                <a16:creationId xmlns:a16="http://schemas.microsoft.com/office/drawing/2014/main" id="{913BB876-26C3-4EE3-B580-1F5D43D7CA48}"/>
              </a:ext>
            </a:extLst>
          </p:cNvPr>
          <p:cNvSpPr txBox="1"/>
          <p:nvPr/>
        </p:nvSpPr>
        <p:spPr>
          <a:xfrm>
            <a:off x="173436" y="4831949"/>
            <a:ext cx="3564065" cy="461665"/>
          </a:xfrm>
          <a:prstGeom prst="rect">
            <a:avLst/>
          </a:prstGeom>
          <a:noFill/>
        </p:spPr>
        <p:txBody>
          <a:bodyPr wrap="square" rtlCol="0">
            <a:spAutoFit/>
          </a:bodyPr>
          <a:lstStyle/>
          <a:p>
            <a:r>
              <a:rPr lang="en-US" sz="2400" dirty="0"/>
              <a:t>Composite Line Chart</a:t>
            </a:r>
          </a:p>
        </p:txBody>
      </p:sp>
      <p:pic>
        <p:nvPicPr>
          <p:cNvPr id="13" name="Picture 12">
            <a:extLst>
              <a:ext uri="{FF2B5EF4-FFF2-40B4-BE49-F238E27FC236}">
                <a16:creationId xmlns:a16="http://schemas.microsoft.com/office/drawing/2014/main" id="{6B5197FA-9628-47D5-BF63-00AB993D3F77}"/>
              </a:ext>
            </a:extLst>
          </p:cNvPr>
          <p:cNvPicPr>
            <a:picLocks noChangeAspect="1"/>
          </p:cNvPicPr>
          <p:nvPr/>
        </p:nvPicPr>
        <p:blipFill>
          <a:blip r:embed="rId2"/>
          <a:stretch>
            <a:fillRect/>
          </a:stretch>
        </p:blipFill>
        <p:spPr>
          <a:xfrm>
            <a:off x="1127464" y="2908345"/>
            <a:ext cx="2610036" cy="1736101"/>
          </a:xfrm>
          <a:prstGeom prst="rect">
            <a:avLst/>
          </a:prstGeom>
        </p:spPr>
      </p:pic>
      <p:pic>
        <p:nvPicPr>
          <p:cNvPr id="14" name="Picture 13">
            <a:extLst>
              <a:ext uri="{FF2B5EF4-FFF2-40B4-BE49-F238E27FC236}">
                <a16:creationId xmlns:a16="http://schemas.microsoft.com/office/drawing/2014/main" id="{A8E2BA89-B863-46F4-B44C-A2628DDBB2A0}"/>
              </a:ext>
            </a:extLst>
          </p:cNvPr>
          <p:cNvPicPr>
            <a:picLocks noChangeAspect="1"/>
          </p:cNvPicPr>
          <p:nvPr/>
        </p:nvPicPr>
        <p:blipFill>
          <a:blip r:embed="rId3"/>
          <a:stretch>
            <a:fillRect/>
          </a:stretch>
        </p:blipFill>
        <p:spPr>
          <a:xfrm>
            <a:off x="5571059" y="2215958"/>
            <a:ext cx="2414033" cy="2428488"/>
          </a:xfrm>
          <a:prstGeom prst="rect">
            <a:avLst/>
          </a:prstGeom>
        </p:spPr>
      </p:pic>
      <p:pic>
        <p:nvPicPr>
          <p:cNvPr id="15" name="Picture 14">
            <a:extLst>
              <a:ext uri="{FF2B5EF4-FFF2-40B4-BE49-F238E27FC236}">
                <a16:creationId xmlns:a16="http://schemas.microsoft.com/office/drawing/2014/main" id="{625D6A02-EB0F-4307-B532-CEF20045EF6C}"/>
              </a:ext>
            </a:extLst>
          </p:cNvPr>
          <p:cNvPicPr>
            <a:picLocks noChangeAspect="1"/>
          </p:cNvPicPr>
          <p:nvPr/>
        </p:nvPicPr>
        <p:blipFill>
          <a:blip r:embed="rId4"/>
          <a:stretch>
            <a:fillRect/>
          </a:stretch>
        </p:blipFill>
        <p:spPr>
          <a:xfrm>
            <a:off x="8112242" y="5293614"/>
            <a:ext cx="4079758" cy="1142132"/>
          </a:xfrm>
          <a:prstGeom prst="rect">
            <a:avLst/>
          </a:prstGeom>
        </p:spPr>
      </p:pic>
      <p:pic>
        <p:nvPicPr>
          <p:cNvPr id="16" name="Picture 15">
            <a:extLst>
              <a:ext uri="{FF2B5EF4-FFF2-40B4-BE49-F238E27FC236}">
                <a16:creationId xmlns:a16="http://schemas.microsoft.com/office/drawing/2014/main" id="{623227BD-D9B7-4A32-A92A-A7ADAAFDC77D}"/>
              </a:ext>
            </a:extLst>
          </p:cNvPr>
          <p:cNvPicPr>
            <a:picLocks noChangeAspect="1"/>
          </p:cNvPicPr>
          <p:nvPr/>
        </p:nvPicPr>
        <p:blipFill>
          <a:blip r:embed="rId5"/>
          <a:stretch>
            <a:fillRect/>
          </a:stretch>
        </p:blipFill>
        <p:spPr>
          <a:xfrm>
            <a:off x="9654742" y="3606418"/>
            <a:ext cx="1078361" cy="603882"/>
          </a:xfrm>
          <a:prstGeom prst="rect">
            <a:avLst/>
          </a:prstGeom>
        </p:spPr>
      </p:pic>
      <p:pic>
        <p:nvPicPr>
          <p:cNvPr id="17" name="Picture 16">
            <a:extLst>
              <a:ext uri="{FF2B5EF4-FFF2-40B4-BE49-F238E27FC236}">
                <a16:creationId xmlns:a16="http://schemas.microsoft.com/office/drawing/2014/main" id="{7F7F589D-5B85-4CAB-A822-C4E5836249AF}"/>
              </a:ext>
            </a:extLst>
          </p:cNvPr>
          <p:cNvPicPr>
            <a:picLocks noChangeAspect="1"/>
          </p:cNvPicPr>
          <p:nvPr/>
        </p:nvPicPr>
        <p:blipFill>
          <a:blip r:embed="rId6"/>
          <a:stretch>
            <a:fillRect/>
          </a:stretch>
        </p:blipFill>
        <p:spPr>
          <a:xfrm>
            <a:off x="173436" y="5160900"/>
            <a:ext cx="6804413" cy="1462577"/>
          </a:xfrm>
          <a:prstGeom prst="rect">
            <a:avLst/>
          </a:prstGeom>
        </p:spPr>
      </p:pic>
      <p:sp>
        <p:nvSpPr>
          <p:cNvPr id="18" name="TextBox 17">
            <a:extLst>
              <a:ext uri="{FF2B5EF4-FFF2-40B4-BE49-F238E27FC236}">
                <a16:creationId xmlns:a16="http://schemas.microsoft.com/office/drawing/2014/main" id="{0225317B-3C8A-44E3-BF71-73BA344D94FF}"/>
              </a:ext>
            </a:extLst>
          </p:cNvPr>
          <p:cNvSpPr txBox="1"/>
          <p:nvPr/>
        </p:nvSpPr>
        <p:spPr>
          <a:xfrm>
            <a:off x="1072140" y="2334295"/>
            <a:ext cx="1955146" cy="461665"/>
          </a:xfrm>
          <a:prstGeom prst="rect">
            <a:avLst/>
          </a:prstGeom>
          <a:noFill/>
        </p:spPr>
        <p:txBody>
          <a:bodyPr wrap="square" rtlCol="0">
            <a:spAutoFit/>
          </a:bodyPr>
          <a:lstStyle/>
          <a:p>
            <a:r>
              <a:rPr lang="en-US" sz="2400" dirty="0"/>
              <a:t>Bar Chart</a:t>
            </a:r>
          </a:p>
        </p:txBody>
      </p:sp>
      <p:sp>
        <p:nvSpPr>
          <p:cNvPr id="19" name="TextBox 18">
            <a:extLst>
              <a:ext uri="{FF2B5EF4-FFF2-40B4-BE49-F238E27FC236}">
                <a16:creationId xmlns:a16="http://schemas.microsoft.com/office/drawing/2014/main" id="{2E2ECF3B-BD5E-42FE-B1B6-EE9396EE020E}"/>
              </a:ext>
            </a:extLst>
          </p:cNvPr>
          <p:cNvSpPr txBox="1"/>
          <p:nvPr/>
        </p:nvSpPr>
        <p:spPr>
          <a:xfrm>
            <a:off x="6096000" y="1836207"/>
            <a:ext cx="1955146" cy="461665"/>
          </a:xfrm>
          <a:prstGeom prst="rect">
            <a:avLst/>
          </a:prstGeom>
          <a:noFill/>
        </p:spPr>
        <p:txBody>
          <a:bodyPr wrap="square" rtlCol="0">
            <a:spAutoFit/>
          </a:bodyPr>
          <a:lstStyle/>
          <a:p>
            <a:r>
              <a:rPr lang="en-US" sz="2400" dirty="0"/>
              <a:t>Pie Chart</a:t>
            </a:r>
          </a:p>
        </p:txBody>
      </p:sp>
      <p:sp>
        <p:nvSpPr>
          <p:cNvPr id="20" name="TextBox 19">
            <a:extLst>
              <a:ext uri="{FF2B5EF4-FFF2-40B4-BE49-F238E27FC236}">
                <a16:creationId xmlns:a16="http://schemas.microsoft.com/office/drawing/2014/main" id="{C6F8A72E-D9BB-4113-82C9-593D2987854F}"/>
              </a:ext>
            </a:extLst>
          </p:cNvPr>
          <p:cNvSpPr txBox="1"/>
          <p:nvPr/>
        </p:nvSpPr>
        <p:spPr>
          <a:xfrm>
            <a:off x="9403395" y="3146837"/>
            <a:ext cx="2274164" cy="461665"/>
          </a:xfrm>
          <a:prstGeom prst="rect">
            <a:avLst/>
          </a:prstGeom>
          <a:noFill/>
        </p:spPr>
        <p:txBody>
          <a:bodyPr wrap="square" rtlCol="0">
            <a:spAutoFit/>
          </a:bodyPr>
          <a:lstStyle/>
          <a:p>
            <a:r>
              <a:rPr lang="en-US" sz="2400" dirty="0"/>
              <a:t>Number Display</a:t>
            </a:r>
          </a:p>
        </p:txBody>
      </p:sp>
      <p:sp>
        <p:nvSpPr>
          <p:cNvPr id="21" name="TextBox 20">
            <a:extLst>
              <a:ext uri="{FF2B5EF4-FFF2-40B4-BE49-F238E27FC236}">
                <a16:creationId xmlns:a16="http://schemas.microsoft.com/office/drawing/2014/main" id="{F6ACCD77-1C88-4D07-B35F-BCCFEF472ABE}"/>
              </a:ext>
            </a:extLst>
          </p:cNvPr>
          <p:cNvSpPr txBox="1"/>
          <p:nvPr/>
        </p:nvSpPr>
        <p:spPr>
          <a:xfrm>
            <a:off x="8068900" y="4699235"/>
            <a:ext cx="2274164" cy="461665"/>
          </a:xfrm>
          <a:prstGeom prst="rect">
            <a:avLst/>
          </a:prstGeom>
          <a:noFill/>
        </p:spPr>
        <p:txBody>
          <a:bodyPr wrap="square" rtlCol="0">
            <a:spAutoFit/>
          </a:bodyPr>
          <a:lstStyle/>
          <a:p>
            <a:r>
              <a:rPr lang="en-US" sz="2400" dirty="0"/>
              <a:t>Table</a:t>
            </a:r>
          </a:p>
        </p:txBody>
      </p:sp>
    </p:spTree>
    <p:extLst>
      <p:ext uri="{BB962C8B-B14F-4D97-AF65-F5344CB8AC3E}">
        <p14:creationId xmlns:p14="http://schemas.microsoft.com/office/powerpoint/2010/main" val="31078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E7DA3D-B2DB-4F96-8080-12C1E9B50BB2}"/>
              </a:ext>
            </a:extLst>
          </p:cNvPr>
          <p:cNvSpPr txBox="1"/>
          <p:nvPr/>
        </p:nvSpPr>
        <p:spPr>
          <a:xfrm>
            <a:off x="-1" y="0"/>
            <a:ext cx="11310151" cy="923330"/>
          </a:xfrm>
          <a:prstGeom prst="rect">
            <a:avLst/>
          </a:prstGeom>
          <a:noFill/>
        </p:spPr>
        <p:txBody>
          <a:bodyPr wrap="square" rtlCol="0">
            <a:spAutoFit/>
          </a:bodyPr>
          <a:lstStyle/>
          <a:p>
            <a:r>
              <a:rPr lang="en-US" sz="5400" dirty="0">
                <a:latin typeface="Bahnschrift SemiBold" panose="020B0502040204020203" pitchFamily="34" charset="0"/>
              </a:rPr>
              <a:t>Brief Background for Visualization:</a:t>
            </a:r>
          </a:p>
        </p:txBody>
      </p:sp>
      <p:pic>
        <p:nvPicPr>
          <p:cNvPr id="2" name="Picture 1">
            <a:extLst>
              <a:ext uri="{FF2B5EF4-FFF2-40B4-BE49-F238E27FC236}">
                <a16:creationId xmlns:a16="http://schemas.microsoft.com/office/drawing/2014/main" id="{A22241AF-0D88-405F-9347-106AF52EB0E1}"/>
              </a:ext>
            </a:extLst>
          </p:cNvPr>
          <p:cNvPicPr>
            <a:picLocks noChangeAspect="1"/>
          </p:cNvPicPr>
          <p:nvPr/>
        </p:nvPicPr>
        <p:blipFill>
          <a:blip r:embed="rId2"/>
          <a:stretch>
            <a:fillRect/>
          </a:stretch>
        </p:blipFill>
        <p:spPr>
          <a:xfrm>
            <a:off x="1978818" y="4210593"/>
            <a:ext cx="8234363" cy="2184150"/>
          </a:xfrm>
          <a:prstGeom prst="rect">
            <a:avLst/>
          </a:prstGeom>
        </p:spPr>
      </p:pic>
      <p:sp>
        <p:nvSpPr>
          <p:cNvPr id="4" name="Rectangle 3">
            <a:extLst>
              <a:ext uri="{FF2B5EF4-FFF2-40B4-BE49-F238E27FC236}">
                <a16:creationId xmlns:a16="http://schemas.microsoft.com/office/drawing/2014/main" id="{21B46F04-7FAD-48D2-8971-6250EBF6C5E5}"/>
              </a:ext>
            </a:extLst>
          </p:cNvPr>
          <p:cNvSpPr/>
          <p:nvPr/>
        </p:nvSpPr>
        <p:spPr>
          <a:xfrm>
            <a:off x="1978818" y="4361635"/>
            <a:ext cx="2025011" cy="18820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7EC244B-957C-44AF-A3FF-B761423BBFC6}"/>
              </a:ext>
            </a:extLst>
          </p:cNvPr>
          <p:cNvSpPr txBox="1"/>
          <p:nvPr/>
        </p:nvSpPr>
        <p:spPr>
          <a:xfrm>
            <a:off x="86460" y="965811"/>
            <a:ext cx="11845128" cy="1569660"/>
          </a:xfrm>
          <a:prstGeom prst="rect">
            <a:avLst/>
          </a:prstGeom>
          <a:noFill/>
        </p:spPr>
        <p:txBody>
          <a:bodyPr wrap="square" rtlCol="0">
            <a:spAutoFit/>
          </a:bodyPr>
          <a:lstStyle/>
          <a:p>
            <a:r>
              <a:rPr lang="en-US" sz="3200" dirty="0"/>
              <a:t>There are many different golf performance statistics but my visualization focuses just on the driver which is the club used to hit the ball 200-300 yards off the tee box</a:t>
            </a:r>
          </a:p>
        </p:txBody>
      </p:sp>
      <p:sp>
        <p:nvSpPr>
          <p:cNvPr id="11" name="TextBox 10">
            <a:extLst>
              <a:ext uri="{FF2B5EF4-FFF2-40B4-BE49-F238E27FC236}">
                <a16:creationId xmlns:a16="http://schemas.microsoft.com/office/drawing/2014/main" id="{4F371BAA-4681-4EC9-B8CB-17C214E05901}"/>
              </a:ext>
            </a:extLst>
          </p:cNvPr>
          <p:cNvSpPr txBox="1"/>
          <p:nvPr/>
        </p:nvSpPr>
        <p:spPr>
          <a:xfrm>
            <a:off x="86460" y="2561936"/>
            <a:ext cx="11845128" cy="1569660"/>
          </a:xfrm>
          <a:prstGeom prst="rect">
            <a:avLst/>
          </a:prstGeom>
          <a:noFill/>
        </p:spPr>
        <p:txBody>
          <a:bodyPr wrap="square" rtlCol="0">
            <a:spAutoFit/>
          </a:bodyPr>
          <a:lstStyle/>
          <a:p>
            <a:r>
              <a:rPr lang="en-US" sz="3200" b="1" dirty="0"/>
              <a:t>2 parameters can be used to assess driver performance:</a:t>
            </a:r>
          </a:p>
          <a:p>
            <a:r>
              <a:rPr lang="en-US" sz="3200" dirty="0"/>
              <a:t>1.) Distance (measured in yards from the tee box)</a:t>
            </a:r>
          </a:p>
          <a:p>
            <a:r>
              <a:rPr lang="en-US" sz="3200" dirty="0"/>
              <a:t>2.) Accuracy (measured by fairways hit)</a:t>
            </a:r>
          </a:p>
        </p:txBody>
      </p:sp>
    </p:spTree>
    <p:extLst>
      <p:ext uri="{BB962C8B-B14F-4D97-AF65-F5344CB8AC3E}">
        <p14:creationId xmlns:p14="http://schemas.microsoft.com/office/powerpoint/2010/main" val="316810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3E6728-7580-4162-BBA4-C4817D3F0222}"/>
              </a:ext>
            </a:extLst>
          </p:cNvPr>
          <p:cNvPicPr>
            <a:picLocks noChangeAspect="1"/>
          </p:cNvPicPr>
          <p:nvPr/>
        </p:nvPicPr>
        <p:blipFill>
          <a:blip r:embed="rId2"/>
          <a:stretch>
            <a:fillRect/>
          </a:stretch>
        </p:blipFill>
        <p:spPr>
          <a:xfrm>
            <a:off x="-640" y="1036052"/>
            <a:ext cx="12192640" cy="4785896"/>
          </a:xfrm>
          <a:prstGeom prst="rect">
            <a:avLst/>
          </a:prstGeom>
        </p:spPr>
      </p:pic>
      <p:sp>
        <p:nvSpPr>
          <p:cNvPr id="5" name="TextBox 4">
            <a:extLst>
              <a:ext uri="{FF2B5EF4-FFF2-40B4-BE49-F238E27FC236}">
                <a16:creationId xmlns:a16="http://schemas.microsoft.com/office/drawing/2014/main" id="{A5E7DA3D-B2DB-4F96-8080-12C1E9B50BB2}"/>
              </a:ext>
            </a:extLst>
          </p:cNvPr>
          <p:cNvSpPr txBox="1"/>
          <p:nvPr/>
        </p:nvSpPr>
        <p:spPr>
          <a:xfrm>
            <a:off x="7581901" y="1036052"/>
            <a:ext cx="5086350" cy="1446550"/>
          </a:xfrm>
          <a:prstGeom prst="rect">
            <a:avLst/>
          </a:prstGeom>
          <a:noFill/>
        </p:spPr>
        <p:txBody>
          <a:bodyPr wrap="square" rtlCol="0">
            <a:spAutoFit/>
          </a:bodyPr>
          <a:lstStyle/>
          <a:p>
            <a:r>
              <a:rPr lang="en-US" sz="8800" dirty="0">
                <a:solidFill>
                  <a:schemeClr val="bg1"/>
                </a:solidFill>
                <a:latin typeface="Bahnschrift SemiBold" panose="020B0502040204020203" pitchFamily="34" charset="0"/>
              </a:rPr>
              <a:t>THE END</a:t>
            </a:r>
          </a:p>
        </p:txBody>
      </p:sp>
    </p:spTree>
    <p:extLst>
      <p:ext uri="{BB962C8B-B14F-4D97-AF65-F5344CB8AC3E}">
        <p14:creationId xmlns:p14="http://schemas.microsoft.com/office/powerpoint/2010/main" val="256618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15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E7DA3D-B2DB-4F96-8080-12C1E9B50BB2}"/>
              </a:ext>
            </a:extLst>
          </p:cNvPr>
          <p:cNvSpPr txBox="1"/>
          <p:nvPr/>
        </p:nvSpPr>
        <p:spPr>
          <a:xfrm>
            <a:off x="0" y="-23904"/>
            <a:ext cx="10553700" cy="923330"/>
          </a:xfrm>
          <a:prstGeom prst="rect">
            <a:avLst/>
          </a:prstGeom>
          <a:noFill/>
        </p:spPr>
        <p:txBody>
          <a:bodyPr wrap="square" rtlCol="0">
            <a:spAutoFit/>
          </a:bodyPr>
          <a:lstStyle/>
          <a:p>
            <a:r>
              <a:rPr lang="en-US" sz="5400" dirty="0">
                <a:latin typeface="Bahnschrift SemiBold" panose="020B0502040204020203" pitchFamily="34" charset="0"/>
              </a:rPr>
              <a:t>Purpose of Project:</a:t>
            </a:r>
          </a:p>
        </p:txBody>
      </p:sp>
      <p:sp>
        <p:nvSpPr>
          <p:cNvPr id="6" name="TextBox 5">
            <a:extLst>
              <a:ext uri="{FF2B5EF4-FFF2-40B4-BE49-F238E27FC236}">
                <a16:creationId xmlns:a16="http://schemas.microsoft.com/office/drawing/2014/main" id="{925FB262-9ACA-4417-8BEA-7DCBA0AD54A5}"/>
              </a:ext>
            </a:extLst>
          </p:cNvPr>
          <p:cNvSpPr txBox="1"/>
          <p:nvPr/>
        </p:nvSpPr>
        <p:spPr>
          <a:xfrm>
            <a:off x="61272" y="869411"/>
            <a:ext cx="12068815" cy="1938992"/>
          </a:xfrm>
          <a:prstGeom prst="rect">
            <a:avLst/>
          </a:prstGeom>
          <a:noFill/>
        </p:spPr>
        <p:txBody>
          <a:bodyPr wrap="square" rtlCol="0">
            <a:spAutoFit/>
          </a:bodyPr>
          <a:lstStyle/>
          <a:p>
            <a:pPr marL="571500" indent="-571500">
              <a:buFontTx/>
              <a:buChar char="-"/>
            </a:pPr>
            <a:r>
              <a:rPr lang="en-US" sz="4000" dirty="0">
                <a:latin typeface="Bahnschrift SemiBold" panose="020B0502040204020203" pitchFamily="34" charset="0"/>
              </a:rPr>
              <a:t>Build a visualization allowing the user to explore golf performance on the PGA tour in many aspects: </a:t>
            </a:r>
          </a:p>
          <a:p>
            <a:r>
              <a:rPr lang="en-US" sz="4000" dirty="0">
                <a:latin typeface="Bahnschrift SemiBold" panose="020B0502040204020203" pitchFamily="34" charset="0"/>
                <a:sym typeface="Wingdings" panose="05000000000000000000" pitchFamily="2" charset="2"/>
              </a:rPr>
              <a:t></a:t>
            </a:r>
            <a:r>
              <a:rPr lang="en-US" sz="4000" dirty="0">
                <a:latin typeface="Bahnschrift SemiBold" panose="020B0502040204020203" pitchFamily="34" charset="0"/>
              </a:rPr>
              <a:t>Time/Distance/Accuracy/Player Data/Swing Viz</a:t>
            </a:r>
          </a:p>
        </p:txBody>
      </p:sp>
      <p:pic>
        <p:nvPicPr>
          <p:cNvPr id="8" name="Picture 7">
            <a:extLst>
              <a:ext uri="{FF2B5EF4-FFF2-40B4-BE49-F238E27FC236}">
                <a16:creationId xmlns:a16="http://schemas.microsoft.com/office/drawing/2014/main" id="{703C183C-F16B-49DC-8609-276EF3AF4687}"/>
              </a:ext>
            </a:extLst>
          </p:cNvPr>
          <p:cNvPicPr/>
          <p:nvPr/>
        </p:nvPicPr>
        <p:blipFill>
          <a:blip r:embed="rId2"/>
          <a:stretch>
            <a:fillRect/>
          </a:stretch>
        </p:blipFill>
        <p:spPr>
          <a:xfrm>
            <a:off x="4257990" y="3835600"/>
            <a:ext cx="3675380" cy="2788920"/>
          </a:xfrm>
          <a:prstGeom prst="rect">
            <a:avLst/>
          </a:prstGeom>
        </p:spPr>
      </p:pic>
      <p:pic>
        <p:nvPicPr>
          <p:cNvPr id="9" name="Picture 8">
            <a:extLst>
              <a:ext uri="{FF2B5EF4-FFF2-40B4-BE49-F238E27FC236}">
                <a16:creationId xmlns:a16="http://schemas.microsoft.com/office/drawing/2014/main" id="{2C3F674F-04E3-4E00-9C76-5DA0B9D37017}"/>
              </a:ext>
            </a:extLst>
          </p:cNvPr>
          <p:cNvPicPr/>
          <p:nvPr/>
        </p:nvPicPr>
        <p:blipFill>
          <a:blip r:embed="rId3"/>
          <a:stretch>
            <a:fillRect/>
          </a:stretch>
        </p:blipFill>
        <p:spPr>
          <a:xfrm>
            <a:off x="8218806" y="3603573"/>
            <a:ext cx="3733800" cy="3026410"/>
          </a:xfrm>
          <a:prstGeom prst="rect">
            <a:avLst/>
          </a:prstGeom>
        </p:spPr>
      </p:pic>
      <p:sp>
        <p:nvSpPr>
          <p:cNvPr id="3" name="TextBox 2">
            <a:extLst>
              <a:ext uri="{FF2B5EF4-FFF2-40B4-BE49-F238E27FC236}">
                <a16:creationId xmlns:a16="http://schemas.microsoft.com/office/drawing/2014/main" id="{46DE7278-7F3E-4A55-A31D-E07895848516}"/>
              </a:ext>
            </a:extLst>
          </p:cNvPr>
          <p:cNvSpPr txBox="1"/>
          <p:nvPr/>
        </p:nvSpPr>
        <p:spPr>
          <a:xfrm>
            <a:off x="132081" y="3073866"/>
            <a:ext cx="7229475" cy="646331"/>
          </a:xfrm>
          <a:prstGeom prst="rect">
            <a:avLst/>
          </a:prstGeom>
          <a:noFill/>
        </p:spPr>
        <p:txBody>
          <a:bodyPr wrap="square" rtlCol="0">
            <a:spAutoFit/>
          </a:bodyPr>
          <a:lstStyle/>
          <a:p>
            <a:r>
              <a:rPr lang="en-US" sz="3600" b="1" i="1" dirty="0"/>
              <a:t>Inspirational Visualizations:</a:t>
            </a:r>
          </a:p>
        </p:txBody>
      </p:sp>
      <p:pic>
        <p:nvPicPr>
          <p:cNvPr id="10" name="Picture 9">
            <a:extLst>
              <a:ext uri="{FF2B5EF4-FFF2-40B4-BE49-F238E27FC236}">
                <a16:creationId xmlns:a16="http://schemas.microsoft.com/office/drawing/2014/main" id="{C14DBD88-BD47-4C7C-9A88-059E72629048}"/>
              </a:ext>
            </a:extLst>
          </p:cNvPr>
          <p:cNvPicPr>
            <a:picLocks noChangeAspect="1"/>
          </p:cNvPicPr>
          <p:nvPr/>
        </p:nvPicPr>
        <p:blipFill>
          <a:blip r:embed="rId4"/>
          <a:stretch>
            <a:fillRect/>
          </a:stretch>
        </p:blipFill>
        <p:spPr>
          <a:xfrm>
            <a:off x="260239" y="3749766"/>
            <a:ext cx="3569126" cy="2960588"/>
          </a:xfrm>
          <a:prstGeom prst="rect">
            <a:avLst/>
          </a:prstGeom>
        </p:spPr>
      </p:pic>
    </p:spTree>
    <p:extLst>
      <p:ext uri="{BB962C8B-B14F-4D97-AF65-F5344CB8AC3E}">
        <p14:creationId xmlns:p14="http://schemas.microsoft.com/office/powerpoint/2010/main" val="372816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E7DA3D-B2DB-4F96-8080-12C1E9B50BB2}"/>
              </a:ext>
            </a:extLst>
          </p:cNvPr>
          <p:cNvSpPr txBox="1"/>
          <p:nvPr/>
        </p:nvSpPr>
        <p:spPr>
          <a:xfrm>
            <a:off x="133351" y="15540"/>
            <a:ext cx="8620125" cy="1015663"/>
          </a:xfrm>
          <a:prstGeom prst="rect">
            <a:avLst/>
          </a:prstGeom>
          <a:noFill/>
        </p:spPr>
        <p:txBody>
          <a:bodyPr wrap="square" rtlCol="0">
            <a:spAutoFit/>
          </a:bodyPr>
          <a:lstStyle/>
          <a:p>
            <a:r>
              <a:rPr lang="en-US" sz="6000" dirty="0">
                <a:latin typeface="Bahnschrift SemiBold" panose="020B0502040204020203" pitchFamily="34" charset="0"/>
              </a:rPr>
              <a:t>Procedures:</a:t>
            </a:r>
          </a:p>
        </p:txBody>
      </p:sp>
      <p:sp>
        <p:nvSpPr>
          <p:cNvPr id="6" name="TextBox 5">
            <a:extLst>
              <a:ext uri="{FF2B5EF4-FFF2-40B4-BE49-F238E27FC236}">
                <a16:creationId xmlns:a16="http://schemas.microsoft.com/office/drawing/2014/main" id="{925FB262-9ACA-4417-8BEA-7DCBA0AD54A5}"/>
              </a:ext>
            </a:extLst>
          </p:cNvPr>
          <p:cNvSpPr txBox="1"/>
          <p:nvPr/>
        </p:nvSpPr>
        <p:spPr>
          <a:xfrm>
            <a:off x="133351" y="1031203"/>
            <a:ext cx="11830050" cy="6001643"/>
          </a:xfrm>
          <a:prstGeom prst="rect">
            <a:avLst/>
          </a:prstGeom>
          <a:noFill/>
        </p:spPr>
        <p:txBody>
          <a:bodyPr wrap="square" rtlCol="0">
            <a:spAutoFit/>
          </a:bodyPr>
          <a:lstStyle/>
          <a:p>
            <a:pPr marL="514350" indent="-514350">
              <a:buAutoNum type="arabicPeriod"/>
            </a:pPr>
            <a:r>
              <a:rPr lang="en-US" sz="3200" dirty="0">
                <a:latin typeface="Bahnschrift SemiBold" panose="020B0502040204020203" pitchFamily="34" charset="0"/>
              </a:rPr>
              <a:t>Build web scraping tool</a:t>
            </a:r>
          </a:p>
          <a:p>
            <a:pPr marL="514350" indent="-514350">
              <a:buAutoNum type="arabicPeriod"/>
            </a:pPr>
            <a:endParaRPr lang="en-US" sz="3200" dirty="0">
              <a:latin typeface="Bahnschrift SemiBold" panose="020B0502040204020203" pitchFamily="34" charset="0"/>
            </a:endParaRPr>
          </a:p>
          <a:p>
            <a:pPr marL="514350" indent="-514350">
              <a:buAutoNum type="arabicPeriod"/>
            </a:pPr>
            <a:r>
              <a:rPr lang="en-US" sz="3200" dirty="0">
                <a:latin typeface="Bahnschrift SemiBold" panose="020B0502040204020203" pitchFamily="34" charset="0"/>
              </a:rPr>
              <a:t>Scrape PGA tour/Titleist website and push data to MongoDB</a:t>
            </a:r>
          </a:p>
          <a:p>
            <a:pPr marL="514350" indent="-514350">
              <a:buAutoNum type="arabicPeriod"/>
            </a:pPr>
            <a:endParaRPr lang="en-US" sz="3200" dirty="0">
              <a:latin typeface="Bahnschrift SemiBold" panose="020B0502040204020203" pitchFamily="34" charset="0"/>
            </a:endParaRPr>
          </a:p>
          <a:p>
            <a:pPr marL="514350" indent="-514350">
              <a:buAutoNum type="arabicPeriod"/>
            </a:pPr>
            <a:r>
              <a:rPr lang="en-US" sz="3200" dirty="0">
                <a:latin typeface="Bahnschrift SemiBold" panose="020B0502040204020203" pitchFamily="34" charset="0"/>
              </a:rPr>
              <a:t>Create Flask App to query the data</a:t>
            </a:r>
          </a:p>
          <a:p>
            <a:pPr marL="514350" indent="-514350">
              <a:buAutoNum type="arabicPeriod"/>
            </a:pPr>
            <a:endParaRPr lang="en-US" sz="3200" dirty="0">
              <a:latin typeface="Bahnschrift SemiBold" panose="020B0502040204020203" pitchFamily="34" charset="0"/>
            </a:endParaRPr>
          </a:p>
          <a:p>
            <a:pPr marL="514350" indent="-514350">
              <a:buAutoNum type="arabicPeriod"/>
            </a:pPr>
            <a:r>
              <a:rPr lang="en-US" sz="3200" dirty="0">
                <a:latin typeface="Bahnschrift SemiBold" panose="020B0502040204020203" pitchFamily="34" charset="0"/>
              </a:rPr>
              <a:t>Format and clean the data in JavaScript</a:t>
            </a:r>
          </a:p>
          <a:p>
            <a:pPr marL="514350" indent="-514350">
              <a:buAutoNum type="arabicPeriod"/>
            </a:pPr>
            <a:endParaRPr lang="en-US" sz="3200" dirty="0">
              <a:latin typeface="Bahnschrift SemiBold" panose="020B0502040204020203" pitchFamily="34" charset="0"/>
            </a:endParaRPr>
          </a:p>
          <a:p>
            <a:pPr marL="514350" indent="-514350">
              <a:buAutoNum type="arabicPeriod"/>
            </a:pPr>
            <a:r>
              <a:rPr lang="en-US" sz="3200" dirty="0">
                <a:latin typeface="Bahnschrift SemiBold" panose="020B0502040204020203" pitchFamily="34" charset="0"/>
              </a:rPr>
              <a:t>Using D3 and </a:t>
            </a:r>
            <a:r>
              <a:rPr lang="en-US" sz="3200" dirty="0" err="1">
                <a:latin typeface="Bahnschrift SemiBold" panose="020B0502040204020203" pitchFamily="34" charset="0"/>
              </a:rPr>
              <a:t>CrossFilter</a:t>
            </a:r>
            <a:r>
              <a:rPr lang="en-US" sz="3200" dirty="0">
                <a:latin typeface="Bahnschrift SemiBold" panose="020B0502040204020203" pitchFamily="34" charset="0"/>
              </a:rPr>
              <a:t> </a:t>
            </a:r>
            <a:r>
              <a:rPr lang="en-US" sz="3200" dirty="0" err="1">
                <a:latin typeface="Bahnschrift SemiBold" panose="020B0502040204020203" pitchFamily="34" charset="0"/>
              </a:rPr>
              <a:t>js</a:t>
            </a:r>
            <a:r>
              <a:rPr lang="en-US" sz="3200" dirty="0">
                <a:latin typeface="Bahnschrift SemiBold" panose="020B0502040204020203" pitchFamily="34" charset="0"/>
              </a:rPr>
              <a:t> libraries, build visualization page</a:t>
            </a:r>
          </a:p>
          <a:p>
            <a:pPr marL="514350" indent="-514350">
              <a:buAutoNum type="arabicPeriod"/>
            </a:pPr>
            <a:endParaRPr lang="en-US" sz="3200" dirty="0">
              <a:latin typeface="Bahnschrift SemiBold" panose="020B0502040204020203" pitchFamily="34" charset="0"/>
            </a:endParaRPr>
          </a:p>
          <a:p>
            <a:pPr marL="514350" indent="-514350">
              <a:buAutoNum type="arabicPeriod"/>
            </a:pPr>
            <a:r>
              <a:rPr lang="en-US" sz="3200" dirty="0">
                <a:latin typeface="Bahnschrift SemiBold" panose="020B0502040204020203" pitchFamily="34" charset="0"/>
              </a:rPr>
              <a:t>Display visualizations with bootstrap/HTML/CSS</a:t>
            </a:r>
          </a:p>
          <a:p>
            <a:pPr marL="514350" indent="-514350">
              <a:buAutoNum type="arabicPeriod"/>
            </a:pPr>
            <a:endParaRPr lang="en-US" sz="3200" dirty="0">
              <a:latin typeface="Bahnschrift SemiBold" panose="020B0502040204020203" pitchFamily="34" charset="0"/>
            </a:endParaRPr>
          </a:p>
        </p:txBody>
      </p:sp>
    </p:spTree>
    <p:extLst>
      <p:ext uri="{BB962C8B-B14F-4D97-AF65-F5344CB8AC3E}">
        <p14:creationId xmlns:p14="http://schemas.microsoft.com/office/powerpoint/2010/main" val="104100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E7DA3D-B2DB-4F96-8080-12C1E9B50BB2}"/>
              </a:ext>
            </a:extLst>
          </p:cNvPr>
          <p:cNvSpPr txBox="1"/>
          <p:nvPr/>
        </p:nvSpPr>
        <p:spPr>
          <a:xfrm>
            <a:off x="133351" y="15540"/>
            <a:ext cx="8620125" cy="1015663"/>
          </a:xfrm>
          <a:prstGeom prst="rect">
            <a:avLst/>
          </a:prstGeom>
          <a:noFill/>
        </p:spPr>
        <p:txBody>
          <a:bodyPr wrap="square" rtlCol="0">
            <a:spAutoFit/>
          </a:bodyPr>
          <a:lstStyle/>
          <a:p>
            <a:r>
              <a:rPr lang="en-US" sz="6000" dirty="0">
                <a:latin typeface="Bahnschrift SemiBold" panose="020B0502040204020203" pitchFamily="34" charset="0"/>
              </a:rPr>
              <a:t>Data Acquisition:</a:t>
            </a:r>
          </a:p>
        </p:txBody>
      </p:sp>
      <p:sp>
        <p:nvSpPr>
          <p:cNvPr id="2" name="TextBox 1">
            <a:extLst>
              <a:ext uri="{FF2B5EF4-FFF2-40B4-BE49-F238E27FC236}">
                <a16:creationId xmlns:a16="http://schemas.microsoft.com/office/drawing/2014/main" id="{0159D83B-E4CB-4813-A6E6-4B55D3AB0727}"/>
              </a:ext>
            </a:extLst>
          </p:cNvPr>
          <p:cNvSpPr txBox="1"/>
          <p:nvPr/>
        </p:nvSpPr>
        <p:spPr>
          <a:xfrm>
            <a:off x="266700" y="1133475"/>
            <a:ext cx="11287125" cy="1209675"/>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737EE8F0-3D1B-430F-B927-83C63FD594CD}"/>
              </a:ext>
            </a:extLst>
          </p:cNvPr>
          <p:cNvPicPr>
            <a:picLocks noChangeAspect="1"/>
          </p:cNvPicPr>
          <p:nvPr/>
        </p:nvPicPr>
        <p:blipFill>
          <a:blip r:embed="rId2"/>
          <a:stretch>
            <a:fillRect/>
          </a:stretch>
        </p:blipFill>
        <p:spPr>
          <a:xfrm>
            <a:off x="71342" y="3772836"/>
            <a:ext cx="5838920" cy="2981325"/>
          </a:xfrm>
          <a:prstGeom prst="rect">
            <a:avLst/>
          </a:prstGeom>
        </p:spPr>
      </p:pic>
      <p:pic>
        <p:nvPicPr>
          <p:cNvPr id="4" name="Picture 3">
            <a:extLst>
              <a:ext uri="{FF2B5EF4-FFF2-40B4-BE49-F238E27FC236}">
                <a16:creationId xmlns:a16="http://schemas.microsoft.com/office/drawing/2014/main" id="{CA4AA8AD-B89A-407E-B98C-BF19C494D76A}"/>
              </a:ext>
            </a:extLst>
          </p:cNvPr>
          <p:cNvPicPr>
            <a:picLocks noChangeAspect="1"/>
          </p:cNvPicPr>
          <p:nvPr/>
        </p:nvPicPr>
        <p:blipFill>
          <a:blip r:embed="rId3"/>
          <a:stretch>
            <a:fillRect/>
          </a:stretch>
        </p:blipFill>
        <p:spPr>
          <a:xfrm>
            <a:off x="5910262" y="2926061"/>
            <a:ext cx="6134100" cy="3770147"/>
          </a:xfrm>
          <a:prstGeom prst="rect">
            <a:avLst/>
          </a:prstGeom>
        </p:spPr>
      </p:pic>
      <p:sp>
        <p:nvSpPr>
          <p:cNvPr id="7" name="TextBox 6">
            <a:extLst>
              <a:ext uri="{FF2B5EF4-FFF2-40B4-BE49-F238E27FC236}">
                <a16:creationId xmlns:a16="http://schemas.microsoft.com/office/drawing/2014/main" id="{68BA6A46-D9D9-40F1-9696-F7FD8B543820}"/>
              </a:ext>
            </a:extLst>
          </p:cNvPr>
          <p:cNvSpPr txBox="1"/>
          <p:nvPr/>
        </p:nvSpPr>
        <p:spPr>
          <a:xfrm>
            <a:off x="71342" y="1117678"/>
            <a:ext cx="11658600" cy="1384995"/>
          </a:xfrm>
          <a:prstGeom prst="rect">
            <a:avLst/>
          </a:prstGeom>
          <a:noFill/>
        </p:spPr>
        <p:txBody>
          <a:bodyPr wrap="square" rtlCol="0">
            <a:spAutoFit/>
          </a:bodyPr>
          <a:lstStyle/>
          <a:p>
            <a:pPr marL="285750" indent="-285750">
              <a:buFontTx/>
              <a:buChar char="-"/>
            </a:pPr>
            <a:r>
              <a:rPr lang="en-US" sz="2800" dirty="0"/>
              <a:t>The PGA tour has posted statistics on professional golfers for over 40 years</a:t>
            </a:r>
          </a:p>
          <a:p>
            <a:pPr marL="285750" indent="-285750">
              <a:buFontTx/>
              <a:buChar char="-"/>
            </a:pPr>
            <a:r>
              <a:rPr lang="en-US" sz="2800" dirty="0"/>
              <a:t>There are hundreds of categories relating to all aspects of golf for each player</a:t>
            </a:r>
          </a:p>
          <a:p>
            <a:pPr marL="285750" indent="-285750">
              <a:buFontTx/>
              <a:buChar char="-"/>
            </a:pPr>
            <a:r>
              <a:rPr lang="en-US" sz="2800" dirty="0"/>
              <a:t>Used splinter to iterate through over 806 players and grab data of interest</a:t>
            </a:r>
          </a:p>
        </p:txBody>
      </p:sp>
      <p:sp>
        <p:nvSpPr>
          <p:cNvPr id="8" name="Rectangle 7">
            <a:extLst>
              <a:ext uri="{FF2B5EF4-FFF2-40B4-BE49-F238E27FC236}">
                <a16:creationId xmlns:a16="http://schemas.microsoft.com/office/drawing/2014/main" id="{EA077827-ECAD-4FF6-B171-CBA1894E0391}"/>
              </a:ext>
            </a:extLst>
          </p:cNvPr>
          <p:cNvSpPr/>
          <p:nvPr/>
        </p:nvSpPr>
        <p:spPr>
          <a:xfrm>
            <a:off x="37493" y="2614534"/>
            <a:ext cx="5906617" cy="523220"/>
          </a:xfrm>
          <a:prstGeom prst="rect">
            <a:avLst/>
          </a:prstGeom>
        </p:spPr>
        <p:txBody>
          <a:bodyPr wrap="none">
            <a:spAutoFit/>
          </a:bodyPr>
          <a:lstStyle/>
          <a:p>
            <a:r>
              <a:rPr lang="en-US" sz="2800" dirty="0">
                <a:hlinkClick r:id="rId4"/>
              </a:rPr>
              <a:t>https://www.pgatour.com/players.html</a:t>
            </a:r>
            <a:endParaRPr lang="en-US" sz="2800" dirty="0"/>
          </a:p>
        </p:txBody>
      </p:sp>
      <p:sp>
        <p:nvSpPr>
          <p:cNvPr id="9" name="Rectangle 8">
            <a:extLst>
              <a:ext uri="{FF2B5EF4-FFF2-40B4-BE49-F238E27FC236}">
                <a16:creationId xmlns:a16="http://schemas.microsoft.com/office/drawing/2014/main" id="{907207B8-3ABD-48F8-ABD5-534219B55F4A}"/>
              </a:ext>
            </a:extLst>
          </p:cNvPr>
          <p:cNvSpPr/>
          <p:nvPr/>
        </p:nvSpPr>
        <p:spPr>
          <a:xfrm>
            <a:off x="37493" y="3138125"/>
            <a:ext cx="5201424" cy="523220"/>
          </a:xfrm>
          <a:prstGeom prst="rect">
            <a:avLst/>
          </a:prstGeom>
        </p:spPr>
        <p:txBody>
          <a:bodyPr wrap="none">
            <a:spAutoFit/>
          </a:bodyPr>
          <a:lstStyle/>
          <a:p>
            <a:r>
              <a:rPr lang="en-US" sz="2800" dirty="0">
                <a:hlinkClick r:id="rId5"/>
              </a:rPr>
              <a:t>https://www.titleist.com/tour/pga</a:t>
            </a:r>
            <a:endParaRPr lang="en-US" sz="2800" dirty="0"/>
          </a:p>
        </p:txBody>
      </p:sp>
    </p:spTree>
    <p:extLst>
      <p:ext uri="{BB962C8B-B14F-4D97-AF65-F5344CB8AC3E}">
        <p14:creationId xmlns:p14="http://schemas.microsoft.com/office/powerpoint/2010/main" val="36174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16FB29-DB08-48C3-932A-381C80BE72A8}"/>
              </a:ext>
            </a:extLst>
          </p:cNvPr>
          <p:cNvSpPr txBox="1"/>
          <p:nvPr/>
        </p:nvSpPr>
        <p:spPr>
          <a:xfrm>
            <a:off x="133351" y="15540"/>
            <a:ext cx="8620125" cy="1015663"/>
          </a:xfrm>
          <a:prstGeom prst="rect">
            <a:avLst/>
          </a:prstGeom>
          <a:noFill/>
        </p:spPr>
        <p:txBody>
          <a:bodyPr wrap="square" rtlCol="0">
            <a:spAutoFit/>
          </a:bodyPr>
          <a:lstStyle/>
          <a:p>
            <a:r>
              <a:rPr lang="en-US" sz="6000" dirty="0">
                <a:latin typeface="Bahnschrift SemiBold" panose="020B0502040204020203" pitchFamily="34" charset="0"/>
              </a:rPr>
              <a:t>Coding Approach:</a:t>
            </a:r>
          </a:p>
        </p:txBody>
      </p:sp>
      <p:sp>
        <p:nvSpPr>
          <p:cNvPr id="3" name="TextBox 2">
            <a:extLst>
              <a:ext uri="{FF2B5EF4-FFF2-40B4-BE49-F238E27FC236}">
                <a16:creationId xmlns:a16="http://schemas.microsoft.com/office/drawing/2014/main" id="{268B910F-BDE6-4470-B792-1A836F4BF2FF}"/>
              </a:ext>
            </a:extLst>
          </p:cNvPr>
          <p:cNvSpPr txBox="1"/>
          <p:nvPr/>
        </p:nvSpPr>
        <p:spPr>
          <a:xfrm>
            <a:off x="133351" y="1005963"/>
            <a:ext cx="9286042" cy="523220"/>
          </a:xfrm>
          <a:prstGeom prst="rect">
            <a:avLst/>
          </a:prstGeom>
          <a:noFill/>
        </p:spPr>
        <p:txBody>
          <a:bodyPr wrap="square" rtlCol="0">
            <a:spAutoFit/>
          </a:bodyPr>
          <a:lstStyle/>
          <a:p>
            <a:r>
              <a:rPr lang="en-US" sz="2800" dirty="0"/>
              <a:t>Python/Pandas/Splinter/Beautiful Soup</a:t>
            </a:r>
          </a:p>
        </p:txBody>
      </p:sp>
      <p:pic>
        <p:nvPicPr>
          <p:cNvPr id="4" name="Picture 3">
            <a:extLst>
              <a:ext uri="{FF2B5EF4-FFF2-40B4-BE49-F238E27FC236}">
                <a16:creationId xmlns:a16="http://schemas.microsoft.com/office/drawing/2014/main" id="{611524F1-39EC-4625-A441-8C6DDDA1E8D5}"/>
              </a:ext>
            </a:extLst>
          </p:cNvPr>
          <p:cNvPicPr>
            <a:picLocks noChangeAspect="1"/>
          </p:cNvPicPr>
          <p:nvPr/>
        </p:nvPicPr>
        <p:blipFill>
          <a:blip r:embed="rId2"/>
          <a:stretch>
            <a:fillRect/>
          </a:stretch>
        </p:blipFill>
        <p:spPr>
          <a:xfrm>
            <a:off x="133351" y="1918314"/>
            <a:ext cx="6012356" cy="1914983"/>
          </a:xfrm>
          <a:prstGeom prst="rect">
            <a:avLst/>
          </a:prstGeom>
        </p:spPr>
      </p:pic>
      <p:pic>
        <p:nvPicPr>
          <p:cNvPr id="5" name="Picture 4">
            <a:extLst>
              <a:ext uri="{FF2B5EF4-FFF2-40B4-BE49-F238E27FC236}">
                <a16:creationId xmlns:a16="http://schemas.microsoft.com/office/drawing/2014/main" id="{8304D4D2-468F-4CD6-A71E-140DA11AE3D4}"/>
              </a:ext>
            </a:extLst>
          </p:cNvPr>
          <p:cNvPicPr>
            <a:picLocks noChangeAspect="1"/>
          </p:cNvPicPr>
          <p:nvPr/>
        </p:nvPicPr>
        <p:blipFill>
          <a:blip r:embed="rId3"/>
          <a:stretch>
            <a:fillRect/>
          </a:stretch>
        </p:blipFill>
        <p:spPr>
          <a:xfrm>
            <a:off x="7224296" y="1146501"/>
            <a:ext cx="3624216" cy="1007630"/>
          </a:xfrm>
          <a:prstGeom prst="rect">
            <a:avLst/>
          </a:prstGeom>
        </p:spPr>
      </p:pic>
      <p:pic>
        <p:nvPicPr>
          <p:cNvPr id="6" name="Picture 5">
            <a:extLst>
              <a:ext uri="{FF2B5EF4-FFF2-40B4-BE49-F238E27FC236}">
                <a16:creationId xmlns:a16="http://schemas.microsoft.com/office/drawing/2014/main" id="{43B64A41-0E4C-4B28-898D-43748AFB5856}"/>
              </a:ext>
            </a:extLst>
          </p:cNvPr>
          <p:cNvPicPr>
            <a:picLocks noChangeAspect="1"/>
          </p:cNvPicPr>
          <p:nvPr/>
        </p:nvPicPr>
        <p:blipFill>
          <a:blip r:embed="rId4"/>
          <a:stretch>
            <a:fillRect/>
          </a:stretch>
        </p:blipFill>
        <p:spPr>
          <a:xfrm>
            <a:off x="7224296" y="2252790"/>
            <a:ext cx="4016452" cy="2034115"/>
          </a:xfrm>
          <a:prstGeom prst="rect">
            <a:avLst/>
          </a:prstGeom>
        </p:spPr>
      </p:pic>
      <p:pic>
        <p:nvPicPr>
          <p:cNvPr id="7" name="Picture 6">
            <a:extLst>
              <a:ext uri="{FF2B5EF4-FFF2-40B4-BE49-F238E27FC236}">
                <a16:creationId xmlns:a16="http://schemas.microsoft.com/office/drawing/2014/main" id="{85C7453B-1897-4270-98CE-13D8BE916F72}"/>
              </a:ext>
            </a:extLst>
          </p:cNvPr>
          <p:cNvPicPr>
            <a:picLocks noChangeAspect="1"/>
          </p:cNvPicPr>
          <p:nvPr/>
        </p:nvPicPr>
        <p:blipFill>
          <a:blip r:embed="rId5"/>
          <a:stretch>
            <a:fillRect/>
          </a:stretch>
        </p:blipFill>
        <p:spPr>
          <a:xfrm>
            <a:off x="118461" y="4808811"/>
            <a:ext cx="11058525" cy="2009775"/>
          </a:xfrm>
          <a:prstGeom prst="rect">
            <a:avLst/>
          </a:prstGeom>
        </p:spPr>
      </p:pic>
      <p:sp>
        <p:nvSpPr>
          <p:cNvPr id="8" name="Rectangle 7">
            <a:extLst>
              <a:ext uri="{FF2B5EF4-FFF2-40B4-BE49-F238E27FC236}">
                <a16:creationId xmlns:a16="http://schemas.microsoft.com/office/drawing/2014/main" id="{996DB102-577D-41AA-9E0C-21198F7C8BCD}"/>
              </a:ext>
            </a:extLst>
          </p:cNvPr>
          <p:cNvSpPr/>
          <p:nvPr/>
        </p:nvSpPr>
        <p:spPr>
          <a:xfrm>
            <a:off x="7111014" y="1031203"/>
            <a:ext cx="4367813" cy="33543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B733DEE-2597-45B4-8639-6D3E07623DE6}"/>
              </a:ext>
            </a:extLst>
          </p:cNvPr>
          <p:cNvSpPr txBox="1"/>
          <p:nvPr/>
        </p:nvSpPr>
        <p:spPr>
          <a:xfrm>
            <a:off x="7048616" y="74043"/>
            <a:ext cx="4367812" cy="923330"/>
          </a:xfrm>
          <a:prstGeom prst="rect">
            <a:avLst/>
          </a:prstGeom>
          <a:noFill/>
        </p:spPr>
        <p:txBody>
          <a:bodyPr wrap="square" rtlCol="0">
            <a:spAutoFit/>
          </a:bodyPr>
          <a:lstStyle/>
          <a:p>
            <a:r>
              <a:rPr lang="en-US" dirty="0"/>
              <a:t>2 Different Types of Random Pop-ups</a:t>
            </a:r>
          </a:p>
          <a:p>
            <a:r>
              <a:rPr lang="en-US" dirty="0"/>
              <a:t>1.) one pop up can be closed by button</a:t>
            </a:r>
          </a:p>
          <a:p>
            <a:r>
              <a:rPr lang="en-US" dirty="0"/>
              <a:t>2.) Second pop-up must be waited out</a:t>
            </a:r>
          </a:p>
        </p:txBody>
      </p:sp>
      <p:sp>
        <p:nvSpPr>
          <p:cNvPr id="10" name="TextBox 9">
            <a:extLst>
              <a:ext uri="{FF2B5EF4-FFF2-40B4-BE49-F238E27FC236}">
                <a16:creationId xmlns:a16="http://schemas.microsoft.com/office/drawing/2014/main" id="{A68B2EDD-A90F-4C28-84C3-E0A4DF81A9E7}"/>
              </a:ext>
            </a:extLst>
          </p:cNvPr>
          <p:cNvSpPr txBox="1"/>
          <p:nvPr/>
        </p:nvSpPr>
        <p:spPr>
          <a:xfrm>
            <a:off x="118461" y="1565807"/>
            <a:ext cx="6027245" cy="369332"/>
          </a:xfrm>
          <a:prstGeom prst="rect">
            <a:avLst/>
          </a:prstGeom>
          <a:noFill/>
        </p:spPr>
        <p:txBody>
          <a:bodyPr wrap="square" rtlCol="0">
            <a:spAutoFit/>
          </a:bodyPr>
          <a:lstStyle/>
          <a:p>
            <a:r>
              <a:rPr lang="en-US" dirty="0"/>
              <a:t>Iterate splinter through all 806 players</a:t>
            </a:r>
          </a:p>
        </p:txBody>
      </p:sp>
      <p:sp>
        <p:nvSpPr>
          <p:cNvPr id="11" name="TextBox 10">
            <a:extLst>
              <a:ext uri="{FF2B5EF4-FFF2-40B4-BE49-F238E27FC236}">
                <a16:creationId xmlns:a16="http://schemas.microsoft.com/office/drawing/2014/main" id="{027A2E97-A185-4FFB-A69C-3B084209F62A}"/>
              </a:ext>
            </a:extLst>
          </p:cNvPr>
          <p:cNvSpPr txBox="1"/>
          <p:nvPr/>
        </p:nvSpPr>
        <p:spPr>
          <a:xfrm>
            <a:off x="50307" y="4044673"/>
            <a:ext cx="6867756" cy="738664"/>
          </a:xfrm>
          <a:prstGeom prst="rect">
            <a:avLst/>
          </a:prstGeom>
          <a:noFill/>
        </p:spPr>
        <p:txBody>
          <a:bodyPr wrap="square" rtlCol="0">
            <a:spAutoFit/>
          </a:bodyPr>
          <a:lstStyle/>
          <a:p>
            <a:r>
              <a:rPr lang="en-US" sz="1400" dirty="0"/>
              <a:t>Because so many variables are taken from each page (806 players each with on average about 10 years of data) the page will often time out and refuse requests. Because of this, “</a:t>
            </a:r>
            <a:r>
              <a:rPr lang="en-US" sz="1400" dirty="0" err="1"/>
              <a:t>time.sleep</a:t>
            </a:r>
            <a:r>
              <a:rPr lang="en-US" sz="1400" dirty="0"/>
              <a:t>” commands were used often (8 hours to scrape all data)</a:t>
            </a:r>
          </a:p>
        </p:txBody>
      </p:sp>
    </p:spTree>
    <p:extLst>
      <p:ext uri="{BB962C8B-B14F-4D97-AF65-F5344CB8AC3E}">
        <p14:creationId xmlns:p14="http://schemas.microsoft.com/office/powerpoint/2010/main" val="394652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E7DA3D-B2DB-4F96-8080-12C1E9B50BB2}"/>
              </a:ext>
            </a:extLst>
          </p:cNvPr>
          <p:cNvSpPr txBox="1"/>
          <p:nvPr/>
        </p:nvSpPr>
        <p:spPr>
          <a:xfrm>
            <a:off x="0" y="0"/>
            <a:ext cx="8620125" cy="1015663"/>
          </a:xfrm>
          <a:prstGeom prst="rect">
            <a:avLst/>
          </a:prstGeom>
          <a:noFill/>
        </p:spPr>
        <p:txBody>
          <a:bodyPr wrap="square" rtlCol="0">
            <a:spAutoFit/>
          </a:bodyPr>
          <a:lstStyle/>
          <a:p>
            <a:r>
              <a:rPr lang="en-US" sz="6000" dirty="0">
                <a:latin typeface="Bahnschrift SemiBold" panose="020B0502040204020203" pitchFamily="34" charset="0"/>
              </a:rPr>
              <a:t>Data Summary:</a:t>
            </a:r>
          </a:p>
        </p:txBody>
      </p:sp>
      <p:pic>
        <p:nvPicPr>
          <p:cNvPr id="6" name="Picture 5">
            <a:extLst>
              <a:ext uri="{FF2B5EF4-FFF2-40B4-BE49-F238E27FC236}">
                <a16:creationId xmlns:a16="http://schemas.microsoft.com/office/drawing/2014/main" id="{A43BAC31-A478-4EFE-A767-8BAD15DA7E50}"/>
              </a:ext>
            </a:extLst>
          </p:cNvPr>
          <p:cNvPicPr>
            <a:picLocks noChangeAspect="1"/>
          </p:cNvPicPr>
          <p:nvPr/>
        </p:nvPicPr>
        <p:blipFill>
          <a:blip r:embed="rId2"/>
          <a:stretch>
            <a:fillRect/>
          </a:stretch>
        </p:blipFill>
        <p:spPr>
          <a:xfrm>
            <a:off x="277180" y="2734320"/>
            <a:ext cx="4985009" cy="4016697"/>
          </a:xfrm>
          <a:prstGeom prst="rect">
            <a:avLst/>
          </a:prstGeom>
        </p:spPr>
      </p:pic>
      <p:pic>
        <p:nvPicPr>
          <p:cNvPr id="10" name="Picture 9">
            <a:extLst>
              <a:ext uri="{FF2B5EF4-FFF2-40B4-BE49-F238E27FC236}">
                <a16:creationId xmlns:a16="http://schemas.microsoft.com/office/drawing/2014/main" id="{0C24A099-7D4A-44BD-92C2-2EA843C0C8FE}"/>
              </a:ext>
            </a:extLst>
          </p:cNvPr>
          <p:cNvPicPr>
            <a:picLocks noChangeAspect="1"/>
          </p:cNvPicPr>
          <p:nvPr/>
        </p:nvPicPr>
        <p:blipFill>
          <a:blip r:embed="rId3"/>
          <a:stretch>
            <a:fillRect/>
          </a:stretch>
        </p:blipFill>
        <p:spPr>
          <a:xfrm>
            <a:off x="5531774" y="2734320"/>
            <a:ext cx="2959671" cy="4016697"/>
          </a:xfrm>
          <a:prstGeom prst="rect">
            <a:avLst/>
          </a:prstGeom>
        </p:spPr>
      </p:pic>
      <p:sp>
        <p:nvSpPr>
          <p:cNvPr id="11" name="Rectangle 10">
            <a:extLst>
              <a:ext uri="{FF2B5EF4-FFF2-40B4-BE49-F238E27FC236}">
                <a16:creationId xmlns:a16="http://schemas.microsoft.com/office/drawing/2014/main" id="{81ACE67D-E554-4125-A6AF-222424117DD4}"/>
              </a:ext>
            </a:extLst>
          </p:cNvPr>
          <p:cNvSpPr/>
          <p:nvPr/>
        </p:nvSpPr>
        <p:spPr>
          <a:xfrm>
            <a:off x="286058" y="2867485"/>
            <a:ext cx="1240902" cy="221944"/>
          </a:xfrm>
          <a:prstGeom prst="rect">
            <a:avLst/>
          </a:prstGeom>
          <a:noFill/>
          <a:ln w="19050">
            <a:solidFill>
              <a:srgbClr val="BC0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831D47-EB70-40F5-805E-A582458E9BEB}"/>
              </a:ext>
            </a:extLst>
          </p:cNvPr>
          <p:cNvSpPr/>
          <p:nvPr/>
        </p:nvSpPr>
        <p:spPr>
          <a:xfrm>
            <a:off x="277180" y="3439357"/>
            <a:ext cx="1240902" cy="221944"/>
          </a:xfrm>
          <a:prstGeom prst="rect">
            <a:avLst/>
          </a:prstGeom>
          <a:noFill/>
          <a:ln w="19050">
            <a:solidFill>
              <a:srgbClr val="BC0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0320D4-4FFC-48B9-85A1-9C109AE42DC9}"/>
              </a:ext>
            </a:extLst>
          </p:cNvPr>
          <p:cNvSpPr/>
          <p:nvPr/>
        </p:nvSpPr>
        <p:spPr>
          <a:xfrm>
            <a:off x="5496264" y="2698807"/>
            <a:ext cx="1626587" cy="221944"/>
          </a:xfrm>
          <a:prstGeom prst="rect">
            <a:avLst/>
          </a:prstGeom>
          <a:noFill/>
          <a:ln w="19050">
            <a:solidFill>
              <a:srgbClr val="BC0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D95E1CA3-19CC-4626-9537-3BA6FFBF03FD}"/>
              </a:ext>
            </a:extLst>
          </p:cNvPr>
          <p:cNvSpPr txBox="1"/>
          <p:nvPr/>
        </p:nvSpPr>
        <p:spPr>
          <a:xfrm>
            <a:off x="0" y="869904"/>
            <a:ext cx="10784397" cy="1846659"/>
          </a:xfrm>
          <a:prstGeom prst="rect">
            <a:avLst/>
          </a:prstGeom>
          <a:noFill/>
        </p:spPr>
        <p:txBody>
          <a:bodyPr wrap="square" rtlCol="0">
            <a:spAutoFit/>
          </a:bodyPr>
          <a:lstStyle/>
          <a:p>
            <a:r>
              <a:rPr lang="en-US" sz="2400" i="1" dirty="0"/>
              <a:t>Each instance stored in MongoDB represents data for 1 player</a:t>
            </a:r>
          </a:p>
          <a:p>
            <a:pPr marL="285750" indent="-285750">
              <a:buFont typeface="Wingdings" panose="05000000000000000000" pitchFamily="2" charset="2"/>
              <a:buChar char="à"/>
            </a:pPr>
            <a:r>
              <a:rPr lang="en-US" dirty="0">
                <a:sym typeface="Wingdings" panose="05000000000000000000" pitchFamily="2" charset="2"/>
              </a:rPr>
              <a:t>For each player there are various categories of data stored</a:t>
            </a:r>
          </a:p>
          <a:p>
            <a:pPr marL="342900" indent="-342900">
              <a:buAutoNum type="arabicPeriod"/>
            </a:pPr>
            <a:r>
              <a:rPr lang="en-US" dirty="0">
                <a:sym typeface="Wingdings" panose="05000000000000000000" pitchFamily="2" charset="2"/>
              </a:rPr>
              <a:t>Player Intro: Name/Photo</a:t>
            </a:r>
          </a:p>
          <a:p>
            <a:pPr marL="342900" indent="-342900">
              <a:buAutoNum type="arabicPeriod"/>
            </a:pPr>
            <a:r>
              <a:rPr lang="en-US" dirty="0">
                <a:sym typeface="Wingdings" panose="05000000000000000000" pitchFamily="2" charset="2"/>
              </a:rPr>
              <a:t>Info: Supplemental Facts such as hometown, height, weight, age, </a:t>
            </a:r>
            <a:r>
              <a:rPr lang="en-US" dirty="0" err="1">
                <a:sym typeface="Wingdings" panose="05000000000000000000" pitchFamily="2" charset="2"/>
              </a:rPr>
              <a:t>etc</a:t>
            </a:r>
            <a:endParaRPr lang="en-US" dirty="0">
              <a:sym typeface="Wingdings" panose="05000000000000000000" pitchFamily="2" charset="2"/>
            </a:endParaRPr>
          </a:p>
          <a:p>
            <a:pPr marL="342900" indent="-342900">
              <a:buAutoNum type="arabicPeriod"/>
            </a:pPr>
            <a:r>
              <a:rPr lang="en-US" dirty="0">
                <a:sym typeface="Wingdings" panose="05000000000000000000" pitchFamily="2" charset="2"/>
              </a:rPr>
              <a:t>Performance Statistics: Golf Stats</a:t>
            </a:r>
          </a:p>
          <a:p>
            <a:pPr marL="342900" indent="-342900">
              <a:buAutoNum type="arabicPeriod"/>
            </a:pPr>
            <a:r>
              <a:rPr lang="en-US" dirty="0">
                <a:sym typeface="Wingdings" panose="05000000000000000000" pitchFamily="2" charset="2"/>
              </a:rPr>
              <a:t>Tournament History: Most recent tournament scores and position</a:t>
            </a:r>
            <a:endParaRPr lang="en-US" dirty="0"/>
          </a:p>
        </p:txBody>
      </p:sp>
      <p:sp>
        <p:nvSpPr>
          <p:cNvPr id="15" name="Rectangle 14">
            <a:extLst>
              <a:ext uri="{FF2B5EF4-FFF2-40B4-BE49-F238E27FC236}">
                <a16:creationId xmlns:a16="http://schemas.microsoft.com/office/drawing/2014/main" id="{DFB4DD16-535A-42C2-B414-C53B75A706E1}"/>
              </a:ext>
            </a:extLst>
          </p:cNvPr>
          <p:cNvSpPr/>
          <p:nvPr/>
        </p:nvSpPr>
        <p:spPr>
          <a:xfrm>
            <a:off x="559292" y="3683494"/>
            <a:ext cx="2343706" cy="3085280"/>
          </a:xfrm>
          <a:prstGeom prst="rect">
            <a:avLst/>
          </a:prstGeom>
          <a:noFill/>
          <a:ln w="19050">
            <a:solidFill>
              <a:srgbClr val="BC0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EA685FB-FC38-4643-A2A6-41EA2B849458}"/>
              </a:ext>
            </a:extLst>
          </p:cNvPr>
          <p:cNvSpPr txBox="1"/>
          <p:nvPr/>
        </p:nvSpPr>
        <p:spPr>
          <a:xfrm>
            <a:off x="2938508" y="4446235"/>
            <a:ext cx="1660125" cy="1200329"/>
          </a:xfrm>
          <a:prstGeom prst="rect">
            <a:avLst/>
          </a:prstGeom>
          <a:noFill/>
        </p:spPr>
        <p:txBody>
          <a:bodyPr wrap="square" rtlCol="0">
            <a:spAutoFit/>
          </a:bodyPr>
          <a:lstStyle/>
          <a:p>
            <a:r>
              <a:rPr lang="en-US" dirty="0"/>
              <a:t>Variables taken for all years player played on tour</a:t>
            </a:r>
          </a:p>
        </p:txBody>
      </p:sp>
    </p:spTree>
    <p:extLst>
      <p:ext uri="{BB962C8B-B14F-4D97-AF65-F5344CB8AC3E}">
        <p14:creationId xmlns:p14="http://schemas.microsoft.com/office/powerpoint/2010/main" val="70512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85E4FD-99A8-443C-A8AC-A6FDAAC3A0F2}"/>
              </a:ext>
            </a:extLst>
          </p:cNvPr>
          <p:cNvSpPr txBox="1"/>
          <p:nvPr/>
        </p:nvSpPr>
        <p:spPr>
          <a:xfrm>
            <a:off x="0" y="0"/>
            <a:ext cx="8620125" cy="1015663"/>
          </a:xfrm>
          <a:prstGeom prst="rect">
            <a:avLst/>
          </a:prstGeom>
          <a:noFill/>
        </p:spPr>
        <p:txBody>
          <a:bodyPr wrap="square" rtlCol="0">
            <a:spAutoFit/>
          </a:bodyPr>
          <a:lstStyle/>
          <a:p>
            <a:r>
              <a:rPr lang="en-US" sz="6000" dirty="0">
                <a:latin typeface="Bahnschrift SemiBold" panose="020B0502040204020203" pitchFamily="34" charset="0"/>
              </a:rPr>
              <a:t>Data Import:</a:t>
            </a:r>
          </a:p>
        </p:txBody>
      </p:sp>
      <p:sp>
        <p:nvSpPr>
          <p:cNvPr id="3" name="TextBox 2">
            <a:extLst>
              <a:ext uri="{FF2B5EF4-FFF2-40B4-BE49-F238E27FC236}">
                <a16:creationId xmlns:a16="http://schemas.microsoft.com/office/drawing/2014/main" id="{7FF88E75-2588-4C2D-A6B1-8786D1B6A382}"/>
              </a:ext>
            </a:extLst>
          </p:cNvPr>
          <p:cNvSpPr txBox="1"/>
          <p:nvPr/>
        </p:nvSpPr>
        <p:spPr>
          <a:xfrm>
            <a:off x="4483223" y="226701"/>
            <a:ext cx="6968971" cy="707886"/>
          </a:xfrm>
          <a:prstGeom prst="rect">
            <a:avLst/>
          </a:prstGeom>
          <a:noFill/>
        </p:spPr>
        <p:txBody>
          <a:bodyPr wrap="square" rtlCol="0">
            <a:spAutoFit/>
          </a:bodyPr>
          <a:lstStyle/>
          <a:p>
            <a:r>
              <a:rPr lang="en-US" sz="4000" i="1" dirty="0"/>
              <a:t>Flask/</a:t>
            </a:r>
            <a:r>
              <a:rPr lang="en-US" sz="4000" i="1" dirty="0" err="1"/>
              <a:t>PyMongo</a:t>
            </a:r>
            <a:endParaRPr lang="en-US" sz="4000" i="1" dirty="0"/>
          </a:p>
        </p:txBody>
      </p:sp>
      <p:sp>
        <p:nvSpPr>
          <p:cNvPr id="4" name="TextBox 3">
            <a:extLst>
              <a:ext uri="{FF2B5EF4-FFF2-40B4-BE49-F238E27FC236}">
                <a16:creationId xmlns:a16="http://schemas.microsoft.com/office/drawing/2014/main" id="{03A3954A-489D-4188-92BE-71FA0E6CCDC6}"/>
              </a:ext>
            </a:extLst>
          </p:cNvPr>
          <p:cNvSpPr txBox="1"/>
          <p:nvPr/>
        </p:nvSpPr>
        <p:spPr>
          <a:xfrm>
            <a:off x="177553" y="1083076"/>
            <a:ext cx="10955045" cy="1477328"/>
          </a:xfrm>
          <a:prstGeom prst="rect">
            <a:avLst/>
          </a:prstGeom>
          <a:noFill/>
        </p:spPr>
        <p:txBody>
          <a:bodyPr wrap="square" rtlCol="0">
            <a:spAutoFit/>
          </a:bodyPr>
          <a:lstStyle/>
          <a:p>
            <a:r>
              <a:rPr lang="en-US" dirty="0"/>
              <a:t>Python Flask App will collect data from MongoDB and render 2 HTML templates</a:t>
            </a:r>
          </a:p>
          <a:p>
            <a:r>
              <a:rPr lang="en-US" dirty="0"/>
              <a:t>1.) JSONIFY MongoDB data to be formatted and appended to page via JavaScript</a:t>
            </a:r>
          </a:p>
          <a:p>
            <a:r>
              <a:rPr lang="en-US" dirty="0"/>
              <a:t>2.) Renders 2 routes to HTML static pages which will be linked to each other</a:t>
            </a:r>
          </a:p>
          <a:p>
            <a:pPr marL="285750" indent="-285750">
              <a:buFont typeface="Wingdings" panose="05000000000000000000" pitchFamily="2" charset="2"/>
              <a:buChar char="à"/>
            </a:pPr>
            <a:r>
              <a:rPr lang="en-US" dirty="0">
                <a:sym typeface="Wingdings" panose="05000000000000000000" pitchFamily="2" charset="2"/>
              </a:rPr>
              <a:t>Main page to visualize the scraped data through </a:t>
            </a:r>
            <a:r>
              <a:rPr lang="en-US" dirty="0" err="1">
                <a:sym typeface="Wingdings" panose="05000000000000000000" pitchFamily="2" charset="2"/>
              </a:rPr>
              <a:t>js</a:t>
            </a:r>
            <a:r>
              <a:rPr lang="en-US" dirty="0">
                <a:sym typeface="Wingdings" panose="05000000000000000000" pitchFamily="2" charset="2"/>
              </a:rPr>
              <a:t> </a:t>
            </a:r>
            <a:r>
              <a:rPr lang="en-US" dirty="0" err="1">
                <a:sym typeface="Wingdings" panose="05000000000000000000" pitchFamily="2" charset="2"/>
              </a:rPr>
              <a:t>CrossFilter</a:t>
            </a:r>
            <a:r>
              <a:rPr lang="en-US" dirty="0">
                <a:sym typeface="Wingdings" panose="05000000000000000000" pitchFamily="2" charset="2"/>
              </a:rPr>
              <a:t> library</a:t>
            </a:r>
          </a:p>
          <a:p>
            <a:pPr marL="285750" indent="-285750">
              <a:buFont typeface="Wingdings" panose="05000000000000000000" pitchFamily="2" charset="2"/>
              <a:buChar char="à"/>
            </a:pPr>
            <a:r>
              <a:rPr lang="en-US" dirty="0">
                <a:sym typeface="Wingdings" panose="05000000000000000000" pitchFamily="2" charset="2"/>
              </a:rPr>
              <a:t>Supplemental page to create custom D3 interactive swing visualization</a:t>
            </a:r>
            <a:endParaRPr lang="en-US" dirty="0"/>
          </a:p>
        </p:txBody>
      </p:sp>
      <p:pic>
        <p:nvPicPr>
          <p:cNvPr id="5" name="Picture 4">
            <a:extLst>
              <a:ext uri="{FF2B5EF4-FFF2-40B4-BE49-F238E27FC236}">
                <a16:creationId xmlns:a16="http://schemas.microsoft.com/office/drawing/2014/main" id="{BCDBE145-86CF-44E1-AB30-58AB5A0E65FC}"/>
              </a:ext>
            </a:extLst>
          </p:cNvPr>
          <p:cNvPicPr>
            <a:picLocks noChangeAspect="1"/>
          </p:cNvPicPr>
          <p:nvPr/>
        </p:nvPicPr>
        <p:blipFill>
          <a:blip r:embed="rId2"/>
          <a:stretch>
            <a:fillRect/>
          </a:stretch>
        </p:blipFill>
        <p:spPr>
          <a:xfrm>
            <a:off x="133164" y="4076515"/>
            <a:ext cx="4286250" cy="2628900"/>
          </a:xfrm>
          <a:prstGeom prst="rect">
            <a:avLst/>
          </a:prstGeom>
        </p:spPr>
      </p:pic>
      <p:sp>
        <p:nvSpPr>
          <p:cNvPr id="6" name="TextBox 5">
            <a:extLst>
              <a:ext uri="{FF2B5EF4-FFF2-40B4-BE49-F238E27FC236}">
                <a16:creationId xmlns:a16="http://schemas.microsoft.com/office/drawing/2014/main" id="{0BE4EE9A-E1A4-47A0-9684-CC5EE855BB4C}"/>
              </a:ext>
            </a:extLst>
          </p:cNvPr>
          <p:cNvSpPr txBox="1"/>
          <p:nvPr/>
        </p:nvSpPr>
        <p:spPr>
          <a:xfrm>
            <a:off x="133164" y="2999297"/>
            <a:ext cx="4286250" cy="1077218"/>
          </a:xfrm>
          <a:prstGeom prst="rect">
            <a:avLst/>
          </a:prstGeom>
          <a:noFill/>
        </p:spPr>
        <p:txBody>
          <a:bodyPr wrap="square" rtlCol="0">
            <a:spAutoFit/>
          </a:bodyPr>
          <a:lstStyle/>
          <a:p>
            <a:r>
              <a:rPr lang="en-US" sz="2800" i="1" dirty="0"/>
              <a:t>Code Approach:</a:t>
            </a:r>
          </a:p>
          <a:p>
            <a:endParaRPr lang="en-US" dirty="0"/>
          </a:p>
          <a:p>
            <a:r>
              <a:rPr lang="en-US" dirty="0"/>
              <a:t>Call database collection using </a:t>
            </a:r>
            <a:r>
              <a:rPr lang="en-US" dirty="0" err="1"/>
              <a:t>PyMongo</a:t>
            </a:r>
            <a:endParaRPr lang="en-US" dirty="0"/>
          </a:p>
        </p:txBody>
      </p:sp>
      <p:pic>
        <p:nvPicPr>
          <p:cNvPr id="7" name="Picture 6">
            <a:extLst>
              <a:ext uri="{FF2B5EF4-FFF2-40B4-BE49-F238E27FC236}">
                <a16:creationId xmlns:a16="http://schemas.microsoft.com/office/drawing/2014/main" id="{CBF884A3-D81F-4470-B662-40E71B480BFD}"/>
              </a:ext>
            </a:extLst>
          </p:cNvPr>
          <p:cNvPicPr>
            <a:picLocks noChangeAspect="1"/>
          </p:cNvPicPr>
          <p:nvPr/>
        </p:nvPicPr>
        <p:blipFill>
          <a:blip r:embed="rId3"/>
          <a:stretch>
            <a:fillRect/>
          </a:stretch>
        </p:blipFill>
        <p:spPr>
          <a:xfrm>
            <a:off x="7967708" y="5241524"/>
            <a:ext cx="3981450" cy="1066800"/>
          </a:xfrm>
          <a:prstGeom prst="rect">
            <a:avLst/>
          </a:prstGeom>
        </p:spPr>
      </p:pic>
      <p:pic>
        <p:nvPicPr>
          <p:cNvPr id="8" name="Picture 7">
            <a:extLst>
              <a:ext uri="{FF2B5EF4-FFF2-40B4-BE49-F238E27FC236}">
                <a16:creationId xmlns:a16="http://schemas.microsoft.com/office/drawing/2014/main" id="{A1B8B471-0C29-4FD1-BF82-4384D993FBB6}"/>
              </a:ext>
            </a:extLst>
          </p:cNvPr>
          <p:cNvPicPr>
            <a:picLocks noChangeAspect="1"/>
          </p:cNvPicPr>
          <p:nvPr/>
        </p:nvPicPr>
        <p:blipFill>
          <a:blip r:embed="rId4"/>
          <a:stretch>
            <a:fillRect/>
          </a:stretch>
        </p:blipFill>
        <p:spPr>
          <a:xfrm>
            <a:off x="4521010" y="4613206"/>
            <a:ext cx="3149980" cy="2018093"/>
          </a:xfrm>
          <a:prstGeom prst="rect">
            <a:avLst/>
          </a:prstGeom>
        </p:spPr>
      </p:pic>
      <p:pic>
        <p:nvPicPr>
          <p:cNvPr id="9" name="Picture 8">
            <a:extLst>
              <a:ext uri="{FF2B5EF4-FFF2-40B4-BE49-F238E27FC236}">
                <a16:creationId xmlns:a16="http://schemas.microsoft.com/office/drawing/2014/main" id="{B78CA78F-8B0E-450B-903C-B1710E695BA8}"/>
              </a:ext>
            </a:extLst>
          </p:cNvPr>
          <p:cNvPicPr>
            <a:picLocks noChangeAspect="1"/>
          </p:cNvPicPr>
          <p:nvPr/>
        </p:nvPicPr>
        <p:blipFill>
          <a:blip r:embed="rId5"/>
          <a:stretch>
            <a:fillRect/>
          </a:stretch>
        </p:blipFill>
        <p:spPr>
          <a:xfrm>
            <a:off x="7967708" y="3144272"/>
            <a:ext cx="3867150" cy="1104900"/>
          </a:xfrm>
          <a:prstGeom prst="rect">
            <a:avLst/>
          </a:prstGeom>
        </p:spPr>
      </p:pic>
      <p:sp>
        <p:nvSpPr>
          <p:cNvPr id="10" name="TextBox 9">
            <a:extLst>
              <a:ext uri="{FF2B5EF4-FFF2-40B4-BE49-F238E27FC236}">
                <a16:creationId xmlns:a16="http://schemas.microsoft.com/office/drawing/2014/main" id="{85E85459-ACE9-47C8-BD23-6C2F66B35F1F}"/>
              </a:ext>
            </a:extLst>
          </p:cNvPr>
          <p:cNvSpPr txBox="1"/>
          <p:nvPr/>
        </p:nvSpPr>
        <p:spPr>
          <a:xfrm>
            <a:off x="4483223" y="3957997"/>
            <a:ext cx="2847549" cy="646331"/>
          </a:xfrm>
          <a:prstGeom prst="rect">
            <a:avLst/>
          </a:prstGeom>
          <a:noFill/>
        </p:spPr>
        <p:txBody>
          <a:bodyPr wrap="square" rtlCol="0">
            <a:spAutoFit/>
          </a:bodyPr>
          <a:lstStyle/>
          <a:p>
            <a:r>
              <a:rPr lang="en-US" dirty="0"/>
              <a:t>Route to access data in JavaScript file</a:t>
            </a:r>
          </a:p>
        </p:txBody>
      </p:sp>
      <p:sp>
        <p:nvSpPr>
          <p:cNvPr id="11" name="TextBox 10">
            <a:extLst>
              <a:ext uri="{FF2B5EF4-FFF2-40B4-BE49-F238E27FC236}">
                <a16:creationId xmlns:a16="http://schemas.microsoft.com/office/drawing/2014/main" id="{0EBA212E-D881-4401-8EE2-FEFC7E30E7CE}"/>
              </a:ext>
            </a:extLst>
          </p:cNvPr>
          <p:cNvSpPr txBox="1"/>
          <p:nvPr/>
        </p:nvSpPr>
        <p:spPr>
          <a:xfrm>
            <a:off x="7875972" y="2708893"/>
            <a:ext cx="3958886" cy="369332"/>
          </a:xfrm>
          <a:prstGeom prst="rect">
            <a:avLst/>
          </a:prstGeom>
          <a:noFill/>
        </p:spPr>
        <p:txBody>
          <a:bodyPr wrap="square" rtlCol="0">
            <a:spAutoFit/>
          </a:bodyPr>
          <a:lstStyle/>
          <a:p>
            <a:r>
              <a:rPr lang="en-US" dirty="0"/>
              <a:t>Route to render main HTML page</a:t>
            </a:r>
          </a:p>
        </p:txBody>
      </p:sp>
      <p:sp>
        <p:nvSpPr>
          <p:cNvPr id="12" name="TextBox 11">
            <a:extLst>
              <a:ext uri="{FF2B5EF4-FFF2-40B4-BE49-F238E27FC236}">
                <a16:creationId xmlns:a16="http://schemas.microsoft.com/office/drawing/2014/main" id="{1BA5FE78-5251-4264-912F-60A30938A512}"/>
              </a:ext>
            </a:extLst>
          </p:cNvPr>
          <p:cNvSpPr txBox="1"/>
          <p:nvPr/>
        </p:nvSpPr>
        <p:spPr>
          <a:xfrm>
            <a:off x="7875972" y="4868110"/>
            <a:ext cx="3958886" cy="369332"/>
          </a:xfrm>
          <a:prstGeom prst="rect">
            <a:avLst/>
          </a:prstGeom>
          <a:noFill/>
        </p:spPr>
        <p:txBody>
          <a:bodyPr wrap="square" rtlCol="0">
            <a:spAutoFit/>
          </a:bodyPr>
          <a:lstStyle/>
          <a:p>
            <a:r>
              <a:rPr lang="en-US" dirty="0"/>
              <a:t>Route to render main D3 viz page</a:t>
            </a:r>
          </a:p>
        </p:txBody>
      </p:sp>
    </p:spTree>
    <p:extLst>
      <p:ext uri="{BB962C8B-B14F-4D97-AF65-F5344CB8AC3E}">
        <p14:creationId xmlns:p14="http://schemas.microsoft.com/office/powerpoint/2010/main" val="324174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E7DA3D-B2DB-4F96-8080-12C1E9B50BB2}"/>
              </a:ext>
            </a:extLst>
          </p:cNvPr>
          <p:cNvSpPr txBox="1"/>
          <p:nvPr/>
        </p:nvSpPr>
        <p:spPr>
          <a:xfrm>
            <a:off x="0" y="0"/>
            <a:ext cx="9259410" cy="1015663"/>
          </a:xfrm>
          <a:prstGeom prst="rect">
            <a:avLst/>
          </a:prstGeom>
          <a:noFill/>
        </p:spPr>
        <p:txBody>
          <a:bodyPr wrap="square" rtlCol="0">
            <a:spAutoFit/>
          </a:bodyPr>
          <a:lstStyle/>
          <a:p>
            <a:r>
              <a:rPr lang="en-US" sz="6000" dirty="0">
                <a:latin typeface="Bahnschrift SemiBold" panose="020B0502040204020203" pitchFamily="34" charset="0"/>
              </a:rPr>
              <a:t>Data Cleaning/Formatting</a:t>
            </a:r>
          </a:p>
        </p:txBody>
      </p:sp>
      <p:pic>
        <p:nvPicPr>
          <p:cNvPr id="3" name="Picture 2">
            <a:extLst>
              <a:ext uri="{FF2B5EF4-FFF2-40B4-BE49-F238E27FC236}">
                <a16:creationId xmlns:a16="http://schemas.microsoft.com/office/drawing/2014/main" id="{5430FFC9-161A-4F51-B624-4C255AB60F88}"/>
              </a:ext>
            </a:extLst>
          </p:cNvPr>
          <p:cNvPicPr>
            <a:picLocks noChangeAspect="1"/>
          </p:cNvPicPr>
          <p:nvPr/>
        </p:nvPicPr>
        <p:blipFill>
          <a:blip r:embed="rId2"/>
          <a:stretch>
            <a:fillRect/>
          </a:stretch>
        </p:blipFill>
        <p:spPr>
          <a:xfrm>
            <a:off x="6390164" y="2441360"/>
            <a:ext cx="5683467" cy="1779068"/>
          </a:xfrm>
          <a:prstGeom prst="rect">
            <a:avLst/>
          </a:prstGeom>
        </p:spPr>
      </p:pic>
      <p:sp>
        <p:nvSpPr>
          <p:cNvPr id="15" name="TextBox 14">
            <a:extLst>
              <a:ext uri="{FF2B5EF4-FFF2-40B4-BE49-F238E27FC236}">
                <a16:creationId xmlns:a16="http://schemas.microsoft.com/office/drawing/2014/main" id="{3DA0905E-0A02-4057-9115-1092EBCD005E}"/>
              </a:ext>
            </a:extLst>
          </p:cNvPr>
          <p:cNvSpPr txBox="1"/>
          <p:nvPr/>
        </p:nvSpPr>
        <p:spPr>
          <a:xfrm>
            <a:off x="33194" y="1104312"/>
            <a:ext cx="6770010" cy="3485570"/>
          </a:xfrm>
          <a:prstGeom prst="rect">
            <a:avLst/>
          </a:prstGeom>
          <a:noFill/>
        </p:spPr>
        <p:txBody>
          <a:bodyPr wrap="square" rtlCol="0">
            <a:spAutoFit/>
          </a:bodyPr>
          <a:lstStyle/>
          <a:p>
            <a:pPr marL="285750" indent="-285750">
              <a:buFontTx/>
              <a:buChar char="-"/>
            </a:pPr>
            <a:r>
              <a:rPr lang="en-US" sz="2400" dirty="0"/>
              <a:t>Because technology has improved over time, the data collected for each player/year varies</a:t>
            </a:r>
          </a:p>
          <a:p>
            <a:pPr marL="285750" indent="-285750">
              <a:buFontTx/>
              <a:buChar char="-"/>
            </a:pPr>
            <a:endParaRPr lang="en-US" sz="900" dirty="0"/>
          </a:p>
          <a:p>
            <a:pPr marL="285750" indent="-285750">
              <a:buFontTx/>
              <a:buChar char="-"/>
            </a:pPr>
            <a:r>
              <a:rPr lang="en-US" sz="2400" dirty="0"/>
              <a:t>Some players have over 20 stats collected which vary year to year, and some none</a:t>
            </a:r>
          </a:p>
          <a:p>
            <a:pPr marL="285750" indent="-285750">
              <a:buFontTx/>
              <a:buChar char="-"/>
            </a:pPr>
            <a:endParaRPr lang="en-US" sz="900" dirty="0"/>
          </a:p>
          <a:p>
            <a:pPr marL="285750" indent="-285750">
              <a:buFontTx/>
              <a:buChar char="-"/>
            </a:pPr>
            <a:r>
              <a:rPr lang="en-US" sz="2400" dirty="0"/>
              <a:t>Because of this, the data needed to be cleaned and filtered for the most common variables</a:t>
            </a:r>
          </a:p>
          <a:p>
            <a:pPr marL="285750" indent="-285750">
              <a:buFontTx/>
              <a:buChar char="-"/>
            </a:pPr>
            <a:endParaRPr lang="en-US" sz="1000" dirty="0"/>
          </a:p>
          <a:p>
            <a:pPr marL="285750" indent="-285750">
              <a:buFontTx/>
              <a:buChar char="-"/>
            </a:pPr>
            <a:r>
              <a:rPr lang="en-US" sz="2400" dirty="0"/>
              <a:t>A new object was created for each player consisting of Distance/Accuracy variables only  </a:t>
            </a:r>
          </a:p>
        </p:txBody>
      </p:sp>
      <p:pic>
        <p:nvPicPr>
          <p:cNvPr id="4" name="Picture 3">
            <a:extLst>
              <a:ext uri="{FF2B5EF4-FFF2-40B4-BE49-F238E27FC236}">
                <a16:creationId xmlns:a16="http://schemas.microsoft.com/office/drawing/2014/main" id="{BEE36F95-6EA4-4933-A969-CB1CC55AD4BC}"/>
              </a:ext>
            </a:extLst>
          </p:cNvPr>
          <p:cNvPicPr>
            <a:picLocks noChangeAspect="1"/>
          </p:cNvPicPr>
          <p:nvPr/>
        </p:nvPicPr>
        <p:blipFill>
          <a:blip r:embed="rId3"/>
          <a:stretch>
            <a:fillRect/>
          </a:stretch>
        </p:blipFill>
        <p:spPr>
          <a:xfrm>
            <a:off x="33194" y="4678531"/>
            <a:ext cx="11940466" cy="1752437"/>
          </a:xfrm>
          <a:prstGeom prst="rect">
            <a:avLst/>
          </a:prstGeom>
        </p:spPr>
      </p:pic>
      <p:sp>
        <p:nvSpPr>
          <p:cNvPr id="16" name="Rectangle 15">
            <a:extLst>
              <a:ext uri="{FF2B5EF4-FFF2-40B4-BE49-F238E27FC236}">
                <a16:creationId xmlns:a16="http://schemas.microsoft.com/office/drawing/2014/main" id="{5C193E5E-F9E6-48F2-8910-6DFA39216110}"/>
              </a:ext>
            </a:extLst>
          </p:cNvPr>
          <p:cNvSpPr/>
          <p:nvPr/>
        </p:nvSpPr>
        <p:spPr>
          <a:xfrm>
            <a:off x="33194" y="4678530"/>
            <a:ext cx="12040437" cy="18820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44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C0200-D57D-4113-AF06-689130F30D2D}"/>
              </a:ext>
            </a:extLst>
          </p:cNvPr>
          <p:cNvSpPr txBox="1"/>
          <p:nvPr/>
        </p:nvSpPr>
        <p:spPr>
          <a:xfrm>
            <a:off x="0" y="0"/>
            <a:ext cx="9259410" cy="1015663"/>
          </a:xfrm>
          <a:prstGeom prst="rect">
            <a:avLst/>
          </a:prstGeom>
          <a:noFill/>
        </p:spPr>
        <p:txBody>
          <a:bodyPr wrap="square" rtlCol="0">
            <a:spAutoFit/>
          </a:bodyPr>
          <a:lstStyle/>
          <a:p>
            <a:r>
              <a:rPr lang="en-US" sz="6000" dirty="0">
                <a:latin typeface="Bahnschrift SemiBold" panose="020B0502040204020203" pitchFamily="34" charset="0"/>
              </a:rPr>
              <a:t>Quick D3 Viz Summary:</a:t>
            </a:r>
          </a:p>
        </p:txBody>
      </p:sp>
      <p:sp>
        <p:nvSpPr>
          <p:cNvPr id="3" name="TextBox 2">
            <a:extLst>
              <a:ext uri="{FF2B5EF4-FFF2-40B4-BE49-F238E27FC236}">
                <a16:creationId xmlns:a16="http://schemas.microsoft.com/office/drawing/2014/main" id="{D7D8900E-A3F2-4398-BCC2-1D1C1975E986}"/>
              </a:ext>
            </a:extLst>
          </p:cNvPr>
          <p:cNvSpPr txBox="1"/>
          <p:nvPr/>
        </p:nvSpPr>
        <p:spPr>
          <a:xfrm>
            <a:off x="71020" y="1015663"/>
            <a:ext cx="11159231" cy="461665"/>
          </a:xfrm>
          <a:prstGeom prst="rect">
            <a:avLst/>
          </a:prstGeom>
          <a:noFill/>
        </p:spPr>
        <p:txBody>
          <a:bodyPr wrap="square" rtlCol="0">
            <a:spAutoFit/>
          </a:bodyPr>
          <a:lstStyle/>
          <a:p>
            <a:r>
              <a:rPr lang="en-US" sz="2400" dirty="0"/>
              <a:t>Use x/y/z Position data to build an actual 3d interactive golf swing visualization</a:t>
            </a:r>
          </a:p>
        </p:txBody>
      </p:sp>
      <p:sp>
        <p:nvSpPr>
          <p:cNvPr id="4" name="TextBox 3">
            <a:extLst>
              <a:ext uri="{FF2B5EF4-FFF2-40B4-BE49-F238E27FC236}">
                <a16:creationId xmlns:a16="http://schemas.microsoft.com/office/drawing/2014/main" id="{064D8A0C-3373-431E-9FA5-DB17183E5ABF}"/>
              </a:ext>
            </a:extLst>
          </p:cNvPr>
          <p:cNvSpPr txBox="1"/>
          <p:nvPr/>
        </p:nvSpPr>
        <p:spPr>
          <a:xfrm>
            <a:off x="61628" y="1534251"/>
            <a:ext cx="5779363" cy="1292662"/>
          </a:xfrm>
          <a:prstGeom prst="rect">
            <a:avLst/>
          </a:prstGeom>
          <a:noFill/>
        </p:spPr>
        <p:txBody>
          <a:bodyPr wrap="square" rtlCol="0">
            <a:spAutoFit/>
          </a:bodyPr>
          <a:lstStyle/>
          <a:p>
            <a:r>
              <a:rPr lang="en-US" sz="2400" b="1" dirty="0"/>
              <a:t>D3 Features:</a:t>
            </a:r>
          </a:p>
          <a:p>
            <a:r>
              <a:rPr lang="en-US" dirty="0"/>
              <a:t>Slider Bars: Basic/Range types</a:t>
            </a:r>
          </a:p>
          <a:p>
            <a:r>
              <a:rPr lang="en-US" dirty="0"/>
              <a:t>3D Scatter plot functions</a:t>
            </a:r>
          </a:p>
          <a:p>
            <a:r>
              <a:rPr lang="en-US" dirty="0"/>
              <a:t>3D Lines</a:t>
            </a:r>
          </a:p>
        </p:txBody>
      </p:sp>
      <p:pic>
        <p:nvPicPr>
          <p:cNvPr id="5" name="Picture 4">
            <a:extLst>
              <a:ext uri="{FF2B5EF4-FFF2-40B4-BE49-F238E27FC236}">
                <a16:creationId xmlns:a16="http://schemas.microsoft.com/office/drawing/2014/main" id="{10923127-DFAD-4DF8-A6FB-82A7B7E2DD45}"/>
              </a:ext>
            </a:extLst>
          </p:cNvPr>
          <p:cNvPicPr>
            <a:picLocks noChangeAspect="1"/>
          </p:cNvPicPr>
          <p:nvPr/>
        </p:nvPicPr>
        <p:blipFill>
          <a:blip r:embed="rId2"/>
          <a:stretch>
            <a:fillRect/>
          </a:stretch>
        </p:blipFill>
        <p:spPr>
          <a:xfrm>
            <a:off x="7510048" y="3481625"/>
            <a:ext cx="4281211" cy="3163305"/>
          </a:xfrm>
          <a:prstGeom prst="rect">
            <a:avLst/>
          </a:prstGeom>
        </p:spPr>
      </p:pic>
      <p:pic>
        <p:nvPicPr>
          <p:cNvPr id="6" name="Picture 5">
            <a:extLst>
              <a:ext uri="{FF2B5EF4-FFF2-40B4-BE49-F238E27FC236}">
                <a16:creationId xmlns:a16="http://schemas.microsoft.com/office/drawing/2014/main" id="{2A1AE953-B063-423E-B2D8-09B3D20AC134}"/>
              </a:ext>
            </a:extLst>
          </p:cNvPr>
          <p:cNvPicPr>
            <a:picLocks noChangeAspect="1"/>
          </p:cNvPicPr>
          <p:nvPr/>
        </p:nvPicPr>
        <p:blipFill>
          <a:blip r:embed="rId3"/>
          <a:stretch>
            <a:fillRect/>
          </a:stretch>
        </p:blipFill>
        <p:spPr>
          <a:xfrm>
            <a:off x="311734" y="4827890"/>
            <a:ext cx="6408431" cy="1881427"/>
          </a:xfrm>
          <a:prstGeom prst="rect">
            <a:avLst/>
          </a:prstGeom>
        </p:spPr>
      </p:pic>
      <p:pic>
        <p:nvPicPr>
          <p:cNvPr id="7" name="Picture 6">
            <a:extLst>
              <a:ext uri="{FF2B5EF4-FFF2-40B4-BE49-F238E27FC236}">
                <a16:creationId xmlns:a16="http://schemas.microsoft.com/office/drawing/2014/main" id="{704DEFD6-6DB7-4358-BF2B-FA04050E4D1B}"/>
              </a:ext>
            </a:extLst>
          </p:cNvPr>
          <p:cNvPicPr>
            <a:picLocks noChangeAspect="1"/>
          </p:cNvPicPr>
          <p:nvPr/>
        </p:nvPicPr>
        <p:blipFill>
          <a:blip r:embed="rId4"/>
          <a:stretch>
            <a:fillRect/>
          </a:stretch>
        </p:blipFill>
        <p:spPr>
          <a:xfrm>
            <a:off x="3191006" y="2865747"/>
            <a:ext cx="3387347" cy="1540120"/>
          </a:xfrm>
          <a:prstGeom prst="rect">
            <a:avLst/>
          </a:prstGeom>
        </p:spPr>
      </p:pic>
      <p:sp>
        <p:nvSpPr>
          <p:cNvPr id="8" name="Rectangle 7">
            <a:extLst>
              <a:ext uri="{FF2B5EF4-FFF2-40B4-BE49-F238E27FC236}">
                <a16:creationId xmlns:a16="http://schemas.microsoft.com/office/drawing/2014/main" id="{2A524AC8-B337-43DE-8935-D963A272ED65}"/>
              </a:ext>
            </a:extLst>
          </p:cNvPr>
          <p:cNvSpPr/>
          <p:nvPr/>
        </p:nvSpPr>
        <p:spPr>
          <a:xfrm>
            <a:off x="3062795" y="2767137"/>
            <a:ext cx="3515558" cy="16902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56F18E-8339-4F14-B836-5A95F966C351}"/>
              </a:ext>
            </a:extLst>
          </p:cNvPr>
          <p:cNvSpPr/>
          <p:nvPr/>
        </p:nvSpPr>
        <p:spPr>
          <a:xfrm>
            <a:off x="7430610" y="3275860"/>
            <a:ext cx="4449655" cy="34334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E3F787-CC6E-47DE-B47B-61AA22A7DA38}"/>
              </a:ext>
            </a:extLst>
          </p:cNvPr>
          <p:cNvSpPr/>
          <p:nvPr/>
        </p:nvSpPr>
        <p:spPr>
          <a:xfrm>
            <a:off x="90186" y="4714043"/>
            <a:ext cx="6905418" cy="19952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68A472-037F-4CC4-80BE-3AC6501DA02B}"/>
              </a:ext>
            </a:extLst>
          </p:cNvPr>
          <p:cNvSpPr txBox="1"/>
          <p:nvPr/>
        </p:nvSpPr>
        <p:spPr>
          <a:xfrm>
            <a:off x="2934070" y="2327840"/>
            <a:ext cx="3391270" cy="369332"/>
          </a:xfrm>
          <a:prstGeom prst="rect">
            <a:avLst/>
          </a:prstGeom>
          <a:noFill/>
        </p:spPr>
        <p:txBody>
          <a:bodyPr wrap="square" rtlCol="0">
            <a:spAutoFit/>
          </a:bodyPr>
          <a:lstStyle/>
          <a:p>
            <a:r>
              <a:rPr lang="en-US" dirty="0"/>
              <a:t>D3 Line scatterplot</a:t>
            </a:r>
          </a:p>
        </p:txBody>
      </p:sp>
      <p:sp>
        <p:nvSpPr>
          <p:cNvPr id="12" name="TextBox 11">
            <a:extLst>
              <a:ext uri="{FF2B5EF4-FFF2-40B4-BE49-F238E27FC236}">
                <a16:creationId xmlns:a16="http://schemas.microsoft.com/office/drawing/2014/main" id="{896EA212-1423-424D-AFB7-4CAC8CAF5E46}"/>
              </a:ext>
            </a:extLst>
          </p:cNvPr>
          <p:cNvSpPr txBox="1"/>
          <p:nvPr/>
        </p:nvSpPr>
        <p:spPr>
          <a:xfrm>
            <a:off x="7430610" y="2814195"/>
            <a:ext cx="3391270" cy="369332"/>
          </a:xfrm>
          <a:prstGeom prst="rect">
            <a:avLst/>
          </a:prstGeom>
          <a:noFill/>
        </p:spPr>
        <p:txBody>
          <a:bodyPr wrap="square" rtlCol="0">
            <a:spAutoFit/>
          </a:bodyPr>
          <a:lstStyle/>
          <a:p>
            <a:r>
              <a:rPr lang="en-US" dirty="0"/>
              <a:t>3D Scatter Plot</a:t>
            </a:r>
          </a:p>
        </p:txBody>
      </p:sp>
      <p:sp>
        <p:nvSpPr>
          <p:cNvPr id="13" name="TextBox 12">
            <a:extLst>
              <a:ext uri="{FF2B5EF4-FFF2-40B4-BE49-F238E27FC236}">
                <a16:creationId xmlns:a16="http://schemas.microsoft.com/office/drawing/2014/main" id="{85C9D538-83E1-4EC5-968F-A8D69F16955F}"/>
              </a:ext>
            </a:extLst>
          </p:cNvPr>
          <p:cNvSpPr txBox="1"/>
          <p:nvPr/>
        </p:nvSpPr>
        <p:spPr>
          <a:xfrm>
            <a:off x="71020" y="4287788"/>
            <a:ext cx="3391270" cy="369332"/>
          </a:xfrm>
          <a:prstGeom prst="rect">
            <a:avLst/>
          </a:prstGeom>
          <a:noFill/>
        </p:spPr>
        <p:txBody>
          <a:bodyPr wrap="square" rtlCol="0">
            <a:spAutoFit/>
          </a:bodyPr>
          <a:lstStyle/>
          <a:p>
            <a:r>
              <a:rPr lang="en-US" dirty="0"/>
              <a:t>Slider Bar Scatter Plot</a:t>
            </a:r>
          </a:p>
        </p:txBody>
      </p:sp>
      <p:sp>
        <p:nvSpPr>
          <p:cNvPr id="14" name="TextBox 13">
            <a:extLst>
              <a:ext uri="{FF2B5EF4-FFF2-40B4-BE49-F238E27FC236}">
                <a16:creationId xmlns:a16="http://schemas.microsoft.com/office/drawing/2014/main" id="{CC4FF18D-55B5-4374-8A5C-71AC4B1AE428}"/>
              </a:ext>
            </a:extLst>
          </p:cNvPr>
          <p:cNvSpPr txBox="1"/>
          <p:nvPr/>
        </p:nvSpPr>
        <p:spPr>
          <a:xfrm>
            <a:off x="4629705" y="1804619"/>
            <a:ext cx="7386221" cy="523220"/>
          </a:xfrm>
          <a:prstGeom prst="rect">
            <a:avLst/>
          </a:prstGeom>
          <a:noFill/>
        </p:spPr>
        <p:txBody>
          <a:bodyPr wrap="square" rtlCol="0">
            <a:spAutoFit/>
          </a:bodyPr>
          <a:lstStyle/>
          <a:p>
            <a:r>
              <a:rPr lang="en-US" sz="2800" b="1" i="1" dirty="0"/>
              <a:t>Inspirational Visuals/code snippets:</a:t>
            </a:r>
          </a:p>
        </p:txBody>
      </p:sp>
    </p:spTree>
    <p:extLst>
      <p:ext uri="{BB962C8B-B14F-4D97-AF65-F5344CB8AC3E}">
        <p14:creationId xmlns:p14="http://schemas.microsoft.com/office/powerpoint/2010/main" val="76124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TotalTime>
  <Words>671</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SemiBold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ashcr</dc:creator>
  <cp:lastModifiedBy> </cp:lastModifiedBy>
  <cp:revision>37</cp:revision>
  <dcterms:created xsi:type="dcterms:W3CDTF">2019-06-02T06:27:16Z</dcterms:created>
  <dcterms:modified xsi:type="dcterms:W3CDTF">2019-06-03T03:22:25Z</dcterms:modified>
</cp:coreProperties>
</file>