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</p:sldMasterIdLst>
  <p:notesMasterIdLst>
    <p:notesMasterId r:id="rId46"/>
  </p:notesMasterIdLst>
  <p:sldIdLst>
    <p:sldId id="256" r:id="rId17"/>
    <p:sldId id="258" r:id="rId18"/>
    <p:sldId id="259" r:id="rId19"/>
    <p:sldId id="260" r:id="rId20"/>
    <p:sldId id="261" r:id="rId21"/>
    <p:sldId id="271" r:id="rId22"/>
    <p:sldId id="272" r:id="rId23"/>
    <p:sldId id="273" r:id="rId24"/>
    <p:sldId id="274" r:id="rId25"/>
    <p:sldId id="277" r:id="rId26"/>
    <p:sldId id="278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62" r:id="rId38"/>
    <p:sldId id="292" r:id="rId39"/>
    <p:sldId id="293" r:id="rId40"/>
    <p:sldId id="294" r:id="rId41"/>
    <p:sldId id="295" r:id="rId42"/>
    <p:sldId id="296" r:id="rId43"/>
    <p:sldId id="304" r:id="rId44"/>
    <p:sldId id="303" r:id="rId4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276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4588" y="671513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14825"/>
            <a:ext cx="50276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64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46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87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89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945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51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14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96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2630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7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24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5900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23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63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7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12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721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56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26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758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0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69416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80306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77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3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C230D1-6508-3B4A-8661-68FA59D2A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87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314874-4216-D142-A28A-FE868A6C5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E5A801-765B-4747-9EAC-F68F5A6D27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896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D9B59-2357-0E49-83D4-8DA6BA8647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502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7A21FC-6248-E34B-BAB9-CE986E283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55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7157629-6F98-9B43-84E5-79F38F0117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26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EB7CD0F-BAA1-2C41-9BDC-484C617B4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289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5C28EE7-EB42-FB46-A4F7-F2BE4409F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94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7C6B57-6A7A-8244-8995-88FF999EA3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17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985E32-0D32-6041-BFD0-1AA8B64AEB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6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932A38-D3BC-744D-AC0E-85B73A50C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610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E08EDD-80D9-A944-A106-5006E5DC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18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0DACA9-7548-2F47-B9C9-DB3F780AA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90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C4815E-94E6-4C4C-9ABB-2D3064DDA5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90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18CBA2-ABD0-E64B-A638-FC591E7BE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7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65A4A4-9554-A940-A5EA-2AC732CD0C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9955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3F306D-35CD-0D48-9993-06D59D420D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758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4ED4D64-9C0B-3C47-9B2E-50BD766B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479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2E2EABA-2B44-7140-ADA1-5092DCA7F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1594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13E0503-245F-2A47-B773-C593D2611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744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00DB87-2D5B-3444-B613-577BA29A39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0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93F768-6426-714A-8604-E72B268A0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068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152CD-B2F7-5A4E-AECA-E20CD1BED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74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94C82A-DC54-2442-9338-0D85E906D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920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77F0D7-AB11-FF43-A196-5E028FE0F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745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BCC655-1D6A-3F4E-BCF7-7BA0172B2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498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417555-FF33-DD4C-80C3-00BFA8630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51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E56C4F-62D3-BA45-A712-FAC67C554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175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2C36EC5-E78E-7843-A3C3-AB4851265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69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0B71650-FBCB-4346-9D90-A5872CFE6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46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E488F5-20B6-F541-B77B-DA065CB07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585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92415ED-DD5C-4042-8341-2EE593BBC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277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DAD487-32FE-1D46-9A60-A90BC2252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08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989AB5-CA5C-8C47-A76B-1CAF0FC99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061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8790EA-898D-3C43-96C6-C9A6B14D6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E50CB1-7BDB-6046-AC56-14E06AF9D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74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4986A3-3851-5044-B7AB-C61E41CA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03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8E7354-AB06-AA42-B1CC-DB661BD75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79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837B2C-26EA-E145-9A5A-00DE12121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982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436037-AFDF-5B42-88C0-16A7F880CB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60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7D1274-32C4-9E41-95E3-781DF54B1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049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85D081-C4FA-DA49-BD65-0282AF077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729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F14719-B451-4B4F-9019-977602BC2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964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B0F4A7-45FA-BC4B-BEA6-24E3353E5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629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0EB325-4CCE-B240-9761-8308ED732A0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56237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42E6D1E-DEE9-154D-94BC-E2F1F7DC084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5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07468C2-3500-F14A-8088-D8C5593B8AC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79305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FD942D-34D1-E042-A019-380A980613F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21281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5E3FFD-EA22-C644-B587-7EBCF34C630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080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A67C69-AABF-C54E-9A78-34D80AE0B12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9704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F03F8D-7968-3C4F-860A-2A36201F9B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375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0ED58D-8B1D-4E46-BD07-E5BAE0D7CF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6399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5FEC1D-E46C-E242-BF08-8E28E003FDB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33716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D520B3-B8A4-1342-946B-7C78023A205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320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A007AF4-DBD7-CD4C-992F-76275AC7F96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431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3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6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042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5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8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1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34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6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3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8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6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847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244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645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0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5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57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Fall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61B924-3326-D748-B91A-AF33C12E2FB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86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F5FFE20-FC83-7D43-B73B-50468B612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9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18478E9-D531-064A-8E57-D01E048AE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3C7F44-D148-BF40-A3E9-3438C5789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2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FEB02EC-CDEE-C343-B64E-78DA7043C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4F602A-C71C-D043-8B4E-47087EB356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9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B3F321-E058-E143-8808-55085B3B6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5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14AC35-F882-1845-9525-F9FE8EA5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8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52F2DC-61D8-C042-B121-9438CEEF7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3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69729D-752E-2E49-9338-9369B17A7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2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6CAC56-81AC-CD48-9FAA-417915A0A6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41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FC01F3-4623-E145-A2C9-1B16902F0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0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4F52EE-F2C1-4242-9937-2DCC5BC3E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1E3324-B25D-1545-9DF5-4A14CE2A0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4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F073C5-320B-9A47-B59A-4A7FC2C16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9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285074-199F-5D4C-A683-CCE9CCEA59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46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065607-9F82-BA4D-80FB-0FB8B3F17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9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DF16C1-0C27-3742-896F-E93575A2E8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6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176D70-E480-0149-AB31-F21893C08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5CE74F8-629E-F143-B62D-81F4040AD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5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986DEA-F461-4D43-B594-2B067FC802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91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6A2CD2-E58F-B846-961A-4611F18C0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36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755167-0CFE-7D40-8298-54EE323E9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8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7680FF-A4C3-CC4F-8CFB-049395886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28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CB24C42-1974-BF4F-99E8-3A382F410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52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269B83C-1DF8-2E47-9DB3-755EED065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66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90C383-7CB6-3B45-B999-BBCC3DB55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87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605F808-0BA8-2543-882F-14438B9B7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80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06B964-4B52-1E43-81DD-6BE024886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88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F1CAEF7-6FEF-3D43-AAB0-7E07D1995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11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C4F961-9DDC-AB4D-A573-EE67BCF96E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48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780AF4-0FDA-814D-BBE9-4506B18B03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78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BB9848-FB96-F744-9301-39DDC566CD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89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BA9A2B-9FDB-E440-A901-D9AA3EF67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95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3231D0-CCF2-B745-A565-D823596377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6429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6BBD28-3C06-7149-B370-CD140FB8A1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4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6175163-DCFD-F64F-AFA1-EAA6BD9A9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44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3B0F2C-C04F-E347-8281-7BA680810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17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22536A-E595-E84C-AA78-9904E593D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56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B90131-0C99-5443-9502-AB67048A28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58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0CFAB6-0107-6A4D-906B-9EA42EED64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3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84B2E81-D81C-744A-83CE-1F1B43E5DC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9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E548A6-109E-7F48-BEE1-0CDDF4E30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20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DF16F8B-F636-E94C-B297-7587CDAF7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3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2C577C-3A32-3140-83D8-001869307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680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92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54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0224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12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59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209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4895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289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5476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93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95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20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2694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0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18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68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3745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075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4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3334" r="16666" b="34447"/>
          <a:stretch>
            <a:fillRect/>
          </a:stretch>
        </p:blipFill>
        <p:spPr bwMode="auto">
          <a:xfrm>
            <a:off x="4419600" y="4572000"/>
            <a:ext cx="457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666" t="33334" r="16666" b="344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3334" r="16666" b="35556"/>
          <a:stretch>
            <a:fillRect/>
          </a:stretch>
        </p:blipFill>
        <p:spPr bwMode="auto">
          <a:xfrm>
            <a:off x="3810000" y="6070600"/>
            <a:ext cx="15240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666" t="33334" r="16666" b="3555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FAF0351A-E947-3040-BA0C-0416D3F530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5835BD12-5B99-B847-8707-9D53A4788A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FACC7552-2A5D-4049-825F-415CF3E8FC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9B4A7304-07FC-6940-8503-C03108B5C7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r>
              <a:rPr lang="fr-FR"/>
              <a:t>CS 478 - Machine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fld id="{13D699DF-9674-9246-A50F-C3AB7088925C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3334" r="15553" b="34447"/>
          <a:stretch>
            <a:fillRect/>
          </a:stretch>
        </p:blipFill>
        <p:spPr bwMode="auto">
          <a:xfrm>
            <a:off x="1219200" y="3352800"/>
            <a:ext cx="68929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666" t="33334" r="15553" b="344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33334" r="16666" b="35556"/>
          <a:stretch>
            <a:fillRect/>
          </a:stretch>
        </p:blipFill>
        <p:spPr bwMode="auto">
          <a:xfrm>
            <a:off x="7620000" y="6172200"/>
            <a:ext cx="12954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778" t="33334" r="16666" b="3555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840" r:id="rId12"/>
    <p:sldLayoutId id="214748384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3334" r="16666" b="35739"/>
          <a:stretch>
            <a:fillRect/>
          </a:stretch>
        </p:blipFill>
        <p:spPr bwMode="auto">
          <a:xfrm>
            <a:off x="2286000" y="533400"/>
            <a:ext cx="4572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666" t="33334" r="16666" b="357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F7636CBB-4185-9B41-8DB0-509BE0A39E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DCBA8FAF-988B-7446-AC4F-7ED7494A19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EA8D3A34-DC7A-9A48-9B2E-CA0B078E28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09/13/10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fld id="{F5F74F0B-B1D5-BB48-AC1A-48C78984F3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2222" r="16666" b="34447"/>
          <a:stretch>
            <a:fillRect/>
          </a:stretch>
        </p:blipFill>
        <p:spPr bwMode="auto">
          <a:xfrm>
            <a:off x="7620000" y="6107113"/>
            <a:ext cx="1371600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5556" t="32222" r="16666" b="344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3334" r="16666" b="34447"/>
          <a:stretch>
            <a:fillRect/>
          </a:stretch>
        </p:blipFill>
        <p:spPr bwMode="auto">
          <a:xfrm>
            <a:off x="228600" y="6042025"/>
            <a:ext cx="13716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666" t="33334" r="16666" b="344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CS 478 – Tools for Machine Learning and Data Mining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71600" y="1905000"/>
            <a:ext cx="6400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The Need for and Role of Bias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Version Space (I)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Let:</a:t>
            </a:r>
          </a:p>
          <a:p>
            <a:pPr marL="741363" lvl="1" indent="-284163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S</a:t>
            </a:r>
            <a:r>
              <a:rPr lang="en-US"/>
              <a:t> be the set of </a:t>
            </a:r>
            <a:r>
              <a:rPr lang="en-US" i="1"/>
              <a:t>maximally specific</a:t>
            </a:r>
            <a:r>
              <a:rPr lang="en-US"/>
              <a:t> generalizations consistent with the training data </a:t>
            </a:r>
          </a:p>
          <a:p>
            <a:pPr marL="741363" lvl="1" indent="-284163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G</a:t>
            </a:r>
            <a:r>
              <a:rPr lang="en-US"/>
              <a:t> be the set of </a:t>
            </a:r>
            <a:r>
              <a:rPr lang="en-US" i="1"/>
              <a:t>maximally general</a:t>
            </a:r>
            <a:r>
              <a:rPr lang="en-US"/>
              <a:t> generalizations consistent with the training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Version Space (II)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Intuitively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/>
              <a:t>S</a:t>
            </a:r>
            <a:r>
              <a:rPr lang="en-US" sz="2400"/>
              <a:t> keeps generalizing to accommodate new positive instances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i="1"/>
              <a:t>G</a:t>
            </a:r>
            <a:r>
              <a:rPr lang="en-US" sz="2400"/>
              <a:t> keeps specializing to avoid new negative instances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The key issue is that they only do that to the smallest extent necessary to maintain consistency with the training data, that is, </a:t>
            </a:r>
            <a:r>
              <a:rPr lang="en-US" sz="2800" i="1"/>
              <a:t>G</a:t>
            </a:r>
            <a:r>
              <a:rPr lang="en-US" sz="2800"/>
              <a:t> remains as general as possible and </a:t>
            </a:r>
            <a:r>
              <a:rPr lang="en-US" sz="2800" i="1"/>
              <a:t>S</a:t>
            </a:r>
            <a:r>
              <a:rPr lang="en-US" sz="2800"/>
              <a:t> remains as specific as possible.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Version Space (III)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The sets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G</a:t>
            </a:r>
            <a:r>
              <a:rPr lang="en-US"/>
              <a:t> precisely delimit the </a:t>
            </a:r>
            <a:r>
              <a:rPr lang="en-US" i="1"/>
              <a:t>version space</a:t>
            </a:r>
            <a:r>
              <a:rPr lang="en-US"/>
              <a:t> (i.e., the set of all plausible versions of the emerging concept).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 generalization </a:t>
            </a:r>
            <a:r>
              <a:rPr lang="en-US" i="1"/>
              <a:t>g</a:t>
            </a:r>
            <a:r>
              <a:rPr lang="en-US"/>
              <a:t> is in the version space represented by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G</a:t>
            </a:r>
            <a:r>
              <a:rPr lang="en-US"/>
              <a:t> if and only if: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g</a:t>
            </a:r>
            <a:r>
              <a:rPr lang="en-US"/>
              <a:t> is more specific than or equal to some member of </a:t>
            </a:r>
            <a:r>
              <a:rPr lang="en-US" i="1"/>
              <a:t>G</a:t>
            </a:r>
            <a:r>
              <a:rPr lang="en-US"/>
              <a:t>, and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g</a:t>
            </a:r>
            <a:r>
              <a:rPr lang="en-US"/>
              <a:t> is more general than or equal to some member of </a:t>
            </a:r>
            <a:r>
              <a:rPr lang="en-US" i="1"/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Version Space (IV)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572000"/>
          </a:xfrm>
          <a:ln/>
        </p:spPr>
        <p:txBody>
          <a:bodyPr lIns="90000" tIns="46800" rIns="90000" bIns="46800"/>
          <a:lstStyle/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Initialize </a:t>
            </a:r>
            <a:r>
              <a:rPr lang="en-US" sz="1600" i="1" dirty="0"/>
              <a:t>G</a:t>
            </a:r>
            <a:r>
              <a:rPr lang="en-US" sz="1600" dirty="0"/>
              <a:t> to the most general concept in the space</a:t>
            </a: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Initialize </a:t>
            </a:r>
            <a:r>
              <a:rPr lang="en-US" sz="1600" i="1" dirty="0"/>
              <a:t>S</a:t>
            </a:r>
            <a:r>
              <a:rPr lang="en-US" sz="1600" dirty="0"/>
              <a:t> to the first positive training instance</a:t>
            </a: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For each new positive training instance </a:t>
            </a:r>
            <a:r>
              <a:rPr lang="en-US" sz="1600" i="1" dirty="0"/>
              <a:t>p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Delete all members of G that do not cover </a:t>
            </a:r>
            <a:r>
              <a:rPr lang="en-US" sz="1400" i="1" dirty="0"/>
              <a:t>p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For each </a:t>
            </a:r>
            <a:r>
              <a:rPr lang="en-US" sz="1400" i="1" dirty="0"/>
              <a:t>s</a:t>
            </a:r>
            <a:r>
              <a:rPr lang="en-US" sz="1400" dirty="0"/>
              <a:t> in </a:t>
            </a:r>
            <a:r>
              <a:rPr lang="en-US" sz="1400" i="1" dirty="0"/>
              <a:t>S</a:t>
            </a:r>
          </a:p>
          <a:p>
            <a:pPr lvl="2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200" dirty="0"/>
              <a:t>If </a:t>
            </a:r>
            <a:r>
              <a:rPr lang="en-US" sz="1200" i="1" dirty="0"/>
              <a:t>s</a:t>
            </a:r>
            <a:r>
              <a:rPr lang="en-US" sz="1200" dirty="0"/>
              <a:t> does not cover </a:t>
            </a:r>
            <a:r>
              <a:rPr lang="en-US" sz="1200" i="1" dirty="0"/>
              <a:t>p</a:t>
            </a:r>
          </a:p>
          <a:p>
            <a:pPr lvl="3">
              <a:lnSpc>
                <a:spcPct val="80000"/>
              </a:lnSpc>
              <a:spcBef>
                <a:spcPts val="225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dirty="0"/>
              <a:t>Replace </a:t>
            </a:r>
            <a:r>
              <a:rPr lang="en-US" sz="1000" i="1" dirty="0"/>
              <a:t>s</a:t>
            </a:r>
            <a:r>
              <a:rPr lang="en-US" sz="1000" dirty="0"/>
              <a:t> with its most specific generalizations that cover </a:t>
            </a:r>
            <a:r>
              <a:rPr lang="en-US" sz="1000" i="1" dirty="0"/>
              <a:t>p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Remove from </a:t>
            </a:r>
            <a:r>
              <a:rPr lang="en-US" sz="1400" i="1" dirty="0"/>
              <a:t>S</a:t>
            </a:r>
            <a:r>
              <a:rPr lang="en-US" sz="1400" dirty="0"/>
              <a:t> any element more general than some other element in </a:t>
            </a:r>
            <a:r>
              <a:rPr lang="en-US" sz="1400" i="1" dirty="0"/>
              <a:t>S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Remove from </a:t>
            </a:r>
            <a:r>
              <a:rPr lang="en-US" sz="1400" i="1" dirty="0"/>
              <a:t>S</a:t>
            </a:r>
            <a:r>
              <a:rPr lang="en-US" sz="1400" dirty="0"/>
              <a:t> any element not more specific than some element in </a:t>
            </a:r>
            <a:r>
              <a:rPr lang="en-US" sz="1400" i="1" dirty="0"/>
              <a:t>G</a:t>
            </a: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For each new negative training instance </a:t>
            </a:r>
            <a:r>
              <a:rPr lang="en-US" sz="1600" i="1" dirty="0"/>
              <a:t>n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Delete all members of S that cover </a:t>
            </a:r>
            <a:r>
              <a:rPr lang="en-US" sz="1400" i="1" dirty="0"/>
              <a:t>n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For each </a:t>
            </a:r>
            <a:r>
              <a:rPr lang="en-US" sz="1400" i="1" dirty="0"/>
              <a:t>g</a:t>
            </a:r>
            <a:r>
              <a:rPr lang="en-US" sz="1400" dirty="0"/>
              <a:t> in </a:t>
            </a:r>
            <a:r>
              <a:rPr lang="en-US" sz="1400" i="1" dirty="0"/>
              <a:t>G</a:t>
            </a:r>
          </a:p>
          <a:p>
            <a:pPr lvl="2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200" dirty="0"/>
              <a:t>If </a:t>
            </a:r>
            <a:r>
              <a:rPr lang="en-US" sz="1200" i="1" dirty="0"/>
              <a:t>g</a:t>
            </a:r>
            <a:r>
              <a:rPr lang="en-US" sz="1200" dirty="0"/>
              <a:t> covers </a:t>
            </a:r>
            <a:r>
              <a:rPr lang="en-US" sz="1200" i="1" dirty="0"/>
              <a:t>n</a:t>
            </a:r>
          </a:p>
          <a:p>
            <a:pPr lvl="3">
              <a:lnSpc>
                <a:spcPct val="80000"/>
              </a:lnSpc>
              <a:spcBef>
                <a:spcPts val="225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000" dirty="0"/>
              <a:t>Replace </a:t>
            </a:r>
            <a:r>
              <a:rPr lang="en-US" sz="1000" i="1" dirty="0"/>
              <a:t>g</a:t>
            </a:r>
            <a:r>
              <a:rPr lang="en-US" sz="1000" dirty="0"/>
              <a:t> with its most general specializations that do not cover </a:t>
            </a:r>
            <a:r>
              <a:rPr lang="en-US" sz="1000" i="1" dirty="0"/>
              <a:t>n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Remove from </a:t>
            </a:r>
            <a:r>
              <a:rPr lang="en-US" sz="1400" i="1" dirty="0"/>
              <a:t>G</a:t>
            </a:r>
            <a:r>
              <a:rPr lang="en-US" sz="1400" dirty="0"/>
              <a:t> any element more specific than some other element in </a:t>
            </a:r>
            <a:r>
              <a:rPr lang="en-US" sz="1400" i="1" dirty="0"/>
              <a:t>G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Remove from </a:t>
            </a:r>
            <a:r>
              <a:rPr lang="en-US" sz="1400" i="1" dirty="0"/>
              <a:t>G</a:t>
            </a:r>
            <a:r>
              <a:rPr lang="en-US" sz="1400" dirty="0"/>
              <a:t> any element more specific than some element in </a:t>
            </a:r>
            <a:r>
              <a:rPr lang="en-US" sz="1400" i="1" dirty="0"/>
              <a:t>S</a:t>
            </a: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If </a:t>
            </a:r>
            <a:r>
              <a:rPr lang="en-US" sz="1600" i="1" dirty="0"/>
              <a:t>G</a:t>
            </a:r>
            <a:r>
              <a:rPr lang="en-US" sz="1600" dirty="0"/>
              <a:t>=</a:t>
            </a:r>
            <a:r>
              <a:rPr lang="en-US" sz="1600" i="1" dirty="0"/>
              <a:t>S</a:t>
            </a:r>
            <a:r>
              <a:rPr lang="en-US" sz="1600" dirty="0"/>
              <a:t> and both are singletons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A single concept consistent with the training data has been found</a:t>
            </a: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 dirty="0"/>
              <a:t>If </a:t>
            </a:r>
            <a:r>
              <a:rPr lang="en-US" sz="1600" i="1" dirty="0"/>
              <a:t>G</a:t>
            </a:r>
            <a:r>
              <a:rPr lang="en-US" sz="1600" dirty="0"/>
              <a:t> and </a:t>
            </a:r>
            <a:r>
              <a:rPr lang="en-US" sz="1600" i="1" dirty="0"/>
              <a:t>S</a:t>
            </a:r>
            <a:r>
              <a:rPr lang="en-US" sz="1600" dirty="0"/>
              <a:t> become empty</a:t>
            </a:r>
          </a:p>
          <a:p>
            <a:pPr marL="741363" lvl="1" indent="-284163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 dirty="0"/>
              <a:t>There is no concept consistent with the training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Lemma 1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Any new instance, NI, is classified as positive if and only if NI is identical to some observed positive instance</a:t>
            </a: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Proof of Lemma 1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(</a:t>
            </a:r>
            <a:r>
              <a:rPr lang="en-US" sz="2800">
                <a:latin typeface="Symbol" charset="0"/>
              </a:rPr>
              <a:t></a:t>
            </a:r>
            <a:r>
              <a:rPr lang="en-US" sz="2800"/>
              <a:t>). If NI is identical to some observed positive instance, then NI is classified as positive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Follows directly from the definition of VS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(</a:t>
            </a:r>
            <a:r>
              <a:rPr lang="en-US" sz="2800">
                <a:latin typeface="Symbol" charset="0"/>
              </a:rPr>
              <a:t></a:t>
            </a:r>
            <a:r>
              <a:rPr lang="en-US" sz="2800"/>
              <a:t>). If NI is classified as positive, then NI is identical to some observed positive instance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Let g={p: p is an observed positive instance}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UGL </a:t>
            </a:r>
            <a:r>
              <a:rPr lang="en-US" sz="2000">
                <a:latin typeface="Symbol" charset="0"/>
              </a:rPr>
              <a:t></a:t>
            </a:r>
            <a:r>
              <a:rPr lang="en-US" sz="2000"/>
              <a:t> g</a:t>
            </a:r>
            <a:r>
              <a:rPr lang="en-US" sz="2000">
                <a:latin typeface="Symbol" charset="0"/>
              </a:rPr>
              <a:t></a:t>
            </a:r>
            <a:r>
              <a:rPr lang="en-US" sz="2000"/>
              <a:t>VS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NI matches all of VS </a:t>
            </a:r>
            <a:r>
              <a:rPr lang="en-US" sz="2000">
                <a:latin typeface="Symbol" charset="0"/>
              </a:rPr>
              <a:t></a:t>
            </a:r>
            <a:r>
              <a:rPr lang="en-US" sz="2000"/>
              <a:t> NI matches 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Lemma 2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981200"/>
            <a:ext cx="8229600" cy="4114800"/>
          </a:xfrm>
          <a:ln/>
        </p:spPr>
        <p:txBody>
          <a:bodyPr lIns="90000" tIns="46800" rIns="90000" bIns="46800"/>
          <a:lstStyle/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Any new instance, NI, is classified as negative if and only if NI is identical to some observed negative instance</a:t>
            </a: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Proof of Lemma 2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(</a:t>
            </a:r>
            <a:r>
              <a:rPr lang="en-US" sz="2800">
                <a:latin typeface="Symbol" charset="0"/>
              </a:rPr>
              <a:t></a:t>
            </a:r>
            <a:r>
              <a:rPr lang="en-US" sz="2800"/>
              <a:t>). If NI is identical to some observed negative instance, then NI is classified as negative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Follows directly from the definition of VS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(</a:t>
            </a:r>
            <a:r>
              <a:rPr lang="en-US" sz="2800">
                <a:latin typeface="Symbol" charset="0"/>
              </a:rPr>
              <a:t></a:t>
            </a:r>
            <a:r>
              <a:rPr lang="en-US" sz="2800"/>
              <a:t>). If NI is classified as negative, then NI is identical to some observed negative instance 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Let G={all subsets containing observed negative instances}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UGL </a:t>
            </a:r>
            <a:r>
              <a:rPr lang="en-US" sz="2000">
                <a:latin typeface="Symbol" charset="0"/>
              </a:rPr>
              <a:t></a:t>
            </a:r>
            <a:r>
              <a:rPr lang="en-US" sz="2000"/>
              <a:t> G</a:t>
            </a:r>
            <a:r>
              <a:rPr lang="en-US" sz="2000">
                <a:latin typeface="Symbol" charset="0"/>
              </a:rPr>
              <a:t></a:t>
            </a:r>
            <a:r>
              <a:rPr lang="en-US" sz="2000"/>
              <a:t>VS=UGL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NI matches none in VS </a:t>
            </a:r>
            <a:r>
              <a:rPr lang="en-US" sz="2000">
                <a:latin typeface="Symbol" charset="0"/>
              </a:rPr>
              <a:t></a:t>
            </a:r>
            <a:r>
              <a:rPr lang="en-US" sz="2000"/>
              <a:t> NI was observed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Lemma 3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599" y="1981200"/>
            <a:ext cx="8229601" cy="4114800"/>
          </a:xfrm>
          <a:ln/>
        </p:spPr>
        <p:txBody>
          <a:bodyPr lIns="90000" tIns="46800" rIns="90000" bIns="46800"/>
          <a:lstStyle/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If NI is any instance which was not observed, then NI matches exactly one half of VS, and so cannot be classified</a:t>
            </a:r>
            <a:r>
              <a:rPr lang="fr-FR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Proof of Lemma 3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799" y="1981200"/>
            <a:ext cx="8229601" cy="4114800"/>
          </a:xfrm>
          <a:ln/>
        </p:spPr>
        <p:txBody>
          <a:bodyPr lIns="90000" tIns="46800" rIns="90000" bIns="46800"/>
          <a:lstStyle/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(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). If NI was not observed, then NI matches exactly one half of VS, and so cannot be classified</a:t>
            </a:r>
            <a:r>
              <a:rPr lang="fr-FR" dirty="0"/>
              <a:t> </a:t>
            </a:r>
          </a:p>
          <a:p>
            <a:pPr marL="741363" lvl="1" indent="-284163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Let g={p: p is an observed positive instance}</a:t>
            </a:r>
          </a:p>
          <a:p>
            <a:pPr marL="741363" lvl="1" indent="-284163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Let G’={all subsets of unobserved instances</a:t>
            </a:r>
            <a:r>
              <a:rPr lang="fr-FR" dirty="0"/>
              <a:t>}</a:t>
            </a:r>
          </a:p>
          <a:p>
            <a:pPr lvl="2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UGL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VS={</a:t>
            </a:r>
            <a:r>
              <a:rPr lang="en-US" dirty="0" err="1"/>
              <a:t>g</a:t>
            </a:r>
            <a:r>
              <a:rPr lang="en-US" dirty="0" err="1">
                <a:latin typeface="Symbol" charset="0"/>
              </a:rPr>
              <a:t></a:t>
            </a:r>
            <a:r>
              <a:rPr lang="en-US" dirty="0" err="1"/>
              <a:t>g</a:t>
            </a:r>
            <a:r>
              <a:rPr lang="en-US" dirty="0"/>
              <a:t>’: </a:t>
            </a:r>
            <a:r>
              <a:rPr lang="en-US" dirty="0" err="1"/>
              <a:t>g’</a:t>
            </a:r>
            <a:r>
              <a:rPr lang="en-US" dirty="0" err="1">
                <a:latin typeface="Symbol" charset="0"/>
              </a:rPr>
              <a:t></a:t>
            </a:r>
            <a:r>
              <a:rPr lang="en-US" dirty="0" err="1"/>
              <a:t>G</a:t>
            </a:r>
            <a:r>
              <a:rPr lang="en-US" dirty="0"/>
              <a:t>’}</a:t>
            </a:r>
          </a:p>
          <a:p>
            <a:pPr lvl="2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NI was not observed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NI matches exactly ½ of G’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NI matches exactly ½ of VS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Learning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3827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Rote: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>
                <a:latin typeface="Calibri" charset="0"/>
              </a:rPr>
              <a:t>Until you discover the rule/concept(s), the very BEST you can ever expect to do is: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Remember what you observed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Guess on everything else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Inductive: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GB" sz="2800">
                <a:latin typeface="Calibri" charset="0"/>
              </a:rPr>
              <a:t>What you do when you GENERALIZE from your observations and make (accurate) predictions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11350" y="5853113"/>
            <a:ext cx="57753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600"/>
              <a:t>Claim: “All [most of] the laws of nature were discovered by</a:t>
            </a:r>
          </a:p>
          <a:p>
            <a:r>
              <a:rPr lang="en-GB" sz="1600"/>
              <a:t>            inductive reasoning”</a:t>
            </a:r>
          </a:p>
          <a:p>
            <a:endParaRPr lang="fr-FR" sz="16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Theorem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An unbiased generalization procedure can never make the inductive leap necessary to classify instances beyond those it has observed</a:t>
            </a: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Proof of the Theorem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The result follows immediately from Lemmas 1, 2 and 3</a:t>
            </a:r>
          </a:p>
          <a:p>
            <a:pPr marL="341313" indent="-341313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/>
          </a:p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Practical consequence: If a learning system is to be useful, it must have some form of bias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Sources of Bias in Learning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dirty="0" smtClean="0">
                <a:latin typeface="Calibri" charset="0"/>
              </a:rPr>
              <a:t>The representation language cannot express all possible classes of observations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dirty="0" smtClean="0">
                <a:latin typeface="Calibri" charset="0"/>
              </a:rPr>
              <a:t>The generalization procedure is biased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Domain knowledge (e.g., double bonds rarely break)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Intended use (e.g., ICU – relative cost)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Shared assumptions (e.g., crown, bridge – dentistry)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Simplicity and generality (e.g., white men can’t jump)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Analogy (e.g., heat vs. water flow, thin ice)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dirty="0" smtClean="0">
                <a:latin typeface="Calibri" charset="0"/>
              </a:rPr>
              <a:t>Commonsense (e.g., social interactions, pain, etc.)</a:t>
            </a:r>
            <a:endParaRPr lang="en-US" dirty="0">
              <a:latin typeface="Calibri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962D584-2761-4849-ACE0-CE68D70058B2}" type="slidenum">
              <a:rPr lang="fr-FR"/>
              <a:pPr/>
              <a:t>23</a:t>
            </a:fld>
            <a:endParaRPr lang="fr-F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Language</a:t>
            </a: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Decrease number of expressible generalizations</a:t>
            </a:r>
            <a:r>
              <a:rPr lang="fr-FR" dirty="0"/>
              <a:t> </a:t>
            </a:r>
            <a:r>
              <a:rPr lang="fr-FR" dirty="0">
                <a:sym typeface="Symbol" charset="0"/>
              </a:rPr>
              <a:t> </a:t>
            </a:r>
            <a:r>
              <a:rPr lang="en-US" dirty="0">
                <a:sym typeface="Symbol" charset="0"/>
              </a:rPr>
              <a:t>Increase ability to make the inductive leap</a:t>
            </a:r>
            <a:endParaRPr lang="fr-FR" dirty="0">
              <a:sym typeface="Symbol" charset="0"/>
            </a:endParaRPr>
          </a:p>
          <a:p>
            <a:endParaRPr lang="en-US" dirty="0"/>
          </a:p>
          <a:p>
            <a:r>
              <a:rPr lang="en-US" dirty="0"/>
              <a:t>Example: Restrict generalizations to conjunctive constraints on features in a Boolean domain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B3DE6BD2-C305-154A-81C3-6E96554D22B1}" type="slidenum">
              <a:rPr lang="fr-FR"/>
              <a:pPr/>
              <a:t>24</a:t>
            </a:fld>
            <a:endParaRPr lang="fr-FR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Concept (I)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Let N = number of features</a:t>
            </a:r>
          </a:p>
          <a:p>
            <a:pPr lvl="1"/>
            <a:r>
              <a:rPr lang="en-US">
                <a:sym typeface="Symbol" charset="0"/>
              </a:rPr>
              <a:t>2</a:t>
            </a:r>
            <a:r>
              <a:rPr lang="en-US" baseline="40000">
                <a:sym typeface="Symbol" charset="0"/>
              </a:rPr>
              <a:t>2</a:t>
            </a:r>
            <a:r>
              <a:rPr lang="en-US" baseline="60000">
                <a:sym typeface="Symbol" charset="0"/>
              </a:rPr>
              <a:t>N</a:t>
            </a:r>
            <a:r>
              <a:rPr lang="en-US">
                <a:sym typeface="Symbol" charset="0"/>
              </a:rPr>
              <a:t> subsets of instances</a:t>
            </a:r>
          </a:p>
          <a:p>
            <a:endParaRPr lang="en-US"/>
          </a:p>
          <a:p>
            <a:r>
              <a:rPr lang="en-US"/>
              <a:t>Let GL = {0, 1, *}</a:t>
            </a:r>
          </a:p>
          <a:p>
            <a:pPr lvl="1"/>
            <a:r>
              <a:rPr lang="en-US"/>
              <a:t>can only denote subsets of size 2</a:t>
            </a:r>
            <a:r>
              <a:rPr lang="en-US" baseline="40000"/>
              <a:t>p</a:t>
            </a:r>
            <a:r>
              <a:rPr lang="en-US"/>
              <a:t> for 0</a:t>
            </a:r>
            <a:r>
              <a:rPr lang="en-US">
                <a:sym typeface="Symbol" charset="0"/>
              </a:rPr>
              <a:t></a:t>
            </a:r>
            <a:r>
              <a:rPr lang="en-US"/>
              <a:t>p</a:t>
            </a:r>
            <a:r>
              <a:rPr lang="en-US">
                <a:sym typeface="Symbol" charset="0"/>
              </a:rPr>
              <a:t></a:t>
            </a:r>
            <a:r>
              <a:rPr lang="en-US"/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307801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056-F610-6145-B09D-2D1F3ADA8B21}" type="slidenum">
              <a:rPr lang="fr-FR"/>
              <a:pPr/>
              <a:t>25</a:t>
            </a:fld>
            <a:endParaRPr lang="fr-FR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Concept (II)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4114800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For each p, there are only 2</a:t>
            </a:r>
            <a:r>
              <a:rPr lang="en-US" baseline="40000" dirty="0">
                <a:sym typeface="Symbol" charset="0"/>
              </a:rPr>
              <a:t>N-p</a:t>
            </a:r>
            <a:r>
              <a:rPr lang="en-US" dirty="0">
                <a:sym typeface="Symbol" charset="0"/>
              </a:rPr>
              <a:t>  </a:t>
            </a:r>
            <a:br>
              <a:rPr lang="en-US" dirty="0">
                <a:sym typeface="Symbol" charset="0"/>
              </a:rPr>
            </a:br>
            <a:r>
              <a:rPr lang="en-US" u="sng" dirty="0">
                <a:sym typeface="Symbol" charset="0"/>
              </a:rPr>
              <a:t>expressible</a:t>
            </a:r>
            <a:r>
              <a:rPr lang="en-US" dirty="0">
                <a:sym typeface="Symbol" charset="0"/>
              </a:rPr>
              <a:t> subsets</a:t>
            </a:r>
            <a:r>
              <a:rPr lang="en-US" sz="2800" dirty="0">
                <a:sym typeface="Symbol" charset="0"/>
              </a:rPr>
              <a:t> </a:t>
            </a:r>
          </a:p>
          <a:p>
            <a:pPr lvl="1"/>
            <a:r>
              <a:rPr lang="en-US" dirty="0">
                <a:sym typeface="Symbol" charset="0"/>
              </a:rPr>
              <a:t>Fix N-p features (there are         </a:t>
            </a:r>
            <a:r>
              <a:rPr lang="en-US" dirty="0" smtClean="0">
                <a:sym typeface="Symbol" charset="0"/>
              </a:rPr>
              <a:t>   ways </a:t>
            </a:r>
            <a:r>
              <a:rPr lang="en-US" dirty="0">
                <a:sym typeface="Symbol" charset="0"/>
              </a:rPr>
              <a:t>of choosing which)</a:t>
            </a:r>
          </a:p>
          <a:p>
            <a:pPr lvl="1"/>
            <a:r>
              <a:rPr lang="en-US" dirty="0">
                <a:sym typeface="Symbol" charset="0"/>
              </a:rPr>
              <a:t>Set values for the selected features (there are 2</a:t>
            </a:r>
            <a:r>
              <a:rPr lang="en-US" baseline="40000" dirty="0">
                <a:sym typeface="Symbol" charset="0"/>
              </a:rPr>
              <a:t>N-p</a:t>
            </a:r>
            <a:r>
              <a:rPr lang="en-US" dirty="0">
                <a:sym typeface="Symbol" charset="0"/>
              </a:rPr>
              <a:t> possible settings)</a:t>
            </a:r>
            <a:endParaRPr lang="en-US" sz="2400" dirty="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8248"/>
              </p:ext>
            </p:extLst>
          </p:nvPr>
        </p:nvGraphicFramePr>
        <p:xfrm>
          <a:off x="5486400" y="1981200"/>
          <a:ext cx="774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3" imgW="774360" imgH="558720" progId="Equation.3">
                  <p:embed/>
                </p:oleObj>
              </mc:Choice>
              <mc:Fallback>
                <p:oleObj name="Equation" r:id="rId3" imgW="774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7747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Object 16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314725"/>
              </p:ext>
            </p:extLst>
          </p:nvPr>
        </p:nvGraphicFramePr>
        <p:xfrm>
          <a:off x="4800600" y="2971800"/>
          <a:ext cx="77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5" imgW="774360" imgH="558720" progId="Equation.3">
                  <p:embed/>
                </p:oleObj>
              </mc:Choice>
              <mc:Fallback>
                <p:oleObj name="Equation" r:id="rId5" imgW="774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77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94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C157-8EDF-EF4B-BDC5-97ADEE36B562}" type="slidenum">
              <a:rPr lang="fr-FR"/>
              <a:pPr/>
              <a:t>26</a:t>
            </a:fld>
            <a:endParaRPr lang="fr-FR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Concept (III)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4114800"/>
          </a:xfrm>
        </p:spPr>
        <p:txBody>
          <a:bodyPr/>
          <a:lstStyle/>
          <a:p>
            <a:r>
              <a:rPr lang="en-US">
                <a:sym typeface="Symbol" charset="0"/>
              </a:rPr>
              <a:t>Excluding the empty set, the ratio of expressible to total generalizations is given by:</a:t>
            </a:r>
            <a:endParaRPr lang="en-US" sz="2800">
              <a:sym typeface="Symbol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771775" y="3606800"/>
          <a:ext cx="2933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3" imgW="2933640" imgH="2273040" progId="Equation.3">
                  <p:embed/>
                </p:oleObj>
              </mc:Choice>
              <mc:Fallback>
                <p:oleObj name="Equation" r:id="rId3" imgW="2933640" imgH="227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06800"/>
                        <a:ext cx="29337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68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49DD-A980-0443-9807-444A3BE15D61}" type="slidenum">
              <a:rPr lang="fr-FR"/>
              <a:pPr/>
              <a:t>27</a:t>
            </a:fld>
            <a:endParaRPr lang="fr-F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Concept (IV)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4114800"/>
          </a:xfrm>
        </p:spPr>
        <p:txBody>
          <a:bodyPr/>
          <a:lstStyle/>
          <a:p>
            <a:r>
              <a:rPr lang="en-US">
                <a:sym typeface="Symbol" charset="0"/>
              </a:rPr>
              <a:t>For example, if N=5 then only about 1 in 10</a:t>
            </a:r>
            <a:r>
              <a:rPr lang="en-US" baseline="30000">
                <a:sym typeface="Symbol" charset="0"/>
              </a:rPr>
              <a:t>7</a:t>
            </a:r>
            <a:r>
              <a:rPr lang="en-US">
                <a:sym typeface="Symbol" charset="0"/>
              </a:rPr>
              <a:t> subsets may be represented</a:t>
            </a:r>
          </a:p>
          <a:p>
            <a:pPr lvl="1"/>
            <a:r>
              <a:rPr lang="en-US">
                <a:sym typeface="Symbol" charset="0"/>
              </a:rPr>
              <a:t>Strong bias</a:t>
            </a:r>
          </a:p>
          <a:p>
            <a:pPr lvl="1"/>
            <a:endParaRPr lang="en-US">
              <a:sym typeface="Symbol" charset="0"/>
            </a:endParaRPr>
          </a:p>
          <a:p>
            <a:r>
              <a:rPr lang="en-US">
                <a:sym typeface="Symbol" charset="0"/>
              </a:rPr>
              <a:t>Two-edge sword: representation could be too sparse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 dirty="0" smtClean="0">
                <a:latin typeface="Calibri" charset="0"/>
              </a:rPr>
              <a:t>Generalization Procedure</a:t>
            </a:r>
            <a:endParaRPr lang="en-US" sz="4400" dirty="0">
              <a:latin typeface="Calibri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Domain knowledge (e.g., double bonds rarely break)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Intended use (e.g., ICU – relative cost)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Shared assumptions (e.g., crown, bridge – dentistry)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Simplicity and generality (e.g., white men can’t jump)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Analogy (e.g., heat vs. water flow, thin ice)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3000" dirty="0" smtClean="0">
                <a:latin typeface="Calibri" charset="0"/>
              </a:rPr>
              <a:t>Commonsense (e.g</a:t>
            </a:r>
            <a:r>
              <a:rPr lang="en-US" dirty="0" smtClean="0">
                <a:latin typeface="Calibri" charset="0"/>
              </a:rPr>
              <a:t>., social interactions, pain, etc.)</a:t>
            </a:r>
            <a:endParaRPr lang="en-US" dirty="0">
              <a:latin typeface="Calibri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02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Fall 2004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CS 478 - Machine Learning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7C65216-F17A-5145-9A65-E224DEF4734A}" type="slidenum">
              <a:rPr lang="fr-FR"/>
              <a:pPr/>
              <a:t>29</a:t>
            </a:fld>
            <a:endParaRPr lang="fr-FR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Absence of bias = rote learning</a:t>
            </a:r>
          </a:p>
          <a:p>
            <a:r>
              <a:rPr lang="en-US"/>
              <a:t>Efforts should focus on combined use of prior knowledge and observations in guiding the learning process</a:t>
            </a:r>
          </a:p>
          <a:p>
            <a:r>
              <a:rPr lang="en-US"/>
              <a:t>Make biases and their use as explicit as observations and their use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The Big Question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All you have is what you have OBSERVED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Your generalization should at least be consistent with those observations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But beyond that…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>
                <a:latin typeface="Calibri" charset="0"/>
              </a:rPr>
              <a:t>How do you know that your generalization is any good?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>
                <a:latin typeface="Calibri" charset="0"/>
              </a:rPr>
              <a:t>How do you choose among various candidate generalizations?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The Answer Is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400"/>
              </a:spcBef>
            </a:pPr>
            <a:endParaRPr lang="en-US" sz="1600">
              <a:latin typeface="Calibri" charset="0"/>
            </a:endParaRPr>
          </a:p>
          <a:p>
            <a:pPr algn="ctr">
              <a:spcBef>
                <a:spcPts val="1000"/>
              </a:spcBef>
            </a:pPr>
            <a:r>
              <a:rPr lang="en-US" sz="4000">
                <a:latin typeface="Calibri" charset="0"/>
              </a:rPr>
              <a:t>BIAS</a:t>
            </a:r>
          </a:p>
          <a:p>
            <a:pPr algn="ctr">
              <a:spcBef>
                <a:spcPts val="800"/>
              </a:spcBef>
            </a:pPr>
            <a:r>
              <a:rPr lang="en-US" sz="3200">
                <a:latin typeface="Calibri" charset="0"/>
              </a:rPr>
              <a:t>Any basis for choosing one decision over another, other than strict consistency with past observations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400">
                <a:latin typeface="Calibri" charset="0"/>
              </a:rPr>
              <a:t>Why Bias?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latin typeface="Calibri" charset="0"/>
              </a:rPr>
              <a:t>If you have no bias you cannot go beyond mere memorization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latin typeface="Calibri" charset="0"/>
              </a:rPr>
              <a:t>Mitchell’s proof using UGL and VS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latin typeface="Calibri" charset="0"/>
              </a:rPr>
              <a:t>The power of a generalization system follows directly from its biases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dirty="0">
                <a:latin typeface="Calibri" charset="0"/>
              </a:rPr>
              <a:t>Progress towards understanding learning mechanisms depends upon understanding the sources of, and justification for, various biases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Concept Learning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114800"/>
          </a:xfrm>
          <a:ln/>
        </p:spPr>
        <p:txBody>
          <a:bodyPr lIns="90000" tIns="46800" rIns="90000" bIns="46800"/>
          <a:lstStyle/>
          <a:p>
            <a:pPr marL="608013" indent="-608013">
              <a:lnSpc>
                <a:spcPct val="90000"/>
              </a:lnSpc>
              <a:buClr>
                <a:srgbClr val="00CCFF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Given: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A language of observations/instances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A language of concepts/generalizations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A matching predicate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A set of observations</a:t>
            </a:r>
          </a:p>
          <a:p>
            <a:pPr marL="608013" indent="-608013">
              <a:lnSpc>
                <a:spcPct val="90000"/>
              </a:lnSpc>
              <a:buClr>
                <a:srgbClr val="00CCFF"/>
              </a:buClr>
              <a:buSzPct val="65000"/>
              <a:buFont typeface="Wingdings" charset="0"/>
              <a:buChar char="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Find generalizations that: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Tahoma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Are consistent with the observations, and</a:t>
            </a:r>
          </a:p>
          <a:p>
            <a:pPr marL="989013" lvl="1" indent="-531813">
              <a:lnSpc>
                <a:spcPct val="90000"/>
              </a:lnSpc>
              <a:buClr>
                <a:srgbClr val="FFCC00"/>
              </a:buClr>
              <a:buSzPct val="65000"/>
              <a:buFont typeface="Tahoma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dirty="0"/>
              <a:t>Classify instances beyond those observed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Claim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algn="ctr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The absence of bias makes it impossible to solve part 2 of the Concept Learning problem, i.e., learning is limited to rote learning</a:t>
            </a: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Unbiased Generalization Language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Generalization </a:t>
            </a:r>
            <a:r>
              <a:rPr lang="en-US">
                <a:latin typeface="Symbol" charset="0"/>
              </a:rPr>
              <a:t></a:t>
            </a:r>
            <a:r>
              <a:rPr lang="en-US"/>
              <a:t> set of instances it matches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An Unbiased Generalization Language (UGL), relative to a given language of instances, allows describing every possible subset of instances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UGL = power set of the given instance language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Unbiased Generalization Procedure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ln/>
        </p:spPr>
        <p:txBody>
          <a:bodyPr lIns="90000" tIns="46800" rIns="90000" bIns="46800"/>
          <a:lstStyle/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Uses Unbiased Generalization Language</a:t>
            </a:r>
            <a:r>
              <a:rPr lang="fr-FR" dirty="0"/>
              <a:t> </a:t>
            </a:r>
          </a:p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Computes Version Space (VS) relative to UGL</a:t>
            </a:r>
          </a:p>
          <a:p>
            <a:pPr marL="341313" indent="-341313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marL="341313" indent="-341313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VS </a:t>
            </a:r>
            <a:r>
              <a:rPr lang="en-US" dirty="0">
                <a:latin typeface="Symbol" charset="0"/>
              </a:rPr>
              <a:t></a:t>
            </a:r>
            <a:r>
              <a:rPr lang="en-US" dirty="0"/>
              <a:t> set of </a:t>
            </a:r>
            <a:r>
              <a:rPr lang="en-US" u="sng" dirty="0"/>
              <a:t>all expressible</a:t>
            </a:r>
            <a:r>
              <a:rPr lang="en-US" dirty="0"/>
              <a:t> generalizations consistent with the training instances</a:t>
            </a:r>
          </a:p>
          <a:p>
            <a:pPr marL="341313" indent="-341313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1449</Words>
  <Application>Microsoft Macintosh PowerPoint</Application>
  <PresentationFormat>On-screen Show (4:3)</PresentationFormat>
  <Paragraphs>179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55" baseType="lpstr">
      <vt:lpstr>Times New Roman</vt:lpstr>
      <vt:lpstr>Calibri</vt:lpstr>
      <vt:lpstr>ＭＳ Ｐゴシック</vt:lpstr>
      <vt:lpstr>Arial</vt:lpstr>
      <vt:lpstr>Wingdings</vt:lpstr>
      <vt:lpstr>Tahoma</vt:lpstr>
      <vt:lpstr>Symbol</vt:lpstr>
      <vt:lpstr>Arial Narrow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Microsoft Equation 3.0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 Learning</vt:lpstr>
      <vt:lpstr>Claim</vt:lpstr>
      <vt:lpstr>Unbiased Generalization Language</vt:lpstr>
      <vt:lpstr>Unbiased Generalization Procedure</vt:lpstr>
      <vt:lpstr>Version Space (I)</vt:lpstr>
      <vt:lpstr>Version Space (II)</vt:lpstr>
      <vt:lpstr>Version Space (III)</vt:lpstr>
      <vt:lpstr>Version Space (IV)</vt:lpstr>
      <vt:lpstr>Lemma 1</vt:lpstr>
      <vt:lpstr>Proof of Lemma 1</vt:lpstr>
      <vt:lpstr>Lemma 2</vt:lpstr>
      <vt:lpstr>Proof of Lemma 2</vt:lpstr>
      <vt:lpstr>Lemma 3</vt:lpstr>
      <vt:lpstr>Proof of Lemma 3</vt:lpstr>
      <vt:lpstr>Theorem</vt:lpstr>
      <vt:lpstr>Proof of the Theorem</vt:lpstr>
      <vt:lpstr>PowerPoint Presentation</vt:lpstr>
      <vt:lpstr>Representation Language</vt:lpstr>
      <vt:lpstr>Proof of Concept (I)</vt:lpstr>
      <vt:lpstr>Proof of Concept (II)</vt:lpstr>
      <vt:lpstr>Proof of Concept (III)</vt:lpstr>
      <vt:lpstr>Proof of Concept (IV)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</dc:title>
  <dc:creator>Christophe Giraud-Carrier</dc:creator>
  <cp:lastModifiedBy>Christophe Giraud-Carrier</cp:lastModifiedBy>
  <cp:revision>29</cp:revision>
  <cp:lastPrinted>1601-01-01T00:00:00Z</cp:lastPrinted>
  <dcterms:created xsi:type="dcterms:W3CDTF">2009-09-08T13:59:46Z</dcterms:created>
  <dcterms:modified xsi:type="dcterms:W3CDTF">2013-09-06T17:45:41Z</dcterms:modified>
</cp:coreProperties>
</file>