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4" r:id="rId9"/>
    <p:sldId id="263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CC66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585" autoAdjust="0"/>
  </p:normalViewPr>
  <p:slideViewPr>
    <p:cSldViewPr>
      <p:cViewPr>
        <p:scale>
          <a:sx n="90" d="100"/>
          <a:sy n="90" d="100"/>
        </p:scale>
        <p:origin x="-816" y="-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C01D5-B128-4533-8BE8-0F29B2FEB16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90FA2-F10D-4CD0-B751-48BBB34F41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90FA2-F10D-4CD0-B751-48BBB34F417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EE67-D346-4135-83B2-AC5838DCFB4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90D7-22E6-4C11-BF25-1B3077FBFB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EE67-D346-4135-83B2-AC5838DCFB4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90D7-22E6-4C11-BF25-1B3077FBFB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EE67-D346-4135-83B2-AC5838DCFB4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90D7-22E6-4C11-BF25-1B3077FBFB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EE67-D346-4135-83B2-AC5838DCFB4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90D7-22E6-4C11-BF25-1B3077FBFB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EE67-D346-4135-83B2-AC5838DCFB4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90D7-22E6-4C11-BF25-1B3077FBFB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EE67-D346-4135-83B2-AC5838DCFB4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90D7-22E6-4C11-BF25-1B3077FBFB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EE67-D346-4135-83B2-AC5838DCFB4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90D7-22E6-4C11-BF25-1B3077FBFB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EE67-D346-4135-83B2-AC5838DCFB4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90D7-22E6-4C11-BF25-1B3077FBFB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EE67-D346-4135-83B2-AC5838DCFB4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90D7-22E6-4C11-BF25-1B3077FBFB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EE67-D346-4135-83B2-AC5838DCFB4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90D7-22E6-4C11-BF25-1B3077FBFB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EE67-D346-4135-83B2-AC5838DCFB4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90D7-22E6-4C11-BF25-1B3077FBFB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1EE67-D346-4135-83B2-AC5838DCFB4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B90D7-22E6-4C11-BF25-1B3077FBFB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mailto:che19j.rath@stuiocb.ictmumbai.edu.i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2611" t="22931" r="12467" b="15530"/>
          <a:stretch>
            <a:fillRect/>
          </a:stretch>
        </p:blipFill>
        <p:spPr bwMode="auto">
          <a:xfrm>
            <a:off x="304800" y="3181350"/>
            <a:ext cx="4114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669018"/>
            <a:ext cx="8534400" cy="990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ts val="3000"/>
              </a:lnSpc>
            </a:pPr>
            <a:r>
              <a:rPr lang="en-US" sz="3200" b="1" dirty="0" smtClean="0">
                <a:latin typeface="Tw Cen MT" pitchFamily="34" charset="0"/>
              </a:rPr>
              <a:t>Jal.AI</a:t>
            </a:r>
            <a:r>
              <a:rPr lang="en-US" sz="3200" dirty="0" smtClean="0">
                <a:latin typeface="Tw Cen MT" pitchFamily="34" charset="0"/>
              </a:rPr>
              <a:t> - </a:t>
            </a:r>
            <a:r>
              <a:rPr lang="en-US" sz="2900" dirty="0" smtClean="0">
                <a:latin typeface="Tw Cen MT" pitchFamily="34" charset="0"/>
              </a:rPr>
              <a:t>A MACHINE LEARNING SYSTEM FOR WATER QUALITY ASSESSMENT AND PURIFICATION APPROACH</a:t>
            </a:r>
            <a:endParaRPr lang="en-US" sz="2900" dirty="0">
              <a:latin typeface="Tw Cen MT" pitchFamily="34" charset="0"/>
            </a:endParaRPr>
          </a:p>
        </p:txBody>
      </p:sp>
      <p:grpSp>
        <p:nvGrpSpPr>
          <p:cNvPr id="9" name="Group 17">
            <a:extLst>
              <a:ext uri="{FF2B5EF4-FFF2-40B4-BE49-F238E27FC236}">
                <a16:creationId xmlns="" xmlns:a16="http://schemas.microsoft.com/office/drawing/2014/main" id="{9409627F-AA5D-1945-A3E3-5C65976267B8}"/>
              </a:ext>
            </a:extLst>
          </p:cNvPr>
          <p:cNvGrpSpPr/>
          <p:nvPr/>
        </p:nvGrpSpPr>
        <p:grpSpPr>
          <a:xfrm>
            <a:off x="381000" y="391484"/>
            <a:ext cx="985804" cy="814295"/>
            <a:chOff x="428400" y="2589727"/>
            <a:chExt cx="478080" cy="392400"/>
          </a:xfrm>
          <a:solidFill>
            <a:schemeClr val="accent6"/>
          </a:solidFill>
        </p:grpSpPr>
        <p:sp>
          <p:nvSpPr>
            <p:cNvPr id="10" name="Freeform 9">
              <a:extLst>
                <a:ext uri="{FF2B5EF4-FFF2-40B4-BE49-F238E27FC236}">
                  <a16:creationId xmlns="" xmlns:a16="http://schemas.microsoft.com/office/drawing/2014/main" id="{00DED09F-065C-6749-8009-CE1A7510D24A}"/>
                </a:ext>
              </a:extLst>
            </p:cNvPr>
            <p:cNvSpPr/>
            <p:nvPr/>
          </p:nvSpPr>
          <p:spPr>
            <a:xfrm>
              <a:off x="711360" y="2589727"/>
              <a:ext cx="195120" cy="191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3" h="534">
                  <a:moveTo>
                    <a:pt x="81" y="159"/>
                  </a:moveTo>
                  <a:lnTo>
                    <a:pt x="244" y="266"/>
                  </a:lnTo>
                  <a:lnTo>
                    <a:pt x="220" y="459"/>
                  </a:lnTo>
                  <a:lnTo>
                    <a:pt x="57" y="352"/>
                  </a:lnTo>
                  <a:close/>
                  <a:moveTo>
                    <a:pt x="298" y="58"/>
                  </a:moveTo>
                  <a:lnTo>
                    <a:pt x="453" y="160"/>
                  </a:lnTo>
                  <a:lnTo>
                    <a:pt x="277" y="222"/>
                  </a:lnTo>
                  <a:lnTo>
                    <a:pt x="121" y="119"/>
                  </a:lnTo>
                  <a:close/>
                  <a:moveTo>
                    <a:pt x="458" y="401"/>
                  </a:moveTo>
                  <a:lnTo>
                    <a:pt x="275" y="466"/>
                  </a:lnTo>
                  <a:lnTo>
                    <a:pt x="299" y="273"/>
                  </a:lnTo>
                  <a:lnTo>
                    <a:pt x="482" y="208"/>
                  </a:lnTo>
                  <a:close/>
                  <a:moveTo>
                    <a:pt x="543" y="168"/>
                  </a:moveTo>
                  <a:cubicBezTo>
                    <a:pt x="543" y="167"/>
                    <a:pt x="543" y="167"/>
                    <a:pt x="543" y="167"/>
                  </a:cubicBezTo>
                  <a:cubicBezTo>
                    <a:pt x="543" y="167"/>
                    <a:pt x="543" y="166"/>
                    <a:pt x="542" y="166"/>
                  </a:cubicBezTo>
                  <a:cubicBezTo>
                    <a:pt x="542" y="165"/>
                    <a:pt x="542" y="165"/>
                    <a:pt x="542" y="165"/>
                  </a:cubicBezTo>
                  <a:lnTo>
                    <a:pt x="542" y="164"/>
                  </a:lnTo>
                  <a:lnTo>
                    <a:pt x="542" y="163"/>
                  </a:lnTo>
                  <a:lnTo>
                    <a:pt x="542" y="162"/>
                  </a:lnTo>
                  <a:lnTo>
                    <a:pt x="542" y="161"/>
                  </a:lnTo>
                  <a:cubicBezTo>
                    <a:pt x="542" y="160"/>
                    <a:pt x="541" y="160"/>
                    <a:pt x="541" y="159"/>
                  </a:cubicBezTo>
                  <a:lnTo>
                    <a:pt x="541" y="158"/>
                  </a:lnTo>
                  <a:lnTo>
                    <a:pt x="541" y="157"/>
                  </a:lnTo>
                  <a:cubicBezTo>
                    <a:pt x="540" y="157"/>
                    <a:pt x="540" y="156"/>
                    <a:pt x="540" y="156"/>
                  </a:cubicBezTo>
                  <a:lnTo>
                    <a:pt x="540" y="155"/>
                  </a:lnTo>
                  <a:lnTo>
                    <a:pt x="539" y="155"/>
                  </a:lnTo>
                  <a:cubicBezTo>
                    <a:pt x="539" y="154"/>
                    <a:pt x="539" y="154"/>
                    <a:pt x="539" y="154"/>
                  </a:cubicBezTo>
                  <a:cubicBezTo>
                    <a:pt x="539" y="153"/>
                    <a:pt x="538" y="153"/>
                    <a:pt x="538" y="153"/>
                  </a:cubicBezTo>
                  <a:lnTo>
                    <a:pt x="538" y="152"/>
                  </a:lnTo>
                  <a:lnTo>
                    <a:pt x="537" y="151"/>
                  </a:lnTo>
                  <a:cubicBezTo>
                    <a:pt x="537" y="151"/>
                    <a:pt x="537" y="150"/>
                    <a:pt x="536" y="150"/>
                  </a:cubicBezTo>
                  <a:lnTo>
                    <a:pt x="536" y="149"/>
                  </a:lnTo>
                  <a:lnTo>
                    <a:pt x="535" y="149"/>
                  </a:lnTo>
                  <a:lnTo>
                    <a:pt x="535" y="148"/>
                  </a:lnTo>
                  <a:cubicBezTo>
                    <a:pt x="534" y="148"/>
                    <a:pt x="534" y="148"/>
                    <a:pt x="534" y="147"/>
                  </a:cubicBezTo>
                  <a:lnTo>
                    <a:pt x="533" y="147"/>
                  </a:lnTo>
                  <a:lnTo>
                    <a:pt x="533" y="146"/>
                  </a:lnTo>
                  <a:cubicBezTo>
                    <a:pt x="532" y="146"/>
                    <a:pt x="532" y="146"/>
                    <a:pt x="532" y="146"/>
                  </a:cubicBezTo>
                  <a:cubicBezTo>
                    <a:pt x="532" y="145"/>
                    <a:pt x="531" y="145"/>
                    <a:pt x="531" y="145"/>
                  </a:cubicBezTo>
                  <a:lnTo>
                    <a:pt x="530" y="145"/>
                  </a:lnTo>
                  <a:lnTo>
                    <a:pt x="530" y="144"/>
                  </a:lnTo>
                  <a:lnTo>
                    <a:pt x="318" y="5"/>
                  </a:lnTo>
                  <a:cubicBezTo>
                    <a:pt x="311" y="0"/>
                    <a:pt x="301" y="-2"/>
                    <a:pt x="292" y="1"/>
                  </a:cubicBezTo>
                  <a:lnTo>
                    <a:pt x="50" y="86"/>
                  </a:lnTo>
                  <a:lnTo>
                    <a:pt x="49" y="86"/>
                  </a:lnTo>
                  <a:lnTo>
                    <a:pt x="48" y="86"/>
                  </a:lnTo>
                  <a:cubicBezTo>
                    <a:pt x="48" y="87"/>
                    <a:pt x="47" y="87"/>
                    <a:pt x="47" y="87"/>
                  </a:cubicBezTo>
                  <a:cubicBezTo>
                    <a:pt x="46" y="87"/>
                    <a:pt x="46" y="88"/>
                    <a:pt x="46" y="88"/>
                  </a:cubicBezTo>
                  <a:cubicBezTo>
                    <a:pt x="45" y="88"/>
                    <a:pt x="45" y="88"/>
                    <a:pt x="44" y="88"/>
                  </a:cubicBezTo>
                  <a:cubicBezTo>
                    <a:pt x="44" y="89"/>
                    <a:pt x="44" y="89"/>
                    <a:pt x="43" y="89"/>
                  </a:cubicBezTo>
                  <a:lnTo>
                    <a:pt x="42" y="90"/>
                  </a:lnTo>
                  <a:lnTo>
                    <a:pt x="41" y="91"/>
                  </a:lnTo>
                  <a:lnTo>
                    <a:pt x="40" y="92"/>
                  </a:lnTo>
                  <a:lnTo>
                    <a:pt x="39" y="92"/>
                  </a:lnTo>
                  <a:cubicBezTo>
                    <a:pt x="39" y="93"/>
                    <a:pt x="39" y="93"/>
                    <a:pt x="38" y="94"/>
                  </a:cubicBezTo>
                  <a:cubicBezTo>
                    <a:pt x="37" y="95"/>
                    <a:pt x="37" y="95"/>
                    <a:pt x="37" y="96"/>
                  </a:cubicBezTo>
                  <a:lnTo>
                    <a:pt x="36" y="96"/>
                  </a:lnTo>
                  <a:lnTo>
                    <a:pt x="36" y="97"/>
                  </a:lnTo>
                  <a:lnTo>
                    <a:pt x="35" y="98"/>
                  </a:lnTo>
                  <a:lnTo>
                    <a:pt x="35" y="99"/>
                  </a:lnTo>
                  <a:cubicBezTo>
                    <a:pt x="34" y="99"/>
                    <a:pt x="34" y="100"/>
                    <a:pt x="34" y="100"/>
                  </a:cubicBezTo>
                  <a:lnTo>
                    <a:pt x="34" y="101"/>
                  </a:lnTo>
                  <a:cubicBezTo>
                    <a:pt x="34" y="101"/>
                    <a:pt x="33" y="101"/>
                    <a:pt x="33" y="102"/>
                  </a:cubicBezTo>
                  <a:lnTo>
                    <a:pt x="33" y="103"/>
                  </a:lnTo>
                  <a:lnTo>
                    <a:pt x="33" y="104"/>
                  </a:lnTo>
                  <a:cubicBezTo>
                    <a:pt x="33" y="105"/>
                    <a:pt x="32" y="105"/>
                    <a:pt x="32" y="105"/>
                  </a:cubicBezTo>
                  <a:lnTo>
                    <a:pt x="32" y="106"/>
                  </a:lnTo>
                  <a:lnTo>
                    <a:pt x="32" y="107"/>
                  </a:lnTo>
                  <a:lnTo>
                    <a:pt x="32" y="108"/>
                  </a:lnTo>
                  <a:lnTo>
                    <a:pt x="1" y="363"/>
                  </a:lnTo>
                  <a:cubicBezTo>
                    <a:pt x="1" y="363"/>
                    <a:pt x="0" y="364"/>
                    <a:pt x="0" y="365"/>
                  </a:cubicBezTo>
                  <a:lnTo>
                    <a:pt x="0" y="366"/>
                  </a:lnTo>
                  <a:lnTo>
                    <a:pt x="0" y="367"/>
                  </a:lnTo>
                  <a:cubicBezTo>
                    <a:pt x="0" y="368"/>
                    <a:pt x="0" y="368"/>
                    <a:pt x="1" y="369"/>
                  </a:cubicBezTo>
                  <a:lnTo>
                    <a:pt x="1" y="370"/>
                  </a:lnTo>
                  <a:lnTo>
                    <a:pt x="1" y="371"/>
                  </a:lnTo>
                  <a:lnTo>
                    <a:pt x="1" y="372"/>
                  </a:lnTo>
                  <a:cubicBezTo>
                    <a:pt x="1" y="373"/>
                    <a:pt x="1" y="373"/>
                    <a:pt x="2" y="374"/>
                  </a:cubicBezTo>
                  <a:lnTo>
                    <a:pt x="2" y="375"/>
                  </a:lnTo>
                  <a:lnTo>
                    <a:pt x="2" y="376"/>
                  </a:lnTo>
                  <a:cubicBezTo>
                    <a:pt x="3" y="377"/>
                    <a:pt x="3" y="377"/>
                    <a:pt x="3" y="377"/>
                  </a:cubicBezTo>
                  <a:cubicBezTo>
                    <a:pt x="3" y="378"/>
                    <a:pt x="3" y="378"/>
                    <a:pt x="3" y="379"/>
                  </a:cubicBezTo>
                  <a:cubicBezTo>
                    <a:pt x="4" y="379"/>
                    <a:pt x="4" y="380"/>
                    <a:pt x="4" y="380"/>
                  </a:cubicBezTo>
                  <a:lnTo>
                    <a:pt x="5" y="381"/>
                  </a:lnTo>
                  <a:lnTo>
                    <a:pt x="6" y="382"/>
                  </a:lnTo>
                  <a:lnTo>
                    <a:pt x="6" y="383"/>
                  </a:lnTo>
                  <a:cubicBezTo>
                    <a:pt x="7" y="383"/>
                    <a:pt x="7" y="384"/>
                    <a:pt x="7" y="384"/>
                  </a:cubicBezTo>
                  <a:cubicBezTo>
                    <a:pt x="8" y="384"/>
                    <a:pt x="8" y="385"/>
                    <a:pt x="8" y="385"/>
                  </a:cubicBezTo>
                  <a:lnTo>
                    <a:pt x="9" y="386"/>
                  </a:lnTo>
                  <a:cubicBezTo>
                    <a:pt x="10" y="386"/>
                    <a:pt x="10" y="387"/>
                    <a:pt x="10" y="387"/>
                  </a:cubicBezTo>
                  <a:cubicBezTo>
                    <a:pt x="10" y="387"/>
                    <a:pt x="11" y="387"/>
                    <a:pt x="11" y="388"/>
                  </a:cubicBezTo>
                  <a:cubicBezTo>
                    <a:pt x="12" y="388"/>
                    <a:pt x="12" y="388"/>
                    <a:pt x="12" y="389"/>
                  </a:cubicBezTo>
                  <a:cubicBezTo>
                    <a:pt x="13" y="389"/>
                    <a:pt x="13" y="389"/>
                    <a:pt x="13" y="389"/>
                  </a:cubicBezTo>
                  <a:lnTo>
                    <a:pt x="227" y="529"/>
                  </a:lnTo>
                  <a:lnTo>
                    <a:pt x="227" y="530"/>
                  </a:lnTo>
                  <a:cubicBezTo>
                    <a:pt x="228" y="530"/>
                    <a:pt x="228" y="530"/>
                    <a:pt x="228" y="530"/>
                  </a:cubicBezTo>
                  <a:cubicBezTo>
                    <a:pt x="229" y="531"/>
                    <a:pt x="229" y="531"/>
                    <a:pt x="229" y="531"/>
                  </a:cubicBezTo>
                  <a:cubicBezTo>
                    <a:pt x="230" y="531"/>
                    <a:pt x="230" y="531"/>
                    <a:pt x="230" y="531"/>
                  </a:cubicBezTo>
                  <a:lnTo>
                    <a:pt x="231" y="531"/>
                  </a:lnTo>
                  <a:lnTo>
                    <a:pt x="231" y="532"/>
                  </a:lnTo>
                  <a:cubicBezTo>
                    <a:pt x="232" y="532"/>
                    <a:pt x="232" y="532"/>
                    <a:pt x="232" y="532"/>
                  </a:cubicBezTo>
                  <a:lnTo>
                    <a:pt x="233" y="532"/>
                  </a:lnTo>
                  <a:lnTo>
                    <a:pt x="233" y="533"/>
                  </a:lnTo>
                  <a:cubicBezTo>
                    <a:pt x="234" y="533"/>
                    <a:pt x="234" y="533"/>
                    <a:pt x="234" y="533"/>
                  </a:cubicBezTo>
                  <a:lnTo>
                    <a:pt x="235" y="533"/>
                  </a:lnTo>
                  <a:lnTo>
                    <a:pt x="236" y="533"/>
                  </a:lnTo>
                  <a:lnTo>
                    <a:pt x="237" y="533"/>
                  </a:lnTo>
                  <a:lnTo>
                    <a:pt x="238" y="534"/>
                  </a:lnTo>
                  <a:lnTo>
                    <a:pt x="239" y="534"/>
                  </a:lnTo>
                  <a:lnTo>
                    <a:pt x="240" y="534"/>
                  </a:lnTo>
                  <a:lnTo>
                    <a:pt x="241" y="534"/>
                  </a:lnTo>
                  <a:lnTo>
                    <a:pt x="242" y="534"/>
                  </a:lnTo>
                  <a:cubicBezTo>
                    <a:pt x="243" y="534"/>
                    <a:pt x="244" y="534"/>
                    <a:pt x="244" y="534"/>
                  </a:cubicBezTo>
                  <a:cubicBezTo>
                    <a:pt x="245" y="534"/>
                    <a:pt x="245" y="534"/>
                    <a:pt x="245" y="534"/>
                  </a:cubicBezTo>
                  <a:lnTo>
                    <a:pt x="246" y="534"/>
                  </a:lnTo>
                  <a:lnTo>
                    <a:pt x="247" y="533"/>
                  </a:lnTo>
                  <a:lnTo>
                    <a:pt x="248" y="533"/>
                  </a:lnTo>
                  <a:cubicBezTo>
                    <a:pt x="249" y="533"/>
                    <a:pt x="249" y="533"/>
                    <a:pt x="249" y="533"/>
                  </a:cubicBezTo>
                  <a:cubicBezTo>
                    <a:pt x="250" y="533"/>
                    <a:pt x="250" y="533"/>
                    <a:pt x="250" y="533"/>
                  </a:cubicBezTo>
                  <a:cubicBezTo>
                    <a:pt x="251" y="533"/>
                    <a:pt x="251" y="532"/>
                    <a:pt x="251" y="532"/>
                  </a:cubicBezTo>
                  <a:lnTo>
                    <a:pt x="493" y="448"/>
                  </a:lnTo>
                  <a:cubicBezTo>
                    <a:pt x="500" y="445"/>
                    <a:pt x="506" y="440"/>
                    <a:pt x="509" y="433"/>
                  </a:cubicBezTo>
                  <a:cubicBezTo>
                    <a:pt x="509" y="432"/>
                    <a:pt x="509" y="432"/>
                    <a:pt x="510" y="431"/>
                  </a:cubicBezTo>
                  <a:cubicBezTo>
                    <a:pt x="510" y="429"/>
                    <a:pt x="511" y="427"/>
                    <a:pt x="511" y="425"/>
                  </a:cubicBezTo>
                  <a:lnTo>
                    <a:pt x="542" y="171"/>
                  </a:lnTo>
                  <a:lnTo>
                    <a:pt x="542" y="170"/>
                  </a:lnTo>
                  <a:lnTo>
                    <a:pt x="542" y="169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700" dirty="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="" xmlns:a16="http://schemas.microsoft.com/office/drawing/2014/main" id="{C346EE71-6F54-8149-BCFC-A31D75B78095}"/>
                </a:ext>
              </a:extLst>
            </p:cNvPr>
            <p:cNvSpPr/>
            <p:nvPr/>
          </p:nvSpPr>
          <p:spPr>
            <a:xfrm>
              <a:off x="428400" y="2614927"/>
              <a:ext cx="350280" cy="367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4" h="1021">
                  <a:moveTo>
                    <a:pt x="744" y="640"/>
                  </a:moveTo>
                  <a:lnTo>
                    <a:pt x="919" y="554"/>
                  </a:lnTo>
                  <a:lnTo>
                    <a:pt x="919" y="749"/>
                  </a:lnTo>
                  <a:lnTo>
                    <a:pt x="744" y="835"/>
                  </a:lnTo>
                  <a:close/>
                  <a:moveTo>
                    <a:pt x="515" y="755"/>
                  </a:moveTo>
                  <a:lnTo>
                    <a:pt x="689" y="669"/>
                  </a:lnTo>
                  <a:lnTo>
                    <a:pt x="689" y="862"/>
                  </a:lnTo>
                  <a:lnTo>
                    <a:pt x="515" y="949"/>
                  </a:lnTo>
                  <a:close/>
                  <a:moveTo>
                    <a:pt x="285" y="669"/>
                  </a:moveTo>
                  <a:lnTo>
                    <a:pt x="460" y="755"/>
                  </a:lnTo>
                  <a:lnTo>
                    <a:pt x="460" y="949"/>
                  </a:lnTo>
                  <a:lnTo>
                    <a:pt x="285" y="862"/>
                  </a:lnTo>
                  <a:close/>
                  <a:moveTo>
                    <a:pt x="56" y="555"/>
                  </a:moveTo>
                  <a:lnTo>
                    <a:pt x="230" y="641"/>
                  </a:lnTo>
                  <a:lnTo>
                    <a:pt x="230" y="836"/>
                  </a:lnTo>
                  <a:lnTo>
                    <a:pt x="56" y="750"/>
                  </a:lnTo>
                  <a:close/>
                  <a:moveTo>
                    <a:pt x="257" y="172"/>
                  </a:moveTo>
                  <a:lnTo>
                    <a:pt x="425" y="254"/>
                  </a:lnTo>
                  <a:lnTo>
                    <a:pt x="257" y="337"/>
                  </a:lnTo>
                  <a:lnTo>
                    <a:pt x="90" y="255"/>
                  </a:lnTo>
                  <a:close/>
                  <a:moveTo>
                    <a:pt x="744" y="579"/>
                  </a:moveTo>
                  <a:lnTo>
                    <a:pt x="744" y="441"/>
                  </a:lnTo>
                  <a:lnTo>
                    <a:pt x="884" y="509"/>
                  </a:lnTo>
                  <a:close/>
                  <a:moveTo>
                    <a:pt x="230" y="580"/>
                  </a:moveTo>
                  <a:lnTo>
                    <a:pt x="55" y="493"/>
                  </a:lnTo>
                  <a:lnTo>
                    <a:pt x="55" y="299"/>
                  </a:lnTo>
                  <a:lnTo>
                    <a:pt x="230" y="385"/>
                  </a:lnTo>
                  <a:close/>
                  <a:moveTo>
                    <a:pt x="689" y="324"/>
                  </a:moveTo>
                  <a:lnTo>
                    <a:pt x="550" y="254"/>
                  </a:lnTo>
                  <a:lnTo>
                    <a:pt x="689" y="185"/>
                  </a:lnTo>
                  <a:close/>
                  <a:moveTo>
                    <a:pt x="487" y="451"/>
                  </a:moveTo>
                  <a:lnTo>
                    <a:pt x="320" y="368"/>
                  </a:lnTo>
                  <a:lnTo>
                    <a:pt x="487" y="285"/>
                  </a:lnTo>
                  <a:lnTo>
                    <a:pt x="654" y="368"/>
                  </a:lnTo>
                  <a:close/>
                  <a:moveTo>
                    <a:pt x="515" y="499"/>
                  </a:moveTo>
                  <a:lnTo>
                    <a:pt x="689" y="412"/>
                  </a:lnTo>
                  <a:lnTo>
                    <a:pt x="689" y="606"/>
                  </a:lnTo>
                  <a:lnTo>
                    <a:pt x="515" y="693"/>
                  </a:lnTo>
                  <a:close/>
                  <a:moveTo>
                    <a:pt x="285" y="413"/>
                  </a:moveTo>
                  <a:lnTo>
                    <a:pt x="459" y="499"/>
                  </a:lnTo>
                  <a:lnTo>
                    <a:pt x="459" y="693"/>
                  </a:lnTo>
                  <a:lnTo>
                    <a:pt x="285" y="606"/>
                  </a:lnTo>
                  <a:close/>
                  <a:moveTo>
                    <a:pt x="487" y="59"/>
                  </a:moveTo>
                  <a:lnTo>
                    <a:pt x="654" y="141"/>
                  </a:lnTo>
                  <a:lnTo>
                    <a:pt x="487" y="224"/>
                  </a:lnTo>
                  <a:lnTo>
                    <a:pt x="320" y="141"/>
                  </a:lnTo>
                  <a:close/>
                  <a:moveTo>
                    <a:pt x="973" y="772"/>
                  </a:moveTo>
                  <a:cubicBezTo>
                    <a:pt x="974" y="770"/>
                    <a:pt x="974" y="768"/>
                    <a:pt x="974" y="765"/>
                  </a:cubicBezTo>
                  <a:lnTo>
                    <a:pt x="974" y="509"/>
                  </a:lnTo>
                  <a:lnTo>
                    <a:pt x="974" y="508"/>
                  </a:lnTo>
                  <a:lnTo>
                    <a:pt x="974" y="507"/>
                  </a:lnTo>
                  <a:lnTo>
                    <a:pt x="974" y="506"/>
                  </a:lnTo>
                  <a:lnTo>
                    <a:pt x="973" y="505"/>
                  </a:lnTo>
                  <a:cubicBezTo>
                    <a:pt x="973" y="504"/>
                    <a:pt x="973" y="504"/>
                    <a:pt x="973" y="503"/>
                  </a:cubicBezTo>
                  <a:cubicBezTo>
                    <a:pt x="973" y="502"/>
                    <a:pt x="973" y="502"/>
                    <a:pt x="973" y="502"/>
                  </a:cubicBezTo>
                  <a:cubicBezTo>
                    <a:pt x="973" y="502"/>
                    <a:pt x="973" y="501"/>
                    <a:pt x="972" y="501"/>
                  </a:cubicBezTo>
                  <a:lnTo>
                    <a:pt x="972" y="500"/>
                  </a:lnTo>
                  <a:lnTo>
                    <a:pt x="972" y="499"/>
                  </a:lnTo>
                  <a:lnTo>
                    <a:pt x="971" y="498"/>
                  </a:lnTo>
                  <a:lnTo>
                    <a:pt x="971" y="497"/>
                  </a:lnTo>
                  <a:cubicBezTo>
                    <a:pt x="971" y="497"/>
                    <a:pt x="971" y="496"/>
                    <a:pt x="970" y="496"/>
                  </a:cubicBezTo>
                  <a:lnTo>
                    <a:pt x="970" y="495"/>
                  </a:lnTo>
                  <a:lnTo>
                    <a:pt x="969" y="495"/>
                  </a:lnTo>
                  <a:cubicBezTo>
                    <a:pt x="969" y="494"/>
                    <a:pt x="969" y="494"/>
                    <a:pt x="969" y="494"/>
                  </a:cubicBezTo>
                  <a:cubicBezTo>
                    <a:pt x="969" y="493"/>
                    <a:pt x="969" y="493"/>
                    <a:pt x="968" y="493"/>
                  </a:cubicBezTo>
                  <a:lnTo>
                    <a:pt x="968" y="492"/>
                  </a:lnTo>
                  <a:lnTo>
                    <a:pt x="967" y="492"/>
                  </a:lnTo>
                  <a:cubicBezTo>
                    <a:pt x="967" y="491"/>
                    <a:pt x="967" y="491"/>
                    <a:pt x="967" y="491"/>
                  </a:cubicBezTo>
                  <a:cubicBezTo>
                    <a:pt x="966" y="491"/>
                    <a:pt x="966" y="490"/>
                    <a:pt x="966" y="490"/>
                  </a:cubicBezTo>
                  <a:cubicBezTo>
                    <a:pt x="965" y="489"/>
                    <a:pt x="965" y="489"/>
                    <a:pt x="965" y="489"/>
                  </a:cubicBezTo>
                  <a:cubicBezTo>
                    <a:pt x="964" y="489"/>
                    <a:pt x="964" y="489"/>
                    <a:pt x="964" y="488"/>
                  </a:cubicBezTo>
                  <a:cubicBezTo>
                    <a:pt x="963" y="488"/>
                    <a:pt x="963" y="487"/>
                    <a:pt x="962" y="487"/>
                  </a:cubicBezTo>
                  <a:cubicBezTo>
                    <a:pt x="962" y="487"/>
                    <a:pt x="961" y="487"/>
                    <a:pt x="961" y="486"/>
                  </a:cubicBezTo>
                  <a:lnTo>
                    <a:pt x="960" y="486"/>
                  </a:lnTo>
                  <a:lnTo>
                    <a:pt x="960" y="485"/>
                  </a:lnTo>
                  <a:cubicBezTo>
                    <a:pt x="959" y="485"/>
                    <a:pt x="959" y="485"/>
                    <a:pt x="959" y="485"/>
                  </a:cubicBezTo>
                  <a:lnTo>
                    <a:pt x="958" y="485"/>
                  </a:lnTo>
                  <a:lnTo>
                    <a:pt x="744" y="379"/>
                  </a:lnTo>
                  <a:lnTo>
                    <a:pt x="744" y="141"/>
                  </a:lnTo>
                  <a:lnTo>
                    <a:pt x="744" y="140"/>
                  </a:lnTo>
                  <a:cubicBezTo>
                    <a:pt x="744" y="139"/>
                    <a:pt x="744" y="139"/>
                    <a:pt x="744" y="139"/>
                  </a:cubicBezTo>
                  <a:cubicBezTo>
                    <a:pt x="744" y="138"/>
                    <a:pt x="744" y="138"/>
                    <a:pt x="744" y="138"/>
                  </a:cubicBezTo>
                  <a:cubicBezTo>
                    <a:pt x="744" y="137"/>
                    <a:pt x="744" y="137"/>
                    <a:pt x="744" y="137"/>
                  </a:cubicBezTo>
                  <a:lnTo>
                    <a:pt x="744" y="136"/>
                  </a:lnTo>
                  <a:lnTo>
                    <a:pt x="744" y="135"/>
                  </a:lnTo>
                  <a:lnTo>
                    <a:pt x="743" y="134"/>
                  </a:lnTo>
                  <a:lnTo>
                    <a:pt x="743" y="133"/>
                  </a:lnTo>
                  <a:lnTo>
                    <a:pt x="743" y="132"/>
                  </a:lnTo>
                  <a:cubicBezTo>
                    <a:pt x="742" y="131"/>
                    <a:pt x="742" y="131"/>
                    <a:pt x="742" y="131"/>
                  </a:cubicBezTo>
                  <a:lnTo>
                    <a:pt x="742" y="130"/>
                  </a:lnTo>
                  <a:lnTo>
                    <a:pt x="742" y="129"/>
                  </a:lnTo>
                  <a:cubicBezTo>
                    <a:pt x="741" y="129"/>
                    <a:pt x="741" y="129"/>
                    <a:pt x="741" y="129"/>
                  </a:cubicBezTo>
                  <a:lnTo>
                    <a:pt x="741" y="128"/>
                  </a:lnTo>
                  <a:lnTo>
                    <a:pt x="741" y="127"/>
                  </a:lnTo>
                  <a:lnTo>
                    <a:pt x="740" y="127"/>
                  </a:lnTo>
                  <a:cubicBezTo>
                    <a:pt x="740" y="126"/>
                    <a:pt x="740" y="126"/>
                    <a:pt x="740" y="126"/>
                  </a:cubicBezTo>
                  <a:cubicBezTo>
                    <a:pt x="740" y="126"/>
                    <a:pt x="740" y="125"/>
                    <a:pt x="739" y="125"/>
                  </a:cubicBezTo>
                  <a:lnTo>
                    <a:pt x="739" y="124"/>
                  </a:lnTo>
                  <a:lnTo>
                    <a:pt x="738" y="124"/>
                  </a:lnTo>
                  <a:lnTo>
                    <a:pt x="738" y="123"/>
                  </a:lnTo>
                  <a:cubicBezTo>
                    <a:pt x="738" y="123"/>
                    <a:pt x="737" y="123"/>
                    <a:pt x="737" y="122"/>
                  </a:cubicBezTo>
                  <a:lnTo>
                    <a:pt x="736" y="122"/>
                  </a:lnTo>
                  <a:lnTo>
                    <a:pt x="736" y="121"/>
                  </a:lnTo>
                  <a:cubicBezTo>
                    <a:pt x="736" y="121"/>
                    <a:pt x="735" y="121"/>
                    <a:pt x="735" y="120"/>
                  </a:cubicBezTo>
                  <a:cubicBezTo>
                    <a:pt x="734" y="120"/>
                    <a:pt x="734" y="120"/>
                    <a:pt x="734" y="119"/>
                  </a:cubicBezTo>
                  <a:lnTo>
                    <a:pt x="733" y="119"/>
                  </a:lnTo>
                  <a:cubicBezTo>
                    <a:pt x="733" y="119"/>
                    <a:pt x="733" y="118"/>
                    <a:pt x="732" y="118"/>
                  </a:cubicBezTo>
                  <a:cubicBezTo>
                    <a:pt x="731" y="118"/>
                    <a:pt x="731" y="117"/>
                    <a:pt x="731" y="117"/>
                  </a:cubicBezTo>
                  <a:lnTo>
                    <a:pt x="730" y="117"/>
                  </a:lnTo>
                  <a:lnTo>
                    <a:pt x="729" y="116"/>
                  </a:lnTo>
                  <a:lnTo>
                    <a:pt x="502" y="4"/>
                  </a:lnTo>
                  <a:cubicBezTo>
                    <a:pt x="494" y="-1"/>
                    <a:pt x="484" y="-1"/>
                    <a:pt x="475" y="3"/>
                  </a:cubicBezTo>
                  <a:lnTo>
                    <a:pt x="247" y="116"/>
                  </a:lnTo>
                  <a:cubicBezTo>
                    <a:pt x="246" y="116"/>
                    <a:pt x="246" y="116"/>
                    <a:pt x="246" y="116"/>
                  </a:cubicBezTo>
                  <a:lnTo>
                    <a:pt x="16" y="230"/>
                  </a:lnTo>
                  <a:cubicBezTo>
                    <a:pt x="15" y="230"/>
                    <a:pt x="15" y="230"/>
                    <a:pt x="15" y="230"/>
                  </a:cubicBezTo>
                  <a:lnTo>
                    <a:pt x="14" y="230"/>
                  </a:lnTo>
                  <a:cubicBezTo>
                    <a:pt x="14" y="231"/>
                    <a:pt x="14" y="231"/>
                    <a:pt x="14" y="231"/>
                  </a:cubicBezTo>
                  <a:cubicBezTo>
                    <a:pt x="13" y="231"/>
                    <a:pt x="13" y="231"/>
                    <a:pt x="13" y="232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11" y="233"/>
                    <a:pt x="11" y="233"/>
                    <a:pt x="10" y="233"/>
                  </a:cubicBezTo>
                  <a:cubicBezTo>
                    <a:pt x="10" y="234"/>
                    <a:pt x="10" y="234"/>
                    <a:pt x="10" y="234"/>
                  </a:cubicBezTo>
                  <a:cubicBezTo>
                    <a:pt x="9" y="234"/>
                    <a:pt x="9" y="235"/>
                    <a:pt x="8" y="235"/>
                  </a:cubicBezTo>
                  <a:lnTo>
                    <a:pt x="8" y="236"/>
                  </a:lnTo>
                  <a:cubicBezTo>
                    <a:pt x="7" y="236"/>
                    <a:pt x="7" y="237"/>
                    <a:pt x="7" y="237"/>
                  </a:cubicBezTo>
                  <a:lnTo>
                    <a:pt x="6" y="237"/>
                  </a:lnTo>
                  <a:lnTo>
                    <a:pt x="6" y="238"/>
                  </a:lnTo>
                  <a:lnTo>
                    <a:pt x="5" y="239"/>
                  </a:lnTo>
                  <a:lnTo>
                    <a:pt x="5" y="240"/>
                  </a:lnTo>
                  <a:lnTo>
                    <a:pt x="4" y="240"/>
                  </a:lnTo>
                  <a:lnTo>
                    <a:pt x="4" y="241"/>
                  </a:lnTo>
                  <a:lnTo>
                    <a:pt x="3" y="242"/>
                  </a:lnTo>
                  <a:lnTo>
                    <a:pt x="3" y="243"/>
                  </a:lnTo>
                  <a:lnTo>
                    <a:pt x="3" y="244"/>
                  </a:lnTo>
                  <a:cubicBezTo>
                    <a:pt x="2" y="244"/>
                    <a:pt x="2" y="244"/>
                    <a:pt x="2" y="245"/>
                  </a:cubicBezTo>
                  <a:lnTo>
                    <a:pt x="2" y="246"/>
                  </a:lnTo>
                  <a:cubicBezTo>
                    <a:pt x="1" y="246"/>
                    <a:pt x="1" y="247"/>
                    <a:pt x="1" y="247"/>
                  </a:cubicBezTo>
                  <a:lnTo>
                    <a:pt x="1" y="248"/>
                  </a:lnTo>
                  <a:lnTo>
                    <a:pt x="1" y="249"/>
                  </a:lnTo>
                  <a:lnTo>
                    <a:pt x="1" y="250"/>
                  </a:lnTo>
                  <a:lnTo>
                    <a:pt x="1" y="251"/>
                  </a:lnTo>
                  <a:lnTo>
                    <a:pt x="0" y="251"/>
                  </a:lnTo>
                  <a:cubicBezTo>
                    <a:pt x="0" y="252"/>
                    <a:pt x="0" y="252"/>
                    <a:pt x="0" y="252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0" y="254"/>
                    <a:pt x="0" y="254"/>
                    <a:pt x="0" y="254"/>
                  </a:cubicBezTo>
                  <a:lnTo>
                    <a:pt x="0" y="255"/>
                  </a:lnTo>
                  <a:lnTo>
                    <a:pt x="0" y="511"/>
                  </a:lnTo>
                  <a:lnTo>
                    <a:pt x="0" y="512"/>
                  </a:lnTo>
                  <a:lnTo>
                    <a:pt x="0" y="767"/>
                  </a:lnTo>
                  <a:cubicBezTo>
                    <a:pt x="0" y="768"/>
                    <a:pt x="0" y="768"/>
                    <a:pt x="0" y="769"/>
                  </a:cubicBezTo>
                  <a:lnTo>
                    <a:pt x="1" y="770"/>
                  </a:lnTo>
                  <a:lnTo>
                    <a:pt x="1" y="771"/>
                  </a:lnTo>
                  <a:cubicBezTo>
                    <a:pt x="1" y="772"/>
                    <a:pt x="1" y="772"/>
                    <a:pt x="1" y="773"/>
                  </a:cubicBezTo>
                  <a:lnTo>
                    <a:pt x="1" y="774"/>
                  </a:lnTo>
                  <a:lnTo>
                    <a:pt x="2" y="775"/>
                  </a:lnTo>
                  <a:cubicBezTo>
                    <a:pt x="2" y="776"/>
                    <a:pt x="2" y="776"/>
                    <a:pt x="2" y="776"/>
                  </a:cubicBezTo>
                  <a:cubicBezTo>
                    <a:pt x="2" y="777"/>
                    <a:pt x="2" y="777"/>
                    <a:pt x="3" y="778"/>
                  </a:cubicBezTo>
                  <a:lnTo>
                    <a:pt x="3" y="779"/>
                  </a:lnTo>
                  <a:lnTo>
                    <a:pt x="4" y="780"/>
                  </a:lnTo>
                  <a:cubicBezTo>
                    <a:pt x="4" y="780"/>
                    <a:pt x="4" y="781"/>
                    <a:pt x="5" y="781"/>
                  </a:cubicBezTo>
                  <a:cubicBezTo>
                    <a:pt x="5" y="782"/>
                    <a:pt x="5" y="782"/>
                    <a:pt x="5" y="782"/>
                  </a:cubicBezTo>
                  <a:cubicBezTo>
                    <a:pt x="5" y="783"/>
                    <a:pt x="6" y="783"/>
                    <a:pt x="6" y="783"/>
                  </a:cubicBezTo>
                  <a:cubicBezTo>
                    <a:pt x="6" y="784"/>
                    <a:pt x="7" y="784"/>
                    <a:pt x="7" y="784"/>
                  </a:cubicBezTo>
                  <a:cubicBezTo>
                    <a:pt x="7" y="785"/>
                    <a:pt x="8" y="785"/>
                    <a:pt x="8" y="786"/>
                  </a:cubicBezTo>
                  <a:lnTo>
                    <a:pt x="9" y="786"/>
                  </a:lnTo>
                  <a:cubicBezTo>
                    <a:pt x="9" y="787"/>
                    <a:pt x="9" y="787"/>
                    <a:pt x="10" y="787"/>
                  </a:cubicBezTo>
                  <a:cubicBezTo>
                    <a:pt x="10" y="788"/>
                    <a:pt x="10" y="788"/>
                    <a:pt x="11" y="788"/>
                  </a:cubicBezTo>
                  <a:cubicBezTo>
                    <a:pt x="11" y="788"/>
                    <a:pt x="11" y="789"/>
                    <a:pt x="12" y="789"/>
                  </a:cubicBezTo>
                  <a:cubicBezTo>
                    <a:pt x="12" y="789"/>
                    <a:pt x="12" y="790"/>
                    <a:pt x="13" y="790"/>
                  </a:cubicBezTo>
                  <a:lnTo>
                    <a:pt x="14" y="790"/>
                  </a:lnTo>
                  <a:cubicBezTo>
                    <a:pt x="14" y="791"/>
                    <a:pt x="15" y="791"/>
                    <a:pt x="15" y="791"/>
                  </a:cubicBezTo>
                  <a:lnTo>
                    <a:pt x="16" y="791"/>
                  </a:lnTo>
                  <a:lnTo>
                    <a:pt x="245" y="905"/>
                  </a:lnTo>
                  <a:lnTo>
                    <a:pt x="246" y="905"/>
                  </a:lnTo>
                  <a:cubicBezTo>
                    <a:pt x="246" y="905"/>
                    <a:pt x="247" y="906"/>
                    <a:pt x="248" y="906"/>
                  </a:cubicBezTo>
                  <a:lnTo>
                    <a:pt x="249" y="906"/>
                  </a:lnTo>
                  <a:lnTo>
                    <a:pt x="250" y="906"/>
                  </a:lnTo>
                  <a:lnTo>
                    <a:pt x="475" y="1018"/>
                  </a:lnTo>
                  <a:cubicBezTo>
                    <a:pt x="476" y="1018"/>
                    <a:pt x="476" y="1018"/>
                    <a:pt x="476" y="1018"/>
                  </a:cubicBezTo>
                  <a:cubicBezTo>
                    <a:pt x="477" y="1018"/>
                    <a:pt x="477" y="1018"/>
                    <a:pt x="477" y="1019"/>
                  </a:cubicBezTo>
                  <a:lnTo>
                    <a:pt x="478" y="1019"/>
                  </a:lnTo>
                  <a:cubicBezTo>
                    <a:pt x="479" y="1019"/>
                    <a:pt x="479" y="1019"/>
                    <a:pt x="479" y="1019"/>
                  </a:cubicBezTo>
                  <a:cubicBezTo>
                    <a:pt x="480" y="1020"/>
                    <a:pt x="480" y="1020"/>
                    <a:pt x="481" y="1020"/>
                  </a:cubicBezTo>
                  <a:cubicBezTo>
                    <a:pt x="482" y="1020"/>
                    <a:pt x="482" y="1020"/>
                    <a:pt x="482" y="1020"/>
                  </a:cubicBezTo>
                  <a:cubicBezTo>
                    <a:pt x="483" y="1020"/>
                    <a:pt x="483" y="1020"/>
                    <a:pt x="484" y="1020"/>
                  </a:cubicBezTo>
                  <a:cubicBezTo>
                    <a:pt x="484" y="1021"/>
                    <a:pt x="484" y="1021"/>
                    <a:pt x="485" y="1021"/>
                  </a:cubicBezTo>
                  <a:cubicBezTo>
                    <a:pt x="485" y="1021"/>
                    <a:pt x="486" y="1021"/>
                    <a:pt x="487" y="1021"/>
                  </a:cubicBezTo>
                  <a:cubicBezTo>
                    <a:pt x="488" y="1021"/>
                    <a:pt x="489" y="1021"/>
                    <a:pt x="490" y="1021"/>
                  </a:cubicBezTo>
                  <a:lnTo>
                    <a:pt x="490" y="1020"/>
                  </a:lnTo>
                  <a:lnTo>
                    <a:pt x="491" y="1020"/>
                  </a:lnTo>
                  <a:lnTo>
                    <a:pt x="492" y="1020"/>
                  </a:lnTo>
                  <a:cubicBezTo>
                    <a:pt x="493" y="1020"/>
                    <a:pt x="493" y="1020"/>
                    <a:pt x="493" y="1020"/>
                  </a:cubicBezTo>
                  <a:lnTo>
                    <a:pt x="494" y="1020"/>
                  </a:lnTo>
                  <a:cubicBezTo>
                    <a:pt x="494" y="1020"/>
                    <a:pt x="495" y="1020"/>
                    <a:pt x="495" y="1019"/>
                  </a:cubicBezTo>
                  <a:lnTo>
                    <a:pt x="496" y="1019"/>
                  </a:lnTo>
                  <a:cubicBezTo>
                    <a:pt x="497" y="1019"/>
                    <a:pt x="497" y="1019"/>
                    <a:pt x="497" y="1019"/>
                  </a:cubicBezTo>
                  <a:cubicBezTo>
                    <a:pt x="498" y="1018"/>
                    <a:pt x="498" y="1018"/>
                    <a:pt x="498" y="1018"/>
                  </a:cubicBezTo>
                  <a:lnTo>
                    <a:pt x="499" y="1018"/>
                  </a:lnTo>
                  <a:lnTo>
                    <a:pt x="729" y="904"/>
                  </a:lnTo>
                  <a:cubicBezTo>
                    <a:pt x="730" y="904"/>
                    <a:pt x="732" y="903"/>
                    <a:pt x="733" y="902"/>
                  </a:cubicBezTo>
                  <a:lnTo>
                    <a:pt x="958" y="791"/>
                  </a:lnTo>
                  <a:cubicBezTo>
                    <a:pt x="966" y="787"/>
                    <a:pt x="970" y="781"/>
                    <a:pt x="973" y="774"/>
                  </a:cubicBezTo>
                  <a:cubicBezTo>
                    <a:pt x="973" y="773"/>
                    <a:pt x="973" y="773"/>
                    <a:pt x="973" y="77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700" dirty="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B32ED38E-678D-B249-A9E9-1099693BD51E}"/>
              </a:ext>
            </a:extLst>
          </p:cNvPr>
          <p:cNvSpPr/>
          <p:nvPr/>
        </p:nvSpPr>
        <p:spPr>
          <a:xfrm>
            <a:off x="1590943" y="391484"/>
            <a:ext cx="985804" cy="7620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86" h="964">
                <a:moveTo>
                  <a:pt x="1051" y="523"/>
                </a:moveTo>
                <a:cubicBezTo>
                  <a:pt x="1046" y="533"/>
                  <a:pt x="1040" y="542"/>
                  <a:pt x="1034" y="551"/>
                </a:cubicBezTo>
                <a:cubicBezTo>
                  <a:pt x="1032" y="553"/>
                  <a:pt x="1026" y="558"/>
                  <a:pt x="1020" y="563"/>
                </a:cubicBezTo>
                <a:lnTo>
                  <a:pt x="917" y="480"/>
                </a:lnTo>
                <a:lnTo>
                  <a:pt x="917" y="479"/>
                </a:lnTo>
                <a:cubicBezTo>
                  <a:pt x="916" y="479"/>
                  <a:pt x="896" y="460"/>
                  <a:pt x="865" y="433"/>
                </a:cubicBezTo>
                <a:cubicBezTo>
                  <a:pt x="863" y="431"/>
                  <a:pt x="860" y="429"/>
                  <a:pt x="858" y="428"/>
                </a:cubicBezTo>
                <a:cubicBezTo>
                  <a:pt x="852" y="419"/>
                  <a:pt x="842" y="413"/>
                  <a:pt x="831" y="415"/>
                </a:cubicBezTo>
                <a:cubicBezTo>
                  <a:pt x="813" y="416"/>
                  <a:pt x="796" y="411"/>
                  <a:pt x="783" y="401"/>
                </a:cubicBezTo>
                <a:cubicBezTo>
                  <a:pt x="769" y="390"/>
                  <a:pt x="760" y="374"/>
                  <a:pt x="758" y="357"/>
                </a:cubicBezTo>
                <a:cubicBezTo>
                  <a:pt x="757" y="342"/>
                  <a:pt x="743" y="331"/>
                  <a:pt x="728" y="332"/>
                </a:cubicBezTo>
                <a:lnTo>
                  <a:pt x="608" y="345"/>
                </a:lnTo>
                <a:cubicBezTo>
                  <a:pt x="602" y="346"/>
                  <a:pt x="597" y="348"/>
                  <a:pt x="593" y="352"/>
                </a:cubicBezTo>
                <a:cubicBezTo>
                  <a:pt x="587" y="357"/>
                  <a:pt x="583" y="365"/>
                  <a:pt x="583" y="373"/>
                </a:cubicBezTo>
                <a:cubicBezTo>
                  <a:pt x="583" y="374"/>
                  <a:pt x="583" y="375"/>
                  <a:pt x="583" y="376"/>
                </a:cubicBezTo>
                <a:cubicBezTo>
                  <a:pt x="584" y="383"/>
                  <a:pt x="581" y="405"/>
                  <a:pt x="569" y="435"/>
                </a:cubicBezTo>
                <a:cubicBezTo>
                  <a:pt x="558" y="465"/>
                  <a:pt x="546" y="482"/>
                  <a:pt x="540" y="486"/>
                </a:cubicBezTo>
                <a:cubicBezTo>
                  <a:pt x="538" y="487"/>
                  <a:pt x="530" y="490"/>
                  <a:pt x="518" y="488"/>
                </a:cubicBezTo>
                <a:cubicBezTo>
                  <a:pt x="508" y="486"/>
                  <a:pt x="502" y="483"/>
                  <a:pt x="499" y="481"/>
                </a:cubicBezTo>
                <a:lnTo>
                  <a:pt x="533" y="311"/>
                </a:lnTo>
                <a:lnTo>
                  <a:pt x="651" y="274"/>
                </a:lnTo>
                <a:cubicBezTo>
                  <a:pt x="653" y="274"/>
                  <a:pt x="655" y="273"/>
                  <a:pt x="656" y="272"/>
                </a:cubicBezTo>
                <a:lnTo>
                  <a:pt x="943" y="229"/>
                </a:lnTo>
                <a:lnTo>
                  <a:pt x="1109" y="445"/>
                </a:lnTo>
                <a:cubicBezTo>
                  <a:pt x="1081" y="473"/>
                  <a:pt x="1065" y="499"/>
                  <a:pt x="1051" y="523"/>
                </a:cubicBezTo>
                <a:close/>
                <a:moveTo>
                  <a:pt x="1073" y="709"/>
                </a:moveTo>
                <a:lnTo>
                  <a:pt x="1072" y="710"/>
                </a:lnTo>
                <a:cubicBezTo>
                  <a:pt x="1072" y="710"/>
                  <a:pt x="1072" y="711"/>
                  <a:pt x="1071" y="711"/>
                </a:cubicBezTo>
                <a:cubicBezTo>
                  <a:pt x="1063" y="721"/>
                  <a:pt x="1049" y="722"/>
                  <a:pt x="1039" y="714"/>
                </a:cubicBezTo>
                <a:lnTo>
                  <a:pt x="1010" y="691"/>
                </a:lnTo>
                <a:cubicBezTo>
                  <a:pt x="1010" y="690"/>
                  <a:pt x="1009" y="690"/>
                  <a:pt x="1009" y="689"/>
                </a:cubicBezTo>
                <a:lnTo>
                  <a:pt x="849" y="560"/>
                </a:lnTo>
                <a:cubicBezTo>
                  <a:pt x="837" y="551"/>
                  <a:pt x="820" y="553"/>
                  <a:pt x="810" y="565"/>
                </a:cubicBezTo>
                <a:cubicBezTo>
                  <a:pt x="805" y="571"/>
                  <a:pt x="803" y="578"/>
                  <a:pt x="804" y="585"/>
                </a:cubicBezTo>
                <a:cubicBezTo>
                  <a:pt x="805" y="593"/>
                  <a:pt x="808" y="599"/>
                  <a:pt x="814" y="604"/>
                </a:cubicBezTo>
                <a:lnTo>
                  <a:pt x="975" y="733"/>
                </a:lnTo>
                <a:cubicBezTo>
                  <a:pt x="986" y="743"/>
                  <a:pt x="988" y="761"/>
                  <a:pt x="979" y="773"/>
                </a:cubicBezTo>
                <a:lnTo>
                  <a:pt x="978" y="774"/>
                </a:lnTo>
                <a:cubicBezTo>
                  <a:pt x="971" y="783"/>
                  <a:pt x="957" y="784"/>
                  <a:pt x="949" y="777"/>
                </a:cubicBezTo>
                <a:lnTo>
                  <a:pt x="783" y="643"/>
                </a:lnTo>
                <a:cubicBezTo>
                  <a:pt x="771" y="634"/>
                  <a:pt x="753" y="635"/>
                  <a:pt x="744" y="647"/>
                </a:cubicBezTo>
                <a:cubicBezTo>
                  <a:pt x="739" y="653"/>
                  <a:pt x="737" y="661"/>
                  <a:pt x="738" y="668"/>
                </a:cubicBezTo>
                <a:cubicBezTo>
                  <a:pt x="739" y="675"/>
                  <a:pt x="742" y="682"/>
                  <a:pt x="748" y="687"/>
                </a:cubicBezTo>
                <a:lnTo>
                  <a:pt x="877" y="790"/>
                </a:lnTo>
                <a:cubicBezTo>
                  <a:pt x="889" y="800"/>
                  <a:pt x="891" y="817"/>
                  <a:pt x="883" y="829"/>
                </a:cubicBezTo>
                <a:cubicBezTo>
                  <a:pt x="882" y="829"/>
                  <a:pt x="882" y="830"/>
                  <a:pt x="882" y="830"/>
                </a:cubicBezTo>
                <a:cubicBezTo>
                  <a:pt x="881" y="830"/>
                  <a:pt x="881" y="831"/>
                  <a:pt x="880" y="831"/>
                </a:cubicBezTo>
                <a:cubicBezTo>
                  <a:pt x="873" y="840"/>
                  <a:pt x="859" y="841"/>
                  <a:pt x="850" y="834"/>
                </a:cubicBezTo>
                <a:lnTo>
                  <a:pt x="716" y="726"/>
                </a:lnTo>
                <a:cubicBezTo>
                  <a:pt x="707" y="719"/>
                  <a:pt x="695" y="718"/>
                  <a:pt x="686" y="724"/>
                </a:cubicBezTo>
                <a:cubicBezTo>
                  <a:pt x="682" y="725"/>
                  <a:pt x="679" y="728"/>
                  <a:pt x="677" y="731"/>
                </a:cubicBezTo>
                <a:cubicBezTo>
                  <a:pt x="667" y="743"/>
                  <a:pt x="669" y="760"/>
                  <a:pt x="681" y="770"/>
                </a:cubicBezTo>
                <a:lnTo>
                  <a:pt x="774" y="843"/>
                </a:lnTo>
                <a:cubicBezTo>
                  <a:pt x="780" y="848"/>
                  <a:pt x="784" y="855"/>
                  <a:pt x="785" y="862"/>
                </a:cubicBezTo>
                <a:cubicBezTo>
                  <a:pt x="788" y="875"/>
                  <a:pt x="784" y="881"/>
                  <a:pt x="781" y="885"/>
                </a:cubicBezTo>
                <a:cubicBezTo>
                  <a:pt x="776" y="891"/>
                  <a:pt x="771" y="893"/>
                  <a:pt x="764" y="893"/>
                </a:cubicBezTo>
                <a:cubicBezTo>
                  <a:pt x="758" y="893"/>
                  <a:pt x="751" y="890"/>
                  <a:pt x="745" y="886"/>
                </a:cubicBezTo>
                <a:lnTo>
                  <a:pt x="684" y="837"/>
                </a:lnTo>
                <a:cubicBezTo>
                  <a:pt x="681" y="818"/>
                  <a:pt x="671" y="800"/>
                  <a:pt x="655" y="786"/>
                </a:cubicBezTo>
                <a:cubicBezTo>
                  <a:pt x="648" y="781"/>
                  <a:pt x="640" y="777"/>
                  <a:pt x="632" y="774"/>
                </a:cubicBezTo>
                <a:lnTo>
                  <a:pt x="643" y="760"/>
                </a:lnTo>
                <a:cubicBezTo>
                  <a:pt x="671" y="726"/>
                  <a:pt x="665" y="675"/>
                  <a:pt x="630" y="647"/>
                </a:cubicBezTo>
                <a:cubicBezTo>
                  <a:pt x="597" y="620"/>
                  <a:pt x="548" y="624"/>
                  <a:pt x="520" y="656"/>
                </a:cubicBezTo>
                <a:cubicBezTo>
                  <a:pt x="515" y="649"/>
                  <a:pt x="509" y="642"/>
                  <a:pt x="502" y="636"/>
                </a:cubicBezTo>
                <a:cubicBezTo>
                  <a:pt x="476" y="615"/>
                  <a:pt x="441" y="613"/>
                  <a:pt x="413" y="629"/>
                </a:cubicBezTo>
                <a:cubicBezTo>
                  <a:pt x="408" y="619"/>
                  <a:pt x="401" y="610"/>
                  <a:pt x="392" y="603"/>
                </a:cubicBezTo>
                <a:cubicBezTo>
                  <a:pt x="385" y="597"/>
                  <a:pt x="377" y="593"/>
                  <a:pt x="369" y="590"/>
                </a:cubicBezTo>
                <a:cubicBezTo>
                  <a:pt x="367" y="586"/>
                  <a:pt x="363" y="582"/>
                  <a:pt x="359" y="579"/>
                </a:cubicBezTo>
                <a:cubicBezTo>
                  <a:pt x="349" y="572"/>
                  <a:pt x="337" y="563"/>
                  <a:pt x="334" y="560"/>
                </a:cubicBezTo>
                <a:cubicBezTo>
                  <a:pt x="327" y="550"/>
                  <a:pt x="322" y="541"/>
                  <a:pt x="316" y="531"/>
                </a:cubicBezTo>
                <a:cubicBezTo>
                  <a:pt x="302" y="507"/>
                  <a:pt x="286" y="481"/>
                  <a:pt x="258" y="453"/>
                </a:cubicBezTo>
                <a:lnTo>
                  <a:pt x="426" y="243"/>
                </a:lnTo>
                <a:cubicBezTo>
                  <a:pt x="430" y="243"/>
                  <a:pt x="434" y="243"/>
                  <a:pt x="437" y="244"/>
                </a:cubicBezTo>
                <a:cubicBezTo>
                  <a:pt x="463" y="246"/>
                  <a:pt x="498" y="250"/>
                  <a:pt x="531" y="254"/>
                </a:cubicBezTo>
                <a:lnTo>
                  <a:pt x="501" y="264"/>
                </a:lnTo>
                <a:cubicBezTo>
                  <a:pt x="492" y="267"/>
                  <a:pt x="485" y="275"/>
                  <a:pt x="483" y="284"/>
                </a:cubicBezTo>
                <a:lnTo>
                  <a:pt x="443" y="476"/>
                </a:lnTo>
                <a:cubicBezTo>
                  <a:pt x="443" y="478"/>
                  <a:pt x="443" y="480"/>
                  <a:pt x="443" y="482"/>
                </a:cubicBezTo>
                <a:cubicBezTo>
                  <a:pt x="443" y="503"/>
                  <a:pt x="456" y="521"/>
                  <a:pt x="478" y="532"/>
                </a:cubicBezTo>
                <a:cubicBezTo>
                  <a:pt x="492" y="539"/>
                  <a:pt x="510" y="544"/>
                  <a:pt x="527" y="544"/>
                </a:cubicBezTo>
                <a:cubicBezTo>
                  <a:pt x="544" y="544"/>
                  <a:pt x="561" y="540"/>
                  <a:pt x="573" y="530"/>
                </a:cubicBezTo>
                <a:cubicBezTo>
                  <a:pt x="596" y="514"/>
                  <a:pt x="613" y="476"/>
                  <a:pt x="621" y="455"/>
                </a:cubicBezTo>
                <a:cubicBezTo>
                  <a:pt x="624" y="446"/>
                  <a:pt x="633" y="421"/>
                  <a:pt x="637" y="398"/>
                </a:cubicBezTo>
                <a:lnTo>
                  <a:pt x="710" y="390"/>
                </a:lnTo>
                <a:cubicBezTo>
                  <a:pt x="717" y="411"/>
                  <a:pt x="730" y="429"/>
                  <a:pt x="748" y="444"/>
                </a:cubicBezTo>
                <a:cubicBezTo>
                  <a:pt x="770" y="461"/>
                  <a:pt x="796" y="470"/>
                  <a:pt x="823" y="470"/>
                </a:cubicBezTo>
                <a:cubicBezTo>
                  <a:pt x="824" y="470"/>
                  <a:pt x="824" y="470"/>
                  <a:pt x="825" y="470"/>
                </a:cubicBezTo>
                <a:cubicBezTo>
                  <a:pt x="826" y="472"/>
                  <a:pt x="827" y="473"/>
                  <a:pt x="829" y="474"/>
                </a:cubicBezTo>
                <a:cubicBezTo>
                  <a:pt x="853" y="496"/>
                  <a:pt x="871" y="512"/>
                  <a:pt x="877" y="518"/>
                </a:cubicBezTo>
                <a:cubicBezTo>
                  <a:pt x="878" y="519"/>
                  <a:pt x="879" y="520"/>
                  <a:pt x="881" y="521"/>
                </a:cubicBezTo>
                <a:lnTo>
                  <a:pt x="1069" y="672"/>
                </a:lnTo>
                <a:cubicBezTo>
                  <a:pt x="1080" y="681"/>
                  <a:pt x="1082" y="698"/>
                  <a:pt x="1073" y="709"/>
                </a:cubicBezTo>
                <a:close/>
                <a:moveTo>
                  <a:pt x="598" y="899"/>
                </a:moveTo>
                <a:cubicBezTo>
                  <a:pt x="589" y="910"/>
                  <a:pt x="573" y="912"/>
                  <a:pt x="562" y="903"/>
                </a:cubicBezTo>
                <a:cubicBezTo>
                  <a:pt x="551" y="894"/>
                  <a:pt x="549" y="878"/>
                  <a:pt x="558" y="867"/>
                </a:cubicBezTo>
                <a:lnTo>
                  <a:pt x="585" y="834"/>
                </a:lnTo>
                <a:cubicBezTo>
                  <a:pt x="590" y="827"/>
                  <a:pt x="597" y="824"/>
                  <a:pt x="605" y="824"/>
                </a:cubicBezTo>
                <a:cubicBezTo>
                  <a:pt x="610" y="824"/>
                  <a:pt x="616" y="826"/>
                  <a:pt x="621" y="830"/>
                </a:cubicBezTo>
                <a:cubicBezTo>
                  <a:pt x="632" y="838"/>
                  <a:pt x="633" y="854"/>
                  <a:pt x="625" y="865"/>
                </a:cubicBezTo>
                <a:close/>
                <a:moveTo>
                  <a:pt x="484" y="858"/>
                </a:moveTo>
                <a:cubicBezTo>
                  <a:pt x="477" y="859"/>
                  <a:pt x="471" y="857"/>
                  <a:pt x="465" y="853"/>
                </a:cubicBezTo>
                <a:cubicBezTo>
                  <a:pt x="460" y="849"/>
                  <a:pt x="457" y="843"/>
                  <a:pt x="456" y="836"/>
                </a:cubicBezTo>
                <a:cubicBezTo>
                  <a:pt x="455" y="829"/>
                  <a:pt x="457" y="822"/>
                  <a:pt x="461" y="817"/>
                </a:cubicBezTo>
                <a:lnTo>
                  <a:pt x="560" y="694"/>
                </a:lnTo>
                <a:cubicBezTo>
                  <a:pt x="569" y="683"/>
                  <a:pt x="585" y="681"/>
                  <a:pt x="596" y="690"/>
                </a:cubicBezTo>
                <a:cubicBezTo>
                  <a:pt x="607" y="699"/>
                  <a:pt x="609" y="715"/>
                  <a:pt x="600" y="726"/>
                </a:cubicBezTo>
                <a:lnTo>
                  <a:pt x="501" y="849"/>
                </a:lnTo>
                <a:cubicBezTo>
                  <a:pt x="497" y="854"/>
                  <a:pt x="491" y="857"/>
                  <a:pt x="484" y="858"/>
                </a:cubicBezTo>
                <a:close/>
                <a:moveTo>
                  <a:pt x="382" y="786"/>
                </a:moveTo>
                <a:cubicBezTo>
                  <a:pt x="377" y="782"/>
                  <a:pt x="374" y="776"/>
                  <a:pt x="373" y="769"/>
                </a:cubicBezTo>
                <a:cubicBezTo>
                  <a:pt x="372" y="762"/>
                  <a:pt x="374" y="756"/>
                  <a:pt x="378" y="750"/>
                </a:cubicBezTo>
                <a:lnTo>
                  <a:pt x="432" y="684"/>
                </a:lnTo>
                <a:cubicBezTo>
                  <a:pt x="440" y="672"/>
                  <a:pt x="457" y="671"/>
                  <a:pt x="468" y="680"/>
                </a:cubicBezTo>
                <a:cubicBezTo>
                  <a:pt x="473" y="684"/>
                  <a:pt x="476" y="690"/>
                  <a:pt x="477" y="697"/>
                </a:cubicBezTo>
                <a:cubicBezTo>
                  <a:pt x="478" y="703"/>
                  <a:pt x="476" y="710"/>
                  <a:pt x="472" y="715"/>
                </a:cubicBezTo>
                <a:lnTo>
                  <a:pt x="418" y="782"/>
                </a:lnTo>
                <a:cubicBezTo>
                  <a:pt x="409" y="793"/>
                  <a:pt x="393" y="795"/>
                  <a:pt x="382" y="786"/>
                </a:cubicBezTo>
                <a:close/>
                <a:moveTo>
                  <a:pt x="299" y="719"/>
                </a:moveTo>
                <a:cubicBezTo>
                  <a:pt x="288" y="710"/>
                  <a:pt x="286" y="694"/>
                  <a:pt x="295" y="683"/>
                </a:cubicBezTo>
                <a:lnTo>
                  <a:pt x="322" y="650"/>
                </a:lnTo>
                <a:cubicBezTo>
                  <a:pt x="326" y="645"/>
                  <a:pt x="332" y="641"/>
                  <a:pt x="339" y="641"/>
                </a:cubicBezTo>
                <a:cubicBezTo>
                  <a:pt x="340" y="640"/>
                  <a:pt x="341" y="640"/>
                  <a:pt x="341" y="640"/>
                </a:cubicBezTo>
                <a:cubicBezTo>
                  <a:pt x="347" y="640"/>
                  <a:pt x="353" y="642"/>
                  <a:pt x="357" y="646"/>
                </a:cubicBezTo>
                <a:cubicBezTo>
                  <a:pt x="368" y="655"/>
                  <a:pt x="370" y="671"/>
                  <a:pt x="361" y="682"/>
                </a:cubicBezTo>
                <a:lnTo>
                  <a:pt x="335" y="715"/>
                </a:lnTo>
                <a:cubicBezTo>
                  <a:pt x="326" y="726"/>
                  <a:pt x="310" y="728"/>
                  <a:pt x="299" y="719"/>
                </a:cubicBezTo>
                <a:close/>
                <a:moveTo>
                  <a:pt x="1381" y="389"/>
                </a:moveTo>
                <a:cubicBezTo>
                  <a:pt x="1372" y="377"/>
                  <a:pt x="1354" y="375"/>
                  <a:pt x="1342" y="384"/>
                </a:cubicBezTo>
                <a:lnTo>
                  <a:pt x="1235" y="466"/>
                </a:lnTo>
                <a:cubicBezTo>
                  <a:pt x="1221" y="477"/>
                  <a:pt x="1200" y="474"/>
                  <a:pt x="1189" y="460"/>
                </a:cubicBezTo>
                <a:lnTo>
                  <a:pt x="1172" y="438"/>
                </a:lnTo>
                <a:cubicBezTo>
                  <a:pt x="1171" y="435"/>
                  <a:pt x="1170" y="432"/>
                  <a:pt x="1168" y="430"/>
                </a:cubicBezTo>
                <a:cubicBezTo>
                  <a:pt x="1167" y="428"/>
                  <a:pt x="1165" y="427"/>
                  <a:pt x="1163" y="426"/>
                </a:cubicBezTo>
                <a:lnTo>
                  <a:pt x="986" y="194"/>
                </a:lnTo>
                <a:cubicBezTo>
                  <a:pt x="980" y="187"/>
                  <a:pt x="978" y="178"/>
                  <a:pt x="979" y="169"/>
                </a:cubicBezTo>
                <a:cubicBezTo>
                  <a:pt x="980" y="161"/>
                  <a:pt x="985" y="153"/>
                  <a:pt x="992" y="148"/>
                </a:cubicBezTo>
                <a:lnTo>
                  <a:pt x="1099" y="66"/>
                </a:lnTo>
                <a:cubicBezTo>
                  <a:pt x="1111" y="57"/>
                  <a:pt x="1113" y="39"/>
                  <a:pt x="1104" y="27"/>
                </a:cubicBezTo>
                <a:cubicBezTo>
                  <a:pt x="1095" y="15"/>
                  <a:pt x="1077" y="13"/>
                  <a:pt x="1065" y="22"/>
                </a:cubicBezTo>
                <a:lnTo>
                  <a:pt x="958" y="104"/>
                </a:lnTo>
                <a:cubicBezTo>
                  <a:pt x="940" y="118"/>
                  <a:pt x="928" y="139"/>
                  <a:pt x="925" y="162"/>
                </a:cubicBezTo>
                <a:cubicBezTo>
                  <a:pt x="924" y="167"/>
                  <a:pt x="924" y="171"/>
                  <a:pt x="924" y="175"/>
                </a:cubicBezTo>
                <a:lnTo>
                  <a:pt x="639" y="219"/>
                </a:lnTo>
                <a:cubicBezTo>
                  <a:pt x="638" y="219"/>
                  <a:pt x="636" y="220"/>
                  <a:pt x="635" y="220"/>
                </a:cubicBezTo>
                <a:cubicBezTo>
                  <a:pt x="602" y="207"/>
                  <a:pt x="537" y="199"/>
                  <a:pt x="461" y="191"/>
                </a:cubicBezTo>
                <a:cubicBezTo>
                  <a:pt x="475" y="156"/>
                  <a:pt x="465" y="115"/>
                  <a:pt x="434" y="90"/>
                </a:cubicBezTo>
                <a:lnTo>
                  <a:pt x="329" y="6"/>
                </a:lnTo>
                <a:cubicBezTo>
                  <a:pt x="317" y="-3"/>
                  <a:pt x="299" y="-1"/>
                  <a:pt x="290" y="11"/>
                </a:cubicBezTo>
                <a:cubicBezTo>
                  <a:pt x="280" y="23"/>
                  <a:pt x="282" y="40"/>
                  <a:pt x="294" y="50"/>
                </a:cubicBezTo>
                <a:lnTo>
                  <a:pt x="400" y="133"/>
                </a:lnTo>
                <a:cubicBezTo>
                  <a:pt x="414" y="145"/>
                  <a:pt x="416" y="165"/>
                  <a:pt x="405" y="180"/>
                </a:cubicBezTo>
                <a:lnTo>
                  <a:pt x="196" y="442"/>
                </a:lnTo>
                <a:cubicBezTo>
                  <a:pt x="185" y="456"/>
                  <a:pt x="164" y="458"/>
                  <a:pt x="150" y="447"/>
                </a:cubicBezTo>
                <a:lnTo>
                  <a:pt x="45" y="363"/>
                </a:lnTo>
                <a:cubicBezTo>
                  <a:pt x="33" y="354"/>
                  <a:pt x="16" y="356"/>
                  <a:pt x="6" y="367"/>
                </a:cubicBezTo>
                <a:cubicBezTo>
                  <a:pt x="-3" y="379"/>
                  <a:pt x="-1" y="397"/>
                  <a:pt x="10" y="406"/>
                </a:cubicBezTo>
                <a:lnTo>
                  <a:pt x="116" y="490"/>
                </a:lnTo>
                <a:cubicBezTo>
                  <a:pt x="132" y="503"/>
                  <a:pt x="151" y="509"/>
                  <a:pt x="171" y="509"/>
                </a:cubicBezTo>
                <a:cubicBezTo>
                  <a:pt x="188" y="509"/>
                  <a:pt x="206" y="504"/>
                  <a:pt x="220" y="494"/>
                </a:cubicBezTo>
                <a:cubicBezTo>
                  <a:pt x="243" y="516"/>
                  <a:pt x="255" y="537"/>
                  <a:pt x="268" y="559"/>
                </a:cubicBezTo>
                <a:cubicBezTo>
                  <a:pt x="274" y="569"/>
                  <a:pt x="281" y="580"/>
                  <a:pt x="288" y="591"/>
                </a:cubicBezTo>
                <a:cubicBezTo>
                  <a:pt x="290" y="594"/>
                  <a:pt x="293" y="597"/>
                  <a:pt x="295" y="599"/>
                </a:cubicBezTo>
                <a:cubicBezTo>
                  <a:pt x="289" y="604"/>
                  <a:pt x="283" y="609"/>
                  <a:pt x="278" y="615"/>
                </a:cubicBezTo>
                <a:lnTo>
                  <a:pt x="252" y="649"/>
                </a:lnTo>
                <a:cubicBezTo>
                  <a:pt x="224" y="684"/>
                  <a:pt x="229" y="734"/>
                  <a:pt x="264" y="762"/>
                </a:cubicBezTo>
                <a:cubicBezTo>
                  <a:pt x="279" y="774"/>
                  <a:pt x="297" y="780"/>
                  <a:pt x="315" y="780"/>
                </a:cubicBezTo>
                <a:cubicBezTo>
                  <a:pt x="316" y="780"/>
                  <a:pt x="317" y="780"/>
                  <a:pt x="319" y="780"/>
                </a:cubicBezTo>
                <a:cubicBezTo>
                  <a:pt x="322" y="799"/>
                  <a:pt x="332" y="817"/>
                  <a:pt x="348" y="829"/>
                </a:cubicBezTo>
                <a:cubicBezTo>
                  <a:pt x="362" y="841"/>
                  <a:pt x="380" y="847"/>
                  <a:pt x="398" y="847"/>
                </a:cubicBezTo>
                <a:cubicBezTo>
                  <a:pt x="399" y="847"/>
                  <a:pt x="401" y="847"/>
                  <a:pt x="402" y="847"/>
                </a:cubicBezTo>
                <a:cubicBezTo>
                  <a:pt x="405" y="866"/>
                  <a:pt x="415" y="883"/>
                  <a:pt x="431" y="896"/>
                </a:cubicBezTo>
                <a:cubicBezTo>
                  <a:pt x="445" y="908"/>
                  <a:pt x="463" y="914"/>
                  <a:pt x="481" y="914"/>
                </a:cubicBezTo>
                <a:cubicBezTo>
                  <a:pt x="484" y="914"/>
                  <a:pt x="487" y="913"/>
                  <a:pt x="490" y="913"/>
                </a:cubicBezTo>
                <a:cubicBezTo>
                  <a:pt x="494" y="913"/>
                  <a:pt x="498" y="912"/>
                  <a:pt x="502" y="911"/>
                </a:cubicBezTo>
                <a:cubicBezTo>
                  <a:pt x="507" y="924"/>
                  <a:pt x="516" y="936"/>
                  <a:pt x="528" y="946"/>
                </a:cubicBezTo>
                <a:cubicBezTo>
                  <a:pt x="542" y="958"/>
                  <a:pt x="560" y="964"/>
                  <a:pt x="578" y="964"/>
                </a:cubicBezTo>
                <a:cubicBezTo>
                  <a:pt x="602" y="964"/>
                  <a:pt x="625" y="953"/>
                  <a:pt x="641" y="933"/>
                </a:cubicBezTo>
                <a:lnTo>
                  <a:pt x="668" y="900"/>
                </a:lnTo>
                <a:cubicBezTo>
                  <a:pt x="669" y="899"/>
                  <a:pt x="670" y="898"/>
                  <a:pt x="670" y="896"/>
                </a:cubicBezTo>
                <a:lnTo>
                  <a:pt x="711" y="929"/>
                </a:lnTo>
                <a:cubicBezTo>
                  <a:pt x="726" y="941"/>
                  <a:pt x="745" y="948"/>
                  <a:pt x="764" y="948"/>
                </a:cubicBezTo>
                <a:lnTo>
                  <a:pt x="765" y="948"/>
                </a:lnTo>
                <a:cubicBezTo>
                  <a:pt x="789" y="948"/>
                  <a:pt x="809" y="938"/>
                  <a:pt x="824" y="920"/>
                </a:cubicBezTo>
                <a:cubicBezTo>
                  <a:pt x="831" y="911"/>
                  <a:pt x="836" y="901"/>
                  <a:pt x="839" y="890"/>
                </a:cubicBezTo>
                <a:cubicBezTo>
                  <a:pt x="847" y="893"/>
                  <a:pt x="856" y="894"/>
                  <a:pt x="864" y="894"/>
                </a:cubicBezTo>
                <a:cubicBezTo>
                  <a:pt x="886" y="894"/>
                  <a:pt x="907" y="885"/>
                  <a:pt x="922" y="867"/>
                </a:cubicBezTo>
                <a:cubicBezTo>
                  <a:pt x="923" y="866"/>
                  <a:pt x="924" y="865"/>
                  <a:pt x="925" y="864"/>
                </a:cubicBezTo>
                <a:cubicBezTo>
                  <a:pt x="925" y="863"/>
                  <a:pt x="926" y="863"/>
                  <a:pt x="927" y="862"/>
                </a:cubicBezTo>
                <a:cubicBezTo>
                  <a:pt x="933" y="853"/>
                  <a:pt x="938" y="843"/>
                  <a:pt x="940" y="834"/>
                </a:cubicBezTo>
                <a:cubicBezTo>
                  <a:pt x="947" y="836"/>
                  <a:pt x="954" y="837"/>
                  <a:pt x="962" y="837"/>
                </a:cubicBezTo>
                <a:cubicBezTo>
                  <a:pt x="984" y="837"/>
                  <a:pt x="1006" y="827"/>
                  <a:pt x="1020" y="809"/>
                </a:cubicBezTo>
                <a:cubicBezTo>
                  <a:pt x="1021" y="809"/>
                  <a:pt x="1021" y="808"/>
                  <a:pt x="1021" y="808"/>
                </a:cubicBezTo>
                <a:cubicBezTo>
                  <a:pt x="1022" y="807"/>
                  <a:pt x="1022" y="807"/>
                  <a:pt x="1022" y="807"/>
                </a:cubicBezTo>
                <a:cubicBezTo>
                  <a:pt x="1030" y="796"/>
                  <a:pt x="1036" y="785"/>
                  <a:pt x="1038" y="773"/>
                </a:cubicBezTo>
                <a:cubicBezTo>
                  <a:pt x="1043" y="774"/>
                  <a:pt x="1049" y="774"/>
                  <a:pt x="1054" y="774"/>
                </a:cubicBezTo>
                <a:cubicBezTo>
                  <a:pt x="1076" y="774"/>
                  <a:pt x="1098" y="765"/>
                  <a:pt x="1113" y="747"/>
                </a:cubicBezTo>
                <a:cubicBezTo>
                  <a:pt x="1114" y="746"/>
                  <a:pt x="1115" y="745"/>
                  <a:pt x="1115" y="745"/>
                </a:cubicBezTo>
                <a:lnTo>
                  <a:pt x="1117" y="743"/>
                </a:lnTo>
                <a:cubicBezTo>
                  <a:pt x="1144" y="708"/>
                  <a:pt x="1138" y="657"/>
                  <a:pt x="1103" y="629"/>
                </a:cubicBezTo>
                <a:lnTo>
                  <a:pt x="1064" y="598"/>
                </a:lnTo>
                <a:cubicBezTo>
                  <a:pt x="1071" y="593"/>
                  <a:pt x="1076" y="588"/>
                  <a:pt x="1079" y="583"/>
                </a:cubicBezTo>
                <a:cubicBezTo>
                  <a:pt x="1087" y="572"/>
                  <a:pt x="1093" y="561"/>
                  <a:pt x="1099" y="551"/>
                </a:cubicBezTo>
                <a:cubicBezTo>
                  <a:pt x="1111" y="530"/>
                  <a:pt x="1123" y="510"/>
                  <a:pt x="1143" y="490"/>
                </a:cubicBezTo>
                <a:lnTo>
                  <a:pt x="1145" y="493"/>
                </a:lnTo>
                <a:cubicBezTo>
                  <a:pt x="1163" y="516"/>
                  <a:pt x="1189" y="528"/>
                  <a:pt x="1215" y="528"/>
                </a:cubicBezTo>
                <a:cubicBezTo>
                  <a:pt x="1234" y="528"/>
                  <a:pt x="1253" y="522"/>
                  <a:pt x="1269" y="510"/>
                </a:cubicBezTo>
                <a:lnTo>
                  <a:pt x="1376" y="428"/>
                </a:lnTo>
                <a:cubicBezTo>
                  <a:pt x="1388" y="418"/>
                  <a:pt x="1390" y="401"/>
                  <a:pt x="1381" y="389"/>
                </a:cubicBezTo>
                <a:close/>
              </a:path>
            </a:pathLst>
          </a:cu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700" dirty="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13" name="Group 21">
            <a:extLst>
              <a:ext uri="{FF2B5EF4-FFF2-40B4-BE49-F238E27FC236}">
                <a16:creationId xmlns="" xmlns:a16="http://schemas.microsoft.com/office/drawing/2014/main" id="{564CB479-F0C0-1E4B-BA51-EE536EE824F0}"/>
              </a:ext>
            </a:extLst>
          </p:cNvPr>
          <p:cNvGrpSpPr/>
          <p:nvPr/>
        </p:nvGrpSpPr>
        <p:grpSpPr>
          <a:xfrm>
            <a:off x="4121958" y="372582"/>
            <a:ext cx="822666" cy="779184"/>
            <a:chOff x="1114559" y="6819728"/>
            <a:chExt cx="479160" cy="494279"/>
          </a:xfrm>
          <a:solidFill>
            <a:schemeClr val="accent6"/>
          </a:solidFill>
        </p:grpSpPr>
        <p:sp>
          <p:nvSpPr>
            <p:cNvPr id="14" name="Freeform 13">
              <a:extLst>
                <a:ext uri="{FF2B5EF4-FFF2-40B4-BE49-F238E27FC236}">
                  <a16:creationId xmlns="" xmlns:a16="http://schemas.microsoft.com/office/drawing/2014/main" id="{505C63E1-F8DB-BD4C-A689-E864FE033FD8}"/>
                </a:ext>
              </a:extLst>
            </p:cNvPr>
            <p:cNvSpPr/>
            <p:nvPr/>
          </p:nvSpPr>
          <p:spPr>
            <a:xfrm>
              <a:off x="1114559" y="7094047"/>
              <a:ext cx="479160" cy="219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2" h="612">
                  <a:moveTo>
                    <a:pt x="1272" y="274"/>
                  </a:moveTo>
                  <a:cubicBezTo>
                    <a:pt x="1268" y="284"/>
                    <a:pt x="1259" y="291"/>
                    <a:pt x="1249" y="295"/>
                  </a:cubicBezTo>
                  <a:cubicBezTo>
                    <a:pt x="1248" y="295"/>
                    <a:pt x="1248" y="296"/>
                    <a:pt x="1247" y="296"/>
                  </a:cubicBezTo>
                  <a:cubicBezTo>
                    <a:pt x="1044" y="392"/>
                    <a:pt x="709" y="548"/>
                    <a:pt x="675" y="555"/>
                  </a:cubicBezTo>
                  <a:cubicBezTo>
                    <a:pt x="630" y="564"/>
                    <a:pt x="578" y="539"/>
                    <a:pt x="513" y="507"/>
                  </a:cubicBezTo>
                  <a:cubicBezTo>
                    <a:pt x="442" y="473"/>
                    <a:pt x="354" y="430"/>
                    <a:pt x="245" y="424"/>
                  </a:cubicBezTo>
                  <a:lnTo>
                    <a:pt x="218" y="421"/>
                  </a:lnTo>
                  <a:lnTo>
                    <a:pt x="221" y="143"/>
                  </a:lnTo>
                  <a:lnTo>
                    <a:pt x="307" y="143"/>
                  </a:lnTo>
                  <a:cubicBezTo>
                    <a:pt x="325" y="143"/>
                    <a:pt x="374" y="144"/>
                    <a:pt x="398" y="149"/>
                  </a:cubicBezTo>
                  <a:cubicBezTo>
                    <a:pt x="432" y="155"/>
                    <a:pt x="452" y="171"/>
                    <a:pt x="474" y="190"/>
                  </a:cubicBezTo>
                  <a:cubicBezTo>
                    <a:pt x="498" y="210"/>
                    <a:pt x="525" y="232"/>
                    <a:pt x="569" y="243"/>
                  </a:cubicBezTo>
                  <a:cubicBezTo>
                    <a:pt x="633" y="259"/>
                    <a:pt x="812" y="250"/>
                    <a:pt x="838" y="248"/>
                  </a:cubicBezTo>
                  <a:cubicBezTo>
                    <a:pt x="861" y="250"/>
                    <a:pt x="880" y="269"/>
                    <a:pt x="879" y="293"/>
                  </a:cubicBezTo>
                  <a:cubicBezTo>
                    <a:pt x="878" y="316"/>
                    <a:pt x="859" y="335"/>
                    <a:pt x="836" y="335"/>
                  </a:cubicBezTo>
                  <a:cubicBezTo>
                    <a:pt x="835" y="335"/>
                    <a:pt x="835" y="335"/>
                    <a:pt x="835" y="335"/>
                  </a:cubicBezTo>
                  <a:cubicBezTo>
                    <a:pt x="834" y="335"/>
                    <a:pt x="834" y="335"/>
                    <a:pt x="834" y="335"/>
                  </a:cubicBezTo>
                  <a:lnTo>
                    <a:pt x="572" y="330"/>
                  </a:lnTo>
                  <a:cubicBezTo>
                    <a:pt x="563" y="330"/>
                    <a:pt x="555" y="334"/>
                    <a:pt x="549" y="342"/>
                  </a:cubicBezTo>
                  <a:lnTo>
                    <a:pt x="516" y="389"/>
                  </a:lnTo>
                  <a:cubicBezTo>
                    <a:pt x="507" y="401"/>
                    <a:pt x="509" y="418"/>
                    <a:pt x="522" y="427"/>
                  </a:cubicBezTo>
                  <a:cubicBezTo>
                    <a:pt x="527" y="431"/>
                    <a:pt x="532" y="432"/>
                    <a:pt x="538" y="432"/>
                  </a:cubicBezTo>
                  <a:cubicBezTo>
                    <a:pt x="546" y="432"/>
                    <a:pt x="555" y="428"/>
                    <a:pt x="560" y="421"/>
                  </a:cubicBezTo>
                  <a:lnTo>
                    <a:pt x="586" y="385"/>
                  </a:lnTo>
                  <a:lnTo>
                    <a:pt x="833" y="390"/>
                  </a:lnTo>
                  <a:cubicBezTo>
                    <a:pt x="876" y="391"/>
                    <a:pt x="914" y="364"/>
                    <a:pt x="928" y="326"/>
                  </a:cubicBezTo>
                  <a:cubicBezTo>
                    <a:pt x="929" y="326"/>
                    <a:pt x="929" y="325"/>
                    <a:pt x="930" y="325"/>
                  </a:cubicBezTo>
                  <a:cubicBezTo>
                    <a:pt x="932" y="324"/>
                    <a:pt x="1087" y="261"/>
                    <a:pt x="1218" y="214"/>
                  </a:cubicBezTo>
                  <a:cubicBezTo>
                    <a:pt x="1229" y="211"/>
                    <a:pt x="1241" y="211"/>
                    <a:pt x="1251" y="216"/>
                  </a:cubicBezTo>
                  <a:cubicBezTo>
                    <a:pt x="1261" y="221"/>
                    <a:pt x="1269" y="230"/>
                    <a:pt x="1273" y="241"/>
                  </a:cubicBezTo>
                  <a:lnTo>
                    <a:pt x="1274" y="242"/>
                  </a:lnTo>
                  <a:cubicBezTo>
                    <a:pt x="1278" y="253"/>
                    <a:pt x="1277" y="264"/>
                    <a:pt x="1272" y="274"/>
                  </a:cubicBezTo>
                  <a:close/>
                  <a:moveTo>
                    <a:pt x="1326" y="224"/>
                  </a:moveTo>
                  <a:lnTo>
                    <a:pt x="1325" y="222"/>
                  </a:lnTo>
                  <a:cubicBezTo>
                    <a:pt x="1316" y="197"/>
                    <a:pt x="1298" y="177"/>
                    <a:pt x="1275" y="166"/>
                  </a:cubicBezTo>
                  <a:cubicBezTo>
                    <a:pt x="1251" y="155"/>
                    <a:pt x="1224" y="154"/>
                    <a:pt x="1199" y="163"/>
                  </a:cubicBezTo>
                  <a:cubicBezTo>
                    <a:pt x="1096" y="200"/>
                    <a:pt x="978" y="246"/>
                    <a:pt x="931" y="265"/>
                  </a:cubicBezTo>
                  <a:cubicBezTo>
                    <a:pt x="919" y="225"/>
                    <a:pt x="883" y="194"/>
                    <a:pt x="839" y="193"/>
                  </a:cubicBezTo>
                  <a:cubicBezTo>
                    <a:pt x="838" y="193"/>
                    <a:pt x="837" y="193"/>
                    <a:pt x="836" y="193"/>
                  </a:cubicBezTo>
                  <a:cubicBezTo>
                    <a:pt x="782" y="196"/>
                    <a:pt x="631" y="202"/>
                    <a:pt x="582" y="189"/>
                  </a:cubicBezTo>
                  <a:cubicBezTo>
                    <a:pt x="550" y="181"/>
                    <a:pt x="531" y="166"/>
                    <a:pt x="510" y="147"/>
                  </a:cubicBezTo>
                  <a:cubicBezTo>
                    <a:pt x="485" y="127"/>
                    <a:pt x="457" y="103"/>
                    <a:pt x="409" y="94"/>
                  </a:cubicBezTo>
                  <a:cubicBezTo>
                    <a:pt x="375" y="88"/>
                    <a:pt x="310" y="88"/>
                    <a:pt x="307" y="88"/>
                  </a:cubicBezTo>
                  <a:lnTo>
                    <a:pt x="221" y="88"/>
                  </a:lnTo>
                  <a:cubicBezTo>
                    <a:pt x="218" y="39"/>
                    <a:pt x="186" y="1"/>
                    <a:pt x="145" y="1"/>
                  </a:cubicBezTo>
                  <a:lnTo>
                    <a:pt x="34" y="0"/>
                  </a:lnTo>
                  <a:cubicBezTo>
                    <a:pt x="19" y="-1"/>
                    <a:pt x="7" y="12"/>
                    <a:pt x="6" y="27"/>
                  </a:cubicBezTo>
                  <a:cubicBezTo>
                    <a:pt x="6" y="42"/>
                    <a:pt x="18" y="55"/>
                    <a:pt x="34" y="55"/>
                  </a:cubicBezTo>
                  <a:lnTo>
                    <a:pt x="145" y="56"/>
                  </a:lnTo>
                  <a:cubicBezTo>
                    <a:pt x="155" y="56"/>
                    <a:pt x="167" y="74"/>
                    <a:pt x="166" y="97"/>
                  </a:cubicBezTo>
                  <a:lnTo>
                    <a:pt x="162" y="474"/>
                  </a:lnTo>
                  <a:cubicBezTo>
                    <a:pt x="162" y="497"/>
                    <a:pt x="150" y="514"/>
                    <a:pt x="139" y="514"/>
                  </a:cubicBezTo>
                  <a:lnTo>
                    <a:pt x="28" y="513"/>
                  </a:lnTo>
                  <a:cubicBezTo>
                    <a:pt x="13" y="513"/>
                    <a:pt x="0" y="525"/>
                    <a:pt x="0" y="540"/>
                  </a:cubicBezTo>
                  <a:cubicBezTo>
                    <a:pt x="0" y="555"/>
                    <a:pt x="12" y="568"/>
                    <a:pt x="28" y="568"/>
                  </a:cubicBezTo>
                  <a:lnTo>
                    <a:pt x="139" y="569"/>
                  </a:lnTo>
                  <a:cubicBezTo>
                    <a:pt x="182" y="569"/>
                    <a:pt x="216" y="529"/>
                    <a:pt x="217" y="477"/>
                  </a:cubicBezTo>
                  <a:lnTo>
                    <a:pt x="240" y="479"/>
                  </a:lnTo>
                  <a:cubicBezTo>
                    <a:pt x="241" y="479"/>
                    <a:pt x="241" y="479"/>
                    <a:pt x="241" y="479"/>
                  </a:cubicBezTo>
                  <a:cubicBezTo>
                    <a:pt x="339" y="484"/>
                    <a:pt x="419" y="523"/>
                    <a:pt x="489" y="557"/>
                  </a:cubicBezTo>
                  <a:cubicBezTo>
                    <a:pt x="549" y="586"/>
                    <a:pt x="602" y="612"/>
                    <a:pt x="655" y="612"/>
                  </a:cubicBezTo>
                  <a:cubicBezTo>
                    <a:pt x="665" y="612"/>
                    <a:pt x="676" y="611"/>
                    <a:pt x="686" y="609"/>
                  </a:cubicBezTo>
                  <a:cubicBezTo>
                    <a:pt x="737" y="599"/>
                    <a:pt x="1178" y="390"/>
                    <a:pt x="1269" y="346"/>
                  </a:cubicBezTo>
                  <a:cubicBezTo>
                    <a:pt x="1293" y="338"/>
                    <a:pt x="1312" y="320"/>
                    <a:pt x="1322" y="297"/>
                  </a:cubicBezTo>
                  <a:cubicBezTo>
                    <a:pt x="1333" y="274"/>
                    <a:pt x="1335" y="248"/>
                    <a:pt x="1326" y="2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700" dirty="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="" xmlns:a16="http://schemas.microsoft.com/office/drawing/2014/main" id="{FD512147-E217-D945-AC79-3F9095796B5D}"/>
                </a:ext>
              </a:extLst>
            </p:cNvPr>
            <p:cNvSpPr/>
            <p:nvPr/>
          </p:nvSpPr>
          <p:spPr>
            <a:xfrm>
              <a:off x="1218960" y="6819728"/>
              <a:ext cx="325440" cy="325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5" h="905">
                  <a:moveTo>
                    <a:pt x="169" y="175"/>
                  </a:moveTo>
                  <a:cubicBezTo>
                    <a:pt x="195" y="192"/>
                    <a:pt x="222" y="206"/>
                    <a:pt x="251" y="218"/>
                  </a:cubicBezTo>
                  <a:cubicBezTo>
                    <a:pt x="213" y="284"/>
                    <a:pt x="192" y="354"/>
                    <a:pt x="186" y="425"/>
                  </a:cubicBezTo>
                  <a:lnTo>
                    <a:pt x="57" y="425"/>
                  </a:lnTo>
                  <a:cubicBezTo>
                    <a:pt x="63" y="328"/>
                    <a:pt x="105" y="241"/>
                    <a:pt x="169" y="175"/>
                  </a:cubicBezTo>
                  <a:close/>
                  <a:moveTo>
                    <a:pt x="849" y="425"/>
                  </a:moveTo>
                  <a:lnTo>
                    <a:pt x="720" y="425"/>
                  </a:lnTo>
                  <a:cubicBezTo>
                    <a:pt x="717" y="355"/>
                    <a:pt x="698" y="285"/>
                    <a:pt x="663" y="219"/>
                  </a:cubicBezTo>
                  <a:cubicBezTo>
                    <a:pt x="690" y="208"/>
                    <a:pt x="715" y="195"/>
                    <a:pt x="740" y="179"/>
                  </a:cubicBezTo>
                  <a:cubicBezTo>
                    <a:pt x="802" y="244"/>
                    <a:pt x="842" y="330"/>
                    <a:pt x="849" y="425"/>
                  </a:cubicBezTo>
                  <a:close/>
                  <a:moveTo>
                    <a:pt x="736" y="730"/>
                  </a:moveTo>
                  <a:cubicBezTo>
                    <a:pt x="710" y="713"/>
                    <a:pt x="683" y="699"/>
                    <a:pt x="655" y="687"/>
                  </a:cubicBezTo>
                  <a:cubicBezTo>
                    <a:pt x="692" y="621"/>
                    <a:pt x="714" y="551"/>
                    <a:pt x="719" y="480"/>
                  </a:cubicBezTo>
                  <a:lnTo>
                    <a:pt x="849" y="480"/>
                  </a:lnTo>
                  <a:cubicBezTo>
                    <a:pt x="842" y="577"/>
                    <a:pt x="800" y="665"/>
                    <a:pt x="736" y="730"/>
                  </a:cubicBezTo>
                  <a:close/>
                  <a:moveTo>
                    <a:pt x="351" y="837"/>
                  </a:moveTo>
                  <a:cubicBezTo>
                    <a:pt x="298" y="823"/>
                    <a:pt x="250" y="798"/>
                    <a:pt x="208" y="765"/>
                  </a:cubicBezTo>
                  <a:cubicBezTo>
                    <a:pt x="228" y="754"/>
                    <a:pt x="249" y="744"/>
                    <a:pt x="270" y="735"/>
                  </a:cubicBezTo>
                  <a:cubicBezTo>
                    <a:pt x="293" y="770"/>
                    <a:pt x="320" y="804"/>
                    <a:pt x="351" y="837"/>
                  </a:cubicBezTo>
                  <a:close/>
                  <a:moveTo>
                    <a:pt x="625" y="735"/>
                  </a:moveTo>
                  <a:cubicBezTo>
                    <a:pt x="649" y="744"/>
                    <a:pt x="671" y="755"/>
                    <a:pt x="693" y="768"/>
                  </a:cubicBezTo>
                  <a:cubicBezTo>
                    <a:pt x="647" y="803"/>
                    <a:pt x="594" y="829"/>
                    <a:pt x="535" y="841"/>
                  </a:cubicBezTo>
                  <a:cubicBezTo>
                    <a:pt x="570" y="807"/>
                    <a:pt x="600" y="771"/>
                    <a:pt x="625" y="735"/>
                  </a:cubicBezTo>
                  <a:close/>
                  <a:moveTo>
                    <a:pt x="444" y="849"/>
                  </a:moveTo>
                  <a:cubicBezTo>
                    <a:pt x="396" y="807"/>
                    <a:pt x="356" y="763"/>
                    <a:pt x="325" y="717"/>
                  </a:cubicBezTo>
                  <a:cubicBezTo>
                    <a:pt x="367" y="706"/>
                    <a:pt x="411" y="700"/>
                    <a:pt x="455" y="701"/>
                  </a:cubicBezTo>
                  <a:cubicBezTo>
                    <a:pt x="494" y="702"/>
                    <a:pt x="533" y="707"/>
                    <a:pt x="570" y="717"/>
                  </a:cubicBezTo>
                  <a:cubicBezTo>
                    <a:pt x="537" y="763"/>
                    <a:pt x="494" y="807"/>
                    <a:pt x="444" y="849"/>
                  </a:cubicBezTo>
                  <a:close/>
                  <a:moveTo>
                    <a:pt x="664" y="480"/>
                  </a:moveTo>
                  <a:cubicBezTo>
                    <a:pt x="658" y="545"/>
                    <a:pt x="637" y="608"/>
                    <a:pt x="602" y="668"/>
                  </a:cubicBezTo>
                  <a:cubicBezTo>
                    <a:pt x="555" y="654"/>
                    <a:pt x="506" y="647"/>
                    <a:pt x="456" y="646"/>
                  </a:cubicBezTo>
                  <a:cubicBezTo>
                    <a:pt x="401" y="645"/>
                    <a:pt x="347" y="652"/>
                    <a:pt x="295" y="668"/>
                  </a:cubicBezTo>
                  <a:cubicBezTo>
                    <a:pt x="262" y="607"/>
                    <a:pt x="244" y="544"/>
                    <a:pt x="241" y="480"/>
                  </a:cubicBezTo>
                  <a:close/>
                  <a:moveTo>
                    <a:pt x="450" y="260"/>
                  </a:moveTo>
                  <a:cubicBezTo>
                    <a:pt x="453" y="260"/>
                    <a:pt x="456" y="260"/>
                    <a:pt x="458" y="260"/>
                  </a:cubicBezTo>
                  <a:cubicBezTo>
                    <a:pt x="510" y="260"/>
                    <a:pt x="562" y="252"/>
                    <a:pt x="611" y="238"/>
                  </a:cubicBezTo>
                  <a:cubicBezTo>
                    <a:pt x="644" y="298"/>
                    <a:pt x="662" y="361"/>
                    <a:pt x="665" y="425"/>
                  </a:cubicBezTo>
                  <a:lnTo>
                    <a:pt x="242" y="425"/>
                  </a:lnTo>
                  <a:cubicBezTo>
                    <a:pt x="247" y="361"/>
                    <a:pt x="268" y="298"/>
                    <a:pt x="304" y="237"/>
                  </a:cubicBezTo>
                  <a:cubicBezTo>
                    <a:pt x="351" y="251"/>
                    <a:pt x="400" y="259"/>
                    <a:pt x="450" y="260"/>
                  </a:cubicBezTo>
                  <a:close/>
                  <a:moveTo>
                    <a:pt x="554" y="69"/>
                  </a:moveTo>
                  <a:cubicBezTo>
                    <a:pt x="607" y="83"/>
                    <a:pt x="656" y="108"/>
                    <a:pt x="697" y="140"/>
                  </a:cubicBezTo>
                  <a:cubicBezTo>
                    <a:pt x="677" y="152"/>
                    <a:pt x="657" y="162"/>
                    <a:pt x="635" y="171"/>
                  </a:cubicBezTo>
                  <a:cubicBezTo>
                    <a:pt x="613" y="136"/>
                    <a:pt x="586" y="102"/>
                    <a:pt x="554" y="69"/>
                  </a:cubicBezTo>
                  <a:close/>
                  <a:moveTo>
                    <a:pt x="280" y="170"/>
                  </a:moveTo>
                  <a:cubicBezTo>
                    <a:pt x="257" y="161"/>
                    <a:pt x="234" y="150"/>
                    <a:pt x="212" y="137"/>
                  </a:cubicBezTo>
                  <a:cubicBezTo>
                    <a:pt x="258" y="102"/>
                    <a:pt x="312" y="77"/>
                    <a:pt x="370" y="64"/>
                  </a:cubicBezTo>
                  <a:cubicBezTo>
                    <a:pt x="335" y="99"/>
                    <a:pt x="306" y="134"/>
                    <a:pt x="280" y="170"/>
                  </a:cubicBezTo>
                  <a:close/>
                  <a:moveTo>
                    <a:pt x="461" y="56"/>
                  </a:moveTo>
                  <a:cubicBezTo>
                    <a:pt x="510" y="99"/>
                    <a:pt x="549" y="143"/>
                    <a:pt x="581" y="189"/>
                  </a:cubicBezTo>
                  <a:cubicBezTo>
                    <a:pt x="539" y="200"/>
                    <a:pt x="495" y="205"/>
                    <a:pt x="451" y="204"/>
                  </a:cubicBezTo>
                  <a:cubicBezTo>
                    <a:pt x="411" y="204"/>
                    <a:pt x="373" y="198"/>
                    <a:pt x="335" y="189"/>
                  </a:cubicBezTo>
                  <a:cubicBezTo>
                    <a:pt x="369" y="142"/>
                    <a:pt x="411" y="98"/>
                    <a:pt x="461" y="56"/>
                  </a:cubicBezTo>
                  <a:close/>
                  <a:moveTo>
                    <a:pt x="185" y="480"/>
                  </a:moveTo>
                  <a:cubicBezTo>
                    <a:pt x="188" y="551"/>
                    <a:pt x="207" y="620"/>
                    <a:pt x="242" y="687"/>
                  </a:cubicBezTo>
                  <a:cubicBezTo>
                    <a:pt x="216" y="698"/>
                    <a:pt x="190" y="711"/>
                    <a:pt x="165" y="727"/>
                  </a:cubicBezTo>
                  <a:cubicBezTo>
                    <a:pt x="103" y="662"/>
                    <a:pt x="63" y="575"/>
                    <a:pt x="57" y="480"/>
                  </a:cubicBezTo>
                  <a:close/>
                  <a:moveTo>
                    <a:pt x="429" y="904"/>
                  </a:moveTo>
                  <a:cubicBezTo>
                    <a:pt x="431" y="905"/>
                    <a:pt x="433" y="905"/>
                    <a:pt x="435" y="905"/>
                  </a:cubicBezTo>
                  <a:cubicBezTo>
                    <a:pt x="436" y="905"/>
                    <a:pt x="437" y="905"/>
                    <a:pt x="438" y="905"/>
                  </a:cubicBezTo>
                  <a:cubicBezTo>
                    <a:pt x="443" y="905"/>
                    <a:pt x="448" y="905"/>
                    <a:pt x="453" y="905"/>
                  </a:cubicBezTo>
                  <a:cubicBezTo>
                    <a:pt x="564" y="905"/>
                    <a:pt x="670" y="865"/>
                    <a:pt x="753" y="791"/>
                  </a:cubicBezTo>
                  <a:cubicBezTo>
                    <a:pt x="757" y="789"/>
                    <a:pt x="760" y="786"/>
                    <a:pt x="763" y="782"/>
                  </a:cubicBezTo>
                  <a:lnTo>
                    <a:pt x="764" y="781"/>
                  </a:lnTo>
                  <a:cubicBezTo>
                    <a:pt x="767" y="778"/>
                    <a:pt x="770" y="775"/>
                    <a:pt x="772" y="773"/>
                  </a:cubicBezTo>
                  <a:cubicBezTo>
                    <a:pt x="858" y="687"/>
                    <a:pt x="905" y="574"/>
                    <a:pt x="905" y="453"/>
                  </a:cubicBezTo>
                  <a:cubicBezTo>
                    <a:pt x="905" y="332"/>
                    <a:pt x="858" y="218"/>
                    <a:pt x="772" y="133"/>
                  </a:cubicBezTo>
                  <a:cubicBezTo>
                    <a:pt x="693" y="53"/>
                    <a:pt x="589" y="7"/>
                    <a:pt x="477" y="1"/>
                  </a:cubicBezTo>
                  <a:cubicBezTo>
                    <a:pt x="474" y="0"/>
                    <a:pt x="470" y="0"/>
                    <a:pt x="467" y="1"/>
                  </a:cubicBezTo>
                  <a:cubicBezTo>
                    <a:pt x="463" y="1"/>
                    <a:pt x="458" y="1"/>
                    <a:pt x="454" y="1"/>
                  </a:cubicBezTo>
                  <a:cubicBezTo>
                    <a:pt x="453" y="0"/>
                    <a:pt x="452" y="0"/>
                    <a:pt x="450" y="1"/>
                  </a:cubicBezTo>
                  <a:cubicBezTo>
                    <a:pt x="339" y="1"/>
                    <a:pt x="234" y="42"/>
                    <a:pt x="152" y="115"/>
                  </a:cubicBezTo>
                  <a:cubicBezTo>
                    <a:pt x="148" y="117"/>
                    <a:pt x="145" y="120"/>
                    <a:pt x="143" y="123"/>
                  </a:cubicBezTo>
                  <a:cubicBezTo>
                    <a:pt x="139" y="127"/>
                    <a:pt x="136" y="130"/>
                    <a:pt x="133" y="133"/>
                  </a:cubicBezTo>
                  <a:cubicBezTo>
                    <a:pt x="47" y="218"/>
                    <a:pt x="0" y="332"/>
                    <a:pt x="0" y="453"/>
                  </a:cubicBezTo>
                  <a:cubicBezTo>
                    <a:pt x="0" y="574"/>
                    <a:pt x="47" y="687"/>
                    <a:pt x="133" y="773"/>
                  </a:cubicBezTo>
                  <a:cubicBezTo>
                    <a:pt x="213" y="852"/>
                    <a:pt x="317" y="899"/>
                    <a:pt x="429" y="90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700" dirty="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6" name="Group 24">
            <a:extLst>
              <a:ext uri="{FF2B5EF4-FFF2-40B4-BE49-F238E27FC236}">
                <a16:creationId xmlns="" xmlns:a16="http://schemas.microsoft.com/office/drawing/2014/main" id="{CD1DB8BA-D4E3-AF42-BF0D-B9A2A523F46C}"/>
              </a:ext>
            </a:extLst>
          </p:cNvPr>
          <p:cNvGrpSpPr/>
          <p:nvPr/>
        </p:nvGrpSpPr>
        <p:grpSpPr>
          <a:xfrm>
            <a:off x="5254438" y="391484"/>
            <a:ext cx="832304" cy="762000"/>
            <a:chOff x="5231890" y="4370690"/>
            <a:chExt cx="1078109" cy="1085596"/>
          </a:xfrm>
          <a:solidFill>
            <a:schemeClr val="accent6"/>
          </a:solidFill>
        </p:grpSpPr>
        <p:sp>
          <p:nvSpPr>
            <p:cNvPr id="17" name="Freeform 23">
              <a:extLst>
                <a:ext uri="{FF2B5EF4-FFF2-40B4-BE49-F238E27FC236}">
                  <a16:creationId xmlns="" xmlns:a16="http://schemas.microsoft.com/office/drawing/2014/main" id="{72F73D8C-5AAF-D342-8126-AD05C1B42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890" y="4378177"/>
              <a:ext cx="1078109" cy="1078109"/>
            </a:xfrm>
            <a:custGeom>
              <a:avLst/>
              <a:gdLst>
                <a:gd name="T0" fmla="*/ 443509 w 1269"/>
                <a:gd name="T1" fmla="*/ 430157 h 1268"/>
                <a:gd name="T2" fmla="*/ 46477 w 1269"/>
                <a:gd name="T3" fmla="*/ 430157 h 1268"/>
                <a:gd name="T4" fmla="*/ 46477 w 1269"/>
                <a:gd name="T5" fmla="*/ 430157 h 1268"/>
                <a:gd name="T6" fmla="*/ 26661 w 1269"/>
                <a:gd name="T7" fmla="*/ 410326 h 1268"/>
                <a:gd name="T8" fmla="*/ 26661 w 1269"/>
                <a:gd name="T9" fmla="*/ 12980 h 1268"/>
                <a:gd name="T10" fmla="*/ 26661 w 1269"/>
                <a:gd name="T11" fmla="*/ 12980 h 1268"/>
                <a:gd name="T12" fmla="*/ 13330 w 1269"/>
                <a:gd name="T13" fmla="*/ 0 h 1268"/>
                <a:gd name="T14" fmla="*/ 13330 w 1269"/>
                <a:gd name="T15" fmla="*/ 0 h 1268"/>
                <a:gd name="T16" fmla="*/ 0 w 1269"/>
                <a:gd name="T17" fmla="*/ 12980 h 1268"/>
                <a:gd name="T18" fmla="*/ 0 w 1269"/>
                <a:gd name="T19" fmla="*/ 410326 h 1268"/>
                <a:gd name="T20" fmla="*/ 0 w 1269"/>
                <a:gd name="T21" fmla="*/ 410326 h 1268"/>
                <a:gd name="T22" fmla="*/ 46477 w 1269"/>
                <a:gd name="T23" fmla="*/ 456839 h 1268"/>
                <a:gd name="T24" fmla="*/ 443509 w 1269"/>
                <a:gd name="T25" fmla="*/ 456839 h 1268"/>
                <a:gd name="T26" fmla="*/ 443509 w 1269"/>
                <a:gd name="T27" fmla="*/ 456839 h 1268"/>
                <a:gd name="T28" fmla="*/ 456840 w 1269"/>
                <a:gd name="T29" fmla="*/ 443498 h 1268"/>
                <a:gd name="T30" fmla="*/ 456840 w 1269"/>
                <a:gd name="T31" fmla="*/ 443498 h 1268"/>
                <a:gd name="T32" fmla="*/ 443509 w 1269"/>
                <a:gd name="T33" fmla="*/ 430157 h 1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9" h="1268">
                  <a:moveTo>
                    <a:pt x="1231" y="1193"/>
                  </a:moveTo>
                  <a:lnTo>
                    <a:pt x="129" y="1193"/>
                  </a:lnTo>
                  <a:cubicBezTo>
                    <a:pt x="99" y="1193"/>
                    <a:pt x="74" y="1168"/>
                    <a:pt x="74" y="1138"/>
                  </a:cubicBezTo>
                  <a:lnTo>
                    <a:pt x="74" y="36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6"/>
                  </a:cubicBezTo>
                  <a:lnTo>
                    <a:pt x="0" y="1138"/>
                  </a:lnTo>
                  <a:cubicBezTo>
                    <a:pt x="0" y="1209"/>
                    <a:pt x="58" y="1267"/>
                    <a:pt x="129" y="1267"/>
                  </a:cubicBezTo>
                  <a:lnTo>
                    <a:pt x="1231" y="1267"/>
                  </a:lnTo>
                  <a:cubicBezTo>
                    <a:pt x="1250" y="1267"/>
                    <a:pt x="1268" y="1251"/>
                    <a:pt x="1268" y="1230"/>
                  </a:cubicBezTo>
                  <a:cubicBezTo>
                    <a:pt x="1268" y="1209"/>
                    <a:pt x="1250" y="1193"/>
                    <a:pt x="1231" y="11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00" dirty="0">
                <a:ln>
                  <a:solidFill>
                    <a:schemeClr val="accent6"/>
                  </a:solidFill>
                </a:ln>
              </a:endParaRPr>
            </a:p>
          </p:txBody>
        </p:sp>
        <p:sp>
          <p:nvSpPr>
            <p:cNvPr id="18" name="Freeform 24">
              <a:extLst>
                <a:ext uri="{FF2B5EF4-FFF2-40B4-BE49-F238E27FC236}">
                  <a16:creationId xmlns="" xmlns:a16="http://schemas.microsoft.com/office/drawing/2014/main" id="{2BB87D75-B369-6D49-939F-EAC7AD9EB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748" y="4748778"/>
              <a:ext cx="63637" cy="576489"/>
            </a:xfrm>
            <a:custGeom>
              <a:avLst/>
              <a:gdLst>
                <a:gd name="T0" fmla="*/ 13314 w 75"/>
                <a:gd name="T1" fmla="*/ 244115 h 679"/>
                <a:gd name="T2" fmla="*/ 13314 w 75"/>
                <a:gd name="T3" fmla="*/ 244115 h 679"/>
                <a:gd name="T4" fmla="*/ 26627 w 75"/>
                <a:gd name="T5" fmla="*/ 230433 h 679"/>
                <a:gd name="T6" fmla="*/ 26627 w 75"/>
                <a:gd name="T7" fmla="*/ 13322 h 679"/>
                <a:gd name="T8" fmla="*/ 26627 w 75"/>
                <a:gd name="T9" fmla="*/ 13322 h 679"/>
                <a:gd name="T10" fmla="*/ 13314 w 75"/>
                <a:gd name="T11" fmla="*/ 0 h 679"/>
                <a:gd name="T12" fmla="*/ 13314 w 75"/>
                <a:gd name="T13" fmla="*/ 0 h 679"/>
                <a:gd name="T14" fmla="*/ 0 w 75"/>
                <a:gd name="T15" fmla="*/ 13322 h 679"/>
                <a:gd name="T16" fmla="*/ 0 w 75"/>
                <a:gd name="T17" fmla="*/ 230433 h 679"/>
                <a:gd name="T18" fmla="*/ 0 w 75"/>
                <a:gd name="T19" fmla="*/ 230433 h 679"/>
                <a:gd name="T20" fmla="*/ 13314 w 75"/>
                <a:gd name="T21" fmla="*/ 244115 h 6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679">
                  <a:moveTo>
                    <a:pt x="37" y="678"/>
                  </a:moveTo>
                  <a:lnTo>
                    <a:pt x="37" y="678"/>
                  </a:lnTo>
                  <a:cubicBezTo>
                    <a:pt x="58" y="678"/>
                    <a:pt x="74" y="661"/>
                    <a:pt x="74" y="640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lnTo>
                    <a:pt x="0" y="640"/>
                  </a:lnTo>
                  <a:cubicBezTo>
                    <a:pt x="0" y="661"/>
                    <a:pt x="16" y="678"/>
                    <a:pt x="37" y="6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00" dirty="0">
                <a:ln>
                  <a:solidFill>
                    <a:schemeClr val="accent6"/>
                  </a:solidFill>
                </a:ln>
              </a:endParaRPr>
            </a:p>
          </p:txBody>
        </p:sp>
        <p:sp>
          <p:nvSpPr>
            <p:cNvPr id="19" name="Freeform 25">
              <a:extLst>
                <a:ext uri="{FF2B5EF4-FFF2-40B4-BE49-F238E27FC236}">
                  <a16:creationId xmlns="" xmlns:a16="http://schemas.microsoft.com/office/drawing/2014/main" id="{8624FDEB-1370-0640-9245-74ED57288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700" y="4861081"/>
              <a:ext cx="63640" cy="464186"/>
            </a:xfrm>
            <a:custGeom>
              <a:avLst/>
              <a:gdLst>
                <a:gd name="T0" fmla="*/ 0 w 76"/>
                <a:gd name="T1" fmla="*/ 13340 h 546"/>
                <a:gd name="T2" fmla="*/ 0 w 76"/>
                <a:gd name="T3" fmla="*/ 183150 h 546"/>
                <a:gd name="T4" fmla="*/ 0 w 76"/>
                <a:gd name="T5" fmla="*/ 183150 h 546"/>
                <a:gd name="T6" fmla="*/ 13494 w 76"/>
                <a:gd name="T7" fmla="*/ 196489 h 546"/>
                <a:gd name="T8" fmla="*/ 13494 w 76"/>
                <a:gd name="T9" fmla="*/ 196489 h 546"/>
                <a:gd name="T10" fmla="*/ 26633 w 76"/>
                <a:gd name="T11" fmla="*/ 183150 h 546"/>
                <a:gd name="T12" fmla="*/ 26633 w 76"/>
                <a:gd name="T13" fmla="*/ 13340 h 546"/>
                <a:gd name="T14" fmla="*/ 26633 w 76"/>
                <a:gd name="T15" fmla="*/ 13340 h 546"/>
                <a:gd name="T16" fmla="*/ 13494 w 76"/>
                <a:gd name="T17" fmla="*/ 0 h 546"/>
                <a:gd name="T18" fmla="*/ 13494 w 76"/>
                <a:gd name="T19" fmla="*/ 0 h 546"/>
                <a:gd name="T20" fmla="*/ 0 w 76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9" y="545"/>
                    <a:pt x="38" y="545"/>
                  </a:cubicBezTo>
                  <a:cubicBezTo>
                    <a:pt x="59" y="545"/>
                    <a:pt x="75" y="528"/>
                    <a:pt x="75" y="508"/>
                  </a:cubicBezTo>
                  <a:lnTo>
                    <a:pt x="75" y="37"/>
                  </a:lnTo>
                  <a:cubicBezTo>
                    <a:pt x="75" y="17"/>
                    <a:pt x="59" y="0"/>
                    <a:pt x="38" y="0"/>
                  </a:cubicBezTo>
                  <a:cubicBezTo>
                    <a:pt x="19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00" dirty="0">
                <a:ln>
                  <a:solidFill>
                    <a:schemeClr val="accent6"/>
                  </a:solidFill>
                </a:ln>
              </a:endParaRPr>
            </a:p>
          </p:txBody>
        </p:sp>
        <p:sp>
          <p:nvSpPr>
            <p:cNvPr id="20" name="Freeform 26">
              <a:extLst>
                <a:ext uri="{FF2B5EF4-FFF2-40B4-BE49-F238E27FC236}">
                  <a16:creationId xmlns="" xmlns:a16="http://schemas.microsoft.com/office/drawing/2014/main" id="{3AF3E599-28FD-EC40-9B67-5523D9A84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397" y="5029534"/>
              <a:ext cx="63640" cy="295732"/>
            </a:xfrm>
            <a:custGeom>
              <a:avLst/>
              <a:gdLst>
                <a:gd name="T0" fmla="*/ 0 w 76"/>
                <a:gd name="T1" fmla="*/ 13373 h 347"/>
                <a:gd name="T2" fmla="*/ 0 w 76"/>
                <a:gd name="T3" fmla="*/ 111679 h 347"/>
                <a:gd name="T4" fmla="*/ 0 w 76"/>
                <a:gd name="T5" fmla="*/ 111679 h 347"/>
                <a:gd name="T6" fmla="*/ 13139 w 76"/>
                <a:gd name="T7" fmla="*/ 125052 h 347"/>
                <a:gd name="T8" fmla="*/ 13139 w 76"/>
                <a:gd name="T9" fmla="*/ 125052 h 347"/>
                <a:gd name="T10" fmla="*/ 26633 w 76"/>
                <a:gd name="T11" fmla="*/ 111679 h 347"/>
                <a:gd name="T12" fmla="*/ 26633 w 76"/>
                <a:gd name="T13" fmla="*/ 13373 h 347"/>
                <a:gd name="T14" fmla="*/ 26633 w 76"/>
                <a:gd name="T15" fmla="*/ 13373 h 347"/>
                <a:gd name="T16" fmla="*/ 13139 w 76"/>
                <a:gd name="T17" fmla="*/ 0 h 347"/>
                <a:gd name="T18" fmla="*/ 13139 w 76"/>
                <a:gd name="T19" fmla="*/ 0 h 347"/>
                <a:gd name="T20" fmla="*/ 0 w 76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7" y="346"/>
                    <a:pt x="37" y="346"/>
                  </a:cubicBezTo>
                  <a:cubicBezTo>
                    <a:pt x="57" y="346"/>
                    <a:pt x="75" y="329"/>
                    <a:pt x="75" y="309"/>
                  </a:cubicBezTo>
                  <a:lnTo>
                    <a:pt x="75" y="37"/>
                  </a:lnTo>
                  <a:cubicBezTo>
                    <a:pt x="75" y="16"/>
                    <a:pt x="57" y="0"/>
                    <a:pt x="37" y="0"/>
                  </a:cubicBezTo>
                  <a:cubicBezTo>
                    <a:pt x="17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00" dirty="0">
                <a:ln>
                  <a:solidFill>
                    <a:schemeClr val="accent6"/>
                  </a:solidFill>
                </a:ln>
              </a:endParaRPr>
            </a:p>
          </p:txBody>
        </p:sp>
        <p:sp>
          <p:nvSpPr>
            <p:cNvPr id="21" name="Freeform 27">
              <a:extLst>
                <a:ext uri="{FF2B5EF4-FFF2-40B4-BE49-F238E27FC236}">
                  <a16:creationId xmlns="" xmlns:a16="http://schemas.microsoft.com/office/drawing/2014/main" id="{4EDC44D5-0EED-8048-B930-C1E9538CC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352" y="5029534"/>
              <a:ext cx="63637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7 w 75"/>
                <a:gd name="T11" fmla="*/ 111679 h 347"/>
                <a:gd name="T12" fmla="*/ 26627 w 75"/>
                <a:gd name="T13" fmla="*/ 13373 h 347"/>
                <a:gd name="T14" fmla="*/ 26627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8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00" dirty="0">
                <a:ln>
                  <a:solidFill>
                    <a:schemeClr val="accent6"/>
                  </a:solidFill>
                </a:ln>
              </a:endParaRPr>
            </a:p>
          </p:txBody>
        </p:sp>
        <p:sp>
          <p:nvSpPr>
            <p:cNvPr id="22" name="Freeform 28">
              <a:extLst>
                <a:ext uri="{FF2B5EF4-FFF2-40B4-BE49-F238E27FC236}">
                  <a16:creationId xmlns="" xmlns:a16="http://schemas.microsoft.com/office/drawing/2014/main" id="{BD54E155-092D-7047-A61D-261A7C443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305" y="4861081"/>
              <a:ext cx="63640" cy="464186"/>
            </a:xfrm>
            <a:custGeom>
              <a:avLst/>
              <a:gdLst>
                <a:gd name="T0" fmla="*/ 0 w 75"/>
                <a:gd name="T1" fmla="*/ 13340 h 546"/>
                <a:gd name="T2" fmla="*/ 0 w 75"/>
                <a:gd name="T3" fmla="*/ 183150 h 546"/>
                <a:gd name="T4" fmla="*/ 0 w 75"/>
                <a:gd name="T5" fmla="*/ 183150 h 546"/>
                <a:gd name="T6" fmla="*/ 13314 w 75"/>
                <a:gd name="T7" fmla="*/ 196489 h 546"/>
                <a:gd name="T8" fmla="*/ 13314 w 75"/>
                <a:gd name="T9" fmla="*/ 196489 h 546"/>
                <a:gd name="T10" fmla="*/ 26628 w 75"/>
                <a:gd name="T11" fmla="*/ 183150 h 546"/>
                <a:gd name="T12" fmla="*/ 26628 w 75"/>
                <a:gd name="T13" fmla="*/ 13340 h 546"/>
                <a:gd name="T14" fmla="*/ 26628 w 75"/>
                <a:gd name="T15" fmla="*/ 13340 h 546"/>
                <a:gd name="T16" fmla="*/ 13314 w 75"/>
                <a:gd name="T17" fmla="*/ 0 h 546"/>
                <a:gd name="T18" fmla="*/ 13314 w 75"/>
                <a:gd name="T19" fmla="*/ 0 h 546"/>
                <a:gd name="T20" fmla="*/ 0 w 75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7" y="545"/>
                    <a:pt x="37" y="545"/>
                  </a:cubicBezTo>
                  <a:cubicBezTo>
                    <a:pt x="58" y="545"/>
                    <a:pt x="74" y="528"/>
                    <a:pt x="74" y="508"/>
                  </a:cubicBezTo>
                  <a:lnTo>
                    <a:pt x="74" y="37"/>
                  </a:ln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00" dirty="0">
                <a:ln>
                  <a:solidFill>
                    <a:schemeClr val="accent6"/>
                  </a:solidFill>
                </a:ln>
              </a:endParaRPr>
            </a:p>
          </p:txBody>
        </p:sp>
        <p:sp>
          <p:nvSpPr>
            <p:cNvPr id="23" name="Freeform 29">
              <a:extLst>
                <a:ext uri="{FF2B5EF4-FFF2-40B4-BE49-F238E27FC236}">
                  <a16:creationId xmlns="" xmlns:a16="http://schemas.microsoft.com/office/drawing/2014/main" id="{F434A388-8807-EB4B-9931-4892DFF8C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1259" y="4947179"/>
              <a:ext cx="63637" cy="378088"/>
            </a:xfrm>
            <a:custGeom>
              <a:avLst/>
              <a:gdLst>
                <a:gd name="T0" fmla="*/ 0 w 75"/>
                <a:gd name="T1" fmla="*/ 13272 h 447"/>
                <a:gd name="T2" fmla="*/ 0 w 75"/>
                <a:gd name="T3" fmla="*/ 146707 h 447"/>
                <a:gd name="T4" fmla="*/ 0 w 75"/>
                <a:gd name="T5" fmla="*/ 146707 h 447"/>
                <a:gd name="T6" fmla="*/ 13314 w 75"/>
                <a:gd name="T7" fmla="*/ 159979 h 447"/>
                <a:gd name="T8" fmla="*/ 13314 w 75"/>
                <a:gd name="T9" fmla="*/ 159979 h 447"/>
                <a:gd name="T10" fmla="*/ 26627 w 75"/>
                <a:gd name="T11" fmla="*/ 146707 h 447"/>
                <a:gd name="T12" fmla="*/ 26627 w 75"/>
                <a:gd name="T13" fmla="*/ 13272 h 447"/>
                <a:gd name="T14" fmla="*/ 26627 w 75"/>
                <a:gd name="T15" fmla="*/ 13272 h 447"/>
                <a:gd name="T16" fmla="*/ 13314 w 75"/>
                <a:gd name="T17" fmla="*/ 0 h 447"/>
                <a:gd name="T18" fmla="*/ 13314 w 75"/>
                <a:gd name="T19" fmla="*/ 0 h 447"/>
                <a:gd name="T20" fmla="*/ 0 w 75"/>
                <a:gd name="T21" fmla="*/ 13272 h 4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447">
                  <a:moveTo>
                    <a:pt x="0" y="37"/>
                  </a:moveTo>
                  <a:lnTo>
                    <a:pt x="0" y="409"/>
                  </a:lnTo>
                  <a:cubicBezTo>
                    <a:pt x="0" y="429"/>
                    <a:pt x="16" y="446"/>
                    <a:pt x="37" y="446"/>
                  </a:cubicBezTo>
                  <a:cubicBezTo>
                    <a:pt x="57" y="446"/>
                    <a:pt x="74" y="429"/>
                    <a:pt x="74" y="409"/>
                  </a:cubicBezTo>
                  <a:lnTo>
                    <a:pt x="74" y="37"/>
                  </a:lnTo>
                  <a:cubicBezTo>
                    <a:pt x="74" y="17"/>
                    <a:pt x="57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00" dirty="0">
                <a:ln>
                  <a:solidFill>
                    <a:schemeClr val="accent6"/>
                  </a:solidFill>
                </a:ln>
              </a:endParaRPr>
            </a:p>
          </p:txBody>
        </p:sp>
        <p:sp>
          <p:nvSpPr>
            <p:cNvPr id="24" name="Freeform 30">
              <a:extLst>
                <a:ext uri="{FF2B5EF4-FFF2-40B4-BE49-F238E27FC236}">
                  <a16:creationId xmlns="" xmlns:a16="http://schemas.microsoft.com/office/drawing/2014/main" id="{490E4CF2-EADE-A34B-8958-18FDB5BB2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212" y="5029534"/>
              <a:ext cx="63640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8 w 75"/>
                <a:gd name="T11" fmla="*/ 111679 h 347"/>
                <a:gd name="T12" fmla="*/ 26628 w 75"/>
                <a:gd name="T13" fmla="*/ 13373 h 347"/>
                <a:gd name="T14" fmla="*/ 26628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7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00" dirty="0">
                <a:ln>
                  <a:solidFill>
                    <a:schemeClr val="accent6"/>
                  </a:solidFill>
                </a:ln>
              </a:endParaRPr>
            </a:p>
          </p:txBody>
        </p:sp>
        <p:sp>
          <p:nvSpPr>
            <p:cNvPr id="25" name="Freeform 31">
              <a:extLst>
                <a:ext uri="{FF2B5EF4-FFF2-40B4-BE49-F238E27FC236}">
                  <a16:creationId xmlns="" xmlns:a16="http://schemas.microsoft.com/office/drawing/2014/main" id="{02CCBE0D-FAD3-4343-BB22-A88DC744E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9166" y="5029534"/>
              <a:ext cx="63637" cy="295732"/>
            </a:xfrm>
            <a:custGeom>
              <a:avLst/>
              <a:gdLst>
                <a:gd name="T0" fmla="*/ 13138 w 76"/>
                <a:gd name="T1" fmla="*/ 125052 h 347"/>
                <a:gd name="T2" fmla="*/ 13138 w 76"/>
                <a:gd name="T3" fmla="*/ 125052 h 347"/>
                <a:gd name="T4" fmla="*/ 26632 w 76"/>
                <a:gd name="T5" fmla="*/ 111318 h 347"/>
                <a:gd name="T6" fmla="*/ 26632 w 76"/>
                <a:gd name="T7" fmla="*/ 13373 h 347"/>
                <a:gd name="T8" fmla="*/ 26632 w 76"/>
                <a:gd name="T9" fmla="*/ 13373 h 347"/>
                <a:gd name="T10" fmla="*/ 13138 w 76"/>
                <a:gd name="T11" fmla="*/ 0 h 347"/>
                <a:gd name="T12" fmla="*/ 13138 w 76"/>
                <a:gd name="T13" fmla="*/ 0 h 347"/>
                <a:gd name="T14" fmla="*/ 0 w 76"/>
                <a:gd name="T15" fmla="*/ 13373 h 347"/>
                <a:gd name="T16" fmla="*/ 0 w 76"/>
                <a:gd name="T17" fmla="*/ 111318 h 347"/>
                <a:gd name="T18" fmla="*/ 0 w 76"/>
                <a:gd name="T19" fmla="*/ 111318 h 347"/>
                <a:gd name="T20" fmla="*/ 13138 w 76"/>
                <a:gd name="T21" fmla="*/ 125052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37" y="346"/>
                  </a:moveTo>
                  <a:lnTo>
                    <a:pt x="37" y="346"/>
                  </a:lnTo>
                  <a:cubicBezTo>
                    <a:pt x="58" y="346"/>
                    <a:pt x="75" y="329"/>
                    <a:pt x="75" y="308"/>
                  </a:cubicBezTo>
                  <a:lnTo>
                    <a:pt x="75" y="37"/>
                  </a:lnTo>
                  <a:cubicBezTo>
                    <a:pt x="75" y="16"/>
                    <a:pt x="58" y="0"/>
                    <a:pt x="37" y="0"/>
                  </a:cubicBezTo>
                  <a:cubicBezTo>
                    <a:pt x="18" y="0"/>
                    <a:pt x="0" y="16"/>
                    <a:pt x="0" y="37"/>
                  </a:cubicBezTo>
                  <a:lnTo>
                    <a:pt x="0" y="308"/>
                  </a:lnTo>
                  <a:cubicBezTo>
                    <a:pt x="0" y="329"/>
                    <a:pt x="18" y="346"/>
                    <a:pt x="37" y="3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00" dirty="0">
                <a:ln>
                  <a:solidFill>
                    <a:schemeClr val="accent6"/>
                  </a:solidFill>
                </a:ln>
              </a:endParaRPr>
            </a:p>
          </p:txBody>
        </p:sp>
        <p:sp>
          <p:nvSpPr>
            <p:cNvPr id="26" name="Freeform 32">
              <a:extLst>
                <a:ext uri="{FF2B5EF4-FFF2-40B4-BE49-F238E27FC236}">
                  <a16:creationId xmlns="" xmlns:a16="http://schemas.microsoft.com/office/drawing/2014/main" id="{1E58AEBC-41FD-214E-ABD2-C568CF1C4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522" y="4370690"/>
              <a:ext cx="658844" cy="479159"/>
            </a:xfrm>
            <a:custGeom>
              <a:avLst/>
              <a:gdLst>
                <a:gd name="T0" fmla="*/ 229353 w 776"/>
                <a:gd name="T1" fmla="*/ 117396 h 566"/>
                <a:gd name="T2" fmla="*/ 222872 w 776"/>
                <a:gd name="T3" fmla="*/ 120628 h 566"/>
                <a:gd name="T4" fmla="*/ 220352 w 776"/>
                <a:gd name="T5" fmla="*/ 118114 h 566"/>
                <a:gd name="T6" fmla="*/ 219631 w 776"/>
                <a:gd name="T7" fmla="*/ 114165 h 566"/>
                <a:gd name="T8" fmla="*/ 213871 w 776"/>
                <a:gd name="T9" fmla="*/ 91907 h 566"/>
                <a:gd name="T10" fmla="*/ 190467 w 776"/>
                <a:gd name="T11" fmla="*/ 89753 h 566"/>
                <a:gd name="T12" fmla="*/ 38526 w 776"/>
                <a:gd name="T13" fmla="*/ 175197 h 566"/>
                <a:gd name="T14" fmla="*/ 28804 w 776"/>
                <a:gd name="T15" fmla="*/ 172684 h 566"/>
                <a:gd name="T16" fmla="*/ 27724 w 776"/>
                <a:gd name="T17" fmla="*/ 167658 h 566"/>
                <a:gd name="T18" fmla="*/ 183626 w 776"/>
                <a:gd name="T19" fmla="*/ 77187 h 566"/>
                <a:gd name="T20" fmla="*/ 193708 w 776"/>
                <a:gd name="T21" fmla="*/ 56365 h 566"/>
                <a:gd name="T22" fmla="*/ 177505 w 776"/>
                <a:gd name="T23" fmla="*/ 39491 h 566"/>
                <a:gd name="T24" fmla="*/ 173905 w 776"/>
                <a:gd name="T25" fmla="*/ 36978 h 566"/>
                <a:gd name="T26" fmla="*/ 173185 w 776"/>
                <a:gd name="T27" fmla="*/ 33388 h 566"/>
                <a:gd name="T28" fmla="*/ 173185 w 776"/>
                <a:gd name="T29" fmla="*/ 33388 h 566"/>
                <a:gd name="T30" fmla="*/ 244115 w 776"/>
                <a:gd name="T31" fmla="*/ 44158 h 566"/>
                <a:gd name="T32" fmla="*/ 249516 w 776"/>
                <a:gd name="T33" fmla="*/ 47748 h 566"/>
                <a:gd name="T34" fmla="*/ 249876 w 776"/>
                <a:gd name="T35" fmla="*/ 54211 h 566"/>
                <a:gd name="T36" fmla="*/ 272919 w 776"/>
                <a:gd name="T37" fmla="*/ 35183 h 566"/>
                <a:gd name="T38" fmla="*/ 185066 w 776"/>
                <a:gd name="T39" fmla="*/ 3590 h 566"/>
                <a:gd name="T40" fmla="*/ 147261 w 776"/>
                <a:gd name="T41" fmla="*/ 27644 h 566"/>
                <a:gd name="T42" fmla="*/ 151582 w 776"/>
                <a:gd name="T43" fmla="*/ 51339 h 566"/>
                <a:gd name="T44" fmla="*/ 159503 w 776"/>
                <a:gd name="T45" fmla="*/ 59955 h 566"/>
                <a:gd name="T46" fmla="*/ 18363 w 776"/>
                <a:gd name="T47" fmla="*/ 140014 h 566"/>
                <a:gd name="T48" fmla="*/ 2160 w 776"/>
                <a:gd name="T49" fmla="*/ 160478 h 566"/>
                <a:gd name="T50" fmla="*/ 5401 w 776"/>
                <a:gd name="T51" fmla="*/ 185967 h 566"/>
                <a:gd name="T52" fmla="*/ 25564 w 776"/>
                <a:gd name="T53" fmla="*/ 201764 h 566"/>
                <a:gd name="T54" fmla="*/ 34565 w 776"/>
                <a:gd name="T55" fmla="*/ 202841 h 566"/>
                <a:gd name="T56" fmla="*/ 192988 w 776"/>
                <a:gd name="T57" fmla="*/ 118833 h 566"/>
                <a:gd name="T58" fmla="*/ 196228 w 776"/>
                <a:gd name="T59" fmla="*/ 130321 h 566"/>
                <a:gd name="T60" fmla="*/ 214951 w 776"/>
                <a:gd name="T61" fmla="*/ 146117 h 566"/>
                <a:gd name="T62" fmla="*/ 254916 w 776"/>
                <a:gd name="T63" fmla="*/ 126013 h 566"/>
                <a:gd name="T64" fmla="*/ 275799 w 776"/>
                <a:gd name="T65" fmla="*/ 62827 h 5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6" h="566">
                  <a:moveTo>
                    <a:pt x="694" y="151"/>
                  </a:moveTo>
                  <a:lnTo>
                    <a:pt x="637" y="327"/>
                  </a:lnTo>
                  <a:cubicBezTo>
                    <a:pt x="634" y="334"/>
                    <a:pt x="627" y="339"/>
                    <a:pt x="619" y="336"/>
                  </a:cubicBezTo>
                  <a:cubicBezTo>
                    <a:pt x="615" y="334"/>
                    <a:pt x="612" y="331"/>
                    <a:pt x="612" y="329"/>
                  </a:cubicBezTo>
                  <a:cubicBezTo>
                    <a:pt x="610" y="327"/>
                    <a:pt x="608" y="322"/>
                    <a:pt x="610" y="318"/>
                  </a:cubicBezTo>
                  <a:cubicBezTo>
                    <a:pt x="619" y="294"/>
                    <a:pt x="612" y="271"/>
                    <a:pt x="594" y="256"/>
                  </a:cubicBezTo>
                  <a:cubicBezTo>
                    <a:pt x="575" y="240"/>
                    <a:pt x="550" y="238"/>
                    <a:pt x="529" y="250"/>
                  </a:cubicBezTo>
                  <a:lnTo>
                    <a:pt x="107" y="488"/>
                  </a:lnTo>
                  <a:cubicBezTo>
                    <a:pt x="98" y="495"/>
                    <a:pt x="84" y="492"/>
                    <a:pt x="80" y="481"/>
                  </a:cubicBezTo>
                  <a:cubicBezTo>
                    <a:pt x="77" y="476"/>
                    <a:pt x="76" y="472"/>
                    <a:pt x="77" y="467"/>
                  </a:cubicBezTo>
                  <a:cubicBezTo>
                    <a:pt x="79" y="462"/>
                    <a:pt x="83" y="457"/>
                    <a:pt x="87" y="455"/>
                  </a:cubicBezTo>
                  <a:lnTo>
                    <a:pt x="510" y="215"/>
                  </a:lnTo>
                  <a:cubicBezTo>
                    <a:pt x="530" y="203"/>
                    <a:pt x="542" y="180"/>
                    <a:pt x="538" y="157"/>
                  </a:cubicBezTo>
                  <a:cubicBezTo>
                    <a:pt x="534" y="133"/>
                    <a:pt x="517" y="114"/>
                    <a:pt x="493" y="110"/>
                  </a:cubicBezTo>
                  <a:cubicBezTo>
                    <a:pt x="487" y="110"/>
                    <a:pt x="485" y="105"/>
                    <a:pt x="483" y="103"/>
                  </a:cubicBezTo>
                  <a:cubicBezTo>
                    <a:pt x="483" y="102"/>
                    <a:pt x="480" y="98"/>
                    <a:pt x="481" y="93"/>
                  </a:cubicBezTo>
                  <a:cubicBezTo>
                    <a:pt x="483" y="87"/>
                    <a:pt x="489" y="82"/>
                    <a:pt x="495" y="82"/>
                  </a:cubicBezTo>
                  <a:lnTo>
                    <a:pt x="678" y="123"/>
                  </a:lnTo>
                  <a:cubicBezTo>
                    <a:pt x="687" y="124"/>
                    <a:pt x="692" y="130"/>
                    <a:pt x="693" y="133"/>
                  </a:cubicBezTo>
                  <a:cubicBezTo>
                    <a:pt x="694" y="136"/>
                    <a:pt x="697" y="143"/>
                    <a:pt x="694" y="151"/>
                  </a:cubicBezTo>
                  <a:close/>
                  <a:moveTo>
                    <a:pt x="758" y="98"/>
                  </a:moveTo>
                  <a:lnTo>
                    <a:pt x="758" y="98"/>
                  </a:lnTo>
                  <a:cubicBezTo>
                    <a:pt x="745" y="73"/>
                    <a:pt x="721" y="56"/>
                    <a:pt x="694" y="50"/>
                  </a:cubicBezTo>
                  <a:lnTo>
                    <a:pt x="514" y="10"/>
                  </a:lnTo>
                  <a:cubicBezTo>
                    <a:pt x="466" y="0"/>
                    <a:pt x="421" y="29"/>
                    <a:pt x="409" y="77"/>
                  </a:cubicBezTo>
                  <a:cubicBezTo>
                    <a:pt x="404" y="99"/>
                    <a:pt x="408" y="124"/>
                    <a:pt x="421" y="143"/>
                  </a:cubicBezTo>
                  <a:cubicBezTo>
                    <a:pt x="426" y="152"/>
                    <a:pt x="434" y="161"/>
                    <a:pt x="443" y="167"/>
                  </a:cubicBezTo>
                  <a:lnTo>
                    <a:pt x="51" y="390"/>
                  </a:lnTo>
                  <a:cubicBezTo>
                    <a:pt x="28" y="403"/>
                    <a:pt x="14" y="422"/>
                    <a:pt x="6" y="447"/>
                  </a:cubicBezTo>
                  <a:cubicBezTo>
                    <a:pt x="0" y="471"/>
                    <a:pt x="3" y="496"/>
                    <a:pt x="15" y="518"/>
                  </a:cubicBezTo>
                  <a:cubicBezTo>
                    <a:pt x="27" y="541"/>
                    <a:pt x="47" y="555"/>
                    <a:pt x="71" y="562"/>
                  </a:cubicBezTo>
                  <a:cubicBezTo>
                    <a:pt x="80" y="565"/>
                    <a:pt x="89" y="565"/>
                    <a:pt x="96" y="565"/>
                  </a:cubicBezTo>
                  <a:cubicBezTo>
                    <a:pt x="112" y="565"/>
                    <a:pt x="129" y="562"/>
                    <a:pt x="144" y="554"/>
                  </a:cubicBezTo>
                  <a:lnTo>
                    <a:pt x="536" y="331"/>
                  </a:lnTo>
                  <a:cubicBezTo>
                    <a:pt x="536" y="342"/>
                    <a:pt x="539" y="352"/>
                    <a:pt x="545" y="363"/>
                  </a:cubicBezTo>
                  <a:cubicBezTo>
                    <a:pt x="555" y="383"/>
                    <a:pt x="573" y="399"/>
                    <a:pt x="597" y="407"/>
                  </a:cubicBezTo>
                  <a:cubicBezTo>
                    <a:pt x="643" y="422"/>
                    <a:pt x="692" y="397"/>
                    <a:pt x="708" y="351"/>
                  </a:cubicBezTo>
                  <a:lnTo>
                    <a:pt x="766" y="175"/>
                  </a:lnTo>
                  <a:cubicBezTo>
                    <a:pt x="775" y="150"/>
                    <a:pt x="771" y="121"/>
                    <a:pt x="758" y="9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00" dirty="0">
                <a:ln>
                  <a:solidFill>
                    <a:schemeClr val="accent6"/>
                  </a:solidFill>
                </a:ln>
              </a:endParaRPr>
            </a:p>
          </p:txBody>
        </p:sp>
      </p:grpSp>
      <p:sp>
        <p:nvSpPr>
          <p:cNvPr id="29" name="Subtitle 2"/>
          <p:cNvSpPr txBox="1">
            <a:spLocks/>
          </p:cNvSpPr>
          <p:nvPr/>
        </p:nvSpPr>
        <p:spPr>
          <a:xfrm>
            <a:off x="4648200" y="3467100"/>
            <a:ext cx="4191000" cy="13144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/>
              <a:t>	</a:t>
            </a:r>
            <a:r>
              <a:rPr lang="en-US" sz="1600" dirty="0" smtClean="0"/>
              <a:t>Team Members –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/>
              <a:t>	</a:t>
            </a:r>
            <a:r>
              <a:rPr lang="en-US" sz="1600" dirty="0" smtClean="0"/>
              <a:t>Contact - +919438912559, </a:t>
            </a:r>
            <a:r>
              <a:rPr lang="en-US" sz="1600" dirty="0" smtClean="0">
                <a:hlinkClick r:id="rId4"/>
              </a:rPr>
              <a:t>che19j.rath@stuiocb.ictmumbai.edu.in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295400" y="2724150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b="1" i="1" dirty="0"/>
              <a:t>	</a:t>
            </a:r>
            <a:r>
              <a:rPr lang="en-US" i="1" dirty="0"/>
              <a:t>Team Name </a:t>
            </a:r>
            <a:r>
              <a:rPr lang="en-US" i="1" dirty="0" smtClean="0"/>
              <a:t> </a:t>
            </a:r>
            <a:r>
              <a:rPr lang="en-US" b="1" i="1" dirty="0" smtClean="0"/>
              <a:t>–  </a:t>
            </a:r>
            <a:r>
              <a:rPr lang="en-US" b="1" i="1" spc="300" dirty="0" err="1" smtClean="0"/>
              <a:t>Hackers_ICT</a:t>
            </a:r>
            <a:r>
              <a:rPr lang="en-US" b="1" i="1" dirty="0" smtClean="0"/>
              <a:t>, </a:t>
            </a:r>
            <a:r>
              <a:rPr lang="en-US" b="1" i="1" dirty="0"/>
              <a:t> </a:t>
            </a:r>
            <a:r>
              <a:rPr lang="en-US" i="1" dirty="0" smtClean="0"/>
              <a:t>Theme</a:t>
            </a:r>
            <a:r>
              <a:rPr lang="en-US" b="1" i="1" dirty="0" smtClean="0"/>
              <a:t>  –  “</a:t>
            </a:r>
            <a:r>
              <a:rPr lang="en-US" b="1" i="1" dirty="0"/>
              <a:t>Access to Water”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152400" y="76200"/>
            <a:ext cx="8839200" cy="4933950"/>
          </a:xfrm>
          <a:prstGeom prst="roundRect">
            <a:avLst>
              <a:gd name="adj" fmla="val 3634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 l="42813" t="22061" r="29117" b="22206"/>
          <a:stretch>
            <a:fillRect/>
          </a:stretch>
        </p:blipFill>
        <p:spPr bwMode="auto">
          <a:xfrm>
            <a:off x="2733942" y="220182"/>
            <a:ext cx="1219200" cy="1360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6"/>
          <a:srcRect l="26765" t="24383" r="26887" b="41945"/>
          <a:stretch>
            <a:fillRect/>
          </a:stretch>
        </p:blipFill>
        <p:spPr bwMode="auto">
          <a:xfrm>
            <a:off x="6172200" y="285750"/>
            <a:ext cx="2667000" cy="1089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857250"/>
          </a:xfrm>
        </p:spPr>
        <p:txBody>
          <a:bodyPr>
            <a:noAutofit/>
          </a:bodyPr>
          <a:lstStyle/>
          <a:p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Tw Cen MT" pitchFamily="34" charset="0"/>
                <a:cs typeface="Times New Roman" pitchFamily="18" charset="0"/>
              </a:rPr>
              <a:t>all that glitter isn’t gold…</a:t>
            </a:r>
            <a:r>
              <a:rPr lang="en-US" sz="3200" dirty="0" smtClean="0">
                <a:latin typeface="Tw Cen MT" pitchFamily="34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w Cen MT" pitchFamily="34" charset="0"/>
                <a:cs typeface="Times New Roman" pitchFamily="18" charset="0"/>
              </a:rPr>
            </a:br>
            <a:r>
              <a:rPr lang="en-US" sz="3200" b="1" dirty="0" smtClean="0">
                <a:latin typeface="Tw Cen MT" pitchFamily="34" charset="0"/>
                <a:cs typeface="Times New Roman" pitchFamily="18" charset="0"/>
              </a:rPr>
              <a:t>ALL THAT </a:t>
            </a:r>
            <a:r>
              <a:rPr lang="en-US" sz="3200" b="1" dirty="0" smtClean="0">
                <a:solidFill>
                  <a:srgbClr val="00B0F0"/>
                </a:solidFill>
                <a:latin typeface="Tw Cen MT" pitchFamily="34" charset="0"/>
                <a:cs typeface="Times New Roman" pitchFamily="18" charset="0"/>
              </a:rPr>
              <a:t>WATER</a:t>
            </a:r>
            <a:r>
              <a:rPr lang="en-US" sz="3200" b="1" dirty="0" smtClean="0">
                <a:latin typeface="Tw Cen MT" pitchFamily="34" charset="0"/>
                <a:cs typeface="Times New Roman" pitchFamily="18" charset="0"/>
              </a:rPr>
              <a:t> ISN’T PURE !</a:t>
            </a:r>
            <a:endParaRPr lang="en-US" sz="3200" b="1" dirty="0">
              <a:latin typeface="Tw Cen MT" pitchFamily="34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76200"/>
            <a:ext cx="8839200" cy="4933950"/>
          </a:xfrm>
          <a:prstGeom prst="roundRect">
            <a:avLst>
              <a:gd name="adj" fmla="val 3634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/>
          <a:srcRect l="28723" t="16255" r="29498" b="10595"/>
          <a:stretch>
            <a:fillRect/>
          </a:stretch>
        </p:blipFill>
        <p:spPr bwMode="auto">
          <a:xfrm>
            <a:off x="6248400" y="1088231"/>
            <a:ext cx="2590800" cy="2550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096000" y="3704332"/>
            <a:ext cx="281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 smtClean="0"/>
              <a:t>Not able to access clean water is one of the biggest challenges that the humanity is facing for a long time and the solution is yet so far.</a:t>
            </a:r>
            <a:endParaRPr 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1072098"/>
            <a:ext cx="5791200" cy="37856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600" u="sng" dirty="0" smtClean="0"/>
              <a:t>We all are aware of this fact </a:t>
            </a:r>
            <a:r>
              <a:rPr lang="en-US" sz="1600" dirty="0" smtClean="0"/>
              <a:t>– Earth’s surface is made of </a:t>
            </a:r>
            <a:r>
              <a:rPr lang="en-US" sz="1600" b="1" dirty="0" smtClean="0"/>
              <a:t>71% water and 29 % land. </a:t>
            </a:r>
            <a:r>
              <a:rPr lang="en-US" sz="1600" dirty="0" smtClean="0"/>
              <a:t>But less than 1% of water is available for use 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 smtClean="0"/>
              <a:t>Water is a ubiquitous need for life. Look at the bigger picture - water is not only required for human consumption but also for specific industrial &amp; manufacturing purposes. A large chunk of world’s population has no access to potable water. The situation is more grim in India.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 smtClean="0"/>
              <a:t>A lot of studies exist on the assessment &amp; purification of water. Yet, the use of Machine Learning and AI happens to be very less till now.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 smtClean="0"/>
              <a:t>Jal.AI is a Machine Learning/AI based solution that helps to assess the quality of water and provides recommendation for purification and improvement.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1200" y="209550"/>
            <a:ext cx="4800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w Cen MT" pitchFamily="34" charset="0"/>
                <a:ea typeface="+mj-ea"/>
                <a:cs typeface="Times New Roman" pitchFamily="18" charset="0"/>
              </a:rPr>
              <a:t>WHAT</a:t>
            </a:r>
            <a:r>
              <a:rPr kumimoji="0" lang="en-US" sz="3200" b="1" i="0" strike="noStrike" kern="1200" cap="none" spc="0" normalizeH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w Cen MT" pitchFamily="34" charset="0"/>
                <a:ea typeface="+mj-ea"/>
                <a:cs typeface="Times New Roman" pitchFamily="18" charset="0"/>
              </a:rPr>
              <a:t> AND WHY </a:t>
            </a:r>
            <a:r>
              <a:rPr kumimoji="0" lang="en-US" sz="3200" b="1" i="0" strike="noStrike" kern="1200" cap="none" spc="0" normalizeH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w Cen MT" pitchFamily="34" charset="0"/>
                <a:ea typeface="+mj-ea"/>
                <a:cs typeface="Times New Roman" pitchFamily="18" charset="0"/>
              </a:rPr>
              <a:t>Jal.AI</a:t>
            </a:r>
            <a:r>
              <a:rPr kumimoji="0" lang="en-US" sz="3200" b="1" i="0" strike="noStrike" kern="1200" cap="none" spc="0" normalizeH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w Cen MT" pitchFamily="34" charset="0"/>
                <a:ea typeface="+mj-ea"/>
                <a:cs typeface="Times New Roman" pitchFamily="18" charset="0"/>
              </a:rPr>
              <a:t> ?</a:t>
            </a:r>
            <a:endParaRPr kumimoji="0" lang="en-US" sz="3200" b="1" i="0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Tw Cen MT" pitchFamily="34" charset="0"/>
              <a:ea typeface="+mj-ea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76200"/>
            <a:ext cx="8839200" cy="4933950"/>
          </a:xfrm>
          <a:prstGeom prst="roundRect">
            <a:avLst>
              <a:gd name="adj" fmla="val 3634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854154"/>
            <a:ext cx="6934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u="sng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What is </a:t>
            </a:r>
            <a:r>
              <a:rPr lang="en-US" b="1" u="sng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Jal.AI ?</a:t>
            </a:r>
          </a:p>
          <a:p>
            <a:pPr algn="just"/>
            <a:r>
              <a:rPr lang="en-US" sz="1600" dirty="0" smtClean="0"/>
              <a:t>We have designed a Machine Learning/AI based system that </a:t>
            </a:r>
            <a:r>
              <a:rPr lang="en-US" sz="1600" dirty="0" smtClean="0"/>
              <a:t>helps to calculate and predict the purity of water samples. It also recommends strategies for water purification and quality improvement.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4800" y="2564070"/>
            <a:ext cx="85344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u="sng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Why </a:t>
            </a:r>
            <a:r>
              <a:rPr lang="en-US" b="1" u="sng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Jal.AI ?</a:t>
            </a:r>
          </a:p>
          <a:p>
            <a:pPr algn="just"/>
            <a:r>
              <a:rPr lang="en-US" sz="1600" dirty="0" smtClean="0"/>
              <a:t>A lot has been said &amp; done on “access to pure &amp; potable water” yet the world struggles to find an apt solution. Jal.AI is an intelligent and easy-to-implement approach. It can accurately help to know what is the purity status of a water sample and also recommend strategies. Without running to a lab for testing and then finding out methods of purification, one can get to know in seconds by saving time and money. </a:t>
            </a:r>
            <a:r>
              <a:rPr lang="en-US" sz="1600" dirty="0" smtClean="0"/>
              <a:t>The model can keep improving as more and more data and strategies are provided.</a:t>
            </a:r>
            <a:r>
              <a:rPr lang="en-US" sz="1600" dirty="0" smtClean="0"/>
              <a:t> </a:t>
            </a:r>
          </a:p>
          <a:p>
            <a:pPr algn="just"/>
            <a:endParaRPr lang="en-US" sz="1600" dirty="0"/>
          </a:p>
          <a:p>
            <a:pPr algn="just"/>
            <a:r>
              <a:rPr lang="en-US" b="1" dirty="0" smtClean="0">
                <a:solidFill>
                  <a:srgbClr val="00B050"/>
                </a:solidFill>
              </a:rPr>
              <a:t>What’s unique ? </a:t>
            </a:r>
            <a:r>
              <a:rPr lang="en-US" sz="1600" dirty="0" smtClean="0"/>
              <a:t>A easy ML model – no </a:t>
            </a:r>
            <a:r>
              <a:rPr lang="en-US" sz="1600" dirty="0"/>
              <a:t>n</a:t>
            </a:r>
            <a:r>
              <a:rPr lang="en-US" sz="1600" dirty="0" smtClean="0"/>
              <a:t>eural networks or deep learning used, can run on cloud or integrated into handheld devices at the point of use, 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 cstate="print"/>
          <a:srcRect l="34979" t="29100" r="34993" b="19811"/>
          <a:stretch>
            <a:fillRect/>
          </a:stretch>
        </p:blipFill>
        <p:spPr bwMode="auto">
          <a:xfrm>
            <a:off x="7162800" y="209550"/>
            <a:ext cx="1593274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3429000" y="1985486"/>
            <a:ext cx="5257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smtClean="0"/>
              <a:t>The ML model, trained on a dataset by Govt. of India, can accurately predict the WQI (water quality index) using two or three parameters instead of 6 or more parameters used universally.</a:t>
            </a:r>
            <a:endParaRPr lang="en-US" sz="1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" y="133350"/>
            <a:ext cx="8915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w Cen MT" pitchFamily="34" charset="0"/>
                <a:ea typeface="+mj-ea"/>
                <a:cs typeface="Times New Roman" pitchFamily="18" charset="0"/>
              </a:rPr>
              <a:t>UNLEASHING THE POWER</a:t>
            </a:r>
            <a:r>
              <a:rPr kumimoji="0" lang="en-US" sz="3000" b="1" i="0" u="none" strike="noStrike" kern="120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w Cen MT" pitchFamily="34" charset="0"/>
                <a:ea typeface="+mj-ea"/>
                <a:cs typeface="Times New Roman" pitchFamily="18" charset="0"/>
              </a:rPr>
              <a:t> OF MACHINE LEARNING !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w Cen MT" pitchFamily="34" charset="0"/>
              <a:ea typeface="+mj-ea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76200"/>
            <a:ext cx="8839200" cy="4933950"/>
          </a:xfrm>
          <a:prstGeom prst="roundRect">
            <a:avLst>
              <a:gd name="adj" fmla="val 3634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3105150"/>
            <a:ext cx="289560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500" dirty="0" smtClean="0"/>
              <a:t>The </a:t>
            </a:r>
            <a:r>
              <a:rPr lang="en-US" sz="1500" dirty="0" err="1" smtClean="0"/>
              <a:t>Django</a:t>
            </a:r>
            <a:r>
              <a:rPr lang="en-US" sz="1500" dirty="0" smtClean="0"/>
              <a:t> based app interface serves as our frontend and the Machine Learning model as the backend.</a:t>
            </a:r>
          </a:p>
          <a:p>
            <a:pPr algn="just"/>
            <a:endParaRPr lang="en-US" sz="1500" dirty="0"/>
          </a:p>
          <a:p>
            <a:pPr algn="just"/>
            <a:r>
              <a:rPr lang="en-US" sz="1500" dirty="0" smtClean="0"/>
              <a:t>A unique example of how ML models can be put into direct use !</a:t>
            </a:r>
            <a:endParaRPr lang="en-US" sz="1500" dirty="0"/>
          </a:p>
        </p:txBody>
      </p:sp>
      <p:sp>
        <p:nvSpPr>
          <p:cNvPr id="7" name="Rounded Rectangle 6"/>
          <p:cNvSpPr/>
          <p:nvPr/>
        </p:nvSpPr>
        <p:spPr>
          <a:xfrm>
            <a:off x="304800" y="1047750"/>
            <a:ext cx="2971800" cy="1905000"/>
          </a:xfrm>
          <a:prstGeom prst="roundRect">
            <a:avLst/>
          </a:prstGeom>
          <a:solidFill>
            <a:srgbClr val="FFCC66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Dataset on Water </a:t>
            </a:r>
          </a:p>
          <a:p>
            <a:pPr algn="ctr"/>
            <a:r>
              <a:rPr lang="en-US" sz="1400" b="1" dirty="0" smtClean="0"/>
              <a:t>(available on Govt. of India portal)</a:t>
            </a:r>
          </a:p>
          <a:p>
            <a:pPr algn="ctr"/>
            <a:endParaRPr lang="en-US" sz="1200" dirty="0"/>
          </a:p>
          <a:p>
            <a:pPr algn="ctr"/>
            <a:r>
              <a:rPr lang="en-US" sz="1400" dirty="0" smtClean="0"/>
              <a:t>Data collected from various locations &amp; stations across India. Parameters  include – Temp., pH, Conductivity, </a:t>
            </a:r>
            <a:r>
              <a:rPr lang="en-US" sz="1400" dirty="0" err="1" smtClean="0"/>
              <a:t>Dissolbved</a:t>
            </a:r>
            <a:r>
              <a:rPr lang="en-US" sz="1400" dirty="0" smtClean="0"/>
              <a:t> Oxygen, BOD, Nitrate/Nitrite/</a:t>
            </a:r>
            <a:r>
              <a:rPr lang="en-US" sz="1400" dirty="0" err="1" smtClean="0"/>
              <a:t>Coliform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5715000" y="632996"/>
            <a:ext cx="304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i="1" u="sng" dirty="0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Have a look at how we built Jal.AI</a:t>
            </a:r>
            <a:endParaRPr lang="en-US" sz="1600" b="1" i="1" u="sng" dirty="0" smtClean="0">
              <a:solidFill>
                <a:srgbClr val="00B05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429000" y="1657350"/>
            <a:ext cx="1905000" cy="533400"/>
          </a:xfrm>
          <a:prstGeom prst="rightArrow">
            <a:avLst>
              <a:gd name="adj1" fmla="val 38040"/>
              <a:gd name="adj2" fmla="val 500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52800" y="1123950"/>
            <a:ext cx="1905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/>
              <a:t>1. Data Cleaning &amp; Analysis (EDA)</a:t>
            </a:r>
            <a:endParaRPr lang="en-US" sz="1600" b="1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3352800" y="2190750"/>
            <a:ext cx="2133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/>
              <a:t>2. Coding and training the ML Model</a:t>
            </a:r>
            <a:endParaRPr lang="en-US" sz="1600" b="1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5486400" y="1047750"/>
            <a:ext cx="3429000" cy="1905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Machine Learning Model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en-US" sz="1600" dirty="0" smtClean="0">
                <a:solidFill>
                  <a:schemeClr val="tx1"/>
                </a:solidFill>
              </a:rPr>
              <a:t>A Classification + Regression Model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built on Python)</a:t>
            </a: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Algorithms used – Linear Regression, Random Forest (with </a:t>
            </a:r>
            <a:r>
              <a:rPr lang="en-US" sz="1400" dirty="0">
                <a:solidFill>
                  <a:schemeClr val="tx1"/>
                </a:solidFill>
              </a:rPr>
              <a:t>c</a:t>
            </a:r>
            <a:r>
              <a:rPr lang="en-US" sz="1400" dirty="0" smtClean="0">
                <a:solidFill>
                  <a:schemeClr val="tx1"/>
                </a:solidFill>
              </a:rPr>
              <a:t>orrelation analysis)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Model Accuracy –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200400" y="3124200"/>
            <a:ext cx="4419600" cy="1733550"/>
          </a:xfrm>
          <a:prstGeom prst="roundRect">
            <a:avLst>
              <a:gd name="adj" fmla="val 992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Live Water Purity Assessment Interface Machine Learning Model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</a:t>
            </a:r>
            <a:r>
              <a:rPr lang="en-US" sz="1400" dirty="0" smtClean="0">
                <a:solidFill>
                  <a:schemeClr val="tx1"/>
                </a:solidFill>
              </a:rPr>
              <a:t>A app built on </a:t>
            </a:r>
            <a:r>
              <a:rPr lang="en-US" sz="1400" dirty="0" err="1" smtClean="0">
                <a:solidFill>
                  <a:schemeClr val="tx1"/>
                </a:solidFill>
              </a:rPr>
              <a:t>Django</a:t>
            </a:r>
            <a:r>
              <a:rPr lang="en-US" sz="1400" dirty="0" smtClean="0">
                <a:solidFill>
                  <a:schemeClr val="tx1"/>
                </a:solidFill>
              </a:rPr>
              <a:t> that calculates and predicts the water purity of </a:t>
            </a:r>
            <a:r>
              <a:rPr lang="en-US" sz="1400" dirty="0" smtClean="0">
                <a:solidFill>
                  <a:schemeClr val="tx1"/>
                </a:solidFill>
              </a:rPr>
              <a:t>input sample and enlists strategies for quality improvement.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Check app screenshots and demo video for more details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10800000">
            <a:off x="7695406" y="4019550"/>
            <a:ext cx="1066797" cy="158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8305800" y="3637756"/>
            <a:ext cx="913606" cy="79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" y="76200"/>
            <a:ext cx="8839200" cy="4933950"/>
          </a:xfrm>
          <a:prstGeom prst="roundRect">
            <a:avLst>
              <a:gd name="adj" fmla="val 3634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0" y="133350"/>
            <a:ext cx="7696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u="sng" dirty="0" smtClean="0">
                <a:solidFill>
                  <a:srgbClr val="00B050"/>
                </a:solidFill>
                <a:latin typeface="Tw Cen MT" pitchFamily="34" charset="0"/>
                <a:ea typeface="+mj-ea"/>
                <a:cs typeface="Times New Roman" pitchFamily="18" charset="0"/>
              </a:rPr>
              <a:t>MAKING THE CORE ML MODEL … SOME SNAPSHOTS</a:t>
            </a: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w Cen MT" pitchFamily="34" charset="0"/>
              <a:ea typeface="+mj-ea"/>
              <a:cs typeface="Times New Roman" pitchFamily="18" charset="0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/>
          <a:srcRect l="2866" t="23040" r="37906" b="7039"/>
          <a:stretch>
            <a:fillRect/>
          </a:stretch>
        </p:blipFill>
        <p:spPr bwMode="auto">
          <a:xfrm>
            <a:off x="3886200" y="971550"/>
            <a:ext cx="4953000" cy="3287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1676400" y="590550"/>
            <a:ext cx="5867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u="sng" dirty="0" smtClean="0"/>
              <a:t>(For detailed codes, check </a:t>
            </a:r>
            <a:r>
              <a:rPr lang="en-US" sz="1600" u="sng" dirty="0" err="1" smtClean="0"/>
              <a:t>GitHub</a:t>
            </a:r>
            <a:r>
              <a:rPr lang="en-US" sz="1600" u="sng" dirty="0" smtClean="0"/>
              <a:t> repo and </a:t>
            </a:r>
            <a:r>
              <a:rPr lang="en-US" sz="1600" u="sng" dirty="0"/>
              <a:t>p</a:t>
            </a:r>
            <a:r>
              <a:rPr lang="en-US" sz="1600" u="sng" dirty="0" smtClean="0"/>
              <a:t>roject </a:t>
            </a:r>
            <a:r>
              <a:rPr lang="en-US" sz="1600" u="sng" dirty="0"/>
              <a:t>u</a:t>
            </a:r>
            <a:r>
              <a:rPr lang="en-US" sz="1600" u="sng" dirty="0" smtClean="0"/>
              <a:t>pload ZIP)</a:t>
            </a:r>
            <a:endParaRPr lang="en-US" sz="1600" u="sng" dirty="0" smtClean="0"/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/>
          <a:srcRect l="1865" t="13933" r="59775" b="7112"/>
          <a:stretch>
            <a:fillRect/>
          </a:stretch>
        </p:blipFill>
        <p:spPr bwMode="auto">
          <a:xfrm>
            <a:off x="228600" y="959570"/>
            <a:ext cx="3434442" cy="397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tangle 19"/>
          <p:cNvSpPr/>
          <p:nvPr/>
        </p:nvSpPr>
        <p:spPr>
          <a:xfrm>
            <a:off x="1752600" y="4629150"/>
            <a:ext cx="3352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Feature Scaling + Regression Analysis</a:t>
            </a:r>
            <a:endParaRPr lang="en-US" sz="1400" b="1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5029200" y="4549973"/>
            <a:ext cx="3733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Data Distribution Plots (after removing outliers)</a:t>
            </a:r>
            <a:endParaRPr lang="en-US" sz="1400" b="1" dirty="0" smtClean="0"/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7049294" y="4438650"/>
            <a:ext cx="380206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52400" y="76200"/>
            <a:ext cx="8839200" cy="4933950"/>
          </a:xfrm>
          <a:prstGeom prst="roundRect">
            <a:avLst>
              <a:gd name="adj" fmla="val 3634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98618" y="4476750"/>
            <a:ext cx="493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Estimating WQI and checking the model’s accuracy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2320" t="18578" r="49735" b="6241"/>
          <a:stretch>
            <a:fillRect/>
          </a:stretch>
        </p:blipFill>
        <p:spPr bwMode="auto">
          <a:xfrm>
            <a:off x="4419600" y="285750"/>
            <a:ext cx="4495800" cy="3963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 l="5102" t="39219" r="39526" b="8139"/>
          <a:stretch>
            <a:fillRect/>
          </a:stretch>
        </p:blipFill>
        <p:spPr bwMode="auto">
          <a:xfrm>
            <a:off x="228600" y="310613"/>
            <a:ext cx="4800600" cy="256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" y="76200"/>
            <a:ext cx="8839200" cy="4933950"/>
          </a:xfrm>
          <a:prstGeom prst="roundRect">
            <a:avLst>
              <a:gd name="adj" fmla="val 3634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85750"/>
            <a:ext cx="9067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b="1" u="sng" dirty="0" smtClean="0">
                <a:latin typeface="Tw Cen MT" pitchFamily="34" charset="0"/>
                <a:ea typeface="+mj-ea"/>
                <a:cs typeface="Times New Roman" pitchFamily="18" charset="0"/>
              </a:rPr>
              <a:t>GIVING THE MODEL A LIFE – A LIVE INTERFACE BUILT ON DJANGO</a:t>
            </a:r>
            <a:endParaRPr kumimoji="0" lang="en-US" sz="26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w Cen MT" pitchFamily="34" charset="0"/>
              <a:ea typeface="+mj-ea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38800" y="1428750"/>
            <a:ext cx="3352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We used </a:t>
            </a:r>
            <a:r>
              <a:rPr lang="en-US" sz="1600" dirty="0" err="1" smtClean="0"/>
              <a:t>Django</a:t>
            </a:r>
            <a:r>
              <a:rPr lang="en-US" sz="1600" dirty="0" smtClean="0"/>
              <a:t> to build an app based on the machine learning model. The source uses 6 parameters for calculating Water Quality Index (WQI). However, this app can predict the WQI using only 2 or 3 parameters.</a:t>
            </a:r>
            <a:endParaRPr lang="en-US" sz="16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5562600" y="3867150"/>
            <a:ext cx="3429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/>
              <a:t>H</a:t>
            </a:r>
            <a:r>
              <a:rPr lang="en-US" b="1" u="sng" dirty="0" smtClean="0"/>
              <a:t>ave a look at the demo video and check the full codes on </a:t>
            </a:r>
            <a:r>
              <a:rPr lang="en-US" b="1" u="sng" dirty="0" err="1" smtClean="0"/>
              <a:t>GitHub</a:t>
            </a:r>
            <a:r>
              <a:rPr lang="en-US" b="1" u="sng" dirty="0" smtClean="0"/>
              <a:t> and ZIP.</a:t>
            </a:r>
            <a:endParaRPr lang="en-US" b="1" u="sng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lum contrast="10000"/>
          </a:blip>
          <a:srcRect l="13709" t="13643" r="34067" b="21626"/>
          <a:stretch>
            <a:fillRect/>
          </a:stretch>
        </p:blipFill>
        <p:spPr bwMode="auto">
          <a:xfrm>
            <a:off x="228600" y="1170623"/>
            <a:ext cx="5334000" cy="37171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4800" y="133350"/>
            <a:ext cx="5867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u="sng" dirty="0" smtClean="0">
                <a:solidFill>
                  <a:srgbClr val="FF0000"/>
                </a:solidFill>
                <a:latin typeface="Tw Cen MT" pitchFamily="34" charset="0"/>
                <a:ea typeface="+mj-ea"/>
                <a:cs typeface="Times New Roman" pitchFamily="18" charset="0"/>
              </a:rPr>
              <a:t>THE ROAD AHEAD FOR Jal.AI …</a:t>
            </a:r>
            <a:endParaRPr kumimoji="0" lang="en-US" sz="3000" b="1" i="0" u="sng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 pitchFamily="34" charset="0"/>
              <a:ea typeface="+mj-ea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76200"/>
            <a:ext cx="8839200" cy="4933950"/>
          </a:xfrm>
          <a:prstGeom prst="roundRect">
            <a:avLst>
              <a:gd name="adj" fmla="val 3634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19150"/>
            <a:ext cx="5562600" cy="40934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1600" dirty="0" smtClean="0"/>
              <a:t>The ML model + </a:t>
            </a:r>
            <a:r>
              <a:rPr lang="en-US" sz="1600" dirty="0" err="1" smtClean="0"/>
              <a:t>Django</a:t>
            </a:r>
            <a:r>
              <a:rPr lang="en-US" sz="1600" dirty="0" smtClean="0"/>
              <a:t> app is </a:t>
            </a:r>
            <a:r>
              <a:rPr lang="en-US" sz="1600" b="1" u="sng" dirty="0" smtClean="0"/>
              <a:t>cloud-ready</a:t>
            </a:r>
            <a:r>
              <a:rPr lang="en-US" sz="1600" dirty="0" smtClean="0"/>
              <a:t> and we plan to </a:t>
            </a:r>
            <a:r>
              <a:rPr lang="en-US" sz="1600" b="1" dirty="0" smtClean="0"/>
              <a:t>publish it on a web </a:t>
            </a:r>
            <a:r>
              <a:rPr lang="en-US" sz="1600" dirty="0" smtClean="0"/>
              <a:t>for chemical analysts, experts and the </a:t>
            </a:r>
            <a:r>
              <a:rPr lang="en-US" sz="1600" b="1" dirty="0" smtClean="0"/>
              <a:t>public to use and provide feedback</a:t>
            </a:r>
            <a:r>
              <a:rPr lang="en-US" sz="1600" dirty="0" smtClean="0"/>
              <a:t>. A </a:t>
            </a:r>
            <a:r>
              <a:rPr lang="en-US" sz="1600" dirty="0" err="1" smtClean="0"/>
              <a:t>GitHub</a:t>
            </a:r>
            <a:r>
              <a:rPr lang="en-US" sz="1600" dirty="0" smtClean="0"/>
              <a:t> repo. is made for same purpose. </a:t>
            </a:r>
          </a:p>
          <a:p>
            <a:pPr marL="342900" indent="-342900" algn="just"/>
            <a:endParaRPr lang="en-US" sz="6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600" dirty="0" smtClean="0"/>
              <a:t>Upon incubation, the system is to be </a:t>
            </a:r>
            <a:r>
              <a:rPr lang="en-US" sz="1600" b="1" dirty="0" smtClean="0"/>
              <a:t>implemented in portable devices</a:t>
            </a:r>
            <a:r>
              <a:rPr lang="en-US" sz="1600" dirty="0" smtClean="0"/>
              <a:t> to use at points of water collection, supply and purification. Making the best use of </a:t>
            </a:r>
            <a:r>
              <a:rPr lang="en-US" sz="1600" dirty="0" err="1" smtClean="0"/>
              <a:t>IoT</a:t>
            </a:r>
            <a:r>
              <a:rPr lang="en-US" sz="1600" dirty="0" smtClean="0"/>
              <a:t> (Internet of Things), sample data can be </a:t>
            </a:r>
            <a:r>
              <a:rPr lang="en-US" sz="1600" b="1" dirty="0" smtClean="0"/>
              <a:t>automatically fed to the app</a:t>
            </a:r>
            <a:r>
              <a:rPr lang="en-US" sz="1600" dirty="0" smtClean="0"/>
              <a:t> to predict WQI and purity strategies.</a:t>
            </a:r>
          </a:p>
          <a:p>
            <a:pPr marL="342900" indent="-342900" algn="just"/>
            <a:endParaRPr lang="en-US" sz="800" dirty="0" smtClean="0"/>
          </a:p>
          <a:p>
            <a:pPr marL="342900" indent="-342900" algn="just"/>
            <a:r>
              <a:rPr lang="en-US" sz="1600" dirty="0" smtClean="0"/>
              <a:t>	</a:t>
            </a:r>
            <a:r>
              <a:rPr lang="en-US" sz="1600" b="1" u="sng" dirty="0" smtClean="0"/>
              <a:t>Saves time and avoids manual analysis of water samples in industries and points of water distribution in our city/state.</a:t>
            </a:r>
          </a:p>
          <a:p>
            <a:pPr marL="342900" indent="-342900" algn="just"/>
            <a:endParaRPr lang="en-US" sz="6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600" dirty="0" smtClean="0"/>
              <a:t>The ML model is trained on a single dataset </a:t>
            </a:r>
            <a:r>
              <a:rPr lang="en-US" sz="1600" dirty="0"/>
              <a:t>(</a:t>
            </a:r>
            <a:r>
              <a:rPr lang="en-US" sz="1600" dirty="0" smtClean="0"/>
              <a:t>demonstrative purpose) and provides good accuracy as such. Looking ahead to make an ever better model based on </a:t>
            </a:r>
            <a:r>
              <a:rPr lang="en-US" sz="1600" b="1" dirty="0" smtClean="0"/>
              <a:t>multiple datasets </a:t>
            </a:r>
            <a:r>
              <a:rPr lang="en-US" sz="1600" dirty="0" smtClean="0"/>
              <a:t>(with numerous parameters and sources) and algorithms.</a:t>
            </a:r>
            <a:endParaRPr lang="en-US" sz="8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5867400" y="4041398"/>
            <a:ext cx="31242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 smtClean="0">
                <a:solidFill>
                  <a:srgbClr val="00B050"/>
                </a:solidFill>
              </a:rPr>
              <a:t>A public use-case includes getting to know WQI for the water that comes to our home and checking the efficacy of installed water purifiers.</a:t>
            </a:r>
            <a:endParaRPr lang="en-US" sz="1300" b="1" dirty="0">
              <a:solidFill>
                <a:srgbClr val="00B05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22848" t="31384" r="23623" b="19106"/>
          <a:stretch>
            <a:fillRect/>
          </a:stretch>
        </p:blipFill>
        <p:spPr bwMode="auto">
          <a:xfrm>
            <a:off x="6400800" y="209550"/>
            <a:ext cx="219807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 l="22848" t="26705" r="23623" b="17562"/>
          <a:stretch>
            <a:fillRect/>
          </a:stretch>
        </p:blipFill>
        <p:spPr bwMode="auto">
          <a:xfrm>
            <a:off x="6689725" y="3105150"/>
            <a:ext cx="16922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 l="31987" t="20610" r="20359" b="17852"/>
          <a:stretch>
            <a:fillRect/>
          </a:stretch>
        </p:blipFill>
        <p:spPr bwMode="auto">
          <a:xfrm>
            <a:off x="6324600" y="1428750"/>
            <a:ext cx="2362200" cy="155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590550"/>
            <a:ext cx="4724400" cy="781050"/>
          </a:xfrm>
        </p:spPr>
        <p:txBody>
          <a:bodyPr>
            <a:noAutofit/>
          </a:bodyPr>
          <a:lstStyle/>
          <a:p>
            <a:r>
              <a:rPr lang="en-US" sz="3200" b="1" u="sng" dirty="0" smtClean="0">
                <a:solidFill>
                  <a:srgbClr val="7030A0"/>
                </a:solidFill>
              </a:rPr>
              <a:t>THANKS TO THE TEAM !</a:t>
            </a:r>
            <a:endParaRPr lang="en-US" sz="3200" b="1" u="sng" dirty="0">
              <a:solidFill>
                <a:srgbClr val="7030A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76200"/>
            <a:ext cx="8839200" cy="4933950"/>
          </a:xfrm>
          <a:prstGeom prst="roundRect">
            <a:avLst>
              <a:gd name="adj" fmla="val 3634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2507218"/>
            <a:ext cx="2604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&lt;Abhinandan Mohanty/&gt;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057400" y="4521099"/>
            <a:ext cx="1972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&lt;Jyotisman Rath/&gt;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71800" y="187702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We are from Institute of Chemical Technology Mumbai, IndianOil Odisha Campus, Bhubaneswar - 13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30681" t="19449" r="30804" b="12046"/>
          <a:stretch>
            <a:fillRect/>
          </a:stretch>
        </p:blipFill>
        <p:spPr bwMode="auto">
          <a:xfrm>
            <a:off x="381000" y="361950"/>
            <a:ext cx="2057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 l="30409" t="18650" r="29770" b="10813"/>
          <a:stretch>
            <a:fillRect/>
          </a:stretch>
        </p:blipFill>
        <p:spPr bwMode="auto">
          <a:xfrm>
            <a:off x="6858000" y="2985431"/>
            <a:ext cx="1905000" cy="189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 l="36047" t="25617" r="34340" b="7039"/>
          <a:stretch>
            <a:fillRect/>
          </a:stretch>
        </p:blipFill>
        <p:spPr bwMode="auto">
          <a:xfrm>
            <a:off x="533400" y="2985431"/>
            <a:ext cx="1524000" cy="1948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6872739" y="2495550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&lt;</a:t>
            </a:r>
            <a:r>
              <a:rPr lang="en-US" b="1" dirty="0" err="1" smtClean="0"/>
              <a:t>Someet</a:t>
            </a:r>
            <a:r>
              <a:rPr lang="en-US" b="1" dirty="0" smtClean="0"/>
              <a:t> </a:t>
            </a:r>
            <a:r>
              <a:rPr lang="en-US" b="1" dirty="0" err="1" smtClean="0"/>
              <a:t>Sahoo</a:t>
            </a:r>
            <a:r>
              <a:rPr lang="en-US" b="1" dirty="0" smtClean="0"/>
              <a:t>/&gt;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724400" y="4509431"/>
            <a:ext cx="219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&lt;</a:t>
            </a:r>
            <a:r>
              <a:rPr lang="en-US" b="1" dirty="0" err="1" smtClean="0"/>
              <a:t>Ayush</a:t>
            </a:r>
            <a:r>
              <a:rPr lang="en-US" b="1" dirty="0" smtClean="0"/>
              <a:t> </a:t>
            </a:r>
            <a:r>
              <a:rPr lang="en-US" b="1" dirty="0" err="1" smtClean="0"/>
              <a:t>Chaturvedi</a:t>
            </a:r>
            <a:r>
              <a:rPr lang="en-US" b="1" dirty="0" smtClean="0"/>
              <a:t>/&gt;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 l="33945" t="5515" r="34068" b="25738"/>
          <a:stretch>
            <a:fillRect/>
          </a:stretch>
        </p:blipFill>
        <p:spPr bwMode="auto">
          <a:xfrm>
            <a:off x="6934200" y="285750"/>
            <a:ext cx="1828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838</Words>
  <Application>Microsoft Office PowerPoint</Application>
  <PresentationFormat>On-screen Show (16:9)</PresentationFormat>
  <Paragraphs>66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Jal.AI - A MACHINE LEARNING SYSTEM FOR WATER QUALITY ASSESSMENT AND PURIFICATION APPROACH</vt:lpstr>
      <vt:lpstr>all that glitter isn’t gold… ALL THAT WATER ISN’T PURE !</vt:lpstr>
      <vt:lpstr>Slide 3</vt:lpstr>
      <vt:lpstr>Slide 4</vt:lpstr>
      <vt:lpstr>Slide 5</vt:lpstr>
      <vt:lpstr>Slide 6</vt:lpstr>
      <vt:lpstr>Slide 7</vt:lpstr>
      <vt:lpstr>Slide 8</vt:lpstr>
      <vt:lpstr>THANKS TO THE TEAM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Jal.noMaLAI – MACHINE LEARNING BASED INTELLIGENT WATER QUALITY ASSESSMENT AND PURIFICATION SYSTEM USING MACHINE LEARNING</dc:title>
  <dc:creator>Customer</dc:creator>
  <cp:lastModifiedBy>Customer</cp:lastModifiedBy>
  <cp:revision>47</cp:revision>
  <dcterms:created xsi:type="dcterms:W3CDTF">2020-11-23T13:07:54Z</dcterms:created>
  <dcterms:modified xsi:type="dcterms:W3CDTF">2020-11-23T17:56:07Z</dcterms:modified>
</cp:coreProperties>
</file>