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4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585" autoAdjust="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C01D5-B128-4533-8BE8-0F29B2FEB167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90FA2-F10D-4CD0-B751-48BBB34F4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90FA2-F10D-4CD0-B751-48BBB34F41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90FA2-F10D-4CD0-B751-48BBB34F41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1EE67-D346-4135-83B2-AC5838DCFB4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90D7-22E6-4C11-BF25-1B3077FBF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che19j.rath@stuiocb.ictmumbai.edu.in" TargetMode="External"/><Relationship Id="rId4" Type="http://schemas.openxmlformats.org/officeDocument/2006/relationships/hyperlink" Target="https://github.com/jrath2001/jal-a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611" t="22931" r="12467" b="15530"/>
          <a:stretch>
            <a:fillRect/>
          </a:stretch>
        </p:blipFill>
        <p:spPr bwMode="auto">
          <a:xfrm>
            <a:off x="304800" y="3181350"/>
            <a:ext cx="411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69018"/>
            <a:ext cx="85344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sz="3200" b="1" dirty="0" smtClean="0">
                <a:latin typeface="Tw Cen MT" pitchFamily="34" charset="0"/>
              </a:rPr>
              <a:t>Jal.AI</a:t>
            </a:r>
            <a:r>
              <a:rPr lang="en-US" sz="3200" dirty="0" smtClean="0">
                <a:latin typeface="Tw Cen MT" pitchFamily="34" charset="0"/>
              </a:rPr>
              <a:t> - </a:t>
            </a:r>
            <a:r>
              <a:rPr lang="en-US" sz="2900" dirty="0" smtClean="0">
                <a:latin typeface="Tw Cen MT" pitchFamily="34" charset="0"/>
              </a:rPr>
              <a:t>A MACHINE LEARNING SYSTEM FOR WATER QUALITY ASSESSMENT AND PURIFICATION APPROACH</a:t>
            </a:r>
            <a:endParaRPr lang="en-US" sz="2900" dirty="0">
              <a:latin typeface="Tw Cen MT" pitchFamily="34" charset="0"/>
            </a:endParaRPr>
          </a:p>
        </p:txBody>
      </p:sp>
      <p:grpSp>
        <p:nvGrpSpPr>
          <p:cNvPr id="9" name="Group 17">
            <a:extLst>
              <a:ext uri="{FF2B5EF4-FFF2-40B4-BE49-F238E27FC236}">
                <a16:creationId xmlns="" xmlns:a16="http://schemas.microsoft.com/office/drawing/2014/main" id="{9409627F-AA5D-1945-A3E3-5C65976267B8}"/>
              </a:ext>
            </a:extLst>
          </p:cNvPr>
          <p:cNvGrpSpPr/>
          <p:nvPr/>
        </p:nvGrpSpPr>
        <p:grpSpPr>
          <a:xfrm>
            <a:off x="381000" y="391484"/>
            <a:ext cx="985804" cy="814295"/>
            <a:chOff x="428400" y="2589727"/>
            <a:chExt cx="478080" cy="392400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00DED09F-065C-6749-8009-CE1A7510D24A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700" dirty="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C346EE71-6F54-8149-BCFC-A31D75B78095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700" dirty="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B32ED38E-678D-B249-A9E9-1099693BD51E}"/>
              </a:ext>
            </a:extLst>
          </p:cNvPr>
          <p:cNvSpPr/>
          <p:nvPr/>
        </p:nvSpPr>
        <p:spPr>
          <a:xfrm>
            <a:off x="1590943" y="391484"/>
            <a:ext cx="985804" cy="762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700" dirty="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3" name="Group 21">
            <a:extLst>
              <a:ext uri="{FF2B5EF4-FFF2-40B4-BE49-F238E27FC236}">
                <a16:creationId xmlns="" xmlns:a16="http://schemas.microsoft.com/office/drawing/2014/main" id="{564CB479-F0C0-1E4B-BA51-EE536EE824F0}"/>
              </a:ext>
            </a:extLst>
          </p:cNvPr>
          <p:cNvGrpSpPr/>
          <p:nvPr/>
        </p:nvGrpSpPr>
        <p:grpSpPr>
          <a:xfrm>
            <a:off x="4121958" y="372582"/>
            <a:ext cx="822666" cy="779184"/>
            <a:chOff x="1114559" y="6819728"/>
            <a:chExt cx="479160" cy="494279"/>
          </a:xfrm>
          <a:solidFill>
            <a:schemeClr val="accent6"/>
          </a:solidFill>
        </p:grpSpPr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505C63E1-F8DB-BD4C-A689-E864FE033FD8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700" dirty="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FD512147-E217-D945-AC79-3F9095796B5D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700" dirty="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="" xmlns:a16="http://schemas.microsoft.com/office/drawing/2014/main" id="{CD1DB8BA-D4E3-AF42-BF0D-B9A2A523F46C}"/>
              </a:ext>
            </a:extLst>
          </p:cNvPr>
          <p:cNvGrpSpPr/>
          <p:nvPr/>
        </p:nvGrpSpPr>
        <p:grpSpPr>
          <a:xfrm>
            <a:off x="5254438" y="391484"/>
            <a:ext cx="832304" cy="762000"/>
            <a:chOff x="5231890" y="4370690"/>
            <a:chExt cx="1078109" cy="1085596"/>
          </a:xfrm>
          <a:solidFill>
            <a:schemeClr val="accent6"/>
          </a:solidFill>
        </p:grpSpPr>
        <p:sp>
          <p:nvSpPr>
            <p:cNvPr id="17" name="Freeform 23">
              <a:extLst>
                <a:ext uri="{FF2B5EF4-FFF2-40B4-BE49-F238E27FC236}">
                  <a16:creationId xmlns="" xmlns:a16="http://schemas.microsoft.com/office/drawing/2014/main" id="{72F73D8C-5AAF-D342-8126-AD05C1B42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="" xmlns:a16="http://schemas.microsoft.com/office/drawing/2014/main" id="{2BB87D75-B369-6D49-939F-EAC7AD9E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="" xmlns:a16="http://schemas.microsoft.com/office/drawing/2014/main" id="{8624FDEB-1370-0640-9245-74ED5728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="" xmlns:a16="http://schemas.microsoft.com/office/drawing/2014/main" id="{3AF3E599-28FD-EC40-9B67-5523D9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="" xmlns:a16="http://schemas.microsoft.com/office/drawing/2014/main" id="{4EDC44D5-0EED-8048-B930-C1E9538C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="" xmlns:a16="http://schemas.microsoft.com/office/drawing/2014/main" id="{BD54E155-092D-7047-A61D-261A7C44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3" name="Freeform 29">
              <a:extLst>
                <a:ext uri="{FF2B5EF4-FFF2-40B4-BE49-F238E27FC236}">
                  <a16:creationId xmlns="" xmlns:a16="http://schemas.microsoft.com/office/drawing/2014/main" id="{F434A388-8807-EB4B-9931-4892DFF8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="" xmlns:a16="http://schemas.microsoft.com/office/drawing/2014/main" id="{490E4CF2-EADE-A34B-8958-18FDB5BB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5" name="Freeform 31">
              <a:extLst>
                <a:ext uri="{FF2B5EF4-FFF2-40B4-BE49-F238E27FC236}">
                  <a16:creationId xmlns="" xmlns:a16="http://schemas.microsoft.com/office/drawing/2014/main" id="{02CCBE0D-FAD3-4343-BB22-A88DC744E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  <p:sp>
          <p:nvSpPr>
            <p:cNvPr id="26" name="Freeform 32">
              <a:extLst>
                <a:ext uri="{FF2B5EF4-FFF2-40B4-BE49-F238E27FC236}">
                  <a16:creationId xmlns="" xmlns:a16="http://schemas.microsoft.com/office/drawing/2014/main" id="{1E58AEBC-41FD-214E-ABD2-C568CF1C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700" dirty="0">
                <a:ln>
                  <a:solidFill>
                    <a:schemeClr val="accent6"/>
                  </a:solidFill>
                </a:ln>
              </a:endParaRPr>
            </a:p>
          </p:txBody>
        </p:sp>
      </p:grpSp>
      <p:sp>
        <p:nvSpPr>
          <p:cNvPr id="29" name="Subtitle 2"/>
          <p:cNvSpPr txBox="1">
            <a:spLocks/>
          </p:cNvSpPr>
          <p:nvPr/>
        </p:nvSpPr>
        <p:spPr>
          <a:xfrm>
            <a:off x="4343400" y="3181350"/>
            <a:ext cx="45720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/>
              <a:t>	</a:t>
            </a:r>
            <a:r>
              <a:rPr lang="en-US" sz="1600" dirty="0" err="1" smtClean="0"/>
              <a:t>GitHub</a:t>
            </a:r>
            <a:r>
              <a:rPr lang="en-US" sz="1600" dirty="0" smtClean="0"/>
              <a:t> Link - </a:t>
            </a:r>
            <a:r>
              <a:rPr lang="en-US" sz="1600" dirty="0" smtClean="0">
                <a:hlinkClick r:id="rId4"/>
              </a:rPr>
              <a:t>https://github.com/jrath2001/jal-ai</a:t>
            </a:r>
            <a:endParaRPr lang="en-US" sz="1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	(Find the full code for </a:t>
            </a:r>
            <a:r>
              <a:rPr lang="en-US" sz="1600" dirty="0" err="1" smtClean="0"/>
              <a:t>Django</a:t>
            </a:r>
            <a:r>
              <a:rPr lang="en-US" sz="1600" dirty="0" smtClean="0"/>
              <a:t> app and demo video in the ‘Project Upload.rar’ uploaded on </a:t>
            </a:r>
            <a:r>
              <a:rPr lang="en-US" sz="1600" dirty="0" err="1" smtClean="0"/>
              <a:t>Skillenza</a:t>
            </a:r>
            <a:r>
              <a:rPr lang="en-US" sz="1600" dirty="0" smtClean="0"/>
              <a:t>. It contains all parts of this project)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	Contact - +919438912559, </a:t>
            </a:r>
            <a:r>
              <a:rPr lang="en-US" sz="1600" dirty="0" smtClean="0">
                <a:hlinkClick r:id="rId5"/>
              </a:rPr>
              <a:t>che19j.rath@stuiocb.ictmumbai.edu.in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5400" y="272415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b="1" i="1" dirty="0"/>
              <a:t>	</a:t>
            </a:r>
            <a:r>
              <a:rPr lang="en-US" i="1" dirty="0"/>
              <a:t>Team Name </a:t>
            </a:r>
            <a:r>
              <a:rPr lang="en-US" i="1" dirty="0" smtClean="0"/>
              <a:t> </a:t>
            </a:r>
            <a:r>
              <a:rPr lang="en-US" b="1" i="1" dirty="0" smtClean="0"/>
              <a:t>–  </a:t>
            </a:r>
            <a:r>
              <a:rPr lang="en-US" b="1" i="1" spc="300" dirty="0" err="1" smtClean="0"/>
              <a:t>Hackers_ICT</a:t>
            </a:r>
            <a:r>
              <a:rPr lang="en-US" b="1" i="1" dirty="0" smtClean="0"/>
              <a:t>, </a:t>
            </a:r>
            <a:r>
              <a:rPr lang="en-US" b="1" i="1" dirty="0"/>
              <a:t> </a:t>
            </a:r>
            <a:r>
              <a:rPr lang="en-US" i="1" dirty="0" smtClean="0"/>
              <a:t>Theme</a:t>
            </a:r>
            <a:r>
              <a:rPr lang="en-US" b="1" i="1" dirty="0" smtClean="0"/>
              <a:t>  –  “</a:t>
            </a:r>
            <a:r>
              <a:rPr lang="en-US" b="1" i="1" dirty="0"/>
              <a:t>Access to Water”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 l="42813" t="22061" r="29117" b="22206"/>
          <a:stretch>
            <a:fillRect/>
          </a:stretch>
        </p:blipFill>
        <p:spPr bwMode="auto">
          <a:xfrm>
            <a:off x="2733942" y="220182"/>
            <a:ext cx="1219200" cy="136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/>
          <a:srcRect l="26765" t="24383" r="26887" b="41945"/>
          <a:stretch>
            <a:fillRect/>
          </a:stretch>
        </p:blipFill>
        <p:spPr bwMode="auto">
          <a:xfrm>
            <a:off x="6172200" y="285750"/>
            <a:ext cx="2667000" cy="1089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85725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w Cen MT" pitchFamily="34" charset="0"/>
                <a:cs typeface="Times New Roman" pitchFamily="18" charset="0"/>
              </a:rPr>
              <a:t>all that glitter isn’t gold…</a:t>
            </a:r>
            <a:r>
              <a:rPr lang="en-US" sz="3200" dirty="0" smtClean="0">
                <a:latin typeface="Tw Cen MT" pitchFamily="34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w Cen MT" pitchFamily="34" charset="0"/>
                <a:cs typeface="Times New Roman" pitchFamily="18" charset="0"/>
              </a:rPr>
            </a:br>
            <a:r>
              <a:rPr lang="en-US" sz="3200" b="1" dirty="0" smtClean="0">
                <a:latin typeface="Tw Cen MT" pitchFamily="34" charset="0"/>
                <a:cs typeface="Times New Roman" pitchFamily="18" charset="0"/>
              </a:rPr>
              <a:t>ALL THAT </a:t>
            </a:r>
            <a:r>
              <a:rPr lang="en-US" sz="3200" b="1" dirty="0" smtClean="0">
                <a:solidFill>
                  <a:srgbClr val="00B0F0"/>
                </a:solidFill>
                <a:latin typeface="Tw Cen MT" pitchFamily="34" charset="0"/>
                <a:cs typeface="Times New Roman" pitchFamily="18" charset="0"/>
              </a:rPr>
              <a:t>WATER</a:t>
            </a:r>
            <a:r>
              <a:rPr lang="en-US" sz="3200" b="1" dirty="0" smtClean="0">
                <a:latin typeface="Tw Cen MT" pitchFamily="34" charset="0"/>
                <a:cs typeface="Times New Roman" pitchFamily="18" charset="0"/>
              </a:rPr>
              <a:t> ISN’T PURE !</a:t>
            </a:r>
            <a:endParaRPr lang="en-US" sz="3200" b="1" dirty="0">
              <a:latin typeface="Tw Cen MT" pitchFamily="34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 l="28723" t="16255" r="29498" b="10595"/>
          <a:stretch>
            <a:fillRect/>
          </a:stretch>
        </p:blipFill>
        <p:spPr bwMode="auto">
          <a:xfrm>
            <a:off x="6248400" y="1088231"/>
            <a:ext cx="2590800" cy="255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0" y="3704332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smtClean="0"/>
              <a:t>Not able to access clean water is one of the biggest challenges that the humanity is facing for a long time and the solution is yet so far.</a:t>
            </a:r>
            <a:endParaRPr 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072098"/>
            <a:ext cx="5791200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u="sng" dirty="0" smtClean="0"/>
              <a:t>We all are aware of this fact </a:t>
            </a:r>
            <a:r>
              <a:rPr lang="en-US" sz="1600" dirty="0" smtClean="0"/>
              <a:t>– Earth’s surface is made of </a:t>
            </a:r>
            <a:r>
              <a:rPr lang="en-US" sz="1600" b="1" dirty="0" smtClean="0"/>
              <a:t>71% water and 29 % land. </a:t>
            </a:r>
            <a:r>
              <a:rPr lang="en-US" sz="1600" dirty="0" smtClean="0"/>
              <a:t>But less than 1% of water is available for use 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Water is a ubiquitous need for life. Look at the bigger picture - water is not only required for human consumption but also for specific industrial &amp; manufacturing purposes. A large chunk of world’s population has no access to potable water. The situation is more grim in India.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A lot of studies exist on the assessment &amp; purification of water. Yet, the use of Machine Learning and AI happens to be very less till now.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Jal.AI is a Machine Learning/AI based solution that helps to assess the quality of water and provides recommendation for purification and improvement.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209550"/>
            <a:ext cx="4800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WHAT</a:t>
            </a:r>
            <a:r>
              <a:rPr kumimoji="0" lang="en-US" sz="3200" b="1" i="0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 AND WHY </a:t>
            </a:r>
            <a:r>
              <a:rPr kumimoji="0" lang="en-US" sz="3200" b="1" i="0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Jal.AI</a:t>
            </a:r>
            <a:r>
              <a:rPr kumimoji="0" lang="en-US" sz="3200" b="1" i="0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 ?</a:t>
            </a:r>
            <a:endParaRPr kumimoji="0" lang="en-US" sz="3200" b="1" i="0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w Cen MT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854154"/>
            <a:ext cx="6934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7030A0"/>
                </a:solidFill>
                <a:latin typeface="+mj-lt"/>
                <a:cs typeface="Times New Roman" pitchFamily="18" charset="0"/>
              </a:rPr>
              <a:t>What is Jal.AI ?</a:t>
            </a:r>
          </a:p>
          <a:p>
            <a:pPr algn="just"/>
            <a:r>
              <a:rPr lang="en-US" sz="1600" dirty="0" smtClean="0"/>
              <a:t>We have designed a Machine Learning/AI based system that helps to </a:t>
            </a:r>
            <a:r>
              <a:rPr lang="en-US" sz="1600" b="1" dirty="0" smtClean="0"/>
              <a:t>calculate and predict the purity of water samples</a:t>
            </a:r>
            <a:r>
              <a:rPr lang="en-US" sz="1600" dirty="0" smtClean="0"/>
              <a:t>. It also </a:t>
            </a:r>
            <a:r>
              <a:rPr lang="en-US" sz="1600" b="1" dirty="0" smtClean="0"/>
              <a:t>recommends strategies </a:t>
            </a:r>
            <a:r>
              <a:rPr lang="en-US" sz="1600" dirty="0" smtClean="0"/>
              <a:t>for water purification and quality improvement.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2564070"/>
            <a:ext cx="86106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Why Jal.AI ?</a:t>
            </a:r>
          </a:p>
          <a:p>
            <a:pPr algn="just"/>
            <a:r>
              <a:rPr lang="en-US" sz="1600" dirty="0" smtClean="0"/>
              <a:t>A lot has been said &amp; done on “access to pure &amp; potable water” yet the world struggles to find an apt solution. Jal.AI is an intelligent and easy-to-implement approach. It can accurately help to know what is the purity status of a water sample and also recommend strategies. </a:t>
            </a:r>
            <a:r>
              <a:rPr lang="en-US" sz="1600" b="1" dirty="0" smtClean="0"/>
              <a:t>Without running to a lab for testing and then finding out methods of purification, one can get to know in seconds by saving time and money. </a:t>
            </a:r>
            <a:r>
              <a:rPr lang="en-US" sz="1600" dirty="0" smtClean="0"/>
              <a:t>The model can keep improving as more and more data and strategies are provided. </a:t>
            </a:r>
          </a:p>
          <a:p>
            <a:pPr algn="just"/>
            <a:endParaRPr lang="en-US" sz="1600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What’s unique ? </a:t>
            </a:r>
            <a:r>
              <a:rPr lang="en-US" sz="1600" dirty="0" smtClean="0"/>
              <a:t>A easy ML model – no </a:t>
            </a:r>
            <a:r>
              <a:rPr lang="en-US" sz="1600" dirty="0"/>
              <a:t>n</a:t>
            </a:r>
            <a:r>
              <a:rPr lang="en-US" sz="1600" dirty="0" smtClean="0"/>
              <a:t>eural networks or deep learning used, can run on cloud or integrated into handheld devices at the point of </a:t>
            </a:r>
            <a:r>
              <a:rPr lang="en-US" sz="1600" dirty="0" smtClean="0"/>
              <a:t>use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 l="34979" t="29100" r="34993" b="19811"/>
          <a:stretch>
            <a:fillRect/>
          </a:stretch>
        </p:blipFill>
        <p:spPr bwMode="auto">
          <a:xfrm>
            <a:off x="7162800" y="209550"/>
            <a:ext cx="159327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3505200" y="2061686"/>
            <a:ext cx="5257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/>
              <a:t>The ML model, trained on a dataset by Govt. of India, can accurately predict the WQI (water quality index) using two or three parameters instead of 6 or more parameters used universally.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133350"/>
            <a:ext cx="8915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UNLEASHING THE POWER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w Cen MT" pitchFamily="34" charset="0"/>
                <a:ea typeface="+mj-ea"/>
                <a:cs typeface="Times New Roman" pitchFamily="18" charset="0"/>
              </a:rPr>
              <a:t> OF MACHINE LEARNING !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3105150"/>
            <a:ext cx="28956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 smtClean="0"/>
              <a:t>The </a:t>
            </a:r>
            <a:r>
              <a:rPr lang="en-US" sz="1500" dirty="0" err="1" smtClean="0"/>
              <a:t>Django</a:t>
            </a:r>
            <a:r>
              <a:rPr lang="en-US" sz="1500" dirty="0" smtClean="0"/>
              <a:t> based app interface serves as our frontend and the Machine Learning model as the backend.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dirty="0" smtClean="0"/>
              <a:t>A unique example of how ML models can be put into direct use !</a:t>
            </a:r>
            <a:endParaRPr lang="en-US" sz="1500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047750"/>
            <a:ext cx="2971800" cy="1905000"/>
          </a:xfrm>
          <a:prstGeom prst="round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Dataset on Water </a:t>
            </a:r>
          </a:p>
          <a:p>
            <a:pPr algn="ctr"/>
            <a:r>
              <a:rPr lang="en-US" sz="1400" b="1" dirty="0" smtClean="0"/>
              <a:t>(available on Govt. of India portal)</a:t>
            </a:r>
          </a:p>
          <a:p>
            <a:pPr algn="ctr"/>
            <a:endParaRPr lang="en-US" sz="1200" dirty="0"/>
          </a:p>
          <a:p>
            <a:pPr algn="ctr"/>
            <a:r>
              <a:rPr lang="en-US" sz="1400" dirty="0" smtClean="0"/>
              <a:t>Data collected from various locations &amp; stations across India. Parameters  include – Temp., pH, Conductivity, </a:t>
            </a:r>
            <a:r>
              <a:rPr lang="en-US" sz="1400" dirty="0" err="1" smtClean="0"/>
              <a:t>Dissolbved</a:t>
            </a:r>
            <a:r>
              <a:rPr lang="en-US" sz="1400" dirty="0" smtClean="0"/>
              <a:t> Oxygen, BOD, Nitrate/Nitrite/</a:t>
            </a:r>
            <a:r>
              <a:rPr lang="en-US" sz="1400" dirty="0" err="1" smtClean="0"/>
              <a:t>Coliform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715000" y="632996"/>
            <a:ext cx="304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i="1" u="sng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Have a look at how we built Jal.AI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429000" y="1657350"/>
            <a:ext cx="1905000" cy="533400"/>
          </a:xfrm>
          <a:prstGeom prst="rightArrow">
            <a:avLst>
              <a:gd name="adj1" fmla="val 38040"/>
              <a:gd name="adj2" fmla="val 50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1123950"/>
            <a:ext cx="190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1. Data Cleaning &amp; Analysis (EDA)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2800" y="2190750"/>
            <a:ext cx="213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2. Coding and training the ML Model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86400" y="1047750"/>
            <a:ext cx="3429000" cy="1905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Machine Learning Model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(A Classification + Regression Model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built on Python)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Algorithms used – Linear Regression, Random Forest (with </a:t>
            </a:r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orrelation analysis)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Model Accuracy –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3124200"/>
            <a:ext cx="4419600" cy="1733550"/>
          </a:xfrm>
          <a:prstGeom prst="roundRect">
            <a:avLst>
              <a:gd name="adj" fmla="val 992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Live Water Purity Assessment Interface Machine Learning Model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(A app built on </a:t>
            </a:r>
            <a:r>
              <a:rPr lang="en-US" sz="1400" dirty="0" err="1" smtClean="0">
                <a:solidFill>
                  <a:schemeClr val="tx1"/>
                </a:solidFill>
              </a:rPr>
              <a:t>Django</a:t>
            </a:r>
            <a:r>
              <a:rPr lang="en-US" sz="1400" dirty="0" smtClean="0">
                <a:solidFill>
                  <a:schemeClr val="tx1"/>
                </a:solidFill>
              </a:rPr>
              <a:t> that calculates and predicts the water purity of input sample and enlists strategies for quality improvement.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app screenshots and demo video for more details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7695406" y="4019550"/>
            <a:ext cx="1066797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8305800" y="3637756"/>
            <a:ext cx="913606" cy="7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33350"/>
            <a:ext cx="7696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rgbClr val="00B050"/>
                </a:solidFill>
                <a:latin typeface="Tw Cen MT" pitchFamily="34" charset="0"/>
                <a:ea typeface="+mj-ea"/>
                <a:cs typeface="Times New Roman" pitchFamily="18" charset="0"/>
              </a:rPr>
              <a:t>MAKING THE CORE ML MODEL … SOME SNAPSHOTS</a:t>
            </a: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w Cen MT" pitchFamily="34" charset="0"/>
              <a:ea typeface="+mj-ea"/>
              <a:cs typeface="Times New Roman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 l="2866" t="23040" r="37906" b="7039"/>
          <a:stretch>
            <a:fillRect/>
          </a:stretch>
        </p:blipFill>
        <p:spPr bwMode="auto">
          <a:xfrm>
            <a:off x="3886200" y="971550"/>
            <a:ext cx="4953000" cy="328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676400" y="590550"/>
            <a:ext cx="586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u="sng" dirty="0" smtClean="0"/>
              <a:t>(For detailed codes, check </a:t>
            </a:r>
            <a:r>
              <a:rPr lang="en-US" sz="1600" u="sng" dirty="0" err="1" smtClean="0"/>
              <a:t>GitHub</a:t>
            </a:r>
            <a:r>
              <a:rPr lang="en-US" sz="1600" u="sng" dirty="0" smtClean="0"/>
              <a:t> repo and </a:t>
            </a:r>
            <a:r>
              <a:rPr lang="en-US" sz="1600" u="sng" dirty="0"/>
              <a:t>p</a:t>
            </a:r>
            <a:r>
              <a:rPr lang="en-US" sz="1600" u="sng" dirty="0" smtClean="0"/>
              <a:t>roject </a:t>
            </a:r>
            <a:r>
              <a:rPr lang="en-US" sz="1600" u="sng" dirty="0"/>
              <a:t>u</a:t>
            </a:r>
            <a:r>
              <a:rPr lang="en-US" sz="1600" u="sng" dirty="0" smtClean="0"/>
              <a:t>pload ZIP)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/>
          <a:srcRect l="1865" t="13933" r="59775" b="7112"/>
          <a:stretch>
            <a:fillRect/>
          </a:stretch>
        </p:blipFill>
        <p:spPr bwMode="auto">
          <a:xfrm>
            <a:off x="228600" y="959570"/>
            <a:ext cx="3434442" cy="397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1752600" y="4629150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Feature Scaling + Regression Analysis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4549973"/>
            <a:ext cx="373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Data Distribution Plots (after removing outliers)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7049294" y="4438650"/>
            <a:ext cx="3802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98618" y="4476750"/>
            <a:ext cx="493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Estimating WQI and checking the model’s accuracy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320" t="18578" r="49735" b="6241"/>
          <a:stretch>
            <a:fillRect/>
          </a:stretch>
        </p:blipFill>
        <p:spPr bwMode="auto">
          <a:xfrm>
            <a:off x="4419600" y="285750"/>
            <a:ext cx="4495800" cy="39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5102" t="39219" r="39526" b="8139"/>
          <a:stretch>
            <a:fillRect/>
          </a:stretch>
        </p:blipFill>
        <p:spPr bwMode="auto">
          <a:xfrm>
            <a:off x="228600" y="310613"/>
            <a:ext cx="4800600" cy="256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50"/>
            <a:ext cx="9067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u="sng" dirty="0" smtClean="0">
                <a:solidFill>
                  <a:srgbClr val="0070C0"/>
                </a:solidFill>
                <a:latin typeface="Tw Cen MT" pitchFamily="34" charset="0"/>
                <a:ea typeface="+mj-ea"/>
                <a:cs typeface="Times New Roman" pitchFamily="18" charset="0"/>
              </a:rPr>
              <a:t>GIVING THE MODEL A LIFE – A LIVE INTERFACE BUILT ON DJANGO</a:t>
            </a:r>
            <a:endParaRPr kumimoji="0" lang="en-US" sz="26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w Cen MT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1428750"/>
            <a:ext cx="335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We used </a:t>
            </a:r>
            <a:r>
              <a:rPr lang="en-US" sz="1600" dirty="0" err="1" smtClean="0"/>
              <a:t>Django</a:t>
            </a:r>
            <a:r>
              <a:rPr lang="en-US" sz="1600" dirty="0" smtClean="0"/>
              <a:t> to build an app based on the machine learning model. The source uses 6 parameters for calculating Water Quality Index (WQI). However, this app can predict the WQI using only 2 or 3 parameters.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867150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H</a:t>
            </a:r>
            <a:r>
              <a:rPr lang="en-US" b="1" u="sng" dirty="0" smtClean="0"/>
              <a:t>ave a look at the demo video and check the full codes on </a:t>
            </a:r>
            <a:r>
              <a:rPr lang="en-US" b="1" u="sng" dirty="0" err="1" smtClean="0"/>
              <a:t>GitHub</a:t>
            </a:r>
            <a:r>
              <a:rPr lang="en-US" b="1" u="sng" dirty="0" smtClean="0"/>
              <a:t> and ZIP.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 l="13709" t="13643" r="34067" b="21626"/>
          <a:stretch>
            <a:fillRect/>
          </a:stretch>
        </p:blipFill>
        <p:spPr bwMode="auto">
          <a:xfrm>
            <a:off x="228600" y="1170623"/>
            <a:ext cx="5334000" cy="3717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33350"/>
            <a:ext cx="5867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u="sng" dirty="0" smtClean="0">
                <a:solidFill>
                  <a:srgbClr val="FF0000"/>
                </a:solidFill>
                <a:latin typeface="Tw Cen MT" pitchFamily="34" charset="0"/>
                <a:ea typeface="+mj-ea"/>
                <a:cs typeface="Times New Roman" pitchFamily="18" charset="0"/>
              </a:rPr>
              <a:t>THE ROAD AHEAD FOR Jal.AI …</a:t>
            </a:r>
            <a:endParaRPr kumimoji="0" lang="en-US" sz="30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19150"/>
            <a:ext cx="5562600" cy="40934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 smtClean="0"/>
              <a:t>The ML model + </a:t>
            </a:r>
            <a:r>
              <a:rPr lang="en-US" sz="1600" dirty="0" err="1" smtClean="0"/>
              <a:t>Django</a:t>
            </a:r>
            <a:r>
              <a:rPr lang="en-US" sz="1600" dirty="0" smtClean="0"/>
              <a:t> app is </a:t>
            </a:r>
            <a:r>
              <a:rPr lang="en-US" sz="1600" b="1" u="sng" dirty="0" smtClean="0"/>
              <a:t>cloud-ready</a:t>
            </a:r>
            <a:r>
              <a:rPr lang="en-US" sz="1600" dirty="0" smtClean="0"/>
              <a:t> and we plan to </a:t>
            </a:r>
            <a:r>
              <a:rPr lang="en-US" sz="1600" b="1" dirty="0" smtClean="0"/>
              <a:t>publish it on a web </a:t>
            </a:r>
            <a:r>
              <a:rPr lang="en-US" sz="1600" dirty="0" smtClean="0"/>
              <a:t>for chemical analysts, experts and the </a:t>
            </a:r>
            <a:r>
              <a:rPr lang="en-US" sz="1600" b="1" dirty="0" smtClean="0"/>
              <a:t>public to use and provide feedback</a:t>
            </a:r>
            <a:r>
              <a:rPr lang="en-US" sz="1600" dirty="0" smtClean="0"/>
              <a:t>. A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repo. is made for same purpose. </a:t>
            </a:r>
          </a:p>
          <a:p>
            <a:pPr marL="342900" indent="-342900" algn="just"/>
            <a:endParaRPr lang="en-US" sz="6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 smtClean="0"/>
              <a:t>Upon incubation, the system is to be </a:t>
            </a:r>
            <a:r>
              <a:rPr lang="en-US" sz="1600" b="1" dirty="0" smtClean="0"/>
              <a:t>implemented in portable devices</a:t>
            </a:r>
            <a:r>
              <a:rPr lang="en-US" sz="1600" dirty="0" smtClean="0"/>
              <a:t> to use at points of water collection, supply and purification. Making the best use of </a:t>
            </a:r>
            <a:r>
              <a:rPr lang="en-US" sz="1600" dirty="0" err="1" smtClean="0"/>
              <a:t>IoT</a:t>
            </a:r>
            <a:r>
              <a:rPr lang="en-US" sz="1600" dirty="0" smtClean="0"/>
              <a:t> (Internet of Things), sample data can be </a:t>
            </a:r>
            <a:r>
              <a:rPr lang="en-US" sz="1600" b="1" dirty="0" smtClean="0"/>
              <a:t>automatically fed to the app</a:t>
            </a:r>
            <a:r>
              <a:rPr lang="en-US" sz="1600" dirty="0" smtClean="0"/>
              <a:t> to predict WQI and purity strategies.</a:t>
            </a:r>
          </a:p>
          <a:p>
            <a:pPr marL="342900" indent="-342900" algn="just"/>
            <a:endParaRPr lang="en-US" sz="800" dirty="0" smtClean="0"/>
          </a:p>
          <a:p>
            <a:pPr marL="342900" indent="-342900" algn="just"/>
            <a:r>
              <a:rPr lang="en-US" sz="1600" dirty="0" smtClean="0"/>
              <a:t>	</a:t>
            </a:r>
            <a:r>
              <a:rPr lang="en-US" sz="1600" b="1" u="sng" dirty="0" smtClean="0"/>
              <a:t>Saves time and avoids manual analysis of water samples in industries and points of water distribution in our city/state.</a:t>
            </a:r>
          </a:p>
          <a:p>
            <a:pPr marL="342900" indent="-342900" algn="just"/>
            <a:endParaRPr lang="en-US" sz="6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 smtClean="0"/>
              <a:t>The ML model is trained on a single dataset </a:t>
            </a:r>
            <a:r>
              <a:rPr lang="en-US" sz="1600" dirty="0"/>
              <a:t>(</a:t>
            </a:r>
            <a:r>
              <a:rPr lang="en-US" sz="1600" dirty="0" smtClean="0"/>
              <a:t>demonstrative purpose) and provides good accuracy as such. Looking ahead to make an ever better model based on </a:t>
            </a:r>
            <a:r>
              <a:rPr lang="en-US" sz="1600" b="1" dirty="0" smtClean="0"/>
              <a:t>multiple datasets </a:t>
            </a:r>
            <a:r>
              <a:rPr lang="en-US" sz="1600" dirty="0" smtClean="0"/>
              <a:t>(with numerous parameters and sources) and algorithms.</a:t>
            </a:r>
            <a:endParaRPr lang="en-US" sz="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867400" y="4041398"/>
            <a:ext cx="3124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00B050"/>
                </a:solidFill>
              </a:rPr>
              <a:t>A public use-case includes getting to know WQI for the water that comes to our home and checking the efficacy of installed water purifiers.</a:t>
            </a:r>
            <a:endParaRPr lang="en-US" sz="1300" b="1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2848" t="31384" r="23623" b="19106"/>
          <a:stretch>
            <a:fillRect/>
          </a:stretch>
        </p:blipFill>
        <p:spPr bwMode="auto">
          <a:xfrm>
            <a:off x="6400800" y="209550"/>
            <a:ext cx="219807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22848" t="26705" r="23623" b="17562"/>
          <a:stretch>
            <a:fillRect/>
          </a:stretch>
        </p:blipFill>
        <p:spPr bwMode="auto">
          <a:xfrm>
            <a:off x="6689725" y="3105150"/>
            <a:ext cx="16922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 l="31987" t="20610" r="20359" b="17852"/>
          <a:stretch>
            <a:fillRect/>
          </a:stretch>
        </p:blipFill>
        <p:spPr bwMode="auto">
          <a:xfrm>
            <a:off x="6324600" y="1428750"/>
            <a:ext cx="2362200" cy="155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90550"/>
            <a:ext cx="4724400" cy="78105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7030A0"/>
                </a:solidFill>
              </a:rPr>
              <a:t>THANKS TO THE TEAM !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76200"/>
            <a:ext cx="8839200" cy="4933950"/>
          </a:xfrm>
          <a:prstGeom prst="roundRect">
            <a:avLst>
              <a:gd name="adj" fmla="val 3634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507218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&lt;Abhinandan Mohanty/&gt;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4521099"/>
            <a:ext cx="197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&lt;Jyotisman Rath/&gt;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187702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We are from Institute of Chemical Technology Mumbai, IndianOil Odisha Campus, Bhubaneswar - 13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0681" t="19449" r="30804" b="12046"/>
          <a:stretch>
            <a:fillRect/>
          </a:stretch>
        </p:blipFill>
        <p:spPr bwMode="auto">
          <a:xfrm>
            <a:off x="381000" y="36195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30409" t="18650" r="29770" b="10813"/>
          <a:stretch>
            <a:fillRect/>
          </a:stretch>
        </p:blipFill>
        <p:spPr bwMode="auto">
          <a:xfrm>
            <a:off x="6858000" y="2985431"/>
            <a:ext cx="1905000" cy="189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 l="36047" t="25617" r="34340" b="7039"/>
          <a:stretch>
            <a:fillRect/>
          </a:stretch>
        </p:blipFill>
        <p:spPr bwMode="auto">
          <a:xfrm>
            <a:off x="533400" y="2985431"/>
            <a:ext cx="1524000" cy="194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872739" y="249555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Someet</a:t>
            </a:r>
            <a:r>
              <a:rPr lang="en-US" b="1" dirty="0" smtClean="0"/>
              <a:t> </a:t>
            </a:r>
            <a:r>
              <a:rPr lang="en-US" b="1" dirty="0" err="1" smtClean="0"/>
              <a:t>Sahoo</a:t>
            </a:r>
            <a:r>
              <a:rPr lang="en-US" b="1" dirty="0" smtClean="0"/>
              <a:t>/&gt;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4509431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Ayush</a:t>
            </a:r>
            <a:r>
              <a:rPr lang="en-US" b="1" dirty="0" smtClean="0"/>
              <a:t> </a:t>
            </a:r>
            <a:r>
              <a:rPr lang="en-US" b="1" dirty="0" err="1" smtClean="0"/>
              <a:t>Chaturvedi</a:t>
            </a:r>
            <a:r>
              <a:rPr lang="en-US" b="1" dirty="0" smtClean="0"/>
              <a:t>/&gt;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 l="33945" t="5515" r="34068" b="25738"/>
          <a:stretch>
            <a:fillRect/>
          </a:stretch>
        </p:blipFill>
        <p:spPr bwMode="auto">
          <a:xfrm>
            <a:off x="6934200" y="285750"/>
            <a:ext cx="182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839</Words>
  <Application>Microsoft Office PowerPoint</Application>
  <PresentationFormat>On-screen Show (16:9)</PresentationFormat>
  <Paragraphs>68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Jal.AI - A MACHINE LEARNING SYSTEM FOR WATER QUALITY ASSESSMENT AND PURIFICATION APPROACH</vt:lpstr>
      <vt:lpstr>all that glitter isn’t gold… ALL THAT WATER ISN’T PURE !</vt:lpstr>
      <vt:lpstr>Slide 3</vt:lpstr>
      <vt:lpstr>Slide 4</vt:lpstr>
      <vt:lpstr>Slide 5</vt:lpstr>
      <vt:lpstr>Slide 6</vt:lpstr>
      <vt:lpstr>Slide 7</vt:lpstr>
      <vt:lpstr>Slide 8</vt:lpstr>
      <vt:lpstr>THANKS TO THE TEAM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Jal.noMaLAI – MACHINE LEARNING BASED INTELLIGENT WATER QUALITY ASSESSMENT AND PURIFICATION SYSTEM USING MACHINE LEARNING</dc:title>
  <dc:creator>Customer</dc:creator>
  <cp:lastModifiedBy>Customer</cp:lastModifiedBy>
  <cp:revision>53</cp:revision>
  <dcterms:created xsi:type="dcterms:W3CDTF">2020-11-23T13:07:54Z</dcterms:created>
  <dcterms:modified xsi:type="dcterms:W3CDTF">2020-11-23T18:58:55Z</dcterms:modified>
</cp:coreProperties>
</file>