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6" r:id="rId2"/>
    <p:sldId id="267" r:id="rId3"/>
    <p:sldId id="271" r:id="rId4"/>
    <p:sldId id="262" r:id="rId5"/>
    <p:sldId id="268" r:id="rId6"/>
    <p:sldId id="272" r:id="rId7"/>
    <p:sldId id="263" r:id="rId8"/>
    <p:sldId id="269" r:id="rId9"/>
    <p:sldId id="273" r:id="rId10"/>
    <p:sldId id="264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314"/>
    <p:restoredTop sz="98417" autoAdjust="0"/>
  </p:normalViewPr>
  <p:slideViewPr>
    <p:cSldViewPr>
      <p:cViewPr>
        <p:scale>
          <a:sx n="150" d="100"/>
          <a:sy n="150" d="100"/>
        </p:scale>
        <p:origin x="1336" y="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17155-4AA1-9747-833A-7FFCD5C26FCF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6552A-08BA-DA4B-9EEE-B998DAF6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0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CEBE-3329-F34C-B56B-D931E75E280C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87F4-B64B-0648-A3D7-28B80D48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1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CEBE-3329-F34C-B56B-D931E75E280C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87F4-B64B-0648-A3D7-28B80D48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CEBE-3329-F34C-B56B-D931E75E280C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87F4-B64B-0648-A3D7-28B80D48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0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CEBE-3329-F34C-B56B-D931E75E280C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87F4-B64B-0648-A3D7-28B80D48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3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CEBE-3329-F34C-B56B-D931E75E280C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87F4-B64B-0648-A3D7-28B80D48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1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CEBE-3329-F34C-B56B-D931E75E280C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87F4-B64B-0648-A3D7-28B80D48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4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CEBE-3329-F34C-B56B-D931E75E280C}" type="datetimeFigureOut">
              <a:rPr lang="en-US" smtClean="0"/>
              <a:t>4/4/17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87F4-B64B-0648-A3D7-28B80D48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3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CEBE-3329-F34C-B56B-D931E75E280C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87F4-B64B-0648-A3D7-28B80D48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8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CEBE-3329-F34C-B56B-D931E75E280C}" type="datetimeFigureOut">
              <a:rPr lang="en-US" smtClean="0"/>
              <a:t>4/4/17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87F4-B64B-0648-A3D7-28B80D48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8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CEBE-3329-F34C-B56B-D931E75E280C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87F4-B64B-0648-A3D7-28B80D48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0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CEBE-3329-F34C-B56B-D931E75E280C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87F4-B64B-0648-A3D7-28B80D48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6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CCEBE-3329-F34C-B56B-D931E75E280C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487F4-B64B-0648-A3D7-28B80D48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3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Relationship Id="rId3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Relationship Id="rId3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Relationship Id="rId3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Relationship Id="rId3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Relationship Id="rId3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Relationship Id="rId3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Relationship Id="rId3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Configuration for static multipath tests for data aided EQ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3124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SOQPSK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TX</a:t>
            </a:r>
            <a:endParaRPr lang="en-US" sz="1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905000" y="3505200"/>
            <a:ext cx="304800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209800" y="3124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noise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source</a:t>
            </a:r>
            <a:endParaRPr lang="en-US" sz="1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038600" y="2667000"/>
            <a:ext cx="304800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343400" y="1752600"/>
            <a:ext cx="7620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T/M RX</a:t>
            </a:r>
            <a:endParaRPr lang="en-US" sz="1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05400" y="2209800"/>
            <a:ext cx="609600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715000" y="18288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EQ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+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demod</a:t>
            </a:r>
            <a:endParaRPr lang="en-US" sz="1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543800" y="1600200"/>
            <a:ext cx="533400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543800" y="1905000"/>
            <a:ext cx="533400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43800" y="2209800"/>
            <a:ext cx="533400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543800" y="2514600"/>
            <a:ext cx="533400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43800" y="2819400"/>
            <a:ext cx="533400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71800" y="3505200"/>
            <a:ext cx="304800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276600" y="1752600"/>
            <a:ext cx="762000" cy="35052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power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splitter</a:t>
            </a:r>
            <a:endParaRPr lang="en-US" sz="1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038600" y="4343400"/>
            <a:ext cx="1752600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077200" y="1371600"/>
            <a:ext cx="914400" cy="19812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BERT</a:t>
            </a:r>
            <a:endParaRPr lang="en-US" sz="1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153400" y="1447800"/>
            <a:ext cx="762000" cy="609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81800" y="1447800"/>
            <a:ext cx="762000" cy="15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BERT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interface</a:t>
            </a:r>
            <a:endParaRPr lang="en-US" sz="1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477000" y="2209800"/>
            <a:ext cx="304800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43800" y="2819400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Times New Roman"/>
                <a:cs typeface="Times New Roman"/>
              </a:rPr>
              <a:t>clk</a:t>
            </a:r>
            <a:r>
              <a:rPr lang="en-US" sz="800" dirty="0" smtClean="0">
                <a:latin typeface="Times New Roman"/>
                <a:cs typeface="Times New Roman"/>
              </a:rPr>
              <a:t>/data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2514600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Times New Roman"/>
                <a:cs typeface="Times New Roman"/>
              </a:rPr>
              <a:t>clk</a:t>
            </a:r>
            <a:r>
              <a:rPr lang="en-US" sz="800" dirty="0" smtClean="0">
                <a:latin typeface="Times New Roman"/>
                <a:cs typeface="Times New Roman"/>
              </a:rPr>
              <a:t>/data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43800" y="2209800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Times New Roman"/>
                <a:cs typeface="Times New Roman"/>
              </a:rPr>
              <a:t>clk</a:t>
            </a:r>
            <a:r>
              <a:rPr lang="en-US" sz="800" dirty="0" smtClean="0">
                <a:latin typeface="Times New Roman"/>
                <a:cs typeface="Times New Roman"/>
              </a:rPr>
              <a:t>/data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43800" y="1905000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Times New Roman"/>
                <a:cs typeface="Times New Roman"/>
              </a:rPr>
              <a:t>clk</a:t>
            </a:r>
            <a:r>
              <a:rPr lang="en-US" sz="800" dirty="0" smtClean="0">
                <a:latin typeface="Times New Roman"/>
                <a:cs typeface="Times New Roman"/>
              </a:rPr>
              <a:t>/data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43800" y="1600200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Times New Roman"/>
                <a:cs typeface="Times New Roman"/>
              </a:rPr>
              <a:t>clk</a:t>
            </a:r>
            <a:r>
              <a:rPr lang="en-US" sz="800" dirty="0" smtClean="0">
                <a:latin typeface="Times New Roman"/>
                <a:cs typeface="Times New Roman"/>
              </a:rPr>
              <a:t>/data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09800" y="3886200"/>
            <a:ext cx="762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Fast Bit</a:t>
            </a:r>
          </a:p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FB0008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15000" y="1600200"/>
            <a:ext cx="724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custom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81800" y="1219200"/>
            <a:ext cx="762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custom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8600" y="2590800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&lt;</a:t>
            </a:r>
            <a:r>
              <a:rPr lang="en-US" sz="1000" dirty="0" smtClean="0">
                <a:latin typeface="Times New Roman"/>
                <a:cs typeface="Times New Roman"/>
              </a:rPr>
              <a:t>10 </a:t>
            </a:r>
            <a:r>
              <a:rPr lang="en-US" sz="1000" dirty="0" err="1" smtClean="0">
                <a:latin typeface="Times New Roman"/>
                <a:cs typeface="Times New Roman"/>
              </a:rPr>
              <a:t>mW</a:t>
            </a:r>
            <a:r>
              <a:rPr lang="en-US" sz="1000" dirty="0" smtClean="0">
                <a:latin typeface="Times New Roman"/>
                <a:cs typeface="Times New Roman"/>
              </a:rPr>
              <a:t> @ 10.3125 Mbit/s</a:t>
            </a:r>
          </a:p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(</a:t>
            </a:r>
            <a:r>
              <a:rPr lang="en-US" sz="1000" dirty="0" err="1" smtClean="0">
                <a:latin typeface="Times New Roman"/>
                <a:cs typeface="Times New Roman"/>
              </a:rPr>
              <a:t>vp</a:t>
            </a:r>
            <a:r>
              <a:rPr lang="en-US" sz="1000" dirty="0" smtClean="0">
                <a:latin typeface="Times New Roman"/>
                <a:cs typeface="Times New Roman"/>
              </a:rPr>
              <a:t> = 27)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914400" y="3048000"/>
            <a:ext cx="76200" cy="38100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143000" y="3124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multipath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channel</a:t>
            </a:r>
            <a:endParaRPr lang="en-US" sz="1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838200" y="3505200"/>
            <a:ext cx="304800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24200" y="5257800"/>
            <a:ext cx="106680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Mini-circuits</a:t>
            </a:r>
          </a:p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ZB4PD-462W-S+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15000" y="3962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791200" y="4038600"/>
            <a:ext cx="609600" cy="381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715000" y="4447401"/>
            <a:ext cx="7789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200" dirty="0">
                <a:solidFill>
                  <a:prstClr val="black"/>
                </a:solidFill>
                <a:latin typeface="Times New Roman"/>
                <a:cs typeface="Times New Roman"/>
              </a:rPr>
              <a:t>Spec. An.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57800" y="4724400"/>
            <a:ext cx="175260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Agilent E4404B</a:t>
            </a:r>
          </a:p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ESA-E Series Spectrum Analyzer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200" y="4419600"/>
            <a:ext cx="198120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QSX VMR 110 00S 20 2D VP </a:t>
            </a:r>
            <a:r>
              <a:rPr lang="en-US" sz="1000" dirty="0" err="1" smtClean="0">
                <a:latin typeface="Times New Roman"/>
                <a:cs typeface="Times New Roman"/>
              </a:rPr>
              <a:t>iNET</a:t>
            </a:r>
            <a:endParaRPr lang="en-US" sz="1000" dirty="0" smtClean="0">
              <a:latin typeface="Times New Roman"/>
              <a:cs typeface="Times New Roman"/>
            </a:endParaRPr>
          </a:p>
          <a:p>
            <a:r>
              <a:rPr lang="en-US" sz="1000" dirty="0" smtClean="0">
                <a:latin typeface="Times New Roman"/>
                <a:cs typeface="Times New Roman"/>
              </a:rPr>
              <a:t>S/N 7452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114800" y="3581400"/>
            <a:ext cx="121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latin typeface="Times New Roman" charset="0"/>
                <a:ea typeface="Times New Roman" charset="0"/>
                <a:cs typeface="Times New Roman" charset="0"/>
              </a:rPr>
              <a:t>QSX-RDMS</a:t>
            </a:r>
          </a:p>
          <a:p>
            <a:pPr algn="ctr"/>
            <a:r>
              <a:rPr lang="en-US" sz="1000" dirty="0" smtClean="0">
                <a:latin typeface="Times New Roman" charset="0"/>
                <a:ea typeface="Times New Roman" charset="0"/>
                <a:cs typeface="Times New Roman" charset="0"/>
              </a:rPr>
              <a:t>-RM2-Q-1100-X2 </a:t>
            </a:r>
            <a:endParaRPr lang="en-US" sz="1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90600" y="3886200"/>
            <a:ext cx="1066800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dirty="0" err="1" smtClean="0">
                <a:latin typeface="Times New Roman"/>
                <a:cs typeface="Times New Roman"/>
              </a:rPr>
              <a:t>Spirint</a:t>
            </a:r>
            <a:r>
              <a:rPr lang="en-US" sz="1000" dirty="0" smtClean="0">
                <a:latin typeface="Times New Roman"/>
                <a:cs typeface="Times New Roman"/>
              </a:rPr>
              <a:t> SR 5500</a:t>
            </a:r>
          </a:p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Wireless Channel Emulator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43800" y="3124200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Times New Roman"/>
                <a:cs typeface="Times New Roman"/>
              </a:rPr>
              <a:t>clk</a:t>
            </a:r>
            <a:r>
              <a:rPr lang="en-US" sz="800" dirty="0" smtClean="0">
                <a:latin typeface="Times New Roman"/>
                <a:cs typeface="Times New Roman"/>
              </a:rPr>
              <a:t>/data</a:t>
            </a:r>
          </a:p>
        </p:txBody>
      </p:sp>
      <p:cxnSp>
        <p:nvCxnSpPr>
          <p:cNvPr id="43" name="Straight Connector 42"/>
          <p:cNvCxnSpPr>
            <a:stCxn id="45" idx="3"/>
          </p:cNvCxnSpPr>
          <p:nvPr/>
        </p:nvCxnSpPr>
        <p:spPr>
          <a:xfrm>
            <a:off x="6477000" y="3124200"/>
            <a:ext cx="1600200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715000" y="2743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preamble finder + phase ambiguity</a:t>
            </a:r>
            <a:endParaRPr lang="en-US" sz="1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5105400" y="3124200"/>
            <a:ext cx="609600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87333" y="2082800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channel 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105400" y="3124200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Times New Roman"/>
                <a:cs typeface="Times New Roman"/>
              </a:rPr>
              <a:t>clk</a:t>
            </a:r>
            <a:r>
              <a:rPr lang="en-US" sz="800" dirty="0" smtClean="0">
                <a:latin typeface="Times New Roman"/>
                <a:cs typeface="Times New Roman"/>
              </a:rPr>
              <a:t>/data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05400" y="2209800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>
                <a:latin typeface="Times New Roman"/>
                <a:cs typeface="Times New Roman"/>
              </a:rPr>
              <a:t>IF</a:t>
            </a:r>
            <a:endParaRPr lang="en-US" sz="800" dirty="0" smtClean="0"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87334" y="2997199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channel 1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457200" y="3962400"/>
            <a:ext cx="381000" cy="45720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62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6882" y="1371600"/>
            <a:ext cx="2730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3</a:t>
            </a:r>
            <a:r>
              <a:rPr lang="en-US" sz="1200" dirty="0" smtClean="0">
                <a:latin typeface="Times New Roman"/>
                <a:cs typeface="Times New Roman"/>
              </a:rPr>
              <a:t>-ray channel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latin typeface="Times New Roman"/>
                <a:cs typeface="Times New Roman"/>
              </a:rPr>
              <a:t>ray 1: 0 dB, </a:t>
            </a:r>
            <a:r>
              <a:rPr lang="en-US" sz="1200" dirty="0" smtClean="0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= </a:t>
            </a:r>
            <a:r>
              <a:rPr lang="en-US" sz="1200" dirty="0" smtClean="0">
                <a:latin typeface="Times New Roman"/>
                <a:cs typeface="Times New Roman"/>
              </a:rPr>
              <a:t>0°, delay = 0 ns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latin typeface="Times New Roman"/>
                <a:cs typeface="Times New Roman"/>
              </a:rPr>
              <a:t>ray 2: -1.5 dB, </a:t>
            </a:r>
            <a:r>
              <a:rPr lang="en-US" sz="1200" dirty="0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n-US" sz="1200" dirty="0" smtClean="0">
                <a:latin typeface="Times New Roman"/>
                <a:cs typeface="Times New Roman"/>
              </a:rPr>
              <a:t> = 120°, delay = 50 ns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latin typeface="Times New Roman"/>
                <a:cs typeface="Times New Roman"/>
              </a:rPr>
              <a:t>ray 3: -20 dB, </a:t>
            </a:r>
            <a:r>
              <a:rPr lang="en-US" sz="1200" dirty="0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n-US" sz="1200" dirty="0">
                <a:latin typeface="Times New Roman"/>
                <a:cs typeface="Times New Roman"/>
              </a:rPr>
              <a:t> = 9</a:t>
            </a:r>
            <a:r>
              <a:rPr lang="en-US" sz="1200" dirty="0" smtClean="0">
                <a:latin typeface="Times New Roman"/>
                <a:cs typeface="Times New Roman"/>
              </a:rPr>
              <a:t>0</a:t>
            </a:r>
            <a:r>
              <a:rPr lang="en-US" sz="1200" dirty="0">
                <a:latin typeface="Times New Roman"/>
                <a:cs typeface="Times New Roman"/>
              </a:rPr>
              <a:t>°, delay = </a:t>
            </a:r>
            <a:r>
              <a:rPr lang="en-US" sz="1200" dirty="0" smtClean="0">
                <a:latin typeface="Times New Roman"/>
                <a:cs typeface="Times New Roman"/>
              </a:rPr>
              <a:t>155 </a:t>
            </a:r>
            <a:r>
              <a:rPr lang="en-US" sz="1200" dirty="0">
                <a:latin typeface="Times New Roman"/>
                <a:cs typeface="Times New Roman"/>
              </a:rPr>
              <a:t>ns</a:t>
            </a:r>
            <a:endParaRPr lang="en-US" sz="1200" dirty="0" smtClean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4" r="12408"/>
          <a:stretch/>
        </p:blipFill>
        <p:spPr>
          <a:xfrm>
            <a:off x="152400" y="2438400"/>
            <a:ext cx="4343400" cy="3257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6025" y="457200"/>
            <a:ext cx="3371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BYU Test 27 March 2017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09800"/>
            <a:ext cx="45720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2481" y="990600"/>
            <a:ext cx="1639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Times New Roman"/>
                <a:cs typeface="Times New Roman"/>
              </a:rPr>
              <a:t>Quasonix</a:t>
            </a:r>
            <a:r>
              <a:rPr lang="en-US" sz="1200" dirty="0" smtClean="0">
                <a:latin typeface="Times New Roman"/>
                <a:cs typeface="Times New Roman"/>
              </a:rPr>
              <a:t> TX S/N 7452</a:t>
            </a:r>
            <a:endParaRPr lang="en-US" sz="12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83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6025" y="457200"/>
            <a:ext cx="3218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EAFB Test 27 July 2016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6882" y="1371600"/>
            <a:ext cx="2730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3</a:t>
            </a:r>
            <a:r>
              <a:rPr lang="en-US" sz="1200" dirty="0" smtClean="0">
                <a:latin typeface="Times New Roman"/>
                <a:cs typeface="Times New Roman"/>
              </a:rPr>
              <a:t>-ray channel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latin typeface="Times New Roman"/>
                <a:cs typeface="Times New Roman"/>
              </a:rPr>
              <a:t>ray 1: 0 dB, </a:t>
            </a:r>
            <a:r>
              <a:rPr lang="en-US" sz="1200" dirty="0" smtClean="0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= </a:t>
            </a:r>
            <a:r>
              <a:rPr lang="en-US" sz="1200" dirty="0" smtClean="0">
                <a:latin typeface="Times New Roman"/>
                <a:cs typeface="Times New Roman"/>
              </a:rPr>
              <a:t>0°, delay = 0 ns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latin typeface="Times New Roman"/>
                <a:cs typeface="Times New Roman"/>
              </a:rPr>
              <a:t>ray 2: -1.5 dB, </a:t>
            </a:r>
            <a:r>
              <a:rPr lang="en-US" sz="1200" dirty="0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n-US" sz="1200" dirty="0" smtClean="0">
                <a:latin typeface="Times New Roman"/>
                <a:cs typeface="Times New Roman"/>
              </a:rPr>
              <a:t> = 120°, delay = 50 ns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latin typeface="Times New Roman"/>
                <a:cs typeface="Times New Roman"/>
              </a:rPr>
              <a:t>ray 3: -20 dB, </a:t>
            </a:r>
            <a:r>
              <a:rPr lang="en-US" sz="1200" dirty="0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n-US" sz="1200" dirty="0">
                <a:latin typeface="Times New Roman"/>
                <a:cs typeface="Times New Roman"/>
              </a:rPr>
              <a:t> = 9</a:t>
            </a:r>
            <a:r>
              <a:rPr lang="en-US" sz="1200" dirty="0" smtClean="0">
                <a:latin typeface="Times New Roman"/>
                <a:cs typeface="Times New Roman"/>
              </a:rPr>
              <a:t>0</a:t>
            </a:r>
            <a:r>
              <a:rPr lang="en-US" sz="1200" dirty="0">
                <a:latin typeface="Times New Roman"/>
                <a:cs typeface="Times New Roman"/>
              </a:rPr>
              <a:t>°, delay = </a:t>
            </a:r>
            <a:r>
              <a:rPr lang="en-US" sz="1200" dirty="0" smtClean="0">
                <a:latin typeface="Times New Roman"/>
                <a:cs typeface="Times New Roman"/>
              </a:rPr>
              <a:t>155 </a:t>
            </a:r>
            <a:r>
              <a:rPr lang="en-US" sz="1200" dirty="0">
                <a:latin typeface="Times New Roman"/>
                <a:cs typeface="Times New Roman"/>
              </a:rPr>
              <a:t>ns</a:t>
            </a:r>
            <a:endParaRPr lang="en-US" sz="1200" dirty="0" smtClean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0" y="2362200"/>
            <a:ext cx="4572000" cy="342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600" y="2209800"/>
            <a:ext cx="45720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52481" y="990600"/>
            <a:ext cx="1639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Times New Roman"/>
                <a:cs typeface="Times New Roman"/>
              </a:rPr>
              <a:t>Quasonix</a:t>
            </a:r>
            <a:r>
              <a:rPr lang="en-US" sz="1200" dirty="0" smtClean="0">
                <a:latin typeface="Times New Roman"/>
                <a:cs typeface="Times New Roman"/>
              </a:rPr>
              <a:t> TX S/N 7452</a:t>
            </a:r>
            <a:endParaRPr lang="en-US" sz="12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909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3-ray channel</a:t>
            </a:r>
          </a:p>
          <a:p>
            <a:pPr lvl="1"/>
            <a:r>
              <a:rPr lang="en-US" dirty="0" smtClean="0"/>
              <a:t>ray 1 = </a:t>
            </a:r>
            <a:r>
              <a:rPr lang="en-US" dirty="0"/>
              <a:t>1∠0, delay = </a:t>
            </a:r>
            <a:r>
              <a:rPr lang="en-US" dirty="0" smtClean="0"/>
              <a:t>0</a:t>
            </a:r>
          </a:p>
          <a:p>
            <a:pPr lvl="1"/>
            <a:r>
              <a:rPr lang="en-US" dirty="0" smtClean="0"/>
              <a:t>ray 2 = 0.8∠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n-US" dirty="0"/>
              <a:t>, delay = 50 ns, 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n-US" dirty="0"/>
              <a:t> = </a:t>
            </a:r>
            <a:r>
              <a:rPr lang="en-US" dirty="0" smtClean="0"/>
              <a:t>180</a:t>
            </a:r>
            <a:r>
              <a:rPr lang="en-US" dirty="0"/>
              <a:t>°, </a:t>
            </a:r>
            <a:r>
              <a:rPr lang="en-US" dirty="0" smtClean="0"/>
              <a:t>150</a:t>
            </a:r>
            <a:r>
              <a:rPr lang="en-US" dirty="0"/>
              <a:t>°, </a:t>
            </a:r>
            <a:r>
              <a:rPr lang="en-US" dirty="0" smtClean="0"/>
              <a:t>120°</a:t>
            </a:r>
          </a:p>
          <a:p>
            <a:pPr lvl="1"/>
            <a:r>
              <a:rPr lang="en-US" dirty="0" smtClean="0"/>
              <a:t>ray 3 = 0.1∠90°, delay = 155 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93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6882" y="1371600"/>
            <a:ext cx="2730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3</a:t>
            </a:r>
            <a:r>
              <a:rPr lang="en-US" sz="1200" dirty="0" smtClean="0">
                <a:latin typeface="Times New Roman"/>
                <a:cs typeface="Times New Roman"/>
              </a:rPr>
              <a:t>-ray channel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latin typeface="Times New Roman"/>
                <a:cs typeface="Times New Roman"/>
              </a:rPr>
              <a:t>ray 1: 0 dB, </a:t>
            </a:r>
            <a:r>
              <a:rPr lang="en-US" sz="1200" dirty="0" smtClean="0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= </a:t>
            </a:r>
            <a:r>
              <a:rPr lang="en-US" sz="1200" dirty="0" smtClean="0">
                <a:latin typeface="Times New Roman"/>
                <a:cs typeface="Times New Roman"/>
              </a:rPr>
              <a:t>0°, delay = 0 ns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latin typeface="Times New Roman"/>
                <a:cs typeface="Times New Roman"/>
              </a:rPr>
              <a:t>ray 2: -1.5 dB, </a:t>
            </a:r>
            <a:r>
              <a:rPr lang="en-US" sz="1200" dirty="0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n-US" sz="1200" dirty="0" smtClean="0">
                <a:latin typeface="Times New Roman"/>
                <a:cs typeface="Times New Roman"/>
              </a:rPr>
              <a:t> = 180°, delay = 50 ns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latin typeface="Times New Roman"/>
                <a:cs typeface="Times New Roman"/>
              </a:rPr>
              <a:t>ray 3: -20 dB, </a:t>
            </a:r>
            <a:r>
              <a:rPr lang="en-US" sz="1200" dirty="0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n-US" sz="1200" dirty="0">
                <a:latin typeface="Times New Roman"/>
                <a:cs typeface="Times New Roman"/>
              </a:rPr>
              <a:t> = 9</a:t>
            </a:r>
            <a:r>
              <a:rPr lang="en-US" sz="1200" dirty="0" smtClean="0">
                <a:latin typeface="Times New Roman"/>
                <a:cs typeface="Times New Roman"/>
              </a:rPr>
              <a:t>0</a:t>
            </a:r>
            <a:r>
              <a:rPr lang="en-US" sz="1200" dirty="0">
                <a:latin typeface="Times New Roman"/>
                <a:cs typeface="Times New Roman"/>
              </a:rPr>
              <a:t>°, delay = </a:t>
            </a:r>
            <a:r>
              <a:rPr lang="en-US" sz="1200" dirty="0" smtClean="0">
                <a:latin typeface="Times New Roman"/>
                <a:cs typeface="Times New Roman"/>
              </a:rPr>
              <a:t>155 </a:t>
            </a:r>
            <a:r>
              <a:rPr lang="en-US" sz="1200" dirty="0">
                <a:latin typeface="Times New Roman"/>
                <a:cs typeface="Times New Roman"/>
              </a:rPr>
              <a:t>ns</a:t>
            </a:r>
            <a:endParaRPr lang="en-US" sz="1200" dirty="0" smtClean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7" r="12500"/>
          <a:stretch/>
        </p:blipFill>
        <p:spPr>
          <a:xfrm>
            <a:off x="152400" y="2438400"/>
            <a:ext cx="4343400" cy="32595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86025" y="457200"/>
            <a:ext cx="320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BYU Test </a:t>
            </a:r>
            <a:r>
              <a:rPr lang="en-US" sz="2400" dirty="0" smtClean="0">
                <a:latin typeface="Times New Roman"/>
                <a:cs typeface="Times New Roman"/>
              </a:rPr>
              <a:t>03 April </a:t>
            </a:r>
            <a:r>
              <a:rPr lang="en-US" sz="2400" dirty="0" smtClean="0">
                <a:latin typeface="Times New Roman"/>
                <a:cs typeface="Times New Roman"/>
              </a:rPr>
              <a:t>2017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2481" y="990600"/>
            <a:ext cx="1639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Times New Roman"/>
                <a:cs typeface="Times New Roman"/>
              </a:rPr>
              <a:t>Quasonix</a:t>
            </a:r>
            <a:r>
              <a:rPr lang="en-US" sz="1200" dirty="0" smtClean="0">
                <a:latin typeface="Times New Roman"/>
                <a:cs typeface="Times New Roman"/>
              </a:rPr>
              <a:t> TX S/N 8449</a:t>
            </a:r>
            <a:endParaRPr lang="en-US" sz="1200" dirty="0" smtClean="0"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09800"/>
            <a:ext cx="457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5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06882" y="1371600"/>
            <a:ext cx="2730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3</a:t>
            </a:r>
            <a:r>
              <a:rPr lang="en-US" sz="1200" dirty="0" smtClean="0">
                <a:latin typeface="Times New Roman"/>
                <a:cs typeface="Times New Roman"/>
              </a:rPr>
              <a:t>-ray channel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latin typeface="Times New Roman"/>
                <a:cs typeface="Times New Roman"/>
              </a:rPr>
              <a:t>ray 1: 0 dB, </a:t>
            </a:r>
            <a:r>
              <a:rPr lang="en-US" sz="1200" dirty="0" smtClean="0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= </a:t>
            </a:r>
            <a:r>
              <a:rPr lang="en-US" sz="1200" dirty="0" smtClean="0">
                <a:latin typeface="Times New Roman"/>
                <a:cs typeface="Times New Roman"/>
              </a:rPr>
              <a:t>0°, delay = 0 ns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latin typeface="Times New Roman"/>
                <a:cs typeface="Times New Roman"/>
              </a:rPr>
              <a:t>ray 2: -1.5 dB, </a:t>
            </a:r>
            <a:r>
              <a:rPr lang="en-US" sz="1200" dirty="0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n-US" sz="1200" dirty="0" smtClean="0">
                <a:latin typeface="Times New Roman"/>
                <a:cs typeface="Times New Roman"/>
              </a:rPr>
              <a:t> = 180°, delay = 50 ns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latin typeface="Times New Roman"/>
                <a:cs typeface="Times New Roman"/>
              </a:rPr>
              <a:t>ray 3: -20 dB, </a:t>
            </a:r>
            <a:r>
              <a:rPr lang="en-US" sz="1200" dirty="0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n-US" sz="1200" dirty="0">
                <a:latin typeface="Times New Roman"/>
                <a:cs typeface="Times New Roman"/>
              </a:rPr>
              <a:t> = 9</a:t>
            </a:r>
            <a:r>
              <a:rPr lang="en-US" sz="1200" dirty="0" smtClean="0">
                <a:latin typeface="Times New Roman"/>
                <a:cs typeface="Times New Roman"/>
              </a:rPr>
              <a:t>0</a:t>
            </a:r>
            <a:r>
              <a:rPr lang="en-US" sz="1200" dirty="0">
                <a:latin typeface="Times New Roman"/>
                <a:cs typeface="Times New Roman"/>
              </a:rPr>
              <a:t>°, delay = </a:t>
            </a:r>
            <a:r>
              <a:rPr lang="en-US" sz="1200" dirty="0" smtClean="0">
                <a:latin typeface="Times New Roman"/>
                <a:cs typeface="Times New Roman"/>
              </a:rPr>
              <a:t>155 </a:t>
            </a:r>
            <a:r>
              <a:rPr lang="en-US" sz="1200" dirty="0">
                <a:latin typeface="Times New Roman"/>
                <a:cs typeface="Times New Roman"/>
              </a:rPr>
              <a:t>ns</a:t>
            </a:r>
            <a:endParaRPr lang="en-US" sz="1200" dirty="0" smtClean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7" r="12500"/>
          <a:stretch/>
        </p:blipFill>
        <p:spPr>
          <a:xfrm>
            <a:off x="152400" y="2438400"/>
            <a:ext cx="4343400" cy="32595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6025" y="457200"/>
            <a:ext cx="3371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/>
                <a:cs typeface="Times New Roman"/>
              </a:rPr>
              <a:t>BYU Test 27 March 2017</a:t>
            </a:r>
            <a:endParaRPr lang="en-US" sz="2400" dirty="0" smtClean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09800"/>
            <a:ext cx="4572000" cy="3657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52481" y="990600"/>
            <a:ext cx="1639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Times New Roman"/>
                <a:cs typeface="Times New Roman"/>
              </a:rPr>
              <a:t>Quasonix</a:t>
            </a:r>
            <a:r>
              <a:rPr lang="en-US" sz="1200" dirty="0" smtClean="0">
                <a:latin typeface="Times New Roman"/>
                <a:cs typeface="Times New Roman"/>
              </a:rPr>
              <a:t> TX S/N 7452</a:t>
            </a:r>
            <a:endParaRPr lang="en-US" sz="12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570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6882" y="1371600"/>
            <a:ext cx="2730235" cy="83099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sz="1200" kern="1200" dirty="0">
                <a:latin typeface="Times New Roman"/>
                <a:cs typeface="Times New Roman"/>
              </a:rPr>
              <a:t>3</a:t>
            </a:r>
            <a:r>
              <a:rPr lang="en-US" sz="1200" kern="1200" dirty="0" smtClean="0">
                <a:latin typeface="Times New Roman"/>
                <a:cs typeface="Times New Roman"/>
              </a:rPr>
              <a:t>-ray channel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latin typeface="Times New Roman"/>
                <a:cs typeface="Times New Roman"/>
              </a:rPr>
              <a:t>ray 1: 0 dB, </a:t>
            </a:r>
            <a:r>
              <a:rPr lang="en-US" sz="1200" kern="1200" dirty="0" smtClean="0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n-US" sz="1200" kern="1200" dirty="0" smtClean="0">
                <a:latin typeface="Times New Roman"/>
                <a:cs typeface="Times New Roman"/>
              </a:rPr>
              <a:t> </a:t>
            </a:r>
            <a:r>
              <a:rPr lang="en-US" sz="1200" kern="1200" dirty="0">
                <a:latin typeface="Times New Roman"/>
                <a:cs typeface="Times New Roman"/>
              </a:rPr>
              <a:t>= </a:t>
            </a:r>
            <a:r>
              <a:rPr lang="en-US" sz="1200" kern="1200" dirty="0" smtClean="0">
                <a:latin typeface="Times New Roman"/>
                <a:cs typeface="Times New Roman"/>
              </a:rPr>
              <a:t>0°, delay = 0 ns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latin typeface="Times New Roman"/>
                <a:cs typeface="Times New Roman"/>
              </a:rPr>
              <a:t>ray 2: -1.5 dB, </a:t>
            </a:r>
            <a:r>
              <a:rPr lang="en-US" sz="1200" kern="1200" dirty="0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n-US" sz="1200" kern="1200" dirty="0" smtClean="0">
                <a:latin typeface="Times New Roman"/>
                <a:cs typeface="Times New Roman"/>
              </a:rPr>
              <a:t> = 180°, delay = 50 ns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latin typeface="Times New Roman"/>
                <a:cs typeface="Times New Roman"/>
              </a:rPr>
              <a:t>ray 3: -20 dB, </a:t>
            </a:r>
            <a:r>
              <a:rPr lang="en-US" sz="1200" kern="1200" dirty="0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n-US" sz="1200" kern="1200" dirty="0">
                <a:latin typeface="Times New Roman"/>
                <a:cs typeface="Times New Roman"/>
              </a:rPr>
              <a:t> = 9</a:t>
            </a:r>
            <a:r>
              <a:rPr lang="en-US" sz="1200" kern="1200" dirty="0" smtClean="0">
                <a:latin typeface="Times New Roman"/>
                <a:cs typeface="Times New Roman"/>
              </a:rPr>
              <a:t>0</a:t>
            </a:r>
            <a:r>
              <a:rPr lang="en-US" sz="1200" kern="1200" dirty="0">
                <a:latin typeface="Times New Roman"/>
                <a:cs typeface="Times New Roman"/>
              </a:rPr>
              <a:t>°, delay = </a:t>
            </a:r>
            <a:r>
              <a:rPr lang="en-US" sz="1200" kern="1200" dirty="0" smtClean="0">
                <a:latin typeface="Times New Roman"/>
                <a:cs typeface="Times New Roman"/>
              </a:rPr>
              <a:t>155 </a:t>
            </a:r>
            <a:r>
              <a:rPr lang="en-US" sz="1200" kern="1200" dirty="0">
                <a:latin typeface="Times New Roman"/>
                <a:cs typeface="Times New Roman"/>
              </a:rPr>
              <a:t>ns</a:t>
            </a:r>
            <a:endParaRPr lang="en-US" sz="1200" kern="1200" dirty="0" smtClean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" y="2438400"/>
            <a:ext cx="4572000" cy="3429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533" y="2209800"/>
            <a:ext cx="45720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6025" y="457200"/>
            <a:ext cx="3218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EAFB Test 27 July 2016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2481" y="990600"/>
            <a:ext cx="1639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Times New Roman"/>
                <a:cs typeface="Times New Roman"/>
              </a:rPr>
              <a:t>Quasonix</a:t>
            </a:r>
            <a:r>
              <a:rPr lang="en-US" sz="1200" dirty="0" smtClean="0">
                <a:latin typeface="Times New Roman"/>
                <a:cs typeface="Times New Roman"/>
              </a:rPr>
              <a:t> TX S/N 7452</a:t>
            </a:r>
            <a:endParaRPr lang="en-US" sz="12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84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6882" y="1371600"/>
            <a:ext cx="2730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3</a:t>
            </a:r>
            <a:r>
              <a:rPr lang="en-US" sz="1200" dirty="0" smtClean="0">
                <a:latin typeface="Times New Roman"/>
                <a:cs typeface="Times New Roman"/>
              </a:rPr>
              <a:t>-ray channel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latin typeface="Times New Roman"/>
                <a:cs typeface="Times New Roman"/>
              </a:rPr>
              <a:t>ray 1: 0 dB, </a:t>
            </a:r>
            <a:r>
              <a:rPr lang="en-US" sz="1200" dirty="0" smtClean="0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= </a:t>
            </a:r>
            <a:r>
              <a:rPr lang="en-US" sz="1200" dirty="0" smtClean="0">
                <a:latin typeface="Times New Roman"/>
                <a:cs typeface="Times New Roman"/>
              </a:rPr>
              <a:t>0°, delay = 0 ns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latin typeface="Times New Roman"/>
                <a:cs typeface="Times New Roman"/>
              </a:rPr>
              <a:t>ray 2: -1.5 dB, </a:t>
            </a:r>
            <a:r>
              <a:rPr lang="en-US" sz="1200" dirty="0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n-US" sz="1200" dirty="0" smtClean="0">
                <a:latin typeface="Times New Roman"/>
                <a:cs typeface="Times New Roman"/>
              </a:rPr>
              <a:t> = 150°, delay = 50 ns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latin typeface="Times New Roman"/>
                <a:cs typeface="Times New Roman"/>
              </a:rPr>
              <a:t>ray 3: -20 dB, </a:t>
            </a:r>
            <a:r>
              <a:rPr lang="en-US" sz="1200" dirty="0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n-US" sz="1200" dirty="0">
                <a:latin typeface="Times New Roman"/>
                <a:cs typeface="Times New Roman"/>
              </a:rPr>
              <a:t> = 9</a:t>
            </a:r>
            <a:r>
              <a:rPr lang="en-US" sz="1200" dirty="0" smtClean="0">
                <a:latin typeface="Times New Roman"/>
                <a:cs typeface="Times New Roman"/>
              </a:rPr>
              <a:t>0</a:t>
            </a:r>
            <a:r>
              <a:rPr lang="en-US" sz="1200" dirty="0">
                <a:latin typeface="Times New Roman"/>
                <a:cs typeface="Times New Roman"/>
              </a:rPr>
              <a:t>°, delay = </a:t>
            </a:r>
            <a:r>
              <a:rPr lang="en-US" sz="1200" dirty="0" smtClean="0">
                <a:latin typeface="Times New Roman"/>
                <a:cs typeface="Times New Roman"/>
              </a:rPr>
              <a:t>155 </a:t>
            </a:r>
            <a:r>
              <a:rPr lang="en-US" sz="1200" dirty="0">
                <a:latin typeface="Times New Roman"/>
                <a:cs typeface="Times New Roman"/>
              </a:rPr>
              <a:t>ns</a:t>
            </a:r>
            <a:endParaRPr lang="en-US" sz="1200" dirty="0" smtClean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86025" y="457200"/>
            <a:ext cx="320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BYU Test </a:t>
            </a:r>
            <a:r>
              <a:rPr lang="en-US" sz="2400" dirty="0" smtClean="0">
                <a:latin typeface="Times New Roman"/>
                <a:cs typeface="Times New Roman"/>
              </a:rPr>
              <a:t>03 April 2017</a:t>
            </a:r>
            <a:endParaRPr lang="en-US" sz="2400" dirty="0" smtClean="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52481" y="990600"/>
            <a:ext cx="1639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Times New Roman"/>
                <a:cs typeface="Times New Roman"/>
              </a:rPr>
              <a:t>Quasonix</a:t>
            </a:r>
            <a:r>
              <a:rPr lang="en-US" sz="1200" dirty="0" smtClean="0">
                <a:latin typeface="Times New Roman"/>
                <a:cs typeface="Times New Roman"/>
              </a:rPr>
              <a:t> TX S/N 8449</a:t>
            </a:r>
            <a:endParaRPr lang="en-US" sz="1200" dirty="0" smtClean="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4" r="12408"/>
          <a:stretch/>
        </p:blipFill>
        <p:spPr>
          <a:xfrm>
            <a:off x="152400" y="2438400"/>
            <a:ext cx="4343400" cy="32696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09800"/>
            <a:ext cx="457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4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6882" y="1371600"/>
            <a:ext cx="2730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3</a:t>
            </a:r>
            <a:r>
              <a:rPr lang="en-US" sz="1200" dirty="0" smtClean="0">
                <a:latin typeface="Times New Roman"/>
                <a:cs typeface="Times New Roman"/>
              </a:rPr>
              <a:t>-ray channel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latin typeface="Times New Roman"/>
                <a:cs typeface="Times New Roman"/>
              </a:rPr>
              <a:t>ray 1: 0 dB, </a:t>
            </a:r>
            <a:r>
              <a:rPr lang="en-US" sz="1200" dirty="0" smtClean="0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= </a:t>
            </a:r>
            <a:r>
              <a:rPr lang="en-US" sz="1200" dirty="0" smtClean="0">
                <a:latin typeface="Times New Roman"/>
                <a:cs typeface="Times New Roman"/>
              </a:rPr>
              <a:t>0°, delay = 0 ns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latin typeface="Times New Roman"/>
                <a:cs typeface="Times New Roman"/>
              </a:rPr>
              <a:t>ray 2: -1.5 dB, </a:t>
            </a:r>
            <a:r>
              <a:rPr lang="en-US" sz="1200" dirty="0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n-US" sz="1200" dirty="0" smtClean="0">
                <a:latin typeface="Times New Roman"/>
                <a:cs typeface="Times New Roman"/>
              </a:rPr>
              <a:t> = 150°, delay = 50 ns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latin typeface="Times New Roman"/>
                <a:cs typeface="Times New Roman"/>
              </a:rPr>
              <a:t>ray 3: -20 dB, </a:t>
            </a:r>
            <a:r>
              <a:rPr lang="en-US" sz="1200" dirty="0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n-US" sz="1200" dirty="0">
                <a:latin typeface="Times New Roman"/>
                <a:cs typeface="Times New Roman"/>
              </a:rPr>
              <a:t> = 9</a:t>
            </a:r>
            <a:r>
              <a:rPr lang="en-US" sz="1200" dirty="0" smtClean="0">
                <a:latin typeface="Times New Roman"/>
                <a:cs typeface="Times New Roman"/>
              </a:rPr>
              <a:t>0</a:t>
            </a:r>
            <a:r>
              <a:rPr lang="en-US" sz="1200" dirty="0">
                <a:latin typeface="Times New Roman"/>
                <a:cs typeface="Times New Roman"/>
              </a:rPr>
              <a:t>°, delay = </a:t>
            </a:r>
            <a:r>
              <a:rPr lang="en-US" sz="1200" dirty="0" smtClean="0">
                <a:latin typeface="Times New Roman"/>
                <a:cs typeface="Times New Roman"/>
              </a:rPr>
              <a:t>155 </a:t>
            </a:r>
            <a:r>
              <a:rPr lang="en-US" sz="1200" dirty="0">
                <a:latin typeface="Times New Roman"/>
                <a:cs typeface="Times New Roman"/>
              </a:rPr>
              <a:t>ns</a:t>
            </a:r>
            <a:endParaRPr lang="en-US" sz="1200" dirty="0" smtClean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4" r="12408"/>
          <a:stretch/>
        </p:blipFill>
        <p:spPr>
          <a:xfrm>
            <a:off x="152400" y="2438400"/>
            <a:ext cx="4343400" cy="32696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6025" y="457200"/>
            <a:ext cx="3371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/>
                <a:cs typeface="Times New Roman"/>
              </a:rPr>
              <a:t>BYU Test 27 March 2017</a:t>
            </a:r>
            <a:endParaRPr lang="en-US" sz="2400" dirty="0" smtClean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09800"/>
            <a:ext cx="45720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52481" y="990600"/>
            <a:ext cx="1639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Times New Roman"/>
                <a:cs typeface="Times New Roman"/>
              </a:rPr>
              <a:t>Quasonix</a:t>
            </a:r>
            <a:r>
              <a:rPr lang="en-US" sz="1200" dirty="0" smtClean="0">
                <a:latin typeface="Times New Roman"/>
                <a:cs typeface="Times New Roman"/>
              </a:rPr>
              <a:t> TX S/N 7452</a:t>
            </a:r>
            <a:endParaRPr lang="en-US" sz="12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188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6025" y="457200"/>
            <a:ext cx="3218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EAFB Test 27 July 2016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6882" y="1371600"/>
            <a:ext cx="2730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3</a:t>
            </a:r>
            <a:r>
              <a:rPr lang="en-US" sz="1200" dirty="0" smtClean="0">
                <a:latin typeface="Times New Roman"/>
                <a:cs typeface="Times New Roman"/>
              </a:rPr>
              <a:t>-ray channel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latin typeface="Times New Roman"/>
                <a:cs typeface="Times New Roman"/>
              </a:rPr>
              <a:t>ray 1: 0 dB, </a:t>
            </a:r>
            <a:r>
              <a:rPr lang="en-US" sz="1200" dirty="0" smtClean="0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= </a:t>
            </a:r>
            <a:r>
              <a:rPr lang="en-US" sz="1200" dirty="0" smtClean="0">
                <a:latin typeface="Times New Roman"/>
                <a:cs typeface="Times New Roman"/>
              </a:rPr>
              <a:t>0°, delay = 0 ns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latin typeface="Times New Roman"/>
                <a:cs typeface="Times New Roman"/>
              </a:rPr>
              <a:t>ray 2: -1.5 dB, </a:t>
            </a:r>
            <a:r>
              <a:rPr lang="en-US" sz="1200" dirty="0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n-US" sz="1200" dirty="0" smtClean="0">
                <a:latin typeface="Times New Roman"/>
                <a:cs typeface="Times New Roman"/>
              </a:rPr>
              <a:t> = 150°, delay = 50 ns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latin typeface="Times New Roman"/>
                <a:cs typeface="Times New Roman"/>
              </a:rPr>
              <a:t>ray 3: -20 dB, </a:t>
            </a:r>
            <a:r>
              <a:rPr lang="en-US" sz="1200" dirty="0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n-US" sz="1200" dirty="0">
                <a:latin typeface="Times New Roman"/>
                <a:cs typeface="Times New Roman"/>
              </a:rPr>
              <a:t> = 9</a:t>
            </a:r>
            <a:r>
              <a:rPr lang="en-US" sz="1200" dirty="0" smtClean="0">
                <a:latin typeface="Times New Roman"/>
                <a:cs typeface="Times New Roman"/>
              </a:rPr>
              <a:t>0</a:t>
            </a:r>
            <a:r>
              <a:rPr lang="en-US" sz="1200" dirty="0">
                <a:latin typeface="Times New Roman"/>
                <a:cs typeface="Times New Roman"/>
              </a:rPr>
              <a:t>°, delay = </a:t>
            </a:r>
            <a:r>
              <a:rPr lang="en-US" sz="1200" dirty="0" smtClean="0">
                <a:latin typeface="Times New Roman"/>
                <a:cs typeface="Times New Roman"/>
              </a:rPr>
              <a:t>155 </a:t>
            </a:r>
            <a:r>
              <a:rPr lang="en-US" sz="1200" dirty="0">
                <a:latin typeface="Times New Roman"/>
                <a:cs typeface="Times New Roman"/>
              </a:rPr>
              <a:t>ns</a:t>
            </a:r>
            <a:endParaRPr lang="en-US" sz="1200" dirty="0" smtClean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09800"/>
            <a:ext cx="457200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8400"/>
            <a:ext cx="4572000" cy="342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52481" y="990600"/>
            <a:ext cx="1639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Times New Roman"/>
                <a:cs typeface="Times New Roman"/>
              </a:rPr>
              <a:t>Quasonix</a:t>
            </a:r>
            <a:r>
              <a:rPr lang="en-US" sz="1200" dirty="0" smtClean="0">
                <a:latin typeface="Times New Roman"/>
                <a:cs typeface="Times New Roman"/>
              </a:rPr>
              <a:t> TX S/N 7452</a:t>
            </a:r>
            <a:endParaRPr lang="en-US" sz="12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66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6882" y="1371600"/>
            <a:ext cx="2730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3</a:t>
            </a:r>
            <a:r>
              <a:rPr lang="en-US" sz="1200" dirty="0" smtClean="0">
                <a:latin typeface="Times New Roman"/>
                <a:cs typeface="Times New Roman"/>
              </a:rPr>
              <a:t>-ray channel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latin typeface="Times New Roman"/>
                <a:cs typeface="Times New Roman"/>
              </a:rPr>
              <a:t>ray 1: 0 dB, </a:t>
            </a:r>
            <a:r>
              <a:rPr lang="en-US" sz="1200" dirty="0" smtClean="0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= </a:t>
            </a:r>
            <a:r>
              <a:rPr lang="en-US" sz="1200" dirty="0" smtClean="0">
                <a:latin typeface="Times New Roman"/>
                <a:cs typeface="Times New Roman"/>
              </a:rPr>
              <a:t>0°, delay = 0 ns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latin typeface="Times New Roman"/>
                <a:cs typeface="Times New Roman"/>
              </a:rPr>
              <a:t>ray 2: -1.5 dB, </a:t>
            </a:r>
            <a:r>
              <a:rPr lang="en-US" sz="1200" dirty="0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n-US" sz="1200" dirty="0" smtClean="0">
                <a:latin typeface="Times New Roman"/>
                <a:cs typeface="Times New Roman"/>
              </a:rPr>
              <a:t> = 120°, delay = 50 ns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latin typeface="Times New Roman"/>
                <a:cs typeface="Times New Roman"/>
              </a:rPr>
              <a:t>ray 3: -20 dB, </a:t>
            </a:r>
            <a:r>
              <a:rPr lang="en-US" sz="1200" dirty="0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n-US" sz="1200" dirty="0">
                <a:latin typeface="Times New Roman"/>
                <a:cs typeface="Times New Roman"/>
              </a:rPr>
              <a:t> = 9</a:t>
            </a:r>
            <a:r>
              <a:rPr lang="en-US" sz="1200" dirty="0" smtClean="0">
                <a:latin typeface="Times New Roman"/>
                <a:cs typeface="Times New Roman"/>
              </a:rPr>
              <a:t>0</a:t>
            </a:r>
            <a:r>
              <a:rPr lang="en-US" sz="1200" dirty="0">
                <a:latin typeface="Times New Roman"/>
                <a:cs typeface="Times New Roman"/>
              </a:rPr>
              <a:t>°, delay = </a:t>
            </a:r>
            <a:r>
              <a:rPr lang="en-US" sz="1200" dirty="0" smtClean="0">
                <a:latin typeface="Times New Roman"/>
                <a:cs typeface="Times New Roman"/>
              </a:rPr>
              <a:t>155 </a:t>
            </a:r>
            <a:r>
              <a:rPr lang="en-US" sz="1200" dirty="0">
                <a:latin typeface="Times New Roman"/>
                <a:cs typeface="Times New Roman"/>
              </a:rPr>
              <a:t>ns</a:t>
            </a:r>
            <a:endParaRPr lang="en-US" sz="1200" dirty="0" smtClean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4" r="12408"/>
          <a:stretch/>
        </p:blipFill>
        <p:spPr>
          <a:xfrm>
            <a:off x="152400" y="2438400"/>
            <a:ext cx="4343400" cy="3257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86025" y="457200"/>
            <a:ext cx="327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BYU Test </a:t>
            </a:r>
            <a:r>
              <a:rPr lang="en-US" sz="2400" dirty="0" smtClean="0">
                <a:latin typeface="Times New Roman"/>
                <a:cs typeface="Times New Roman"/>
              </a:rPr>
              <a:t>03 April </a:t>
            </a:r>
            <a:r>
              <a:rPr lang="en-US" sz="2400" dirty="0" smtClean="0">
                <a:latin typeface="Times New Roman"/>
                <a:cs typeface="Times New Roman"/>
              </a:rPr>
              <a:t>2017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2481" y="990600"/>
            <a:ext cx="1639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Times New Roman"/>
                <a:cs typeface="Times New Roman"/>
              </a:rPr>
              <a:t>Quasonix</a:t>
            </a:r>
            <a:r>
              <a:rPr lang="en-US" sz="1200" dirty="0" smtClean="0">
                <a:latin typeface="Times New Roman"/>
                <a:cs typeface="Times New Roman"/>
              </a:rPr>
              <a:t> TX S/N 8449</a:t>
            </a:r>
            <a:endParaRPr lang="en-US" sz="1200" dirty="0" smtClean="0"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09800"/>
            <a:ext cx="457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1611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  <a:effectLst/>
      </a:spPr>
      <a:bodyPr rtlCol="0" anchor="ctr"/>
      <a:lstStyle>
        <a:defPPr algn="ctr">
          <a:defRPr sz="1200" dirty="0" smtClean="0">
            <a:solidFill>
              <a:schemeClr val="tx1"/>
            </a:solidFill>
            <a:latin typeface="Times New Roman"/>
            <a:cs typeface="Times New Roman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MDR paper image template</Template>
  <TotalTime>287</TotalTime>
  <Words>630</Words>
  <Application>Microsoft Macintosh PowerPoint</Application>
  <PresentationFormat>On-screen Show (4:3)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Symbol</vt:lpstr>
      <vt:lpstr>Times New Roman</vt:lpstr>
      <vt:lpstr>Arial</vt:lpstr>
      <vt:lpstr>Presentation1</vt:lpstr>
      <vt:lpstr>Configuration for static multipath tests for data aided EQ</vt:lpstr>
      <vt:lpstr>Channel settings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mdr</dc:creator>
  <cp:lastModifiedBy>mdr</cp:lastModifiedBy>
  <cp:revision>54</cp:revision>
  <cp:lastPrinted>2017-03-20T23:08:06Z</cp:lastPrinted>
  <dcterms:created xsi:type="dcterms:W3CDTF">2016-07-29T22:12:16Z</dcterms:created>
  <dcterms:modified xsi:type="dcterms:W3CDTF">2017-04-04T13:57:06Z</dcterms:modified>
</cp:coreProperties>
</file>