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1" r:id="rId2"/>
    <p:sldId id="307" r:id="rId3"/>
    <p:sldId id="278" r:id="rId4"/>
    <p:sldId id="308" r:id="rId5"/>
    <p:sldId id="280" r:id="rId6"/>
    <p:sldId id="309" r:id="rId7"/>
    <p:sldId id="273" r:id="rId8"/>
    <p:sldId id="282" r:id="rId9"/>
    <p:sldId id="312" r:id="rId10"/>
    <p:sldId id="313" r:id="rId11"/>
    <p:sldId id="301" r:id="rId12"/>
    <p:sldId id="302" r:id="rId13"/>
    <p:sldId id="314" r:id="rId14"/>
    <p:sldId id="284" r:id="rId15"/>
    <p:sldId id="315" r:id="rId16"/>
    <p:sldId id="286" r:id="rId17"/>
    <p:sldId id="293" r:id="rId18"/>
    <p:sldId id="316" r:id="rId19"/>
    <p:sldId id="317" r:id="rId20"/>
    <p:sldId id="318" r:id="rId21"/>
    <p:sldId id="319" r:id="rId22"/>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DOT User" initials="OU"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8256"/>
    <a:srgbClr val="4F7921"/>
    <a:srgbClr val="92D050"/>
    <a:srgbClr val="FFD85B"/>
    <a:srgbClr val="FFCC00"/>
    <a:srgbClr val="FFFFFF"/>
    <a:srgbClr val="110D05"/>
    <a:srgbClr val="06195E"/>
    <a:srgbClr val="092A71"/>
    <a:srgbClr val="3E14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08" autoAdjust="0"/>
    <p:restoredTop sz="81084" autoAdjust="0"/>
  </p:normalViewPr>
  <p:slideViewPr>
    <p:cSldViewPr snapToGrid="0">
      <p:cViewPr>
        <p:scale>
          <a:sx n="100" d="100"/>
          <a:sy n="100" d="100"/>
        </p:scale>
        <p:origin x="426" y="-2952"/>
      </p:cViewPr>
      <p:guideLst>
        <p:guide orient="horz" pos="2160"/>
        <p:guide pos="2856"/>
      </p:guideLst>
    </p:cSldViewPr>
  </p:slideViewPr>
  <p:notesTextViewPr>
    <p:cViewPr>
      <p:scale>
        <a:sx n="1" d="1"/>
        <a:sy n="1" d="1"/>
      </p:scale>
      <p:origin x="0" y="-199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8D817AEF-3C8D-424F-BF6D-41AC26C58DDB}" type="datetimeFigureOut">
              <a:rPr lang="en-US" smtClean="0"/>
              <a:t>11/13/2015</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76B1CE8C-52AB-45C1-BFF3-168AD7FCE424}" type="slidenum">
              <a:rPr lang="en-US" smtClean="0"/>
              <a:t>‹#›</a:t>
            </a:fld>
            <a:endParaRPr lang="en-US"/>
          </a:p>
        </p:txBody>
      </p:sp>
    </p:spTree>
    <p:extLst>
      <p:ext uri="{BB962C8B-B14F-4D97-AF65-F5344CB8AC3E}">
        <p14:creationId xmlns:p14="http://schemas.microsoft.com/office/powerpoint/2010/main" val="1843511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CE8C-52AB-45C1-BFF3-168AD7FCE424}" type="slidenum">
              <a:rPr lang="en-US" smtClean="0"/>
              <a:t>1</a:t>
            </a:fld>
            <a:endParaRPr lang="en-US"/>
          </a:p>
        </p:txBody>
      </p:sp>
    </p:spTree>
    <p:extLst>
      <p:ext uri="{BB962C8B-B14F-4D97-AF65-F5344CB8AC3E}">
        <p14:creationId xmlns:p14="http://schemas.microsoft.com/office/powerpoint/2010/main" val="181844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7673975" y="-5053013"/>
            <a:ext cx="15351125" cy="11514138"/>
          </a:xfrm>
          <a:ln/>
        </p:spPr>
      </p:sp>
      <p:sp>
        <p:nvSpPr>
          <p:cNvPr id="7171" name="Rectangle 3"/>
          <p:cNvSpPr>
            <a:spLocks noGrp="1" noChangeArrowheads="1"/>
          </p:cNvSpPr>
          <p:nvPr>
            <p:ph type="body" idx="1"/>
          </p:nvPr>
        </p:nvSpPr>
        <p:spPr>
          <a:xfrm>
            <a:off x="702790" y="4422667"/>
            <a:ext cx="5607926" cy="4180242"/>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16366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major planning</a:t>
            </a:r>
            <a:r>
              <a:rPr lang="en-US" baseline="0" dirty="0" smtClean="0"/>
              <a:t> application of GreenSTEP was the development of a statewide transportation strategy for reducing greenhouse gas emissions. Oregon’s state legislature adopted a law requiring the Oregon Department of Transportation to develop a strategy to assist in achieving the 2050 goal. This diagram summarizes some of the process for developing the strategy. Starting at the left-hand side, several thematic approaches for reducing emissions were considered. As expected, all were found to be inadequate. These themes were then combined, and when it was found that the combination was still inadequate, enhancements were made to the combination. Finally, two alternative approaches were tried for making the final reductions. The first was to increase prices to a level that would reduce demand sufficiently to meet the goal. The second was to pursue more ambitious improvements to transportation and power technology to reduce emission rates per mile.</a:t>
            </a:r>
            <a:endParaRPr lang="en-US" dirty="0"/>
          </a:p>
        </p:txBody>
      </p:sp>
      <p:sp>
        <p:nvSpPr>
          <p:cNvPr id="4" name="Slide Number Placeholder 3"/>
          <p:cNvSpPr>
            <a:spLocks noGrp="1"/>
          </p:cNvSpPr>
          <p:nvPr>
            <p:ph type="sldNum" sz="quarter" idx="10"/>
          </p:nvPr>
        </p:nvSpPr>
        <p:spPr/>
        <p:txBody>
          <a:bodyPr/>
          <a:lstStyle/>
          <a:p>
            <a:fld id="{76B1CE8C-52AB-45C1-BFF3-168AD7FCE424}" type="slidenum">
              <a:rPr lang="en-US" smtClean="0"/>
              <a:t>11</a:t>
            </a:fld>
            <a:endParaRPr lang="en-US"/>
          </a:p>
        </p:txBody>
      </p:sp>
    </p:spTree>
    <p:extLst>
      <p:ext uri="{BB962C8B-B14F-4D97-AF65-F5344CB8AC3E}">
        <p14:creationId xmlns:p14="http://schemas.microsoft.com/office/powerpoint/2010/main" val="1198463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household-based modeling approach</a:t>
            </a:r>
            <a:r>
              <a:rPr lang="en-US" baseline="0" dirty="0" smtClean="0"/>
              <a:t> of GreenSTEP enabled us to see how emissions differed with regard to household characteristics. The left-hand figure shows how the emissions of households vary by household income under the four combination scenarios shown in the previous slide: combination, enhanced combination, enhanced combination with greater pricing, and enhanced combination with improved technology. One thing to notice regarding this is that the increased pricing scenario reduces emissions more than the improved technology scenario for lower household incomes, but the opposite is the case for higher income households. The right-hand figure shows that except for households living at the lowest densities, the improved technology scenario reduces emissions more than the increased pricing scenario.</a:t>
            </a:r>
            <a:endParaRPr lang="en-US" dirty="0"/>
          </a:p>
        </p:txBody>
      </p:sp>
      <p:sp>
        <p:nvSpPr>
          <p:cNvPr id="4" name="Slide Number Placeholder 3"/>
          <p:cNvSpPr>
            <a:spLocks noGrp="1"/>
          </p:cNvSpPr>
          <p:nvPr>
            <p:ph type="sldNum" sz="quarter" idx="10"/>
          </p:nvPr>
        </p:nvSpPr>
        <p:spPr/>
        <p:txBody>
          <a:bodyPr/>
          <a:lstStyle/>
          <a:p>
            <a:fld id="{76B1CE8C-52AB-45C1-BFF3-168AD7FCE424}" type="slidenum">
              <a:rPr lang="en-US" smtClean="0"/>
              <a:t>12</a:t>
            </a:fld>
            <a:endParaRPr lang="en-US"/>
          </a:p>
        </p:txBody>
      </p:sp>
    </p:spTree>
    <p:extLst>
      <p:ext uri="{BB962C8B-B14F-4D97-AF65-F5344CB8AC3E}">
        <p14:creationId xmlns:p14="http://schemas.microsoft.com/office/powerpoint/2010/main" val="1412207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GreenSTEP model got the notice of other transportation modelers and</a:t>
            </a:r>
            <a:r>
              <a:rPr lang="en-US" baseline="0" dirty="0" smtClean="0"/>
              <a:t> planners and several other models were spawned from it. These include the Federal Highway Administration’s Energy and Emissions Reduction Policy Analytic Tool (EERPAT) used for state-level planning, and Rapid Policy Assessment Tool (RPAT) used for metropolitan-level planning. It also includes ODOT’s Regional Strategic Planning Model (RSPM) which is a metropolitan version of GreenSTEP. </a:t>
            </a:r>
          </a:p>
          <a:p>
            <a:endParaRPr lang="en-US" baseline="0" dirty="0" smtClean="0"/>
          </a:p>
          <a:p>
            <a:r>
              <a:rPr lang="en-US" baseline="0" dirty="0" smtClean="0"/>
              <a:t>The development of new models from GreenSTEP was a consequence of a number of things, in addition to the model design including: </a:t>
            </a:r>
          </a:p>
          <a:p>
            <a:pPr marL="228600" indent="-228600">
              <a:buAutoNum type="arabicParenR"/>
            </a:pPr>
            <a:r>
              <a:rPr lang="en-US" baseline="0" dirty="0" smtClean="0"/>
              <a:t>All of the model code was licensed by ODOT under an open-source license, </a:t>
            </a:r>
          </a:p>
          <a:p>
            <a:pPr marL="228600" indent="-228600">
              <a:buAutoNum type="arabicParenR"/>
            </a:pPr>
            <a:r>
              <a:rPr lang="en-US" baseline="0" dirty="0" smtClean="0"/>
              <a:t>Component models were all estimated using the R language and all the scripts and data were made available. This made is easier for models to be re-estimated for other locations and uses.</a:t>
            </a:r>
          </a:p>
          <a:p>
            <a:pPr marL="228600" indent="-228600">
              <a:buAutoNum type="arabicParenR"/>
            </a:pPr>
            <a:r>
              <a:rPr lang="en-US" baseline="0" dirty="0" smtClean="0"/>
              <a:t>The code was fairly modular so that changes and additions could be made without needing to change substantial portions of the code.</a:t>
            </a:r>
            <a:endParaRPr lang="en-US" dirty="0"/>
          </a:p>
        </p:txBody>
      </p:sp>
      <p:sp>
        <p:nvSpPr>
          <p:cNvPr id="4" name="Slide Number Placeholder 3"/>
          <p:cNvSpPr>
            <a:spLocks noGrp="1"/>
          </p:cNvSpPr>
          <p:nvPr>
            <p:ph type="sldNum" sz="quarter" idx="10"/>
          </p:nvPr>
        </p:nvSpPr>
        <p:spPr/>
        <p:txBody>
          <a:bodyPr/>
          <a:lstStyle/>
          <a:p>
            <a:fld id="{CFE4781B-F2DB-4907-BC5D-23D59AC08395}" type="slidenum">
              <a:rPr lang="en-US" smtClean="0"/>
              <a:t>13</a:t>
            </a:fld>
            <a:endParaRPr lang="en-US"/>
          </a:p>
        </p:txBody>
      </p:sp>
    </p:spTree>
    <p:extLst>
      <p:ext uri="{BB962C8B-B14F-4D97-AF65-F5344CB8AC3E}">
        <p14:creationId xmlns:p14="http://schemas.microsoft.com/office/powerpoint/2010/main" val="3919379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 these models form an ad-hoc modeling</a:t>
            </a:r>
            <a:r>
              <a:rPr lang="en-US" baseline="0" dirty="0" smtClean="0"/>
              <a:t> system because they share a modeling approach, many model components, and model code. This modeling system has a number of advantages including:</a:t>
            </a:r>
          </a:p>
          <a:p>
            <a:pPr marL="228600" indent="-228600">
              <a:buFont typeface="+mj-lt"/>
              <a:buAutoNum type="arabicPeriod"/>
            </a:pPr>
            <a:r>
              <a:rPr lang="en-US" baseline="0" dirty="0" smtClean="0"/>
              <a:t>Sub-models are estimated independently</a:t>
            </a:r>
          </a:p>
          <a:p>
            <a:pPr marL="228600" indent="-228600">
              <a:buFont typeface="+mj-lt"/>
              <a:buAutoNum type="arabicPeriod"/>
            </a:pPr>
            <a:r>
              <a:rPr lang="en-US" baseline="0" dirty="0" smtClean="0"/>
              <a:t>Sub-models are loosely coupled. These two things simplify revising or extending models.</a:t>
            </a:r>
          </a:p>
          <a:p>
            <a:pPr marL="228600" indent="-228600">
              <a:buFont typeface="+mj-lt"/>
              <a:buAutoNum type="arabicPeriod"/>
            </a:pPr>
            <a:r>
              <a:rPr lang="en-US" baseline="0" dirty="0" smtClean="0"/>
              <a:t>A common design pattern is used for calling most models.</a:t>
            </a:r>
          </a:p>
          <a:p>
            <a:pPr marL="0" indent="0">
              <a:buFont typeface="+mj-lt"/>
              <a:buNone/>
            </a:pPr>
            <a:r>
              <a:rPr lang="en-US" baseline="0" dirty="0" smtClean="0"/>
              <a:t>There are, however, several limitation to this ad hoc system.</a:t>
            </a:r>
          </a:p>
          <a:p>
            <a:pPr marL="228600" indent="-228600">
              <a:buFont typeface="+mj-lt"/>
              <a:buAutoNum type="arabicPeriod"/>
            </a:pPr>
            <a:r>
              <a:rPr lang="en-US" baseline="0" dirty="0" smtClean="0"/>
              <a:t>The model framework is not fully modular. Some important functions are in main scripts and not in independent modules.</a:t>
            </a:r>
          </a:p>
          <a:p>
            <a:pPr marL="228600" indent="-228600">
              <a:buFont typeface="+mj-lt"/>
              <a:buAutoNum type="arabicPeriod"/>
            </a:pPr>
            <a:r>
              <a:rPr lang="en-US" baseline="0" dirty="0" smtClean="0"/>
              <a:t>It is possible to modify and extend, but since it is not fully modular, multiple code changes may be necessary to modify and extend the model.</a:t>
            </a:r>
          </a:p>
          <a:p>
            <a:pPr marL="228600" indent="-228600">
              <a:buFont typeface="+mj-lt"/>
              <a:buAutoNum type="arabicPeriod"/>
            </a:pPr>
            <a:r>
              <a:rPr lang="en-US" baseline="0" dirty="0" smtClean="0"/>
              <a:t>Although similar design patterns are used, there is no standardized module interface so custom programming is necessary.</a:t>
            </a:r>
          </a:p>
          <a:p>
            <a:pPr marL="228600" indent="-228600">
              <a:buFont typeface="+mj-lt"/>
              <a:buAutoNum type="arabicPeriod"/>
            </a:pPr>
            <a:r>
              <a:rPr lang="en-US" baseline="0" dirty="0" smtClean="0"/>
              <a:t>There is minimal data checking. Incorrect input data will only be discovered at run time and the error messages are not particularly helpful in finding the source of the error.</a:t>
            </a:r>
            <a:endParaRPr lang="en-US" dirty="0"/>
          </a:p>
        </p:txBody>
      </p:sp>
      <p:sp>
        <p:nvSpPr>
          <p:cNvPr id="4" name="Slide Number Placeholder 3"/>
          <p:cNvSpPr>
            <a:spLocks noGrp="1"/>
          </p:cNvSpPr>
          <p:nvPr>
            <p:ph type="sldNum" sz="quarter" idx="10"/>
          </p:nvPr>
        </p:nvSpPr>
        <p:spPr/>
        <p:txBody>
          <a:bodyPr/>
          <a:lstStyle/>
          <a:p>
            <a:fld id="{76B1CE8C-52AB-45C1-BFF3-168AD7FCE424}" type="slidenum">
              <a:rPr lang="en-US" smtClean="0"/>
              <a:t>14</a:t>
            </a:fld>
            <a:endParaRPr lang="en-US"/>
          </a:p>
        </p:txBody>
      </p:sp>
    </p:spTree>
    <p:extLst>
      <p:ext uri="{BB962C8B-B14F-4D97-AF65-F5344CB8AC3E}">
        <p14:creationId xmlns:p14="http://schemas.microsoft.com/office/powerpoint/2010/main" val="805872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goal</a:t>
            </a:r>
            <a:r>
              <a:rPr lang="en-US" baseline="0" dirty="0" smtClean="0"/>
              <a:t> is to formalize the model system. The objectives are to:</a:t>
            </a:r>
          </a:p>
          <a:p>
            <a:pPr marL="228600" indent="-228600">
              <a:buFont typeface="+mj-lt"/>
              <a:buAutoNum type="arabicPeriod"/>
            </a:pPr>
            <a:r>
              <a:rPr lang="en-US" dirty="0" smtClean="0"/>
              <a:t>Enable modules created by many independent developers to work together in models.</a:t>
            </a:r>
          </a:p>
          <a:p>
            <a:pPr marL="228600" indent="-228600">
              <a:buFont typeface="+mj-lt"/>
              <a:buAutoNum type="arabicPeriod"/>
            </a:pPr>
            <a:r>
              <a:rPr lang="en-US" dirty="0" smtClean="0"/>
              <a:t>Enable new modules to be shared between different models.</a:t>
            </a:r>
          </a:p>
          <a:p>
            <a:pPr marL="228600" indent="-228600">
              <a:buFont typeface="+mj-lt"/>
              <a:buAutoNum type="arabicPeriod"/>
            </a:pPr>
            <a:r>
              <a:rPr lang="en-US" dirty="0" smtClean="0"/>
              <a:t>Enable choosing mix of components for different models in a declarative manner, by listing the modules they want to run in the desired order.</a:t>
            </a:r>
          </a:p>
          <a:p>
            <a:pPr marL="228600" indent="-228600">
              <a:buFont typeface="+mj-lt"/>
              <a:buAutoNum type="arabicPeriod"/>
            </a:pPr>
            <a:r>
              <a:rPr lang="en-US" dirty="0" smtClean="0"/>
              <a:t>Provide full self-documentation of modules including how sub-models were estimated and input requirements.</a:t>
            </a:r>
          </a:p>
          <a:p>
            <a:pPr marL="228600" indent="-228600">
              <a:buFont typeface="+mj-lt"/>
              <a:buAutoNum type="arabicPeriod"/>
            </a:pPr>
            <a:r>
              <a:rPr lang="en-US" dirty="0" smtClean="0"/>
              <a:t>Open estimation code that it can be replicated and modified.</a:t>
            </a:r>
          </a:p>
          <a:p>
            <a:pPr marL="228600" indent="-228600">
              <a:buFont typeface="+mj-lt"/>
              <a:buAutoNum type="arabicPeriod"/>
            </a:pPr>
            <a:r>
              <a:rPr lang="en-US" dirty="0" smtClean="0"/>
              <a:t>Provide services for checking all inputs for consistency so that errors are flagged before a model is run.</a:t>
            </a:r>
          </a:p>
          <a:p>
            <a:endParaRPr lang="en-US" dirty="0"/>
          </a:p>
        </p:txBody>
      </p:sp>
      <p:sp>
        <p:nvSpPr>
          <p:cNvPr id="4" name="Slide Number Placeholder 3"/>
          <p:cNvSpPr>
            <a:spLocks noGrp="1"/>
          </p:cNvSpPr>
          <p:nvPr>
            <p:ph type="sldNum" sz="quarter" idx="10"/>
          </p:nvPr>
        </p:nvSpPr>
        <p:spPr/>
        <p:txBody>
          <a:bodyPr/>
          <a:lstStyle/>
          <a:p>
            <a:fld id="{76B1CE8C-52AB-45C1-BFF3-168AD7FCE424}" type="slidenum">
              <a:rPr lang="en-US" smtClean="0"/>
              <a:t>15</a:t>
            </a:fld>
            <a:endParaRPr lang="en-US"/>
          </a:p>
        </p:txBody>
      </p:sp>
    </p:spTree>
    <p:extLst>
      <p:ext uri="{BB962C8B-B14F-4D97-AF65-F5344CB8AC3E}">
        <p14:creationId xmlns:p14="http://schemas.microsoft.com/office/powerpoint/2010/main" val="2100638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CE8C-52AB-45C1-BFF3-168AD7FCE424}" type="slidenum">
              <a:rPr lang="en-US" smtClean="0"/>
              <a:t>17</a:t>
            </a:fld>
            <a:endParaRPr lang="en-US"/>
          </a:p>
        </p:txBody>
      </p:sp>
    </p:spTree>
    <p:extLst>
      <p:ext uri="{BB962C8B-B14F-4D97-AF65-F5344CB8AC3E}">
        <p14:creationId xmlns:p14="http://schemas.microsoft.com/office/powerpoint/2010/main" val="4008404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CE8C-52AB-45C1-BFF3-168AD7FCE424}" type="slidenum">
              <a:rPr lang="en-US" smtClean="0"/>
              <a:t>18</a:t>
            </a:fld>
            <a:endParaRPr lang="en-US"/>
          </a:p>
        </p:txBody>
      </p:sp>
    </p:spTree>
    <p:extLst>
      <p:ext uri="{BB962C8B-B14F-4D97-AF65-F5344CB8AC3E}">
        <p14:creationId xmlns:p14="http://schemas.microsoft.com/office/powerpoint/2010/main" val="3473045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CE8C-52AB-45C1-BFF3-168AD7FCE424}" type="slidenum">
              <a:rPr lang="en-US" smtClean="0"/>
              <a:t>19</a:t>
            </a:fld>
            <a:endParaRPr lang="en-US"/>
          </a:p>
        </p:txBody>
      </p:sp>
    </p:spTree>
    <p:extLst>
      <p:ext uri="{BB962C8B-B14F-4D97-AF65-F5344CB8AC3E}">
        <p14:creationId xmlns:p14="http://schemas.microsoft.com/office/powerpoint/2010/main" val="3450506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CE8C-52AB-45C1-BFF3-168AD7FCE424}" type="slidenum">
              <a:rPr lang="en-US" smtClean="0"/>
              <a:t>20</a:t>
            </a:fld>
            <a:endParaRPr lang="en-US"/>
          </a:p>
        </p:txBody>
      </p:sp>
    </p:spTree>
    <p:extLst>
      <p:ext uri="{BB962C8B-B14F-4D97-AF65-F5344CB8AC3E}">
        <p14:creationId xmlns:p14="http://schemas.microsoft.com/office/powerpoint/2010/main" val="1386415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CE8C-52AB-45C1-BFF3-168AD7FCE424}" type="slidenum">
              <a:rPr lang="en-US" smtClean="0"/>
              <a:t>2</a:t>
            </a:fld>
            <a:endParaRPr lang="en-US"/>
          </a:p>
        </p:txBody>
      </p:sp>
    </p:spTree>
    <p:extLst>
      <p:ext uri="{BB962C8B-B14F-4D97-AF65-F5344CB8AC3E}">
        <p14:creationId xmlns:p14="http://schemas.microsoft.com/office/powerpoint/2010/main" val="2331793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CE8C-52AB-45C1-BFF3-168AD7FCE424}" type="slidenum">
              <a:rPr lang="en-US" smtClean="0"/>
              <a:t>21</a:t>
            </a:fld>
            <a:endParaRPr lang="en-US"/>
          </a:p>
        </p:txBody>
      </p:sp>
    </p:spTree>
    <p:extLst>
      <p:ext uri="{BB962C8B-B14F-4D97-AF65-F5344CB8AC3E}">
        <p14:creationId xmlns:p14="http://schemas.microsoft.com/office/powerpoint/2010/main" val="3150304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Transportation</a:t>
            </a:r>
            <a:r>
              <a:rPr lang="en-US" baseline="0" dirty="0" smtClean="0"/>
              <a:t> planning is heavily influenced by past trends. Over many decades in the United States, population, incomes and vehicle travel have been rising steadily. Planning was done with the underlying assumption that “automobility” would continue to increase and planning should accommodate the increases.</a:t>
            </a:r>
          </a:p>
          <a:p>
            <a:pPr marL="228600" indent="-228600">
              <a:buAutoNum type="arabicParenR"/>
            </a:pPr>
            <a:r>
              <a:rPr lang="en-US" baseline="0" dirty="0" smtClean="0"/>
              <a:t>Until recently, there have been few changes in passenger transportation technologies. Mode choices are the same as they’ve been for decades. Automobiles have become more durable, efficient, and comfortable, but have not changed in any fundamental way. Likewise for public transit. </a:t>
            </a:r>
          </a:p>
          <a:p>
            <a:pPr marL="228600" indent="-228600">
              <a:buAutoNum type="arabicParenR"/>
            </a:pPr>
            <a:r>
              <a:rPr lang="en-US" baseline="0" dirty="0" smtClean="0"/>
              <a:t>The focus of transportation planning has been predominantly on traffic congestion and how to alleviate it. The Texas Transportation Institute’s biannual issuance of their Urban Mobility Report and the attention it receives is a prime example. More recently, the effects of roadway expansion on land use and “induced demand” have become more prominent in congestion discussions.</a:t>
            </a:r>
          </a:p>
          <a:p>
            <a:pPr marL="228600" indent="-228600">
              <a:buAutoNum type="arabicParenR"/>
            </a:pPr>
            <a:r>
              <a:rPr lang="en-US" baseline="0" dirty="0" smtClean="0"/>
              <a:t>There is a considerable amount of political polarization in the United States and transportation planning is not immune. This has affected transportation budgets and the ability of states and metropolitan areas to develop big plans. As a result, transportation planning has focused on incremental changes.</a:t>
            </a:r>
          </a:p>
          <a:p>
            <a:pPr marL="228600" indent="-228600">
              <a:buAutoNum type="arabicParenR"/>
            </a:pPr>
            <a:r>
              <a:rPr lang="en-US" dirty="0" smtClean="0"/>
              <a:t>Although environmental</a:t>
            </a:r>
            <a:r>
              <a:rPr lang="en-US" baseline="0" dirty="0" smtClean="0"/>
              <a:t> constraints were considered in a localized context (e.g. wetlands, cultural resources, air quality), they were not considered in the broader contexts of global warming, climate change, and sustainability.</a:t>
            </a:r>
            <a:endParaRPr lang="en-US" dirty="0"/>
          </a:p>
        </p:txBody>
      </p:sp>
      <p:sp>
        <p:nvSpPr>
          <p:cNvPr id="4" name="Slide Number Placeholder 3"/>
          <p:cNvSpPr>
            <a:spLocks noGrp="1"/>
          </p:cNvSpPr>
          <p:nvPr>
            <p:ph type="sldNum" sz="quarter" idx="10"/>
          </p:nvPr>
        </p:nvSpPr>
        <p:spPr/>
        <p:txBody>
          <a:bodyPr/>
          <a:lstStyle/>
          <a:p>
            <a:fld id="{76B1CE8C-52AB-45C1-BFF3-168AD7FCE424}" type="slidenum">
              <a:rPr lang="en-US" smtClean="0"/>
              <a:t>3</a:t>
            </a:fld>
            <a:endParaRPr lang="en-US"/>
          </a:p>
        </p:txBody>
      </p:sp>
    </p:spTree>
    <p:extLst>
      <p:ext uri="{BB962C8B-B14F-4D97-AF65-F5344CB8AC3E}">
        <p14:creationId xmlns:p14="http://schemas.microsoft.com/office/powerpoint/2010/main" val="4187856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800"/>
              </a:spcBef>
            </a:pPr>
            <a:r>
              <a:rPr lang="en-US" sz="1200" dirty="0" smtClean="0"/>
              <a:t>The</a:t>
            </a:r>
            <a:r>
              <a:rPr lang="en-US" sz="1200" baseline="0" dirty="0" smtClean="0"/>
              <a:t> focus of transportation planning on stable trends, traffic congestion, incremental changes, and localized impacts influenced the direction of transportation model development, which emphasized: </a:t>
            </a:r>
            <a:endParaRPr lang="en-US" sz="1200" dirty="0" smtClean="0"/>
          </a:p>
          <a:p>
            <a:pPr marL="171450" indent="-171450">
              <a:spcBef>
                <a:spcPts val="1800"/>
              </a:spcBef>
              <a:buFont typeface="Arial" panose="020B0604020202020204" pitchFamily="34" charset="0"/>
              <a:buChar char="•"/>
            </a:pPr>
            <a:r>
              <a:rPr lang="en-US" sz="1200" dirty="0" smtClean="0"/>
              <a:t>Increasing </a:t>
            </a:r>
            <a:r>
              <a:rPr lang="en-US" sz="1200" dirty="0" smtClean="0"/>
              <a:t>disaggregation: microsimulation of populations, household activities, vehicle movements, time.</a:t>
            </a:r>
          </a:p>
          <a:p>
            <a:pPr marL="171450" indent="-171450">
              <a:spcBef>
                <a:spcPts val="1800"/>
              </a:spcBef>
              <a:buFont typeface="Arial" panose="020B0604020202020204" pitchFamily="34" charset="0"/>
              <a:buChar char="•"/>
            </a:pPr>
            <a:r>
              <a:rPr lang="en-US" sz="1200" dirty="0" smtClean="0"/>
              <a:t>Increasing behavioral model detail supported by detailed travel surveys.</a:t>
            </a:r>
          </a:p>
          <a:p>
            <a:pPr marL="171450" indent="-171450">
              <a:spcBef>
                <a:spcPts val="1800"/>
              </a:spcBef>
              <a:buFont typeface="Arial" panose="020B0604020202020204" pitchFamily="34" charset="0"/>
              <a:buChar char="•"/>
            </a:pPr>
            <a:r>
              <a:rPr lang="en-US" sz="1200" dirty="0" smtClean="0"/>
              <a:t>Increasing geographic detail: micro-zones and grids</a:t>
            </a:r>
            <a:r>
              <a:rPr lang="en-US" sz="1200" dirty="0" smtClean="0"/>
              <a:t>.</a:t>
            </a:r>
          </a:p>
          <a:p>
            <a:pPr marL="171450" indent="-171450">
              <a:spcBef>
                <a:spcPts val="1800"/>
              </a:spcBef>
              <a:buFont typeface="Arial" panose="020B0604020202020204" pitchFamily="34" charset="0"/>
              <a:buChar char="•"/>
            </a:pPr>
            <a:r>
              <a:rPr lang="en-US" sz="1200" dirty="0" smtClean="0"/>
              <a:t>Land</a:t>
            </a:r>
            <a:r>
              <a:rPr lang="en-US" sz="1200" baseline="0" dirty="0" smtClean="0"/>
              <a:t> use and transportation interactions and induces demand.</a:t>
            </a:r>
            <a:endParaRPr lang="en-US" sz="1200" dirty="0" smtClean="0"/>
          </a:p>
          <a:p>
            <a:pPr marL="171450" indent="-171450">
              <a:spcBef>
                <a:spcPts val="1800"/>
              </a:spcBef>
              <a:buFont typeface="Arial" panose="020B0604020202020204" pitchFamily="34" charset="0"/>
              <a:buChar char="•"/>
            </a:pPr>
            <a:r>
              <a:rPr lang="en-US" sz="1200" dirty="0" smtClean="0"/>
              <a:t>There</a:t>
            </a:r>
            <a:r>
              <a:rPr lang="en-US" sz="1200" baseline="0" dirty="0" smtClean="0"/>
              <a:t> has been an emphasis on maintaining theoretical consistency across all model components and developing integrated transportation and land use models in a tightly-coupled </a:t>
            </a:r>
            <a:r>
              <a:rPr lang="en-US" sz="1200" dirty="0" smtClean="0"/>
              <a:t>discrete </a:t>
            </a:r>
            <a:r>
              <a:rPr lang="en-US" sz="1200" dirty="0" smtClean="0"/>
              <a:t>choice </a:t>
            </a:r>
            <a:r>
              <a:rPr lang="en-US" sz="1200" dirty="0" smtClean="0"/>
              <a:t>framework (nested </a:t>
            </a:r>
            <a:r>
              <a:rPr lang="en-US" sz="1200" dirty="0" smtClean="0"/>
              <a:t>models, log-sum feedback, etc</a:t>
            </a:r>
            <a:r>
              <a:rPr lang="en-US" sz="1200" dirty="0" smtClean="0"/>
              <a: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6B1CE8C-52AB-45C1-BFF3-168AD7FCE424}" type="slidenum">
              <a:rPr lang="en-US" smtClean="0"/>
              <a:t>4</a:t>
            </a:fld>
            <a:endParaRPr lang="en-US"/>
          </a:p>
        </p:txBody>
      </p:sp>
    </p:spTree>
    <p:extLst>
      <p:ext uri="{BB962C8B-B14F-4D97-AF65-F5344CB8AC3E}">
        <p14:creationId xmlns:p14="http://schemas.microsoft.com/office/powerpoint/2010/main" val="1238483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planning</a:t>
            </a:r>
            <a:r>
              <a:rPr lang="en-US" baseline="0" dirty="0" smtClean="0"/>
              <a:t> context is changing with the emergence of disruptions to past trends:</a:t>
            </a:r>
          </a:p>
          <a:p>
            <a:pPr marL="228600" indent="-228600">
              <a:buFont typeface="+mj-lt"/>
              <a:buAutoNum type="arabicPeriod"/>
            </a:pPr>
            <a:r>
              <a:rPr lang="en-US" baseline="0" dirty="0" smtClean="0"/>
              <a:t>Increasing automobility is no longer a foregone conclusion. </a:t>
            </a:r>
          </a:p>
          <a:p>
            <a:pPr marL="685800" lvl="1" indent="-228600">
              <a:buFont typeface="+mj-lt"/>
              <a:buAutoNum type="arabicPeriod"/>
            </a:pPr>
            <a:r>
              <a:rPr lang="en-US" baseline="0" dirty="0" smtClean="0"/>
              <a:t>Per capita vehicle miles appear to have peaked. </a:t>
            </a:r>
          </a:p>
          <a:p>
            <a:pPr marL="685800" lvl="1" indent="-228600">
              <a:buFont typeface="+mj-lt"/>
              <a:buAutoNum type="arabicPeriod"/>
            </a:pPr>
            <a:r>
              <a:rPr lang="en-US" baseline="0" dirty="0" smtClean="0"/>
              <a:t>There are indications that Millennials may have some different travel predispositions than their parents.</a:t>
            </a:r>
          </a:p>
          <a:p>
            <a:pPr marL="685800" lvl="1" indent="-228600">
              <a:buFont typeface="+mj-lt"/>
              <a:buAutoNum type="arabicPeriod"/>
            </a:pPr>
            <a:r>
              <a:rPr lang="en-US" baseline="0" dirty="0" smtClean="0"/>
              <a:t>The baby boom generation is aging.</a:t>
            </a:r>
          </a:p>
          <a:p>
            <a:pPr marL="228600" lvl="0" indent="-228600">
              <a:buFont typeface="+mj-lt"/>
              <a:buAutoNum type="arabicPeriod"/>
            </a:pPr>
            <a:r>
              <a:rPr lang="en-US" baseline="0" dirty="0" smtClean="0"/>
              <a:t>A number of changes to transportation technology and services are occurring.</a:t>
            </a:r>
          </a:p>
          <a:p>
            <a:pPr marL="685800" lvl="1" indent="-228600">
              <a:buFont typeface="+mj-lt"/>
              <a:buAutoNum type="arabicPeriod"/>
            </a:pPr>
            <a:r>
              <a:rPr lang="en-US" baseline="0" dirty="0" err="1" smtClean="0"/>
              <a:t>Carsharing</a:t>
            </a:r>
            <a:endParaRPr lang="en-US" baseline="0" dirty="0" smtClean="0"/>
          </a:p>
          <a:p>
            <a:pPr marL="685800" lvl="1" indent="-228600">
              <a:buFont typeface="+mj-lt"/>
              <a:buAutoNum type="arabicPeriod"/>
            </a:pPr>
            <a:r>
              <a:rPr lang="en-US" dirty="0" smtClean="0"/>
              <a:t>Expansion of personal for-hire transportation:</a:t>
            </a:r>
            <a:r>
              <a:rPr lang="en-US" baseline="0" dirty="0" smtClean="0"/>
              <a:t> Uber, Lyft</a:t>
            </a:r>
          </a:p>
          <a:p>
            <a:pPr marL="685800" lvl="1" indent="-228600">
              <a:buFont typeface="+mj-lt"/>
              <a:buAutoNum type="arabicPeriod"/>
            </a:pPr>
            <a:r>
              <a:rPr lang="en-US" baseline="0" dirty="0" smtClean="0"/>
              <a:t>Electric cars</a:t>
            </a:r>
          </a:p>
          <a:p>
            <a:pPr marL="685800" lvl="1" indent="-228600">
              <a:buFont typeface="+mj-lt"/>
              <a:buAutoNum type="arabicPeriod"/>
            </a:pPr>
            <a:r>
              <a:rPr lang="en-US" baseline="0" dirty="0" smtClean="0"/>
              <a:t>Autonomous vehicles</a:t>
            </a:r>
          </a:p>
          <a:p>
            <a:pPr marL="685800" lvl="1" indent="-228600">
              <a:buFont typeface="+mj-lt"/>
              <a:buAutoNum type="arabicPeriod"/>
            </a:pPr>
            <a:r>
              <a:rPr lang="en-US" baseline="0" dirty="0" smtClean="0"/>
              <a:t>Mobile apps</a:t>
            </a:r>
          </a:p>
          <a:p>
            <a:pPr marL="685800" lvl="1" indent="-228600">
              <a:buFont typeface="+mj-lt"/>
              <a:buAutoNum type="arabicPeriod"/>
            </a:pPr>
            <a:r>
              <a:rPr lang="en-US" baseline="0" dirty="0" smtClean="0"/>
              <a:t>Electric bicycles and other light-weight electric transportation</a:t>
            </a:r>
          </a:p>
          <a:p>
            <a:pPr marL="228600" lvl="0" indent="-228600">
              <a:buFont typeface="+mj-lt"/>
              <a:buAutoNum type="arabicPeriod"/>
            </a:pPr>
            <a:r>
              <a:rPr lang="en-US" baseline="0" dirty="0" smtClean="0"/>
              <a:t>Now it has become apparent that there are substantial constraints to the continuation of past trends:</a:t>
            </a:r>
          </a:p>
          <a:p>
            <a:pPr marL="685800" lvl="1" indent="-228600">
              <a:buFont typeface="+mj-lt"/>
              <a:buAutoNum type="arabicPeriod"/>
            </a:pPr>
            <a:r>
              <a:rPr lang="en-US" baseline="0" dirty="0" smtClean="0"/>
              <a:t>The biggest of these is the need to greatly reduce carbon emissions from the transportation system</a:t>
            </a:r>
          </a:p>
          <a:p>
            <a:pPr marL="685800" lvl="1" indent="-228600">
              <a:buFont typeface="+mj-lt"/>
              <a:buAutoNum type="arabicPeriod"/>
            </a:pPr>
            <a:r>
              <a:rPr lang="en-US" baseline="0" dirty="0" smtClean="0"/>
              <a:t>Reducing carbon emissions will require much greater fuel economy and ultimately a shift to electric and fuel cell vehicles</a:t>
            </a:r>
          </a:p>
          <a:p>
            <a:pPr marL="685800" lvl="1" indent="-228600">
              <a:buFont typeface="+mj-lt"/>
              <a:buAutoNum type="arabicPeriod"/>
            </a:pPr>
            <a:r>
              <a:rPr lang="en-US" baseline="0" dirty="0" smtClean="0"/>
              <a:t>This will in turn greatly affect transportation financing and a shift to distance-based fees</a:t>
            </a:r>
          </a:p>
          <a:p>
            <a:pPr marL="685800" lvl="1" indent="-228600">
              <a:buFont typeface="+mj-lt"/>
              <a:buAutoNum type="arabicPeriod"/>
            </a:pPr>
            <a:r>
              <a:rPr lang="en-US" baseline="0" dirty="0" smtClean="0"/>
              <a:t>Other changes to pricing may also be necessary to address the impacts of transportation: e.g. </a:t>
            </a:r>
          </a:p>
          <a:p>
            <a:pPr marL="228600" lvl="0" indent="-228600">
              <a:buFont typeface="+mj-lt"/>
              <a:buAutoNum type="arabicPeriod"/>
            </a:pPr>
            <a:r>
              <a:rPr lang="en-US" dirty="0" smtClean="0"/>
              <a:t>There</a:t>
            </a:r>
            <a:r>
              <a:rPr lang="en-US" baseline="0" dirty="0" smtClean="0"/>
              <a:t> is considerable uncertainty about these and other changes such as fuel prices, income growth, and population shifts</a:t>
            </a:r>
          </a:p>
          <a:p>
            <a:pPr marL="228600" lvl="0" indent="-228600">
              <a:buFont typeface="+mj-lt"/>
              <a:buAutoNum type="arabicPeriod"/>
            </a:pPr>
            <a:endParaRPr lang="en-US" dirty="0" smtClean="0"/>
          </a:p>
          <a:p>
            <a:pPr marL="0" lvl="0" indent="0">
              <a:buFont typeface="+mj-lt"/>
              <a:buNone/>
            </a:pPr>
            <a:r>
              <a:rPr lang="en-US" dirty="0" smtClean="0"/>
              <a:t>This</a:t>
            </a:r>
            <a:r>
              <a:rPr lang="en-US" baseline="0" dirty="0" smtClean="0"/>
              <a:t> figure illustrates uncertainty with respect to changes in the rate of driving (vehicle miles traveled or VMT per driver). Over the past 40 years, the dominant components of vehicle travel growth in the United States have been the growth of population and the growth of the driving rate (miles per driver). A simple model can be used to explain past trends in the driving rate and examine the implications of those trends for the future. Miles per driver is the product of per capita GDP and the ratio of miles per driver to per capita GDP. The leftmost graph shows that real per capita GDP in the United States grew almost linearly over the past 40 years, although it is also possible to fit an exponential curve to the trend as well. The middle graph shows that the miles driven per dollar of GDP has been declining almost linearly. In other words we have become more productive with respect to the amount of travel. As with the trend in the previous graph, it is possible to fit an exponential curve to this trend. The rightmost graph shows all of the results of combining these trends. It can be seen that if per capita GDP grows linearly and the ratio of miles per driver to GDP declines linearly, that the U.S. is nearing a peak in the driving rate and the rate will drop in the future. This, perhaps is what we’re now observing in the reported trends. However, if per capita GDP grows exponentially and the ratio of miles per driver to GDP declines at a diminishing rate over time, then the driving rate will grow substantially in </a:t>
            </a:r>
            <a:r>
              <a:rPr lang="en-US" baseline="0" smtClean="0"/>
              <a:t>the future.</a:t>
            </a:r>
            <a:endParaRPr lang="en-US" dirty="0"/>
          </a:p>
        </p:txBody>
      </p:sp>
      <p:sp>
        <p:nvSpPr>
          <p:cNvPr id="4" name="Slide Number Placeholder 3"/>
          <p:cNvSpPr>
            <a:spLocks noGrp="1"/>
          </p:cNvSpPr>
          <p:nvPr>
            <p:ph type="sldNum" sz="quarter" idx="10"/>
          </p:nvPr>
        </p:nvSpPr>
        <p:spPr/>
        <p:txBody>
          <a:bodyPr/>
          <a:lstStyle/>
          <a:p>
            <a:fld id="{76B1CE8C-52AB-45C1-BFF3-168AD7FCE424}" type="slidenum">
              <a:rPr lang="en-US" smtClean="0"/>
              <a:t>5</a:t>
            </a:fld>
            <a:endParaRPr lang="en-US"/>
          </a:p>
        </p:txBody>
      </p:sp>
    </p:spTree>
    <p:extLst>
      <p:ext uri="{BB962C8B-B14F-4D97-AF65-F5344CB8AC3E}">
        <p14:creationId xmlns:p14="http://schemas.microsoft.com/office/powerpoint/2010/main" val="1310264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pPr>
            <a:r>
              <a:rPr lang="en-US" sz="1200" dirty="0" smtClean="0"/>
              <a:t>Disruptive</a:t>
            </a:r>
            <a:r>
              <a:rPr lang="en-US" sz="1200" baseline="0" dirty="0" smtClean="0"/>
              <a:t> changes, uncertainty, and the need to address constraints requires a strategic approach to transportation planning, and this requires strategic planning models. These models are different in that:</a:t>
            </a:r>
            <a:endParaRPr lang="en-US" sz="1200" dirty="0" smtClean="0"/>
          </a:p>
          <a:p>
            <a:pPr marL="228600" indent="-228600">
              <a:spcBef>
                <a:spcPts val="1200"/>
              </a:spcBef>
              <a:buFont typeface="+mj-lt"/>
              <a:buAutoNum type="arabicPeriod"/>
            </a:pPr>
            <a:r>
              <a:rPr lang="en-US" sz="1200" dirty="0" smtClean="0"/>
              <a:t>Large </a:t>
            </a:r>
            <a:r>
              <a:rPr lang="en-US" sz="1200" dirty="0" smtClean="0"/>
              <a:t>number of dimensions need to be considered</a:t>
            </a:r>
            <a:r>
              <a:rPr lang="en-US" sz="1200" dirty="0" smtClean="0"/>
              <a:t>. Breadth is more important than depth, both for inputs</a:t>
            </a:r>
            <a:r>
              <a:rPr lang="en-US" sz="1200" baseline="0" dirty="0" smtClean="0"/>
              <a:t> and outputs:</a:t>
            </a:r>
          </a:p>
          <a:p>
            <a:pPr marL="685800" lvl="1" indent="-228600">
              <a:spcBef>
                <a:spcPts val="1200"/>
              </a:spcBef>
              <a:buFont typeface="Arial" panose="020B0604020202020204" pitchFamily="34" charset="0"/>
              <a:buChar char="•"/>
            </a:pPr>
            <a:r>
              <a:rPr lang="en-US" sz="1200" baseline="0" dirty="0" smtClean="0"/>
              <a:t>This figure, for example, shows the large number of factors that affect GHG emissions from passenger transportation: they include characteristics of vehicles, vehicle fuels, the management of the transportation system, and how people travel</a:t>
            </a:r>
          </a:p>
          <a:p>
            <a:pPr marL="685800" lvl="1" indent="-228600">
              <a:spcBef>
                <a:spcPts val="1200"/>
              </a:spcBef>
              <a:buFont typeface="Arial" panose="020B0604020202020204" pitchFamily="34" charset="0"/>
              <a:buChar char="•"/>
            </a:pPr>
            <a:r>
              <a:rPr lang="en-US" sz="1200" baseline="0" dirty="0" smtClean="0"/>
              <a:t>These are also a number of outcome considerations, in addition to how congested the roadways are, such as the effects on public health, impacts to the environment, impacts to communities, energy demand, and economic effects.</a:t>
            </a:r>
            <a:endParaRPr lang="en-US" sz="1200" dirty="0" smtClean="0"/>
          </a:p>
          <a:p>
            <a:pPr marL="228600" indent="-228600">
              <a:spcBef>
                <a:spcPts val="1200"/>
              </a:spcBef>
              <a:buFont typeface="+mj-lt"/>
              <a:buAutoNum type="arabicPeriod"/>
            </a:pPr>
            <a:r>
              <a:rPr lang="en-US" sz="1200" dirty="0" smtClean="0"/>
              <a:t>Model components need to be loosely coupled so that new dimensions can be added easily (without redesigning and </a:t>
            </a:r>
            <a:r>
              <a:rPr lang="en-US" sz="1200" dirty="0" err="1" smtClean="0"/>
              <a:t>reestimating</a:t>
            </a:r>
            <a:r>
              <a:rPr lang="en-US" sz="1200" dirty="0" smtClean="0"/>
              <a:t> other components).</a:t>
            </a:r>
            <a:endParaRPr lang="en-US" sz="1100" dirty="0" smtClean="0"/>
          </a:p>
          <a:p>
            <a:pPr marL="228600" indent="-228600">
              <a:spcBef>
                <a:spcPts val="1800"/>
              </a:spcBef>
              <a:buFont typeface="+mj-lt"/>
              <a:buAutoNum type="arabicPeriod"/>
            </a:pPr>
            <a:r>
              <a:rPr lang="en-US" sz="1200" dirty="0" smtClean="0"/>
              <a:t>Exploring a decision space with many dimensions is a combinatorial problem requiring many runs. Model components need to be lightweight so that runtimes are short.</a:t>
            </a:r>
          </a:p>
          <a:p>
            <a:pPr marL="228600" indent="-228600">
              <a:spcBef>
                <a:spcPts val="1200"/>
              </a:spcBef>
              <a:buFont typeface="+mj-lt"/>
              <a:buAutoNum type="arabicPeriod"/>
            </a:pPr>
            <a:r>
              <a:rPr lang="en-US" sz="1200" dirty="0" smtClean="0"/>
              <a:t>Need an efficient way to manage all of the combinations of dimensions while maintaining reasonable disaggregation of each dimension.</a:t>
            </a:r>
          </a:p>
          <a:p>
            <a:pPr marL="228600" indent="-228600">
              <a:spcBef>
                <a:spcPts val="1200"/>
              </a:spcBef>
              <a:buFont typeface="+mj-lt"/>
              <a:buAutoNum type="arabicPeriod"/>
            </a:pPr>
            <a:r>
              <a:rPr lang="en-US" sz="1200" dirty="0" smtClean="0"/>
              <a:t>Need to have ways of communicating uncertainty and tradeoffs with the public, planners and decision makers.</a:t>
            </a:r>
            <a:endParaRPr lang="en-US" sz="1100" dirty="0" smtClean="0"/>
          </a:p>
        </p:txBody>
      </p:sp>
      <p:sp>
        <p:nvSpPr>
          <p:cNvPr id="4" name="Slide Number Placeholder 3"/>
          <p:cNvSpPr>
            <a:spLocks noGrp="1"/>
          </p:cNvSpPr>
          <p:nvPr>
            <p:ph type="sldNum" sz="quarter" idx="10"/>
          </p:nvPr>
        </p:nvSpPr>
        <p:spPr/>
        <p:txBody>
          <a:bodyPr/>
          <a:lstStyle/>
          <a:p>
            <a:fld id="{76B1CE8C-52AB-45C1-BFF3-168AD7FCE424}" type="slidenum">
              <a:rPr lang="en-US" smtClean="0"/>
              <a:t>6</a:t>
            </a:fld>
            <a:endParaRPr lang="en-US"/>
          </a:p>
        </p:txBody>
      </p:sp>
    </p:spTree>
    <p:extLst>
      <p:ext uri="{BB962C8B-B14F-4D97-AF65-F5344CB8AC3E}">
        <p14:creationId xmlns:p14="http://schemas.microsoft.com/office/powerpoint/2010/main" val="2729880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very important that tools be developed to engage the public and decision-maker and to communicate trade-offs. This requires that strategic planning models run quickly so that hundreds or thousands of model runs can be done to explore the decision space, and that accessible interfaces be developed so that more people can interact with the data. Here is one example that has been developed to assist the planning process for a small metropolitan area in Oregon.</a:t>
            </a:r>
            <a:endParaRPr lang="en-US" dirty="0"/>
          </a:p>
        </p:txBody>
      </p:sp>
      <p:sp>
        <p:nvSpPr>
          <p:cNvPr id="4" name="Slide Number Placeholder 3"/>
          <p:cNvSpPr>
            <a:spLocks noGrp="1"/>
          </p:cNvSpPr>
          <p:nvPr>
            <p:ph type="sldNum" sz="quarter" idx="10"/>
          </p:nvPr>
        </p:nvSpPr>
        <p:spPr/>
        <p:txBody>
          <a:bodyPr/>
          <a:lstStyle/>
          <a:p>
            <a:fld id="{76B1CE8C-52AB-45C1-BFF3-168AD7FCE424}" type="slidenum">
              <a:rPr lang="en-US" smtClean="0"/>
              <a:t>7</a:t>
            </a:fld>
            <a:endParaRPr lang="en-US"/>
          </a:p>
        </p:txBody>
      </p:sp>
    </p:spTree>
    <p:extLst>
      <p:ext uri="{BB962C8B-B14F-4D97-AF65-F5344CB8AC3E}">
        <p14:creationId xmlns:p14="http://schemas.microsoft.com/office/powerpoint/2010/main" val="1430654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development of a strategic planning</a:t>
            </a:r>
            <a:r>
              <a:rPr lang="en-US" baseline="0" dirty="0" smtClean="0"/>
              <a:t> modeling system that this presentation is about, starts with the GreenSTEP model developed by the Oregon Department of Transportation. The GreenSTEP name stands for Greenhouse Gas Strategic Transportation Energy Planning Model. Work on the model started in response to goals adopted in Oregon for reducing greenhouse gas emissions. There is an overall goal in statute to reduce greenhouse gas emissions as a whole 75% from the 1990 level by 2050. There are also targets for reducing greenhouse gas emissions from light duty vehicles in metropolitan areas (beyond what is expected to occur as a result of improvements to fuel economy and reductions in fuel carbon intensity). At the time that work on GreenSTEP began, there were no other models available that would address the variety of factors affect greenhouse gas emissions (as seen in a previous slide).</a:t>
            </a:r>
            <a:endParaRPr lang="en-US" dirty="0"/>
          </a:p>
        </p:txBody>
      </p:sp>
      <p:sp>
        <p:nvSpPr>
          <p:cNvPr id="4" name="Slide Number Placeholder 3"/>
          <p:cNvSpPr>
            <a:spLocks noGrp="1"/>
          </p:cNvSpPr>
          <p:nvPr>
            <p:ph type="sldNum" sz="quarter" idx="10"/>
          </p:nvPr>
        </p:nvSpPr>
        <p:spPr/>
        <p:txBody>
          <a:bodyPr/>
          <a:lstStyle/>
          <a:p>
            <a:fld id="{76B1CE8C-52AB-45C1-BFF3-168AD7FCE424}" type="slidenum">
              <a:rPr lang="en-US" smtClean="0"/>
              <a:t>8</a:t>
            </a:fld>
            <a:endParaRPr lang="en-US"/>
          </a:p>
        </p:txBody>
      </p:sp>
    </p:spTree>
    <p:extLst>
      <p:ext uri="{BB962C8B-B14F-4D97-AF65-F5344CB8AC3E}">
        <p14:creationId xmlns:p14="http://schemas.microsoft.com/office/powerpoint/2010/main" val="2648377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7673975" y="-5053013"/>
            <a:ext cx="15351125" cy="11514138"/>
          </a:xfrm>
          <a:ln/>
        </p:spPr>
      </p:sp>
      <p:sp>
        <p:nvSpPr>
          <p:cNvPr id="5123" name="Rectangle 3"/>
          <p:cNvSpPr>
            <a:spLocks noGrp="1" noChangeArrowheads="1"/>
          </p:cNvSpPr>
          <p:nvPr>
            <p:ph type="body" idx="1"/>
          </p:nvPr>
        </p:nvSpPr>
        <p:spPr>
          <a:xfrm>
            <a:off x="702790" y="4422667"/>
            <a:ext cx="5607926" cy="4180242"/>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t>GreenSTEP</a:t>
            </a:r>
            <a:r>
              <a:rPr lang="en-US" baseline="0" dirty="0" smtClean="0"/>
              <a:t>, like many recent travel models, simulates households for a number of reasons:</a:t>
            </a:r>
          </a:p>
          <a:p>
            <a:pPr marL="228600" indent="-228600">
              <a:buAutoNum type="arabicParenR"/>
            </a:pPr>
            <a:r>
              <a:rPr lang="en-US" baseline="0" dirty="0" smtClean="0"/>
              <a:t>It is important to evaluate the synergistic and antagonistic interactions between factors. For example increasing fuel economy will reduce the effect of increasing fuel prices and fuel taxes.</a:t>
            </a:r>
          </a:p>
          <a:p>
            <a:pPr marL="228600" indent="-228600">
              <a:buAutoNum type="arabicParenR"/>
            </a:pPr>
            <a:r>
              <a:rPr lang="en-US" baseline="0" dirty="0" smtClean="0"/>
              <a:t>Policies and other non-policy changes (e.g. fuel prices) will affect households unequally. For example, as I will show in a following slide, pricing policies tend to affect lower income households more than higher-income households.</a:t>
            </a:r>
          </a:p>
          <a:p>
            <a:pPr marL="228600" indent="-228600">
              <a:buAutoNum type="arabicParenR"/>
            </a:pPr>
            <a:r>
              <a:rPr lang="en-US" baseline="0" dirty="0" smtClean="0"/>
              <a:t>When modeling many dimensions, simulating individual households is much more efficient than the alternative of using a high dimensional array. For example, an array that represents 10 factors, each with five levels, would have almost 10 million cells.</a:t>
            </a:r>
          </a:p>
          <a:p>
            <a:pPr marL="228600" indent="-228600">
              <a:buAutoNum type="arabicParenR"/>
            </a:pPr>
            <a:r>
              <a:rPr lang="en-US" baseline="0" dirty="0" smtClean="0"/>
              <a:t>Household-level modeling makes it easier to apply the same model to different geographic scales. GreenSTEP was first developed as a statewide model. We could convert it to a metropolitan area model with a reasonable amount of work because of the household-level modeling approach.</a:t>
            </a:r>
            <a:endParaRPr lang="en-US" dirty="0" smtClean="0"/>
          </a:p>
          <a:p>
            <a:endParaRPr lang="en-US" altLang="en-US" dirty="0" smtClean="0"/>
          </a:p>
        </p:txBody>
      </p:sp>
    </p:spTree>
    <p:extLst>
      <p:ext uri="{BB962C8B-B14F-4D97-AF65-F5344CB8AC3E}">
        <p14:creationId xmlns:p14="http://schemas.microsoft.com/office/powerpoint/2010/main" val="1221309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781761" y="6354930"/>
            <a:ext cx="2133600" cy="365125"/>
          </a:xfrm>
        </p:spPr>
        <p:txBody>
          <a:bodyPr/>
          <a:lstStyle/>
          <a:p>
            <a:fld id="{65012FA0-DF3E-4526-A17D-3181CE1CCECE}" type="datetimeFigureOut">
              <a:rPr lang="en-US" smtClean="0"/>
              <a:t>11/13/2015</a:t>
            </a:fld>
            <a:endParaRPr lang="en-US" dirty="0"/>
          </a:p>
        </p:txBody>
      </p:sp>
      <p:sp>
        <p:nvSpPr>
          <p:cNvPr id="5" name="Footer Placeholder 4"/>
          <p:cNvSpPr>
            <a:spLocks noGrp="1"/>
          </p:cNvSpPr>
          <p:nvPr>
            <p:ph type="ftr" sz="quarter" idx="11"/>
          </p:nvPr>
        </p:nvSpPr>
        <p:spPr>
          <a:xfrm>
            <a:off x="248322" y="6354930"/>
            <a:ext cx="2895600" cy="365125"/>
          </a:xfrm>
        </p:spPr>
        <p:txBody>
          <a:bodyPr/>
          <a:lstStyle/>
          <a:p>
            <a:endParaRPr lang="en-US"/>
          </a:p>
        </p:txBody>
      </p:sp>
      <p:sp>
        <p:nvSpPr>
          <p:cNvPr id="6" name="Slide Number Placeholder 5"/>
          <p:cNvSpPr>
            <a:spLocks noGrp="1"/>
          </p:cNvSpPr>
          <p:nvPr>
            <p:ph type="sldNum" sz="quarter" idx="12"/>
          </p:nvPr>
        </p:nvSpPr>
        <p:spPr/>
        <p:txBody>
          <a:bodyPr/>
          <a:lstStyle/>
          <a:p>
            <a:fld id="{14918063-9E2A-40CB-8658-AB975A0C9B8F}"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700" y="6389854"/>
            <a:ext cx="838200" cy="295275"/>
          </a:xfrm>
          <a:prstGeom prst="rect">
            <a:avLst/>
          </a:prstGeom>
        </p:spPr>
      </p:pic>
    </p:spTree>
    <p:extLst>
      <p:ext uri="{BB962C8B-B14F-4D97-AF65-F5344CB8AC3E}">
        <p14:creationId xmlns:p14="http://schemas.microsoft.com/office/powerpoint/2010/main" val="185047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012FA0-DF3E-4526-A17D-3181CE1CCECE}" type="datetimeFigureOut">
              <a:rPr lang="en-US" smtClean="0"/>
              <a:t>11/13/2015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18063-9E2A-40CB-8658-AB975A0C9B8F}" type="slidenum">
              <a:rPr lang="en-US" smtClean="0"/>
              <a:t>‹#›</a:t>
            </a:fld>
            <a:endParaRPr lang="en-US"/>
          </a:p>
        </p:txBody>
      </p:sp>
    </p:spTree>
    <p:extLst>
      <p:ext uri="{BB962C8B-B14F-4D97-AF65-F5344CB8AC3E}">
        <p14:creationId xmlns:p14="http://schemas.microsoft.com/office/powerpoint/2010/main" val="322125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012FA0-DF3E-4526-A17D-3181CE1CCECE}" type="datetimeFigureOut">
              <a:rPr lang="en-US" smtClean="0"/>
              <a:t>11/13/2015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18063-9E2A-40CB-8658-AB975A0C9B8F}" type="slidenum">
              <a:rPr lang="en-US" smtClean="0"/>
              <a:t>‹#›</a:t>
            </a:fld>
            <a:endParaRPr lang="en-US"/>
          </a:p>
        </p:txBody>
      </p:sp>
    </p:spTree>
    <p:extLst>
      <p:ext uri="{BB962C8B-B14F-4D97-AF65-F5344CB8AC3E}">
        <p14:creationId xmlns:p14="http://schemas.microsoft.com/office/powerpoint/2010/main" val="4032004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17638"/>
            <a:ext cx="8229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3886200" y="6356349"/>
            <a:ext cx="2133600" cy="365125"/>
          </a:xfrm>
        </p:spPr>
        <p:txBody>
          <a:bodyPr/>
          <a:lstStyle/>
          <a:p>
            <a:fld id="{65012FA0-DF3E-4526-A17D-3181CE1CCECE}" type="datetimeFigureOut">
              <a:rPr lang="en-US" smtClean="0"/>
              <a:t>11/13/2015</a:t>
            </a:fld>
            <a:endParaRPr lang="en-US"/>
          </a:p>
        </p:txBody>
      </p:sp>
      <p:sp>
        <p:nvSpPr>
          <p:cNvPr id="5" name="Footer Placeholder 4"/>
          <p:cNvSpPr>
            <a:spLocks noGrp="1"/>
          </p:cNvSpPr>
          <p:nvPr>
            <p:ph type="ftr" sz="quarter" idx="11"/>
          </p:nvPr>
        </p:nvSpPr>
        <p:spPr>
          <a:xfrm>
            <a:off x="80682" y="6431465"/>
            <a:ext cx="2895600" cy="365125"/>
          </a:xfrm>
        </p:spPr>
        <p:txBody>
          <a:bodyPr/>
          <a:lstStyle/>
          <a:p>
            <a:endParaRPr lang="en-US" dirty="0"/>
          </a:p>
        </p:txBody>
      </p:sp>
      <p:sp>
        <p:nvSpPr>
          <p:cNvPr id="6" name="Slide Number Placeholder 5"/>
          <p:cNvSpPr>
            <a:spLocks noGrp="1"/>
          </p:cNvSpPr>
          <p:nvPr>
            <p:ph type="sldNum" sz="quarter" idx="12"/>
          </p:nvPr>
        </p:nvSpPr>
        <p:spPr/>
        <p:txBody>
          <a:bodyPr/>
          <a:lstStyle/>
          <a:p>
            <a:fld id="{14918063-9E2A-40CB-8658-AB975A0C9B8F}"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682" y="6514797"/>
            <a:ext cx="838200" cy="295275"/>
          </a:xfrm>
          <a:prstGeom prst="rect">
            <a:avLst/>
          </a:prstGeom>
        </p:spPr>
      </p:pic>
      <p:sp>
        <p:nvSpPr>
          <p:cNvPr id="9" name="Rectangle 8"/>
          <p:cNvSpPr/>
          <p:nvPr userDrawn="1"/>
        </p:nvSpPr>
        <p:spPr>
          <a:xfrm>
            <a:off x="80682" y="6460707"/>
            <a:ext cx="838200" cy="35578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70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012FA0-DF3E-4526-A17D-3181CE1CCECE}" type="datetimeFigureOut">
              <a:rPr lang="en-US" smtClean="0"/>
              <a:t>11/13/2015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18063-9E2A-40CB-8658-AB975A0C9B8F}" type="slidenum">
              <a:rPr lang="en-US" smtClean="0"/>
              <a:t>‹#›</a:t>
            </a:fld>
            <a:endParaRPr lang="en-US"/>
          </a:p>
        </p:txBody>
      </p:sp>
    </p:spTree>
    <p:extLst>
      <p:ext uri="{BB962C8B-B14F-4D97-AF65-F5344CB8AC3E}">
        <p14:creationId xmlns:p14="http://schemas.microsoft.com/office/powerpoint/2010/main" val="1030192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012FA0-DF3E-4526-A17D-3181CE1CCECE}" type="datetimeFigureOut">
              <a:rPr lang="en-US" smtClean="0"/>
              <a:t>11/13/2015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18063-9E2A-40CB-8658-AB975A0C9B8F}" type="slidenum">
              <a:rPr lang="en-US" smtClean="0"/>
              <a:t>‹#›</a:t>
            </a:fld>
            <a:endParaRPr lang="en-US"/>
          </a:p>
        </p:txBody>
      </p:sp>
    </p:spTree>
    <p:extLst>
      <p:ext uri="{BB962C8B-B14F-4D97-AF65-F5344CB8AC3E}">
        <p14:creationId xmlns:p14="http://schemas.microsoft.com/office/powerpoint/2010/main" val="144811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012FA0-DF3E-4526-A17D-3181CE1CCECE}" type="datetimeFigureOut">
              <a:rPr lang="en-US" smtClean="0"/>
              <a:t>11/13/2015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918063-9E2A-40CB-8658-AB975A0C9B8F}" type="slidenum">
              <a:rPr lang="en-US" smtClean="0"/>
              <a:t>‹#›</a:t>
            </a:fld>
            <a:endParaRPr lang="en-US"/>
          </a:p>
        </p:txBody>
      </p:sp>
    </p:spTree>
    <p:extLst>
      <p:ext uri="{BB962C8B-B14F-4D97-AF65-F5344CB8AC3E}">
        <p14:creationId xmlns:p14="http://schemas.microsoft.com/office/powerpoint/2010/main" val="1147213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012FA0-DF3E-4526-A17D-3181CE1CCECE}" type="datetimeFigureOut">
              <a:rPr lang="en-US" smtClean="0"/>
              <a:t>11/13/2015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918063-9E2A-40CB-8658-AB975A0C9B8F}" type="slidenum">
              <a:rPr lang="en-US" smtClean="0"/>
              <a:t>‹#›</a:t>
            </a:fld>
            <a:endParaRPr lang="en-US"/>
          </a:p>
        </p:txBody>
      </p:sp>
    </p:spTree>
    <p:extLst>
      <p:ext uri="{BB962C8B-B14F-4D97-AF65-F5344CB8AC3E}">
        <p14:creationId xmlns:p14="http://schemas.microsoft.com/office/powerpoint/2010/main" val="265799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12FA0-DF3E-4526-A17D-3181CE1CCECE}" type="datetimeFigureOut">
              <a:rPr lang="en-US" smtClean="0"/>
              <a:t>11/13/2015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918063-9E2A-40CB-8658-AB975A0C9B8F}" type="slidenum">
              <a:rPr lang="en-US" smtClean="0"/>
              <a:t>‹#›</a:t>
            </a:fld>
            <a:endParaRPr lang="en-US"/>
          </a:p>
        </p:txBody>
      </p:sp>
    </p:spTree>
    <p:extLst>
      <p:ext uri="{BB962C8B-B14F-4D97-AF65-F5344CB8AC3E}">
        <p14:creationId xmlns:p14="http://schemas.microsoft.com/office/powerpoint/2010/main" val="2455627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012FA0-DF3E-4526-A17D-3181CE1CCECE}" type="datetimeFigureOut">
              <a:rPr lang="en-US" smtClean="0"/>
              <a:t>11/13/2015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18063-9E2A-40CB-8658-AB975A0C9B8F}" type="slidenum">
              <a:rPr lang="en-US" smtClean="0"/>
              <a:t>‹#›</a:t>
            </a:fld>
            <a:endParaRPr lang="en-US"/>
          </a:p>
        </p:txBody>
      </p:sp>
    </p:spTree>
    <p:extLst>
      <p:ext uri="{BB962C8B-B14F-4D97-AF65-F5344CB8AC3E}">
        <p14:creationId xmlns:p14="http://schemas.microsoft.com/office/powerpoint/2010/main" val="294594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012FA0-DF3E-4526-A17D-3181CE1CCECE}" type="datetimeFigureOut">
              <a:rPr lang="en-US" smtClean="0"/>
              <a:t>11/13/2015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18063-9E2A-40CB-8658-AB975A0C9B8F}" type="slidenum">
              <a:rPr lang="en-US" smtClean="0"/>
              <a:t>‹#›</a:t>
            </a:fld>
            <a:endParaRPr lang="en-US"/>
          </a:p>
        </p:txBody>
      </p:sp>
    </p:spTree>
    <p:extLst>
      <p:ext uri="{BB962C8B-B14F-4D97-AF65-F5344CB8AC3E}">
        <p14:creationId xmlns:p14="http://schemas.microsoft.com/office/powerpoint/2010/main" val="1029113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12FA0-DF3E-4526-A17D-3181CE1CCECE}" type="datetimeFigureOut">
              <a:rPr lang="en-US" smtClean="0"/>
              <a:t>11/13/2015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918063-9E2A-40CB-8658-AB975A0C9B8F}" type="slidenum">
              <a:rPr lang="en-US" smtClean="0"/>
              <a:t>‹#›</a:t>
            </a:fld>
            <a:endParaRPr lang="en-US"/>
          </a:p>
        </p:txBody>
      </p:sp>
    </p:spTree>
    <p:extLst>
      <p:ext uri="{BB962C8B-B14F-4D97-AF65-F5344CB8AC3E}">
        <p14:creationId xmlns:p14="http://schemas.microsoft.com/office/powerpoint/2010/main" val="3587660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13.xml.rels><?xml version="1.0" encoding="UTF-8" standalone="yes"?>
<Relationships xmlns="http://schemas.openxmlformats.org/package/2006/relationships"><Relationship Id="rId3" Type="http://schemas.openxmlformats.org/officeDocument/2006/relationships/hyperlink" Target="http://www.google.com/url?sa=i&amp;rct=j&amp;q=&amp;esrc=s&amp;frm=1&amp;source=images&amp;cd=&amp;cad=rja&amp;uact=8&amp;ved=0CAcQjRw&amp;url=http://www.clipartpanda.com/categories/fruit-tree-clipart&amp;ei=fCAxVfjUBpGooQSVkIGYBQ&amp;bvm=bv.91071109,d.cGU&amp;psig=AFQjCNFJUdK2eu3Eo_RVLepScS-iFg2Zfw&amp;ust=1429369276373529"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www.google.com/url?sa=i&amp;rct=j&amp;q=&amp;esrc=s&amp;frm=1&amp;source=images&amp;cd=&amp;cad=rja&amp;uact=8&amp;ved=0CAcQjRw&amp;url=http://allthingsd.com/20130822/uber-filing-in-delaware-shows-tpg-investment-at-3-5-billion-valuation-google-ventures-also-in/&amp;ei=GpIwVfa8Ace5ogSb_oGwAw&amp;bvm=bv.91071109,d.cGU&amp;psig=AFQjCNESMi7LASPkh0T5-NNYOse4VyCWLA&amp;ust=1429332862085424" TargetMode="External"/><Relationship Id="rId7" Type="http://schemas.openxmlformats.org/officeDocument/2006/relationships/hyperlink" Target="http://www.google.com/url?sa=i&amp;rct=j&amp;q=&amp;esrc=s&amp;frm=1&amp;source=images&amp;cd=&amp;cad=rja&amp;uact=8&amp;ved=0CAcQjRw&amp;url=http://www.designboom.com/technology/toyota-i-road-electric-personal-mobility-vehicle/&amp;ei=zZIwVdvmMcqrogT49IHwDg&amp;bvm=bv.91071109,d.cGU&amp;psig=AFQjCNEIUfogmHK3_4DoQZzNGw7ZwqZ7PQ&amp;ust=142933304972876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hyperlink" Target="https://www.google.com/url?sa=i&amp;rct=j&amp;q=&amp;esrc=s&amp;frm=1&amp;source=images&amp;cd=&amp;cad=rja&amp;uact=8&amp;ved=0CAcQjRw&amp;url=https://play.google.com/store/apps/details?id%3Dcom.car2go&amp;ei=PZIwVYGZDIPnoATPt4GgBg&amp;bvm=bv.91071109,d.cGU&amp;psig=AFQjCNEHCt0T0-tZd4EUnhLbj4kI8AVkPA&amp;ust=1429332921620404" TargetMode="External"/><Relationship Id="rId10" Type="http://schemas.openxmlformats.org/officeDocument/2006/relationships/image" Target="../media/image10.png"/><Relationship Id="rId4" Type="http://schemas.openxmlformats.org/officeDocument/2006/relationships/image" Target="../media/image6.jpe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420010"/>
            <a:ext cx="9157609" cy="5480256"/>
          </a:xfrm>
          <a:prstGeom prst="rect">
            <a:avLst/>
          </a:prstGeom>
          <a:solidFill>
            <a:srgbClr val="110D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81000" y="1580348"/>
            <a:ext cx="8458200" cy="2346194"/>
          </a:xfrm>
        </p:spPr>
        <p:txBody>
          <a:bodyPr>
            <a:noAutofit/>
          </a:bodyPr>
          <a:lstStyle/>
          <a:p>
            <a:r>
              <a:rPr lang="en-US" sz="3200" dirty="0">
                <a:solidFill>
                  <a:schemeClr val="accent1">
                    <a:lumMod val="40000"/>
                    <a:lumOff val="60000"/>
                  </a:schemeClr>
                </a:solidFill>
              </a:rPr>
              <a:t>A Programming Framework for the Collaborative Development of Regional Strategic Planning Models</a:t>
            </a:r>
          </a:p>
        </p:txBody>
      </p:sp>
      <p:sp>
        <p:nvSpPr>
          <p:cNvPr id="3" name="Subtitle 2"/>
          <p:cNvSpPr>
            <a:spLocks noGrp="1"/>
          </p:cNvSpPr>
          <p:nvPr>
            <p:ph type="subTitle" idx="1"/>
          </p:nvPr>
        </p:nvSpPr>
        <p:spPr>
          <a:xfrm>
            <a:off x="1037664" y="3926542"/>
            <a:ext cx="6992471" cy="1613647"/>
          </a:xfrm>
        </p:spPr>
        <p:txBody>
          <a:bodyPr>
            <a:normAutofit fontScale="92500" lnSpcReduction="10000"/>
          </a:bodyPr>
          <a:lstStyle/>
          <a:p>
            <a:pPr>
              <a:spcBef>
                <a:spcPts val="0"/>
              </a:spcBef>
            </a:pPr>
            <a:r>
              <a:rPr lang="en-US" sz="2400" dirty="0" smtClean="0">
                <a:solidFill>
                  <a:schemeClr val="accent1">
                    <a:lumMod val="40000"/>
                    <a:lumOff val="60000"/>
                  </a:schemeClr>
                </a:solidFill>
              </a:rPr>
              <a:t>Brian Gregor, Oregon Systems Analytics LLC</a:t>
            </a:r>
          </a:p>
          <a:p>
            <a:pPr>
              <a:spcBef>
                <a:spcPts val="0"/>
              </a:spcBef>
            </a:pPr>
            <a:r>
              <a:rPr lang="en-US" sz="2400" dirty="0" smtClean="0">
                <a:solidFill>
                  <a:schemeClr val="accent1">
                    <a:lumMod val="40000"/>
                    <a:lumOff val="60000"/>
                  </a:schemeClr>
                </a:solidFill>
              </a:rPr>
              <a:t>Tara Weidner, Oregon Department of Transportation</a:t>
            </a:r>
          </a:p>
          <a:p>
            <a:pPr>
              <a:spcBef>
                <a:spcPts val="0"/>
              </a:spcBef>
            </a:pPr>
            <a:r>
              <a:rPr lang="en-US" sz="2400" dirty="0" smtClean="0">
                <a:solidFill>
                  <a:schemeClr val="accent1">
                    <a:lumMod val="40000"/>
                    <a:lumOff val="60000"/>
                  </a:schemeClr>
                </a:solidFill>
              </a:rPr>
              <a:t>Jeremy Raw, Federal Highway Administration</a:t>
            </a:r>
          </a:p>
          <a:p>
            <a:pPr>
              <a:spcBef>
                <a:spcPts val="0"/>
              </a:spcBef>
            </a:pPr>
            <a:endParaRPr lang="en-US" sz="2400" dirty="0">
              <a:solidFill>
                <a:schemeClr val="accent1">
                  <a:lumMod val="40000"/>
                  <a:lumOff val="60000"/>
                </a:schemeClr>
              </a:solidFill>
            </a:endParaRPr>
          </a:p>
          <a:p>
            <a:pPr>
              <a:spcBef>
                <a:spcPts val="0"/>
              </a:spcBef>
            </a:pPr>
            <a:r>
              <a:rPr lang="en-US" sz="2400" dirty="0" smtClean="0">
                <a:solidFill>
                  <a:schemeClr val="accent1">
                    <a:lumMod val="40000"/>
                    <a:lumOff val="60000"/>
                  </a:schemeClr>
                </a:solidFill>
              </a:rPr>
              <a:t>November 14, 2015</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349" y="6106208"/>
            <a:ext cx="1695450"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4" descr="Image result for campo corvallis"/>
          <p:cNvSpPr>
            <a:spLocks noChangeAspect="1" noChangeArrowheads="1"/>
          </p:cNvSpPr>
          <p:nvPr/>
        </p:nvSpPr>
        <p:spPr bwMode="auto">
          <a:xfrm>
            <a:off x="1016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campo corvallis"/>
          <p:cNvSpPr>
            <a:spLocks noChangeAspect="1" noChangeArrowheads="1"/>
          </p:cNvSpPr>
          <p:nvPr/>
        </p:nvSpPr>
        <p:spPr bwMode="auto">
          <a:xfrm>
            <a:off x="2540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508" y="6135170"/>
            <a:ext cx="936866" cy="594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9157609" cy="1420009"/>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5328" y="6200074"/>
            <a:ext cx="3583872" cy="529337"/>
          </a:xfrm>
          <a:prstGeom prst="rect">
            <a:avLst/>
          </a:prstGeom>
        </p:spPr>
      </p:pic>
    </p:spTree>
    <p:extLst>
      <p:ext uri="{BB962C8B-B14F-4D97-AF65-F5344CB8AC3E}">
        <p14:creationId xmlns:p14="http://schemas.microsoft.com/office/powerpoint/2010/main" val="84012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2868613" y="1500188"/>
            <a:ext cx="3640137" cy="49428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Clr>
                <a:srgbClr val="000000"/>
              </a:buClr>
              <a:buSzPct val="100000"/>
              <a:buFont typeface="Times New Roman" pitchFamily="18" charset="0"/>
              <a:buNone/>
            </a:pPr>
            <a:r>
              <a:rPr lang="en-US" altLang="en-US" sz="2400" i="1" dirty="0">
                <a:solidFill>
                  <a:schemeClr val="bg1"/>
                </a:solidFill>
              </a:rPr>
              <a:t>Vehicle Ownership</a:t>
            </a:r>
          </a:p>
          <a:p>
            <a:pPr eaLnBrk="1" hangingPunct="1">
              <a:buClr>
                <a:srgbClr val="000000"/>
              </a:buClr>
              <a:buSzPct val="100000"/>
              <a:buFont typeface="Times New Roman" pitchFamily="18" charset="0"/>
              <a:buNone/>
            </a:pPr>
            <a:r>
              <a:rPr lang="en-US" altLang="en-US" sz="2400" i="1" dirty="0">
                <a:solidFill>
                  <a:schemeClr val="bg1"/>
                </a:solidFill>
              </a:rPr>
              <a:t>   </a:t>
            </a:r>
            <a:r>
              <a:rPr lang="en-US" altLang="en-US" sz="2000" dirty="0">
                <a:solidFill>
                  <a:schemeClr val="bg1"/>
                </a:solidFill>
              </a:rPr>
              <a:t>Number </a:t>
            </a:r>
          </a:p>
          <a:p>
            <a:pPr eaLnBrk="1" hangingPunct="1">
              <a:buClr>
                <a:srgbClr val="000000"/>
              </a:buClr>
              <a:buSzPct val="100000"/>
              <a:buFont typeface="Times New Roman" pitchFamily="18" charset="0"/>
              <a:buNone/>
            </a:pPr>
            <a:r>
              <a:rPr lang="en-US" altLang="en-US" sz="2000" dirty="0">
                <a:solidFill>
                  <a:schemeClr val="bg1"/>
                </a:solidFill>
              </a:rPr>
              <a:t>   Type/Technology</a:t>
            </a:r>
          </a:p>
          <a:p>
            <a:pPr eaLnBrk="1" hangingPunct="1">
              <a:buClr>
                <a:srgbClr val="000000"/>
              </a:buClr>
              <a:buSzPct val="100000"/>
              <a:buFont typeface="Times New Roman" pitchFamily="18" charset="0"/>
              <a:buNone/>
            </a:pPr>
            <a:r>
              <a:rPr lang="en-US" altLang="en-US" sz="2000" dirty="0">
                <a:solidFill>
                  <a:schemeClr val="bg1"/>
                </a:solidFill>
              </a:rPr>
              <a:t>   Age</a:t>
            </a:r>
          </a:p>
          <a:p>
            <a:pPr eaLnBrk="1" hangingPunct="1">
              <a:spcBef>
                <a:spcPct val="10000"/>
              </a:spcBef>
              <a:buClr>
                <a:srgbClr val="000000"/>
              </a:buClr>
              <a:buSzPct val="100000"/>
              <a:buFont typeface="Times New Roman" pitchFamily="18" charset="0"/>
              <a:buNone/>
            </a:pPr>
            <a:r>
              <a:rPr lang="en-US" altLang="en-US" sz="2400" i="1" dirty="0">
                <a:solidFill>
                  <a:schemeClr val="bg1"/>
                </a:solidFill>
              </a:rPr>
              <a:t>VMT</a:t>
            </a:r>
            <a:endParaRPr lang="en-US" altLang="en-US" sz="2000" i="1" dirty="0">
              <a:solidFill>
                <a:schemeClr val="bg1"/>
              </a:solidFill>
            </a:endParaRPr>
          </a:p>
          <a:p>
            <a:pPr eaLnBrk="1" hangingPunct="1">
              <a:buClr>
                <a:srgbClr val="000000"/>
              </a:buClr>
              <a:buSzPct val="100000"/>
              <a:buFont typeface="Times New Roman" pitchFamily="18" charset="0"/>
              <a:buNone/>
            </a:pPr>
            <a:r>
              <a:rPr lang="en-US" altLang="en-US" sz="2000" dirty="0">
                <a:solidFill>
                  <a:schemeClr val="bg1"/>
                </a:solidFill>
              </a:rPr>
              <a:t>   By vehicle</a:t>
            </a:r>
          </a:p>
          <a:p>
            <a:pPr eaLnBrk="1" hangingPunct="1">
              <a:buClr>
                <a:srgbClr val="000000"/>
              </a:buClr>
              <a:buSzPct val="100000"/>
              <a:buFont typeface="Times New Roman" pitchFamily="18" charset="0"/>
              <a:buNone/>
            </a:pPr>
            <a:r>
              <a:rPr lang="en-US" altLang="en-US" sz="2000" dirty="0">
                <a:solidFill>
                  <a:schemeClr val="bg1"/>
                </a:solidFill>
              </a:rPr>
              <a:t>   Daily average</a:t>
            </a:r>
          </a:p>
          <a:p>
            <a:pPr eaLnBrk="1" hangingPunct="1">
              <a:spcBef>
                <a:spcPct val="10000"/>
              </a:spcBef>
              <a:buClr>
                <a:srgbClr val="000000"/>
              </a:buClr>
              <a:buSzPct val="100000"/>
              <a:buFont typeface="Times New Roman" pitchFamily="18" charset="0"/>
              <a:buNone/>
            </a:pPr>
            <a:r>
              <a:rPr lang="en-US" altLang="en-US" sz="2400" i="1" dirty="0">
                <a:solidFill>
                  <a:schemeClr val="bg1"/>
                </a:solidFill>
              </a:rPr>
              <a:t>GHG &amp; Energy Use</a:t>
            </a:r>
            <a:endParaRPr lang="en-US" altLang="en-US" sz="2000" i="1" dirty="0">
              <a:solidFill>
                <a:schemeClr val="bg1"/>
              </a:solidFill>
            </a:endParaRPr>
          </a:p>
          <a:p>
            <a:pPr eaLnBrk="1" hangingPunct="1">
              <a:buClr>
                <a:srgbClr val="000000"/>
              </a:buClr>
              <a:buSzPct val="100000"/>
              <a:buFont typeface="Times New Roman" pitchFamily="18" charset="0"/>
              <a:buNone/>
            </a:pPr>
            <a:r>
              <a:rPr lang="en-US" altLang="en-US" sz="2000" dirty="0">
                <a:solidFill>
                  <a:schemeClr val="bg1"/>
                </a:solidFill>
              </a:rPr>
              <a:t>   By vehicle</a:t>
            </a:r>
          </a:p>
          <a:p>
            <a:pPr eaLnBrk="1" hangingPunct="1">
              <a:buClr>
                <a:srgbClr val="000000"/>
              </a:buClr>
              <a:buSzPct val="100000"/>
              <a:buFont typeface="Times New Roman" pitchFamily="18" charset="0"/>
              <a:buNone/>
            </a:pPr>
            <a:r>
              <a:rPr lang="en-US" altLang="en-US" sz="2000" dirty="0">
                <a:solidFill>
                  <a:schemeClr val="bg1"/>
                </a:solidFill>
              </a:rPr>
              <a:t>   By fuel/energy type</a:t>
            </a:r>
          </a:p>
          <a:p>
            <a:pPr eaLnBrk="1" hangingPunct="1">
              <a:spcBef>
                <a:spcPct val="10000"/>
              </a:spcBef>
              <a:buClr>
                <a:srgbClr val="000000"/>
              </a:buClr>
              <a:buSzPct val="100000"/>
              <a:buFont typeface="Times New Roman" pitchFamily="18" charset="0"/>
              <a:buNone/>
            </a:pPr>
            <a:r>
              <a:rPr lang="en-US" altLang="en-US" sz="2400" i="1" dirty="0">
                <a:solidFill>
                  <a:schemeClr val="bg1"/>
                </a:solidFill>
              </a:rPr>
              <a:t>Health</a:t>
            </a:r>
          </a:p>
          <a:p>
            <a:pPr eaLnBrk="1" hangingPunct="1">
              <a:spcBef>
                <a:spcPct val="10000"/>
              </a:spcBef>
              <a:buClr>
                <a:srgbClr val="000000"/>
              </a:buClr>
              <a:buSzPct val="100000"/>
              <a:buFont typeface="Times New Roman" pitchFamily="18" charset="0"/>
              <a:buNone/>
            </a:pPr>
            <a:r>
              <a:rPr lang="en-US" altLang="en-US" sz="2000" dirty="0">
                <a:solidFill>
                  <a:schemeClr val="bg1"/>
                </a:solidFill>
              </a:rPr>
              <a:t>  Walk Trips</a:t>
            </a:r>
          </a:p>
          <a:p>
            <a:pPr eaLnBrk="1" hangingPunct="1">
              <a:spcBef>
                <a:spcPct val="10000"/>
              </a:spcBef>
              <a:buClr>
                <a:srgbClr val="000000"/>
              </a:buClr>
              <a:buSzPct val="100000"/>
              <a:buFont typeface="Times New Roman" pitchFamily="18" charset="0"/>
              <a:buNone/>
            </a:pPr>
            <a:r>
              <a:rPr lang="en-US" altLang="en-US" sz="2000" dirty="0">
                <a:solidFill>
                  <a:schemeClr val="bg1"/>
                </a:solidFill>
              </a:rPr>
              <a:t>  Bike Miles</a:t>
            </a:r>
          </a:p>
          <a:p>
            <a:pPr eaLnBrk="1" hangingPunct="1">
              <a:buClr>
                <a:srgbClr val="000000"/>
              </a:buClr>
              <a:buSzPct val="100000"/>
              <a:buFont typeface="Times New Roman" pitchFamily="18" charset="0"/>
              <a:buNone/>
            </a:pPr>
            <a:r>
              <a:rPr lang="en-US" altLang="en-US" sz="2400" i="1" dirty="0" smtClean="0">
                <a:solidFill>
                  <a:schemeClr val="bg1"/>
                </a:solidFill>
              </a:rPr>
              <a:t>Expenditures</a:t>
            </a:r>
            <a:endParaRPr lang="en-US" altLang="en-US" sz="2400" i="1" dirty="0">
              <a:solidFill>
                <a:schemeClr val="bg1"/>
              </a:solidFill>
            </a:endParaRPr>
          </a:p>
        </p:txBody>
      </p:sp>
      <p:pic>
        <p:nvPicPr>
          <p:cNvPr id="6147" name="Picture 3" descr="clipart_fami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 y="1711325"/>
            <a:ext cx="15240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1188" name="Picture 4" descr="clipart-smallca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1244600"/>
            <a:ext cx="17272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1189" name="Picture 5" descr="ClipArt-Speed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938" y="3140075"/>
            <a:ext cx="17081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1191" name="Picture 7" descr="6559918-suflower-and-fuel-pump-biofuel-consept-vector-illustration-isolated-o-a-whi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3588" y="4584700"/>
            <a:ext cx="1079500"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Rectangle 9"/>
          <p:cNvSpPr>
            <a:spLocks noChangeArrowheads="1"/>
          </p:cNvSpPr>
          <p:nvPr/>
        </p:nvSpPr>
        <p:spPr bwMode="auto">
          <a:xfrm>
            <a:off x="0" y="0"/>
            <a:ext cx="9144000" cy="698500"/>
          </a:xfrm>
          <a:prstGeom prst="rect">
            <a:avLst/>
          </a:prstGeom>
          <a:solidFill>
            <a:srgbClr val="FFFFFF">
              <a:alpha val="89803"/>
            </a:srgbClr>
          </a:soli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buClr>
                <a:srgbClr val="000000"/>
              </a:buClr>
              <a:buSzPct val="100000"/>
              <a:buFont typeface="Times New Roman" pitchFamily="18" charset="0"/>
              <a:buNone/>
            </a:pPr>
            <a:endParaRPr lang="en-US" altLang="en-US"/>
          </a:p>
        </p:txBody>
      </p:sp>
      <p:sp>
        <p:nvSpPr>
          <p:cNvPr id="10"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28600" algn="l"/>
            <a:r>
              <a:rPr lang="en-US" altLang="en-US" dirty="0">
                <a:solidFill>
                  <a:schemeClr val="bg1"/>
                </a:solidFill>
              </a:rPr>
              <a:t>Forecasts Made at the Household Level</a:t>
            </a:r>
            <a:endParaRPr lang="en-US"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837248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221186">
                                            <p:txEl>
                                              <p:pRg st="0" end="0"/>
                                            </p:txEl>
                                          </p:spTgt>
                                        </p:tgtEl>
                                        <p:attrNameLst>
                                          <p:attrName>style.color</p:attrName>
                                        </p:attrNameLst>
                                      </p:cBhvr>
                                      <p:to>
                                        <a:schemeClr val="tx1"/>
                                      </p:to>
                                    </p:animClr>
                                  </p:childTnLst>
                                </p:cTn>
                              </p:par>
                              <p:par>
                                <p:cTn id="7" presetID="9" presetClass="entr" presetSubtype="0" fill="hold" nodeType="withEffect">
                                  <p:stCondLst>
                                    <p:cond delay="0"/>
                                  </p:stCondLst>
                                  <p:childTnLst>
                                    <p:set>
                                      <p:cBhvr>
                                        <p:cTn id="8" dur="1" fill="hold">
                                          <p:stCondLst>
                                            <p:cond delay="0"/>
                                          </p:stCondLst>
                                        </p:cTn>
                                        <p:tgtEl>
                                          <p:spTgt spid="221188"/>
                                        </p:tgtEl>
                                        <p:attrNameLst>
                                          <p:attrName>style.visibility</p:attrName>
                                        </p:attrNameLst>
                                      </p:cBhvr>
                                      <p:to>
                                        <p:strVal val="visible"/>
                                      </p:to>
                                    </p:set>
                                    <p:animEffect transition="in" filter="dissolve">
                                      <p:cBhvr>
                                        <p:cTn id="9" dur="500"/>
                                        <p:tgtEl>
                                          <p:spTgt spid="221188"/>
                                        </p:tgtEl>
                                      </p:cBhvr>
                                    </p:animEffect>
                                  </p:childTnLst>
                                </p:cTn>
                              </p:par>
                              <p:par>
                                <p:cTn id="10" presetID="3" presetClass="emph" presetSubtype="2" fill="hold" nodeType="withEffect">
                                  <p:stCondLst>
                                    <p:cond delay="0"/>
                                  </p:stCondLst>
                                  <p:childTnLst>
                                    <p:animClr clrSpc="rgb" dir="cw">
                                      <p:cBhvr override="childStyle">
                                        <p:cTn id="11" dur="2000" fill="hold"/>
                                        <p:tgtEl>
                                          <p:spTgt spid="221186">
                                            <p:txEl>
                                              <p:pRg st="1" end="1"/>
                                            </p:txEl>
                                          </p:spTgt>
                                        </p:tgtEl>
                                        <p:attrNameLst>
                                          <p:attrName>style.color</p:attrName>
                                        </p:attrNameLst>
                                      </p:cBhvr>
                                      <p:to>
                                        <a:schemeClr val="tx1"/>
                                      </p:to>
                                    </p:animClr>
                                  </p:childTnLst>
                                </p:cTn>
                              </p:par>
                              <p:par>
                                <p:cTn id="12" presetID="3" presetClass="emph" presetSubtype="2" fill="hold" nodeType="withEffect">
                                  <p:stCondLst>
                                    <p:cond delay="0"/>
                                  </p:stCondLst>
                                  <p:childTnLst>
                                    <p:animClr clrSpc="rgb" dir="cw">
                                      <p:cBhvr override="childStyle">
                                        <p:cTn id="13" dur="2000" fill="hold"/>
                                        <p:tgtEl>
                                          <p:spTgt spid="221186">
                                            <p:txEl>
                                              <p:pRg st="2" end="2"/>
                                            </p:txEl>
                                          </p:spTgt>
                                        </p:tgtEl>
                                        <p:attrNameLst>
                                          <p:attrName>style.color</p:attrName>
                                        </p:attrNameLst>
                                      </p:cBhvr>
                                      <p:to>
                                        <a:schemeClr val="tx1"/>
                                      </p:to>
                                    </p:animClr>
                                  </p:childTnLst>
                                </p:cTn>
                              </p:par>
                              <p:par>
                                <p:cTn id="14" presetID="3" presetClass="emph" presetSubtype="2" fill="hold" nodeType="withEffect">
                                  <p:stCondLst>
                                    <p:cond delay="0"/>
                                  </p:stCondLst>
                                  <p:childTnLst>
                                    <p:animClr clrSpc="rgb" dir="cw">
                                      <p:cBhvr override="childStyle">
                                        <p:cTn id="15" dur="2000" fill="hold"/>
                                        <p:tgtEl>
                                          <p:spTgt spid="221186">
                                            <p:txEl>
                                              <p:pRg st="3" end="3"/>
                                            </p:txEl>
                                          </p:spTgt>
                                        </p:tgtEl>
                                        <p:attrNameLst>
                                          <p:attrName>style.color</p:attrName>
                                        </p:attrNameLst>
                                      </p:cBhvr>
                                      <p:to>
                                        <a:schemeClr val="tx1"/>
                                      </p:to>
                                    </p:animClr>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mph" presetSubtype="2" fill="hold" nodeType="clickEffect">
                                  <p:stCondLst>
                                    <p:cond delay="0"/>
                                  </p:stCondLst>
                                  <p:childTnLst>
                                    <p:animClr clrSpc="rgb" dir="cw">
                                      <p:cBhvr override="childStyle">
                                        <p:cTn id="19" dur="2000" fill="hold"/>
                                        <p:tgtEl>
                                          <p:spTgt spid="221186">
                                            <p:txEl>
                                              <p:pRg st="4" end="4"/>
                                            </p:txEl>
                                          </p:spTgt>
                                        </p:tgtEl>
                                        <p:attrNameLst>
                                          <p:attrName>style.color</p:attrName>
                                        </p:attrNameLst>
                                      </p:cBhvr>
                                      <p:to>
                                        <a:schemeClr val="tx1"/>
                                      </p:to>
                                    </p:animClr>
                                  </p:childTnLst>
                                </p:cTn>
                              </p:par>
                              <p:par>
                                <p:cTn id="20" presetID="9" presetClass="entr" presetSubtype="0" fill="hold" nodeType="withEffect">
                                  <p:stCondLst>
                                    <p:cond delay="0"/>
                                  </p:stCondLst>
                                  <p:childTnLst>
                                    <p:set>
                                      <p:cBhvr>
                                        <p:cTn id="21" dur="1" fill="hold">
                                          <p:stCondLst>
                                            <p:cond delay="0"/>
                                          </p:stCondLst>
                                        </p:cTn>
                                        <p:tgtEl>
                                          <p:spTgt spid="221189"/>
                                        </p:tgtEl>
                                        <p:attrNameLst>
                                          <p:attrName>style.visibility</p:attrName>
                                        </p:attrNameLst>
                                      </p:cBhvr>
                                      <p:to>
                                        <p:strVal val="visible"/>
                                      </p:to>
                                    </p:set>
                                    <p:animEffect transition="in" filter="dissolve">
                                      <p:cBhvr>
                                        <p:cTn id="22" dur="500"/>
                                        <p:tgtEl>
                                          <p:spTgt spid="221189"/>
                                        </p:tgtEl>
                                      </p:cBhvr>
                                    </p:animEffect>
                                  </p:childTnLst>
                                </p:cTn>
                              </p:par>
                              <p:par>
                                <p:cTn id="23" presetID="3" presetClass="emph" presetSubtype="2" fill="hold" nodeType="withEffect">
                                  <p:stCondLst>
                                    <p:cond delay="0"/>
                                  </p:stCondLst>
                                  <p:childTnLst>
                                    <p:animClr clrSpc="rgb" dir="cw">
                                      <p:cBhvr override="childStyle">
                                        <p:cTn id="24" dur="2000" fill="hold"/>
                                        <p:tgtEl>
                                          <p:spTgt spid="221186">
                                            <p:txEl>
                                              <p:pRg st="5" end="5"/>
                                            </p:txEl>
                                          </p:spTgt>
                                        </p:tgtEl>
                                        <p:attrNameLst>
                                          <p:attrName>style.color</p:attrName>
                                        </p:attrNameLst>
                                      </p:cBhvr>
                                      <p:to>
                                        <a:schemeClr val="tx1"/>
                                      </p:to>
                                    </p:animClr>
                                  </p:childTnLst>
                                </p:cTn>
                              </p:par>
                              <p:par>
                                <p:cTn id="25" presetID="3" presetClass="emph" presetSubtype="2" fill="hold" nodeType="withEffect">
                                  <p:stCondLst>
                                    <p:cond delay="0"/>
                                  </p:stCondLst>
                                  <p:childTnLst>
                                    <p:animClr clrSpc="rgb" dir="cw">
                                      <p:cBhvr override="childStyle">
                                        <p:cTn id="26" dur="2000" fill="hold"/>
                                        <p:tgtEl>
                                          <p:spTgt spid="221186">
                                            <p:txEl>
                                              <p:pRg st="6" end="6"/>
                                            </p:txEl>
                                          </p:spTgt>
                                        </p:tgtEl>
                                        <p:attrNameLst>
                                          <p:attrName>style.color</p:attrName>
                                        </p:attrNameLst>
                                      </p:cBhvr>
                                      <p:to>
                                        <a:schemeClr val="tx1"/>
                                      </p:to>
                                    </p:animClr>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mph" presetSubtype="2" fill="hold" nodeType="clickEffect">
                                  <p:stCondLst>
                                    <p:cond delay="0"/>
                                  </p:stCondLst>
                                  <p:childTnLst>
                                    <p:animClr clrSpc="rgb" dir="cw">
                                      <p:cBhvr override="childStyle">
                                        <p:cTn id="30" dur="2000" fill="hold"/>
                                        <p:tgtEl>
                                          <p:spTgt spid="221186">
                                            <p:txEl>
                                              <p:pRg st="7" end="7"/>
                                            </p:txEl>
                                          </p:spTgt>
                                        </p:tgtEl>
                                        <p:attrNameLst>
                                          <p:attrName>style.color</p:attrName>
                                        </p:attrNameLst>
                                      </p:cBhvr>
                                      <p:to>
                                        <a:schemeClr val="tx1"/>
                                      </p:to>
                                    </p:animClr>
                                  </p:childTnLst>
                                </p:cTn>
                              </p:par>
                              <p:par>
                                <p:cTn id="31" presetID="9" presetClass="entr" presetSubtype="0" fill="hold" nodeType="withEffect">
                                  <p:stCondLst>
                                    <p:cond delay="0"/>
                                  </p:stCondLst>
                                  <p:childTnLst>
                                    <p:set>
                                      <p:cBhvr>
                                        <p:cTn id="32" dur="1" fill="hold">
                                          <p:stCondLst>
                                            <p:cond delay="0"/>
                                          </p:stCondLst>
                                        </p:cTn>
                                        <p:tgtEl>
                                          <p:spTgt spid="221191"/>
                                        </p:tgtEl>
                                        <p:attrNameLst>
                                          <p:attrName>style.visibility</p:attrName>
                                        </p:attrNameLst>
                                      </p:cBhvr>
                                      <p:to>
                                        <p:strVal val="visible"/>
                                      </p:to>
                                    </p:set>
                                    <p:animEffect transition="in" filter="dissolve">
                                      <p:cBhvr>
                                        <p:cTn id="33" dur="500"/>
                                        <p:tgtEl>
                                          <p:spTgt spid="221191"/>
                                        </p:tgtEl>
                                      </p:cBhvr>
                                    </p:animEffect>
                                  </p:childTnLst>
                                </p:cTn>
                              </p:par>
                              <p:par>
                                <p:cTn id="34" presetID="3" presetClass="emph" presetSubtype="2" fill="hold" nodeType="withEffect">
                                  <p:stCondLst>
                                    <p:cond delay="0"/>
                                  </p:stCondLst>
                                  <p:childTnLst>
                                    <p:animClr clrSpc="rgb" dir="cw">
                                      <p:cBhvr override="childStyle">
                                        <p:cTn id="35" dur="2000" fill="hold"/>
                                        <p:tgtEl>
                                          <p:spTgt spid="221186">
                                            <p:txEl>
                                              <p:pRg st="8" end="8"/>
                                            </p:txEl>
                                          </p:spTgt>
                                        </p:tgtEl>
                                        <p:attrNameLst>
                                          <p:attrName>style.color</p:attrName>
                                        </p:attrNameLst>
                                      </p:cBhvr>
                                      <p:to>
                                        <a:schemeClr val="tx1"/>
                                      </p:to>
                                    </p:animClr>
                                  </p:childTnLst>
                                </p:cTn>
                              </p:par>
                              <p:par>
                                <p:cTn id="36" presetID="3" presetClass="emph" presetSubtype="2" fill="hold" nodeType="withEffect">
                                  <p:stCondLst>
                                    <p:cond delay="0"/>
                                  </p:stCondLst>
                                  <p:childTnLst>
                                    <p:animClr clrSpc="rgb" dir="cw">
                                      <p:cBhvr override="childStyle">
                                        <p:cTn id="37" dur="2000" fill="hold"/>
                                        <p:tgtEl>
                                          <p:spTgt spid="221186">
                                            <p:txEl>
                                              <p:pRg st="9" end="9"/>
                                            </p:txEl>
                                          </p:spTgt>
                                        </p:tgtEl>
                                        <p:attrNameLst>
                                          <p:attrName>style.color</p:attrName>
                                        </p:attrNameLst>
                                      </p:cBhvr>
                                      <p:to>
                                        <a:schemeClr val="tx1"/>
                                      </p:to>
                                    </p:animClr>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mph" presetSubtype="2" fill="hold" nodeType="clickEffect">
                                  <p:stCondLst>
                                    <p:cond delay="0"/>
                                  </p:stCondLst>
                                  <p:childTnLst>
                                    <p:animClr clrSpc="rgb" dir="cw">
                                      <p:cBhvr override="childStyle">
                                        <p:cTn id="41" dur="2000" fill="hold"/>
                                        <p:tgtEl>
                                          <p:spTgt spid="221186">
                                            <p:txEl>
                                              <p:pRg st="10" end="10"/>
                                            </p:txEl>
                                          </p:spTgt>
                                        </p:tgtEl>
                                        <p:attrNameLst>
                                          <p:attrName>style.color</p:attrName>
                                        </p:attrNameLst>
                                      </p:cBhvr>
                                      <p:to>
                                        <a:schemeClr val="tx1"/>
                                      </p:to>
                                    </p:animClr>
                                  </p:childTnLst>
                                </p:cTn>
                              </p:par>
                              <p:par>
                                <p:cTn id="42" presetID="3" presetClass="emph" presetSubtype="2" fill="hold" nodeType="withEffect">
                                  <p:stCondLst>
                                    <p:cond delay="0"/>
                                  </p:stCondLst>
                                  <p:childTnLst>
                                    <p:animClr clrSpc="rgb" dir="cw">
                                      <p:cBhvr override="childStyle">
                                        <p:cTn id="43" dur="2000" fill="hold"/>
                                        <p:tgtEl>
                                          <p:spTgt spid="221186">
                                            <p:txEl>
                                              <p:pRg st="11" end="11"/>
                                            </p:txEl>
                                          </p:spTgt>
                                        </p:tgtEl>
                                        <p:attrNameLst>
                                          <p:attrName>style.color</p:attrName>
                                        </p:attrNameLst>
                                      </p:cBhvr>
                                      <p:to>
                                        <a:schemeClr val="tx1"/>
                                      </p:to>
                                    </p:animClr>
                                  </p:childTnLst>
                                </p:cTn>
                              </p:par>
                              <p:par>
                                <p:cTn id="44" presetID="3" presetClass="emph" presetSubtype="2" fill="hold" nodeType="withEffect">
                                  <p:stCondLst>
                                    <p:cond delay="0"/>
                                  </p:stCondLst>
                                  <p:childTnLst>
                                    <p:animClr clrSpc="rgb" dir="cw">
                                      <p:cBhvr override="childStyle">
                                        <p:cTn id="45" dur="2000" fill="hold"/>
                                        <p:tgtEl>
                                          <p:spTgt spid="221186">
                                            <p:txEl>
                                              <p:pRg st="12" end="12"/>
                                            </p:txEl>
                                          </p:spTgt>
                                        </p:tgtEl>
                                        <p:attrNameLst>
                                          <p:attrName>style.color</p:attrName>
                                        </p:attrNameLst>
                                      </p:cBhvr>
                                      <p:to>
                                        <a:schemeClr val="tx1"/>
                                      </p:to>
                                    </p:animClr>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mph" presetSubtype="2" fill="hold" nodeType="clickEffect">
                                  <p:stCondLst>
                                    <p:cond delay="0"/>
                                  </p:stCondLst>
                                  <p:childTnLst>
                                    <p:animClr clrSpc="rgb" dir="cw">
                                      <p:cBhvr override="childStyle">
                                        <p:cTn id="49" dur="2000" fill="hold"/>
                                        <p:tgtEl>
                                          <p:spTgt spid="221186">
                                            <p:txEl>
                                              <p:pRg st="13" end="13"/>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b="1" dirty="0" smtClean="0">
                <a:solidFill>
                  <a:schemeClr val="bg1"/>
                </a:solidFill>
              </a:rPr>
              <a:t>GreenSTEP Example: ODOT’s Statewide Transportation Strategy (STS) for Reducing GHG Emissions</a:t>
            </a:r>
            <a:endParaRPr lang="en-US" sz="3000" dirty="0">
              <a:solidFill>
                <a:schemeClr val="bg1"/>
              </a:solidFill>
            </a:endParaRPr>
          </a:p>
        </p:txBody>
      </p:sp>
      <p:sp>
        <p:nvSpPr>
          <p:cNvPr id="37" name="Title 1"/>
          <p:cNvSpPr>
            <a:spLocks noGrp="1"/>
          </p:cNvSpPr>
          <p:nvPr/>
        </p:nvSpPr>
        <p:spPr>
          <a:xfrm>
            <a:off x="457199" y="16589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a:p>
        </p:txBody>
      </p:sp>
      <p:sp>
        <p:nvSpPr>
          <p:cNvPr id="38" name="Content Placeholder 2"/>
          <p:cNvSpPr>
            <a:spLocks noGrp="1"/>
          </p:cNvSpPr>
          <p:nvPr/>
        </p:nvSpPr>
        <p:spPr>
          <a:xfrm>
            <a:off x="457199" y="1491456"/>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p>
        </p:txBody>
      </p:sp>
      <p:pic>
        <p:nvPicPr>
          <p:cNvPr id="39" name="Picture 38"/>
          <p:cNvPicPr>
            <a:picLocks noChangeAspect="1" noChangeArrowheads="1"/>
          </p:cNvPicPr>
          <p:nvPr/>
        </p:nvPicPr>
        <p:blipFill rotWithShape="1">
          <a:blip r:embed="rId3">
            <a:extLst>
              <a:ext uri="{28A0092B-C50C-407E-A947-70E740481C1C}">
                <a14:useLocalDpi xmlns:a14="http://schemas.microsoft.com/office/drawing/2010/main" val="0"/>
              </a:ext>
            </a:extLst>
          </a:blip>
          <a:srcRect t="7240" b="9037"/>
          <a:stretch/>
        </p:blipFill>
        <p:spPr bwMode="auto">
          <a:xfrm>
            <a:off x="0" y="1156110"/>
            <a:ext cx="9149839" cy="5140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TextBox 3"/>
          <p:cNvSpPr txBox="1"/>
          <p:nvPr/>
        </p:nvSpPr>
        <p:spPr>
          <a:xfrm>
            <a:off x="4542459" y="1194746"/>
            <a:ext cx="428713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2050 state GHG reduction vs. target of 75%</a:t>
            </a:r>
            <a:endParaRPr lang="en-US" b="1" dirty="0"/>
          </a:p>
        </p:txBody>
      </p:sp>
      <p:sp>
        <p:nvSpPr>
          <p:cNvPr id="41" name="Oval 40"/>
          <p:cNvSpPr/>
          <p:nvPr/>
        </p:nvSpPr>
        <p:spPr>
          <a:xfrm>
            <a:off x="4091694" y="1156110"/>
            <a:ext cx="459484" cy="45948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42" name="TextBox 9"/>
          <p:cNvSpPr txBox="1"/>
          <p:nvPr/>
        </p:nvSpPr>
        <p:spPr>
          <a:xfrm>
            <a:off x="4118496" y="1246262"/>
            <a:ext cx="503664"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Arial Black" panose="020B0A04020102020204" pitchFamily="34" charset="0"/>
                <a:cs typeface="Times New Roman" panose="02020603050405020304" pitchFamily="18" charset="0"/>
              </a:rPr>
              <a:t>X%</a:t>
            </a:r>
            <a:endParaRPr lang="en-US" sz="1400" dirty="0">
              <a:latin typeface="Arial Black" panose="020B0A040201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9E51E95-D41C-4046-A756-BC52278D122B}" type="slidenum">
              <a:rPr lang="en-US" smtClean="0"/>
              <a:t>11</a:t>
            </a:fld>
            <a:endParaRPr lang="en-US"/>
          </a:p>
        </p:txBody>
      </p:sp>
    </p:spTree>
    <p:extLst>
      <p:ext uri="{BB962C8B-B14F-4D97-AF65-F5344CB8AC3E}">
        <p14:creationId xmlns:p14="http://schemas.microsoft.com/office/powerpoint/2010/main" val="3883247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E51E95-D41C-4046-A756-BC52278D122B}" type="slidenum">
              <a:rPr lang="en-US" smtClean="0"/>
              <a:t>12</a:t>
            </a:fld>
            <a:endParaRPr lang="en-US"/>
          </a:p>
        </p:txBody>
      </p:sp>
      <p:pic>
        <p:nvPicPr>
          <p:cNvPr id="5" name="Picture 4" descr="household_co2e_by_income"/>
          <p:cNvPicPr>
            <a:picLocks noChangeAspect="1" noChangeArrowheads="1"/>
          </p:cNvPicPr>
          <p:nvPr/>
        </p:nvPicPr>
        <p:blipFill>
          <a:blip r:embed="rId3">
            <a:extLst>
              <a:ext uri="{28A0092B-C50C-407E-A947-70E740481C1C}">
                <a14:useLocalDpi xmlns:a14="http://schemas.microsoft.com/office/drawing/2010/main" val="0"/>
              </a:ext>
            </a:extLst>
          </a:blip>
          <a:srcRect t="10001" b="1428"/>
          <a:stretch>
            <a:fillRect/>
          </a:stretch>
        </p:blipFill>
        <p:spPr bwMode="auto">
          <a:xfrm>
            <a:off x="-27343" y="1525661"/>
            <a:ext cx="4800600" cy="4000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20529" y="1262633"/>
            <a:ext cx="2153410" cy="369332"/>
          </a:xfrm>
          <a:prstGeom prst="rect">
            <a:avLst/>
          </a:prstGeom>
          <a:noFill/>
        </p:spPr>
        <p:txBody>
          <a:bodyPr wrap="none" rtlCol="0">
            <a:spAutoFit/>
          </a:bodyPr>
          <a:lstStyle/>
          <a:p>
            <a:r>
              <a:rPr lang="en-US" dirty="0"/>
              <a:t>Emissions vs. Income</a:t>
            </a:r>
          </a:p>
        </p:txBody>
      </p:sp>
      <p:cxnSp>
        <p:nvCxnSpPr>
          <p:cNvPr id="7" name="Straight Connector 6"/>
          <p:cNvCxnSpPr/>
          <p:nvPr/>
        </p:nvCxnSpPr>
        <p:spPr bwMode="auto">
          <a:xfrm>
            <a:off x="2514600" y="3181350"/>
            <a:ext cx="0" cy="154305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 name="Straight Arrow Connector 7"/>
          <p:cNvCxnSpPr/>
          <p:nvPr/>
        </p:nvCxnSpPr>
        <p:spPr bwMode="auto">
          <a:xfrm>
            <a:off x="2571750" y="3736644"/>
            <a:ext cx="400050" cy="0"/>
          </a:xfrm>
          <a:prstGeom prst="straightConnector1">
            <a:avLst/>
          </a:prstGeom>
          <a:solidFill>
            <a:schemeClr val="accent1"/>
          </a:solidFill>
          <a:ln w="34925" cap="flat" cmpd="sng" algn="ctr">
            <a:solidFill>
              <a:schemeClr val="tx1"/>
            </a:solidFill>
            <a:prstDash val="solid"/>
            <a:round/>
            <a:headEnd type="none" w="med" len="med"/>
            <a:tailEnd type="triangle" w="lg" len="lg"/>
          </a:ln>
          <a:effectLst/>
        </p:spPr>
      </p:cxnSp>
      <p:cxnSp>
        <p:nvCxnSpPr>
          <p:cNvPr id="9" name="Straight Arrow Connector 8"/>
          <p:cNvCxnSpPr/>
          <p:nvPr/>
        </p:nvCxnSpPr>
        <p:spPr bwMode="auto">
          <a:xfrm>
            <a:off x="2057400" y="4438650"/>
            <a:ext cx="389814" cy="0"/>
          </a:xfrm>
          <a:prstGeom prst="straightConnector1">
            <a:avLst/>
          </a:prstGeom>
          <a:solidFill>
            <a:schemeClr val="accent1"/>
          </a:solidFill>
          <a:ln w="34925" cap="flat" cmpd="sng" algn="ctr">
            <a:solidFill>
              <a:schemeClr val="tx1"/>
            </a:solidFill>
            <a:prstDash val="solid"/>
            <a:round/>
            <a:headEnd type="triangle" w="lg" len="lg"/>
            <a:tailEnd type="none" w="lg" len="lg"/>
          </a:ln>
          <a:effectLst/>
        </p:spPr>
      </p:cxnSp>
      <p:sp>
        <p:nvSpPr>
          <p:cNvPr id="10" name="TextBox 9"/>
          <p:cNvSpPr txBox="1"/>
          <p:nvPr/>
        </p:nvSpPr>
        <p:spPr>
          <a:xfrm>
            <a:off x="3028950" y="3598902"/>
            <a:ext cx="1143000" cy="577081"/>
          </a:xfrm>
          <a:prstGeom prst="rect">
            <a:avLst/>
          </a:prstGeom>
          <a:noFill/>
        </p:spPr>
        <p:txBody>
          <a:bodyPr wrap="square" rtlCol="0">
            <a:spAutoFit/>
          </a:bodyPr>
          <a:lstStyle/>
          <a:p>
            <a:r>
              <a:rPr lang="en-US" sz="1050" dirty="0"/>
              <a:t>Higher incomes affected more by technology</a:t>
            </a:r>
          </a:p>
        </p:txBody>
      </p:sp>
      <p:sp>
        <p:nvSpPr>
          <p:cNvPr id="11" name="TextBox 10"/>
          <p:cNvSpPr txBox="1"/>
          <p:nvPr/>
        </p:nvSpPr>
        <p:spPr>
          <a:xfrm>
            <a:off x="971550" y="4324350"/>
            <a:ext cx="1143000" cy="577081"/>
          </a:xfrm>
          <a:prstGeom prst="rect">
            <a:avLst/>
          </a:prstGeom>
          <a:noFill/>
        </p:spPr>
        <p:txBody>
          <a:bodyPr wrap="square" rtlCol="0">
            <a:spAutoFit/>
          </a:bodyPr>
          <a:lstStyle/>
          <a:p>
            <a:r>
              <a:rPr lang="en-US" sz="1050" dirty="0"/>
              <a:t>Lower incomes affected more by prices</a:t>
            </a:r>
          </a:p>
        </p:txBody>
      </p:sp>
      <p:pic>
        <p:nvPicPr>
          <p:cNvPr id="12" name="Picture 4" descr="household_co2e_by_density"/>
          <p:cNvPicPr>
            <a:picLocks noChangeAspect="1" noChangeArrowheads="1"/>
          </p:cNvPicPr>
          <p:nvPr/>
        </p:nvPicPr>
        <p:blipFill>
          <a:blip r:embed="rId4">
            <a:extLst>
              <a:ext uri="{28A0092B-C50C-407E-A947-70E740481C1C}">
                <a14:useLocalDpi xmlns:a14="http://schemas.microsoft.com/office/drawing/2010/main" val="0"/>
              </a:ext>
            </a:extLst>
          </a:blip>
          <a:srcRect t="9988" b="2498"/>
          <a:stretch>
            <a:fillRect/>
          </a:stretch>
        </p:blipFill>
        <p:spPr bwMode="auto">
          <a:xfrm>
            <a:off x="4639011" y="1525662"/>
            <a:ext cx="4504989" cy="394759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047540" y="4371975"/>
            <a:ext cx="2171699" cy="577081"/>
          </a:xfrm>
          <a:prstGeom prst="rect">
            <a:avLst/>
          </a:prstGeom>
          <a:noFill/>
        </p:spPr>
        <p:txBody>
          <a:bodyPr wrap="square" rtlCol="0">
            <a:spAutoFit/>
          </a:bodyPr>
          <a:lstStyle/>
          <a:p>
            <a:pPr algn="r"/>
            <a:r>
              <a:rPr lang="en-US" sz="1050" dirty="0"/>
              <a:t>At higher densities, enhanced tech has lower emissions than enhanced price</a:t>
            </a:r>
          </a:p>
        </p:txBody>
      </p:sp>
      <p:cxnSp>
        <p:nvCxnSpPr>
          <p:cNvPr id="14" name="Straight Arrow Connector 13"/>
          <p:cNvCxnSpPr/>
          <p:nvPr/>
        </p:nvCxnSpPr>
        <p:spPr bwMode="auto">
          <a:xfrm flipV="1">
            <a:off x="7219239" y="4371976"/>
            <a:ext cx="154345" cy="229373"/>
          </a:xfrm>
          <a:prstGeom prst="straightConnector1">
            <a:avLst/>
          </a:prstGeom>
          <a:solidFill>
            <a:schemeClr val="accent1"/>
          </a:solidFill>
          <a:ln w="22225" cap="flat" cmpd="sng" algn="ctr">
            <a:solidFill>
              <a:schemeClr val="tx1"/>
            </a:solidFill>
            <a:prstDash val="solid"/>
            <a:round/>
            <a:headEnd type="none" w="med" len="med"/>
            <a:tailEnd type="triangle" w="lg" len="med"/>
          </a:ln>
          <a:effectLst/>
        </p:spPr>
      </p:cxnSp>
      <p:sp>
        <p:nvSpPr>
          <p:cNvPr id="17" name="TextBox 16"/>
          <p:cNvSpPr txBox="1"/>
          <p:nvPr/>
        </p:nvSpPr>
        <p:spPr>
          <a:xfrm>
            <a:off x="5914841" y="1262633"/>
            <a:ext cx="2160143" cy="369332"/>
          </a:xfrm>
          <a:prstGeom prst="rect">
            <a:avLst/>
          </a:prstGeom>
          <a:noFill/>
        </p:spPr>
        <p:txBody>
          <a:bodyPr wrap="none" rtlCol="0">
            <a:spAutoFit/>
          </a:bodyPr>
          <a:lstStyle/>
          <a:p>
            <a:r>
              <a:rPr lang="en-US" dirty="0"/>
              <a:t>Emissions vs. Density</a:t>
            </a:r>
          </a:p>
        </p:txBody>
      </p:sp>
      <p:sp>
        <p:nvSpPr>
          <p:cNvPr id="16"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b="1" dirty="0" smtClean="0">
                <a:solidFill>
                  <a:schemeClr val="bg1"/>
                </a:solidFill>
              </a:rPr>
              <a:t>Example of ODOT Statewide Transportation Strategy Household Results</a:t>
            </a:r>
            <a:endParaRPr lang="en-US" sz="3000" dirty="0">
              <a:solidFill>
                <a:schemeClr val="bg1"/>
              </a:solidFill>
            </a:endParaRPr>
          </a:p>
        </p:txBody>
      </p:sp>
    </p:spTree>
    <p:extLst>
      <p:ext uri="{BB962C8B-B14F-4D97-AF65-F5344CB8AC3E}">
        <p14:creationId xmlns:p14="http://schemas.microsoft.com/office/powerpoint/2010/main" val="3979847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14400"/>
            <a:ext cx="9144000" cy="556591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images.clipartpanda.com/papaya-tree-clipart-Tree-clip-art-21.png">
            <a:hlinkClick r:id="rId3"/>
          </p:cNvPr>
          <p:cNvPicPr>
            <a:picLocks noChangeAspect="1" noChangeArrowheads="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2277657" y="1267690"/>
            <a:ext cx="6068081" cy="545068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2"/>
          <p:cNvSpPr txBox="1">
            <a:spLocks noChangeArrowheads="1"/>
          </p:cNvSpPr>
          <p:nvPr/>
        </p:nvSpPr>
        <p:spPr>
          <a:xfrm>
            <a:off x="3702149" y="1609819"/>
            <a:ext cx="2587254" cy="1178752"/>
          </a:xfrm>
          <a:prstGeom prst="rect">
            <a:avLst/>
          </a:prstGeom>
          <a:solidFill>
            <a:schemeClr val="bg1">
              <a:alpha val="70000"/>
            </a:schemeClr>
          </a:solidFill>
          <a:effectLst>
            <a:softEdge rad="292100"/>
          </a:effectLst>
        </p:spPr>
        <p:txBody>
          <a:bodyPr vert="horz" lIns="91440" tIns="45720" rIns="91440" bIns="45720" rtlCol="0" anchor="ctr">
            <a:normAutofit/>
          </a:bodyPr>
          <a:lstStyle>
            <a:lvl1pPr algn="l" defTabSz="914400" rtl="0" eaLnBrk="1" latinLnBrk="0" hangingPunct="1">
              <a:spcBef>
                <a:spcPct val="0"/>
              </a:spcBef>
              <a:buNone/>
              <a:defRPr sz="4000" b="1" kern="1200">
                <a:solidFill>
                  <a:schemeClr val="tx1"/>
                </a:solidFill>
                <a:latin typeface="Ebrima" pitchFamily="2" charset="0"/>
                <a:ea typeface="Ebrima" pitchFamily="2" charset="0"/>
                <a:cs typeface="Ebrima" pitchFamily="2" charset="0"/>
              </a:defRPr>
            </a:lvl1pPr>
          </a:lstStyle>
          <a:p>
            <a:pPr algn="ctr"/>
            <a:r>
              <a:rPr lang="en-US" altLang="en-US" sz="3200" dirty="0" smtClean="0">
                <a:ln>
                  <a:solidFill>
                    <a:schemeClr val="tx1"/>
                  </a:solidFill>
                </a:ln>
                <a:solidFill>
                  <a:srgbClr val="009900"/>
                </a:solidFill>
              </a:rPr>
              <a:t>RSPM</a:t>
            </a:r>
            <a:endParaRPr lang="en-US" altLang="en-US" sz="2000" dirty="0" smtClean="0">
              <a:ln>
                <a:solidFill>
                  <a:schemeClr val="tx1"/>
                </a:solidFill>
              </a:ln>
              <a:solidFill>
                <a:srgbClr val="009900"/>
              </a:solidFill>
            </a:endParaRPr>
          </a:p>
          <a:p>
            <a:pPr algn="ctr"/>
            <a:r>
              <a:rPr lang="en-US" altLang="en-US" sz="1800" b="0" dirty="0" smtClean="0">
                <a:solidFill>
                  <a:srgbClr val="009900"/>
                </a:solidFill>
              </a:rPr>
              <a:t>R</a:t>
            </a:r>
            <a:r>
              <a:rPr lang="en-US" altLang="en-US" sz="1800" b="0" dirty="0" smtClean="0"/>
              <a:t>egional </a:t>
            </a:r>
            <a:r>
              <a:rPr lang="en-US" altLang="en-US" sz="1800" b="0" dirty="0" smtClean="0">
                <a:solidFill>
                  <a:srgbClr val="009900"/>
                </a:solidFill>
              </a:rPr>
              <a:t>S</a:t>
            </a:r>
            <a:r>
              <a:rPr lang="en-US" altLang="en-US" sz="1800" b="0" dirty="0" smtClean="0"/>
              <a:t>trategic </a:t>
            </a:r>
            <a:r>
              <a:rPr lang="en-US" altLang="en-US" sz="1800" b="0" dirty="0" smtClean="0">
                <a:solidFill>
                  <a:srgbClr val="009900"/>
                </a:solidFill>
              </a:rPr>
              <a:t>P</a:t>
            </a:r>
            <a:r>
              <a:rPr lang="en-US" altLang="en-US" sz="1800" b="0" dirty="0" smtClean="0"/>
              <a:t>lanning </a:t>
            </a:r>
            <a:r>
              <a:rPr lang="en-US" altLang="en-US" sz="1800" b="0" dirty="0" smtClean="0">
                <a:solidFill>
                  <a:srgbClr val="009900"/>
                </a:solidFill>
              </a:rPr>
              <a:t>M</a:t>
            </a:r>
            <a:r>
              <a:rPr lang="en-US" altLang="en-US" sz="1800" b="0" dirty="0" smtClean="0"/>
              <a:t>odel</a:t>
            </a:r>
          </a:p>
          <a:p>
            <a:endParaRPr lang="en-US" altLang="en-US" sz="2000" dirty="0" smtClean="0"/>
          </a:p>
        </p:txBody>
      </p:sp>
      <p:sp>
        <p:nvSpPr>
          <p:cNvPr id="4" name="TextBox 3"/>
          <p:cNvSpPr txBox="1"/>
          <p:nvPr/>
        </p:nvSpPr>
        <p:spPr>
          <a:xfrm>
            <a:off x="5643078" y="4981232"/>
            <a:ext cx="3129502" cy="1061829"/>
          </a:xfrm>
          <a:prstGeom prst="rect">
            <a:avLst/>
          </a:prstGeom>
          <a:noFill/>
        </p:spPr>
        <p:txBody>
          <a:bodyPr wrap="square" rtlCol="0">
            <a:spAutoFit/>
          </a:bodyPr>
          <a:lstStyle/>
          <a:p>
            <a:pPr algn="ctr">
              <a:lnSpc>
                <a:spcPts val="1800"/>
              </a:lnSpc>
            </a:pPr>
            <a:r>
              <a:rPr lang="en-US" altLang="en-US" sz="3200" b="1" dirty="0" smtClean="0">
                <a:ln>
                  <a:solidFill>
                    <a:schemeClr val="tx1"/>
                  </a:solidFill>
                </a:ln>
                <a:solidFill>
                  <a:srgbClr val="009900"/>
                </a:solidFill>
              </a:rPr>
              <a:t>GreenSTEP</a:t>
            </a:r>
            <a:endParaRPr lang="en-US" altLang="en-US" sz="3200" b="1" dirty="0" smtClean="0">
              <a:ln>
                <a:solidFill>
                  <a:schemeClr val="tx1"/>
                </a:solidFill>
              </a:ln>
            </a:endParaRPr>
          </a:p>
          <a:p>
            <a:pPr algn="ctr">
              <a:lnSpc>
                <a:spcPts val="1800"/>
              </a:lnSpc>
            </a:pPr>
            <a:r>
              <a:rPr lang="en-US" altLang="en-US" dirty="0" smtClean="0">
                <a:solidFill>
                  <a:srgbClr val="009900"/>
                </a:solidFill>
              </a:rPr>
              <a:t>Green</a:t>
            </a:r>
            <a:r>
              <a:rPr lang="en-US" altLang="en-US" dirty="0" smtClean="0"/>
              <a:t>house </a:t>
            </a:r>
            <a:r>
              <a:rPr lang="en-US" altLang="en-US" dirty="0"/>
              <a:t>gas </a:t>
            </a:r>
            <a:r>
              <a:rPr lang="en-US" altLang="en-US" dirty="0">
                <a:solidFill>
                  <a:srgbClr val="009900"/>
                </a:solidFill>
              </a:rPr>
              <a:t>S</a:t>
            </a:r>
            <a:r>
              <a:rPr lang="en-US" altLang="en-US" dirty="0"/>
              <a:t>trategic </a:t>
            </a:r>
            <a:r>
              <a:rPr lang="en-US" altLang="en-US" dirty="0">
                <a:solidFill>
                  <a:srgbClr val="009900"/>
                </a:solidFill>
              </a:rPr>
              <a:t>T</a:t>
            </a:r>
            <a:r>
              <a:rPr lang="en-US" altLang="en-US" dirty="0"/>
              <a:t>ransportation </a:t>
            </a:r>
            <a:r>
              <a:rPr lang="en-US" altLang="en-US" dirty="0">
                <a:solidFill>
                  <a:srgbClr val="009900"/>
                </a:solidFill>
              </a:rPr>
              <a:t>E</a:t>
            </a:r>
            <a:r>
              <a:rPr lang="en-US" altLang="en-US" dirty="0"/>
              <a:t>nergy </a:t>
            </a:r>
            <a:r>
              <a:rPr lang="en-US" altLang="en-US" dirty="0">
                <a:solidFill>
                  <a:srgbClr val="009900"/>
                </a:solidFill>
              </a:rPr>
              <a:t>P</a:t>
            </a:r>
            <a:r>
              <a:rPr lang="en-US" altLang="en-US" dirty="0"/>
              <a:t>lanning</a:t>
            </a:r>
          </a:p>
          <a:p>
            <a:endParaRPr lang="en-US" dirty="0"/>
          </a:p>
        </p:txBody>
      </p:sp>
      <p:sp>
        <p:nvSpPr>
          <p:cNvPr id="5" name="TextBox 4"/>
          <p:cNvSpPr txBox="1"/>
          <p:nvPr/>
        </p:nvSpPr>
        <p:spPr>
          <a:xfrm>
            <a:off x="2799313" y="2843009"/>
            <a:ext cx="2196463" cy="1692771"/>
          </a:xfrm>
          <a:prstGeom prst="rect">
            <a:avLst/>
          </a:prstGeom>
          <a:solidFill>
            <a:schemeClr val="bg1">
              <a:alpha val="67000"/>
            </a:schemeClr>
          </a:solidFill>
          <a:effectLst>
            <a:softEdge rad="165100"/>
          </a:effectLst>
        </p:spPr>
        <p:txBody>
          <a:bodyPr wrap="square" rtlCol="0">
            <a:spAutoFit/>
          </a:bodyPr>
          <a:lstStyle/>
          <a:p>
            <a:pPr algn="ctr"/>
            <a:r>
              <a:rPr lang="en-US" altLang="en-US" sz="3200" b="1" dirty="0" smtClean="0">
                <a:ln>
                  <a:solidFill>
                    <a:schemeClr val="tx1"/>
                  </a:solidFill>
                </a:ln>
                <a:solidFill>
                  <a:schemeClr val="accent1">
                    <a:lumMod val="60000"/>
                    <a:lumOff val="40000"/>
                  </a:schemeClr>
                </a:solidFill>
              </a:rPr>
              <a:t>EERPAT</a:t>
            </a:r>
          </a:p>
          <a:p>
            <a:pPr algn="ctr"/>
            <a:r>
              <a:rPr lang="en-US" altLang="en-US" dirty="0" smtClean="0">
                <a:solidFill>
                  <a:srgbClr val="009900"/>
                </a:solidFill>
              </a:rPr>
              <a:t>E</a:t>
            </a:r>
            <a:r>
              <a:rPr lang="en-US" altLang="en-US" dirty="0" smtClean="0"/>
              <a:t>nergy </a:t>
            </a:r>
            <a:r>
              <a:rPr lang="en-US" altLang="en-US" dirty="0"/>
              <a:t>and </a:t>
            </a:r>
            <a:r>
              <a:rPr lang="en-US" altLang="en-US" dirty="0">
                <a:solidFill>
                  <a:srgbClr val="009900"/>
                </a:solidFill>
              </a:rPr>
              <a:t>E</a:t>
            </a:r>
            <a:r>
              <a:rPr lang="en-US" altLang="en-US" dirty="0"/>
              <a:t>missions </a:t>
            </a:r>
            <a:r>
              <a:rPr lang="en-US" altLang="en-US" dirty="0">
                <a:solidFill>
                  <a:srgbClr val="009900"/>
                </a:solidFill>
              </a:rPr>
              <a:t>R</a:t>
            </a:r>
            <a:r>
              <a:rPr lang="en-US" altLang="en-US" dirty="0"/>
              <a:t>eduction </a:t>
            </a:r>
            <a:r>
              <a:rPr lang="en-US" altLang="en-US" dirty="0">
                <a:solidFill>
                  <a:srgbClr val="009900"/>
                </a:solidFill>
              </a:rPr>
              <a:t>P</a:t>
            </a:r>
            <a:r>
              <a:rPr lang="en-US" altLang="en-US" dirty="0"/>
              <a:t>olicy </a:t>
            </a:r>
            <a:r>
              <a:rPr lang="en-US" altLang="en-US" dirty="0">
                <a:solidFill>
                  <a:srgbClr val="009900"/>
                </a:solidFill>
              </a:rPr>
              <a:t>A</a:t>
            </a:r>
            <a:r>
              <a:rPr lang="en-US" altLang="en-US" dirty="0"/>
              <a:t>nalysis </a:t>
            </a:r>
            <a:r>
              <a:rPr lang="en-US" altLang="en-US" dirty="0">
                <a:solidFill>
                  <a:srgbClr val="009900"/>
                </a:solidFill>
              </a:rPr>
              <a:t>T</a:t>
            </a:r>
            <a:r>
              <a:rPr lang="en-US" altLang="en-US" dirty="0"/>
              <a:t>ool</a:t>
            </a:r>
          </a:p>
          <a:p>
            <a:endParaRPr lang="en-US" dirty="0"/>
          </a:p>
        </p:txBody>
      </p:sp>
      <p:sp>
        <p:nvSpPr>
          <p:cNvPr id="6" name="TextBox 5"/>
          <p:cNvSpPr txBox="1"/>
          <p:nvPr/>
        </p:nvSpPr>
        <p:spPr>
          <a:xfrm>
            <a:off x="4995776" y="2636763"/>
            <a:ext cx="3050903" cy="1415772"/>
          </a:xfrm>
          <a:prstGeom prst="rect">
            <a:avLst/>
          </a:prstGeom>
          <a:solidFill>
            <a:schemeClr val="bg1">
              <a:alpha val="66000"/>
            </a:schemeClr>
          </a:solidFill>
          <a:effectLst>
            <a:softEdge rad="241300"/>
          </a:effectLst>
        </p:spPr>
        <p:txBody>
          <a:bodyPr wrap="square" rtlCol="0">
            <a:spAutoFit/>
          </a:bodyPr>
          <a:lstStyle/>
          <a:p>
            <a:pPr algn="ctr"/>
            <a:r>
              <a:rPr lang="en-US" altLang="en-US" sz="3200" b="1" dirty="0" smtClean="0">
                <a:ln>
                  <a:solidFill>
                    <a:schemeClr val="tx1"/>
                  </a:solidFill>
                </a:ln>
                <a:solidFill>
                  <a:schemeClr val="accent1">
                    <a:lumMod val="60000"/>
                    <a:lumOff val="40000"/>
                  </a:schemeClr>
                </a:solidFill>
              </a:rPr>
              <a:t>RPAT</a:t>
            </a:r>
            <a:endParaRPr lang="en-US" altLang="en-US" sz="2800" b="1" dirty="0" smtClean="0">
              <a:ln>
                <a:solidFill>
                  <a:schemeClr val="tx1"/>
                </a:solidFill>
              </a:ln>
              <a:solidFill>
                <a:schemeClr val="accent1">
                  <a:lumMod val="60000"/>
                  <a:lumOff val="40000"/>
                </a:schemeClr>
              </a:solidFill>
            </a:endParaRPr>
          </a:p>
          <a:p>
            <a:pPr algn="ctr"/>
            <a:r>
              <a:rPr lang="en-US" altLang="en-US" dirty="0" smtClean="0">
                <a:solidFill>
                  <a:srgbClr val="009900"/>
                </a:solidFill>
              </a:rPr>
              <a:t>R</a:t>
            </a:r>
            <a:r>
              <a:rPr lang="en-US" altLang="en-US" dirty="0" smtClean="0"/>
              <a:t>apid</a:t>
            </a:r>
            <a:r>
              <a:rPr lang="en-US" altLang="en-US" dirty="0" smtClean="0">
                <a:solidFill>
                  <a:srgbClr val="009900"/>
                </a:solidFill>
              </a:rPr>
              <a:t> P</a:t>
            </a:r>
            <a:r>
              <a:rPr lang="en-US" altLang="en-US" dirty="0" smtClean="0"/>
              <a:t>olicy </a:t>
            </a:r>
            <a:r>
              <a:rPr lang="en-US" altLang="en-US" dirty="0" smtClean="0">
                <a:solidFill>
                  <a:srgbClr val="009900"/>
                </a:solidFill>
              </a:rPr>
              <a:t>A</a:t>
            </a:r>
            <a:r>
              <a:rPr lang="en-US" altLang="en-US" dirty="0" smtClean="0"/>
              <a:t>ssessment </a:t>
            </a:r>
            <a:r>
              <a:rPr lang="en-US" altLang="en-US" dirty="0">
                <a:solidFill>
                  <a:srgbClr val="009900"/>
                </a:solidFill>
              </a:rPr>
              <a:t>T</a:t>
            </a:r>
            <a:r>
              <a:rPr lang="en-US" altLang="en-US" dirty="0"/>
              <a:t>ool (formerly </a:t>
            </a:r>
            <a:r>
              <a:rPr lang="en-US" altLang="en-US" dirty="0" err="1" smtClean="0"/>
              <a:t>SmartGAP</a:t>
            </a:r>
            <a:r>
              <a:rPr lang="en-US" altLang="en-US" dirty="0"/>
              <a:t>)</a:t>
            </a:r>
          </a:p>
          <a:p>
            <a:endParaRPr lang="en-US" dirty="0"/>
          </a:p>
        </p:txBody>
      </p:sp>
      <p:sp>
        <p:nvSpPr>
          <p:cNvPr id="11"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7200" b="1" dirty="0">
                <a:solidFill>
                  <a:schemeClr val="bg1"/>
                </a:solidFill>
              </a:rPr>
              <a:t>GreenSTEP became the basis of an ad hoc modeling system for strategic planning</a:t>
            </a:r>
            <a:endParaRPr lang="en-US" sz="6600" dirty="0">
              <a:solidFill>
                <a:schemeClr val="bg1"/>
              </a:solidFill>
            </a:endParaRPr>
          </a:p>
        </p:txBody>
      </p:sp>
      <p:sp>
        <p:nvSpPr>
          <p:cNvPr id="17" name="Rectangle 2"/>
          <p:cNvSpPr txBox="1">
            <a:spLocks noChangeArrowheads="1"/>
          </p:cNvSpPr>
          <p:nvPr/>
        </p:nvSpPr>
        <p:spPr>
          <a:xfrm>
            <a:off x="7261069" y="1103967"/>
            <a:ext cx="1882931" cy="1011703"/>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4000" b="1" kern="1200">
                <a:solidFill>
                  <a:schemeClr val="tx1"/>
                </a:solidFill>
                <a:latin typeface="Ebrima" pitchFamily="2" charset="0"/>
                <a:ea typeface="Ebrima" pitchFamily="2" charset="0"/>
                <a:cs typeface="Ebrima" pitchFamily="2" charset="0"/>
              </a:defRPr>
            </a:lvl1pPr>
          </a:lstStyle>
          <a:p>
            <a:pPr algn="ctr"/>
            <a:r>
              <a:rPr lang="en-US" altLang="en-US" sz="3200" dirty="0" smtClean="0">
                <a:ln>
                  <a:solidFill>
                    <a:schemeClr val="tx1"/>
                  </a:solidFill>
                </a:ln>
                <a:solidFill>
                  <a:srgbClr val="009900"/>
                </a:solidFill>
              </a:rPr>
              <a:t>Oregon</a:t>
            </a:r>
          </a:p>
          <a:p>
            <a:pPr algn="ctr"/>
            <a:r>
              <a:rPr lang="en-US" altLang="en-US" sz="3200" dirty="0" smtClean="0">
                <a:ln>
                  <a:solidFill>
                    <a:schemeClr val="tx1"/>
                  </a:solidFill>
                </a:ln>
                <a:solidFill>
                  <a:schemeClr val="accent1">
                    <a:lumMod val="60000"/>
                    <a:lumOff val="40000"/>
                  </a:schemeClr>
                </a:solidFill>
              </a:rPr>
              <a:t>FHWA</a:t>
            </a:r>
            <a:endParaRPr lang="en-US" altLang="en-US" sz="2000" dirty="0" smtClean="0">
              <a:ln>
                <a:solidFill>
                  <a:schemeClr val="tx1"/>
                </a:solidFill>
              </a:ln>
              <a:solidFill>
                <a:schemeClr val="accent1">
                  <a:lumMod val="60000"/>
                  <a:lumOff val="40000"/>
                </a:schemeClr>
              </a:solidFill>
            </a:endParaRPr>
          </a:p>
        </p:txBody>
      </p:sp>
      <p:sp>
        <p:nvSpPr>
          <p:cNvPr id="7" name="Rectangle 6"/>
          <p:cNvSpPr/>
          <p:nvPr/>
        </p:nvSpPr>
        <p:spPr>
          <a:xfrm>
            <a:off x="202953" y="1515195"/>
            <a:ext cx="3013363" cy="4527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smtClean="0"/>
              <a:t>Common modeling approach</a:t>
            </a:r>
          </a:p>
          <a:p>
            <a:pPr marL="285750" indent="-285750">
              <a:buFont typeface="Arial" panose="020B0604020202020204" pitchFamily="34" charset="0"/>
              <a:buChar char="•"/>
            </a:pPr>
            <a:r>
              <a:rPr lang="en-US" sz="2000" dirty="0" smtClean="0"/>
              <a:t>Shared implementation code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All model estimation code is open</a:t>
            </a:r>
          </a:p>
          <a:p>
            <a:pPr marL="285750" indent="-285750">
              <a:buFont typeface="Arial" panose="020B0604020202020204" pitchFamily="34" charset="0"/>
              <a:buChar char="•"/>
            </a:pPr>
            <a:r>
              <a:rPr lang="en-US" sz="2000" dirty="0" smtClean="0"/>
              <a:t>Model code is modular (mostly)</a:t>
            </a:r>
            <a:endParaRPr lang="en-US" sz="2000" dirty="0"/>
          </a:p>
        </p:txBody>
      </p:sp>
    </p:spTree>
    <p:extLst>
      <p:ext uri="{BB962C8B-B14F-4D97-AF65-F5344CB8AC3E}">
        <p14:creationId xmlns:p14="http://schemas.microsoft.com/office/powerpoint/2010/main" val="3956597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200150"/>
            <a:ext cx="8315325" cy="5286375"/>
          </a:xfrm>
        </p:spPr>
        <p:txBody>
          <a:bodyPr>
            <a:normAutofit lnSpcReduction="10000"/>
          </a:bodyPr>
          <a:lstStyle/>
          <a:p>
            <a:r>
              <a:rPr lang="en-US" sz="3000" b="1" i="1" dirty="0" smtClean="0"/>
              <a:t>Advantages</a:t>
            </a:r>
            <a:r>
              <a:rPr lang="en-US" sz="3000" dirty="0" smtClean="0"/>
              <a:t>:</a:t>
            </a:r>
            <a:endParaRPr lang="en-US" sz="3000" dirty="0" smtClean="0"/>
          </a:p>
          <a:p>
            <a:pPr lvl="1">
              <a:spcBef>
                <a:spcPts val="300"/>
              </a:spcBef>
            </a:pPr>
            <a:r>
              <a:rPr lang="en-US" sz="2600" dirty="0" smtClean="0"/>
              <a:t>Sub-models (i.e. modules) estimated independently.</a:t>
            </a:r>
          </a:p>
          <a:p>
            <a:pPr lvl="1">
              <a:spcBef>
                <a:spcPts val="300"/>
              </a:spcBef>
            </a:pPr>
            <a:r>
              <a:rPr lang="en-US" sz="2600" dirty="0" smtClean="0"/>
              <a:t>Sub-model functions/procedures don’t directly interact with one-another.</a:t>
            </a:r>
          </a:p>
          <a:p>
            <a:pPr lvl="1">
              <a:spcBef>
                <a:spcPts val="300"/>
              </a:spcBef>
            </a:pPr>
            <a:r>
              <a:rPr lang="en-US" sz="2600" dirty="0" smtClean="0"/>
              <a:t>Common design pattern used for calling most modules.</a:t>
            </a:r>
          </a:p>
          <a:p>
            <a:pPr>
              <a:spcBef>
                <a:spcPts val="1200"/>
              </a:spcBef>
            </a:pPr>
            <a:r>
              <a:rPr lang="en-US" sz="3000" b="1" i="1" dirty="0" smtClean="0"/>
              <a:t>Limitations</a:t>
            </a:r>
            <a:r>
              <a:rPr lang="en-US" sz="3000" dirty="0" smtClean="0"/>
              <a:t>:</a:t>
            </a:r>
            <a:endParaRPr lang="en-US" sz="3000" dirty="0" smtClean="0"/>
          </a:p>
          <a:p>
            <a:pPr lvl="1">
              <a:spcBef>
                <a:spcPts val="300"/>
              </a:spcBef>
            </a:pPr>
            <a:r>
              <a:rPr lang="en-US" sz="2600" dirty="0" smtClean="0"/>
              <a:t>Not fully modular. </a:t>
            </a:r>
          </a:p>
          <a:p>
            <a:pPr lvl="1">
              <a:spcBef>
                <a:spcPts val="300"/>
              </a:spcBef>
            </a:pPr>
            <a:r>
              <a:rPr lang="en-US" sz="2600" dirty="0" smtClean="0"/>
              <a:t>Possible to modify and extend, but multiple code changes may be needed.</a:t>
            </a:r>
          </a:p>
          <a:p>
            <a:pPr lvl="1">
              <a:spcBef>
                <a:spcPts val="300"/>
              </a:spcBef>
            </a:pPr>
            <a:r>
              <a:rPr lang="en-US" sz="2600" dirty="0" smtClean="0"/>
              <a:t>No standard module interface.</a:t>
            </a:r>
          </a:p>
          <a:p>
            <a:pPr lvl="1">
              <a:spcBef>
                <a:spcPts val="300"/>
              </a:spcBef>
            </a:pPr>
            <a:r>
              <a:rPr lang="en-US" sz="2600" dirty="0" smtClean="0"/>
              <a:t>Minimal data checking.</a:t>
            </a:r>
          </a:p>
          <a:p>
            <a:pPr lvl="1">
              <a:spcBef>
                <a:spcPts val="300"/>
              </a:spcBef>
            </a:pPr>
            <a:endParaRPr lang="en-US" sz="2600" dirty="0" smtClean="0"/>
          </a:p>
        </p:txBody>
      </p:sp>
      <p:sp>
        <p:nvSpPr>
          <p:cNvPr id="4"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b="1" dirty="0">
                <a:solidFill>
                  <a:schemeClr val="bg1"/>
                </a:solidFill>
              </a:rPr>
              <a:t>This current ad hoc modeling system…</a:t>
            </a:r>
            <a:endParaRPr lang="en-US" sz="3000" dirty="0">
              <a:solidFill>
                <a:schemeClr val="bg1"/>
              </a:solidFill>
            </a:endParaRPr>
          </a:p>
        </p:txBody>
      </p:sp>
    </p:spTree>
    <p:extLst>
      <p:ext uri="{BB962C8B-B14F-4D97-AF65-F5344CB8AC3E}">
        <p14:creationId xmlns:p14="http://schemas.microsoft.com/office/powerpoint/2010/main" val="150088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2525"/>
            <a:ext cx="8229600" cy="5448300"/>
          </a:xfrm>
        </p:spPr>
        <p:txBody>
          <a:bodyPr>
            <a:normAutofit/>
          </a:bodyPr>
          <a:lstStyle/>
          <a:p>
            <a:pPr>
              <a:spcBef>
                <a:spcPts val="1200"/>
              </a:spcBef>
            </a:pPr>
            <a:r>
              <a:rPr lang="en-US" sz="2400" dirty="0" smtClean="0"/>
              <a:t>Enable modules </a:t>
            </a:r>
            <a:r>
              <a:rPr lang="en-US" sz="2400" b="1" dirty="0" smtClean="0"/>
              <a:t>created </a:t>
            </a:r>
            <a:r>
              <a:rPr lang="en-US" sz="2400" b="1" dirty="0"/>
              <a:t>by many independent </a:t>
            </a:r>
            <a:r>
              <a:rPr lang="en-US" sz="2400" b="1" dirty="0" smtClean="0"/>
              <a:t>developers </a:t>
            </a:r>
            <a:r>
              <a:rPr lang="en-US" sz="2400" dirty="0" smtClean="0"/>
              <a:t>to work together in models.</a:t>
            </a:r>
          </a:p>
          <a:p>
            <a:pPr>
              <a:spcBef>
                <a:spcPts val="1200"/>
              </a:spcBef>
            </a:pPr>
            <a:r>
              <a:rPr lang="en-US" sz="2400" dirty="0" smtClean="0"/>
              <a:t>Enable new modules to be </a:t>
            </a:r>
            <a:r>
              <a:rPr lang="en-US" sz="2400" b="1" dirty="0" smtClean="0"/>
              <a:t>shared between different models</a:t>
            </a:r>
            <a:r>
              <a:rPr lang="en-US" sz="2400" dirty="0" smtClean="0"/>
              <a:t>.</a:t>
            </a:r>
          </a:p>
          <a:p>
            <a:pPr>
              <a:spcBef>
                <a:spcPts val="1200"/>
              </a:spcBef>
            </a:pPr>
            <a:r>
              <a:rPr lang="en-US" sz="2400" dirty="0" smtClean="0"/>
              <a:t>Enable choosing </a:t>
            </a:r>
            <a:r>
              <a:rPr lang="en-US" sz="2400" b="1" dirty="0" smtClean="0"/>
              <a:t>mix of components for different </a:t>
            </a:r>
            <a:r>
              <a:rPr lang="en-US" sz="2400" b="1" dirty="0"/>
              <a:t>models </a:t>
            </a:r>
            <a:r>
              <a:rPr lang="en-US" sz="2400" dirty="0"/>
              <a:t>in a declarative </a:t>
            </a:r>
            <a:r>
              <a:rPr lang="en-US" sz="2400" dirty="0" smtClean="0"/>
              <a:t>manner, by listing the modules they want to run in the desired order.</a:t>
            </a:r>
          </a:p>
          <a:p>
            <a:pPr>
              <a:spcBef>
                <a:spcPts val="1200"/>
              </a:spcBef>
            </a:pPr>
            <a:r>
              <a:rPr lang="en-US" sz="2400" dirty="0" smtClean="0"/>
              <a:t>Provide full </a:t>
            </a:r>
            <a:r>
              <a:rPr lang="en-US" sz="2400" b="1" dirty="0" smtClean="0"/>
              <a:t>self-documentation of modules </a:t>
            </a:r>
            <a:r>
              <a:rPr lang="en-US" sz="2400" dirty="0" smtClean="0"/>
              <a:t>including how sub-models were estimated and input requirements.</a:t>
            </a:r>
          </a:p>
          <a:p>
            <a:pPr>
              <a:spcBef>
                <a:spcPts val="1200"/>
              </a:spcBef>
            </a:pPr>
            <a:r>
              <a:rPr lang="en-US" sz="2400" b="1" dirty="0" smtClean="0"/>
              <a:t>Open estimation code </a:t>
            </a:r>
            <a:r>
              <a:rPr lang="en-US" sz="2400" dirty="0" smtClean="0"/>
              <a:t>that it can be replicated and modified.</a:t>
            </a:r>
          </a:p>
          <a:p>
            <a:pPr>
              <a:spcBef>
                <a:spcPts val="1200"/>
              </a:spcBef>
            </a:pPr>
            <a:r>
              <a:rPr lang="en-US" sz="2400" dirty="0" smtClean="0"/>
              <a:t>Provide services for </a:t>
            </a:r>
            <a:r>
              <a:rPr lang="en-US" sz="2400" b="1" dirty="0" smtClean="0"/>
              <a:t>checking all inputs </a:t>
            </a:r>
            <a:r>
              <a:rPr lang="en-US" sz="2400" dirty="0" smtClean="0"/>
              <a:t>for consistency so that errors are flagged before a model is run.</a:t>
            </a:r>
            <a:endParaRPr lang="en-US" sz="2400" dirty="0"/>
          </a:p>
        </p:txBody>
      </p:sp>
      <p:sp>
        <p:nvSpPr>
          <p:cNvPr id="4"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b="1" dirty="0" smtClean="0">
                <a:solidFill>
                  <a:schemeClr val="bg1"/>
                </a:solidFill>
              </a:rPr>
              <a:t>VisionEval common framework is designed to…</a:t>
            </a:r>
            <a:endParaRPr lang="en-US" sz="3000" dirty="0">
              <a:solidFill>
                <a:schemeClr val="bg1"/>
              </a:solidFill>
            </a:endParaRPr>
          </a:p>
        </p:txBody>
      </p:sp>
    </p:spTree>
    <p:extLst>
      <p:ext uri="{BB962C8B-B14F-4D97-AF65-F5344CB8AC3E}">
        <p14:creationId xmlns:p14="http://schemas.microsoft.com/office/powerpoint/2010/main" val="300978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08509" y="1334478"/>
            <a:ext cx="2736774" cy="417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416122" y="1266911"/>
            <a:ext cx="2920379" cy="2800767"/>
          </a:xfrm>
          <a:prstGeom prst="rect">
            <a:avLst/>
          </a:prstGeom>
          <a:solidFill>
            <a:schemeClr val="accent1">
              <a:lumMod val="40000"/>
              <a:lumOff val="60000"/>
              <a:alpha val="50000"/>
            </a:schemeClr>
          </a:solidFill>
          <a:ln>
            <a:solidFill>
              <a:schemeClr val="accent1">
                <a:lumMod val="50000"/>
              </a:schemeClr>
            </a:solidFill>
          </a:ln>
        </p:spPr>
        <p:txBody>
          <a:bodyPr wrap="square" lIns="274320" tIns="182880" bIns="182880" rtlCol="0">
            <a:spAutoFit/>
          </a:bodyPr>
          <a:lstStyle/>
          <a:p>
            <a:pPr>
              <a:spcAft>
                <a:spcPts val="1200"/>
              </a:spcAft>
            </a:pPr>
            <a:r>
              <a:rPr lang="en-US" dirty="0" smtClean="0"/>
              <a:t>library(</a:t>
            </a:r>
            <a:r>
              <a:rPr lang="en-US" dirty="0" err="1" smtClean="0"/>
              <a:t>visioneval</a:t>
            </a:r>
            <a:r>
              <a:rPr lang="en-US" dirty="0" smtClean="0"/>
              <a:t>)</a:t>
            </a:r>
          </a:p>
          <a:p>
            <a:pPr>
              <a:spcAft>
                <a:spcPts val="1200"/>
              </a:spcAft>
            </a:pPr>
            <a:r>
              <a:rPr lang="en-US" dirty="0" smtClean="0"/>
              <a:t>initialize(“</a:t>
            </a:r>
            <a:r>
              <a:rPr lang="en-US" dirty="0" err="1" smtClean="0"/>
              <a:t>MyScenario</a:t>
            </a:r>
            <a:r>
              <a:rPr lang="en-US" dirty="0" smtClean="0"/>
              <a:t>”)</a:t>
            </a:r>
          </a:p>
          <a:p>
            <a:pPr>
              <a:spcAft>
                <a:spcPts val="1200"/>
              </a:spcAft>
            </a:pPr>
            <a:r>
              <a:rPr lang="en-US" dirty="0" smtClean="0"/>
              <a:t>run(“</a:t>
            </a:r>
            <a:r>
              <a:rPr lang="en-US" dirty="0" err="1" smtClean="0"/>
              <a:t>CreateHouseholds</a:t>
            </a:r>
            <a:r>
              <a:rPr lang="en-US" dirty="0" smtClean="0"/>
              <a:t>”)</a:t>
            </a:r>
          </a:p>
          <a:p>
            <a:pPr>
              <a:spcAft>
                <a:spcPts val="1200"/>
              </a:spcAft>
            </a:pPr>
            <a:r>
              <a:rPr lang="en-US" dirty="0" smtClean="0"/>
              <a:t>run(“</a:t>
            </a:r>
            <a:r>
              <a:rPr lang="en-US" dirty="0" err="1" smtClean="0"/>
              <a:t>PredictIncome</a:t>
            </a:r>
            <a:r>
              <a:rPr lang="en-US" dirty="0" smtClean="0"/>
              <a:t>”)</a:t>
            </a:r>
          </a:p>
          <a:p>
            <a:pPr>
              <a:spcAft>
                <a:spcPts val="1200"/>
              </a:spcAft>
            </a:pPr>
            <a:r>
              <a:rPr lang="en-US" dirty="0" smtClean="0"/>
              <a:t>run(“</a:t>
            </a:r>
            <a:r>
              <a:rPr lang="en-US" dirty="0" err="1" smtClean="0"/>
              <a:t>PredictVehicleOwn</a:t>
            </a:r>
            <a:r>
              <a:rPr lang="en-US" dirty="0" smtClean="0"/>
              <a:t>”)</a:t>
            </a:r>
          </a:p>
          <a:p>
            <a:pPr>
              <a:spcAft>
                <a:spcPts val="1200"/>
              </a:spcAft>
            </a:pPr>
            <a:r>
              <a:rPr lang="en-US" dirty="0" smtClean="0"/>
              <a:t>…</a:t>
            </a:r>
            <a:endParaRPr lang="en-US" dirty="0"/>
          </a:p>
        </p:txBody>
      </p:sp>
      <p:grpSp>
        <p:nvGrpSpPr>
          <p:cNvPr id="5" name="Group 4"/>
          <p:cNvGrpSpPr/>
          <p:nvPr/>
        </p:nvGrpSpPr>
        <p:grpSpPr>
          <a:xfrm>
            <a:off x="925693" y="5040258"/>
            <a:ext cx="7322953" cy="1028760"/>
            <a:chOff x="304800" y="5598352"/>
            <a:chExt cx="7322953" cy="1028760"/>
          </a:xfrm>
        </p:grpSpPr>
        <p:grpSp>
          <p:nvGrpSpPr>
            <p:cNvPr id="110" name="Group 109"/>
            <p:cNvGrpSpPr/>
            <p:nvPr/>
          </p:nvGrpSpPr>
          <p:grpSpPr>
            <a:xfrm>
              <a:off x="304800" y="5598352"/>
              <a:ext cx="7315320" cy="909027"/>
              <a:chOff x="304800" y="2519973"/>
              <a:chExt cx="7315320" cy="909027"/>
            </a:xfrm>
            <a:solidFill>
              <a:srgbClr val="EF8D4B"/>
            </a:solidFill>
            <a:scene3d>
              <a:camera prst="orthographicFront">
                <a:rot lat="18000000" lon="0" rev="0"/>
              </a:camera>
              <a:lightRig rig="threePt" dir="t"/>
            </a:scene3d>
          </p:grpSpPr>
          <p:sp>
            <p:nvSpPr>
              <p:cNvPr id="111" name="Rectangle 110"/>
              <p:cNvSpPr/>
              <p:nvPr/>
            </p:nvSpPr>
            <p:spPr>
              <a:xfrm>
                <a:off x="304800" y="2519973"/>
                <a:ext cx="7315320" cy="909027"/>
              </a:xfrm>
              <a:prstGeom prst="rect">
                <a:avLst/>
              </a:prstGeom>
              <a:grpFill/>
              <a:ln>
                <a:solidFill>
                  <a:schemeClr val="accent2">
                    <a:lumMod val="75000"/>
                  </a:schemeClr>
                </a:solidFill>
              </a:ln>
              <a:sp3d>
                <a:bevelT w="0" h="381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97187" y="3051881"/>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853673" y="3056446"/>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54387" y="2600056"/>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98615" y="2600056"/>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1308731" y="3051881"/>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765217" y="3056446"/>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1765931" y="2600056"/>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310159" y="2600056"/>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222417" y="3051881"/>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678903" y="3056446"/>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679617" y="2600056"/>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223845" y="2600056"/>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33961" y="3051881"/>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590447" y="3056446"/>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3591161" y="2600056"/>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3135389" y="2600056"/>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4047647" y="3051880"/>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504133" y="3056445"/>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4504847" y="2600055"/>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4049075" y="2600055"/>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4959191" y="3051880"/>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5415677" y="3056445"/>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5416391" y="2600055"/>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4960619" y="2600055"/>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5874662" y="3051881"/>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6331148" y="3056446"/>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6331862" y="2600056"/>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5876090" y="2600056"/>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786206" y="3051881"/>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7242692" y="3056446"/>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7243406" y="2600056"/>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6787634" y="2600056"/>
                <a:ext cx="296228" cy="296228"/>
              </a:xfrm>
              <a:prstGeom prst="ellipse">
                <a:avLst/>
              </a:prstGeom>
              <a:grpFill/>
              <a:ln>
                <a:solidFill>
                  <a:schemeClr val="accent2">
                    <a:lumMod val="75000"/>
                  </a:schemeClr>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5418430" y="6257780"/>
              <a:ext cx="2209323" cy="369332"/>
            </a:xfrm>
            <a:prstGeom prst="rect">
              <a:avLst/>
            </a:prstGeom>
            <a:noFill/>
          </p:spPr>
          <p:txBody>
            <a:bodyPr wrap="none" rtlCol="0">
              <a:spAutoFit/>
            </a:bodyPr>
            <a:lstStyle/>
            <a:p>
              <a:r>
                <a:rPr lang="en-US" dirty="0" smtClean="0"/>
                <a:t>Framework Datastore</a:t>
              </a:r>
              <a:endParaRPr lang="en-US" dirty="0"/>
            </a:p>
          </p:txBody>
        </p:sp>
      </p:grpSp>
      <p:grpSp>
        <p:nvGrpSpPr>
          <p:cNvPr id="4" name="Group 3"/>
          <p:cNvGrpSpPr/>
          <p:nvPr/>
        </p:nvGrpSpPr>
        <p:grpSpPr>
          <a:xfrm>
            <a:off x="925693" y="4673901"/>
            <a:ext cx="7328769" cy="1024407"/>
            <a:chOff x="304800" y="3736570"/>
            <a:chExt cx="7328769" cy="1024407"/>
          </a:xfrm>
        </p:grpSpPr>
        <p:grpSp>
          <p:nvGrpSpPr>
            <p:cNvPr id="206" name="Group 205"/>
            <p:cNvGrpSpPr/>
            <p:nvPr/>
          </p:nvGrpSpPr>
          <p:grpSpPr>
            <a:xfrm>
              <a:off x="304800" y="3736570"/>
              <a:ext cx="7315320" cy="909027"/>
              <a:chOff x="304800" y="2519973"/>
              <a:chExt cx="7315320" cy="909027"/>
            </a:xfrm>
            <a:solidFill>
              <a:srgbClr val="FF5353"/>
            </a:solidFill>
            <a:scene3d>
              <a:camera prst="orthographicFront">
                <a:rot lat="18000000" lon="0" rev="0"/>
              </a:camera>
              <a:lightRig rig="threePt" dir="t"/>
            </a:scene3d>
          </p:grpSpPr>
          <p:sp>
            <p:nvSpPr>
              <p:cNvPr id="207" name="Rectangle 206"/>
              <p:cNvSpPr/>
              <p:nvPr/>
            </p:nvSpPr>
            <p:spPr>
              <a:xfrm>
                <a:off x="304800" y="2519973"/>
                <a:ext cx="7315320" cy="909027"/>
              </a:xfrm>
              <a:prstGeom prst="rect">
                <a:avLst/>
              </a:prstGeom>
              <a:grpFill/>
              <a:ln>
                <a:solidFill>
                  <a:srgbClr val="FC2110"/>
                </a:solidFill>
              </a:ln>
              <a:sp3d>
                <a:bevelT w="0" h="381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Oval 207"/>
              <p:cNvSpPr/>
              <p:nvPr/>
            </p:nvSpPr>
            <p:spPr>
              <a:xfrm>
                <a:off x="397187" y="3051881"/>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853673" y="3056446"/>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a:off x="854387" y="2600056"/>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398615" y="2600056"/>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1308731" y="3051881"/>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1765217" y="3056446"/>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1765931" y="2600056"/>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1310159" y="2600056"/>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222417" y="3051881"/>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2678903" y="3056446"/>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2679617" y="2600056"/>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2223845" y="2600056"/>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3133961" y="3051881"/>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p:nvSpPr>
            <p:spPr>
              <a:xfrm>
                <a:off x="3590447" y="3056446"/>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p:nvSpPr>
            <p:spPr>
              <a:xfrm>
                <a:off x="3591161" y="2600056"/>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3135389" y="2600056"/>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4047647" y="3051880"/>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4504133" y="3056445"/>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4504847" y="2600055"/>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4049075" y="2600055"/>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4959191" y="3051880"/>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5415677" y="3056445"/>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p:nvPr/>
            </p:nvSpPr>
            <p:spPr>
              <a:xfrm>
                <a:off x="5416391" y="2600055"/>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p:nvPr/>
            </p:nvSpPr>
            <p:spPr>
              <a:xfrm>
                <a:off x="4960619" y="2600055"/>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874662" y="3051881"/>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6331148" y="3056446"/>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p:nvPr/>
            </p:nvSpPr>
            <p:spPr>
              <a:xfrm>
                <a:off x="6331862" y="2600056"/>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5876090" y="2600056"/>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6786206" y="3051881"/>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7242692" y="3056446"/>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7243406" y="2600056"/>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6787634" y="2600056"/>
                <a:ext cx="296228" cy="296228"/>
              </a:xfrm>
              <a:prstGeom prst="ellipse">
                <a:avLst/>
              </a:prstGeom>
              <a:grpFill/>
              <a:ln>
                <a:solidFill>
                  <a:srgbClr val="FC2110"/>
                </a:solidFill>
              </a:ln>
              <a:sp3d z="127000">
                <a:bevelT w="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2" name="TextBox 241"/>
            <p:cNvSpPr txBox="1"/>
            <p:nvPr/>
          </p:nvSpPr>
          <p:spPr>
            <a:xfrm>
              <a:off x="5572877" y="4391645"/>
              <a:ext cx="2060692" cy="369332"/>
            </a:xfrm>
            <a:prstGeom prst="rect">
              <a:avLst/>
            </a:prstGeom>
            <a:noFill/>
          </p:spPr>
          <p:txBody>
            <a:bodyPr wrap="none" rtlCol="0">
              <a:spAutoFit/>
            </a:bodyPr>
            <a:lstStyle/>
            <a:p>
              <a:r>
                <a:rPr lang="en-US" dirty="0" smtClean="0"/>
                <a:t>Framework Services</a:t>
              </a:r>
              <a:endParaRPr lang="en-US" dirty="0"/>
            </a:p>
          </p:txBody>
        </p:sp>
      </p:grpSp>
      <p:sp>
        <p:nvSpPr>
          <p:cNvPr id="7" name="TextBox 6"/>
          <p:cNvSpPr txBox="1"/>
          <p:nvPr/>
        </p:nvSpPr>
        <p:spPr>
          <a:xfrm rot="19049081">
            <a:off x="1104096" y="3735663"/>
            <a:ext cx="2817181" cy="307777"/>
          </a:xfrm>
          <a:prstGeom prst="rect">
            <a:avLst/>
          </a:prstGeom>
          <a:noFill/>
        </p:spPr>
        <p:txBody>
          <a:bodyPr wrap="none" rtlCol="0">
            <a:spAutoFit/>
          </a:bodyPr>
          <a:lstStyle/>
          <a:p>
            <a:r>
              <a:rPr lang="en-US" sz="1400" dirty="0" smtClean="0"/>
              <a:t>Load Required </a:t>
            </a:r>
            <a:r>
              <a:rPr lang="en-US" sz="1400" dirty="0" smtClean="0"/>
              <a:t>Inputs into </a:t>
            </a:r>
            <a:r>
              <a:rPr lang="en-US" sz="1400" dirty="0" smtClean="0"/>
              <a:t>Datastore</a:t>
            </a:r>
            <a:endParaRPr lang="en-US" sz="1400" dirty="0"/>
          </a:p>
        </p:txBody>
      </p:sp>
      <p:sp>
        <p:nvSpPr>
          <p:cNvPr id="81" name="TextBox 80"/>
          <p:cNvSpPr txBox="1"/>
          <p:nvPr/>
        </p:nvSpPr>
        <p:spPr>
          <a:xfrm rot="19049081">
            <a:off x="1539587" y="3807056"/>
            <a:ext cx="2673424" cy="307777"/>
          </a:xfrm>
          <a:prstGeom prst="rect">
            <a:avLst/>
          </a:prstGeom>
          <a:noFill/>
        </p:spPr>
        <p:txBody>
          <a:bodyPr wrap="none" rtlCol="0">
            <a:spAutoFit/>
          </a:bodyPr>
          <a:lstStyle/>
          <a:p>
            <a:r>
              <a:rPr lang="en-US" sz="1400" dirty="0" smtClean="0"/>
              <a:t>Get Required Data </a:t>
            </a:r>
            <a:r>
              <a:rPr lang="en-US" sz="1400" dirty="0" smtClean="0"/>
              <a:t>from </a:t>
            </a:r>
            <a:r>
              <a:rPr lang="en-US" sz="1400" dirty="0" smtClean="0"/>
              <a:t>Datastore</a:t>
            </a:r>
            <a:endParaRPr lang="en-US" sz="1400" dirty="0"/>
          </a:p>
        </p:txBody>
      </p:sp>
      <p:sp>
        <p:nvSpPr>
          <p:cNvPr id="82" name="TextBox 81"/>
          <p:cNvSpPr txBox="1"/>
          <p:nvPr/>
        </p:nvSpPr>
        <p:spPr>
          <a:xfrm rot="19049081">
            <a:off x="2013751" y="3758106"/>
            <a:ext cx="2710678" cy="307777"/>
          </a:xfrm>
          <a:prstGeom prst="rect">
            <a:avLst/>
          </a:prstGeom>
          <a:noFill/>
        </p:spPr>
        <p:txBody>
          <a:bodyPr wrap="none" rtlCol="0">
            <a:spAutoFit/>
          </a:bodyPr>
          <a:lstStyle/>
          <a:p>
            <a:r>
              <a:rPr lang="en-US" sz="1400" dirty="0" smtClean="0"/>
              <a:t>Save Module </a:t>
            </a:r>
            <a:r>
              <a:rPr lang="en-US" sz="1400" dirty="0" smtClean="0"/>
              <a:t>Outputs to </a:t>
            </a:r>
            <a:r>
              <a:rPr lang="en-US" sz="1400" dirty="0" smtClean="0"/>
              <a:t>Datastore</a:t>
            </a:r>
            <a:endParaRPr lang="en-US" sz="1400" dirty="0"/>
          </a:p>
        </p:txBody>
      </p:sp>
      <p:sp>
        <p:nvSpPr>
          <p:cNvPr id="83" name="TextBox 82"/>
          <p:cNvSpPr txBox="1"/>
          <p:nvPr/>
        </p:nvSpPr>
        <p:spPr>
          <a:xfrm rot="19049081">
            <a:off x="725240" y="3878173"/>
            <a:ext cx="2353476" cy="307777"/>
          </a:xfrm>
          <a:prstGeom prst="rect">
            <a:avLst/>
          </a:prstGeom>
          <a:noFill/>
        </p:spPr>
        <p:txBody>
          <a:bodyPr wrap="square" rtlCol="0">
            <a:spAutoFit/>
          </a:bodyPr>
          <a:lstStyle/>
          <a:p>
            <a:r>
              <a:rPr lang="en-US" sz="1400" dirty="0" smtClean="0"/>
              <a:t>Initialize </a:t>
            </a:r>
            <a:r>
              <a:rPr lang="en-US" sz="1400" dirty="0" smtClean="0"/>
              <a:t>Model Environment</a:t>
            </a:r>
            <a:endParaRPr lang="en-US" sz="1400" dirty="0"/>
          </a:p>
        </p:txBody>
      </p:sp>
      <p:sp>
        <p:nvSpPr>
          <p:cNvPr id="84"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b="1" dirty="0" smtClean="0">
                <a:solidFill>
                  <a:schemeClr val="bg1"/>
                </a:solidFill>
              </a:rPr>
              <a:t>VisionEval framework in a nutshell</a:t>
            </a:r>
            <a:endParaRPr lang="en-US" sz="3000" dirty="0">
              <a:solidFill>
                <a:schemeClr val="bg1"/>
              </a:solidFill>
            </a:endParaRPr>
          </a:p>
        </p:txBody>
      </p:sp>
      <p:sp>
        <p:nvSpPr>
          <p:cNvPr id="8" name="TextBox 7"/>
          <p:cNvSpPr txBox="1"/>
          <p:nvPr/>
        </p:nvSpPr>
        <p:spPr>
          <a:xfrm>
            <a:off x="1018080" y="1266911"/>
            <a:ext cx="2885816" cy="1200329"/>
          </a:xfrm>
          <a:prstGeom prst="rect">
            <a:avLst/>
          </a:prstGeom>
          <a:noFill/>
        </p:spPr>
        <p:txBody>
          <a:bodyPr wrap="square" rtlCol="0">
            <a:spAutoFit/>
          </a:bodyPr>
          <a:lstStyle/>
          <a:p>
            <a:r>
              <a:rPr lang="en-US" sz="2400" dirty="0" smtClean="0"/>
              <a:t>Models are specified with a simple declarative script.</a:t>
            </a:r>
          </a:p>
        </p:txBody>
      </p:sp>
      <p:sp>
        <p:nvSpPr>
          <p:cNvPr id="86" name="TextBox 85"/>
          <p:cNvSpPr txBox="1"/>
          <p:nvPr/>
        </p:nvSpPr>
        <p:spPr>
          <a:xfrm>
            <a:off x="1018079" y="1266910"/>
            <a:ext cx="3306825" cy="1200329"/>
          </a:xfrm>
          <a:prstGeom prst="rect">
            <a:avLst/>
          </a:prstGeom>
          <a:solidFill>
            <a:schemeClr val="bg1"/>
          </a:solidFill>
        </p:spPr>
        <p:txBody>
          <a:bodyPr wrap="square" rtlCol="0">
            <a:spAutoFit/>
          </a:bodyPr>
          <a:lstStyle/>
          <a:p>
            <a:r>
              <a:rPr lang="en-US" sz="2400" dirty="0" smtClean="0"/>
              <a:t>‘Loading’ the framework provides controls and services.</a:t>
            </a:r>
          </a:p>
        </p:txBody>
      </p:sp>
      <p:sp>
        <p:nvSpPr>
          <p:cNvPr id="87" name="TextBox 86"/>
          <p:cNvSpPr txBox="1"/>
          <p:nvPr/>
        </p:nvSpPr>
        <p:spPr>
          <a:xfrm>
            <a:off x="1016332" y="1266909"/>
            <a:ext cx="3306825" cy="1569660"/>
          </a:xfrm>
          <a:prstGeom prst="rect">
            <a:avLst/>
          </a:prstGeom>
          <a:solidFill>
            <a:schemeClr val="bg1"/>
          </a:solidFill>
        </p:spPr>
        <p:txBody>
          <a:bodyPr wrap="square" rtlCol="0">
            <a:spAutoFit/>
          </a:bodyPr>
          <a:lstStyle/>
          <a:p>
            <a:r>
              <a:rPr lang="en-US" sz="2400" dirty="0" smtClean="0"/>
              <a:t>‘Initializing’ creates a common datastore and checks and loads scenario inputs.</a:t>
            </a:r>
          </a:p>
        </p:txBody>
      </p:sp>
      <p:sp>
        <p:nvSpPr>
          <p:cNvPr id="88" name="TextBox 87"/>
          <p:cNvSpPr txBox="1"/>
          <p:nvPr/>
        </p:nvSpPr>
        <p:spPr>
          <a:xfrm>
            <a:off x="1014585" y="1266909"/>
            <a:ext cx="3306825" cy="1569660"/>
          </a:xfrm>
          <a:prstGeom prst="rect">
            <a:avLst/>
          </a:prstGeom>
          <a:solidFill>
            <a:schemeClr val="bg1"/>
          </a:solidFill>
        </p:spPr>
        <p:txBody>
          <a:bodyPr wrap="square" rtlCol="0">
            <a:spAutoFit/>
          </a:bodyPr>
          <a:lstStyle/>
          <a:p>
            <a:r>
              <a:rPr lang="en-US" sz="2400" dirty="0" smtClean="0"/>
              <a:t>Modules that meet specifications ‘plug into’ framework services and are run successively.</a:t>
            </a:r>
          </a:p>
        </p:txBody>
      </p:sp>
      <p:sp>
        <p:nvSpPr>
          <p:cNvPr id="56" name="Rectangle 55"/>
          <p:cNvSpPr/>
          <p:nvPr/>
        </p:nvSpPr>
        <p:spPr>
          <a:xfrm>
            <a:off x="912244" y="4143900"/>
            <a:ext cx="1825230" cy="909025"/>
          </a:xfrm>
          <a:prstGeom prst="rect">
            <a:avLst/>
          </a:prstGeom>
          <a:solidFill>
            <a:srgbClr val="7BBF86"/>
          </a:solidFill>
          <a:ln>
            <a:solidFill>
              <a:srgbClr val="234929"/>
            </a:solidFill>
          </a:ln>
          <a:scene3d>
            <a:camera prst="orthographicFront">
              <a:rot lat="18000000" lon="0" rev="0"/>
            </a:camera>
            <a:lightRig rig="threePt" dir="t"/>
          </a:scene3d>
          <a:sp3d>
            <a:bevelT w="50800" h="571500" prst="angle"/>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Create Households</a:t>
            </a:r>
            <a:endParaRPr lang="en-US" dirty="0">
              <a:solidFill>
                <a:schemeClr val="tx1"/>
              </a:solidFill>
            </a:endParaRPr>
          </a:p>
        </p:txBody>
      </p:sp>
      <p:sp>
        <p:nvSpPr>
          <p:cNvPr id="241" name="Rectangle 240"/>
          <p:cNvSpPr/>
          <p:nvPr/>
        </p:nvSpPr>
        <p:spPr>
          <a:xfrm>
            <a:off x="4605527" y="4143718"/>
            <a:ext cx="1825230" cy="909025"/>
          </a:xfrm>
          <a:prstGeom prst="rect">
            <a:avLst/>
          </a:prstGeom>
          <a:solidFill>
            <a:srgbClr val="CD79E7"/>
          </a:solidFill>
          <a:ln>
            <a:solidFill>
              <a:srgbClr val="7E1B9D"/>
            </a:solidFill>
          </a:ln>
          <a:scene3d>
            <a:camera prst="orthographicFront">
              <a:rot lat="18000000" lon="0" rev="0"/>
            </a:camera>
            <a:lightRig rig="threePt" dir="t"/>
          </a:scene3d>
          <a:sp3d>
            <a:bevelT w="50800" h="571500" prst="angle"/>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Predict Vehicle Ownership</a:t>
            </a:r>
            <a:endParaRPr lang="en-US" dirty="0">
              <a:solidFill>
                <a:schemeClr val="tx1"/>
              </a:solidFill>
            </a:endParaRPr>
          </a:p>
        </p:txBody>
      </p:sp>
      <p:sp>
        <p:nvSpPr>
          <p:cNvPr id="240" name="Rectangle 239"/>
          <p:cNvSpPr/>
          <p:nvPr/>
        </p:nvSpPr>
        <p:spPr>
          <a:xfrm>
            <a:off x="2764788" y="4144162"/>
            <a:ext cx="1825230" cy="909025"/>
          </a:xfrm>
          <a:prstGeom prst="rect">
            <a:avLst/>
          </a:prstGeom>
          <a:solidFill>
            <a:srgbClr val="869CDA"/>
          </a:solidFill>
          <a:ln>
            <a:solidFill>
              <a:srgbClr val="243976"/>
            </a:solidFill>
          </a:ln>
          <a:scene3d>
            <a:camera prst="orthographicFront">
              <a:rot lat="18000000" lon="0" rev="0"/>
            </a:camera>
            <a:lightRig rig="threePt" dir="t"/>
          </a:scene3d>
          <a:sp3d>
            <a:bevelT w="50800" h="571500" prst="angle"/>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Predict Income</a:t>
            </a:r>
            <a:endParaRPr lang="en-US" dirty="0">
              <a:solidFill>
                <a:schemeClr val="tx1"/>
              </a:solidFill>
            </a:endParaRPr>
          </a:p>
        </p:txBody>
      </p:sp>
      <p:sp>
        <p:nvSpPr>
          <p:cNvPr id="89" name="TextBox 88"/>
          <p:cNvSpPr txBox="1"/>
          <p:nvPr/>
        </p:nvSpPr>
        <p:spPr>
          <a:xfrm>
            <a:off x="1020865" y="1266909"/>
            <a:ext cx="3306825" cy="1569660"/>
          </a:xfrm>
          <a:prstGeom prst="rect">
            <a:avLst/>
          </a:prstGeom>
          <a:solidFill>
            <a:schemeClr val="bg1"/>
          </a:solidFill>
        </p:spPr>
        <p:txBody>
          <a:bodyPr wrap="square" rtlCol="0">
            <a:spAutoFit/>
          </a:bodyPr>
          <a:lstStyle/>
          <a:p>
            <a:r>
              <a:rPr lang="en-US" sz="2400" dirty="0" smtClean="0"/>
              <a:t>All information is passed to and from the datastore, controlled by the framework services.</a:t>
            </a:r>
          </a:p>
        </p:txBody>
      </p:sp>
      <p:sp>
        <p:nvSpPr>
          <p:cNvPr id="9" name="Right Arrow 8"/>
          <p:cNvSpPr/>
          <p:nvPr/>
        </p:nvSpPr>
        <p:spPr>
          <a:xfrm>
            <a:off x="4443311" y="5699685"/>
            <a:ext cx="1987445" cy="406271"/>
          </a:xfrm>
          <a:prstGeom prst="rightArrow">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1995127" y="5336485"/>
            <a:ext cx="302150" cy="460016"/>
          </a:xfrm>
          <a:prstGeom prst="downArrow">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Down Arrow 91"/>
          <p:cNvSpPr/>
          <p:nvPr/>
        </p:nvSpPr>
        <p:spPr>
          <a:xfrm rot="10800000">
            <a:off x="1313842" y="5340063"/>
            <a:ext cx="302150" cy="460016"/>
          </a:xfrm>
          <a:prstGeom prst="downArrow">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ight Arrow 92"/>
          <p:cNvSpPr/>
          <p:nvPr/>
        </p:nvSpPr>
        <p:spPr>
          <a:xfrm>
            <a:off x="2599061" y="5710122"/>
            <a:ext cx="2006465" cy="406271"/>
          </a:xfrm>
          <a:prstGeom prst="rightArrow">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p:cNvSpPr/>
          <p:nvPr/>
        </p:nvSpPr>
        <p:spPr>
          <a:xfrm>
            <a:off x="997379" y="5698611"/>
            <a:ext cx="1750203" cy="406271"/>
          </a:xfrm>
          <a:prstGeom prst="rightArrow">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Down Arrow 94"/>
          <p:cNvSpPr/>
          <p:nvPr/>
        </p:nvSpPr>
        <p:spPr>
          <a:xfrm>
            <a:off x="3839377" y="5339915"/>
            <a:ext cx="302150" cy="460016"/>
          </a:xfrm>
          <a:prstGeom prst="downArrow">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Down Arrow 95"/>
          <p:cNvSpPr/>
          <p:nvPr/>
        </p:nvSpPr>
        <p:spPr>
          <a:xfrm rot="10800000">
            <a:off x="3158092" y="5343493"/>
            <a:ext cx="302150" cy="460016"/>
          </a:xfrm>
          <a:prstGeom prst="downArrow">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Down Arrow 96"/>
          <p:cNvSpPr/>
          <p:nvPr/>
        </p:nvSpPr>
        <p:spPr>
          <a:xfrm>
            <a:off x="5694216" y="5336485"/>
            <a:ext cx="302150" cy="460016"/>
          </a:xfrm>
          <a:prstGeom prst="downArrow">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Down Arrow 97"/>
          <p:cNvSpPr/>
          <p:nvPr/>
        </p:nvSpPr>
        <p:spPr>
          <a:xfrm rot="10800000">
            <a:off x="5012931" y="5340063"/>
            <a:ext cx="302150" cy="460016"/>
          </a:xfrm>
          <a:prstGeom prst="downArrow">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89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6"/>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fill="hold" nodeType="afterEffect">
                                  <p:stCondLst>
                                    <p:cond delay="2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par>
                                <p:cTn id="36" presetID="42" presetClass="path" presetSubtype="0" accel="50000" decel="50000" fill="hold" grpId="1" nodeType="withEffect">
                                  <p:stCondLst>
                                    <p:cond delay="0"/>
                                  </p:stCondLst>
                                  <p:childTnLst>
                                    <p:animMotion origin="layout" path="M 1.66667E-6 2.77556E-17 L 1.66667E-6 0.07222 " pathEditMode="relative" rAng="0" ptsTypes="AA">
                                      <p:cBhvr>
                                        <p:cTn id="37" dur="500" fill="hold"/>
                                        <p:tgtEl>
                                          <p:spTgt spid="6"/>
                                        </p:tgtEl>
                                        <p:attrNameLst>
                                          <p:attrName>ppt_x</p:attrName>
                                          <p:attrName>ppt_y</p:attrName>
                                        </p:attrNameLst>
                                      </p:cBhvr>
                                      <p:rCtr x="0" y="3611"/>
                                    </p:animMotion>
                                  </p:childTnLst>
                                </p:cTn>
                              </p:par>
                              <p:par>
                                <p:cTn id="38" presetID="1" presetClass="exit" presetSubtype="0" fill="hold" grpId="1" nodeType="withEffect">
                                  <p:stCondLst>
                                    <p:cond delay="0"/>
                                  </p:stCondLst>
                                  <p:childTnLst>
                                    <p:set>
                                      <p:cBhvr>
                                        <p:cTn id="39" dur="1" fill="hold">
                                          <p:stCondLst>
                                            <p:cond delay="0"/>
                                          </p:stCondLst>
                                        </p:cTn>
                                        <p:tgtEl>
                                          <p:spTgt spid="82"/>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7"/>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83"/>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81"/>
                                        </p:tgtEl>
                                        <p:attrNameLst>
                                          <p:attrName>style.visibility</p:attrName>
                                        </p:attrNameLst>
                                      </p:cBhvr>
                                      <p:to>
                                        <p:strVal val="hidden"/>
                                      </p:to>
                                    </p:set>
                                  </p:childTnLst>
                                </p:cTn>
                              </p:par>
                              <p:par>
                                <p:cTn id="46" presetID="2" presetClass="entr" presetSubtype="4" fill="hold" nodeType="withEffect">
                                  <p:stCondLst>
                                    <p:cond delay="50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 presetClass="entr" presetSubtype="1" fill="hold" grpId="0" nodeType="click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additive="base">
                                        <p:cTn id="58" dur="500" fill="hold"/>
                                        <p:tgtEl>
                                          <p:spTgt spid="56"/>
                                        </p:tgtEl>
                                        <p:attrNameLst>
                                          <p:attrName>ppt_x</p:attrName>
                                        </p:attrNameLst>
                                      </p:cBhvr>
                                      <p:tavLst>
                                        <p:tav tm="0">
                                          <p:val>
                                            <p:strVal val="#ppt_x"/>
                                          </p:val>
                                        </p:tav>
                                        <p:tav tm="100000">
                                          <p:val>
                                            <p:strVal val="#ppt_x"/>
                                          </p:val>
                                        </p:tav>
                                      </p:tavLst>
                                    </p:anim>
                                    <p:anim calcmode="lin" valueType="num">
                                      <p:cBhvr additive="base">
                                        <p:cTn id="59" dur="500" fill="hold"/>
                                        <p:tgtEl>
                                          <p:spTgt spid="56"/>
                                        </p:tgtEl>
                                        <p:attrNameLst>
                                          <p:attrName>ppt_y</p:attrName>
                                        </p:attrNameLst>
                                      </p:cBhvr>
                                      <p:tavLst>
                                        <p:tav tm="0">
                                          <p:val>
                                            <p:strVal val="0-#ppt_h/2"/>
                                          </p:val>
                                        </p:tav>
                                        <p:tav tm="100000">
                                          <p:val>
                                            <p:strVal val="#ppt_y"/>
                                          </p:val>
                                        </p:tav>
                                      </p:tavLst>
                                    </p:anim>
                                  </p:childTnLst>
                                </p:cTn>
                              </p:par>
                              <p:par>
                                <p:cTn id="60" presetID="42" presetClass="path" presetSubtype="0" accel="50000" decel="50000" fill="hold" grpId="2" nodeType="withEffect">
                                  <p:stCondLst>
                                    <p:cond delay="0"/>
                                  </p:stCondLst>
                                  <p:childTnLst>
                                    <p:animMotion origin="layout" path="M 1.66667E-6 2.77556E-17 L 1.66667E-6 0.13472 " pathEditMode="relative" rAng="0" ptsTypes="AA">
                                      <p:cBhvr>
                                        <p:cTn id="61" dur="500" fill="hold"/>
                                        <p:tgtEl>
                                          <p:spTgt spid="6"/>
                                        </p:tgtEl>
                                        <p:attrNameLst>
                                          <p:attrName>ppt_x</p:attrName>
                                          <p:attrName>ppt_y</p:attrName>
                                        </p:attrNameLst>
                                      </p:cBhvr>
                                      <p:rCtr x="0" y="6736"/>
                                    </p:animMotion>
                                  </p:childTnLst>
                                </p:cTn>
                              </p:par>
                            </p:childTnLst>
                          </p:cTn>
                        </p:par>
                      </p:childTnLst>
                    </p:cTn>
                  </p:par>
                  <p:par>
                    <p:cTn id="62" fill="hold">
                      <p:stCondLst>
                        <p:cond delay="indefinite"/>
                      </p:stCondLst>
                      <p:childTnLst>
                        <p:par>
                          <p:cTn id="63" fill="hold">
                            <p:stCondLst>
                              <p:cond delay="0"/>
                            </p:stCondLst>
                            <p:childTnLst>
                              <p:par>
                                <p:cTn id="64" presetID="2" presetClass="entr" presetSubtype="1" fill="hold" grpId="0" nodeType="clickEffect">
                                  <p:stCondLst>
                                    <p:cond delay="0"/>
                                  </p:stCondLst>
                                  <p:childTnLst>
                                    <p:set>
                                      <p:cBhvr>
                                        <p:cTn id="65" dur="1" fill="hold">
                                          <p:stCondLst>
                                            <p:cond delay="0"/>
                                          </p:stCondLst>
                                        </p:cTn>
                                        <p:tgtEl>
                                          <p:spTgt spid="240"/>
                                        </p:tgtEl>
                                        <p:attrNameLst>
                                          <p:attrName>style.visibility</p:attrName>
                                        </p:attrNameLst>
                                      </p:cBhvr>
                                      <p:to>
                                        <p:strVal val="visible"/>
                                      </p:to>
                                    </p:set>
                                    <p:anim calcmode="lin" valueType="num">
                                      <p:cBhvr additive="base">
                                        <p:cTn id="66" dur="500" fill="hold"/>
                                        <p:tgtEl>
                                          <p:spTgt spid="240"/>
                                        </p:tgtEl>
                                        <p:attrNameLst>
                                          <p:attrName>ppt_x</p:attrName>
                                        </p:attrNameLst>
                                      </p:cBhvr>
                                      <p:tavLst>
                                        <p:tav tm="0">
                                          <p:val>
                                            <p:strVal val="#ppt_x"/>
                                          </p:val>
                                        </p:tav>
                                        <p:tav tm="100000">
                                          <p:val>
                                            <p:strVal val="#ppt_x"/>
                                          </p:val>
                                        </p:tav>
                                      </p:tavLst>
                                    </p:anim>
                                    <p:anim calcmode="lin" valueType="num">
                                      <p:cBhvr additive="base">
                                        <p:cTn id="67" dur="500" fill="hold"/>
                                        <p:tgtEl>
                                          <p:spTgt spid="240"/>
                                        </p:tgtEl>
                                        <p:attrNameLst>
                                          <p:attrName>ppt_y</p:attrName>
                                        </p:attrNameLst>
                                      </p:cBhvr>
                                      <p:tavLst>
                                        <p:tav tm="0">
                                          <p:val>
                                            <p:strVal val="0-#ppt_h/2"/>
                                          </p:val>
                                        </p:tav>
                                        <p:tav tm="100000">
                                          <p:val>
                                            <p:strVal val="#ppt_y"/>
                                          </p:val>
                                        </p:tav>
                                      </p:tavLst>
                                    </p:anim>
                                  </p:childTnLst>
                                </p:cTn>
                              </p:par>
                              <p:par>
                                <p:cTn id="68" presetID="42" presetClass="path" presetSubtype="0" accel="50000" decel="50000" fill="hold" grpId="3" nodeType="withEffect">
                                  <p:stCondLst>
                                    <p:cond delay="0"/>
                                  </p:stCondLst>
                                  <p:childTnLst>
                                    <p:animMotion origin="layout" path="M 1.66667E-6 2.77556E-17 L 1.66667E-6 0.19815 " pathEditMode="relative" rAng="0" ptsTypes="AA">
                                      <p:cBhvr>
                                        <p:cTn id="69" dur="500" fill="hold"/>
                                        <p:tgtEl>
                                          <p:spTgt spid="6"/>
                                        </p:tgtEl>
                                        <p:attrNameLst>
                                          <p:attrName>ppt_x</p:attrName>
                                          <p:attrName>ppt_y</p:attrName>
                                        </p:attrNameLst>
                                      </p:cBhvr>
                                      <p:rCtr x="0" y="9907"/>
                                    </p:animMotion>
                                  </p:childTnLst>
                                </p:cTn>
                              </p:par>
                            </p:childTnLst>
                          </p:cTn>
                        </p:par>
                      </p:childTnLst>
                    </p:cTn>
                  </p:par>
                  <p:par>
                    <p:cTn id="70" fill="hold">
                      <p:stCondLst>
                        <p:cond delay="indefinite"/>
                      </p:stCondLst>
                      <p:childTnLst>
                        <p:par>
                          <p:cTn id="71" fill="hold">
                            <p:stCondLst>
                              <p:cond delay="0"/>
                            </p:stCondLst>
                            <p:childTnLst>
                              <p:par>
                                <p:cTn id="72" presetID="2" presetClass="entr" presetSubtype="1" fill="hold" grpId="0" nodeType="clickEffect">
                                  <p:stCondLst>
                                    <p:cond delay="0"/>
                                  </p:stCondLst>
                                  <p:childTnLst>
                                    <p:set>
                                      <p:cBhvr>
                                        <p:cTn id="73" dur="1" fill="hold">
                                          <p:stCondLst>
                                            <p:cond delay="0"/>
                                          </p:stCondLst>
                                        </p:cTn>
                                        <p:tgtEl>
                                          <p:spTgt spid="241"/>
                                        </p:tgtEl>
                                        <p:attrNameLst>
                                          <p:attrName>style.visibility</p:attrName>
                                        </p:attrNameLst>
                                      </p:cBhvr>
                                      <p:to>
                                        <p:strVal val="visible"/>
                                      </p:to>
                                    </p:set>
                                    <p:anim calcmode="lin" valueType="num">
                                      <p:cBhvr additive="base">
                                        <p:cTn id="74" dur="500" fill="hold"/>
                                        <p:tgtEl>
                                          <p:spTgt spid="241"/>
                                        </p:tgtEl>
                                        <p:attrNameLst>
                                          <p:attrName>ppt_x</p:attrName>
                                        </p:attrNameLst>
                                      </p:cBhvr>
                                      <p:tavLst>
                                        <p:tav tm="0">
                                          <p:val>
                                            <p:strVal val="#ppt_x"/>
                                          </p:val>
                                        </p:tav>
                                        <p:tav tm="100000">
                                          <p:val>
                                            <p:strVal val="#ppt_x"/>
                                          </p:val>
                                        </p:tav>
                                      </p:tavLst>
                                    </p:anim>
                                    <p:anim calcmode="lin" valueType="num">
                                      <p:cBhvr additive="base">
                                        <p:cTn id="75" dur="500" fill="hold"/>
                                        <p:tgtEl>
                                          <p:spTgt spid="241"/>
                                        </p:tgtEl>
                                        <p:attrNameLst>
                                          <p:attrName>ppt_y</p:attrName>
                                        </p:attrNameLst>
                                      </p:cBhvr>
                                      <p:tavLst>
                                        <p:tav tm="0">
                                          <p:val>
                                            <p:strVal val="0-#ppt_h/2"/>
                                          </p:val>
                                        </p:tav>
                                        <p:tav tm="100000">
                                          <p:val>
                                            <p:strVal val="#ppt_y"/>
                                          </p:val>
                                        </p:tav>
                                      </p:tavLst>
                                    </p:anim>
                                  </p:childTnLst>
                                </p:cTn>
                              </p:par>
                              <p:par>
                                <p:cTn id="76" presetID="42" presetClass="path" presetSubtype="0" accel="50000" decel="50000" fill="hold" grpId="4" nodeType="withEffect">
                                  <p:stCondLst>
                                    <p:cond delay="0"/>
                                  </p:stCondLst>
                                  <p:childTnLst>
                                    <p:animMotion origin="layout" path="M 1.66667E-6 2.77556E-17 L 1.66667E-6 0.25417 " pathEditMode="relative" rAng="0" ptsTypes="AA">
                                      <p:cBhvr>
                                        <p:cTn id="77" dur="500" fill="hold"/>
                                        <p:tgtEl>
                                          <p:spTgt spid="6"/>
                                        </p:tgtEl>
                                        <p:attrNameLst>
                                          <p:attrName>ppt_x</p:attrName>
                                          <p:attrName>ppt_y</p:attrName>
                                        </p:attrNameLst>
                                      </p:cBhvr>
                                      <p:rCtr x="0" y="12708"/>
                                    </p:animMotion>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89"/>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94"/>
                                        </p:tgtEl>
                                        <p:attrNameLst>
                                          <p:attrName>style.visibility</p:attrName>
                                        </p:attrNameLst>
                                      </p:cBhvr>
                                      <p:to>
                                        <p:strVal val="visible"/>
                                      </p:to>
                                    </p:set>
                                    <p:animEffect transition="in" filter="fade">
                                      <p:cBhvr>
                                        <p:cTn id="86" dur="500"/>
                                        <p:tgtEl>
                                          <p:spTgt spid="94"/>
                                        </p:tgtEl>
                                      </p:cBhvr>
                                    </p:animEffect>
                                  </p:childTnLst>
                                </p:cTn>
                              </p:par>
                              <p:par>
                                <p:cTn id="87" presetID="10" presetClass="entr" presetSubtype="0" fill="hold" grpId="0" nodeType="withEffect">
                                  <p:stCondLst>
                                    <p:cond delay="200"/>
                                  </p:stCondLst>
                                  <p:childTnLst>
                                    <p:set>
                                      <p:cBhvr>
                                        <p:cTn id="88" dur="1" fill="hold">
                                          <p:stCondLst>
                                            <p:cond delay="0"/>
                                          </p:stCondLst>
                                        </p:cTn>
                                        <p:tgtEl>
                                          <p:spTgt spid="92"/>
                                        </p:tgtEl>
                                        <p:attrNameLst>
                                          <p:attrName>style.visibility</p:attrName>
                                        </p:attrNameLst>
                                      </p:cBhvr>
                                      <p:to>
                                        <p:strVal val="visible"/>
                                      </p:to>
                                    </p:set>
                                    <p:animEffect transition="in" filter="fade">
                                      <p:cBhvr>
                                        <p:cTn id="89" dur="500"/>
                                        <p:tgtEl>
                                          <p:spTgt spid="92"/>
                                        </p:tgtEl>
                                      </p:cBhvr>
                                    </p:animEffect>
                                  </p:childTnLst>
                                </p:cTn>
                              </p:par>
                              <p:par>
                                <p:cTn id="90" presetID="10" presetClass="entr" presetSubtype="0" fill="hold" grpId="0" nodeType="withEffect">
                                  <p:stCondLst>
                                    <p:cond delay="400"/>
                                  </p:stCondLst>
                                  <p:childTnLst>
                                    <p:set>
                                      <p:cBhvr>
                                        <p:cTn id="91" dur="1" fill="hold">
                                          <p:stCondLst>
                                            <p:cond delay="0"/>
                                          </p:stCondLst>
                                        </p:cTn>
                                        <p:tgtEl>
                                          <p:spTgt spid="10"/>
                                        </p:tgtEl>
                                        <p:attrNameLst>
                                          <p:attrName>style.visibility</p:attrName>
                                        </p:attrNameLst>
                                      </p:cBhvr>
                                      <p:to>
                                        <p:strVal val="visible"/>
                                      </p:to>
                                    </p:set>
                                    <p:animEffect transition="in" filter="fade">
                                      <p:cBhvr>
                                        <p:cTn id="92" dur="500"/>
                                        <p:tgtEl>
                                          <p:spTgt spid="1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3"/>
                                        </p:tgtEl>
                                        <p:attrNameLst>
                                          <p:attrName>style.visibility</p:attrName>
                                        </p:attrNameLst>
                                      </p:cBhvr>
                                      <p:to>
                                        <p:strVal val="visible"/>
                                      </p:to>
                                    </p:set>
                                    <p:animEffect transition="in" filter="fade">
                                      <p:cBhvr>
                                        <p:cTn id="97" dur="500"/>
                                        <p:tgtEl>
                                          <p:spTgt spid="93"/>
                                        </p:tgtEl>
                                      </p:cBhvr>
                                    </p:animEffect>
                                  </p:childTnLst>
                                </p:cTn>
                              </p:par>
                              <p:par>
                                <p:cTn id="98" presetID="1" presetClass="exit" presetSubtype="0" fill="hold" grpId="1" nodeType="withEffect">
                                  <p:stCondLst>
                                    <p:cond delay="0"/>
                                  </p:stCondLst>
                                  <p:childTnLst>
                                    <p:set>
                                      <p:cBhvr>
                                        <p:cTn id="99" dur="1" fill="hold">
                                          <p:stCondLst>
                                            <p:cond delay="0"/>
                                          </p:stCondLst>
                                        </p:cTn>
                                        <p:tgtEl>
                                          <p:spTgt spid="92"/>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10"/>
                                        </p:tgtEl>
                                        <p:attrNameLst>
                                          <p:attrName>style.visibility</p:attrName>
                                        </p:attrNameLst>
                                      </p:cBhvr>
                                      <p:to>
                                        <p:strVal val="hidden"/>
                                      </p:to>
                                    </p:set>
                                  </p:childTnLst>
                                </p:cTn>
                              </p:par>
                              <p:par>
                                <p:cTn id="102" presetID="10" presetClass="entr" presetSubtype="0" fill="hold" grpId="0" nodeType="withEffect">
                                  <p:stCondLst>
                                    <p:cond delay="200"/>
                                  </p:stCondLst>
                                  <p:childTnLst>
                                    <p:set>
                                      <p:cBhvr>
                                        <p:cTn id="103" dur="1" fill="hold">
                                          <p:stCondLst>
                                            <p:cond delay="0"/>
                                          </p:stCondLst>
                                        </p:cTn>
                                        <p:tgtEl>
                                          <p:spTgt spid="96"/>
                                        </p:tgtEl>
                                        <p:attrNameLst>
                                          <p:attrName>style.visibility</p:attrName>
                                        </p:attrNameLst>
                                      </p:cBhvr>
                                      <p:to>
                                        <p:strVal val="visible"/>
                                      </p:to>
                                    </p:set>
                                    <p:animEffect transition="in" filter="fade">
                                      <p:cBhvr>
                                        <p:cTn id="104" dur="500"/>
                                        <p:tgtEl>
                                          <p:spTgt spid="96"/>
                                        </p:tgtEl>
                                      </p:cBhvr>
                                    </p:animEffect>
                                  </p:childTnLst>
                                </p:cTn>
                              </p:par>
                              <p:par>
                                <p:cTn id="105" presetID="10" presetClass="entr" presetSubtype="0" fill="hold" grpId="0" nodeType="withEffect">
                                  <p:stCondLst>
                                    <p:cond delay="400"/>
                                  </p:stCondLst>
                                  <p:childTnLst>
                                    <p:set>
                                      <p:cBhvr>
                                        <p:cTn id="106" dur="1" fill="hold">
                                          <p:stCondLst>
                                            <p:cond delay="0"/>
                                          </p:stCondLst>
                                        </p:cTn>
                                        <p:tgtEl>
                                          <p:spTgt spid="95"/>
                                        </p:tgtEl>
                                        <p:attrNameLst>
                                          <p:attrName>style.visibility</p:attrName>
                                        </p:attrNameLst>
                                      </p:cBhvr>
                                      <p:to>
                                        <p:strVal val="visible"/>
                                      </p:to>
                                    </p:set>
                                    <p:animEffect transition="in" filter="fade">
                                      <p:cBhvr>
                                        <p:cTn id="107" dur="500"/>
                                        <p:tgtEl>
                                          <p:spTgt spid="9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9"/>
                                        </p:tgtEl>
                                        <p:attrNameLst>
                                          <p:attrName>style.visibility</p:attrName>
                                        </p:attrNameLst>
                                      </p:cBhvr>
                                      <p:to>
                                        <p:strVal val="visible"/>
                                      </p:to>
                                    </p:set>
                                    <p:animEffect transition="in" filter="fade">
                                      <p:cBhvr>
                                        <p:cTn id="112" dur="500"/>
                                        <p:tgtEl>
                                          <p:spTgt spid="9"/>
                                        </p:tgtEl>
                                      </p:cBhvr>
                                    </p:animEffect>
                                  </p:childTnLst>
                                </p:cTn>
                              </p:par>
                              <p:par>
                                <p:cTn id="113" presetID="1" presetClass="exit" presetSubtype="0" fill="hold" grpId="1" nodeType="withEffect">
                                  <p:stCondLst>
                                    <p:cond delay="0"/>
                                  </p:stCondLst>
                                  <p:childTnLst>
                                    <p:set>
                                      <p:cBhvr>
                                        <p:cTn id="114" dur="1" fill="hold">
                                          <p:stCondLst>
                                            <p:cond delay="0"/>
                                          </p:stCondLst>
                                        </p:cTn>
                                        <p:tgtEl>
                                          <p:spTgt spid="96"/>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95"/>
                                        </p:tgtEl>
                                        <p:attrNameLst>
                                          <p:attrName>style.visibility</p:attrName>
                                        </p:attrNameLst>
                                      </p:cBhvr>
                                      <p:to>
                                        <p:strVal val="hidden"/>
                                      </p:to>
                                    </p:set>
                                  </p:childTnLst>
                                </p:cTn>
                              </p:par>
                              <p:par>
                                <p:cTn id="117" presetID="10" presetClass="entr" presetSubtype="0" fill="hold" grpId="0" nodeType="withEffect">
                                  <p:stCondLst>
                                    <p:cond delay="200"/>
                                  </p:stCondLst>
                                  <p:childTnLst>
                                    <p:set>
                                      <p:cBhvr>
                                        <p:cTn id="118" dur="1" fill="hold">
                                          <p:stCondLst>
                                            <p:cond delay="0"/>
                                          </p:stCondLst>
                                        </p:cTn>
                                        <p:tgtEl>
                                          <p:spTgt spid="98"/>
                                        </p:tgtEl>
                                        <p:attrNameLst>
                                          <p:attrName>style.visibility</p:attrName>
                                        </p:attrNameLst>
                                      </p:cBhvr>
                                      <p:to>
                                        <p:strVal val="visible"/>
                                      </p:to>
                                    </p:set>
                                    <p:animEffect transition="in" filter="fade">
                                      <p:cBhvr>
                                        <p:cTn id="119" dur="500"/>
                                        <p:tgtEl>
                                          <p:spTgt spid="98"/>
                                        </p:tgtEl>
                                      </p:cBhvr>
                                    </p:animEffect>
                                  </p:childTnLst>
                                </p:cTn>
                              </p:par>
                              <p:par>
                                <p:cTn id="120" presetID="10" presetClass="entr" presetSubtype="0" fill="hold" grpId="0" nodeType="withEffect">
                                  <p:stCondLst>
                                    <p:cond delay="400"/>
                                  </p:stCondLst>
                                  <p:childTnLst>
                                    <p:set>
                                      <p:cBhvr>
                                        <p:cTn id="121" dur="1" fill="hold">
                                          <p:stCondLst>
                                            <p:cond delay="0"/>
                                          </p:stCondLst>
                                        </p:cTn>
                                        <p:tgtEl>
                                          <p:spTgt spid="97"/>
                                        </p:tgtEl>
                                        <p:attrNameLst>
                                          <p:attrName>style.visibility</p:attrName>
                                        </p:attrNameLst>
                                      </p:cBhvr>
                                      <p:to>
                                        <p:strVal val="visible"/>
                                      </p:to>
                                    </p:set>
                                    <p:animEffect transition="in" filter="fade">
                                      <p:cBhvr>
                                        <p:cTn id="12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3" grpId="0" animBg="1"/>
      <p:bldP spid="7" grpId="0"/>
      <p:bldP spid="7" grpId="1"/>
      <p:bldP spid="81" grpId="0"/>
      <p:bldP spid="81" grpId="1"/>
      <p:bldP spid="82" grpId="0"/>
      <p:bldP spid="82" grpId="1"/>
      <p:bldP spid="83" grpId="0"/>
      <p:bldP spid="83" grpId="1"/>
      <p:bldP spid="8" grpId="0"/>
      <p:bldP spid="86" grpId="0" animBg="1"/>
      <p:bldP spid="87" grpId="0" animBg="1"/>
      <p:bldP spid="88" grpId="0" animBg="1"/>
      <p:bldP spid="56" grpId="0" animBg="1"/>
      <p:bldP spid="241" grpId="0" animBg="1"/>
      <p:bldP spid="240" grpId="0" animBg="1"/>
      <p:bldP spid="89" grpId="0" animBg="1"/>
      <p:bldP spid="9" grpId="0" animBg="1"/>
      <p:bldP spid="10" grpId="0" animBg="1"/>
      <p:bldP spid="10" grpId="1" animBg="1"/>
      <p:bldP spid="92" grpId="0" animBg="1"/>
      <p:bldP spid="92" grpId="1" animBg="1"/>
      <p:bldP spid="93" grpId="0" animBg="1"/>
      <p:bldP spid="94" grpId="0" animBg="1"/>
      <p:bldP spid="95" grpId="0" animBg="1"/>
      <p:bldP spid="95" grpId="1" animBg="1"/>
      <p:bldP spid="96" grpId="0" animBg="1"/>
      <p:bldP spid="96" grpId="1" animBg="1"/>
      <p:bldP spid="97" grpId="0" animBg="1"/>
      <p:bldP spid="9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4265040" y="5457963"/>
            <a:ext cx="2180378" cy="1384995"/>
          </a:xfrm>
          <a:prstGeom prst="rect">
            <a:avLst/>
          </a:prstGeom>
          <a:noFill/>
        </p:spPr>
        <p:txBody>
          <a:bodyPr wrap="square" rtlCol="0">
            <a:spAutoFit/>
          </a:bodyPr>
          <a:lstStyle/>
          <a:p>
            <a:pPr marL="214313" indent="-214313">
              <a:buFont typeface="Arial" panose="020B0604020202020204" pitchFamily="34" charset="0"/>
              <a:buChar char="•"/>
            </a:pPr>
            <a:r>
              <a:rPr lang="en-US" sz="1400" dirty="0" smtClean="0"/>
              <a:t>Module </a:t>
            </a:r>
            <a:r>
              <a:rPr lang="en-US" sz="1400" dirty="0"/>
              <a:t>developers combine modules into R packages</a:t>
            </a:r>
          </a:p>
          <a:p>
            <a:pPr marL="214313" indent="-214313">
              <a:buFont typeface="Arial" panose="020B0604020202020204" pitchFamily="34" charset="0"/>
              <a:buChar char="•"/>
            </a:pPr>
            <a:r>
              <a:rPr lang="en-US" sz="1400" dirty="0"/>
              <a:t>Compiled code (e.g. Fortran, C++, Java) can be included</a:t>
            </a:r>
          </a:p>
        </p:txBody>
      </p:sp>
      <p:grpSp>
        <p:nvGrpSpPr>
          <p:cNvPr id="13" name="Group 12"/>
          <p:cNvGrpSpPr/>
          <p:nvPr/>
        </p:nvGrpSpPr>
        <p:grpSpPr>
          <a:xfrm>
            <a:off x="4235478" y="1753759"/>
            <a:ext cx="2190890" cy="2599166"/>
            <a:chOff x="6762611" y="1753759"/>
            <a:chExt cx="2190890" cy="2452595"/>
          </a:xfrm>
        </p:grpSpPr>
        <p:sp>
          <p:nvSpPr>
            <p:cNvPr id="6" name="Rounded Rectangle 5"/>
            <p:cNvSpPr/>
            <p:nvPr/>
          </p:nvSpPr>
          <p:spPr>
            <a:xfrm>
              <a:off x="6762611" y="1753759"/>
              <a:ext cx="2190890" cy="2452595"/>
            </a:xfrm>
            <a:prstGeom prst="roundRect">
              <a:avLst/>
            </a:prstGeom>
            <a:solidFill>
              <a:srgbClr val="FFD85B"/>
            </a:solid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7391955" y="1766203"/>
              <a:ext cx="959943" cy="307777"/>
            </a:xfrm>
            <a:prstGeom prst="rect">
              <a:avLst/>
            </a:prstGeom>
            <a:solidFill>
              <a:srgbClr val="FFD85B"/>
            </a:solidFill>
          </p:spPr>
          <p:txBody>
            <a:bodyPr wrap="none" rtlCol="0">
              <a:spAutoFit/>
            </a:bodyPr>
            <a:lstStyle/>
            <a:p>
              <a:r>
                <a:rPr lang="en-US" sz="1400" b="1" dirty="0"/>
                <a:t>PACKAGES</a:t>
              </a:r>
            </a:p>
          </p:txBody>
        </p:sp>
        <p:sp>
          <p:nvSpPr>
            <p:cNvPr id="14" name="Rounded Rectangle 13"/>
            <p:cNvSpPr/>
            <p:nvPr/>
          </p:nvSpPr>
          <p:spPr>
            <a:xfrm>
              <a:off x="6902467" y="2021910"/>
              <a:ext cx="1352352" cy="1443342"/>
            </a:xfrm>
            <a:prstGeom prst="roundRect">
              <a:avLst/>
            </a:prstGeom>
            <a:solidFill>
              <a:srgbClr val="FFC000"/>
            </a:solidFill>
            <a:ln w="158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Travel</a:t>
              </a:r>
            </a:p>
            <a:p>
              <a:r>
                <a:rPr lang="en-US" sz="1200" dirty="0">
                  <a:solidFill>
                    <a:schemeClr val="tx1"/>
                  </a:solidFill>
                </a:rPr>
                <a:t>Modules</a:t>
              </a:r>
            </a:p>
            <a:p>
              <a:pPr marL="214313" indent="-214313">
                <a:buFont typeface="Arial" panose="020B0604020202020204" pitchFamily="34" charset="0"/>
                <a:buChar char="•"/>
              </a:pPr>
              <a:r>
                <a:rPr lang="en-US" sz="1200" dirty="0">
                  <a:solidFill>
                    <a:schemeClr val="tx1"/>
                  </a:solidFill>
                </a:rPr>
                <a:t>SythesizeHH</a:t>
              </a:r>
            </a:p>
            <a:p>
              <a:pPr marL="214313" indent="-214313">
                <a:buFont typeface="Arial" panose="020B0604020202020204" pitchFamily="34" charset="0"/>
                <a:buChar char="•"/>
              </a:pPr>
              <a:r>
                <a:rPr lang="en-US" sz="1200" dirty="0">
                  <a:solidFill>
                    <a:schemeClr val="tx1"/>
                  </a:solidFill>
                </a:rPr>
                <a:t>PredictWkr</a:t>
              </a:r>
            </a:p>
            <a:p>
              <a:pPr marL="214313" indent="-214313">
                <a:buFont typeface="Arial" panose="020B0604020202020204" pitchFamily="34" charset="0"/>
                <a:buChar char="•"/>
              </a:pPr>
              <a:r>
                <a:rPr lang="en-US" sz="1200" dirty="0">
                  <a:solidFill>
                    <a:schemeClr val="tx1"/>
                  </a:solidFill>
                </a:rPr>
                <a:t>PredictInc</a:t>
              </a:r>
            </a:p>
            <a:p>
              <a:r>
                <a:rPr lang="en-US" sz="1200" dirty="0">
                  <a:solidFill>
                    <a:schemeClr val="tx1"/>
                  </a:solidFill>
                </a:rPr>
                <a:t>Documentation</a:t>
              </a:r>
            </a:p>
            <a:p>
              <a:r>
                <a:rPr lang="en-US" sz="1200" dirty="0">
                  <a:solidFill>
                    <a:schemeClr val="tx1"/>
                  </a:solidFill>
                </a:rPr>
                <a:t>…</a:t>
              </a:r>
            </a:p>
          </p:txBody>
        </p:sp>
        <p:sp>
          <p:nvSpPr>
            <p:cNvPr id="15" name="Rounded Rectangle 14"/>
            <p:cNvSpPr/>
            <p:nvPr/>
          </p:nvSpPr>
          <p:spPr>
            <a:xfrm>
              <a:off x="7164969" y="2363135"/>
              <a:ext cx="1352352" cy="1443342"/>
            </a:xfrm>
            <a:prstGeom prst="roundRect">
              <a:avLst/>
            </a:prstGeom>
            <a:solidFill>
              <a:srgbClr val="FFC000"/>
            </a:solidFill>
            <a:ln w="158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Auto</a:t>
              </a:r>
            </a:p>
            <a:p>
              <a:r>
                <a:rPr lang="en-US" sz="1200" dirty="0">
                  <a:solidFill>
                    <a:schemeClr val="tx1"/>
                  </a:solidFill>
                </a:rPr>
                <a:t>Modules</a:t>
              </a:r>
            </a:p>
            <a:p>
              <a:pPr marL="214313" indent="-214313">
                <a:buFont typeface="Arial" panose="020B0604020202020204" pitchFamily="34" charset="0"/>
                <a:buChar char="•"/>
              </a:pPr>
              <a:r>
                <a:rPr lang="en-US" sz="1200" dirty="0">
                  <a:solidFill>
                    <a:schemeClr val="tx1"/>
                  </a:solidFill>
                </a:rPr>
                <a:t>SythesizeHH</a:t>
              </a:r>
            </a:p>
            <a:p>
              <a:pPr marL="214313" indent="-214313">
                <a:buFont typeface="Arial" panose="020B0604020202020204" pitchFamily="34" charset="0"/>
                <a:buChar char="•"/>
              </a:pPr>
              <a:r>
                <a:rPr lang="en-US" sz="1200" dirty="0">
                  <a:solidFill>
                    <a:schemeClr val="tx1"/>
                  </a:solidFill>
                </a:rPr>
                <a:t>PredictWkr</a:t>
              </a:r>
            </a:p>
            <a:p>
              <a:pPr marL="214313" indent="-214313">
                <a:buFont typeface="Arial" panose="020B0604020202020204" pitchFamily="34" charset="0"/>
                <a:buChar char="•"/>
              </a:pPr>
              <a:r>
                <a:rPr lang="en-US" sz="1200" dirty="0">
                  <a:solidFill>
                    <a:schemeClr val="tx1"/>
                  </a:solidFill>
                </a:rPr>
                <a:t>PredictInc</a:t>
              </a:r>
            </a:p>
            <a:p>
              <a:r>
                <a:rPr lang="en-US" sz="1200" dirty="0">
                  <a:solidFill>
                    <a:schemeClr val="tx1"/>
                  </a:solidFill>
                </a:rPr>
                <a:t>Documentation</a:t>
              </a:r>
            </a:p>
            <a:p>
              <a:r>
                <a:rPr lang="en-US" sz="1200" dirty="0">
                  <a:solidFill>
                    <a:schemeClr val="tx1"/>
                  </a:solidFill>
                </a:rPr>
                <a:t>…</a:t>
              </a:r>
            </a:p>
          </p:txBody>
        </p:sp>
        <p:sp>
          <p:nvSpPr>
            <p:cNvPr id="16" name="Rounded Rectangle 15"/>
            <p:cNvSpPr/>
            <p:nvPr/>
          </p:nvSpPr>
          <p:spPr>
            <a:xfrm>
              <a:off x="7391956" y="2701265"/>
              <a:ext cx="1451135" cy="1443342"/>
            </a:xfrm>
            <a:prstGeom prst="roundRect">
              <a:avLst/>
            </a:prstGeom>
            <a:solidFill>
              <a:srgbClr val="FFC000"/>
            </a:solidFill>
            <a:ln w="158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HH</a:t>
              </a:r>
            </a:p>
            <a:p>
              <a:r>
                <a:rPr lang="en-US" sz="1200" b="1" dirty="0">
                  <a:solidFill>
                    <a:schemeClr val="tx1"/>
                  </a:solidFill>
                </a:rPr>
                <a:t>Modules</a:t>
              </a:r>
            </a:p>
            <a:p>
              <a:pPr marL="214313" indent="-214313">
                <a:buFont typeface="Arial" panose="020B0604020202020204" pitchFamily="34" charset="0"/>
                <a:buChar char="•"/>
              </a:pPr>
              <a:r>
                <a:rPr lang="en-US" sz="1200" dirty="0">
                  <a:solidFill>
                    <a:schemeClr val="tx1"/>
                  </a:solidFill>
                </a:rPr>
                <a:t>SythesizeHH</a:t>
              </a:r>
            </a:p>
            <a:p>
              <a:pPr marL="214313" indent="-214313">
                <a:buFont typeface="Arial" panose="020B0604020202020204" pitchFamily="34" charset="0"/>
                <a:buChar char="•"/>
              </a:pPr>
              <a:r>
                <a:rPr lang="en-US" sz="1200" dirty="0">
                  <a:solidFill>
                    <a:schemeClr val="tx1"/>
                  </a:solidFill>
                </a:rPr>
                <a:t>PredictWkr</a:t>
              </a:r>
            </a:p>
            <a:p>
              <a:pPr marL="214313" indent="-214313">
                <a:buFont typeface="Arial" panose="020B0604020202020204" pitchFamily="34" charset="0"/>
                <a:buChar char="•"/>
              </a:pPr>
              <a:r>
                <a:rPr lang="en-US" sz="1200" dirty="0">
                  <a:solidFill>
                    <a:schemeClr val="tx1"/>
                  </a:solidFill>
                </a:rPr>
                <a:t>PredictInc</a:t>
              </a:r>
            </a:p>
            <a:p>
              <a:r>
                <a:rPr lang="en-US" sz="1200" b="1" dirty="0">
                  <a:solidFill>
                    <a:schemeClr val="tx1"/>
                  </a:solidFill>
                </a:rPr>
                <a:t>Documentation</a:t>
              </a:r>
            </a:p>
            <a:p>
              <a:r>
                <a:rPr lang="en-US" sz="1200" dirty="0">
                  <a:solidFill>
                    <a:schemeClr val="tx1"/>
                  </a:solidFill>
                </a:rPr>
                <a:t>…</a:t>
              </a:r>
            </a:p>
          </p:txBody>
        </p:sp>
      </p:grpSp>
      <p:sp>
        <p:nvSpPr>
          <p:cNvPr id="9" name="Rounded Rectangle 8"/>
          <p:cNvSpPr/>
          <p:nvPr/>
        </p:nvSpPr>
        <p:spPr>
          <a:xfrm>
            <a:off x="6523895" y="1753760"/>
            <a:ext cx="2582005" cy="2052718"/>
          </a:xfrm>
          <a:prstGeom prst="roundRect">
            <a:avLst/>
          </a:prstGeom>
          <a:solidFill>
            <a:schemeClr val="accent2">
              <a:lumMod val="40000"/>
              <a:lumOff val="60000"/>
            </a:schemeClr>
          </a:solidFill>
          <a:ln w="158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b="1" dirty="0">
                <a:solidFill>
                  <a:schemeClr val="tx1"/>
                </a:solidFill>
              </a:rPr>
              <a:t>MODEL SCRIPT</a:t>
            </a:r>
          </a:p>
          <a:p>
            <a:pPr algn="ctr"/>
            <a:endParaRPr lang="en-US" sz="150" dirty="0">
              <a:solidFill>
                <a:schemeClr val="tx1"/>
              </a:solidFill>
            </a:endParaRPr>
          </a:p>
          <a:p>
            <a:r>
              <a:rPr lang="en-US" sz="1300" dirty="0">
                <a:solidFill>
                  <a:schemeClr val="tx1"/>
                </a:solidFill>
              </a:rPr>
              <a:t>initializeModel (“HighGasPrice”)</a:t>
            </a:r>
          </a:p>
          <a:p>
            <a:r>
              <a:rPr lang="en-US" sz="1300" dirty="0">
                <a:solidFill>
                  <a:schemeClr val="tx1"/>
                </a:solidFill>
              </a:rPr>
              <a:t>run (“SynthesizeHH</a:t>
            </a:r>
            <a:r>
              <a:rPr lang="en-US" sz="1300" dirty="0" smtClean="0">
                <a:solidFill>
                  <a:schemeClr val="tx1"/>
                </a:solidFill>
              </a:rPr>
              <a:t>”, </a:t>
            </a:r>
            <a:r>
              <a:rPr lang="en-US" sz="1300" dirty="0" err="1" smtClean="0">
                <a:solidFill>
                  <a:schemeClr val="tx1"/>
                </a:solidFill>
              </a:rPr>
              <a:t>pkg</a:t>
            </a:r>
            <a:r>
              <a:rPr lang="en-US" sz="1300" dirty="0" smtClean="0">
                <a:solidFill>
                  <a:schemeClr val="tx1"/>
                </a:solidFill>
              </a:rPr>
              <a:t>=“</a:t>
            </a:r>
            <a:r>
              <a:rPr lang="en-US" sz="1300" dirty="0">
                <a:solidFill>
                  <a:schemeClr val="tx1"/>
                </a:solidFill>
              </a:rPr>
              <a:t>HH”)</a:t>
            </a:r>
          </a:p>
          <a:p>
            <a:r>
              <a:rPr lang="en-US" sz="1300" dirty="0">
                <a:solidFill>
                  <a:schemeClr val="tx1"/>
                </a:solidFill>
              </a:rPr>
              <a:t>run (“PredictWkr”, </a:t>
            </a:r>
            <a:r>
              <a:rPr lang="en-US" sz="1300" dirty="0" err="1" smtClean="0">
                <a:solidFill>
                  <a:schemeClr val="tx1"/>
                </a:solidFill>
              </a:rPr>
              <a:t>pkg</a:t>
            </a:r>
            <a:r>
              <a:rPr lang="en-US" sz="1300" dirty="0" smtClean="0">
                <a:solidFill>
                  <a:schemeClr val="tx1"/>
                </a:solidFill>
              </a:rPr>
              <a:t>=“</a:t>
            </a:r>
            <a:r>
              <a:rPr lang="en-US" sz="1300" dirty="0">
                <a:solidFill>
                  <a:schemeClr val="tx1"/>
                </a:solidFill>
              </a:rPr>
              <a:t>HH”)</a:t>
            </a:r>
          </a:p>
          <a:p>
            <a:r>
              <a:rPr lang="en-US" sz="1300" dirty="0">
                <a:solidFill>
                  <a:schemeClr val="tx1"/>
                </a:solidFill>
              </a:rPr>
              <a:t>run (“PredictInc”, </a:t>
            </a:r>
            <a:r>
              <a:rPr lang="en-US" sz="1300" dirty="0" err="1" smtClean="0">
                <a:solidFill>
                  <a:schemeClr val="tx1"/>
                </a:solidFill>
              </a:rPr>
              <a:t>pkg</a:t>
            </a:r>
            <a:r>
              <a:rPr lang="en-US" sz="1300" dirty="0" smtClean="0">
                <a:solidFill>
                  <a:schemeClr val="tx1"/>
                </a:solidFill>
              </a:rPr>
              <a:t>=“</a:t>
            </a:r>
            <a:r>
              <a:rPr lang="en-US" sz="1300" dirty="0">
                <a:solidFill>
                  <a:schemeClr val="tx1"/>
                </a:solidFill>
              </a:rPr>
              <a:t>HH”)</a:t>
            </a:r>
          </a:p>
          <a:p>
            <a:r>
              <a:rPr lang="en-US" sz="1300" dirty="0">
                <a:solidFill>
                  <a:schemeClr val="tx1"/>
                </a:solidFill>
              </a:rPr>
              <a:t>run (“PredictAuto”, </a:t>
            </a:r>
            <a:r>
              <a:rPr lang="en-US" sz="1300" dirty="0" err="1" smtClean="0">
                <a:solidFill>
                  <a:schemeClr val="tx1"/>
                </a:solidFill>
              </a:rPr>
              <a:t>pkg</a:t>
            </a:r>
            <a:r>
              <a:rPr lang="en-US" sz="1300" dirty="0" smtClean="0">
                <a:solidFill>
                  <a:schemeClr val="tx1"/>
                </a:solidFill>
              </a:rPr>
              <a:t>=“</a:t>
            </a:r>
            <a:r>
              <a:rPr lang="en-US" sz="1300" dirty="0">
                <a:solidFill>
                  <a:schemeClr val="tx1"/>
                </a:solidFill>
              </a:rPr>
              <a:t>Auto”)</a:t>
            </a:r>
          </a:p>
          <a:p>
            <a:r>
              <a:rPr lang="en-US" sz="1300" dirty="0">
                <a:solidFill>
                  <a:schemeClr val="tx1"/>
                </a:solidFill>
              </a:rPr>
              <a:t>run (“PredictVMT”, </a:t>
            </a:r>
            <a:r>
              <a:rPr lang="en-US" sz="1300" dirty="0" smtClean="0">
                <a:solidFill>
                  <a:schemeClr val="tx1"/>
                </a:solidFill>
              </a:rPr>
              <a:t> </a:t>
            </a:r>
            <a:r>
              <a:rPr lang="en-US" sz="1300" dirty="0" err="1" smtClean="0">
                <a:solidFill>
                  <a:schemeClr val="tx1"/>
                </a:solidFill>
              </a:rPr>
              <a:t>pkg</a:t>
            </a:r>
            <a:r>
              <a:rPr lang="en-US" sz="1300" dirty="0" smtClean="0">
                <a:solidFill>
                  <a:schemeClr val="tx1"/>
                </a:solidFill>
              </a:rPr>
              <a:t>=“</a:t>
            </a:r>
            <a:r>
              <a:rPr lang="en-US" sz="1300" dirty="0">
                <a:solidFill>
                  <a:schemeClr val="tx1"/>
                </a:solidFill>
              </a:rPr>
              <a:t>Travel”)</a:t>
            </a:r>
          </a:p>
          <a:p>
            <a:r>
              <a:rPr lang="en-US" sz="1300" dirty="0">
                <a:solidFill>
                  <a:schemeClr val="tx1"/>
                </a:solidFill>
              </a:rPr>
              <a:t>…</a:t>
            </a:r>
          </a:p>
        </p:txBody>
      </p:sp>
      <p:sp>
        <p:nvSpPr>
          <p:cNvPr id="10" name="Rounded Rectangle 9"/>
          <p:cNvSpPr/>
          <p:nvPr/>
        </p:nvSpPr>
        <p:spPr>
          <a:xfrm>
            <a:off x="2294527" y="1767454"/>
            <a:ext cx="1837310" cy="1899671"/>
          </a:xfrm>
          <a:prstGeom prst="roundRect">
            <a:avLst/>
          </a:prstGeom>
          <a:solidFill>
            <a:schemeClr val="accent1">
              <a:lumMod val="40000"/>
              <a:lumOff val="60000"/>
            </a:schemeClr>
          </a:solidFill>
          <a:ln w="158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18288" rIns="45720" bIns="18288" rtlCol="0" anchor="t" anchorCtr="0"/>
          <a:lstStyle/>
          <a:p>
            <a:pPr algn="ctr"/>
            <a:r>
              <a:rPr lang="en-US" sz="1400" b="1" dirty="0">
                <a:solidFill>
                  <a:schemeClr val="tx1"/>
                </a:solidFill>
              </a:rPr>
              <a:t>DATA STORE (HDF5)</a:t>
            </a:r>
          </a:p>
          <a:p>
            <a:pPr marL="114300" indent="-114300">
              <a:buFont typeface="Arial" panose="020B0604020202020204" pitchFamily="34" charset="0"/>
              <a:buChar char="•"/>
            </a:pPr>
            <a:r>
              <a:rPr lang="en-US" sz="1300" dirty="0" smtClean="0">
                <a:solidFill>
                  <a:schemeClr val="tx1"/>
                </a:solidFill>
              </a:rPr>
              <a:t>Data </a:t>
            </a:r>
            <a:r>
              <a:rPr lang="en-US" sz="1300" dirty="0">
                <a:solidFill>
                  <a:schemeClr val="tx1"/>
                </a:solidFill>
              </a:rPr>
              <a:t>Groups</a:t>
            </a:r>
          </a:p>
          <a:p>
            <a:pPr marL="114300" indent="-114300">
              <a:buFont typeface="Arial" panose="020B0604020202020204" pitchFamily="34" charset="0"/>
              <a:buChar char="•"/>
            </a:pPr>
            <a:r>
              <a:rPr lang="en-US" sz="1300" dirty="0">
                <a:solidFill>
                  <a:schemeClr val="tx1"/>
                </a:solidFill>
              </a:rPr>
              <a:t>Household Characteristics</a:t>
            </a:r>
          </a:p>
          <a:p>
            <a:pPr marL="114300" indent="-114300">
              <a:buFont typeface="Arial" panose="020B0604020202020204" pitchFamily="34" charset="0"/>
              <a:buChar char="•"/>
            </a:pPr>
            <a:r>
              <a:rPr lang="en-US" sz="1300" dirty="0">
                <a:solidFill>
                  <a:schemeClr val="tx1"/>
                </a:solidFill>
              </a:rPr>
              <a:t>Vehicle Characteristics</a:t>
            </a:r>
          </a:p>
          <a:p>
            <a:pPr marL="114300" indent="-114300">
              <a:buFont typeface="Arial" panose="020B0604020202020204" pitchFamily="34" charset="0"/>
              <a:buChar char="•"/>
            </a:pPr>
            <a:r>
              <a:rPr lang="en-US" sz="1300" dirty="0">
                <a:solidFill>
                  <a:schemeClr val="tx1"/>
                </a:solidFill>
              </a:rPr>
              <a:t>Place Characteristics</a:t>
            </a:r>
          </a:p>
          <a:p>
            <a:pPr marL="114300" indent="-114300">
              <a:buFont typeface="Arial" panose="020B0604020202020204" pitchFamily="34" charset="0"/>
              <a:buChar char="•"/>
            </a:pPr>
            <a:r>
              <a:rPr lang="en-US" sz="1300" dirty="0">
                <a:solidFill>
                  <a:schemeClr val="tx1"/>
                </a:solidFill>
              </a:rPr>
              <a:t>Metadata</a:t>
            </a:r>
          </a:p>
        </p:txBody>
      </p:sp>
      <p:sp>
        <p:nvSpPr>
          <p:cNvPr id="11" name="Rounded Rectangle 10"/>
          <p:cNvSpPr/>
          <p:nvPr/>
        </p:nvSpPr>
        <p:spPr>
          <a:xfrm>
            <a:off x="93222" y="1763284"/>
            <a:ext cx="2068103" cy="3265915"/>
          </a:xfrm>
          <a:prstGeom prst="roundRect">
            <a:avLst/>
          </a:prstGeom>
          <a:solidFill>
            <a:schemeClr val="accent1">
              <a:lumMod val="40000"/>
              <a:lumOff val="60000"/>
            </a:schemeClr>
          </a:solidFill>
          <a:ln w="158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18288" rIns="45720" bIns="18288" rtlCol="0" anchor="t" anchorCtr="0"/>
          <a:lstStyle/>
          <a:p>
            <a:pPr algn="ctr"/>
            <a:r>
              <a:rPr lang="en-US" sz="1400" b="1" dirty="0">
                <a:solidFill>
                  <a:schemeClr val="tx1"/>
                </a:solidFill>
              </a:rPr>
              <a:t>SERVICES</a:t>
            </a:r>
          </a:p>
          <a:p>
            <a:pPr algn="ctr"/>
            <a:endParaRPr lang="en-US" sz="150" dirty="0">
              <a:solidFill>
                <a:schemeClr val="tx1"/>
              </a:solidFill>
            </a:endParaRPr>
          </a:p>
          <a:p>
            <a:pPr marL="114300" indent="-114300">
              <a:buFont typeface="Arial" panose="020B0604020202020204" pitchFamily="34" charset="0"/>
              <a:buChar char="•"/>
            </a:pPr>
            <a:r>
              <a:rPr lang="en-US" sz="1300" dirty="0">
                <a:solidFill>
                  <a:schemeClr val="tx1"/>
                </a:solidFill>
              </a:rPr>
              <a:t>Initialize model data store</a:t>
            </a:r>
          </a:p>
          <a:p>
            <a:pPr marL="114300" indent="-114300">
              <a:buFont typeface="Arial" panose="020B0604020202020204" pitchFamily="34" charset="0"/>
              <a:buChar char="•"/>
            </a:pPr>
            <a:r>
              <a:rPr lang="en-US" sz="1300" dirty="0">
                <a:solidFill>
                  <a:schemeClr val="tx1"/>
                </a:solidFill>
              </a:rPr>
              <a:t>Check that model data dependencies are satisfied</a:t>
            </a:r>
          </a:p>
          <a:p>
            <a:pPr marL="114300" indent="-114300">
              <a:buFont typeface="Arial" panose="020B0604020202020204" pitchFamily="34" charset="0"/>
              <a:buChar char="•"/>
            </a:pPr>
            <a:r>
              <a:rPr lang="en-US" sz="1300" dirty="0">
                <a:solidFill>
                  <a:schemeClr val="tx1"/>
                </a:solidFill>
              </a:rPr>
              <a:t>Retrieve data from storage</a:t>
            </a:r>
          </a:p>
          <a:p>
            <a:pPr marL="114300" indent="-114300">
              <a:buFont typeface="Arial" panose="020B0604020202020204" pitchFamily="34" charset="0"/>
              <a:buChar char="•"/>
            </a:pPr>
            <a:r>
              <a:rPr lang="en-US" sz="1300" dirty="0">
                <a:solidFill>
                  <a:schemeClr val="tx1"/>
                </a:solidFill>
              </a:rPr>
              <a:t>Write data to storage</a:t>
            </a:r>
          </a:p>
          <a:p>
            <a:pPr marL="114300" indent="-114300">
              <a:buFont typeface="Arial" panose="020B0604020202020204" pitchFamily="34" charset="0"/>
              <a:buChar char="•"/>
            </a:pPr>
            <a:r>
              <a:rPr lang="en-US" sz="1300" dirty="0">
                <a:solidFill>
                  <a:schemeClr val="tx1"/>
                </a:solidFill>
              </a:rPr>
              <a:t>Run model modules</a:t>
            </a:r>
          </a:p>
          <a:p>
            <a:pPr marL="114300" indent="-114300">
              <a:buFont typeface="Arial" panose="020B0604020202020204" pitchFamily="34" charset="0"/>
              <a:buChar char="•"/>
            </a:pPr>
            <a:r>
              <a:rPr lang="en-US" sz="1300" dirty="0">
                <a:solidFill>
                  <a:schemeClr val="tx1"/>
                </a:solidFill>
              </a:rPr>
              <a:t>Manage errors</a:t>
            </a:r>
          </a:p>
          <a:p>
            <a:pPr marL="114300" indent="-114300">
              <a:buFont typeface="Arial" panose="020B0604020202020204" pitchFamily="34" charset="0"/>
              <a:buChar char="•"/>
            </a:pPr>
            <a:r>
              <a:rPr lang="en-US" sz="1300" dirty="0">
                <a:solidFill>
                  <a:schemeClr val="tx1"/>
                </a:solidFill>
              </a:rPr>
              <a:t>Calculate performance measures from data store</a:t>
            </a:r>
          </a:p>
          <a:p>
            <a:r>
              <a:rPr lang="en-US" sz="1200" dirty="0">
                <a:solidFill>
                  <a:schemeClr val="tx1"/>
                </a:solidFill>
              </a:rPr>
              <a:t>…</a:t>
            </a:r>
          </a:p>
          <a:p>
            <a:pPr marL="214313" indent="-214313">
              <a:buFont typeface="Arial" panose="020B0604020202020204" pitchFamily="34" charset="0"/>
              <a:buChar char="•"/>
            </a:pPr>
            <a:endParaRPr lang="en-US" sz="1200" dirty="0"/>
          </a:p>
        </p:txBody>
      </p:sp>
      <p:sp>
        <p:nvSpPr>
          <p:cNvPr id="3" name="Left Brace 2"/>
          <p:cNvSpPr/>
          <p:nvPr/>
        </p:nvSpPr>
        <p:spPr>
          <a:xfrm rot="5400000">
            <a:off x="1902505" y="3318652"/>
            <a:ext cx="373607" cy="3992175"/>
          </a:xfrm>
          <a:prstGeom prst="leftBrac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9" name="Left Brace 18"/>
          <p:cNvSpPr/>
          <p:nvPr/>
        </p:nvSpPr>
        <p:spPr>
          <a:xfrm rot="5400000">
            <a:off x="5168483" y="4224609"/>
            <a:ext cx="373490" cy="2180379"/>
          </a:xfrm>
          <a:prstGeom prst="leftBrace">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 name="TextBox 3"/>
          <p:cNvSpPr txBox="1"/>
          <p:nvPr/>
        </p:nvSpPr>
        <p:spPr>
          <a:xfrm>
            <a:off x="1448305" y="1149219"/>
            <a:ext cx="1597490" cy="461665"/>
          </a:xfrm>
          <a:prstGeom prst="rect">
            <a:avLst/>
          </a:prstGeom>
          <a:noFill/>
        </p:spPr>
        <p:txBody>
          <a:bodyPr wrap="none" rtlCol="0">
            <a:spAutoFit/>
          </a:bodyPr>
          <a:lstStyle/>
          <a:p>
            <a:pPr algn="ctr"/>
            <a:r>
              <a:rPr lang="en-US" sz="2400" dirty="0"/>
              <a:t>Framework</a:t>
            </a:r>
          </a:p>
        </p:txBody>
      </p:sp>
      <p:sp>
        <p:nvSpPr>
          <p:cNvPr id="20" name="TextBox 19"/>
          <p:cNvSpPr txBox="1"/>
          <p:nvPr/>
        </p:nvSpPr>
        <p:spPr>
          <a:xfrm>
            <a:off x="7141875" y="1149218"/>
            <a:ext cx="1116011" cy="461665"/>
          </a:xfrm>
          <a:prstGeom prst="rect">
            <a:avLst/>
          </a:prstGeom>
          <a:noFill/>
        </p:spPr>
        <p:txBody>
          <a:bodyPr wrap="none" rtlCol="0">
            <a:spAutoFit/>
          </a:bodyPr>
          <a:lstStyle/>
          <a:p>
            <a:pPr algn="ctr"/>
            <a:r>
              <a:rPr lang="en-US" sz="2400" dirty="0"/>
              <a:t>Models</a:t>
            </a:r>
          </a:p>
        </p:txBody>
      </p:sp>
      <p:sp>
        <p:nvSpPr>
          <p:cNvPr id="5" name="TextBox 4"/>
          <p:cNvSpPr txBox="1"/>
          <p:nvPr/>
        </p:nvSpPr>
        <p:spPr>
          <a:xfrm>
            <a:off x="93221" y="5467488"/>
            <a:ext cx="3992175" cy="738664"/>
          </a:xfrm>
          <a:prstGeom prst="rect">
            <a:avLst/>
          </a:prstGeom>
          <a:noFill/>
        </p:spPr>
        <p:txBody>
          <a:bodyPr wrap="square" rtlCol="0">
            <a:spAutoFit/>
          </a:bodyPr>
          <a:lstStyle/>
          <a:p>
            <a:pPr marL="214313" indent="-214313">
              <a:buFont typeface="Arial" panose="020B0604020202020204" pitchFamily="34" charset="0"/>
              <a:buChar char="•"/>
            </a:pPr>
            <a:r>
              <a:rPr lang="en-US" sz="1400" dirty="0"/>
              <a:t>API for model modules and packages of modules</a:t>
            </a:r>
          </a:p>
          <a:p>
            <a:pPr marL="214313" indent="-214313">
              <a:buFont typeface="Arial" panose="020B0604020202020204" pitchFamily="34" charset="0"/>
              <a:buChar char="•"/>
            </a:pPr>
            <a:r>
              <a:rPr lang="en-US" sz="1400" dirty="0"/>
              <a:t>Common services for running modules</a:t>
            </a:r>
          </a:p>
          <a:p>
            <a:pPr marL="214313" indent="-214313">
              <a:buFont typeface="Arial" panose="020B0604020202020204" pitchFamily="34" charset="0"/>
              <a:buChar char="•"/>
            </a:pPr>
            <a:r>
              <a:rPr lang="en-US" sz="1400" dirty="0"/>
              <a:t>Management of data storage shared by modules</a:t>
            </a:r>
          </a:p>
        </p:txBody>
      </p:sp>
      <p:sp>
        <p:nvSpPr>
          <p:cNvPr id="22"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sz="3600" dirty="0" smtClean="0">
                <a:solidFill>
                  <a:schemeClr val="bg1"/>
                </a:solidFill>
              </a:rPr>
              <a:t>Components of Modeling System</a:t>
            </a:r>
            <a:endParaRPr lang="en-US" sz="3000" dirty="0">
              <a:solidFill>
                <a:schemeClr val="bg1"/>
              </a:solidFill>
            </a:endParaRPr>
          </a:p>
        </p:txBody>
      </p:sp>
      <p:sp>
        <p:nvSpPr>
          <p:cNvPr id="23" name="TextBox 22"/>
          <p:cNvSpPr txBox="1"/>
          <p:nvPr/>
        </p:nvSpPr>
        <p:spPr>
          <a:xfrm>
            <a:off x="4694105" y="1147516"/>
            <a:ext cx="1277914" cy="461665"/>
          </a:xfrm>
          <a:prstGeom prst="rect">
            <a:avLst/>
          </a:prstGeom>
          <a:noFill/>
        </p:spPr>
        <p:txBody>
          <a:bodyPr wrap="none" rtlCol="0">
            <a:spAutoFit/>
          </a:bodyPr>
          <a:lstStyle/>
          <a:p>
            <a:pPr algn="ctr"/>
            <a:r>
              <a:rPr lang="en-US" sz="2400" dirty="0" smtClean="0"/>
              <a:t>Modules</a:t>
            </a:r>
            <a:endParaRPr lang="en-US" sz="2400" dirty="0"/>
          </a:p>
        </p:txBody>
      </p:sp>
      <p:sp>
        <p:nvSpPr>
          <p:cNvPr id="24" name="Left Brace 23"/>
          <p:cNvSpPr/>
          <p:nvPr/>
        </p:nvSpPr>
        <p:spPr>
          <a:xfrm rot="5400000">
            <a:off x="7642777" y="4074415"/>
            <a:ext cx="373491" cy="2480769"/>
          </a:xfrm>
          <a:prstGeom prst="leftBrac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25" name="TextBox 24"/>
          <p:cNvSpPr txBox="1"/>
          <p:nvPr/>
        </p:nvSpPr>
        <p:spPr>
          <a:xfrm>
            <a:off x="6589140" y="5457963"/>
            <a:ext cx="2480768" cy="738664"/>
          </a:xfrm>
          <a:prstGeom prst="rect">
            <a:avLst/>
          </a:prstGeom>
          <a:noFill/>
        </p:spPr>
        <p:txBody>
          <a:bodyPr wrap="square" rtlCol="0">
            <a:spAutoFit/>
          </a:bodyPr>
          <a:lstStyle/>
          <a:p>
            <a:pPr marL="214313" indent="-214313">
              <a:buFont typeface="Arial" panose="020B0604020202020204" pitchFamily="34" charset="0"/>
              <a:buChar char="•"/>
            </a:pPr>
            <a:r>
              <a:rPr lang="en-US" sz="1400" dirty="0"/>
              <a:t>Simple declarative script for combining modules into </a:t>
            </a:r>
            <a:r>
              <a:rPr lang="en-US" sz="1400" dirty="0" smtClean="0"/>
              <a:t>model</a:t>
            </a:r>
            <a:endParaRPr lang="en-US" sz="1400" dirty="0"/>
          </a:p>
        </p:txBody>
      </p:sp>
    </p:spTree>
    <p:extLst>
      <p:ext uri="{BB962C8B-B14F-4D97-AF65-F5344CB8AC3E}">
        <p14:creationId xmlns:p14="http://schemas.microsoft.com/office/powerpoint/2010/main" val="3092291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2050"/>
            <a:ext cx="8229600" cy="5162550"/>
          </a:xfrm>
        </p:spPr>
        <p:txBody>
          <a:bodyPr>
            <a:normAutofit fontScale="92500" lnSpcReduction="10000"/>
          </a:bodyPr>
          <a:lstStyle/>
          <a:p>
            <a:pPr>
              <a:spcBef>
                <a:spcPts val="1400"/>
              </a:spcBef>
              <a:spcAft>
                <a:spcPts val="7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dirty="0" smtClean="0"/>
              <a:t>Create consistency in how statewide and metropolitan level models define space in order to enable modules to be shared by all models.</a:t>
            </a:r>
            <a:endParaRPr lang="en-US" altLang="en-US" sz="2400" dirty="0"/>
          </a:p>
          <a:p>
            <a:pPr>
              <a:spcBef>
                <a:spcPts val="1400"/>
              </a:spcBef>
              <a:spcAft>
                <a:spcPts val="7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dirty="0" smtClean="0"/>
              <a:t>Four geographic definitions:</a:t>
            </a:r>
          </a:p>
          <a:p>
            <a:pPr lvl="1">
              <a:spcBef>
                <a:spcPts val="0"/>
              </a:spcBef>
              <a:spcAft>
                <a:spcPts val="7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b="1" dirty="0" err="1" smtClean="0"/>
              <a:t>Azone</a:t>
            </a:r>
            <a:r>
              <a:rPr lang="en-US" altLang="en-US" sz="2000" dirty="0" smtClean="0"/>
              <a:t>: County or Census Public Use </a:t>
            </a:r>
            <a:r>
              <a:rPr lang="en-US" altLang="en-US" sz="2000" dirty="0" err="1" smtClean="0"/>
              <a:t>Microsample</a:t>
            </a:r>
            <a:r>
              <a:rPr lang="en-US" altLang="en-US" sz="2000" dirty="0" smtClean="0"/>
              <a:t> Area (PUMA) – used for population and economic forecasts, …</a:t>
            </a:r>
          </a:p>
          <a:p>
            <a:pPr lvl="1">
              <a:spcBef>
                <a:spcPts val="0"/>
              </a:spcBef>
              <a:spcAft>
                <a:spcPts val="7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b="1" dirty="0" err="1" smtClean="0"/>
              <a:t>Bzone</a:t>
            </a:r>
            <a:r>
              <a:rPr lang="en-US" altLang="en-US" sz="2000" dirty="0" smtClean="0"/>
              <a:t>: Census Tract – used for simulating neighborhood characteristics such as population density, …</a:t>
            </a:r>
          </a:p>
          <a:p>
            <a:pPr lvl="1">
              <a:spcBef>
                <a:spcPts val="0"/>
              </a:spcBef>
              <a:spcAft>
                <a:spcPts val="7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b="1" dirty="0" err="1"/>
              <a:t>Czone</a:t>
            </a:r>
            <a:r>
              <a:rPr lang="en-US" altLang="en-US" sz="2000" dirty="0"/>
              <a:t>: Subdivision of Census </a:t>
            </a:r>
            <a:r>
              <a:rPr lang="en-US" altLang="en-US" sz="2000" dirty="0" smtClean="0"/>
              <a:t>Tract – used for simulating development characteristics such as mixed use development, …</a:t>
            </a:r>
            <a:endParaRPr lang="en-US" altLang="en-US" sz="2000" dirty="0"/>
          </a:p>
          <a:p>
            <a:pPr lvl="1">
              <a:spcBef>
                <a:spcPts val="0"/>
              </a:spcBef>
              <a:spcAft>
                <a:spcPts val="7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b="1" dirty="0" smtClean="0"/>
              <a:t>Marea</a:t>
            </a:r>
            <a:r>
              <a:rPr lang="en-US" altLang="en-US" sz="2000" dirty="0"/>
              <a:t>: Metropolitan </a:t>
            </a:r>
            <a:r>
              <a:rPr lang="en-US" altLang="en-US" sz="2000" dirty="0" smtClean="0"/>
              <a:t>Area – used for modeling transportation supply, congestion and urban area expansion, …</a:t>
            </a:r>
            <a:endParaRPr lang="en-US" altLang="en-US" sz="2000" dirty="0"/>
          </a:p>
          <a:p>
            <a:pPr>
              <a:spcBef>
                <a:spcPts val="1400"/>
              </a:spcBef>
              <a:spcAft>
                <a:spcPts val="7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dirty="0" err="1" smtClean="0"/>
              <a:t>Azones</a:t>
            </a:r>
            <a:r>
              <a:rPr lang="en-US" altLang="en-US" sz="2400" dirty="0" smtClean="0"/>
              <a:t> for all models correspond to real boundaries, but </a:t>
            </a:r>
            <a:r>
              <a:rPr lang="en-US" altLang="en-US" sz="2400" dirty="0" err="1" smtClean="0"/>
              <a:t>Bzones</a:t>
            </a:r>
            <a:r>
              <a:rPr lang="en-US" altLang="en-US" sz="2400" dirty="0" smtClean="0"/>
              <a:t> and </a:t>
            </a:r>
            <a:r>
              <a:rPr lang="en-US" altLang="en-US" sz="2400" dirty="0" err="1" smtClean="0"/>
              <a:t>Czones</a:t>
            </a:r>
            <a:r>
              <a:rPr lang="en-US" altLang="en-US" sz="2400" dirty="0" smtClean="0"/>
              <a:t> can be either real geographic entities or simulated entities.  </a:t>
            </a:r>
            <a:r>
              <a:rPr lang="en-US" altLang="en-US" sz="2400" dirty="0" err="1" smtClean="0"/>
              <a:t>Mareas</a:t>
            </a:r>
            <a:r>
              <a:rPr lang="en-US" altLang="en-US" sz="2400" dirty="0" smtClean="0"/>
              <a:t> can change over time.</a:t>
            </a:r>
            <a:endParaRPr lang="en-US" altLang="en-US" sz="2400" dirty="0"/>
          </a:p>
        </p:txBody>
      </p:sp>
      <p:sp>
        <p:nvSpPr>
          <p:cNvPr id="4"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b="1" dirty="0" smtClean="0">
                <a:solidFill>
                  <a:schemeClr val="bg1"/>
                </a:solidFill>
              </a:rPr>
              <a:t>Establishing consistency for geography:</a:t>
            </a:r>
            <a:endParaRPr lang="en-US" sz="3000" dirty="0">
              <a:solidFill>
                <a:schemeClr val="bg1"/>
              </a:solidFill>
            </a:endParaRPr>
          </a:p>
        </p:txBody>
      </p:sp>
      <p:grpSp>
        <p:nvGrpSpPr>
          <p:cNvPr id="42" name="Group 41"/>
          <p:cNvGrpSpPr/>
          <p:nvPr/>
        </p:nvGrpSpPr>
        <p:grpSpPr>
          <a:xfrm>
            <a:off x="1097708" y="7182517"/>
            <a:ext cx="6948583" cy="3935196"/>
            <a:chOff x="1097708" y="7182517"/>
            <a:chExt cx="6948583" cy="3935196"/>
          </a:xfrm>
        </p:grpSpPr>
        <p:grpSp>
          <p:nvGrpSpPr>
            <p:cNvPr id="44" name="Group 43"/>
            <p:cNvGrpSpPr/>
            <p:nvPr/>
          </p:nvGrpSpPr>
          <p:grpSpPr>
            <a:xfrm>
              <a:off x="1097708" y="7182517"/>
              <a:ext cx="6948583" cy="3935196"/>
              <a:chOff x="1097708" y="7182517"/>
              <a:chExt cx="6948583" cy="3935196"/>
            </a:xfrm>
          </p:grpSpPr>
          <p:grpSp>
            <p:nvGrpSpPr>
              <p:cNvPr id="5" name="Group 4"/>
              <p:cNvGrpSpPr/>
              <p:nvPr/>
            </p:nvGrpSpPr>
            <p:grpSpPr>
              <a:xfrm>
                <a:off x="1097708" y="8118004"/>
                <a:ext cx="6948583" cy="2999709"/>
                <a:chOff x="1090517" y="2669704"/>
                <a:chExt cx="6948583" cy="2999709"/>
              </a:xfrm>
            </p:grpSpPr>
            <p:grpSp>
              <p:nvGrpSpPr>
                <p:cNvPr id="6" name="Group 5"/>
                <p:cNvGrpSpPr/>
                <p:nvPr/>
              </p:nvGrpSpPr>
              <p:grpSpPr>
                <a:xfrm>
                  <a:off x="1090517" y="2677351"/>
                  <a:ext cx="3183371" cy="2992062"/>
                  <a:chOff x="628650" y="2230868"/>
                  <a:chExt cx="3657600" cy="3437792"/>
                </a:xfrm>
              </p:grpSpPr>
              <p:grpSp>
                <p:nvGrpSpPr>
                  <p:cNvPr id="28" name="Group 27"/>
                  <p:cNvGrpSpPr/>
                  <p:nvPr/>
                </p:nvGrpSpPr>
                <p:grpSpPr>
                  <a:xfrm>
                    <a:off x="628650" y="2230868"/>
                    <a:ext cx="3657600" cy="3437792"/>
                    <a:chOff x="3622431" y="1711569"/>
                    <a:chExt cx="4876800" cy="4583723"/>
                  </a:xfrm>
                </p:grpSpPr>
                <p:sp>
                  <p:nvSpPr>
                    <p:cNvPr id="36" name="Rectangle 35"/>
                    <p:cNvSpPr/>
                    <p:nvPr/>
                  </p:nvSpPr>
                  <p:spPr>
                    <a:xfrm>
                      <a:off x="3622431" y="1723292"/>
                      <a:ext cx="4876800" cy="4560277"/>
                    </a:xfrm>
                    <a:prstGeom prst="rect">
                      <a:avLst/>
                    </a:prstGeom>
                    <a:ln w="508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a:p>
                  </p:txBody>
                </p:sp>
                <p:cxnSp>
                  <p:nvCxnSpPr>
                    <p:cNvPr id="37" name="Straight Connector 36"/>
                    <p:cNvCxnSpPr/>
                    <p:nvPr/>
                  </p:nvCxnSpPr>
                  <p:spPr>
                    <a:xfrm>
                      <a:off x="5240215" y="1711569"/>
                      <a:ext cx="0" cy="4583723"/>
                    </a:xfrm>
                    <a:prstGeom prst="line">
                      <a:avLst/>
                    </a:prstGeom>
                    <a:ln w="50800"/>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3622431" y="4712677"/>
                      <a:ext cx="1617784" cy="0"/>
                    </a:xfrm>
                    <a:prstGeom prst="line">
                      <a:avLst/>
                    </a:prstGeom>
                    <a:ln w="50800"/>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5240215" y="4712677"/>
                      <a:ext cx="1617785" cy="0"/>
                    </a:xfrm>
                    <a:prstGeom prst="line">
                      <a:avLst/>
                    </a:prstGeom>
                    <a:ln w="50800"/>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5240215" y="3165231"/>
                      <a:ext cx="3259016" cy="0"/>
                    </a:xfrm>
                    <a:prstGeom prst="line">
                      <a:avLst/>
                    </a:prstGeom>
                    <a:ln w="50800"/>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6858000" y="3165231"/>
                      <a:ext cx="0" cy="1547446"/>
                    </a:xfrm>
                    <a:prstGeom prst="line">
                      <a:avLst/>
                    </a:prstGeom>
                    <a:ln w="50800"/>
                  </p:spPr>
                  <p:style>
                    <a:lnRef idx="1">
                      <a:schemeClr val="dk1"/>
                    </a:lnRef>
                    <a:fillRef idx="0">
                      <a:schemeClr val="dk1"/>
                    </a:fillRef>
                    <a:effectRef idx="0">
                      <a:schemeClr val="dk1"/>
                    </a:effectRef>
                    <a:fontRef idx="minor">
                      <a:schemeClr val="tx1"/>
                    </a:fontRef>
                  </p:style>
                </p:cxnSp>
              </p:grpSp>
              <p:cxnSp>
                <p:nvCxnSpPr>
                  <p:cNvPr id="29" name="Straight Connector 28"/>
                  <p:cNvCxnSpPr/>
                  <p:nvPr/>
                </p:nvCxnSpPr>
                <p:spPr>
                  <a:xfrm flipV="1">
                    <a:off x="628650" y="2734768"/>
                    <a:ext cx="1213338" cy="753256"/>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80476" y="3139502"/>
                    <a:ext cx="202367" cy="133340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841988" y="2734768"/>
                    <a:ext cx="2444262" cy="33727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495862" y="2239660"/>
                    <a:ext cx="559465" cy="108145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315981" y="3321114"/>
                    <a:ext cx="191125" cy="116058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055327" y="4140096"/>
                    <a:ext cx="1230923" cy="341603"/>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720715" y="4481699"/>
                    <a:ext cx="334612" cy="118696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4857750" y="2669704"/>
                  <a:ext cx="3181350" cy="2990163"/>
                  <a:chOff x="4857750" y="2222076"/>
                  <a:chExt cx="3657600" cy="3437792"/>
                </a:xfrm>
              </p:grpSpPr>
              <p:grpSp>
                <p:nvGrpSpPr>
                  <p:cNvPr id="8" name="Group 7"/>
                  <p:cNvGrpSpPr/>
                  <p:nvPr/>
                </p:nvGrpSpPr>
                <p:grpSpPr>
                  <a:xfrm>
                    <a:off x="4857750" y="2222076"/>
                    <a:ext cx="3657600" cy="3437792"/>
                    <a:chOff x="3622431" y="1711569"/>
                    <a:chExt cx="4876800" cy="4583723"/>
                  </a:xfrm>
                </p:grpSpPr>
                <p:sp>
                  <p:nvSpPr>
                    <p:cNvPr id="22" name="Rectangle 21"/>
                    <p:cNvSpPr/>
                    <p:nvPr/>
                  </p:nvSpPr>
                  <p:spPr>
                    <a:xfrm>
                      <a:off x="3622431" y="1723292"/>
                      <a:ext cx="4876800" cy="4560277"/>
                    </a:xfrm>
                    <a:prstGeom prst="rect">
                      <a:avLst/>
                    </a:prstGeom>
                    <a:ln w="508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a:p>
                  </p:txBody>
                </p:sp>
                <p:cxnSp>
                  <p:nvCxnSpPr>
                    <p:cNvPr id="23" name="Straight Connector 22"/>
                    <p:cNvCxnSpPr/>
                    <p:nvPr/>
                  </p:nvCxnSpPr>
                  <p:spPr>
                    <a:xfrm>
                      <a:off x="5240215" y="1711569"/>
                      <a:ext cx="0" cy="4583723"/>
                    </a:xfrm>
                    <a:prstGeom prst="line">
                      <a:avLst/>
                    </a:prstGeom>
                    <a:ln w="50800"/>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3622431" y="4712677"/>
                      <a:ext cx="1617784" cy="0"/>
                    </a:xfrm>
                    <a:prstGeom prst="line">
                      <a:avLst/>
                    </a:prstGeom>
                    <a:ln w="50800"/>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240215" y="4712677"/>
                      <a:ext cx="1617785" cy="0"/>
                    </a:xfrm>
                    <a:prstGeom prst="line">
                      <a:avLst/>
                    </a:prstGeom>
                    <a:ln w="50800"/>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5240215" y="3165231"/>
                      <a:ext cx="3259016" cy="0"/>
                    </a:xfrm>
                    <a:prstGeom prst="line">
                      <a:avLst/>
                    </a:prstGeom>
                    <a:ln w="50800"/>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V="1">
                      <a:off x="6858000" y="3165231"/>
                      <a:ext cx="0" cy="1547446"/>
                    </a:xfrm>
                    <a:prstGeom prst="line">
                      <a:avLst/>
                    </a:prstGeom>
                    <a:ln w="50800"/>
                  </p:spPr>
                  <p:style>
                    <a:lnRef idx="1">
                      <a:schemeClr val="dk1"/>
                    </a:lnRef>
                    <a:fillRef idx="0">
                      <a:schemeClr val="dk1"/>
                    </a:fillRef>
                    <a:effectRef idx="0">
                      <a:schemeClr val="dk1"/>
                    </a:effectRef>
                    <a:fontRef idx="minor">
                      <a:schemeClr val="tx1"/>
                    </a:fontRef>
                  </p:style>
                </p:cxnSp>
              </p:grpSp>
              <p:sp>
                <p:nvSpPr>
                  <p:cNvPr id="9" name="Oval 8"/>
                  <p:cNvSpPr/>
                  <p:nvPr/>
                </p:nvSpPr>
                <p:spPr>
                  <a:xfrm>
                    <a:off x="4958501" y="3769089"/>
                    <a:ext cx="1011836" cy="593697"/>
                  </a:xfrm>
                  <a:prstGeom prst="ellipse">
                    <a:avLst/>
                  </a:prstGeom>
                  <a:gradFill flip="none" rotWithShape="1">
                    <a:gsLst>
                      <a:gs pos="94000">
                        <a:schemeClr val="accent5">
                          <a:lumMod val="0"/>
                          <a:lumOff val="100000"/>
                        </a:schemeClr>
                      </a:gs>
                      <a:gs pos="95000">
                        <a:schemeClr val="accent5">
                          <a:lumMod val="0"/>
                          <a:lumOff val="100000"/>
                        </a:schemeClr>
                      </a:gs>
                      <a:gs pos="5000">
                        <a:schemeClr val="accent5">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4940123" y="3052949"/>
                    <a:ext cx="1011836" cy="593697"/>
                  </a:xfrm>
                  <a:prstGeom prst="ellipse">
                    <a:avLst/>
                  </a:prstGeom>
                  <a:gradFill flip="none" rotWithShape="1">
                    <a:gsLst>
                      <a:gs pos="94000">
                        <a:schemeClr val="accent5">
                          <a:lumMod val="0"/>
                          <a:lumOff val="100000"/>
                        </a:schemeClr>
                      </a:gs>
                      <a:gs pos="95000">
                        <a:schemeClr val="accent5">
                          <a:lumMod val="0"/>
                          <a:lumOff val="100000"/>
                        </a:schemeClr>
                      </a:gs>
                      <a:gs pos="5000">
                        <a:schemeClr val="accent5">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4940124" y="2349131"/>
                    <a:ext cx="1011836" cy="593697"/>
                  </a:xfrm>
                  <a:prstGeom prst="ellipse">
                    <a:avLst/>
                  </a:prstGeom>
                  <a:gradFill flip="none" rotWithShape="1">
                    <a:gsLst>
                      <a:gs pos="94000">
                        <a:schemeClr val="accent5">
                          <a:lumMod val="0"/>
                          <a:lumOff val="100000"/>
                        </a:schemeClr>
                      </a:gs>
                      <a:gs pos="95000">
                        <a:schemeClr val="accent5">
                          <a:lumMod val="0"/>
                          <a:lumOff val="100000"/>
                        </a:schemeClr>
                      </a:gs>
                      <a:gs pos="5000">
                        <a:schemeClr val="accent5">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p:cNvSpPr/>
                  <p:nvPr/>
                </p:nvSpPr>
                <p:spPr>
                  <a:xfrm>
                    <a:off x="6142851" y="4578558"/>
                    <a:ext cx="1094209" cy="966866"/>
                  </a:xfrm>
                  <a:prstGeom prst="ellipse">
                    <a:avLst/>
                  </a:prstGeom>
                  <a:gradFill flip="none" rotWithShape="1">
                    <a:gsLst>
                      <a:gs pos="94000">
                        <a:schemeClr val="accent5">
                          <a:lumMod val="0"/>
                          <a:lumOff val="100000"/>
                        </a:schemeClr>
                      </a:gs>
                      <a:gs pos="95000">
                        <a:schemeClr val="accent5">
                          <a:lumMod val="0"/>
                          <a:lumOff val="100000"/>
                        </a:schemeClr>
                      </a:gs>
                      <a:gs pos="5000">
                        <a:schemeClr val="accent5">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7355737" y="4538848"/>
                    <a:ext cx="1094209" cy="966866"/>
                  </a:xfrm>
                  <a:prstGeom prst="ellipse">
                    <a:avLst/>
                  </a:prstGeom>
                  <a:gradFill flip="none" rotWithShape="1">
                    <a:gsLst>
                      <a:gs pos="94000">
                        <a:schemeClr val="accent5">
                          <a:lumMod val="0"/>
                          <a:lumOff val="100000"/>
                        </a:schemeClr>
                      </a:gs>
                      <a:gs pos="95000">
                        <a:schemeClr val="accent5">
                          <a:lumMod val="0"/>
                          <a:lumOff val="100000"/>
                        </a:schemeClr>
                      </a:gs>
                      <a:gs pos="5000">
                        <a:schemeClr val="accent5">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Oval 13"/>
                  <p:cNvSpPr/>
                  <p:nvPr/>
                </p:nvSpPr>
                <p:spPr>
                  <a:xfrm>
                    <a:off x="7355738" y="3426622"/>
                    <a:ext cx="1094209" cy="966866"/>
                  </a:xfrm>
                  <a:prstGeom prst="ellipse">
                    <a:avLst/>
                  </a:prstGeom>
                  <a:gradFill flip="none" rotWithShape="1">
                    <a:gsLst>
                      <a:gs pos="94000">
                        <a:schemeClr val="accent5">
                          <a:lumMod val="0"/>
                          <a:lumOff val="100000"/>
                        </a:schemeClr>
                      </a:gs>
                      <a:gs pos="95000">
                        <a:schemeClr val="accent5">
                          <a:lumMod val="0"/>
                          <a:lumOff val="100000"/>
                        </a:schemeClr>
                      </a:gs>
                      <a:gs pos="5000">
                        <a:schemeClr val="accent5">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Oval 14"/>
                  <p:cNvSpPr/>
                  <p:nvPr/>
                </p:nvSpPr>
                <p:spPr>
                  <a:xfrm>
                    <a:off x="6142400" y="3417973"/>
                    <a:ext cx="500190" cy="975515"/>
                  </a:xfrm>
                  <a:prstGeom prst="ellipse">
                    <a:avLst/>
                  </a:prstGeom>
                  <a:gradFill flip="none" rotWithShape="1">
                    <a:gsLst>
                      <a:gs pos="94000">
                        <a:schemeClr val="accent5">
                          <a:lumMod val="0"/>
                          <a:lumOff val="100000"/>
                        </a:schemeClr>
                      </a:gs>
                      <a:gs pos="95000">
                        <a:schemeClr val="accent5">
                          <a:lumMod val="0"/>
                          <a:lumOff val="100000"/>
                        </a:schemeClr>
                      </a:gs>
                      <a:gs pos="5000">
                        <a:schemeClr val="accent5">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p:cNvSpPr/>
                  <p:nvPr/>
                </p:nvSpPr>
                <p:spPr>
                  <a:xfrm>
                    <a:off x="6718833" y="3417973"/>
                    <a:ext cx="500190" cy="975515"/>
                  </a:xfrm>
                  <a:prstGeom prst="ellipse">
                    <a:avLst/>
                  </a:prstGeom>
                  <a:gradFill flip="none" rotWithShape="1">
                    <a:gsLst>
                      <a:gs pos="94000">
                        <a:schemeClr val="accent5">
                          <a:lumMod val="0"/>
                          <a:lumOff val="100000"/>
                        </a:schemeClr>
                      </a:gs>
                      <a:gs pos="95000">
                        <a:schemeClr val="accent5">
                          <a:lumMod val="0"/>
                          <a:lumOff val="100000"/>
                        </a:schemeClr>
                      </a:gs>
                      <a:gs pos="5000">
                        <a:schemeClr val="accent5">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p:cNvSpPr/>
                  <p:nvPr/>
                </p:nvSpPr>
                <p:spPr>
                  <a:xfrm>
                    <a:off x="6167550" y="2294000"/>
                    <a:ext cx="1091725" cy="438030"/>
                  </a:xfrm>
                  <a:prstGeom prst="ellipse">
                    <a:avLst/>
                  </a:prstGeom>
                  <a:gradFill flip="none" rotWithShape="1">
                    <a:gsLst>
                      <a:gs pos="94000">
                        <a:schemeClr val="accent5">
                          <a:lumMod val="0"/>
                          <a:lumOff val="100000"/>
                        </a:schemeClr>
                      </a:gs>
                      <a:gs pos="95000">
                        <a:schemeClr val="accent5">
                          <a:lumMod val="0"/>
                          <a:lumOff val="100000"/>
                        </a:schemeClr>
                      </a:gs>
                      <a:gs pos="5000">
                        <a:schemeClr val="accent5">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Oval 17"/>
                  <p:cNvSpPr/>
                  <p:nvPr/>
                </p:nvSpPr>
                <p:spPr>
                  <a:xfrm>
                    <a:off x="6167550" y="2776424"/>
                    <a:ext cx="1091725" cy="438030"/>
                  </a:xfrm>
                  <a:prstGeom prst="ellipse">
                    <a:avLst/>
                  </a:prstGeom>
                  <a:gradFill flip="none" rotWithShape="1">
                    <a:gsLst>
                      <a:gs pos="94000">
                        <a:schemeClr val="accent5">
                          <a:lumMod val="0"/>
                          <a:lumOff val="100000"/>
                        </a:schemeClr>
                      </a:gs>
                      <a:gs pos="95000">
                        <a:schemeClr val="accent5">
                          <a:lumMod val="0"/>
                          <a:lumOff val="100000"/>
                        </a:schemeClr>
                      </a:gs>
                      <a:gs pos="5000">
                        <a:schemeClr val="accent5">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Oval 18"/>
                  <p:cNvSpPr/>
                  <p:nvPr/>
                </p:nvSpPr>
                <p:spPr>
                  <a:xfrm>
                    <a:off x="7302012" y="2294000"/>
                    <a:ext cx="1091725" cy="438030"/>
                  </a:xfrm>
                  <a:prstGeom prst="ellipse">
                    <a:avLst/>
                  </a:prstGeom>
                  <a:gradFill flip="none" rotWithShape="1">
                    <a:gsLst>
                      <a:gs pos="94000">
                        <a:schemeClr val="accent5">
                          <a:lumMod val="0"/>
                          <a:lumOff val="100000"/>
                        </a:schemeClr>
                      </a:gs>
                      <a:gs pos="95000">
                        <a:schemeClr val="accent5">
                          <a:lumMod val="0"/>
                          <a:lumOff val="100000"/>
                        </a:schemeClr>
                      </a:gs>
                      <a:gs pos="5000">
                        <a:schemeClr val="accent5">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9"/>
                  <p:cNvSpPr/>
                  <p:nvPr/>
                </p:nvSpPr>
                <p:spPr>
                  <a:xfrm>
                    <a:off x="7302012" y="2776424"/>
                    <a:ext cx="1091725" cy="438030"/>
                  </a:xfrm>
                  <a:prstGeom prst="ellipse">
                    <a:avLst/>
                  </a:prstGeom>
                  <a:gradFill flip="none" rotWithShape="1">
                    <a:gsLst>
                      <a:gs pos="94000">
                        <a:schemeClr val="accent5">
                          <a:lumMod val="0"/>
                          <a:lumOff val="100000"/>
                        </a:schemeClr>
                      </a:gs>
                      <a:gs pos="95000">
                        <a:schemeClr val="accent5">
                          <a:lumMod val="0"/>
                          <a:lumOff val="100000"/>
                        </a:schemeClr>
                      </a:gs>
                      <a:gs pos="5000">
                        <a:schemeClr val="accent5">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Oval 20"/>
                  <p:cNvSpPr/>
                  <p:nvPr/>
                </p:nvSpPr>
                <p:spPr>
                  <a:xfrm>
                    <a:off x="4940123" y="4578559"/>
                    <a:ext cx="1040826" cy="1002215"/>
                  </a:xfrm>
                  <a:prstGeom prst="ellipse">
                    <a:avLst/>
                  </a:prstGeom>
                  <a:gradFill flip="none" rotWithShape="1">
                    <a:gsLst>
                      <a:gs pos="94000">
                        <a:schemeClr val="accent5">
                          <a:lumMod val="0"/>
                          <a:lumOff val="100000"/>
                        </a:schemeClr>
                      </a:gs>
                      <a:gs pos="95000">
                        <a:schemeClr val="accent5">
                          <a:lumMod val="0"/>
                          <a:lumOff val="100000"/>
                        </a:schemeClr>
                      </a:gs>
                      <a:gs pos="5000">
                        <a:schemeClr val="accent5">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43" name="TextBox 42"/>
              <p:cNvSpPr txBox="1"/>
              <p:nvPr/>
            </p:nvSpPr>
            <p:spPr>
              <a:xfrm>
                <a:off x="1097708" y="7182517"/>
                <a:ext cx="6948583" cy="923330"/>
              </a:xfrm>
              <a:prstGeom prst="rect">
                <a:avLst/>
              </a:prstGeom>
              <a:noFill/>
            </p:spPr>
            <p:txBody>
              <a:bodyPr wrap="square" rtlCol="0">
                <a:spAutoFit/>
              </a:bodyPr>
              <a:lstStyle/>
              <a:p>
                <a:r>
                  <a:rPr lang="en-US" dirty="0" err="1" smtClean="0"/>
                  <a:t>Bzones</a:t>
                </a:r>
                <a:r>
                  <a:rPr lang="en-US" dirty="0" smtClean="0"/>
                  <a:t> nest in </a:t>
                </a:r>
                <a:r>
                  <a:rPr lang="en-US" dirty="0" err="1" smtClean="0"/>
                  <a:t>Azones</a:t>
                </a:r>
                <a:r>
                  <a:rPr lang="en-US" dirty="0" smtClean="0"/>
                  <a:t>. </a:t>
                </a:r>
                <a:r>
                  <a:rPr lang="en-US" dirty="0"/>
                  <a:t>In metropolitan area models (RSPM) they may represent real </a:t>
                </a:r>
                <a:r>
                  <a:rPr lang="en-US" dirty="0" smtClean="0"/>
                  <a:t>boundaries (census tracts). </a:t>
                </a:r>
                <a:r>
                  <a:rPr lang="en-US" dirty="0"/>
                  <a:t>But in statewide models they may be simulated entities.</a:t>
                </a:r>
                <a:r>
                  <a:rPr lang="en-US" dirty="0" smtClean="0"/>
                  <a:t> </a:t>
                </a:r>
                <a:endParaRPr lang="en-US" dirty="0"/>
              </a:p>
            </p:txBody>
          </p:sp>
        </p:grpSp>
        <p:sp>
          <p:nvSpPr>
            <p:cNvPr id="2" name="Rectangle 1"/>
            <p:cNvSpPr/>
            <p:nvPr/>
          </p:nvSpPr>
          <p:spPr>
            <a:xfrm>
              <a:off x="1676576" y="10706101"/>
              <a:ext cx="184785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Metropolitan</a:t>
              </a:r>
              <a:endParaRPr lang="en-US" sz="2000" dirty="0">
                <a:solidFill>
                  <a:schemeClr val="tx1"/>
                </a:solidFill>
              </a:endParaRPr>
            </a:p>
          </p:txBody>
        </p:sp>
        <p:sp>
          <p:nvSpPr>
            <p:cNvPr id="45" name="Rectangle 44"/>
            <p:cNvSpPr/>
            <p:nvPr/>
          </p:nvSpPr>
          <p:spPr>
            <a:xfrm>
              <a:off x="5524043" y="10706101"/>
              <a:ext cx="184785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Statewide</a:t>
              </a:r>
              <a:endParaRPr lang="en-US" sz="2000" dirty="0">
                <a:solidFill>
                  <a:schemeClr val="tx1"/>
                </a:solidFill>
              </a:endParaRPr>
            </a:p>
          </p:txBody>
        </p:sp>
      </p:grpSp>
    </p:spTree>
    <p:extLst>
      <p:ext uri="{BB962C8B-B14F-4D97-AF65-F5344CB8AC3E}">
        <p14:creationId xmlns:p14="http://schemas.microsoft.com/office/powerpoint/2010/main" val="27248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nodeType="clickEffect">
                                  <p:stCondLst>
                                    <p:cond delay="0"/>
                                  </p:stCondLst>
                                  <p:childTnLst>
                                    <p:animMotion origin="layout" path="M 0 2.22222E-6 L -0.00417 -0.83403 " pathEditMode="relative" rAng="0" ptsTypes="AA">
                                      <p:cBhvr>
                                        <p:cTn id="33" dur="500" fill="hold"/>
                                        <p:tgtEl>
                                          <p:spTgt spid="42"/>
                                        </p:tgtEl>
                                        <p:attrNameLst>
                                          <p:attrName>ppt_x</p:attrName>
                                          <p:attrName>ppt_y</p:attrName>
                                        </p:attrNameLst>
                                      </p:cBhvr>
                                      <p:rCtr x="-208" y="-41713"/>
                                    </p:animMotion>
                                  </p:childTnLst>
                                </p:cTn>
                              </p:par>
                              <p:par>
                                <p:cTn id="34" presetID="1" presetClass="exit" presetSubtype="0" fill="hold" grpId="1" nodeType="withEffect">
                                  <p:stCondLst>
                                    <p:cond delay="0"/>
                                  </p:stCondLst>
                                  <p:childTnLst>
                                    <p:set>
                                      <p:cBhvr>
                                        <p:cTn id="35" dur="1" fill="hold">
                                          <p:stCondLst>
                                            <p:cond delay="0"/>
                                          </p:stCondLst>
                                        </p:cTn>
                                        <p:tgtEl>
                                          <p:spTgt spid="3">
                                            <p:txEl>
                                              <p:pRg st="0" end="0"/>
                                            </p:txEl>
                                          </p:spTgt>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3">
                                            <p:txEl>
                                              <p:pRg st="1" end="1"/>
                                            </p:txEl>
                                          </p:spTgt>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3">
                                            <p:txEl>
                                              <p:pRg st="2" end="2"/>
                                            </p:txEl>
                                          </p:spTgt>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3">
                                            <p:txEl>
                                              <p:pRg st="3" end="3"/>
                                            </p:txEl>
                                          </p:spTgt>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3">
                                            <p:txEl>
                                              <p:pRg st="4" end="4"/>
                                            </p:txEl>
                                          </p:spTgt>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3">
                                            <p:txEl>
                                              <p:pRg st="5" end="5"/>
                                            </p:txEl>
                                          </p:spTgt>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15092"/>
            <a:ext cx="8229600" cy="4811071"/>
          </a:xfrm>
        </p:spPr>
        <p:txBody>
          <a:bodyPr>
            <a:normAutofit fontScale="92500"/>
          </a:bodyPr>
          <a:lstStyle/>
          <a:p>
            <a:pPr>
              <a:spcBef>
                <a:spcPts val="1400"/>
              </a:spcBef>
              <a:spcAft>
                <a:spcPts val="7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dirty="0" smtClean="0"/>
              <a:t>Working with a </a:t>
            </a:r>
            <a:r>
              <a:rPr lang="en-US" altLang="en-US" sz="2400" b="1" dirty="0" smtClean="0"/>
              <a:t>technical advisory committee </a:t>
            </a:r>
            <a:r>
              <a:rPr lang="en-US" altLang="en-US" sz="2400" dirty="0" smtClean="0"/>
              <a:t>to develop the framework code, standards for modules, demonstration modules, module template, documentation.</a:t>
            </a:r>
            <a:endParaRPr lang="en-US" altLang="en-US" sz="2400" dirty="0"/>
          </a:p>
          <a:p>
            <a:pPr>
              <a:spcBef>
                <a:spcPts val="1400"/>
              </a:spcBef>
              <a:spcAft>
                <a:spcPts val="7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dirty="0" smtClean="0"/>
              <a:t>Follow along </a:t>
            </a:r>
            <a:r>
              <a:rPr lang="en-US" altLang="en-US" sz="2400" dirty="0"/>
              <a:t>on </a:t>
            </a:r>
            <a:r>
              <a:rPr lang="en-US" altLang="en-US" sz="2400" b="1" dirty="0"/>
              <a:t>GitHub</a:t>
            </a:r>
            <a:r>
              <a:rPr lang="en-US" altLang="en-US" sz="2400" dirty="0"/>
              <a:t>: https://github.com/gregorbj/VisionEval</a:t>
            </a:r>
            <a:endParaRPr lang="en-US" altLang="en-US" sz="2400" dirty="0" smtClean="0"/>
          </a:p>
          <a:p>
            <a:pPr>
              <a:spcBef>
                <a:spcPts val="1400"/>
              </a:spcBef>
              <a:spcAft>
                <a:spcPts val="7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dirty="0" smtClean="0"/>
              <a:t>Schedule:</a:t>
            </a:r>
          </a:p>
          <a:p>
            <a:pPr lvl="1">
              <a:spcBef>
                <a:spcPts val="1400"/>
              </a:spcBef>
              <a:spcAft>
                <a:spcPts val="7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dirty="0" smtClean="0"/>
              <a:t>2015:  Development work completed (demo code/standards)</a:t>
            </a:r>
            <a:endParaRPr lang="en-US" altLang="en-US" sz="2000" dirty="0"/>
          </a:p>
          <a:p>
            <a:pPr lvl="1">
              <a:spcBef>
                <a:spcPts val="1400"/>
              </a:spcBef>
              <a:spcAft>
                <a:spcPts val="7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dirty="0" smtClean="0"/>
              <a:t>2016:  Migrate existing models to the new framework</a:t>
            </a:r>
          </a:p>
          <a:p>
            <a:pPr>
              <a:spcBef>
                <a:spcPts val="1400"/>
              </a:spcBef>
              <a:spcAft>
                <a:spcPts val="7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dirty="0" smtClean="0"/>
              <a:t>Open Source Project multi-agency partnership:</a:t>
            </a:r>
          </a:p>
          <a:p>
            <a:pPr marL="457200" lvl="1" indent="0">
              <a:spcBef>
                <a:spcPts val="0"/>
              </a:spcBef>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dirty="0" smtClean="0"/>
              <a:t>Provide governance and forums for technical &amp; policy makers  </a:t>
            </a:r>
          </a:p>
          <a:p>
            <a:pPr marL="457200" lvl="1" indent="0">
              <a:spcBef>
                <a:spcPts val="0"/>
              </a:spcBef>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dirty="0" smtClean="0"/>
              <a:t>to use, extend, and share tool experiences. </a:t>
            </a:r>
            <a:endParaRPr lang="en-US" altLang="en-US" sz="2000" dirty="0"/>
          </a:p>
        </p:txBody>
      </p:sp>
      <p:sp>
        <p:nvSpPr>
          <p:cNvPr id="4"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b="1" dirty="0" smtClean="0">
                <a:solidFill>
                  <a:schemeClr val="bg1"/>
                </a:solidFill>
              </a:rPr>
              <a:t>Development Status</a:t>
            </a:r>
            <a:endParaRPr lang="en-US" sz="3000" dirty="0">
              <a:solidFill>
                <a:schemeClr val="bg1"/>
              </a:solidFill>
            </a:endParaRPr>
          </a:p>
        </p:txBody>
      </p:sp>
    </p:spTree>
    <p:extLst>
      <p:ext uri="{BB962C8B-B14F-4D97-AF65-F5344CB8AC3E}">
        <p14:creationId xmlns:p14="http://schemas.microsoft.com/office/powerpoint/2010/main" val="371789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15092"/>
            <a:ext cx="8229600" cy="4811071"/>
          </a:xfrm>
        </p:spPr>
        <p:txBody>
          <a:bodyPr>
            <a:normAutofit/>
          </a:bodyPr>
          <a:lstStyle/>
          <a:p>
            <a:pPr marL="457200" indent="-457200">
              <a:spcBef>
                <a:spcPts val="1200"/>
              </a:spcBef>
              <a:buFont typeface="+mj-lt"/>
              <a:buAutoNum type="arabicPeriod"/>
            </a:pPr>
            <a:r>
              <a:rPr lang="en-US" sz="2400" dirty="0" smtClean="0"/>
              <a:t>The need for </a:t>
            </a:r>
            <a:r>
              <a:rPr lang="en-US" sz="2400" b="1" dirty="0" smtClean="0">
                <a:solidFill>
                  <a:schemeClr val="accent6"/>
                </a:solidFill>
              </a:rPr>
              <a:t>Strategic </a:t>
            </a:r>
            <a:r>
              <a:rPr lang="en-US" sz="2400" b="1" dirty="0">
                <a:solidFill>
                  <a:schemeClr val="accent6"/>
                </a:solidFill>
              </a:rPr>
              <a:t>P</a:t>
            </a:r>
            <a:r>
              <a:rPr lang="en-US" sz="2400" b="1" dirty="0" smtClean="0">
                <a:solidFill>
                  <a:schemeClr val="accent6"/>
                </a:solidFill>
              </a:rPr>
              <a:t>lanning </a:t>
            </a:r>
            <a:r>
              <a:rPr lang="en-US" sz="2400" b="1" dirty="0">
                <a:solidFill>
                  <a:schemeClr val="accent6"/>
                </a:solidFill>
              </a:rPr>
              <a:t>M</a:t>
            </a:r>
            <a:r>
              <a:rPr lang="en-US" sz="2400" b="1" dirty="0" smtClean="0">
                <a:solidFill>
                  <a:schemeClr val="accent6"/>
                </a:solidFill>
              </a:rPr>
              <a:t>odels</a:t>
            </a:r>
          </a:p>
          <a:p>
            <a:pPr marL="457200" indent="-457200">
              <a:spcBef>
                <a:spcPts val="1200"/>
              </a:spcBef>
              <a:buFont typeface="+mj-lt"/>
              <a:buAutoNum type="arabicPeriod"/>
            </a:pPr>
            <a:r>
              <a:rPr lang="en-US" sz="2400" dirty="0" smtClean="0"/>
              <a:t>Overview of the GreenSTEP family of models</a:t>
            </a:r>
          </a:p>
          <a:p>
            <a:pPr marL="457200" indent="-457200">
              <a:spcBef>
                <a:spcPts val="1200"/>
              </a:spcBef>
              <a:buFont typeface="+mj-lt"/>
              <a:buAutoNum type="arabicPeriod"/>
            </a:pPr>
            <a:r>
              <a:rPr lang="en-US" sz="2400" dirty="0" smtClean="0"/>
              <a:t>Benefits of an open-source modeling system </a:t>
            </a:r>
          </a:p>
          <a:p>
            <a:pPr marL="457200" indent="-457200">
              <a:spcBef>
                <a:spcPts val="1200"/>
              </a:spcBef>
              <a:buFont typeface="+mj-lt"/>
              <a:buAutoNum type="arabicPeriod"/>
            </a:pPr>
            <a:r>
              <a:rPr lang="en-US" sz="2400" dirty="0" smtClean="0"/>
              <a:t> </a:t>
            </a:r>
            <a:r>
              <a:rPr lang="en-US" sz="2400" b="1" dirty="0" smtClean="0">
                <a:solidFill>
                  <a:schemeClr val="accent6"/>
                </a:solidFill>
              </a:rPr>
              <a:t>VisionEval</a:t>
            </a:r>
            <a:r>
              <a:rPr lang="en-US" sz="2400" dirty="0" smtClean="0"/>
              <a:t> modeling system and software framework</a:t>
            </a:r>
          </a:p>
          <a:p>
            <a:pPr marL="457200" indent="-457200">
              <a:spcBef>
                <a:spcPts val="1200"/>
              </a:spcBef>
              <a:buFont typeface="+mj-lt"/>
              <a:buAutoNum type="arabicPeriod"/>
            </a:pPr>
            <a:r>
              <a:rPr lang="en-US" sz="2400" dirty="0" smtClean="0"/>
              <a:t>Next steps and potential applications outside of transportation planning</a:t>
            </a:r>
          </a:p>
        </p:txBody>
      </p:sp>
      <p:sp>
        <p:nvSpPr>
          <p:cNvPr id="4"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b="1" dirty="0" smtClean="0">
                <a:solidFill>
                  <a:schemeClr val="bg1"/>
                </a:solidFill>
              </a:rPr>
              <a:t>Outline</a:t>
            </a:r>
            <a:endParaRPr lang="en-US" sz="3000" dirty="0">
              <a:solidFill>
                <a:schemeClr val="bg1"/>
              </a:solidFill>
            </a:endParaRPr>
          </a:p>
        </p:txBody>
      </p:sp>
    </p:spTree>
    <p:extLst>
      <p:ext uri="{BB962C8B-B14F-4D97-AF65-F5344CB8AC3E}">
        <p14:creationId xmlns:p14="http://schemas.microsoft.com/office/powerpoint/2010/main" val="2795628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15092"/>
            <a:ext cx="8229600" cy="4811071"/>
          </a:xfrm>
        </p:spPr>
        <p:txBody>
          <a:bodyPr>
            <a:normAutofit fontScale="92500" lnSpcReduction="20000"/>
          </a:bodyPr>
          <a:lstStyle/>
          <a:p>
            <a:pPr marL="0" indent="0">
              <a:spcBef>
                <a:spcPts val="600"/>
              </a:spcBef>
              <a:spcAft>
                <a:spcPts val="600"/>
              </a:spcAft>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dirty="0" smtClean="0"/>
              <a:t>Several modules used for transportation planning can be used for other purposes as well:  </a:t>
            </a:r>
          </a:p>
          <a:p>
            <a:pPr>
              <a:spcBef>
                <a:spcPts val="600"/>
              </a:spcBef>
              <a:spcAft>
                <a:spcPts val="6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b="1" dirty="0" smtClean="0"/>
              <a:t>Synthetic households </a:t>
            </a:r>
            <a:r>
              <a:rPr lang="en-US" altLang="en-US" sz="2400" dirty="0" smtClean="0"/>
              <a:t>(income, household size, age, land use type) can be the basis for add-on modules like health impacts of active travel.</a:t>
            </a:r>
          </a:p>
          <a:p>
            <a:pPr marL="0" indent="0">
              <a:spcBef>
                <a:spcPts val="600"/>
              </a:spcBef>
              <a:spcAft>
                <a:spcPts val="600"/>
              </a:spcAft>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dirty="0" smtClean="0"/>
              <a:t>Extend framework to add new functionality:</a:t>
            </a:r>
          </a:p>
          <a:p>
            <a:pPr>
              <a:spcBef>
                <a:spcPts val="600"/>
              </a:spcBef>
              <a:spcAft>
                <a:spcPts val="6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b="1" dirty="0" smtClean="0"/>
              <a:t>Housing type prediction </a:t>
            </a:r>
            <a:r>
              <a:rPr lang="en-US" altLang="en-US" sz="2400" dirty="0" smtClean="0"/>
              <a:t>– add affordability, building age, etc.</a:t>
            </a:r>
            <a:endParaRPr lang="en-US" altLang="en-US" sz="2400" dirty="0"/>
          </a:p>
          <a:p>
            <a:pPr>
              <a:spcBef>
                <a:spcPts val="600"/>
              </a:spcBef>
              <a:spcAft>
                <a:spcPts val="6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b="1" dirty="0" smtClean="0"/>
              <a:t>Travel budget model </a:t>
            </a:r>
            <a:r>
              <a:rPr lang="en-US" altLang="en-US" sz="2400" dirty="0" smtClean="0"/>
              <a:t>– add  more aspects of household budgets</a:t>
            </a:r>
          </a:p>
          <a:p>
            <a:pPr>
              <a:spcBef>
                <a:spcPts val="600"/>
              </a:spcBef>
              <a:spcAft>
                <a:spcPts val="6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b="1" dirty="0" smtClean="0"/>
              <a:t>Household synthesis </a:t>
            </a:r>
            <a:r>
              <a:rPr lang="en-US" altLang="en-US" sz="2400" dirty="0" smtClean="0"/>
              <a:t>– add education and job status of households</a:t>
            </a:r>
          </a:p>
          <a:p>
            <a:pPr>
              <a:spcBef>
                <a:spcPts val="600"/>
              </a:spcBef>
              <a:spcAft>
                <a:spcPts val="6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dirty="0" smtClean="0"/>
              <a:t>Other ideas:</a:t>
            </a:r>
          </a:p>
          <a:p>
            <a:pPr lvl="1">
              <a:spcBef>
                <a:spcPts val="0"/>
              </a:spcBef>
              <a:spcAft>
                <a:spcPts val="6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dirty="0" smtClean="0"/>
              <a:t>Use housing types and household characteristics to model of household energy consumption.</a:t>
            </a:r>
          </a:p>
          <a:p>
            <a:pPr lvl="1">
              <a:spcBef>
                <a:spcPts val="0"/>
              </a:spcBef>
              <a:spcAft>
                <a:spcPts val="600"/>
              </a:spcAft>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dirty="0" smtClean="0"/>
              <a:t>Use household, housing, and neighborhood characteristics to model water consumption</a:t>
            </a:r>
          </a:p>
        </p:txBody>
      </p:sp>
      <p:sp>
        <p:nvSpPr>
          <p:cNvPr id="4"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b="1" dirty="0" smtClean="0">
                <a:solidFill>
                  <a:schemeClr val="bg1"/>
                </a:solidFill>
              </a:rPr>
              <a:t>Potential applications outside of transportation planning</a:t>
            </a:r>
            <a:endParaRPr lang="en-US" sz="3000" dirty="0">
              <a:solidFill>
                <a:schemeClr val="bg1"/>
              </a:solidFill>
            </a:endParaRPr>
          </a:p>
        </p:txBody>
      </p:sp>
    </p:spTree>
    <p:extLst>
      <p:ext uri="{BB962C8B-B14F-4D97-AF65-F5344CB8AC3E}">
        <p14:creationId xmlns:p14="http://schemas.microsoft.com/office/powerpoint/2010/main" val="89054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15092"/>
            <a:ext cx="8229600" cy="4811071"/>
          </a:xfrm>
        </p:spPr>
        <p:txBody>
          <a:bodyPr>
            <a:normAutofit/>
          </a:bodyPr>
          <a:lstStyle/>
          <a:p>
            <a:pPr marL="0" indent="0">
              <a:spcBef>
                <a:spcPts val="0"/>
              </a:spcBef>
              <a:buNone/>
            </a:pPr>
            <a:r>
              <a:rPr lang="en-US" sz="2400" dirty="0"/>
              <a:t>https://github.com/gregorbj/VisionEval</a:t>
            </a:r>
          </a:p>
          <a:p>
            <a:pPr marL="0" indent="0">
              <a:spcBef>
                <a:spcPts val="1800"/>
              </a:spcBef>
              <a:buNone/>
            </a:pPr>
            <a:r>
              <a:rPr lang="en-US" sz="2400" b="1" dirty="0" smtClean="0">
                <a:solidFill>
                  <a:schemeClr val="accent6"/>
                </a:solidFill>
              </a:rPr>
              <a:t>Brian Gregor </a:t>
            </a:r>
            <a:r>
              <a:rPr lang="en-US" sz="2400" dirty="0" smtClean="0"/>
              <a:t>(corresponding author)</a:t>
            </a:r>
          </a:p>
          <a:p>
            <a:pPr marL="0" indent="0">
              <a:spcBef>
                <a:spcPts val="0"/>
              </a:spcBef>
              <a:buNone/>
            </a:pPr>
            <a:r>
              <a:rPr lang="en-US" sz="2400" dirty="0" smtClean="0"/>
              <a:t>Oregon Systems Analytics LLC</a:t>
            </a:r>
          </a:p>
          <a:p>
            <a:pPr marL="0" indent="0">
              <a:spcBef>
                <a:spcPts val="0"/>
              </a:spcBef>
              <a:buNone/>
            </a:pPr>
            <a:r>
              <a:rPr lang="en-US" sz="2400" dirty="0"/>
              <a:t>g</a:t>
            </a:r>
            <a:r>
              <a:rPr lang="en-US" sz="2400" dirty="0" smtClean="0"/>
              <a:t>regor@or-analytics.com</a:t>
            </a:r>
          </a:p>
          <a:p>
            <a:pPr marL="0" indent="0">
              <a:spcBef>
                <a:spcPts val="1800"/>
              </a:spcBef>
              <a:buNone/>
            </a:pPr>
            <a:r>
              <a:rPr lang="en-US" sz="2400" b="1" dirty="0" smtClean="0">
                <a:solidFill>
                  <a:schemeClr val="accent6"/>
                </a:solidFill>
              </a:rPr>
              <a:t>Tara Weidner</a:t>
            </a:r>
          </a:p>
          <a:p>
            <a:pPr marL="0" indent="0">
              <a:spcBef>
                <a:spcPts val="0"/>
              </a:spcBef>
              <a:buNone/>
            </a:pPr>
            <a:r>
              <a:rPr lang="en-US" sz="2400" dirty="0" smtClean="0"/>
              <a:t>Oregon Department of  Transportation</a:t>
            </a:r>
          </a:p>
          <a:p>
            <a:pPr marL="0" indent="0">
              <a:spcBef>
                <a:spcPts val="0"/>
              </a:spcBef>
              <a:buNone/>
            </a:pPr>
            <a:r>
              <a:rPr lang="en-US" sz="2400" dirty="0"/>
              <a:t>Tara.J.WEIDNER@odot.state.or.us</a:t>
            </a:r>
            <a:endParaRPr lang="en-US" sz="2400" dirty="0" smtClean="0"/>
          </a:p>
          <a:p>
            <a:pPr marL="0" indent="0">
              <a:spcBef>
                <a:spcPts val="1800"/>
              </a:spcBef>
              <a:buNone/>
            </a:pPr>
            <a:r>
              <a:rPr lang="en-US" sz="2400" b="1" dirty="0" smtClean="0">
                <a:solidFill>
                  <a:schemeClr val="accent6"/>
                </a:solidFill>
              </a:rPr>
              <a:t>Jeremy Raw</a:t>
            </a:r>
          </a:p>
          <a:p>
            <a:pPr marL="0" indent="0">
              <a:spcBef>
                <a:spcPts val="0"/>
              </a:spcBef>
              <a:buNone/>
            </a:pPr>
            <a:r>
              <a:rPr lang="en-US" sz="2400" dirty="0" smtClean="0"/>
              <a:t>Federal Highway Administration</a:t>
            </a:r>
          </a:p>
          <a:p>
            <a:pPr marL="0" indent="0">
              <a:spcBef>
                <a:spcPts val="0"/>
              </a:spcBef>
              <a:buNone/>
            </a:pPr>
            <a:r>
              <a:rPr lang="en-US" sz="2400" dirty="0"/>
              <a:t>jeremy.raw@dot.gov </a:t>
            </a:r>
            <a:endParaRPr lang="en-US" sz="2400" dirty="0" smtClean="0"/>
          </a:p>
        </p:txBody>
      </p:sp>
      <p:sp>
        <p:nvSpPr>
          <p:cNvPr id="4"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b="1" dirty="0" smtClean="0">
                <a:solidFill>
                  <a:schemeClr val="bg1"/>
                </a:solidFill>
              </a:rPr>
              <a:t>Contacts</a:t>
            </a:r>
            <a:endParaRPr lang="en-US" sz="3000" dirty="0">
              <a:solidFill>
                <a:schemeClr val="bg1"/>
              </a:solidFill>
            </a:endParaRPr>
          </a:p>
        </p:txBody>
      </p:sp>
    </p:spTree>
    <p:extLst>
      <p:ext uri="{BB962C8B-B14F-4D97-AF65-F5344CB8AC3E}">
        <p14:creationId xmlns:p14="http://schemas.microsoft.com/office/powerpoint/2010/main" val="1033233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15092"/>
            <a:ext cx="8229600" cy="4811071"/>
          </a:xfrm>
        </p:spPr>
        <p:txBody>
          <a:bodyPr>
            <a:normAutofit fontScale="92500" lnSpcReduction="10000"/>
          </a:bodyPr>
          <a:lstStyle/>
          <a:p>
            <a:pPr>
              <a:spcBef>
                <a:spcPts val="1800"/>
              </a:spcBef>
            </a:pPr>
            <a:r>
              <a:rPr lang="en-US" sz="2400" dirty="0" smtClean="0"/>
              <a:t>Transportation planning (at least in the United States) proceeded on the </a:t>
            </a:r>
            <a:r>
              <a:rPr lang="en-US" sz="2600" b="1" dirty="0">
                <a:solidFill>
                  <a:schemeClr val="accent6"/>
                </a:solidFill>
              </a:rPr>
              <a:t>assumption of continued increases in ‘automobility’</a:t>
            </a:r>
            <a:r>
              <a:rPr lang="en-US" sz="2400" dirty="0" smtClean="0"/>
              <a:t>, population, income, and vehicle travel would continue to increase.</a:t>
            </a:r>
          </a:p>
          <a:p>
            <a:pPr>
              <a:spcBef>
                <a:spcPts val="1800"/>
              </a:spcBef>
            </a:pPr>
            <a:r>
              <a:rPr lang="en-US" sz="2600" b="1" dirty="0">
                <a:solidFill>
                  <a:schemeClr val="accent6"/>
                </a:solidFill>
              </a:rPr>
              <a:t>Fundamental </a:t>
            </a:r>
            <a:r>
              <a:rPr lang="en-US" sz="2600" b="1" dirty="0" smtClean="0">
                <a:solidFill>
                  <a:schemeClr val="accent6"/>
                </a:solidFill>
              </a:rPr>
              <a:t>transportation changes </a:t>
            </a:r>
            <a:r>
              <a:rPr lang="en-US" sz="2400" dirty="0" smtClean="0"/>
              <a:t>to vehicle technologies </a:t>
            </a:r>
            <a:r>
              <a:rPr lang="en-US" sz="2400" dirty="0"/>
              <a:t>and </a:t>
            </a:r>
            <a:r>
              <a:rPr lang="en-US" sz="2400" dirty="0" smtClean="0"/>
              <a:t>transportation services were </a:t>
            </a:r>
            <a:r>
              <a:rPr lang="en-US" sz="2600" b="1" dirty="0">
                <a:solidFill>
                  <a:schemeClr val="accent6"/>
                </a:solidFill>
              </a:rPr>
              <a:t>not considered</a:t>
            </a:r>
            <a:r>
              <a:rPr lang="en-US" sz="2400" dirty="0"/>
              <a:t>.</a:t>
            </a:r>
          </a:p>
          <a:p>
            <a:pPr>
              <a:spcBef>
                <a:spcPts val="1800"/>
              </a:spcBef>
            </a:pPr>
            <a:r>
              <a:rPr lang="en-US" sz="2600" b="1" dirty="0">
                <a:solidFill>
                  <a:schemeClr val="accent6"/>
                </a:solidFill>
              </a:rPr>
              <a:t>Focus on traffic congestion </a:t>
            </a:r>
            <a:r>
              <a:rPr lang="en-US" sz="2400" dirty="0"/>
              <a:t>and </a:t>
            </a:r>
            <a:r>
              <a:rPr lang="en-US" sz="2400" dirty="0" smtClean="0"/>
              <a:t>‘induced demand’ as the principal concerns.</a:t>
            </a:r>
            <a:endParaRPr lang="en-US" sz="2400" dirty="0"/>
          </a:p>
          <a:p>
            <a:pPr>
              <a:spcBef>
                <a:spcPts val="1800"/>
              </a:spcBef>
            </a:pPr>
            <a:r>
              <a:rPr lang="en-US" sz="2400" dirty="0"/>
              <a:t>Budget limitations and </a:t>
            </a:r>
            <a:r>
              <a:rPr lang="en-US" sz="2400" dirty="0" smtClean="0"/>
              <a:t>policy discord often resulted in an </a:t>
            </a:r>
            <a:r>
              <a:rPr lang="en-US" sz="2600" b="1" dirty="0" smtClean="0">
                <a:solidFill>
                  <a:schemeClr val="accent6"/>
                </a:solidFill>
              </a:rPr>
              <a:t>largely incremental </a:t>
            </a:r>
            <a:r>
              <a:rPr lang="en-US" sz="2600" b="1" dirty="0">
                <a:solidFill>
                  <a:schemeClr val="accent6"/>
                </a:solidFill>
              </a:rPr>
              <a:t>approach to planning</a:t>
            </a:r>
            <a:r>
              <a:rPr lang="en-US" sz="2400" dirty="0" smtClean="0"/>
              <a:t>.</a:t>
            </a:r>
            <a:endParaRPr lang="en-US" sz="2400" dirty="0"/>
          </a:p>
          <a:p>
            <a:pPr>
              <a:spcBef>
                <a:spcPts val="1800"/>
              </a:spcBef>
            </a:pPr>
            <a:r>
              <a:rPr lang="en-US" sz="2600" b="1" dirty="0">
                <a:solidFill>
                  <a:schemeClr val="accent6"/>
                </a:solidFill>
              </a:rPr>
              <a:t>Major environmental constraints</a:t>
            </a:r>
            <a:r>
              <a:rPr lang="en-US" sz="2400" dirty="0" smtClean="0"/>
              <a:t>, other than localized constraints were </a:t>
            </a:r>
            <a:r>
              <a:rPr lang="en-US" sz="2600" b="1" dirty="0">
                <a:solidFill>
                  <a:schemeClr val="accent6"/>
                </a:solidFill>
              </a:rPr>
              <a:t>not considered</a:t>
            </a:r>
            <a:r>
              <a:rPr lang="en-US" sz="2400" dirty="0" smtClean="0"/>
              <a:t>.</a:t>
            </a:r>
          </a:p>
        </p:txBody>
      </p:sp>
      <p:sp>
        <p:nvSpPr>
          <p:cNvPr id="4"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b="1" dirty="0" smtClean="0">
                <a:solidFill>
                  <a:schemeClr val="bg1"/>
                </a:solidFill>
              </a:rPr>
              <a:t>The past transportation planning context …</a:t>
            </a:r>
            <a:endParaRPr lang="en-US" sz="3000" dirty="0">
              <a:solidFill>
                <a:schemeClr val="bg1"/>
              </a:solidFill>
            </a:endParaRPr>
          </a:p>
        </p:txBody>
      </p:sp>
    </p:spTree>
    <p:extLst>
      <p:ext uri="{BB962C8B-B14F-4D97-AF65-F5344CB8AC3E}">
        <p14:creationId xmlns:p14="http://schemas.microsoft.com/office/powerpoint/2010/main" val="34990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15092"/>
            <a:ext cx="8229600" cy="4811071"/>
          </a:xfrm>
        </p:spPr>
        <p:txBody>
          <a:bodyPr>
            <a:normAutofit/>
          </a:bodyPr>
          <a:lstStyle/>
          <a:p>
            <a:pPr>
              <a:spcBef>
                <a:spcPts val="1800"/>
              </a:spcBef>
            </a:pPr>
            <a:r>
              <a:rPr lang="en-US" sz="2400" dirty="0" smtClean="0"/>
              <a:t>Disaggregation</a:t>
            </a:r>
          </a:p>
          <a:p>
            <a:pPr>
              <a:spcBef>
                <a:spcPts val="1800"/>
              </a:spcBef>
            </a:pPr>
            <a:r>
              <a:rPr lang="en-US" sz="2400" dirty="0" smtClean="0"/>
              <a:t>Behavioral model detail</a:t>
            </a:r>
          </a:p>
          <a:p>
            <a:pPr>
              <a:spcBef>
                <a:spcPts val="1800"/>
              </a:spcBef>
            </a:pPr>
            <a:r>
              <a:rPr lang="en-US" sz="2400" dirty="0" smtClean="0"/>
              <a:t>Geographic detail</a:t>
            </a:r>
          </a:p>
          <a:p>
            <a:pPr>
              <a:spcBef>
                <a:spcPts val="1800"/>
              </a:spcBef>
            </a:pPr>
            <a:r>
              <a:rPr lang="en-US" sz="2400" dirty="0" smtClean="0"/>
              <a:t>Land use – transport interactions</a:t>
            </a:r>
          </a:p>
          <a:p>
            <a:pPr>
              <a:spcBef>
                <a:spcPts val="1800"/>
              </a:spcBef>
            </a:pPr>
            <a:r>
              <a:rPr lang="en-US" sz="2400" dirty="0" smtClean="0"/>
              <a:t>Integrated discrete </a:t>
            </a:r>
            <a:r>
              <a:rPr lang="en-US" sz="2400" dirty="0" smtClean="0"/>
              <a:t>choice framework</a:t>
            </a:r>
          </a:p>
          <a:p>
            <a:pPr marL="0" indent="0">
              <a:spcBef>
                <a:spcPts val="1800"/>
              </a:spcBef>
              <a:buNone/>
            </a:pPr>
            <a:endParaRPr lang="en-US" sz="2400" dirty="0"/>
          </a:p>
          <a:p>
            <a:pPr marL="0" indent="0">
              <a:spcBef>
                <a:spcPts val="1800"/>
              </a:spcBef>
              <a:buNone/>
            </a:pPr>
            <a:r>
              <a:rPr lang="en-US" sz="2400" b="1" dirty="0" smtClean="0">
                <a:solidFill>
                  <a:schemeClr val="accent6"/>
                </a:solidFill>
              </a:rPr>
              <a:t>Enabled by expanding computer capabilities…</a:t>
            </a:r>
            <a:endParaRPr lang="en-US" sz="2400" b="1" dirty="0">
              <a:solidFill>
                <a:schemeClr val="accent6"/>
              </a:solidFill>
            </a:endParaRPr>
          </a:p>
          <a:p>
            <a:pPr marL="0" indent="0">
              <a:spcBef>
                <a:spcPts val="1800"/>
              </a:spcBef>
              <a:buNone/>
            </a:pPr>
            <a:endParaRPr lang="en-US" sz="2400" dirty="0" smtClean="0"/>
          </a:p>
        </p:txBody>
      </p:sp>
      <p:sp>
        <p:nvSpPr>
          <p:cNvPr id="4"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b="1" dirty="0" smtClean="0">
                <a:solidFill>
                  <a:schemeClr val="bg1"/>
                </a:solidFill>
              </a:rPr>
              <a:t>… resulted in a model development focus on</a:t>
            </a:r>
            <a:endParaRPr lang="en-US" sz="3000" dirty="0">
              <a:solidFill>
                <a:schemeClr val="bg1"/>
              </a:solidFill>
            </a:endParaRPr>
          </a:p>
        </p:txBody>
      </p:sp>
    </p:spTree>
    <p:extLst>
      <p:ext uri="{BB962C8B-B14F-4D97-AF65-F5344CB8AC3E}">
        <p14:creationId xmlns:p14="http://schemas.microsoft.com/office/powerpoint/2010/main" val="278735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997" y="1527597"/>
            <a:ext cx="5934925" cy="4811071"/>
          </a:xfrm>
        </p:spPr>
        <p:txBody>
          <a:bodyPr>
            <a:normAutofit/>
          </a:bodyPr>
          <a:lstStyle/>
          <a:p>
            <a:pPr>
              <a:spcBef>
                <a:spcPts val="1200"/>
              </a:spcBef>
            </a:pPr>
            <a:r>
              <a:rPr lang="en-US" sz="2400" dirty="0" smtClean="0"/>
              <a:t>Increasing ‘automobility’ is no longer a foregone conclusion.</a:t>
            </a:r>
          </a:p>
          <a:p>
            <a:pPr>
              <a:spcBef>
                <a:spcPts val="2400"/>
              </a:spcBef>
            </a:pPr>
            <a:r>
              <a:rPr lang="en-US" sz="2400" dirty="0" smtClean="0"/>
              <a:t>Disruptive technologies and services are emerging. </a:t>
            </a:r>
          </a:p>
          <a:p>
            <a:pPr>
              <a:spcBef>
                <a:spcPts val="2400"/>
              </a:spcBef>
            </a:pPr>
            <a:r>
              <a:rPr lang="en-US" sz="2400" dirty="0" smtClean="0"/>
              <a:t>Substantial constraints to the continuation of past trends are apparent. </a:t>
            </a:r>
          </a:p>
          <a:p>
            <a:pPr>
              <a:spcBef>
                <a:spcPts val="2400"/>
              </a:spcBef>
            </a:pPr>
            <a:r>
              <a:rPr lang="en-US" sz="2400" dirty="0" smtClean="0"/>
              <a:t>There are substantial uncertainties. </a:t>
            </a:r>
            <a:endParaRPr lang="en-US" sz="2000" dirty="0" smtClean="0"/>
          </a:p>
        </p:txBody>
      </p:sp>
      <p:sp>
        <p:nvSpPr>
          <p:cNvPr id="4"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b="1" dirty="0" smtClean="0">
                <a:solidFill>
                  <a:schemeClr val="bg1"/>
                </a:solidFill>
              </a:rPr>
              <a:t>The planning context is changing …</a:t>
            </a:r>
            <a:endParaRPr lang="en-US" sz="3000" dirty="0">
              <a:solidFill>
                <a:schemeClr val="bg1"/>
              </a:solidFill>
            </a:endParaRPr>
          </a:p>
        </p:txBody>
      </p:sp>
      <p:pic>
        <p:nvPicPr>
          <p:cNvPr id="18" name="Picture 6" descr="http://allthingsd.com/files/2013/08/uber-logo.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3833" y="5294326"/>
            <a:ext cx="1634063" cy="12246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https://lh6.ggpht.com/8mUlJ7XpAbinF7VAD9PW4iEaeSY6LxAb9gQ6Abz0pOEUUSzHffT3ih2wcREdQFQmgLyr=w300">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78182" y="4581685"/>
            <a:ext cx="1190933" cy="119093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http://www.designboom.com/wp-content/uploads/2013/03/iroad06.jpg">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41836" y="2410362"/>
            <a:ext cx="2710611" cy="20372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055" y="5177152"/>
            <a:ext cx="1062879" cy="1248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50141" y="5177152"/>
            <a:ext cx="2888301" cy="1473563"/>
          </a:xfrm>
          <a:prstGeom prst="rect">
            <a:avLst/>
          </a:prstGeom>
        </p:spPr>
      </p:pic>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1253" y="7068183"/>
            <a:ext cx="8791194" cy="4230991"/>
          </a:xfrm>
          <a:prstGeom prst="rect">
            <a:avLst/>
          </a:prstGeom>
        </p:spPr>
      </p:pic>
    </p:spTree>
    <p:extLst>
      <p:ext uri="{BB962C8B-B14F-4D97-AF65-F5344CB8AC3E}">
        <p14:creationId xmlns:p14="http://schemas.microsoft.com/office/powerpoint/2010/main" val="133339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nodeType="clickEffect">
                                  <p:stCondLst>
                                    <p:cond delay="0"/>
                                  </p:stCondLst>
                                  <p:childTnLst>
                                    <p:animMotion origin="layout" path="M -3.88889E-6 -3.7037E-7 L -0.00243 -0.82361 " pathEditMode="relative" rAng="0" ptsTypes="AA">
                                      <p:cBhvr>
                                        <p:cTn id="41" dur="1000" fill="hold"/>
                                        <p:tgtEl>
                                          <p:spTgt spid="22"/>
                                        </p:tgtEl>
                                        <p:attrNameLst>
                                          <p:attrName>ppt_x</p:attrName>
                                          <p:attrName>ppt_y</p:attrName>
                                        </p:attrNameLst>
                                      </p:cBhvr>
                                      <p:rCtr x="-122" y="-41181"/>
                                    </p:animMotion>
                                  </p:childTnLst>
                                </p:cTn>
                              </p:par>
                              <p:par>
                                <p:cTn id="42" presetID="1" presetClass="exit" presetSubtype="0" fill="hold" nodeType="withEffect">
                                  <p:stCondLst>
                                    <p:cond delay="0"/>
                                  </p:stCondLst>
                                  <p:childTnLst>
                                    <p:set>
                                      <p:cBhvr>
                                        <p:cTn id="43" dur="1" fill="hold">
                                          <p:stCondLst>
                                            <p:cond delay="0"/>
                                          </p:stCondLst>
                                        </p:cTn>
                                        <p:tgtEl>
                                          <p:spTgt spid="19"/>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8"/>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20"/>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6"/>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1351"/>
            <a:ext cx="5800671" cy="4917473"/>
          </a:xfrm>
        </p:spPr>
        <p:txBody>
          <a:bodyPr>
            <a:normAutofit/>
          </a:bodyPr>
          <a:lstStyle/>
          <a:p>
            <a:pPr>
              <a:spcBef>
                <a:spcPts val="1200"/>
              </a:spcBef>
            </a:pPr>
            <a:r>
              <a:rPr lang="en-US" sz="2400" dirty="0" smtClean="0"/>
              <a:t>Breadth over depth (inputs and outcomes)</a:t>
            </a:r>
          </a:p>
          <a:p>
            <a:pPr>
              <a:spcBef>
                <a:spcPts val="1200"/>
              </a:spcBef>
            </a:pPr>
            <a:r>
              <a:rPr lang="en-US" sz="2400" dirty="0" smtClean="0"/>
              <a:t>Loosely coupled components allow modularity</a:t>
            </a:r>
            <a:endParaRPr lang="en-US" sz="2000" dirty="0"/>
          </a:p>
          <a:p>
            <a:pPr>
              <a:spcBef>
                <a:spcPts val="1800"/>
              </a:spcBef>
            </a:pPr>
            <a:r>
              <a:rPr lang="en-US" sz="2400" dirty="0" smtClean="0"/>
              <a:t>Lighter model &amp; short runtimes to explore large decision space:</a:t>
            </a:r>
          </a:p>
          <a:p>
            <a:pPr lvl="1">
              <a:spcBef>
                <a:spcPts val="1800"/>
              </a:spcBef>
            </a:pPr>
            <a:r>
              <a:rPr lang="en-US" sz="2000" dirty="0" smtClean="0"/>
              <a:t>1000s of what-if scenarios of many input combinations</a:t>
            </a:r>
          </a:p>
          <a:p>
            <a:pPr lvl="1">
              <a:spcBef>
                <a:spcPts val="1800"/>
              </a:spcBef>
            </a:pPr>
            <a:r>
              <a:rPr lang="en-US" sz="2000" dirty="0" smtClean="0"/>
              <a:t>Address resilience to future uncertainties </a:t>
            </a:r>
            <a:endParaRPr lang="en-US" sz="2400" dirty="0" smtClean="0"/>
          </a:p>
          <a:p>
            <a:pPr>
              <a:spcBef>
                <a:spcPts val="1200"/>
              </a:spcBef>
            </a:pPr>
            <a:r>
              <a:rPr lang="en-US" sz="2400" dirty="0" smtClean="0"/>
              <a:t>Communication of uncertainty and tradeoffs: </a:t>
            </a:r>
            <a:r>
              <a:rPr lang="en-US" sz="2000" dirty="0" smtClean="0"/>
              <a:t>e.g., through visualization, interactive web-based tools</a:t>
            </a:r>
          </a:p>
        </p:txBody>
      </p:sp>
      <p:sp>
        <p:nvSpPr>
          <p:cNvPr id="4"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b="1" dirty="0" smtClean="0">
                <a:solidFill>
                  <a:schemeClr val="bg1"/>
                </a:solidFill>
              </a:rPr>
              <a:t>… requiring a strategic planning approach and the use of strategic planning models</a:t>
            </a:r>
            <a:endParaRPr lang="en-US" sz="30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829" y="-3860801"/>
            <a:ext cx="7402285" cy="3713655"/>
          </a:xfrm>
          <a:prstGeom prst="rect">
            <a:avLst/>
          </a:prstGeom>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6821" y="1219200"/>
            <a:ext cx="1104900" cy="532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497" r="69359"/>
          <a:stretch/>
        </p:blipFill>
        <p:spPr bwMode="auto">
          <a:xfrm>
            <a:off x="6423102" y="1492871"/>
            <a:ext cx="1282391"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69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18000" decel="18000" fill="hold" nodeType="clickEffect">
                                  <p:stCondLst>
                                    <p:cond delay="0"/>
                                  </p:stCondLst>
                                  <p:childTnLst>
                                    <p:animMotion origin="layout" path="M -1.38889E-6 -3.7037E-7 L -0.00087 0.82546 " pathEditMode="relative" rAng="0" ptsTypes="AA">
                                      <p:cBhvr>
                                        <p:cTn id="11" dur="500" fill="hold"/>
                                        <p:tgtEl>
                                          <p:spTgt spid="5"/>
                                        </p:tgtEl>
                                        <p:attrNameLst>
                                          <p:attrName>ppt_x</p:attrName>
                                          <p:attrName>ppt_y</p:attrName>
                                        </p:attrNameLst>
                                      </p:cBhvr>
                                      <p:rCtr x="-52" y="41273"/>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 presetClass="exit" presetSubtype="0" fill="hold" nodeType="withEffect">
                                  <p:stCondLst>
                                    <p:cond delay="0"/>
                                  </p:stCondLst>
                                  <p:childTnLst>
                                    <p:set>
                                      <p:cBhvr>
                                        <p:cTn id="21" dur="1" fill="hold">
                                          <p:stCondLst>
                                            <p:cond delay="0"/>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b="1" dirty="0" smtClean="0">
                <a:solidFill>
                  <a:schemeClr val="bg1"/>
                </a:solidFill>
              </a:rPr>
              <a:t>Example of data browser to explore the decision space</a:t>
            </a:r>
            <a:endParaRPr lang="en-US" sz="3000" dirty="0">
              <a:solidFill>
                <a:schemeClr val="bg1"/>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1055345"/>
            <a:ext cx="7239000" cy="5445654"/>
          </a:xfrm>
        </p:spPr>
      </p:pic>
    </p:spTree>
    <p:extLst>
      <p:ext uri="{BB962C8B-B14F-4D97-AF65-F5344CB8AC3E}">
        <p14:creationId xmlns:p14="http://schemas.microsoft.com/office/powerpoint/2010/main" val="2562989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15092"/>
            <a:ext cx="8229600" cy="4811071"/>
          </a:xfrm>
        </p:spPr>
        <p:txBody>
          <a:bodyPr>
            <a:normAutofit/>
          </a:bodyPr>
          <a:lstStyle/>
          <a:p>
            <a:pPr>
              <a:spcBef>
                <a:spcPts val="1200"/>
              </a:spcBef>
            </a:pPr>
            <a:r>
              <a:rPr lang="en-US" sz="2800" b="1" dirty="0" smtClean="0">
                <a:solidFill>
                  <a:srgbClr val="6D8256"/>
                </a:solidFill>
              </a:rPr>
              <a:t>Green</a:t>
            </a:r>
            <a:r>
              <a:rPr lang="en-US" sz="2800" b="1" dirty="0" smtClean="0">
                <a:ln>
                  <a:solidFill>
                    <a:schemeClr val="tx1">
                      <a:lumMod val="50000"/>
                      <a:lumOff val="50000"/>
                    </a:schemeClr>
                  </a:solidFill>
                </a:ln>
                <a:solidFill>
                  <a:schemeClr val="bg1"/>
                </a:solidFill>
              </a:rPr>
              <a:t>house</a:t>
            </a:r>
            <a:r>
              <a:rPr lang="en-US" sz="2800" b="1" dirty="0" smtClean="0">
                <a:solidFill>
                  <a:srgbClr val="6D8256"/>
                </a:solidFill>
              </a:rPr>
              <a:t> </a:t>
            </a:r>
            <a:r>
              <a:rPr lang="en-US" sz="2800" b="1" dirty="0">
                <a:ln>
                  <a:solidFill>
                    <a:schemeClr val="tx1">
                      <a:lumMod val="50000"/>
                      <a:lumOff val="50000"/>
                    </a:schemeClr>
                  </a:solidFill>
                </a:ln>
                <a:solidFill>
                  <a:schemeClr val="bg1"/>
                </a:solidFill>
              </a:rPr>
              <a:t>Gas</a:t>
            </a:r>
            <a:r>
              <a:rPr lang="en-US" sz="2800" b="1" dirty="0" smtClean="0">
                <a:solidFill>
                  <a:srgbClr val="6D8256"/>
                </a:solidFill>
              </a:rPr>
              <a:t> S</a:t>
            </a:r>
            <a:r>
              <a:rPr lang="en-US" sz="2800" b="1" dirty="0">
                <a:ln>
                  <a:solidFill>
                    <a:schemeClr val="tx1">
                      <a:lumMod val="50000"/>
                      <a:lumOff val="50000"/>
                    </a:schemeClr>
                  </a:solidFill>
                </a:ln>
                <a:solidFill>
                  <a:schemeClr val="bg1"/>
                </a:solidFill>
              </a:rPr>
              <a:t>trategic</a:t>
            </a:r>
            <a:r>
              <a:rPr lang="en-US" sz="2800" b="1" dirty="0" smtClean="0">
                <a:solidFill>
                  <a:srgbClr val="6D8256"/>
                </a:solidFill>
              </a:rPr>
              <a:t> T</a:t>
            </a:r>
            <a:r>
              <a:rPr lang="en-US" sz="2800" b="1" dirty="0">
                <a:ln>
                  <a:solidFill>
                    <a:schemeClr val="tx1">
                      <a:lumMod val="50000"/>
                      <a:lumOff val="50000"/>
                    </a:schemeClr>
                  </a:solidFill>
                </a:ln>
                <a:solidFill>
                  <a:schemeClr val="bg1"/>
                </a:solidFill>
              </a:rPr>
              <a:t>ransportation</a:t>
            </a:r>
            <a:r>
              <a:rPr lang="en-US" sz="2800" b="1" dirty="0" smtClean="0">
                <a:solidFill>
                  <a:srgbClr val="6D8256"/>
                </a:solidFill>
              </a:rPr>
              <a:t> E</a:t>
            </a:r>
            <a:r>
              <a:rPr lang="en-US" sz="2800" b="1" dirty="0">
                <a:ln>
                  <a:solidFill>
                    <a:schemeClr val="tx1">
                      <a:lumMod val="50000"/>
                      <a:lumOff val="50000"/>
                    </a:schemeClr>
                  </a:solidFill>
                </a:ln>
                <a:solidFill>
                  <a:schemeClr val="bg1"/>
                </a:solidFill>
              </a:rPr>
              <a:t>nergy</a:t>
            </a:r>
            <a:r>
              <a:rPr lang="en-US" sz="2800" b="1" dirty="0" smtClean="0">
                <a:solidFill>
                  <a:srgbClr val="6D8256"/>
                </a:solidFill>
              </a:rPr>
              <a:t> P</a:t>
            </a:r>
            <a:r>
              <a:rPr lang="en-US" sz="2800" b="1" dirty="0">
                <a:ln>
                  <a:solidFill>
                    <a:schemeClr val="tx1">
                      <a:lumMod val="50000"/>
                      <a:lumOff val="50000"/>
                    </a:schemeClr>
                  </a:solidFill>
                </a:ln>
                <a:solidFill>
                  <a:schemeClr val="bg1"/>
                </a:solidFill>
              </a:rPr>
              <a:t>lanning</a:t>
            </a:r>
            <a:r>
              <a:rPr lang="en-US" sz="2800" b="1" dirty="0" smtClean="0">
                <a:solidFill>
                  <a:srgbClr val="6D8256"/>
                </a:solidFill>
              </a:rPr>
              <a:t> </a:t>
            </a:r>
            <a:r>
              <a:rPr lang="en-US" sz="2800" b="1" dirty="0" smtClean="0">
                <a:solidFill>
                  <a:schemeClr val="bg1">
                    <a:lumMod val="50000"/>
                  </a:schemeClr>
                </a:solidFill>
              </a:rPr>
              <a:t>Model</a:t>
            </a:r>
            <a:r>
              <a:rPr lang="en-US" sz="2800" dirty="0" smtClean="0"/>
              <a:t>.</a:t>
            </a:r>
          </a:p>
          <a:p>
            <a:pPr>
              <a:spcBef>
                <a:spcPts val="1200"/>
              </a:spcBef>
            </a:pPr>
            <a:r>
              <a:rPr lang="en-US" sz="2400" dirty="0" smtClean="0"/>
              <a:t>Developed  to assist planning to meet state goals for reducing transportation sector GHG emissions.</a:t>
            </a:r>
          </a:p>
        </p:txBody>
      </p:sp>
      <p:sp>
        <p:nvSpPr>
          <p:cNvPr id="4"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b="1" dirty="0" smtClean="0">
                <a:solidFill>
                  <a:srgbClr val="92D050"/>
                </a:solidFill>
              </a:rPr>
              <a:t>GreenSTEP</a:t>
            </a:r>
            <a:r>
              <a:rPr lang="en-US" sz="3400" b="1" dirty="0" smtClean="0">
                <a:solidFill>
                  <a:schemeClr val="bg1"/>
                </a:solidFill>
              </a:rPr>
              <a:t>: the beginning of a new strategic planning model system</a:t>
            </a:r>
            <a:endParaRPr lang="en-US" sz="3000" dirty="0">
              <a:solidFill>
                <a:schemeClr val="bg1"/>
              </a:solidFill>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3788" y="3324857"/>
            <a:ext cx="3658176" cy="271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3984919" y="3161342"/>
            <a:ext cx="5025836" cy="3688272"/>
            <a:chOff x="12586" y="1153681"/>
            <a:chExt cx="5225988" cy="3919104"/>
          </a:xfrm>
        </p:grpSpPr>
        <p:pic>
          <p:nvPicPr>
            <p:cNvPr id="7" name="Picture 2" descr="I:\Climate Change\SB1059\Strategic Assessment\Report Graphics\Oregon targets.png"/>
            <p:cNvPicPr>
              <a:picLocks noChangeAspect="1" noChangeArrowheads="1"/>
            </p:cNvPicPr>
            <p:nvPr/>
          </p:nvPicPr>
          <p:blipFill rotWithShape="1">
            <a:blip r:embed="rId4">
              <a:extLst>
                <a:ext uri="{28A0092B-C50C-407E-A947-70E740481C1C}">
                  <a14:useLocalDpi xmlns:a14="http://schemas.microsoft.com/office/drawing/2010/main" val="0"/>
                </a:ext>
              </a:extLst>
            </a:blip>
            <a:srcRect r="27309" b="29300"/>
            <a:stretch/>
          </p:blipFill>
          <p:spPr bwMode="auto">
            <a:xfrm>
              <a:off x="12586" y="1153681"/>
              <a:ext cx="5225988" cy="38121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885024" y="4841953"/>
              <a:ext cx="3153398" cy="230832"/>
            </a:xfrm>
            <a:prstGeom prst="rect">
              <a:avLst/>
            </a:prstGeom>
            <a:noFill/>
          </p:spPr>
          <p:txBody>
            <a:bodyPr wrap="square" rtlCol="0">
              <a:spAutoFit/>
            </a:bodyPr>
            <a:lstStyle/>
            <a:p>
              <a:r>
                <a:rPr lang="en-US" sz="900" dirty="0" smtClean="0">
                  <a:latin typeface="Aharoni" panose="02010803020104030203" pitchFamily="2" charset="-79"/>
                  <a:cs typeface="Aharoni" panose="02010803020104030203" pitchFamily="2" charset="-79"/>
                </a:rPr>
                <a:t>Calculated via interagency effort using </a:t>
              </a:r>
              <a:r>
                <a:rPr lang="en-US" sz="900" dirty="0" err="1" smtClean="0">
                  <a:latin typeface="Aharoni" panose="02010803020104030203" pitchFamily="2" charset="-79"/>
                  <a:cs typeface="Aharoni" panose="02010803020104030203" pitchFamily="2" charset="-79"/>
                </a:rPr>
                <a:t>GreenSTEP</a:t>
              </a:r>
              <a:endParaRPr lang="en-US" sz="900" dirty="0">
                <a:latin typeface="Aharoni" panose="02010803020104030203" pitchFamily="2" charset="-79"/>
                <a:cs typeface="Aharoni" panose="02010803020104030203" pitchFamily="2" charset="-79"/>
              </a:endParaRPr>
            </a:p>
          </p:txBody>
        </p:sp>
        <p:sp>
          <p:nvSpPr>
            <p:cNvPr id="9" name="Rectangle 8"/>
            <p:cNvSpPr/>
            <p:nvPr/>
          </p:nvSpPr>
          <p:spPr>
            <a:xfrm>
              <a:off x="76912" y="4494632"/>
              <a:ext cx="1808112" cy="3473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998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3617913" y="1500188"/>
            <a:ext cx="3640137" cy="568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Clr>
                <a:srgbClr val="000000"/>
              </a:buClr>
              <a:buSzPct val="100000"/>
              <a:buFont typeface="Times New Roman" pitchFamily="18" charset="0"/>
              <a:buNone/>
            </a:pPr>
            <a:r>
              <a:rPr lang="en-US" altLang="en-US" sz="2400" i="1">
                <a:solidFill>
                  <a:schemeClr val="bg1"/>
                </a:solidFill>
              </a:rPr>
              <a:t>Household Structure</a:t>
            </a:r>
            <a:r>
              <a:rPr lang="en-US" altLang="en-US" sz="2400">
                <a:solidFill>
                  <a:schemeClr val="bg1"/>
                </a:solidFill>
              </a:rPr>
              <a:t> </a:t>
            </a:r>
            <a:endParaRPr lang="en-US" altLang="en-US" sz="2000">
              <a:solidFill>
                <a:schemeClr val="bg1"/>
              </a:solidFill>
            </a:endParaRPr>
          </a:p>
          <a:p>
            <a:pPr eaLnBrk="1" hangingPunct="1">
              <a:buClr>
                <a:srgbClr val="000000"/>
              </a:buClr>
              <a:buSzPct val="100000"/>
              <a:buFont typeface="Times New Roman" pitchFamily="18" charset="0"/>
              <a:buNone/>
            </a:pPr>
            <a:r>
              <a:rPr lang="en-US" altLang="en-US" sz="2000">
                <a:solidFill>
                  <a:schemeClr val="bg1"/>
                </a:solidFill>
              </a:rPr>
              <a:t>   Number of People </a:t>
            </a:r>
          </a:p>
          <a:p>
            <a:pPr eaLnBrk="1" hangingPunct="1">
              <a:buClr>
                <a:srgbClr val="000000"/>
              </a:buClr>
              <a:buSzPct val="100000"/>
              <a:buFont typeface="Times New Roman" pitchFamily="18" charset="0"/>
              <a:buNone/>
            </a:pPr>
            <a:r>
              <a:rPr lang="en-US" altLang="en-US" sz="2000">
                <a:solidFill>
                  <a:schemeClr val="bg1"/>
                </a:solidFill>
              </a:rPr>
              <a:t>   Ages</a:t>
            </a:r>
          </a:p>
          <a:p>
            <a:pPr eaLnBrk="1" hangingPunct="1">
              <a:buClr>
                <a:srgbClr val="000000"/>
              </a:buClr>
              <a:buSzPct val="100000"/>
              <a:buFont typeface="Times New Roman" pitchFamily="18" charset="0"/>
              <a:buNone/>
            </a:pPr>
            <a:r>
              <a:rPr lang="en-US" altLang="en-US" sz="2000">
                <a:solidFill>
                  <a:schemeClr val="bg1"/>
                </a:solidFill>
              </a:rPr>
              <a:t>   Income</a:t>
            </a:r>
          </a:p>
          <a:p>
            <a:pPr eaLnBrk="1" hangingPunct="1">
              <a:spcBef>
                <a:spcPct val="10000"/>
              </a:spcBef>
              <a:buClr>
                <a:srgbClr val="000000"/>
              </a:buClr>
              <a:buSzPct val="100000"/>
              <a:buFont typeface="Times New Roman" pitchFamily="18" charset="0"/>
              <a:buNone/>
            </a:pPr>
            <a:r>
              <a:rPr lang="en-US" altLang="en-US" sz="2400" i="1">
                <a:solidFill>
                  <a:schemeClr val="bg1"/>
                </a:solidFill>
              </a:rPr>
              <a:t>Location Attributes</a:t>
            </a:r>
            <a:endParaRPr lang="en-US" altLang="en-US" sz="2000" i="1">
              <a:solidFill>
                <a:schemeClr val="bg1"/>
              </a:solidFill>
            </a:endParaRPr>
          </a:p>
          <a:p>
            <a:pPr eaLnBrk="1" hangingPunct="1">
              <a:buClr>
                <a:srgbClr val="000000"/>
              </a:buClr>
              <a:buSzPct val="100000"/>
              <a:buFont typeface="Times New Roman" pitchFamily="18" charset="0"/>
              <a:buNone/>
            </a:pPr>
            <a:r>
              <a:rPr lang="en-US" altLang="en-US" sz="2000">
                <a:solidFill>
                  <a:schemeClr val="bg1"/>
                </a:solidFill>
              </a:rPr>
              <a:t>   Density</a:t>
            </a:r>
          </a:p>
          <a:p>
            <a:pPr eaLnBrk="1" hangingPunct="1">
              <a:buClr>
                <a:srgbClr val="000000"/>
              </a:buClr>
              <a:buSzPct val="100000"/>
              <a:buFont typeface="Times New Roman" pitchFamily="18" charset="0"/>
              <a:buNone/>
            </a:pPr>
            <a:r>
              <a:rPr lang="en-US" altLang="en-US" sz="2000">
                <a:solidFill>
                  <a:schemeClr val="bg1"/>
                </a:solidFill>
              </a:rPr>
              <a:t>   Design</a:t>
            </a:r>
          </a:p>
          <a:p>
            <a:pPr eaLnBrk="1" hangingPunct="1">
              <a:spcBef>
                <a:spcPct val="10000"/>
              </a:spcBef>
              <a:buClr>
                <a:srgbClr val="000000"/>
              </a:buClr>
              <a:buSzPct val="100000"/>
              <a:buFont typeface="Times New Roman" pitchFamily="18" charset="0"/>
              <a:buNone/>
            </a:pPr>
            <a:r>
              <a:rPr lang="en-US" altLang="en-US" sz="2400" i="1">
                <a:solidFill>
                  <a:schemeClr val="bg1"/>
                </a:solidFill>
              </a:rPr>
              <a:t>Transportation Attributes</a:t>
            </a:r>
            <a:endParaRPr lang="en-US" altLang="en-US" sz="2000" i="1">
              <a:solidFill>
                <a:schemeClr val="bg1"/>
              </a:solidFill>
            </a:endParaRPr>
          </a:p>
          <a:p>
            <a:pPr eaLnBrk="1" hangingPunct="1">
              <a:buClr>
                <a:srgbClr val="000000"/>
              </a:buClr>
              <a:buSzPct val="100000"/>
              <a:buFont typeface="Times New Roman" pitchFamily="18" charset="0"/>
              <a:buNone/>
            </a:pPr>
            <a:r>
              <a:rPr lang="en-US" altLang="en-US" sz="2000">
                <a:solidFill>
                  <a:schemeClr val="bg1"/>
                </a:solidFill>
              </a:rPr>
              <a:t>   Roads</a:t>
            </a:r>
          </a:p>
          <a:p>
            <a:pPr eaLnBrk="1" hangingPunct="1">
              <a:buClr>
                <a:srgbClr val="000000"/>
              </a:buClr>
              <a:buSzPct val="100000"/>
              <a:buFont typeface="Times New Roman" pitchFamily="18" charset="0"/>
              <a:buNone/>
            </a:pPr>
            <a:r>
              <a:rPr lang="en-US" altLang="en-US" sz="2000">
                <a:solidFill>
                  <a:schemeClr val="bg1"/>
                </a:solidFill>
              </a:rPr>
              <a:t>   Transit</a:t>
            </a:r>
          </a:p>
          <a:p>
            <a:pPr eaLnBrk="1" hangingPunct="1">
              <a:spcBef>
                <a:spcPct val="10000"/>
              </a:spcBef>
              <a:buClr>
                <a:srgbClr val="000000"/>
              </a:buClr>
              <a:buSzPct val="100000"/>
              <a:buFont typeface="Times New Roman" pitchFamily="18" charset="0"/>
              <a:buNone/>
            </a:pPr>
            <a:r>
              <a:rPr lang="en-US" altLang="en-US" sz="2400" i="1">
                <a:solidFill>
                  <a:schemeClr val="bg1"/>
                </a:solidFill>
              </a:rPr>
              <a:t>Other</a:t>
            </a:r>
            <a:endParaRPr lang="en-US" altLang="en-US" sz="2000" i="1">
              <a:solidFill>
                <a:schemeClr val="bg1"/>
              </a:solidFill>
            </a:endParaRPr>
          </a:p>
          <a:p>
            <a:pPr eaLnBrk="1" hangingPunct="1">
              <a:buClr>
                <a:srgbClr val="000000"/>
              </a:buClr>
              <a:buSzPct val="100000"/>
              <a:buFont typeface="Times New Roman" pitchFamily="18" charset="0"/>
              <a:buNone/>
            </a:pPr>
            <a:r>
              <a:rPr lang="en-US" altLang="en-US" sz="2000">
                <a:solidFill>
                  <a:schemeClr val="bg1"/>
                </a:solidFill>
              </a:rPr>
              <a:t>   TDM</a:t>
            </a:r>
          </a:p>
          <a:p>
            <a:pPr eaLnBrk="1" hangingPunct="1">
              <a:buClr>
                <a:srgbClr val="000000"/>
              </a:buClr>
              <a:buSzPct val="100000"/>
              <a:buFont typeface="Times New Roman" pitchFamily="18" charset="0"/>
              <a:buNone/>
            </a:pPr>
            <a:r>
              <a:rPr lang="en-US" altLang="en-US" sz="2000">
                <a:solidFill>
                  <a:schemeClr val="bg1"/>
                </a:solidFill>
              </a:rPr>
              <a:t>   Eco-Driving</a:t>
            </a:r>
          </a:p>
          <a:p>
            <a:pPr eaLnBrk="1" hangingPunct="1">
              <a:buClr>
                <a:srgbClr val="000000"/>
              </a:buClr>
              <a:buSzPct val="100000"/>
              <a:buFont typeface="Times New Roman" pitchFamily="18" charset="0"/>
              <a:buNone/>
            </a:pPr>
            <a:r>
              <a:rPr lang="en-US" altLang="en-US" sz="2000">
                <a:solidFill>
                  <a:schemeClr val="bg1"/>
                </a:solidFill>
              </a:rPr>
              <a:t>   Parking</a:t>
            </a:r>
          </a:p>
          <a:p>
            <a:pPr eaLnBrk="1" hangingPunct="1">
              <a:buClr>
                <a:srgbClr val="000000"/>
              </a:buClr>
              <a:buSzPct val="100000"/>
              <a:buFont typeface="Times New Roman" pitchFamily="18" charset="0"/>
              <a:buNone/>
            </a:pPr>
            <a:r>
              <a:rPr lang="en-US" altLang="en-US" sz="2000">
                <a:solidFill>
                  <a:schemeClr val="bg1"/>
                </a:solidFill>
              </a:rPr>
              <a:t>   Carshare</a:t>
            </a:r>
          </a:p>
          <a:p>
            <a:pPr eaLnBrk="1" hangingPunct="1">
              <a:buClr>
                <a:srgbClr val="000000"/>
              </a:buClr>
              <a:buSzPct val="100000"/>
              <a:buFont typeface="Times New Roman" pitchFamily="18" charset="0"/>
              <a:buNone/>
            </a:pPr>
            <a:r>
              <a:rPr lang="en-US" altLang="en-US" sz="2000">
                <a:solidFill>
                  <a:schemeClr val="bg1"/>
                </a:solidFill>
              </a:rPr>
              <a:t>   Prices ...</a:t>
            </a:r>
          </a:p>
          <a:p>
            <a:pPr eaLnBrk="1" hangingPunct="1">
              <a:buClr>
                <a:srgbClr val="000000"/>
              </a:buClr>
              <a:buSzPct val="100000"/>
              <a:buFont typeface="Times New Roman" pitchFamily="18" charset="0"/>
              <a:buNone/>
            </a:pPr>
            <a:endParaRPr lang="en-US" altLang="en-US" sz="2000">
              <a:solidFill>
                <a:schemeClr val="bg1"/>
              </a:solidFill>
            </a:endParaRPr>
          </a:p>
        </p:txBody>
      </p:sp>
      <p:pic>
        <p:nvPicPr>
          <p:cNvPr id="219140" name="Picture 4" descr="clipart_fami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 y="1711325"/>
            <a:ext cx="15240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5"/>
          <p:cNvSpPr txBox="1">
            <a:spLocks noChangeArrowheads="1"/>
          </p:cNvSpPr>
          <p:nvPr/>
        </p:nvSpPr>
        <p:spPr bwMode="auto">
          <a:xfrm>
            <a:off x="715963" y="3541713"/>
            <a:ext cx="15922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buClr>
                <a:srgbClr val="000000"/>
              </a:buClr>
              <a:buSzPct val="100000"/>
              <a:buFont typeface="Times New Roman" pitchFamily="18" charset="0"/>
              <a:buNone/>
            </a:pPr>
            <a:r>
              <a:rPr lang="en-US" altLang="en-US" sz="2000" b="1">
                <a:solidFill>
                  <a:schemeClr val="bg1"/>
                </a:solidFill>
              </a:rPr>
              <a:t>40  12  8  36</a:t>
            </a:r>
          </a:p>
        </p:txBody>
      </p:sp>
      <p:pic>
        <p:nvPicPr>
          <p:cNvPr id="219143" name="Picture 7" descr="neighborhood_clip_art_192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6675" y="2354263"/>
            <a:ext cx="24987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9144" name="Picture 8" descr="8912166-colorful-editable-vector-map-of-a-generic-ci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0700" y="4338638"/>
            <a:ext cx="16002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10"/>
          <p:cNvSpPr>
            <a:spLocks noChangeArrowheads="1"/>
          </p:cNvSpPr>
          <p:nvPr/>
        </p:nvSpPr>
        <p:spPr bwMode="auto">
          <a:xfrm>
            <a:off x="0" y="0"/>
            <a:ext cx="9144000" cy="698500"/>
          </a:xfrm>
          <a:prstGeom prst="rect">
            <a:avLst/>
          </a:prstGeom>
          <a:solidFill>
            <a:srgbClr val="FFFFFF">
              <a:alpha val="89803"/>
            </a:srgbClr>
          </a:soli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buClr>
                <a:srgbClr val="000000"/>
              </a:buClr>
              <a:buSzPct val="100000"/>
              <a:buFont typeface="Times New Roman" pitchFamily="18" charset="0"/>
              <a:buNone/>
            </a:pPr>
            <a:endParaRPr lang="en-US" altLang="en-US"/>
          </a:p>
        </p:txBody>
      </p:sp>
      <p:sp>
        <p:nvSpPr>
          <p:cNvPr id="9" name="Title 1"/>
          <p:cNvSpPr txBox="1">
            <a:spLocks/>
          </p:cNvSpPr>
          <p:nvPr/>
        </p:nvSpPr>
        <p:spPr>
          <a:xfrm>
            <a:off x="0" y="0"/>
            <a:ext cx="9144000" cy="914400"/>
          </a:xfrm>
          <a:prstGeom prst="rect">
            <a:avLst/>
          </a:prstGeom>
          <a:solidFill>
            <a:schemeClr val="tx2">
              <a:lumMod val="75000"/>
            </a:schemeClr>
          </a:solidFill>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28600" algn="l"/>
            <a:r>
              <a:rPr lang="en-US" altLang="en-US" dirty="0">
                <a:solidFill>
                  <a:schemeClr val="bg1"/>
                </a:solidFill>
              </a:rPr>
              <a:t>Factors Considered at the Household Level</a:t>
            </a:r>
            <a:endParaRPr lang="en-US"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283489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219138">
                                            <p:txEl>
                                              <p:pRg st="0" end="0"/>
                                            </p:txEl>
                                          </p:spTgt>
                                        </p:tgtEl>
                                        <p:attrNameLst>
                                          <p:attrName>style.color</p:attrName>
                                        </p:attrNameLst>
                                      </p:cBhvr>
                                      <p:to>
                                        <a:schemeClr val="tx1"/>
                                      </p:to>
                                    </p:animClr>
                                  </p:childTnLst>
                                </p:cTn>
                              </p:par>
                              <p:par>
                                <p:cTn id="7" presetID="9" presetClass="entr" presetSubtype="0" fill="hold" nodeType="withEffect">
                                  <p:stCondLst>
                                    <p:cond delay="0"/>
                                  </p:stCondLst>
                                  <p:childTnLst>
                                    <p:set>
                                      <p:cBhvr>
                                        <p:cTn id="8" dur="1" fill="hold">
                                          <p:stCondLst>
                                            <p:cond delay="0"/>
                                          </p:stCondLst>
                                        </p:cTn>
                                        <p:tgtEl>
                                          <p:spTgt spid="219140"/>
                                        </p:tgtEl>
                                        <p:attrNameLst>
                                          <p:attrName>style.visibility</p:attrName>
                                        </p:attrNameLst>
                                      </p:cBhvr>
                                      <p:to>
                                        <p:strVal val="visible"/>
                                      </p:to>
                                    </p:set>
                                    <p:animEffect transition="in" filter="dissolve">
                                      <p:cBhvr>
                                        <p:cTn id="9" dur="500"/>
                                        <p:tgtEl>
                                          <p:spTgt spid="219140"/>
                                        </p:tgtEl>
                                      </p:cBhvr>
                                    </p:animEffect>
                                  </p:childTnLst>
                                </p:cTn>
                              </p:par>
                              <p:par>
                                <p:cTn id="10" presetID="3" presetClass="emph" presetSubtype="2" fill="hold" nodeType="withEffect">
                                  <p:stCondLst>
                                    <p:cond delay="0"/>
                                  </p:stCondLst>
                                  <p:childTnLst>
                                    <p:animClr clrSpc="rgb" dir="cw">
                                      <p:cBhvr override="childStyle">
                                        <p:cTn id="11" dur="2000" fill="hold"/>
                                        <p:tgtEl>
                                          <p:spTgt spid="219138">
                                            <p:txEl>
                                              <p:pRg st="1" end="1"/>
                                            </p:txEl>
                                          </p:spTgt>
                                        </p:tgtEl>
                                        <p:attrNameLst>
                                          <p:attrName>style.color</p:attrName>
                                        </p:attrNameLst>
                                      </p:cBhvr>
                                      <p:to>
                                        <a:schemeClr val="tx1"/>
                                      </p:to>
                                    </p:animClr>
                                  </p:childTnLst>
                                </p:cTn>
                              </p:par>
                              <p:par>
                                <p:cTn id="12" presetID="3" presetClass="emph" presetSubtype="2" fill="hold" nodeType="withEffect">
                                  <p:stCondLst>
                                    <p:cond delay="0"/>
                                  </p:stCondLst>
                                  <p:childTnLst>
                                    <p:animClr clrSpc="rgb" dir="cw">
                                      <p:cBhvr override="childStyle">
                                        <p:cTn id="13" dur="2000" fill="hold"/>
                                        <p:tgtEl>
                                          <p:spTgt spid="219138">
                                            <p:txEl>
                                              <p:pRg st="2" end="2"/>
                                            </p:txEl>
                                          </p:spTgt>
                                        </p:tgtEl>
                                        <p:attrNameLst>
                                          <p:attrName>style.color</p:attrName>
                                        </p:attrNameLst>
                                      </p:cBhvr>
                                      <p:to>
                                        <a:schemeClr val="tx1"/>
                                      </p:to>
                                    </p:animClr>
                                  </p:childTnLst>
                                </p:cTn>
                              </p:par>
                              <p:par>
                                <p:cTn id="14" presetID="3" presetClass="emph" presetSubtype="2" fill="hold" nodeType="withEffect">
                                  <p:stCondLst>
                                    <p:cond delay="0"/>
                                  </p:stCondLst>
                                  <p:childTnLst>
                                    <p:animClr clrSpc="rgb" dir="cw">
                                      <p:cBhvr override="childStyle">
                                        <p:cTn id="15" dur="2000" fill="hold"/>
                                        <p:tgtEl>
                                          <p:spTgt spid="219138">
                                            <p:txEl>
                                              <p:pRg st="3" end="3"/>
                                            </p:txEl>
                                          </p:spTgt>
                                        </p:tgtEl>
                                        <p:attrNameLst>
                                          <p:attrName>style.color</p:attrName>
                                        </p:attrNameLst>
                                      </p:cBhvr>
                                      <p:to>
                                        <a:schemeClr val="tx1"/>
                                      </p:to>
                                    </p:animClr>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mph" presetSubtype="2" fill="hold" nodeType="clickEffect">
                                  <p:stCondLst>
                                    <p:cond delay="0"/>
                                  </p:stCondLst>
                                  <p:childTnLst>
                                    <p:animClr clrSpc="rgb" dir="cw">
                                      <p:cBhvr override="childStyle">
                                        <p:cTn id="19" dur="2000" fill="hold"/>
                                        <p:tgtEl>
                                          <p:spTgt spid="219138">
                                            <p:txEl>
                                              <p:pRg st="4" end="4"/>
                                            </p:txEl>
                                          </p:spTgt>
                                        </p:tgtEl>
                                        <p:attrNameLst>
                                          <p:attrName>style.color</p:attrName>
                                        </p:attrNameLst>
                                      </p:cBhvr>
                                      <p:to>
                                        <a:schemeClr val="tx1"/>
                                      </p:to>
                                    </p:animClr>
                                  </p:childTnLst>
                                </p:cTn>
                              </p:par>
                              <p:par>
                                <p:cTn id="20" presetID="9" presetClass="entr" presetSubtype="0" fill="hold" nodeType="withEffect">
                                  <p:stCondLst>
                                    <p:cond delay="0"/>
                                  </p:stCondLst>
                                  <p:childTnLst>
                                    <p:set>
                                      <p:cBhvr>
                                        <p:cTn id="21" dur="1" fill="hold">
                                          <p:stCondLst>
                                            <p:cond delay="0"/>
                                          </p:stCondLst>
                                        </p:cTn>
                                        <p:tgtEl>
                                          <p:spTgt spid="219143"/>
                                        </p:tgtEl>
                                        <p:attrNameLst>
                                          <p:attrName>style.visibility</p:attrName>
                                        </p:attrNameLst>
                                      </p:cBhvr>
                                      <p:to>
                                        <p:strVal val="visible"/>
                                      </p:to>
                                    </p:set>
                                    <p:animEffect transition="in" filter="dissolve">
                                      <p:cBhvr>
                                        <p:cTn id="22" dur="500"/>
                                        <p:tgtEl>
                                          <p:spTgt spid="219143"/>
                                        </p:tgtEl>
                                      </p:cBhvr>
                                    </p:animEffect>
                                  </p:childTnLst>
                                </p:cTn>
                              </p:par>
                              <p:par>
                                <p:cTn id="23" presetID="3" presetClass="emph" presetSubtype="2" fill="hold" nodeType="withEffect">
                                  <p:stCondLst>
                                    <p:cond delay="0"/>
                                  </p:stCondLst>
                                  <p:childTnLst>
                                    <p:animClr clrSpc="rgb" dir="cw">
                                      <p:cBhvr override="childStyle">
                                        <p:cTn id="24" dur="2000" fill="hold"/>
                                        <p:tgtEl>
                                          <p:spTgt spid="219138">
                                            <p:txEl>
                                              <p:pRg st="5" end="5"/>
                                            </p:txEl>
                                          </p:spTgt>
                                        </p:tgtEl>
                                        <p:attrNameLst>
                                          <p:attrName>style.color</p:attrName>
                                        </p:attrNameLst>
                                      </p:cBhvr>
                                      <p:to>
                                        <a:schemeClr val="tx1"/>
                                      </p:to>
                                    </p:animClr>
                                  </p:childTnLst>
                                </p:cTn>
                              </p:par>
                              <p:par>
                                <p:cTn id="25" presetID="3" presetClass="emph" presetSubtype="2" fill="hold" nodeType="withEffect">
                                  <p:stCondLst>
                                    <p:cond delay="0"/>
                                  </p:stCondLst>
                                  <p:childTnLst>
                                    <p:animClr clrSpc="rgb" dir="cw">
                                      <p:cBhvr override="childStyle">
                                        <p:cTn id="26" dur="2000" fill="hold"/>
                                        <p:tgtEl>
                                          <p:spTgt spid="219138">
                                            <p:txEl>
                                              <p:pRg st="6" end="6"/>
                                            </p:txEl>
                                          </p:spTgt>
                                        </p:tgtEl>
                                        <p:attrNameLst>
                                          <p:attrName>style.color</p:attrName>
                                        </p:attrNameLst>
                                      </p:cBhvr>
                                      <p:to>
                                        <a:schemeClr val="tx1"/>
                                      </p:to>
                                    </p:animClr>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mph" presetSubtype="2" fill="hold" nodeType="clickEffect">
                                  <p:stCondLst>
                                    <p:cond delay="0"/>
                                  </p:stCondLst>
                                  <p:childTnLst>
                                    <p:animClr clrSpc="rgb" dir="cw">
                                      <p:cBhvr override="childStyle">
                                        <p:cTn id="30" dur="2000" fill="hold"/>
                                        <p:tgtEl>
                                          <p:spTgt spid="219138">
                                            <p:txEl>
                                              <p:pRg st="7" end="7"/>
                                            </p:txEl>
                                          </p:spTgt>
                                        </p:tgtEl>
                                        <p:attrNameLst>
                                          <p:attrName>style.color</p:attrName>
                                        </p:attrNameLst>
                                      </p:cBhvr>
                                      <p:to>
                                        <a:schemeClr val="tx1"/>
                                      </p:to>
                                    </p:animClr>
                                  </p:childTnLst>
                                </p:cTn>
                              </p:par>
                              <p:par>
                                <p:cTn id="31" presetID="9" presetClass="entr" presetSubtype="0" fill="hold" nodeType="withEffect">
                                  <p:stCondLst>
                                    <p:cond delay="0"/>
                                  </p:stCondLst>
                                  <p:childTnLst>
                                    <p:set>
                                      <p:cBhvr>
                                        <p:cTn id="32" dur="1" fill="hold">
                                          <p:stCondLst>
                                            <p:cond delay="0"/>
                                          </p:stCondLst>
                                        </p:cTn>
                                        <p:tgtEl>
                                          <p:spTgt spid="219144"/>
                                        </p:tgtEl>
                                        <p:attrNameLst>
                                          <p:attrName>style.visibility</p:attrName>
                                        </p:attrNameLst>
                                      </p:cBhvr>
                                      <p:to>
                                        <p:strVal val="visible"/>
                                      </p:to>
                                    </p:set>
                                    <p:animEffect transition="in" filter="dissolve">
                                      <p:cBhvr>
                                        <p:cTn id="33" dur="500"/>
                                        <p:tgtEl>
                                          <p:spTgt spid="219144"/>
                                        </p:tgtEl>
                                      </p:cBhvr>
                                    </p:animEffect>
                                  </p:childTnLst>
                                </p:cTn>
                              </p:par>
                              <p:par>
                                <p:cTn id="34" presetID="3" presetClass="emph" presetSubtype="2" fill="hold" nodeType="withEffect">
                                  <p:stCondLst>
                                    <p:cond delay="0"/>
                                  </p:stCondLst>
                                  <p:childTnLst>
                                    <p:animClr clrSpc="rgb" dir="cw">
                                      <p:cBhvr override="childStyle">
                                        <p:cTn id="35" dur="2000" fill="hold"/>
                                        <p:tgtEl>
                                          <p:spTgt spid="219138">
                                            <p:txEl>
                                              <p:pRg st="8" end="8"/>
                                            </p:txEl>
                                          </p:spTgt>
                                        </p:tgtEl>
                                        <p:attrNameLst>
                                          <p:attrName>style.color</p:attrName>
                                        </p:attrNameLst>
                                      </p:cBhvr>
                                      <p:to>
                                        <a:schemeClr val="tx1"/>
                                      </p:to>
                                    </p:animClr>
                                  </p:childTnLst>
                                </p:cTn>
                              </p:par>
                              <p:par>
                                <p:cTn id="36" presetID="3" presetClass="emph" presetSubtype="2" fill="hold" nodeType="withEffect">
                                  <p:stCondLst>
                                    <p:cond delay="0"/>
                                  </p:stCondLst>
                                  <p:childTnLst>
                                    <p:animClr clrSpc="rgb" dir="cw">
                                      <p:cBhvr override="childStyle">
                                        <p:cTn id="37" dur="2000" fill="hold"/>
                                        <p:tgtEl>
                                          <p:spTgt spid="219138">
                                            <p:txEl>
                                              <p:pRg st="9" end="9"/>
                                            </p:txEl>
                                          </p:spTgt>
                                        </p:tgtEl>
                                        <p:attrNameLst>
                                          <p:attrName>style.color</p:attrName>
                                        </p:attrNameLst>
                                      </p:cBhvr>
                                      <p:to>
                                        <a:schemeClr val="tx1"/>
                                      </p:to>
                                    </p:animClr>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mph" presetSubtype="2" fill="hold" nodeType="clickEffect">
                                  <p:stCondLst>
                                    <p:cond delay="0"/>
                                  </p:stCondLst>
                                  <p:childTnLst>
                                    <p:animClr clrSpc="rgb" dir="cw">
                                      <p:cBhvr override="childStyle">
                                        <p:cTn id="41" dur="2000" fill="hold"/>
                                        <p:tgtEl>
                                          <p:spTgt spid="219138">
                                            <p:txEl>
                                              <p:pRg st="10" end="10"/>
                                            </p:txEl>
                                          </p:spTgt>
                                        </p:tgtEl>
                                        <p:attrNameLst>
                                          <p:attrName>style.color</p:attrName>
                                        </p:attrNameLst>
                                      </p:cBhvr>
                                      <p:to>
                                        <a:schemeClr val="tx1"/>
                                      </p:to>
                                    </p:animClr>
                                  </p:childTnLst>
                                </p:cTn>
                              </p:par>
                              <p:par>
                                <p:cTn id="42" presetID="3" presetClass="emph" presetSubtype="2" fill="hold" nodeType="withEffect">
                                  <p:stCondLst>
                                    <p:cond delay="0"/>
                                  </p:stCondLst>
                                  <p:childTnLst>
                                    <p:animClr clrSpc="rgb" dir="cw">
                                      <p:cBhvr override="childStyle">
                                        <p:cTn id="43" dur="2000" fill="hold"/>
                                        <p:tgtEl>
                                          <p:spTgt spid="219138">
                                            <p:txEl>
                                              <p:pRg st="11" end="11"/>
                                            </p:txEl>
                                          </p:spTgt>
                                        </p:tgtEl>
                                        <p:attrNameLst>
                                          <p:attrName>style.color</p:attrName>
                                        </p:attrNameLst>
                                      </p:cBhvr>
                                      <p:to>
                                        <a:schemeClr val="tx1"/>
                                      </p:to>
                                    </p:animClr>
                                  </p:childTnLst>
                                </p:cTn>
                              </p:par>
                              <p:par>
                                <p:cTn id="44" presetID="3" presetClass="emph" presetSubtype="2" fill="hold" nodeType="withEffect">
                                  <p:stCondLst>
                                    <p:cond delay="0"/>
                                  </p:stCondLst>
                                  <p:childTnLst>
                                    <p:animClr clrSpc="rgb" dir="cw">
                                      <p:cBhvr override="childStyle">
                                        <p:cTn id="45" dur="2000" fill="hold"/>
                                        <p:tgtEl>
                                          <p:spTgt spid="219138">
                                            <p:txEl>
                                              <p:pRg st="12" end="12"/>
                                            </p:txEl>
                                          </p:spTgt>
                                        </p:tgtEl>
                                        <p:attrNameLst>
                                          <p:attrName>style.color</p:attrName>
                                        </p:attrNameLst>
                                      </p:cBhvr>
                                      <p:to>
                                        <a:schemeClr val="tx1"/>
                                      </p:to>
                                    </p:animClr>
                                  </p:childTnLst>
                                </p:cTn>
                              </p:par>
                              <p:par>
                                <p:cTn id="46" presetID="3" presetClass="emph" presetSubtype="2" fill="hold" nodeType="withEffect">
                                  <p:stCondLst>
                                    <p:cond delay="0"/>
                                  </p:stCondLst>
                                  <p:childTnLst>
                                    <p:animClr clrSpc="rgb" dir="cw">
                                      <p:cBhvr override="childStyle">
                                        <p:cTn id="47" dur="2000" fill="hold"/>
                                        <p:tgtEl>
                                          <p:spTgt spid="219138">
                                            <p:txEl>
                                              <p:pRg st="13" end="13"/>
                                            </p:txEl>
                                          </p:spTgt>
                                        </p:tgtEl>
                                        <p:attrNameLst>
                                          <p:attrName>style.color</p:attrName>
                                        </p:attrNameLst>
                                      </p:cBhvr>
                                      <p:to>
                                        <a:schemeClr val="tx1"/>
                                      </p:to>
                                    </p:animClr>
                                  </p:childTnLst>
                                </p:cTn>
                              </p:par>
                              <p:par>
                                <p:cTn id="48" presetID="3" presetClass="emph" presetSubtype="2" fill="hold" nodeType="withEffect">
                                  <p:stCondLst>
                                    <p:cond delay="0"/>
                                  </p:stCondLst>
                                  <p:childTnLst>
                                    <p:animClr clrSpc="rgb" dir="cw">
                                      <p:cBhvr override="childStyle">
                                        <p:cTn id="49" dur="2000" fill="hold"/>
                                        <p:tgtEl>
                                          <p:spTgt spid="219138">
                                            <p:txEl>
                                              <p:pRg st="14" end="14"/>
                                            </p:txEl>
                                          </p:spTgt>
                                        </p:tgtEl>
                                        <p:attrNameLst>
                                          <p:attrName>style.color</p:attrName>
                                        </p:attrNameLst>
                                      </p:cBhvr>
                                      <p:to>
                                        <a:schemeClr val="tx1"/>
                                      </p:to>
                                    </p:animClr>
                                  </p:childTnLst>
                                </p:cTn>
                              </p:par>
                              <p:par>
                                <p:cTn id="50" presetID="3" presetClass="emph" presetSubtype="2" fill="hold" nodeType="withEffect">
                                  <p:stCondLst>
                                    <p:cond delay="0"/>
                                  </p:stCondLst>
                                  <p:childTnLst>
                                    <p:animClr clrSpc="rgb" dir="cw">
                                      <p:cBhvr override="childStyle">
                                        <p:cTn id="51" dur="2000" fill="hold"/>
                                        <p:tgtEl>
                                          <p:spTgt spid="219138">
                                            <p:txEl>
                                              <p:pRg st="15" end="15"/>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3498</TotalTime>
  <Words>3645</Words>
  <Application>Microsoft Office PowerPoint</Application>
  <PresentationFormat>On-screen Show (4:3)</PresentationFormat>
  <Paragraphs>332</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Aharoni</vt:lpstr>
      <vt:lpstr>Arial</vt:lpstr>
      <vt:lpstr>Arial Black</vt:lpstr>
      <vt:lpstr>Calibri</vt:lpstr>
      <vt:lpstr>Ebrima</vt:lpstr>
      <vt:lpstr>Times New Roman</vt:lpstr>
      <vt:lpstr>Office Theme</vt:lpstr>
      <vt:lpstr>A Programming Framework for the Collaborative Development of Regional Strategic Planning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Oregon Dept of Transportation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VisionEval Open Source Project  GreenSTEP family of models</dc:title>
  <dc:creator>ODOT User</dc:creator>
  <cp:lastModifiedBy>Brian Gregor</cp:lastModifiedBy>
  <cp:revision>215</cp:revision>
  <cp:lastPrinted>2015-10-16T23:27:53Z</cp:lastPrinted>
  <dcterms:created xsi:type="dcterms:W3CDTF">2015-10-16T00:41:39Z</dcterms:created>
  <dcterms:modified xsi:type="dcterms:W3CDTF">2015-11-13T21:57:11Z</dcterms:modified>
</cp:coreProperties>
</file>