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92" r:id="rId3"/>
    <p:sldId id="293" r:id="rId4"/>
    <p:sldId id="296" r:id="rId5"/>
    <p:sldId id="297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FD"/>
    <a:srgbClr val="F6FAFD"/>
    <a:srgbClr val="F4F8FC"/>
    <a:srgbClr val="133170"/>
    <a:srgbClr val="428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86095" autoAdjust="0"/>
  </p:normalViewPr>
  <p:slideViewPr>
    <p:cSldViewPr snapToGrid="0">
      <p:cViewPr varScale="1">
        <p:scale>
          <a:sx n="81" d="100"/>
          <a:sy n="81" d="100"/>
        </p:scale>
        <p:origin x="90" y="246"/>
      </p:cViewPr>
      <p:guideLst>
        <p:guide orient="horz" pos="1728"/>
        <p:guide pos="5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23764-E84B-454B-BC11-38453E977F5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7228-A002-46C4-85EE-7A8903B4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Azone</a:t>
            </a:r>
            <a:r>
              <a:rPr lang="en-US" dirty="0" smtClean="0"/>
              <a:t> – Required. Fairly large area, typically county or PUMA. Used for pop input. </a:t>
            </a:r>
          </a:p>
          <a:p>
            <a:r>
              <a:rPr lang="en-US" dirty="0" err="1" smtClean="0"/>
              <a:t>Bzone</a:t>
            </a:r>
            <a:r>
              <a:rPr lang="en-US" dirty="0" smtClean="0"/>
              <a:t> – Modules may require (tract-level), if so can be explicit input or use simulate module to create.</a:t>
            </a:r>
          </a:p>
          <a:p>
            <a:r>
              <a:rPr lang="en-US" dirty="0" err="1" smtClean="0"/>
              <a:t>Czone</a:t>
            </a:r>
            <a:r>
              <a:rPr lang="en-US" dirty="0" smtClean="0"/>
              <a:t> – Modules may require, if so typically use simulate module to create or (future) an explicit input.</a:t>
            </a:r>
          </a:p>
          <a:p>
            <a:r>
              <a:rPr lang="en-US" dirty="0" err="1" smtClean="0"/>
              <a:t>Marea</a:t>
            </a:r>
            <a:r>
              <a:rPr lang="en-US" dirty="0" smtClean="0"/>
              <a:t> – Required.  Not nested, instead an association of zones to distinguishes urban area for congestion model, etc. </a:t>
            </a:r>
          </a:p>
          <a:p>
            <a:r>
              <a:rPr lang="en-US" dirty="0" smtClean="0"/>
              <a:t>                Set relative to the most detailed level of specified geography. May set “Metropolitan” Dev/Place 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Azone</a:t>
            </a:r>
            <a:r>
              <a:rPr lang="en-US" dirty="0" smtClean="0"/>
              <a:t> – Required. Fairly large area, typically county or PUMA. Used for pop input. </a:t>
            </a:r>
          </a:p>
          <a:p>
            <a:r>
              <a:rPr lang="en-US" dirty="0" err="1" smtClean="0"/>
              <a:t>Bzone</a:t>
            </a:r>
            <a:r>
              <a:rPr lang="en-US" dirty="0" smtClean="0"/>
              <a:t> – Modules may require (tract-level), if so can be explicit input or use simulate module to create.</a:t>
            </a:r>
          </a:p>
          <a:p>
            <a:r>
              <a:rPr lang="en-US" dirty="0" err="1" smtClean="0"/>
              <a:t>Czone</a:t>
            </a:r>
            <a:r>
              <a:rPr lang="en-US" dirty="0" smtClean="0"/>
              <a:t> – Modules may require, if so typically use simulate module to create or (future) an explicit input.</a:t>
            </a:r>
          </a:p>
          <a:p>
            <a:r>
              <a:rPr lang="en-US" dirty="0" err="1" smtClean="0"/>
              <a:t>Marea</a:t>
            </a:r>
            <a:r>
              <a:rPr lang="en-US" dirty="0" smtClean="0"/>
              <a:t> – Required.  Not nested, instead an association of zones to distinguishes urban area for congestion model, etc. </a:t>
            </a:r>
          </a:p>
          <a:p>
            <a:r>
              <a:rPr lang="en-US" dirty="0" smtClean="0"/>
              <a:t>                Set relative to the most detailed level of specified geography. May set “Metropolitan” Dev/Place 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7228-A002-46C4-85EE-7A8903B491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49A-D256-4872-8136-DDAAEA5A4E86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0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4742-63FA-44B5-A55F-47EBDEBE8C69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6AB0-B44A-4BFF-A8FF-D01FEBA57625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1690688"/>
            <a:chOff x="0" y="0"/>
            <a:chExt cx="12192000" cy="169068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169068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100000">
                  <a:srgbClr val="4288A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0120" y="0"/>
              <a:ext cx="1381880" cy="924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95" y="11029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6015-095A-44E7-8854-67D13CBD2407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7382-AD21-42F7-8D17-27AC07B03E4A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2A6-7DBB-448A-BC9B-4910AE4F51FD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04C0-4242-4A8C-A43D-59FD720F32DF}" type="datetime1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2C12-1E8D-4920-AED3-5D164772A74E}" type="datetime1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0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4F62-C1FD-4875-8A7F-FEC92D55A240}" type="datetime1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7FA9-D902-48FE-B7F6-DA1F2E6F2F66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D1A-64D0-403D-8249-19ABE34679E2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4EE9-328C-4D74-8FE2-EC74930736AF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1E95-D41C-4046-A756-BC52278D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Geographies </a:t>
            </a:r>
            <a:r>
              <a:rPr lang="en-US" dirty="0" smtClean="0">
                <a:solidFill>
                  <a:srgbClr val="FF0000"/>
                </a:solidFill>
              </a:rPr>
              <a:t>Today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95767"/>
              </p:ext>
            </p:extLst>
          </p:nvPr>
        </p:nvGraphicFramePr>
        <p:xfrm>
          <a:off x="199322" y="866039"/>
          <a:ext cx="9778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75"/>
                <a:gridCol w="2156669"/>
                <a:gridCol w="1700636"/>
                <a:gridCol w="1686464"/>
                <a:gridCol w="1559449"/>
                <a:gridCol w="1416665"/>
              </a:tblGrid>
              <a:tr h="476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DataStore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GreenSTEP</a:t>
                      </a:r>
                      <a:r>
                        <a:rPr lang="en-US" dirty="0" smtClean="0"/>
                        <a:t> (state)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EERPAT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RSPM (urban)</a:t>
                      </a:r>
                      <a:endParaRPr lang="en-US" dirty="0"/>
                    </a:p>
                  </a:txBody>
                  <a:tcPr/>
                </a:tc>
              </a:tr>
              <a:tr h="428912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 smtClean="0">
                          <a:solidFill>
                            <a:schemeClr val="tx1"/>
                          </a:solidFill>
                        </a:rPr>
                        <a:t>Azone</a:t>
                      </a:r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 smtClean="0">
                          <a:solidFill>
                            <a:schemeClr val="tx1"/>
                          </a:solidFill>
                        </a:rPr>
                        <a:t>SynPop</a:t>
                      </a:r>
                      <a:r>
                        <a:rPr lang="en-US" sz="24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zones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Counties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Counties</a:t>
                      </a:r>
                      <a:endParaRPr lang="en-US" sz="24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Study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/>
                </a:tc>
              </a:tr>
              <a:tr h="459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Bzone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Subzone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allocate to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Census Tracts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6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Czone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Shares of subzone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 anchor="ctr"/>
                </a:tc>
              </a:tr>
              <a:tr h="476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Marea</a:t>
                      </a:r>
                      <a:r>
                        <a:rPr lang="en-US" sz="2400" dirty="0" smtClean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 |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Czone</a:t>
                      </a:r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rouping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Urbanized Areas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Urbanized</a:t>
                      </a:r>
                      <a:r>
                        <a:rPr lang="en-US" sz="2400" baseline="0" dirty="0" smtClean="0">
                          <a:sym typeface="Wingdings" panose="05000000000000000000" pitchFamily="2" charset="2"/>
                        </a:rPr>
                        <a:t> Areas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MPO boundary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MPO boundary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2426" y="4607665"/>
            <a:ext cx="10912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  Required</a:t>
            </a:r>
          </a:p>
          <a:p>
            <a:pPr marL="342900" indent="-342900">
              <a:buFont typeface="Wingdings 2"/>
              <a:buChar char="V"/>
            </a:pPr>
            <a:r>
              <a:rPr lang="en-US" dirty="0" smtClean="0">
                <a:sym typeface="Wingdings 2"/>
              </a:rPr>
              <a:t>Simulated/Sampled</a:t>
            </a:r>
          </a:p>
          <a:p>
            <a:r>
              <a:rPr lang="en-US" dirty="0" smtClean="0">
                <a:sym typeface="Wingdings 2"/>
              </a:rPr>
              <a:t>(1)  Contains </a:t>
            </a:r>
            <a:r>
              <a:rPr lang="en-US" dirty="0" smtClean="0">
                <a:solidFill>
                  <a:schemeClr val="accent1"/>
                </a:solidFill>
                <a:sym typeface="Wingdings 2"/>
              </a:rPr>
              <a:t>Development Types </a:t>
            </a:r>
            <a:r>
              <a:rPr lang="en-US" dirty="0" smtClean="0">
                <a:sym typeface="Wingdings 2"/>
              </a:rPr>
              <a:t>or</a:t>
            </a:r>
            <a:r>
              <a:rPr lang="en-US" dirty="0" smtClean="0">
                <a:solidFill>
                  <a:schemeClr val="accent1"/>
                </a:solidFill>
                <a:sym typeface="Wingdings 2"/>
              </a:rPr>
              <a:t> Place Types </a:t>
            </a:r>
            <a:r>
              <a:rPr lang="en-US" dirty="0" smtClean="0">
                <a:sym typeface="Wingdings 2"/>
              </a:rPr>
              <a:t>that are simply attributes of </a:t>
            </a:r>
            <a:r>
              <a:rPr lang="en-US" dirty="0" err="1" smtClean="0">
                <a:sym typeface="Wingdings 2"/>
              </a:rPr>
              <a:t>Azone</a:t>
            </a:r>
            <a:r>
              <a:rPr lang="en-US" dirty="0" smtClean="0">
                <a:sym typeface="Wingdings 2"/>
              </a:rPr>
              <a:t> or </a:t>
            </a:r>
            <a:r>
              <a:rPr lang="en-US" dirty="0" err="1" smtClean="0">
                <a:sym typeface="Wingdings 2"/>
              </a:rPr>
              <a:t>Bzone</a:t>
            </a:r>
            <a:r>
              <a:rPr lang="en-US" dirty="0" smtClean="0">
                <a:sym typeface="Wingdings 2"/>
              </a:rPr>
              <a:t>, not in the data table.</a:t>
            </a:r>
            <a:endParaRPr lang="en-US" dirty="0">
              <a:sym typeface="Wingdings 2"/>
            </a:endParaRPr>
          </a:p>
        </p:txBody>
      </p:sp>
    </p:spTree>
    <p:extLst>
      <p:ext uri="{BB962C8B-B14F-4D97-AF65-F5344CB8AC3E}">
        <p14:creationId xmlns:p14="http://schemas.microsoft.com/office/powerpoint/2010/main" val="7146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Framework Namespaces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891" y="1435858"/>
            <a:ext cx="695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Action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runModule</a:t>
            </a:r>
            <a:r>
              <a:rPr lang="en-US" sz="2400" dirty="0"/>
              <a:t>("</a:t>
            </a:r>
            <a:r>
              <a:rPr lang="en-US" sz="2400" dirty="0" err="1"/>
              <a:t>CreateHouseholds</a:t>
            </a:r>
            <a:r>
              <a:rPr lang="en-US" sz="2400" dirty="0"/>
              <a:t>", "</a:t>
            </a:r>
            <a:r>
              <a:rPr lang="en-US" sz="2400" dirty="0" smtClean="0"/>
              <a:t>vedemo1“)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8595" y="2172539"/>
            <a:ext cx="4790605" cy="4341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2196935"/>
            <a:ext cx="6685721" cy="4341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GROUPNAME	              ATTRIBUTES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NumHh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/Population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2010/Household         64299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2010/Household/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character, 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2010/Household/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HhId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character, 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2010/Household/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HhSize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    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2526" y="2187383"/>
            <a:ext cx="119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Datastore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75117" y="2014372"/>
            <a:ext cx="1816925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At End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483704" y="2396990"/>
            <a:ext cx="685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3856" y="2160166"/>
            <a:ext cx="11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63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Geographies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hen transferred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91907"/>
              </p:ext>
            </p:extLst>
          </p:nvPr>
        </p:nvGraphicFramePr>
        <p:xfrm>
          <a:off x="199322" y="866039"/>
          <a:ext cx="1126671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75"/>
                <a:gridCol w="2156669"/>
                <a:gridCol w="1700636"/>
                <a:gridCol w="1686464"/>
                <a:gridCol w="1559449"/>
                <a:gridCol w="1416665"/>
                <a:gridCol w="1488057"/>
              </a:tblGrid>
              <a:tr h="476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Geography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DataStore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GreenSTEP</a:t>
                      </a:r>
                      <a:r>
                        <a:rPr lang="en-US" dirty="0" smtClean="0"/>
                        <a:t> (state)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EERPAT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RSPM (urban)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 Coast</a:t>
                      </a:r>
                    </a:p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8912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 smtClean="0">
                          <a:solidFill>
                            <a:schemeClr val="tx1"/>
                          </a:solidFill>
                        </a:rPr>
                        <a:t>Azone</a:t>
                      </a:r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 smtClean="0">
                          <a:solidFill>
                            <a:schemeClr val="tx1"/>
                          </a:solidFill>
                        </a:rPr>
                        <a:t>SynPop</a:t>
                      </a:r>
                      <a:r>
                        <a:rPr lang="en-US" sz="24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zones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Counties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Counties</a:t>
                      </a:r>
                      <a:endParaRPr lang="en-US" sz="24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Study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PUMA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9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Bzone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Subzone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allocate to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 Census Tracts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 Census Tracts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 Census Tracts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Census Tracts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Census Tracts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6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Czone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Shares of subzone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Development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Development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Place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Place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Place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 2"/>
                        </a:rPr>
                        <a:t>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63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Marea</a:t>
                      </a:r>
                      <a:r>
                        <a:rPr lang="en-US" sz="2400" dirty="0" smtClean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 |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Czone</a:t>
                      </a:r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rouping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Urbanized Areas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Urbanized</a:t>
                      </a:r>
                      <a:r>
                        <a:rPr lang="en-US" sz="2400" baseline="0" dirty="0" smtClean="0">
                          <a:sym typeface="Wingdings" panose="05000000000000000000" pitchFamily="2" charset="2"/>
                        </a:rPr>
                        <a:t> Areas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MPO boundary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MPO boundary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Urbanized</a:t>
                      </a:r>
                      <a:r>
                        <a:rPr lang="en-US" sz="2400" baseline="0" dirty="0" smtClean="0">
                          <a:sym typeface="Wingdings" panose="05000000000000000000" pitchFamily="2" charset="2"/>
                        </a:rPr>
                        <a:t> Areas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00" y="4657092"/>
            <a:ext cx="23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  Required</a:t>
            </a:r>
          </a:p>
          <a:p>
            <a:pPr marL="342900" indent="-342900">
              <a:buFont typeface="Wingdings 2"/>
              <a:buChar char="V"/>
            </a:pPr>
            <a:r>
              <a:rPr lang="en-US" dirty="0" smtClean="0">
                <a:sym typeface="Wingdings 2"/>
              </a:rPr>
              <a:t>Simulated/Sampled</a:t>
            </a:r>
            <a:endParaRPr lang="en-US" dirty="0">
              <a:sym typeface="Wingdings 2"/>
            </a:endParaRPr>
          </a:p>
        </p:txBody>
      </p:sp>
    </p:spTree>
    <p:extLst>
      <p:ext uri="{BB962C8B-B14F-4D97-AF65-F5344CB8AC3E}">
        <p14:creationId xmlns:p14="http://schemas.microsoft.com/office/powerpoint/2010/main" val="38116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Framework Namespaces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891" y="1435858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Action: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8595" y="2187383"/>
            <a:ext cx="4784667" cy="4341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2196935"/>
            <a:ext cx="6685721" cy="4341977"/>
          </a:xfrm>
          <a:prstGeom prst="roundRect">
            <a:avLst/>
          </a:prstGeom>
          <a:solidFill>
            <a:srgbClr val="F5F9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3856" y="2160166"/>
            <a:ext cx="11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02526" y="2196935"/>
            <a:ext cx="119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Datastore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49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Framework Namespaces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891" y="1435858"/>
            <a:ext cx="29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Action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initializeModel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8595" y="2187383"/>
            <a:ext cx="4790605" cy="4341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2196935"/>
            <a:ext cx="6685721" cy="4341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GROUPNAME          ATTRIBUTES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1,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4,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2010/Marea/Marea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4, character,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1,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4,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2050/Marea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2050/Marea/Marea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4,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2526" y="2187383"/>
            <a:ext cx="119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Datastore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483704" y="2396990"/>
            <a:ext cx="685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0670" y="3503221"/>
            <a:ext cx="3050009" cy="2514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</a:rPr>
              <a:t>Environment that keeps track of run state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Base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Run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…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169505" y="3082790"/>
            <a:ext cx="481165" cy="42043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3856" y="2160166"/>
            <a:ext cx="11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4296810" y="2014372"/>
            <a:ext cx="1723365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 </a:t>
            </a:r>
            <a:r>
              <a:rPr lang="en-US" sz="2400" b="1" dirty="0"/>
              <a:t>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3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Framework Namespaces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891" y="1435858"/>
            <a:ext cx="695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Action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runModule</a:t>
            </a:r>
            <a:r>
              <a:rPr lang="en-US" sz="2400" dirty="0"/>
              <a:t>("</a:t>
            </a:r>
            <a:r>
              <a:rPr lang="en-US" sz="2400" dirty="0" err="1"/>
              <a:t>CreateHouseholds</a:t>
            </a:r>
            <a:r>
              <a:rPr lang="en-US" sz="2400" dirty="0"/>
              <a:t>", "</a:t>
            </a:r>
            <a:r>
              <a:rPr lang="en-US" sz="2400" dirty="0" smtClean="0"/>
              <a:t>vedemo1“)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8595" y="2172539"/>
            <a:ext cx="4790605" cy="4341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2196935"/>
            <a:ext cx="6685721" cy="4341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GROUPNAME          ATTRIBUTES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1,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4,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2010/Marea/Marea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4, character,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1,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4,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2050/Marea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2050/Marea/Marea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NA, , 4, character, None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2526" y="2187383"/>
            <a:ext cx="119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Datastore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96810" y="2014372"/>
            <a:ext cx="1723365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Initial </a:t>
            </a:r>
            <a:r>
              <a:rPr lang="en-US" sz="2400" b="1" dirty="0"/>
              <a:t>State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483704" y="2396990"/>
            <a:ext cx="685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3856" y="2160166"/>
            <a:ext cx="11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1398105" y="2743200"/>
            <a:ext cx="3387652" cy="35150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(environment)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createHouseholds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HhSizeProp_df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RunBy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Inp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7484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Framework Namespaces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891" y="1435858"/>
            <a:ext cx="695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Action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runModule</a:t>
            </a:r>
            <a:r>
              <a:rPr lang="en-US" sz="2400" dirty="0"/>
              <a:t>("</a:t>
            </a:r>
            <a:r>
              <a:rPr lang="en-US" sz="2400" dirty="0" err="1"/>
              <a:t>CreateHouseholds</a:t>
            </a:r>
            <a:r>
              <a:rPr lang="en-US" sz="2400" dirty="0"/>
              <a:t>", "</a:t>
            </a:r>
            <a:r>
              <a:rPr lang="en-US" sz="2400" dirty="0" smtClean="0"/>
              <a:t>vedemo1“)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8595" y="2172539"/>
            <a:ext cx="4790605" cy="4341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2196935"/>
            <a:ext cx="6685721" cy="4341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GROUPNAME              ATTRIBUTES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/Population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    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2526" y="2187383"/>
            <a:ext cx="119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Datastore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96810" y="2014372"/>
            <a:ext cx="1723365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After </a:t>
            </a:r>
            <a:r>
              <a:rPr lang="en-US" sz="2400" b="1" dirty="0" err="1" smtClean="0"/>
              <a:t>Inp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483704" y="2396990"/>
            <a:ext cx="685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3856" y="2160166"/>
            <a:ext cx="11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1398105" y="2743200"/>
            <a:ext cx="3387652" cy="35150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(environment)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createHouseholds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HhSizeProp_df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RunBy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Inp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0480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Framework Namespaces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891" y="1435858"/>
            <a:ext cx="695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Action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runModule</a:t>
            </a:r>
            <a:r>
              <a:rPr lang="en-US" sz="2400" dirty="0"/>
              <a:t>("</a:t>
            </a:r>
            <a:r>
              <a:rPr lang="en-US" sz="2400" dirty="0" err="1"/>
              <a:t>CreateHouseholds</a:t>
            </a:r>
            <a:r>
              <a:rPr lang="en-US" sz="2400" dirty="0"/>
              <a:t>", "</a:t>
            </a:r>
            <a:r>
              <a:rPr lang="en-US" sz="2400" dirty="0" smtClean="0"/>
              <a:t>vedemo1“)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8595" y="2172539"/>
            <a:ext cx="4790605" cy="4341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2196935"/>
            <a:ext cx="6685721" cy="4341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GROUPNAME		    ATTRIBUTES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/Population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    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2526" y="2187383"/>
            <a:ext cx="119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Datastore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96810" y="2014372"/>
            <a:ext cx="1723365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After Get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483704" y="2396990"/>
            <a:ext cx="685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3856" y="2160166"/>
            <a:ext cx="11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1398105" y="2743200"/>
            <a:ext cx="3387652" cy="35150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(environment)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Azone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1649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Framework Namespaces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891" y="1435858"/>
            <a:ext cx="695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Action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runModule</a:t>
            </a:r>
            <a:r>
              <a:rPr lang="en-US" sz="2400" dirty="0"/>
              <a:t>("</a:t>
            </a:r>
            <a:r>
              <a:rPr lang="en-US" sz="2400" dirty="0" err="1"/>
              <a:t>CreateHouseholds</a:t>
            </a:r>
            <a:r>
              <a:rPr lang="en-US" sz="2400" dirty="0"/>
              <a:t>", "</a:t>
            </a:r>
            <a:r>
              <a:rPr lang="en-US" sz="2400" dirty="0" smtClean="0"/>
              <a:t>vedemo1“)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8595" y="2172539"/>
            <a:ext cx="4790605" cy="4341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2196935"/>
            <a:ext cx="6685721" cy="4341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GROUPNAME	              ATTRIBUTES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/Population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    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2526" y="2187383"/>
            <a:ext cx="119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Datastore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75117" y="2014372"/>
            <a:ext cx="1816925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After main()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483704" y="2396990"/>
            <a:ext cx="685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3856" y="2160166"/>
            <a:ext cx="11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1398105" y="2743200"/>
            <a:ext cx="3387652" cy="35150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(environment)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HhId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HhSize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Azone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NumHh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7968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VisionEval </a:t>
            </a:r>
            <a:r>
              <a:rPr lang="en-US" dirty="0" smtClean="0"/>
              <a:t>Framework Namespaces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E95-D41C-4046-A756-BC52278D122B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891" y="1435858"/>
            <a:ext cx="695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Action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runModule</a:t>
            </a:r>
            <a:r>
              <a:rPr lang="en-US" sz="2400" dirty="0"/>
              <a:t>("</a:t>
            </a:r>
            <a:r>
              <a:rPr lang="en-US" sz="2400" dirty="0" err="1"/>
              <a:t>CreateHouseholds</a:t>
            </a:r>
            <a:r>
              <a:rPr lang="en-US" sz="2400" dirty="0"/>
              <a:t>", "</a:t>
            </a:r>
            <a:r>
              <a:rPr lang="en-US" sz="2400" dirty="0" smtClean="0"/>
              <a:t>vedemo1“)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8595" y="2172539"/>
            <a:ext cx="4790605" cy="4341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57800" y="2196935"/>
            <a:ext cx="6685721" cy="4341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GROUPNAME	              ATTRIBUTES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NumHh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/Population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2010/Household         64299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2010/Household/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Azone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character, 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2010/Household/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HhId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character, 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2010/Household/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HhSize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CreateHouseholds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integer, 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             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2010/Marea/Marea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visioneval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2050  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                NA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2526" y="2187383"/>
            <a:ext cx="119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Datastore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75117" y="2014372"/>
            <a:ext cx="1816925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After Set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483704" y="2396990"/>
            <a:ext cx="685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3856" y="2160166"/>
            <a:ext cx="115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1398105" y="2743200"/>
            <a:ext cx="3387652" cy="35150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(environment)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HhId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HhSize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Azone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NumHh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5710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800</Words>
  <Application>Microsoft Office PowerPoint</Application>
  <PresentationFormat>Widescreen</PresentationFormat>
  <Paragraphs>297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Wingdings 2</vt:lpstr>
      <vt:lpstr>Office Theme</vt:lpstr>
      <vt:lpstr>VisionEval Geographies Today </vt:lpstr>
      <vt:lpstr>VisionEval Geographies when transferred </vt:lpstr>
      <vt:lpstr>VisionEval Framework Namespaces </vt:lpstr>
      <vt:lpstr>VisionEval Framework Namespaces </vt:lpstr>
      <vt:lpstr>VisionEval Framework Namespaces </vt:lpstr>
      <vt:lpstr>VisionEval Framework Namespaces </vt:lpstr>
      <vt:lpstr>VisionEval Framework Namespaces </vt:lpstr>
      <vt:lpstr>VisionEval Framework Namespaces </vt:lpstr>
      <vt:lpstr>VisionEval Framework Namespaces </vt:lpstr>
      <vt:lpstr>VisionEval Framework Namespaces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Gregor</dc:creator>
  <cp:lastModifiedBy>Brian Gregor</cp:lastModifiedBy>
  <cp:revision>195</cp:revision>
  <dcterms:created xsi:type="dcterms:W3CDTF">2014-03-06T05:28:42Z</dcterms:created>
  <dcterms:modified xsi:type="dcterms:W3CDTF">2015-11-30T18:11:29Z</dcterms:modified>
</cp:coreProperties>
</file>