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60" r:id="rId4"/>
    <p:sldId id="261" r:id="rId5"/>
    <p:sldId id="262" r:id="rId6"/>
    <p:sldId id="291" r:id="rId7"/>
    <p:sldId id="264" r:id="rId8"/>
    <p:sldId id="265" r:id="rId9"/>
    <p:sldId id="266" r:id="rId10"/>
    <p:sldId id="263" r:id="rId11"/>
    <p:sldId id="286" r:id="rId12"/>
    <p:sldId id="287" r:id="rId13"/>
    <p:sldId id="268" r:id="rId14"/>
    <p:sldId id="267" r:id="rId15"/>
    <p:sldId id="290" r:id="rId16"/>
    <p:sldId id="289" r:id="rId17"/>
    <p:sldId id="281" r:id="rId18"/>
    <p:sldId id="283" r:id="rId19"/>
    <p:sldId id="284" r:id="rId20"/>
    <p:sldId id="28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gokJU5kYIcj9NQ8Q1iI55fx36a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B697C2-835A-4F83-B775-C8E3D9156E43}">
  <a:tblStyle styleId="{77B697C2-835A-4F83-B775-C8E3D9156E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B51883-3F77-4F0A-A99E-FDD0A2A8FCDF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E3483616-3C4F-4E0C-A0FC-EEB9149EACDB}">
      <dgm:prSet phldrT="[Text]"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Feature engineering (Lag Features)</a:t>
          </a:r>
        </a:p>
      </dgm:t>
    </dgm:pt>
    <dgm:pt modelId="{50F7E73A-1E01-4137-81E9-2CBD7E5E0559}" type="parTrans" cxnId="{C96E056A-FAE2-4A91-8EC5-54E2A12C9DB7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B41A2C-5311-413F-8CBC-CA9CA2646E28}" type="sibTrans" cxnId="{C96E056A-FAE2-4A91-8EC5-54E2A12C9DB7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F35913-60F1-4816-A384-F986F2A2694D}">
      <dgm:prSet phldrT="[Text]"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2 </a:t>
          </a:r>
          <a:r>
            <a:rPr lang="en-U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Data Merging (Population, 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Kalman Filtering) </a:t>
          </a:r>
        </a:p>
      </dgm:t>
    </dgm:pt>
    <dgm:pt modelId="{87927543-197C-4C9C-B95B-925B24FE90E6}" type="parTrans" cxnId="{7147F8A4-876D-4A7A-9379-BEBA2B705918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C4000C-5048-4FCF-A061-805D842ED227}" type="sibTrans" cxnId="{7147F8A4-876D-4A7A-9379-BEBA2B705918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2B5E8D-0145-4913-ACCB-57352D3EC1C8}">
      <dgm:prSet phldrT="[Text]"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3 </a:t>
          </a:r>
          <a:r>
            <a:rPr lang="en-U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Feature selection (Pearson Correlation)</a:t>
          </a:r>
        </a:p>
        <a:p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329C12-709C-4A73-87D1-0B7F78F6538A}" type="parTrans" cxnId="{4FDE3E1B-EAE7-4046-8F31-C57284138449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E78B29-7D6B-4188-B79A-DA289849B520}" type="sibTrans" cxnId="{4FDE3E1B-EAE7-4046-8F31-C57284138449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838757-2DB2-48AF-A1E3-3F2557384DA3}">
      <dgm:prSet phldrT="[Text]"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Data transformation (Log, Polynomial)</a:t>
          </a:r>
        </a:p>
      </dgm:t>
    </dgm:pt>
    <dgm:pt modelId="{4B09F73D-1722-4E17-AEFC-8F760C086F4F}" type="parTrans" cxnId="{CE8F66B2-A5BB-4F37-B59C-547AE6C4E18C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4775DE-CDDF-4EAF-BC77-FE3DE0FA9ACF}" type="sibTrans" cxnId="{CE8F66B2-A5BB-4F37-B59C-547AE6C4E18C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2880AC-F874-474A-8002-6B773101D5BD}">
      <dgm:prSet phldrT="[Text]"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5 </a:t>
          </a:r>
          <a:r>
            <a:rPr lang="en-U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Categorical Encoding (LE, OHE)</a:t>
          </a:r>
        </a:p>
      </dgm:t>
    </dgm:pt>
    <dgm:pt modelId="{A337DE7F-9F2F-485B-A532-9C390CE02B31}" type="parTrans" cxnId="{9DE86E63-621E-4B3A-842D-F0F7E3CA4E9B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B6A5C0-A12A-4669-B902-4F6518FC3FC7}" type="sibTrans" cxnId="{9DE86E63-621E-4B3A-842D-F0F7E3CA4E9B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F892CA-2664-4A4C-9EB8-B0B8CEF235F3}">
      <dgm:prSet phldrT="[Text]"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</a:t>
          </a:r>
          <a:r>
            <a:rPr lang="en-US" sz="16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ML Modeling</a:t>
          </a:r>
        </a:p>
      </dgm:t>
    </dgm:pt>
    <dgm:pt modelId="{37089C7B-2628-4231-B861-2C1D3C31F8FA}" type="parTrans" cxnId="{5D9D9816-2527-43DA-8561-9217B74FD63C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B53D3E-6440-43D1-9963-E577CE1031AC}" type="sibTrans" cxnId="{5D9D9816-2527-43DA-8561-9217B74FD63C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DC8C3B-6364-4BBF-883A-66BA84FD6188}" type="pres">
      <dgm:prSet presAssocID="{C1B51883-3F77-4F0A-A99E-FDD0A2A8FCDF}" presName="Name0" presStyleCnt="0">
        <dgm:presLayoutVars>
          <dgm:chMax val="7"/>
          <dgm:chPref val="5"/>
        </dgm:presLayoutVars>
      </dgm:prSet>
      <dgm:spPr/>
    </dgm:pt>
    <dgm:pt modelId="{D975CB1F-1C08-4418-A545-87322822F294}" type="pres">
      <dgm:prSet presAssocID="{C1B51883-3F77-4F0A-A99E-FDD0A2A8FCDF}" presName="arrowNode" presStyleLbl="node1" presStyleIdx="0" presStyleCnt="1"/>
      <dgm:spPr>
        <a:solidFill>
          <a:srgbClr val="FFC000"/>
        </a:solidFill>
      </dgm:spPr>
    </dgm:pt>
    <dgm:pt modelId="{54F86CD4-EFB2-4CB8-B11C-ED63F69D6A91}" type="pres">
      <dgm:prSet presAssocID="{E3483616-3C4F-4E0C-A0FC-EEB9149EACDB}" presName="txNode1" presStyleLbl="revTx" presStyleIdx="0" presStyleCnt="6" custScaleX="158856" custScaleY="41882" custLinFactNeighborX="-24132" custLinFactNeighborY="27063">
        <dgm:presLayoutVars>
          <dgm:bulletEnabled val="1"/>
        </dgm:presLayoutVars>
      </dgm:prSet>
      <dgm:spPr/>
    </dgm:pt>
    <dgm:pt modelId="{C9B099ED-13F5-4E28-8760-3E76FF0ECF66}" type="pres">
      <dgm:prSet presAssocID="{89F35913-60F1-4816-A384-F986F2A2694D}" presName="txNode2" presStyleLbl="revTx" presStyleIdx="1" presStyleCnt="6" custScaleX="137187" custLinFactNeighborX="11024" custLinFactNeighborY="-7737">
        <dgm:presLayoutVars>
          <dgm:bulletEnabled val="1"/>
        </dgm:presLayoutVars>
      </dgm:prSet>
      <dgm:spPr/>
    </dgm:pt>
    <dgm:pt modelId="{0BA01A1D-9C2F-49E2-A02B-11E9948E2059}" type="pres">
      <dgm:prSet presAssocID="{06C4000C-5048-4FCF-A061-805D842ED227}" presName="dotNode2" presStyleCnt="0"/>
      <dgm:spPr/>
    </dgm:pt>
    <dgm:pt modelId="{3460A16F-E621-4A79-B9A0-917480181ADA}" type="pres">
      <dgm:prSet presAssocID="{06C4000C-5048-4FCF-A061-805D842ED227}" presName="dotRepeatNode" presStyleLbl="fgShp" presStyleIdx="0" presStyleCnt="4" custLinFactX="-30804" custLinFactNeighborX="-100000" custLinFactNeighborY="-67823"/>
      <dgm:spPr/>
    </dgm:pt>
    <dgm:pt modelId="{A673A4FB-1328-4746-A25B-074F6E68A185}" type="pres">
      <dgm:prSet presAssocID="{6E2B5E8D-0145-4913-ACCB-57352D3EC1C8}" presName="txNode3" presStyleLbl="revTx" presStyleIdx="2" presStyleCnt="6" custScaleX="180874" custLinFactNeighborX="-31886" custLinFactNeighborY="20571">
        <dgm:presLayoutVars>
          <dgm:bulletEnabled val="1"/>
        </dgm:presLayoutVars>
      </dgm:prSet>
      <dgm:spPr/>
    </dgm:pt>
    <dgm:pt modelId="{1675CF80-A1B9-4203-AE28-54F7A604F0CC}" type="pres">
      <dgm:prSet presAssocID="{9DE78B29-7D6B-4188-B79A-DA289849B520}" presName="dotNode3" presStyleCnt="0"/>
      <dgm:spPr/>
    </dgm:pt>
    <dgm:pt modelId="{88D1F940-A39F-48C0-BBC1-7F0248B23139}" type="pres">
      <dgm:prSet presAssocID="{9DE78B29-7D6B-4188-B79A-DA289849B520}" presName="dotRepeatNode" presStyleLbl="fgShp" presStyleIdx="1" presStyleCnt="4"/>
      <dgm:spPr/>
    </dgm:pt>
    <dgm:pt modelId="{8C3CE12F-BDC8-4DD6-B688-7B2FDF93FB7C}" type="pres">
      <dgm:prSet presAssocID="{C4838757-2DB2-48AF-A1E3-3F2557384DA3}" presName="txNode4" presStyleLbl="revTx" presStyleIdx="3" presStyleCnt="6" custScaleX="160247" custLinFactNeighborX="25567" custLinFactNeighborY="1511">
        <dgm:presLayoutVars>
          <dgm:bulletEnabled val="1"/>
        </dgm:presLayoutVars>
      </dgm:prSet>
      <dgm:spPr/>
    </dgm:pt>
    <dgm:pt modelId="{BB2FF381-4B40-4964-BEF5-26797575562D}" type="pres">
      <dgm:prSet presAssocID="{AC4775DE-CDDF-4EAF-BC77-FE3DE0FA9ACF}" presName="dotNode4" presStyleCnt="0"/>
      <dgm:spPr/>
    </dgm:pt>
    <dgm:pt modelId="{296E291B-A7CF-4A48-A1DB-22DB37C8728B}" type="pres">
      <dgm:prSet presAssocID="{AC4775DE-CDDF-4EAF-BC77-FE3DE0FA9ACF}" presName="dotRepeatNode" presStyleLbl="fgShp" presStyleIdx="2" presStyleCnt="4"/>
      <dgm:spPr/>
    </dgm:pt>
    <dgm:pt modelId="{F2F916A7-E4E8-4B74-B70A-71457C1C3FF3}" type="pres">
      <dgm:prSet presAssocID="{A82880AC-F874-474A-8002-6B773101D5BD}" presName="txNode5" presStyleLbl="revTx" presStyleIdx="4" presStyleCnt="6" custScaleX="147073" custLinFactNeighborX="-22271" custLinFactNeighborY="1905">
        <dgm:presLayoutVars>
          <dgm:bulletEnabled val="1"/>
        </dgm:presLayoutVars>
      </dgm:prSet>
      <dgm:spPr/>
    </dgm:pt>
    <dgm:pt modelId="{4A0CA59B-596A-4E95-908E-968475CE2571}" type="pres">
      <dgm:prSet presAssocID="{66B6A5C0-A12A-4669-B902-4F6518FC3FC7}" presName="dotNode5" presStyleCnt="0"/>
      <dgm:spPr/>
    </dgm:pt>
    <dgm:pt modelId="{7B5C6840-BA39-4E01-B89B-7CCCB7C7EFF3}" type="pres">
      <dgm:prSet presAssocID="{66B6A5C0-A12A-4669-B902-4F6518FC3FC7}" presName="dotRepeatNode" presStyleLbl="fgShp" presStyleIdx="3" presStyleCnt="4"/>
      <dgm:spPr/>
    </dgm:pt>
    <dgm:pt modelId="{A1AF049A-EEC4-4F5A-812B-82B30071E316}" type="pres">
      <dgm:prSet presAssocID="{3BF892CA-2664-4A4C-9EB8-B0B8CEF235F3}" presName="txNode6" presStyleLbl="revTx" presStyleIdx="5" presStyleCnt="6" custScaleX="61761" custScaleY="51818">
        <dgm:presLayoutVars>
          <dgm:bulletEnabled val="1"/>
        </dgm:presLayoutVars>
      </dgm:prSet>
      <dgm:spPr/>
    </dgm:pt>
  </dgm:ptLst>
  <dgm:cxnLst>
    <dgm:cxn modelId="{9F42C308-F022-4644-8FB5-D60188A10F60}" type="presOf" srcId="{C4838757-2DB2-48AF-A1E3-3F2557384DA3}" destId="{8C3CE12F-BDC8-4DD6-B688-7B2FDF93FB7C}" srcOrd="0" destOrd="0" presId="urn:microsoft.com/office/officeart/2009/3/layout/DescendingProcess"/>
    <dgm:cxn modelId="{5D9D9816-2527-43DA-8561-9217B74FD63C}" srcId="{C1B51883-3F77-4F0A-A99E-FDD0A2A8FCDF}" destId="{3BF892CA-2664-4A4C-9EB8-B0B8CEF235F3}" srcOrd="5" destOrd="0" parTransId="{37089C7B-2628-4231-B861-2C1D3C31F8FA}" sibTransId="{46B53D3E-6440-43D1-9963-E577CE1031AC}"/>
    <dgm:cxn modelId="{4FDE3E1B-EAE7-4046-8F31-C57284138449}" srcId="{C1B51883-3F77-4F0A-A99E-FDD0A2A8FCDF}" destId="{6E2B5E8D-0145-4913-ACCB-57352D3EC1C8}" srcOrd="2" destOrd="0" parTransId="{59329C12-709C-4A73-87D1-0B7F78F6538A}" sibTransId="{9DE78B29-7D6B-4188-B79A-DA289849B520}"/>
    <dgm:cxn modelId="{1A80981B-E9A1-4C4E-8EA9-C9BEB63EA7A2}" type="presOf" srcId="{66B6A5C0-A12A-4669-B902-4F6518FC3FC7}" destId="{7B5C6840-BA39-4E01-B89B-7CCCB7C7EFF3}" srcOrd="0" destOrd="0" presId="urn:microsoft.com/office/officeart/2009/3/layout/DescendingProcess"/>
    <dgm:cxn modelId="{9DE86E63-621E-4B3A-842D-F0F7E3CA4E9B}" srcId="{C1B51883-3F77-4F0A-A99E-FDD0A2A8FCDF}" destId="{A82880AC-F874-474A-8002-6B773101D5BD}" srcOrd="4" destOrd="0" parTransId="{A337DE7F-9F2F-485B-A532-9C390CE02B31}" sibTransId="{66B6A5C0-A12A-4669-B902-4F6518FC3FC7}"/>
    <dgm:cxn modelId="{C96E056A-FAE2-4A91-8EC5-54E2A12C9DB7}" srcId="{C1B51883-3F77-4F0A-A99E-FDD0A2A8FCDF}" destId="{E3483616-3C4F-4E0C-A0FC-EEB9149EACDB}" srcOrd="0" destOrd="0" parTransId="{50F7E73A-1E01-4137-81E9-2CBD7E5E0559}" sibTransId="{98B41A2C-5311-413F-8CBC-CA9CA2646E28}"/>
    <dgm:cxn modelId="{32BF9286-F5DD-4A59-922A-0A8E32D162CC}" type="presOf" srcId="{6E2B5E8D-0145-4913-ACCB-57352D3EC1C8}" destId="{A673A4FB-1328-4746-A25B-074F6E68A185}" srcOrd="0" destOrd="0" presId="urn:microsoft.com/office/officeart/2009/3/layout/DescendingProcess"/>
    <dgm:cxn modelId="{57B4DE8B-3508-410D-8C66-17E022EE8DBD}" type="presOf" srcId="{E3483616-3C4F-4E0C-A0FC-EEB9149EACDB}" destId="{54F86CD4-EFB2-4CB8-B11C-ED63F69D6A91}" srcOrd="0" destOrd="0" presId="urn:microsoft.com/office/officeart/2009/3/layout/DescendingProcess"/>
    <dgm:cxn modelId="{6661129D-B4D6-4A97-9772-581E1D754F6B}" type="presOf" srcId="{C1B51883-3F77-4F0A-A99E-FDD0A2A8FCDF}" destId="{B1DC8C3B-6364-4BBF-883A-66BA84FD6188}" srcOrd="0" destOrd="0" presId="urn:microsoft.com/office/officeart/2009/3/layout/DescendingProcess"/>
    <dgm:cxn modelId="{7147F8A4-876D-4A7A-9379-BEBA2B705918}" srcId="{C1B51883-3F77-4F0A-A99E-FDD0A2A8FCDF}" destId="{89F35913-60F1-4816-A384-F986F2A2694D}" srcOrd="1" destOrd="0" parTransId="{87927543-197C-4C9C-B95B-925B24FE90E6}" sibTransId="{06C4000C-5048-4FCF-A061-805D842ED227}"/>
    <dgm:cxn modelId="{CE8F66B2-A5BB-4F37-B59C-547AE6C4E18C}" srcId="{C1B51883-3F77-4F0A-A99E-FDD0A2A8FCDF}" destId="{C4838757-2DB2-48AF-A1E3-3F2557384DA3}" srcOrd="3" destOrd="0" parTransId="{4B09F73D-1722-4E17-AEFC-8F760C086F4F}" sibTransId="{AC4775DE-CDDF-4EAF-BC77-FE3DE0FA9ACF}"/>
    <dgm:cxn modelId="{B4234FB3-1FFB-4150-A1E6-4987A432A9D7}" type="presOf" srcId="{AC4775DE-CDDF-4EAF-BC77-FE3DE0FA9ACF}" destId="{296E291B-A7CF-4A48-A1DB-22DB37C8728B}" srcOrd="0" destOrd="0" presId="urn:microsoft.com/office/officeart/2009/3/layout/DescendingProcess"/>
    <dgm:cxn modelId="{C3EEE5B9-39CA-4CFF-93CF-74CE2E497989}" type="presOf" srcId="{9DE78B29-7D6B-4188-B79A-DA289849B520}" destId="{88D1F940-A39F-48C0-BBC1-7F0248B23139}" srcOrd="0" destOrd="0" presId="urn:microsoft.com/office/officeart/2009/3/layout/DescendingProcess"/>
    <dgm:cxn modelId="{106936E3-8BC0-4183-B519-1A50F711F3C1}" type="presOf" srcId="{06C4000C-5048-4FCF-A061-805D842ED227}" destId="{3460A16F-E621-4A79-B9A0-917480181ADA}" srcOrd="0" destOrd="0" presId="urn:microsoft.com/office/officeart/2009/3/layout/DescendingProcess"/>
    <dgm:cxn modelId="{0796BAE4-C3CE-4FC2-B6C2-139E6FA42061}" type="presOf" srcId="{A82880AC-F874-474A-8002-6B773101D5BD}" destId="{F2F916A7-E4E8-4B74-B70A-71457C1C3FF3}" srcOrd="0" destOrd="0" presId="urn:microsoft.com/office/officeart/2009/3/layout/DescendingProcess"/>
    <dgm:cxn modelId="{B61644E5-1C1E-41AD-9AE3-76C06B9A00A9}" type="presOf" srcId="{3BF892CA-2664-4A4C-9EB8-B0B8CEF235F3}" destId="{A1AF049A-EEC4-4F5A-812B-82B30071E316}" srcOrd="0" destOrd="0" presId="urn:microsoft.com/office/officeart/2009/3/layout/DescendingProcess"/>
    <dgm:cxn modelId="{734CE6E9-C311-4086-B744-586924B0297E}" type="presOf" srcId="{89F35913-60F1-4816-A384-F986F2A2694D}" destId="{C9B099ED-13F5-4E28-8760-3E76FF0ECF66}" srcOrd="0" destOrd="0" presId="urn:microsoft.com/office/officeart/2009/3/layout/DescendingProcess"/>
    <dgm:cxn modelId="{41C9813E-FDAB-47BB-A12C-B04232FFD5E2}" type="presParOf" srcId="{B1DC8C3B-6364-4BBF-883A-66BA84FD6188}" destId="{D975CB1F-1C08-4418-A545-87322822F294}" srcOrd="0" destOrd="0" presId="urn:microsoft.com/office/officeart/2009/3/layout/DescendingProcess"/>
    <dgm:cxn modelId="{43AE9844-14D0-4AD9-835E-9C5AAFDF7B56}" type="presParOf" srcId="{B1DC8C3B-6364-4BBF-883A-66BA84FD6188}" destId="{54F86CD4-EFB2-4CB8-B11C-ED63F69D6A91}" srcOrd="1" destOrd="0" presId="urn:microsoft.com/office/officeart/2009/3/layout/DescendingProcess"/>
    <dgm:cxn modelId="{9FFA5260-7615-4954-87D8-8BF27E3531E6}" type="presParOf" srcId="{B1DC8C3B-6364-4BBF-883A-66BA84FD6188}" destId="{C9B099ED-13F5-4E28-8760-3E76FF0ECF66}" srcOrd="2" destOrd="0" presId="urn:microsoft.com/office/officeart/2009/3/layout/DescendingProcess"/>
    <dgm:cxn modelId="{F0F4F37A-0032-418E-AFB8-92AB9B512474}" type="presParOf" srcId="{B1DC8C3B-6364-4BBF-883A-66BA84FD6188}" destId="{0BA01A1D-9C2F-49E2-A02B-11E9948E2059}" srcOrd="3" destOrd="0" presId="urn:microsoft.com/office/officeart/2009/3/layout/DescendingProcess"/>
    <dgm:cxn modelId="{7DEF4BDF-841E-46CC-9D0E-AB0A88D5FDD3}" type="presParOf" srcId="{0BA01A1D-9C2F-49E2-A02B-11E9948E2059}" destId="{3460A16F-E621-4A79-B9A0-917480181ADA}" srcOrd="0" destOrd="0" presId="urn:microsoft.com/office/officeart/2009/3/layout/DescendingProcess"/>
    <dgm:cxn modelId="{A8185AD6-BCEA-4C03-B09E-0B2EE38A1D32}" type="presParOf" srcId="{B1DC8C3B-6364-4BBF-883A-66BA84FD6188}" destId="{A673A4FB-1328-4746-A25B-074F6E68A185}" srcOrd="4" destOrd="0" presId="urn:microsoft.com/office/officeart/2009/3/layout/DescendingProcess"/>
    <dgm:cxn modelId="{444AE6F5-13B1-454C-A53E-521B7A122237}" type="presParOf" srcId="{B1DC8C3B-6364-4BBF-883A-66BA84FD6188}" destId="{1675CF80-A1B9-4203-AE28-54F7A604F0CC}" srcOrd="5" destOrd="0" presId="urn:microsoft.com/office/officeart/2009/3/layout/DescendingProcess"/>
    <dgm:cxn modelId="{645D0290-7BE3-455A-8DC9-A40687BDCBFB}" type="presParOf" srcId="{1675CF80-A1B9-4203-AE28-54F7A604F0CC}" destId="{88D1F940-A39F-48C0-BBC1-7F0248B23139}" srcOrd="0" destOrd="0" presId="urn:microsoft.com/office/officeart/2009/3/layout/DescendingProcess"/>
    <dgm:cxn modelId="{F4DAAF7F-9675-435D-A643-92683B1614A3}" type="presParOf" srcId="{B1DC8C3B-6364-4BBF-883A-66BA84FD6188}" destId="{8C3CE12F-BDC8-4DD6-B688-7B2FDF93FB7C}" srcOrd="6" destOrd="0" presId="urn:microsoft.com/office/officeart/2009/3/layout/DescendingProcess"/>
    <dgm:cxn modelId="{2E081B78-3679-4DA3-ADEB-1A0291515A32}" type="presParOf" srcId="{B1DC8C3B-6364-4BBF-883A-66BA84FD6188}" destId="{BB2FF381-4B40-4964-BEF5-26797575562D}" srcOrd="7" destOrd="0" presId="urn:microsoft.com/office/officeart/2009/3/layout/DescendingProcess"/>
    <dgm:cxn modelId="{53DEAE46-76BD-490B-92B1-FBC11F8B88FD}" type="presParOf" srcId="{BB2FF381-4B40-4964-BEF5-26797575562D}" destId="{296E291B-A7CF-4A48-A1DB-22DB37C8728B}" srcOrd="0" destOrd="0" presId="urn:microsoft.com/office/officeart/2009/3/layout/DescendingProcess"/>
    <dgm:cxn modelId="{BE41A7F5-24EC-4B20-978E-34C4BDB5D54E}" type="presParOf" srcId="{B1DC8C3B-6364-4BBF-883A-66BA84FD6188}" destId="{F2F916A7-E4E8-4B74-B70A-71457C1C3FF3}" srcOrd="8" destOrd="0" presId="urn:microsoft.com/office/officeart/2009/3/layout/DescendingProcess"/>
    <dgm:cxn modelId="{741DF87C-9B42-4A43-8B31-825212C6EF9D}" type="presParOf" srcId="{B1DC8C3B-6364-4BBF-883A-66BA84FD6188}" destId="{4A0CA59B-596A-4E95-908E-968475CE2571}" srcOrd="9" destOrd="0" presId="urn:microsoft.com/office/officeart/2009/3/layout/DescendingProcess"/>
    <dgm:cxn modelId="{9B1B94ED-6DF8-497A-B0F5-9D0E2682A3C1}" type="presParOf" srcId="{4A0CA59B-596A-4E95-908E-968475CE2571}" destId="{7B5C6840-BA39-4E01-B89B-7CCCB7C7EFF3}" srcOrd="0" destOrd="0" presId="urn:microsoft.com/office/officeart/2009/3/layout/DescendingProcess"/>
    <dgm:cxn modelId="{925F999D-2869-4D90-9B3C-66BB05E93174}" type="presParOf" srcId="{B1DC8C3B-6364-4BBF-883A-66BA84FD6188}" destId="{A1AF049A-EEC4-4F5A-812B-82B30071E316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5CB1F-1C08-4418-A545-87322822F294}">
      <dsp:nvSpPr>
        <dsp:cNvPr id="0" name=""/>
        <dsp:cNvSpPr/>
      </dsp:nvSpPr>
      <dsp:spPr>
        <a:xfrm rot="4396374">
          <a:off x="2068773" y="1083580"/>
          <a:ext cx="4700744" cy="3278183"/>
        </a:xfrm>
        <a:prstGeom prst="swooshArrow">
          <a:avLst>
            <a:gd name="adj1" fmla="val 16310"/>
            <a:gd name="adj2" fmla="val 3137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0A16F-E621-4A79-B9A0-917480181ADA}">
      <dsp:nvSpPr>
        <dsp:cNvPr id="0" name=""/>
        <dsp:cNvSpPr/>
      </dsp:nvSpPr>
      <dsp:spPr>
        <a:xfrm>
          <a:off x="3515679" y="1326565"/>
          <a:ext cx="118708" cy="118708"/>
        </a:xfrm>
        <a:prstGeom prst="ellips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1F940-A39F-48C0-BBC1-7F0248B23139}">
      <dsp:nvSpPr>
        <dsp:cNvPr id="0" name=""/>
        <dsp:cNvSpPr/>
      </dsp:nvSpPr>
      <dsp:spPr>
        <a:xfrm>
          <a:off x="4341222" y="1921662"/>
          <a:ext cx="118708" cy="118708"/>
        </a:xfrm>
        <a:prstGeom prst="ellips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E291B-A7CF-4A48-A1DB-22DB37C8728B}">
      <dsp:nvSpPr>
        <dsp:cNvPr id="0" name=""/>
        <dsp:cNvSpPr/>
      </dsp:nvSpPr>
      <dsp:spPr>
        <a:xfrm>
          <a:off x="4943804" y="2523917"/>
          <a:ext cx="118708" cy="118708"/>
        </a:xfrm>
        <a:prstGeom prst="ellips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F86CD4-EFB2-4CB8-B11C-ED63F69D6A91}">
      <dsp:nvSpPr>
        <dsp:cNvPr id="0" name=""/>
        <dsp:cNvSpPr/>
      </dsp:nvSpPr>
      <dsp:spPr>
        <a:xfrm>
          <a:off x="566622" y="488965"/>
          <a:ext cx="3520654" cy="364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Feature engineering (Lag Features)</a:t>
          </a:r>
        </a:p>
      </dsp:txBody>
      <dsp:txXfrm>
        <a:off x="566622" y="488965"/>
        <a:ext cx="3520654" cy="364899"/>
      </dsp:txXfrm>
    </dsp:sp>
    <dsp:sp modelId="{C9B099ED-13F5-4E28-8760-3E76FF0ECF66}">
      <dsp:nvSpPr>
        <dsp:cNvPr id="0" name=""/>
        <dsp:cNvSpPr/>
      </dsp:nvSpPr>
      <dsp:spPr>
        <a:xfrm>
          <a:off x="4199722" y="963394"/>
          <a:ext cx="4519534" cy="87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 </a:t>
          </a:r>
          <a:r>
            <a:rPr lang="en-U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Merging (Population, 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Kalman Filtering) </a:t>
          </a:r>
        </a:p>
      </dsp:txBody>
      <dsp:txXfrm>
        <a:off x="4199722" y="963394"/>
        <a:ext cx="4519534" cy="871255"/>
      </dsp:txXfrm>
    </dsp:sp>
    <dsp:sp modelId="{A673A4FB-1328-4746-A25B-074F6E68A185}">
      <dsp:nvSpPr>
        <dsp:cNvPr id="0" name=""/>
        <dsp:cNvSpPr/>
      </dsp:nvSpPr>
      <dsp:spPr>
        <a:xfrm>
          <a:off x="150786" y="1724614"/>
          <a:ext cx="4008629" cy="87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 </a:t>
          </a:r>
          <a:r>
            <a:rPr lang="en-U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selection (Pearson Correlation)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0786" y="1724614"/>
        <a:ext cx="4008629" cy="871255"/>
      </dsp:txXfrm>
    </dsp:sp>
    <dsp:sp modelId="{7B5C6840-BA39-4E01-B89B-7CCCB7C7EFF3}">
      <dsp:nvSpPr>
        <dsp:cNvPr id="0" name=""/>
        <dsp:cNvSpPr/>
      </dsp:nvSpPr>
      <dsp:spPr>
        <a:xfrm>
          <a:off x="5379867" y="3186615"/>
          <a:ext cx="118708" cy="118708"/>
        </a:xfrm>
        <a:prstGeom prst="ellips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CE12F-BDC8-4DD6-B688-7B2FDF93FB7C}">
      <dsp:nvSpPr>
        <dsp:cNvPr id="0" name=""/>
        <dsp:cNvSpPr/>
      </dsp:nvSpPr>
      <dsp:spPr>
        <a:xfrm>
          <a:off x="5426289" y="2160808"/>
          <a:ext cx="3551482" cy="87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Data transformation (Log, Polynomial)</a:t>
          </a:r>
        </a:p>
      </dsp:txBody>
      <dsp:txXfrm>
        <a:off x="5426289" y="2160808"/>
        <a:ext cx="3551482" cy="871255"/>
      </dsp:txXfrm>
    </dsp:sp>
    <dsp:sp modelId="{F2F916A7-E4E8-4B74-B70A-71457C1C3FF3}">
      <dsp:nvSpPr>
        <dsp:cNvPr id="0" name=""/>
        <dsp:cNvSpPr/>
      </dsp:nvSpPr>
      <dsp:spPr>
        <a:xfrm>
          <a:off x="244551" y="2826939"/>
          <a:ext cx="4845222" cy="87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 </a:t>
          </a:r>
          <a:r>
            <a:rPr lang="en-U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Categorical Encoding (LE, OHE)</a:t>
          </a:r>
        </a:p>
      </dsp:txBody>
      <dsp:txXfrm>
        <a:off x="244551" y="2826939"/>
        <a:ext cx="4845222" cy="871255"/>
      </dsp:txXfrm>
    </dsp:sp>
    <dsp:sp modelId="{A1AF049A-EEC4-4F5A-812B-82B30071E316}">
      <dsp:nvSpPr>
        <dsp:cNvPr id="0" name=""/>
        <dsp:cNvSpPr/>
      </dsp:nvSpPr>
      <dsp:spPr>
        <a:xfrm>
          <a:off x="5321206" y="4783983"/>
          <a:ext cx="1849704" cy="45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</a:t>
          </a:r>
          <a:r>
            <a:rPr lang="en-US" sz="16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ML Modeling</a:t>
          </a:r>
        </a:p>
      </dsp:txBody>
      <dsp:txXfrm>
        <a:off x="5321206" y="4783983"/>
        <a:ext cx="1849704" cy="451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709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1177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117f89fc1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117f89fc1_5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7117f89fc1_5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0843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">
  <p:cSld name="Cov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8"/>
          <p:cNvPicPr preferRelativeResize="0"/>
          <p:nvPr/>
        </p:nvPicPr>
        <p:blipFill rotWithShape="1">
          <a:blip r:embed="rId2">
            <a:alphaModFix/>
          </a:blip>
          <a:srcRect b="-14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8"/>
          <p:cNvSpPr/>
          <p:nvPr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" name="Google Shape;27;p28"/>
          <p:cNvSpPr>
            <a:spLocks noGrp="1"/>
          </p:cNvSpPr>
          <p:nvPr>
            <p:ph type="pic" idx="2"/>
          </p:nvPr>
        </p:nvSpPr>
        <p:spPr>
          <a:xfrm>
            <a:off x="-11284" y="1"/>
            <a:ext cx="7815636" cy="66770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28" name="Google Shape;28;p28"/>
          <p:cNvSpPr/>
          <p:nvPr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" name="Google Shape;29;p28"/>
          <p:cNvSpPr/>
          <p:nvPr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0" rIns="3600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" name="Google Shape;30;p28"/>
          <p:cNvSpPr txBox="1"/>
          <p:nvPr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" name="Google Shape;31;p28"/>
          <p:cNvSpPr txBox="1"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" name="Google Shape;33;p28"/>
          <p:cNvSpPr/>
          <p:nvPr/>
        </p:nvSpPr>
        <p:spPr>
          <a:xfrm>
            <a:off x="8776606" y="3981146"/>
            <a:ext cx="3413965" cy="2695876"/>
          </a:xfrm>
          <a:custGeom>
            <a:avLst/>
            <a:gdLst/>
            <a:ahLst/>
            <a:cxnLst/>
            <a:rect l="l" t="t" r="r" b="b"/>
            <a:pathLst>
              <a:path w="4115752" h="3250050" extrusionOk="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" name="Google Shape;34;p28"/>
          <p:cNvSpPr/>
          <p:nvPr/>
        </p:nvSpPr>
        <p:spPr>
          <a:xfrm>
            <a:off x="-9856" y="6822000"/>
            <a:ext cx="12201857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rgbClr val="D8D8D8"/>
              </a:gs>
              <a:gs pos="68000">
                <a:srgbClr val="262626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7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7"/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5580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7"/>
          <p:cNvSpPr txBox="1">
            <a:spLocks noGrp="1"/>
          </p:cNvSpPr>
          <p:nvPr>
            <p:ph type="body" idx="2"/>
          </p:nvPr>
        </p:nvSpPr>
        <p:spPr>
          <a:xfrm>
            <a:off x="360000" y="1620000"/>
            <a:ext cx="558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7"/>
          <p:cNvSpPr txBox="1">
            <a:spLocks noGrp="1"/>
          </p:cNvSpPr>
          <p:nvPr>
            <p:ph type="body" idx="3"/>
          </p:nvPr>
        </p:nvSpPr>
        <p:spPr>
          <a:xfrm>
            <a:off x="6253200" y="1980000"/>
            <a:ext cx="5580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37"/>
          <p:cNvSpPr txBox="1">
            <a:spLocks noGrp="1"/>
          </p:cNvSpPr>
          <p:nvPr>
            <p:ph type="body" idx="4"/>
          </p:nvPr>
        </p:nvSpPr>
        <p:spPr>
          <a:xfrm>
            <a:off x="6253200" y="1620000"/>
            <a:ext cx="558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37"/>
          <p:cNvSpPr txBox="1">
            <a:spLocks noGrp="1"/>
          </p:cNvSpPr>
          <p:nvPr>
            <p:ph type="ftr" idx="11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F2F2F2"/>
              </a:gs>
              <a:gs pos="82000">
                <a:srgbClr val="F2F2F2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7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8"/>
          <p:cNvSpPr txBox="1">
            <a:spLocks noGrp="1"/>
          </p:cNvSpPr>
          <p:nvPr>
            <p:ph type="ftr" idx="11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F2F2F2"/>
              </a:gs>
              <a:gs pos="82000">
                <a:srgbClr val="F2F2F2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8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>
  <p:cSld name="Divi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9"/>
          <p:cNvSpPr/>
          <p:nvPr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8" name="Google Shape;38;p29"/>
          <p:cNvSpPr>
            <a:spLocks noGrp="1"/>
          </p:cNvSpPr>
          <p:nvPr>
            <p:ph type="pic" idx="2"/>
          </p:nvPr>
        </p:nvSpPr>
        <p:spPr>
          <a:xfrm>
            <a:off x="7801097" y="1"/>
            <a:ext cx="4389475" cy="66776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ftr" idx="11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262626"/>
              </a:gs>
              <a:gs pos="82000">
                <a:srgbClr val="262626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3" name="Google Shape;43;p29"/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/>
            <a:ahLst/>
            <a:cxnLst/>
            <a:rect l="l" t="t" r="r" b="b"/>
            <a:pathLst>
              <a:path w="6027420" h="2599249" extrusionOk="0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Photo">
  <p:cSld name="Large Phot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9" cy="667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body" idx="1"/>
          </p:nvPr>
        </p:nvSpPr>
        <p:spPr>
          <a:xfrm>
            <a:off x="7801275" y="6156000"/>
            <a:ext cx="3793125" cy="3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200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360363" y="1080000"/>
            <a:ext cx="11471275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  <a:defRPr sz="21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360000" y="1620000"/>
            <a:ext cx="11473200" cy="4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ftr" idx="11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F2F2F2"/>
              </a:gs>
              <a:gs pos="82000">
                <a:srgbClr val="F2F2F2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1"/>
          </p:nvPr>
        </p:nvSpPr>
        <p:spPr>
          <a:xfrm>
            <a:off x="360363" y="1080000"/>
            <a:ext cx="11471275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  <a:defRPr sz="21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body" idx="2"/>
          </p:nvPr>
        </p:nvSpPr>
        <p:spPr>
          <a:xfrm>
            <a:off x="360000" y="1620000"/>
            <a:ext cx="5580000" cy="4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body" idx="3"/>
          </p:nvPr>
        </p:nvSpPr>
        <p:spPr>
          <a:xfrm>
            <a:off x="6253200" y="1620000"/>
            <a:ext cx="5580000" cy="4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ftr" idx="11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F2F2F2"/>
              </a:gs>
              <a:gs pos="82000">
                <a:srgbClr val="F2F2F2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 Only">
  <p:cSld name="Titles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body" idx="1"/>
          </p:nvPr>
        </p:nvSpPr>
        <p:spPr>
          <a:xfrm>
            <a:off x="360363" y="1080000"/>
            <a:ext cx="11471275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  <a:defRPr sz="21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ftr" idx="11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F2F2F2"/>
              </a:gs>
              <a:gs pos="82000">
                <a:srgbClr val="F2F2F2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>
            <a:spLocks noGrp="1"/>
          </p:cNvSpPr>
          <p:nvPr>
            <p:ph type="media" idx="2"/>
          </p:nvPr>
        </p:nvSpPr>
        <p:spPr>
          <a:xfrm>
            <a:off x="0" y="0"/>
            <a:ext cx="12192000" cy="667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body" idx="1"/>
          </p:nvPr>
        </p:nvSpPr>
        <p:spPr>
          <a:xfrm>
            <a:off x="7801275" y="6156000"/>
            <a:ext cx="3793125" cy="3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200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Divider">
  <p:cSld name="1_Divi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5"/>
          <p:cNvSpPr/>
          <p:nvPr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5" name="Google Shape;75;p35"/>
          <p:cNvSpPr>
            <a:spLocks noGrp="1"/>
          </p:cNvSpPr>
          <p:nvPr>
            <p:ph type="pic" idx="2"/>
          </p:nvPr>
        </p:nvSpPr>
        <p:spPr>
          <a:xfrm>
            <a:off x="7801097" y="1"/>
            <a:ext cx="4389475" cy="66776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ctrTitle"/>
          </p:nvPr>
        </p:nvSpPr>
        <p:spPr>
          <a:xfrm>
            <a:off x="794862" y="3032684"/>
            <a:ext cx="3759807" cy="154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6060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wentieth Century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/>
          <p:nvPr/>
        </p:nvSpPr>
        <p:spPr>
          <a:xfrm>
            <a:off x="1774391" y="4123811"/>
            <a:ext cx="6027420" cy="2599249"/>
          </a:xfrm>
          <a:custGeom>
            <a:avLst/>
            <a:gdLst/>
            <a:ahLst/>
            <a:cxnLst/>
            <a:rect l="l" t="t" r="r" b="b"/>
            <a:pathLst>
              <a:path w="6027420" h="2599249" extrusionOk="0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8" name="Google Shape;78;p35"/>
          <p:cNvSpPr txBox="1">
            <a:spLocks noGrp="1"/>
          </p:cNvSpPr>
          <p:nvPr>
            <p:ph type="body" idx="1"/>
          </p:nvPr>
        </p:nvSpPr>
        <p:spPr>
          <a:xfrm>
            <a:off x="794861" y="4741677"/>
            <a:ext cx="3756943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3"/>
          </p:nvPr>
        </p:nvSpPr>
        <p:spPr>
          <a:xfrm>
            <a:off x="1088990" y="5147137"/>
            <a:ext cx="3462814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/>
          <p:nvPr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1" name="Google Shape;81;p35"/>
          <p:cNvSpPr/>
          <p:nvPr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0" rIns="3600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2" name="Google Shape;82;p35"/>
          <p:cNvSpPr txBox="1"/>
          <p:nvPr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3" name="Google Shape;83;p35"/>
          <p:cNvSpPr/>
          <p:nvPr/>
        </p:nvSpPr>
        <p:spPr>
          <a:xfrm>
            <a:off x="-9856" y="6822000"/>
            <a:ext cx="12201857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rgbClr val="D8D8D8"/>
              </a:gs>
              <a:gs pos="68000">
                <a:srgbClr val="262626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2">
  <p:cSld name="Text Layout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6"/>
          <p:cNvSpPr/>
          <p:nvPr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6" name="Google Shape;86;p36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body" idx="1"/>
          </p:nvPr>
        </p:nvSpPr>
        <p:spPr>
          <a:xfrm>
            <a:off x="360363" y="1080000"/>
            <a:ext cx="6992937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  <a:defRPr sz="21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body" idx="2"/>
          </p:nvPr>
        </p:nvSpPr>
        <p:spPr>
          <a:xfrm>
            <a:off x="360000" y="1620000"/>
            <a:ext cx="6992936" cy="4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6"/>
          <p:cNvSpPr>
            <a:spLocks noGrp="1"/>
          </p:cNvSpPr>
          <p:nvPr>
            <p:ph type="pic" idx="3"/>
          </p:nvPr>
        </p:nvSpPr>
        <p:spPr>
          <a:xfrm>
            <a:off x="8127752" y="4320000"/>
            <a:ext cx="1800000" cy="18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90" name="Google Shape;90;p36"/>
          <p:cNvSpPr txBox="1">
            <a:spLocks noGrp="1"/>
          </p:cNvSpPr>
          <p:nvPr>
            <p:ph type="ftr" idx="11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F2F2F2"/>
              </a:gs>
              <a:gs pos="82000">
                <a:srgbClr val="F2F2F2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6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36"/>
          <p:cNvSpPr>
            <a:spLocks noGrp="1"/>
          </p:cNvSpPr>
          <p:nvPr>
            <p:ph type="pic" idx="4"/>
          </p:nvPr>
        </p:nvSpPr>
        <p:spPr>
          <a:xfrm>
            <a:off x="10057037" y="4320000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93" name="Google Shape;93;p36"/>
          <p:cNvSpPr>
            <a:spLocks noGrp="1"/>
          </p:cNvSpPr>
          <p:nvPr>
            <p:ph type="pic" idx="5"/>
          </p:nvPr>
        </p:nvSpPr>
        <p:spPr>
          <a:xfrm>
            <a:off x="8127752" y="2395565"/>
            <a:ext cx="1800000" cy="18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94" name="Google Shape;94;p36"/>
          <p:cNvSpPr>
            <a:spLocks noGrp="1"/>
          </p:cNvSpPr>
          <p:nvPr>
            <p:ph type="pic" idx="6"/>
          </p:nvPr>
        </p:nvSpPr>
        <p:spPr>
          <a:xfrm>
            <a:off x="10057037" y="2395565"/>
            <a:ext cx="1800000" cy="180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95" name="Google Shape;95;p36"/>
          <p:cNvSpPr>
            <a:spLocks noGrp="1"/>
          </p:cNvSpPr>
          <p:nvPr>
            <p:ph type="pic" idx="7"/>
          </p:nvPr>
        </p:nvSpPr>
        <p:spPr>
          <a:xfrm>
            <a:off x="8127752" y="471129"/>
            <a:ext cx="1800000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96" name="Google Shape;96;p36"/>
          <p:cNvSpPr>
            <a:spLocks noGrp="1"/>
          </p:cNvSpPr>
          <p:nvPr>
            <p:ph type="pic" idx="8"/>
          </p:nvPr>
        </p:nvSpPr>
        <p:spPr>
          <a:xfrm>
            <a:off x="10057037" y="471129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26"/>
          <p:cNvSpPr/>
          <p:nvPr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0" rIns="3600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Jens Martensson</a:t>
            </a:r>
            <a:endParaRPr/>
          </a:p>
        </p:txBody>
      </p:sp>
      <p:sp>
        <p:nvSpPr>
          <p:cNvPr id="12" name="Google Shape;12;p26"/>
          <p:cNvSpPr/>
          <p:nvPr/>
        </p:nvSpPr>
        <p:spPr>
          <a:xfrm>
            <a:off x="-9856" y="6822000"/>
            <a:ext cx="12201857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rgbClr val="D8D8D8"/>
              </a:gs>
              <a:gs pos="68000">
                <a:srgbClr val="262626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" name="Google Shape;13;p26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wentieth Century"/>
              <a:buNone/>
              <a:defRPr sz="32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ftr" idx="11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F2F2F2"/>
              </a:gs>
              <a:gs pos="82000">
                <a:srgbClr val="F2F2F2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SEGISandData/COVID-1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ctrTitle"/>
          </p:nvPr>
        </p:nvSpPr>
        <p:spPr>
          <a:xfrm>
            <a:off x="7752328" y="1067897"/>
            <a:ext cx="4504274" cy="1721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en-US" sz="3800" dirty="0"/>
              <a:t>Predicting Multiple Time Series with USA COVID-19 data using ML models</a:t>
            </a:r>
            <a:endParaRPr sz="3800" dirty="0"/>
          </a:p>
        </p:txBody>
      </p:sp>
      <p:cxnSp>
        <p:nvCxnSpPr>
          <p:cNvPr id="124" name="Google Shape;124;p3"/>
          <p:cNvCxnSpPr/>
          <p:nvPr/>
        </p:nvCxnSpPr>
        <p:spPr>
          <a:xfrm>
            <a:off x="7804352" y="1204506"/>
            <a:ext cx="0" cy="4093388"/>
          </a:xfrm>
          <a:prstGeom prst="straightConnector1">
            <a:avLst/>
          </a:prstGeom>
          <a:noFill/>
          <a:ln w="63500" cap="rnd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125;p3" descr="space radar outline"/>
          <p:cNvSpPr/>
          <p:nvPr/>
        </p:nvSpPr>
        <p:spPr>
          <a:xfrm rot="-4868500">
            <a:off x="10654807" y="4433342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 extrusionOk="0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26" name="Google Shape;126;p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11283" y="0"/>
            <a:ext cx="781563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27" name="Google Shape;127;p3"/>
          <p:cNvSpPr/>
          <p:nvPr/>
        </p:nvSpPr>
        <p:spPr>
          <a:xfrm>
            <a:off x="8016875" y="5364354"/>
            <a:ext cx="346392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Researcher: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John Ray Martinez johnray.balistoy.martinez@drexel.edu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10</a:t>
            </a:fld>
            <a:endParaRPr sz="1000"/>
          </a:p>
        </p:txBody>
      </p:sp>
      <p:sp>
        <p:nvSpPr>
          <p:cNvPr id="172" name="Google Shape;172;p8"/>
          <p:cNvSpPr txBox="1">
            <a:spLocks noGrp="1"/>
          </p:cNvSpPr>
          <p:nvPr>
            <p:ph type="body" idx="1"/>
          </p:nvPr>
        </p:nvSpPr>
        <p:spPr>
          <a:xfrm>
            <a:off x="7032396" y="6461097"/>
            <a:ext cx="5152039" cy="3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2000" tIns="7200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OHE of 52 States increases the sparsity of the data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wentieth Century"/>
              <a:buNone/>
            </a:pPr>
            <a:r>
              <a:rPr lang="en-US" sz="3600" dirty="0"/>
              <a:t>Preprocessing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839CEA7-CB1C-45A9-B57C-03A98989C6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9359684"/>
              </p:ext>
            </p:extLst>
          </p:nvPr>
        </p:nvGraphicFramePr>
        <p:xfrm>
          <a:off x="1461698" y="943909"/>
          <a:ext cx="9268604" cy="5445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B9161945-DE42-40AF-86E9-55BE25DBF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773" y="3447148"/>
            <a:ext cx="5591560" cy="34108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1548DC-C415-4071-973C-210F92D7E85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</p:spPr>
        <p:txBody>
          <a:bodyPr wrap="square" anchor="ctr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400" smtClean="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-US" sz="40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74759EF-E239-49CC-A740-6573FD2B6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5515" y="6202838"/>
            <a:ext cx="3816485" cy="647443"/>
          </a:xfrm>
        </p:spPr>
        <p:txBody>
          <a:bodyPr/>
          <a:lstStyle/>
          <a:p>
            <a:r>
              <a:rPr lang="en-US" sz="2400" dirty="0"/>
              <a:t>Kalman Filtering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121364-81B5-42FF-BE34-1B5C9E18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Preprocessing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C14706-E94A-4C84-8618-0D035663D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15" y="84206"/>
            <a:ext cx="5551777" cy="341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79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BC78C2-A680-4077-91D7-D6AAFCCB23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</p:spPr>
        <p:txBody>
          <a:bodyPr wrap="square" anchor="ctr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400" smtClean="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12</a:t>
            </a:fld>
            <a:endParaRPr lang="en-US" sz="4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BCEC09-5CE6-4BA6-8DCE-705164FB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Feature Selection</a:t>
            </a:r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01393754-5134-49A5-AAB3-36D5F52D7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91" y="2276272"/>
            <a:ext cx="3018913" cy="3183575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7E7861-6FBC-40A9-AA1D-689F06113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285" y="0"/>
            <a:ext cx="7647076" cy="6858000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C7AE8A-2FD3-4082-90D9-EA0FC2E10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059" y="225152"/>
            <a:ext cx="5281149" cy="951895"/>
          </a:xfrm>
        </p:spPr>
        <p:txBody>
          <a:bodyPr/>
          <a:lstStyle/>
          <a:p>
            <a:r>
              <a:rPr lang="en-US" dirty="0"/>
              <a:t>Selected Features: </a:t>
            </a:r>
            <a:r>
              <a:rPr lang="en-US" dirty="0" err="1"/>
              <a:t>last_day</a:t>
            </a:r>
            <a:r>
              <a:rPr lang="en-US" dirty="0"/>
              <a:t>, </a:t>
            </a:r>
            <a:r>
              <a:rPr lang="en-US" dirty="0" err="1"/>
              <a:t>Infection_rate</a:t>
            </a:r>
            <a:r>
              <a:rPr lang="en-US" dirty="0"/>
              <a:t>, </a:t>
            </a:r>
            <a:r>
              <a:rPr lang="en-US" dirty="0" err="1"/>
              <a:t>kalman</a:t>
            </a:r>
            <a:endParaRPr lang="en-US" dirty="0"/>
          </a:p>
          <a:p>
            <a:r>
              <a:rPr lang="en-US" dirty="0"/>
              <a:t>Multicollinearity Issue: drop Population</a:t>
            </a:r>
          </a:p>
        </p:txBody>
      </p:sp>
    </p:spTree>
    <p:extLst>
      <p:ext uri="{BB962C8B-B14F-4D97-AF65-F5344CB8AC3E}">
        <p14:creationId xmlns:p14="http://schemas.microsoft.com/office/powerpoint/2010/main" val="327020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12" name="Google Shape;212;p13"/>
          <p:cNvSpPr/>
          <p:nvPr/>
        </p:nvSpPr>
        <p:spPr>
          <a:xfrm>
            <a:off x="5826364" y="5254866"/>
            <a:ext cx="334112" cy="3868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213" name="Google Shape;213;p13"/>
          <p:cNvCxnSpPr/>
          <p:nvPr/>
        </p:nvCxnSpPr>
        <p:spPr>
          <a:xfrm>
            <a:off x="5811302" y="3244363"/>
            <a:ext cx="8005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214;p13"/>
          <p:cNvCxnSpPr/>
          <p:nvPr/>
        </p:nvCxnSpPr>
        <p:spPr>
          <a:xfrm>
            <a:off x="5831820" y="4372706"/>
            <a:ext cx="8005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5" name="Google Shape;215;p13"/>
          <p:cNvCxnSpPr/>
          <p:nvPr/>
        </p:nvCxnSpPr>
        <p:spPr>
          <a:xfrm>
            <a:off x="5831820" y="5448296"/>
            <a:ext cx="77999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16" name="Google Shape;216;p13"/>
          <p:cNvGrpSpPr/>
          <p:nvPr/>
        </p:nvGrpSpPr>
        <p:grpSpPr>
          <a:xfrm>
            <a:off x="530855" y="1117101"/>
            <a:ext cx="10524362" cy="4995053"/>
            <a:chOff x="439202" y="1107865"/>
            <a:chExt cx="12003123" cy="4995053"/>
          </a:xfrm>
        </p:grpSpPr>
        <p:pic>
          <p:nvPicPr>
            <p:cNvPr id="217" name="Google Shape;217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9202" y="1107865"/>
              <a:ext cx="5372093" cy="14954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8" name="Google Shape;218;p13"/>
            <p:cNvGrpSpPr/>
            <p:nvPr/>
          </p:nvGrpSpPr>
          <p:grpSpPr>
            <a:xfrm>
              <a:off x="3031637" y="1545883"/>
              <a:ext cx="9410688" cy="4557035"/>
              <a:chOff x="3031640" y="1608637"/>
              <a:chExt cx="9410700" cy="4557035"/>
            </a:xfrm>
          </p:grpSpPr>
          <p:grpSp>
            <p:nvGrpSpPr>
              <p:cNvPr id="219" name="Google Shape;219;p13"/>
              <p:cNvGrpSpPr/>
              <p:nvPr/>
            </p:nvGrpSpPr>
            <p:grpSpPr>
              <a:xfrm>
                <a:off x="3031640" y="1608637"/>
                <a:ext cx="9410700" cy="4557035"/>
                <a:chOff x="2591852" y="1619250"/>
                <a:chExt cx="9410700" cy="4557035"/>
              </a:xfrm>
            </p:grpSpPr>
            <p:pic>
              <p:nvPicPr>
                <p:cNvPr id="220" name="Google Shape;220;p1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2591852" y="2585360"/>
                  <a:ext cx="9410700" cy="3590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21" name="Google Shape;221;p13"/>
                <p:cNvSpPr/>
                <p:nvPr/>
              </p:nvSpPr>
              <p:spPr>
                <a:xfrm>
                  <a:off x="7332786" y="1619250"/>
                  <a:ext cx="4420012" cy="455703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Lucida Sans"/>
                    <a:ea typeface="Lucida Sans"/>
                    <a:cs typeface="Lucida Sans"/>
                    <a:sym typeface="Lucida Sans"/>
                  </a:endParaRPr>
                </a:p>
              </p:txBody>
            </p:sp>
            <p:pic>
              <p:nvPicPr>
                <p:cNvPr id="222" name="Google Shape;222;p13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7332786" y="2904078"/>
                  <a:ext cx="2905125" cy="30765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23" name="Google Shape;223;p13"/>
              <p:cNvSpPr/>
              <p:nvPr/>
            </p:nvSpPr>
            <p:spPr>
              <a:xfrm>
                <a:off x="5143496" y="3068863"/>
                <a:ext cx="334112" cy="386861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>
                <a:off x="5486053" y="4190887"/>
                <a:ext cx="334112" cy="386861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5826814" y="2963246"/>
                <a:ext cx="422358" cy="2705376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4449598" y="3475311"/>
                <a:ext cx="1255055" cy="368503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</p:grpSp>
        <p:cxnSp>
          <p:nvCxnSpPr>
            <p:cNvPr id="227" name="Google Shape;227;p13"/>
            <p:cNvCxnSpPr/>
            <p:nvPr/>
          </p:nvCxnSpPr>
          <p:spPr>
            <a:xfrm>
              <a:off x="4950060" y="2370250"/>
              <a:ext cx="0" cy="5389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8" name="Google Shape;228;p13"/>
            <p:cNvCxnSpPr/>
            <p:nvPr/>
          </p:nvCxnSpPr>
          <p:spPr>
            <a:xfrm rot="10800000">
              <a:off x="5826810" y="3199539"/>
              <a:ext cx="78500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9" name="Google Shape;229;p13"/>
            <p:cNvCxnSpPr/>
            <p:nvPr/>
          </p:nvCxnSpPr>
          <p:spPr>
            <a:xfrm rot="10800000">
              <a:off x="5844737" y="4329098"/>
              <a:ext cx="78500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0" name="Google Shape;230;p13"/>
            <p:cNvCxnSpPr/>
            <p:nvPr/>
          </p:nvCxnSpPr>
          <p:spPr>
            <a:xfrm rot="10800000">
              <a:off x="5829232" y="5403471"/>
              <a:ext cx="78500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1" name="Google Shape;231;p13"/>
          <p:cNvSpPr txBox="1">
            <a:spLocks noGrp="1"/>
          </p:cNvSpPr>
          <p:nvPr>
            <p:ph type="title"/>
          </p:nvPr>
        </p:nvSpPr>
        <p:spPr>
          <a:xfrm>
            <a:off x="360000" y="34095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 sz="3600">
                <a:solidFill>
                  <a:schemeClr val="dk1"/>
                </a:solidFill>
              </a:rPr>
              <a:t>Methodology</a:t>
            </a:r>
            <a:endParaRPr sz="3600"/>
          </a:p>
        </p:txBody>
      </p:sp>
      <p:sp>
        <p:nvSpPr>
          <p:cNvPr id="232" name="Google Shape;232;p13"/>
          <p:cNvSpPr txBox="1"/>
          <p:nvPr/>
        </p:nvSpPr>
        <p:spPr>
          <a:xfrm>
            <a:off x="1384060" y="5024033"/>
            <a:ext cx="257672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Time Series Split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302768-809C-42AF-8765-F02DF9AD42CE}"/>
              </a:ext>
            </a:extLst>
          </p:cNvPr>
          <p:cNvSpPr txBox="1"/>
          <p:nvPr/>
        </p:nvSpPr>
        <p:spPr>
          <a:xfrm>
            <a:off x="1593920" y="2434614"/>
            <a:ext cx="3426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Feature Engineering – Lag Features</a:t>
            </a:r>
          </a:p>
          <a:p>
            <a:r>
              <a:rPr lang="en-US" sz="1200" i="1" dirty="0"/>
              <a:t>Data Merging (Population, Kalman)</a:t>
            </a:r>
          </a:p>
          <a:p>
            <a:r>
              <a:rPr lang="en-US" sz="1200" i="1" dirty="0"/>
              <a:t>Feature Selection (Pearson </a:t>
            </a:r>
            <a:r>
              <a:rPr lang="en-US" sz="1200" i="1" dirty="0" err="1"/>
              <a:t>Corr</a:t>
            </a:r>
            <a:r>
              <a:rPr lang="en-US" sz="1200" i="1" dirty="0"/>
              <a:t>)</a:t>
            </a:r>
          </a:p>
          <a:p>
            <a:r>
              <a:rPr lang="en-US" sz="1200" i="1" dirty="0"/>
              <a:t>Data Transformation (Log, Poly)</a:t>
            </a:r>
          </a:p>
          <a:p>
            <a:r>
              <a:rPr lang="en-US" sz="1200" dirty="0"/>
              <a:t>Categorical Encoding (LE, OHE)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D91A066-57DA-4FA9-9609-472EAC8B43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931" y="1608545"/>
            <a:ext cx="1550187" cy="8965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8909CD-C0A3-4A4A-81C6-0853A481B745}"/>
              </a:ext>
            </a:extLst>
          </p:cNvPr>
          <p:cNvSpPr txBox="1"/>
          <p:nvPr/>
        </p:nvSpPr>
        <p:spPr>
          <a:xfrm>
            <a:off x="7805394" y="6462724"/>
            <a:ext cx="438660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Recursive Forecasting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14</a:t>
            </a:fld>
            <a:endParaRPr sz="1000"/>
          </a:p>
        </p:txBody>
      </p:sp>
      <p:sp>
        <p:nvSpPr>
          <p:cNvPr id="203" name="Google Shape;203;p12"/>
          <p:cNvSpPr txBox="1">
            <a:spLocks noGrp="1"/>
          </p:cNvSpPr>
          <p:nvPr>
            <p:ph type="ctrTitle"/>
          </p:nvPr>
        </p:nvSpPr>
        <p:spPr>
          <a:xfrm>
            <a:off x="422064" y="641904"/>
            <a:ext cx="70686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Twentieth Century"/>
              <a:buNone/>
            </a:pPr>
            <a:r>
              <a:rPr lang="en-US" sz="4400" dirty="0">
                <a:solidFill>
                  <a:srgbClr val="FFC000"/>
                </a:solidFill>
              </a:rPr>
              <a:t>Machine Learning </a:t>
            </a:r>
            <a:r>
              <a:rPr lang="en-US" sz="4400" dirty="0"/>
              <a:t>Models</a:t>
            </a:r>
            <a:endParaRPr dirty="0"/>
          </a:p>
        </p:txBody>
      </p:sp>
      <p:sp>
        <p:nvSpPr>
          <p:cNvPr id="205" name="Google Shape;205;p12"/>
          <p:cNvSpPr txBox="1"/>
          <p:nvPr/>
        </p:nvSpPr>
        <p:spPr>
          <a:xfrm>
            <a:off x="840600" y="1485161"/>
            <a:ext cx="52554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Models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Linear Regressor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Random Forest Regressor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lt1"/>
                </a:solidFill>
                <a:latin typeface="Lucida Sans"/>
                <a:sym typeface="Lucida Sans"/>
              </a:rPr>
              <a:t>Gradient Boosting Regressor</a:t>
            </a:r>
            <a:endParaRPr lang="en-US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lt1"/>
                </a:solidFill>
                <a:latin typeface="Lucida Sans"/>
                <a:sym typeface="Lucida Sans"/>
              </a:rPr>
              <a:t>XGBoost</a:t>
            </a:r>
            <a:r>
              <a:rPr lang="en-US" sz="1800" dirty="0">
                <a:solidFill>
                  <a:schemeClr val="lt1"/>
                </a:solidFill>
                <a:latin typeface="Lucida Sans"/>
                <a:sym typeface="Lucida Sans"/>
              </a:rPr>
              <a:t> Regressor</a:t>
            </a:r>
            <a:endParaRPr lang="en-US" dirty="0"/>
          </a:p>
        </p:txBody>
      </p:sp>
      <p:sp>
        <p:nvSpPr>
          <p:cNvPr id="206" name="Google Shape;206;p12"/>
          <p:cNvSpPr txBox="1"/>
          <p:nvPr/>
        </p:nvSpPr>
        <p:spPr>
          <a:xfrm>
            <a:off x="810374" y="4701296"/>
            <a:ext cx="480571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Performance Criteria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R</a:t>
            </a:r>
            <a:r>
              <a:rPr lang="en-US" sz="1800" baseline="30000" dirty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Root Mean Square Error (</a:t>
            </a:r>
            <a:r>
              <a:rPr lang="en-US" sz="1800" b="1" dirty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RMSE</a:t>
            </a:r>
            <a:r>
              <a:rPr lang="en-US" sz="1800" dirty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)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Mean Absolute Error (</a:t>
            </a:r>
            <a:r>
              <a:rPr lang="en-US" sz="1800" b="1" dirty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MAE</a:t>
            </a:r>
            <a:r>
              <a:rPr lang="en-US" sz="1800" dirty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)</a:t>
            </a:r>
            <a:endParaRPr dirty="0"/>
          </a:p>
        </p:txBody>
      </p:sp>
      <p:sp>
        <p:nvSpPr>
          <p:cNvPr id="21" name="Google Shape;205;p12">
            <a:extLst>
              <a:ext uri="{FF2B5EF4-FFF2-40B4-BE49-F238E27FC236}">
                <a16:creationId xmlns:a16="http://schemas.microsoft.com/office/drawing/2014/main" id="{4F6D38B3-4F12-4C8F-8D9C-45A124BB0599}"/>
              </a:ext>
            </a:extLst>
          </p:cNvPr>
          <p:cNvSpPr txBox="1"/>
          <p:nvPr/>
        </p:nvSpPr>
        <p:spPr>
          <a:xfrm>
            <a:off x="840599" y="3211064"/>
            <a:ext cx="952888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Lucida Sans"/>
                <a:sym typeface="Lucida Sans"/>
              </a:rPr>
              <a:t>Time Series Split Data</a:t>
            </a:r>
            <a:endParaRPr dirty="0"/>
          </a:p>
          <a:p>
            <a:pPr marL="285750" indent="-285750"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lt1"/>
                </a:solidFill>
                <a:latin typeface="Lucida Sans" panose="020B0602030504020204" pitchFamily="34" charset="0"/>
                <a:ea typeface="Lucida Sans"/>
                <a:cs typeface="Lucida Sans"/>
                <a:sym typeface="Lucida Sans"/>
              </a:rPr>
              <a:t>Training </a:t>
            </a:r>
            <a:r>
              <a:rPr lang="en-US" sz="1800" dirty="0">
                <a:solidFill>
                  <a:schemeClr val="bg1"/>
                </a:solidFill>
                <a:latin typeface="Lucida Sans" panose="020B0602030504020204" pitchFamily="34" charset="0"/>
                <a:ea typeface="Lucida Sans"/>
                <a:cs typeface="Lucida Sans"/>
                <a:sym typeface="Lucida Sans"/>
              </a:rPr>
              <a:t>set - </a:t>
            </a:r>
            <a:r>
              <a:rPr lang="en-US" sz="1800" dirty="0">
                <a:solidFill>
                  <a:schemeClr val="bg1"/>
                </a:solidFill>
                <a:latin typeface="Lucida Sans" panose="020B0602030504020204" pitchFamily="34" charset="0"/>
              </a:rPr>
              <a:t>(01/22/2020 – 06/30/2020)</a:t>
            </a:r>
            <a:endParaRPr lang="en-US" sz="1800" dirty="0">
              <a:solidFill>
                <a:schemeClr val="lt1"/>
              </a:solidFill>
              <a:latin typeface="Lucida Sans" panose="020B0602030504020204" pitchFamily="34" charset="0"/>
              <a:ea typeface="Lucida Sans"/>
              <a:cs typeface="Lucida Sans"/>
              <a:sym typeface="Lucida Sans"/>
            </a:endParaRPr>
          </a:p>
          <a:p>
            <a:pPr marL="285750" indent="-285750"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lt1"/>
                </a:solidFill>
                <a:latin typeface="Lucida Sans" panose="020B0602030504020204" pitchFamily="34" charset="0"/>
                <a:ea typeface="Lucida Sans"/>
                <a:cs typeface="Lucida Sans"/>
                <a:sym typeface="Lucida Sans"/>
              </a:rPr>
              <a:t>Validation set </a:t>
            </a:r>
            <a:r>
              <a:rPr lang="en-US" sz="1800" dirty="0">
                <a:solidFill>
                  <a:schemeClr val="bg1"/>
                </a:solidFill>
                <a:latin typeface="Lucida Sans" panose="020B0602030504020204" pitchFamily="34" charset="0"/>
                <a:ea typeface="Lucida Sans"/>
                <a:cs typeface="Lucida Sans"/>
                <a:sym typeface="Lucida Sans"/>
              </a:rPr>
              <a:t>- </a:t>
            </a:r>
            <a:r>
              <a:rPr lang="en-US" sz="1800" dirty="0">
                <a:solidFill>
                  <a:schemeClr val="bg1"/>
                </a:solidFill>
                <a:latin typeface="Lucida Sans" panose="020B0602030504020204" pitchFamily="34" charset="0"/>
              </a:rPr>
              <a:t>(07/01/2020 – 07/31/2020)</a:t>
            </a:r>
            <a:endParaRPr lang="en-US" sz="1800" dirty="0">
              <a:solidFill>
                <a:schemeClr val="lt1"/>
              </a:solidFill>
              <a:latin typeface="Lucida Sans" panose="020B0602030504020204" pitchFamily="34" charset="0"/>
              <a:ea typeface="Lucida Sans"/>
              <a:cs typeface="Lucida Sans"/>
              <a:sym typeface="Lucida Sans"/>
            </a:endParaRPr>
          </a:p>
          <a:p>
            <a:pPr marL="285750" indent="-285750"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lt1"/>
                </a:solidFill>
                <a:latin typeface="Lucida Sans" panose="020B0602030504020204" pitchFamily="34" charset="0"/>
                <a:sym typeface="Lucida Sans"/>
              </a:rPr>
              <a:t>Test set </a:t>
            </a:r>
            <a:r>
              <a:rPr lang="en-US" sz="1800" dirty="0">
                <a:solidFill>
                  <a:schemeClr val="bg1"/>
                </a:solidFill>
                <a:latin typeface="Lucida Sans" panose="020B0602030504020204" pitchFamily="34" charset="0"/>
                <a:ea typeface="Lucida Sans"/>
                <a:cs typeface="Lucida Sans"/>
                <a:sym typeface="Lucida Sans"/>
              </a:rPr>
              <a:t>- </a:t>
            </a:r>
            <a:r>
              <a:rPr lang="en-US" sz="1800" dirty="0">
                <a:solidFill>
                  <a:schemeClr val="bg1"/>
                </a:solidFill>
                <a:latin typeface="Lucida Sans" panose="020B0602030504020204" pitchFamily="34" charset="0"/>
              </a:rPr>
              <a:t>(08/01/2020 – 08/22/2020)</a:t>
            </a:r>
            <a:endParaRPr lang="en-US" sz="1800" dirty="0">
              <a:solidFill>
                <a:schemeClr val="lt1"/>
              </a:solidFill>
              <a:latin typeface="Lucida Sans" panose="020B0602030504020204" pitchFamily="34" charset="0"/>
              <a:ea typeface="Lucida Sans"/>
              <a:cs typeface="Lucida Sans"/>
              <a:sym typeface="Lucida Sans"/>
            </a:endParaRPr>
          </a:p>
        </p:txBody>
      </p:sp>
      <p:pic>
        <p:nvPicPr>
          <p:cNvPr id="28" name="Picture Placeholder 27" descr="A close up of a tree&#10;&#10;Description automatically generated">
            <a:extLst>
              <a:ext uri="{FF2B5EF4-FFF2-40B4-BE49-F238E27FC236}">
                <a16:creationId xmlns:a16="http://schemas.microsoft.com/office/drawing/2014/main" id="{5E9CB781-675E-4138-A0C2-DD0A3318F0E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30848" r="30848"/>
          <a:stretch>
            <a:fillRect/>
          </a:stretch>
        </p:blipFill>
        <p:spPr>
          <a:xfrm>
            <a:off x="7801097" y="0"/>
            <a:ext cx="4389475" cy="6821999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43" name="Google Shape;343;p21"/>
          <p:cNvSpPr txBox="1">
            <a:spLocks noGrp="1"/>
          </p:cNvSpPr>
          <p:nvPr>
            <p:ph type="title"/>
          </p:nvPr>
        </p:nvSpPr>
        <p:spPr>
          <a:xfrm>
            <a:off x="271419" y="261734"/>
            <a:ext cx="11472862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wentieth Century"/>
              <a:buNone/>
            </a:pPr>
            <a:r>
              <a:rPr lang="en-US" sz="3600" dirty="0"/>
              <a:t>Prediction and Residual Plots over the Test Set (TEXAS)</a:t>
            </a:r>
            <a:endParaRPr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4E59B46-B6AA-4B0B-A2DF-BA7CD333F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18" y="860535"/>
            <a:ext cx="7909544" cy="32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6CE805E-1AD4-4FBF-B0EE-53DF85B60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046" y="3938800"/>
            <a:ext cx="7116954" cy="291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27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43" name="Google Shape;343;p21"/>
          <p:cNvSpPr txBox="1">
            <a:spLocks noGrp="1"/>
          </p:cNvSpPr>
          <p:nvPr>
            <p:ph type="title"/>
          </p:nvPr>
        </p:nvSpPr>
        <p:spPr>
          <a:xfrm>
            <a:off x="271419" y="261734"/>
            <a:ext cx="11472862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wentieth Century"/>
              <a:buNone/>
            </a:pPr>
            <a:r>
              <a:rPr lang="en-US" sz="3600" dirty="0"/>
              <a:t>Prediction and Residual Plots over the Test Set (FLORIDA)</a:t>
            </a:r>
            <a:endParaRPr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E276ED1-2956-41E6-A786-4512E4DA0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18" y="801484"/>
            <a:ext cx="8027881" cy="328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5012773-BD58-4A8D-82E7-A23BCDE0D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66" y="3949688"/>
            <a:ext cx="7104434" cy="290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64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43" name="Google Shape;343;p21"/>
          <p:cNvSpPr txBox="1">
            <a:spLocks noGrp="1"/>
          </p:cNvSpPr>
          <p:nvPr>
            <p:ph type="title"/>
          </p:nvPr>
        </p:nvSpPr>
        <p:spPr>
          <a:xfrm>
            <a:off x="271419" y="261734"/>
            <a:ext cx="11472862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wentieth Century"/>
              <a:buNone/>
            </a:pPr>
            <a:r>
              <a:rPr lang="en-US" sz="3600" dirty="0"/>
              <a:t>Prediction and Residual Plots over the Test Set (CALIFORNIA)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069EDB-2554-42D0-87F0-DE3D3676A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19" y="773053"/>
            <a:ext cx="8033539" cy="328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0A999194-A2B8-4107-AC82-DA44DE1B2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221" y="4031070"/>
            <a:ext cx="6947779" cy="284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>
            <a:spLocks noGrp="1"/>
          </p:cNvSpPr>
          <p:nvPr>
            <p:ph type="title"/>
          </p:nvPr>
        </p:nvSpPr>
        <p:spPr>
          <a:xfrm>
            <a:off x="360000" y="226243"/>
            <a:ext cx="11473200" cy="735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wentieth Century"/>
              <a:buNone/>
            </a:pPr>
            <a:r>
              <a:rPr lang="en-US" sz="3600" dirty="0"/>
              <a:t> Statistics for prediction of COVID-19 daily confirmed cases</a:t>
            </a:r>
            <a:endParaRPr sz="3600" dirty="0"/>
          </a:p>
        </p:txBody>
      </p:sp>
      <p:sp>
        <p:nvSpPr>
          <p:cNvPr id="357" name="Google Shape;357;p23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18</a:t>
            </a:fld>
            <a:endParaRPr sz="100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754E84-98C7-4C44-BADF-2B57F335E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950543"/>
              </p:ext>
            </p:extLst>
          </p:nvPr>
        </p:nvGraphicFramePr>
        <p:xfrm>
          <a:off x="612742" y="1238115"/>
          <a:ext cx="10642862" cy="4332857"/>
        </p:xfrm>
        <a:graphic>
          <a:graphicData uri="http://schemas.openxmlformats.org/drawingml/2006/table">
            <a:tbl>
              <a:tblPr/>
              <a:tblGrid>
                <a:gridCol w="4273590">
                  <a:extLst>
                    <a:ext uri="{9D8B030D-6E8A-4147-A177-3AD203B41FA5}">
                      <a16:colId xmlns:a16="http://schemas.microsoft.com/office/drawing/2014/main" val="1728606735"/>
                    </a:ext>
                  </a:extLst>
                </a:gridCol>
                <a:gridCol w="2188874">
                  <a:extLst>
                    <a:ext uri="{9D8B030D-6E8A-4147-A177-3AD203B41FA5}">
                      <a16:colId xmlns:a16="http://schemas.microsoft.com/office/drawing/2014/main" val="2240629674"/>
                    </a:ext>
                  </a:extLst>
                </a:gridCol>
                <a:gridCol w="905741">
                  <a:extLst>
                    <a:ext uri="{9D8B030D-6E8A-4147-A177-3AD203B41FA5}">
                      <a16:colId xmlns:a16="http://schemas.microsoft.com/office/drawing/2014/main" val="1033318863"/>
                    </a:ext>
                  </a:extLst>
                </a:gridCol>
                <a:gridCol w="724592">
                  <a:extLst>
                    <a:ext uri="{9D8B030D-6E8A-4147-A177-3AD203B41FA5}">
                      <a16:colId xmlns:a16="http://schemas.microsoft.com/office/drawing/2014/main" val="4041526180"/>
                    </a:ext>
                  </a:extLst>
                </a:gridCol>
                <a:gridCol w="724592">
                  <a:extLst>
                    <a:ext uri="{9D8B030D-6E8A-4147-A177-3AD203B41FA5}">
                      <a16:colId xmlns:a16="http://schemas.microsoft.com/office/drawing/2014/main" val="3651909209"/>
                    </a:ext>
                  </a:extLst>
                </a:gridCol>
                <a:gridCol w="724592">
                  <a:extLst>
                    <a:ext uri="{9D8B030D-6E8A-4147-A177-3AD203B41FA5}">
                      <a16:colId xmlns:a16="http://schemas.microsoft.com/office/drawing/2014/main" val="691626317"/>
                    </a:ext>
                  </a:extLst>
                </a:gridCol>
                <a:gridCol w="1100881">
                  <a:extLst>
                    <a:ext uri="{9D8B030D-6E8A-4147-A177-3AD203B41FA5}">
                      <a16:colId xmlns:a16="http://schemas.microsoft.com/office/drawing/2014/main" val="142303704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Lucida Sans" panose="020B0602030504020204" pitchFamily="34" charset="0"/>
                        </a:rPr>
                        <a:t>Parameter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Lucida Sans" panose="020B0602030504020204" pitchFamily="34" charset="0"/>
                        </a:rPr>
                        <a:t>Model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Lucida Sans" panose="020B0602030504020204" pitchFamily="34" charset="0"/>
                        </a:rPr>
                        <a:t>Data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Lucida Sans" panose="020B0602030504020204" pitchFamily="34" charset="0"/>
                        </a:rPr>
                        <a:t>Criterion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Lucida Sans" panose="020B0602030504020204" pitchFamily="34" charset="0"/>
                        </a:rPr>
                        <a:t>Elapsed Time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788874"/>
                  </a:ext>
                </a:extLst>
              </a:tr>
              <a:tr h="3450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Lucida Sans" panose="020B0602030504020204" pitchFamily="34" charset="0"/>
                        </a:rPr>
                        <a:t>R</a:t>
                      </a:r>
                      <a:r>
                        <a:rPr lang="en-US" sz="1800" b="0" i="0" u="none" strike="noStrike" baseline="30000">
                          <a:solidFill>
                            <a:srgbClr val="FFFFFF"/>
                          </a:solidFill>
                          <a:effectLst/>
                          <a:latin typeface="Lucida Sans" panose="020B0602030504020204" pitchFamily="34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Lucida Sans" panose="020B0602030504020204" pitchFamily="34" charset="0"/>
                        </a:rPr>
                        <a:t>RMSE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Lucida Sans" panose="020B0602030504020204" pitchFamily="34" charset="0"/>
                        </a:rPr>
                        <a:t>MAE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953862"/>
                  </a:ext>
                </a:extLst>
              </a:tr>
              <a:tr h="309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Baseline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Train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0.867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720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304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89ms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870867"/>
                  </a:ext>
                </a:extLst>
              </a:tr>
              <a:tr h="3096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default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Linear Regressor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Train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0.395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1709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712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2.40s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69533"/>
                  </a:ext>
                </a:extLst>
              </a:tr>
              <a:tr h="3096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Test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0.548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1106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526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59580"/>
                  </a:ext>
                </a:extLst>
              </a:tr>
              <a:tr h="3096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default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Linear Regressor (Polynomial=2)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Train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0.955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430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1.31s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526135"/>
                  </a:ext>
                </a:extLst>
              </a:tr>
              <a:tr h="3096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Test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0.922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457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60672"/>
                  </a:ext>
                </a:extLst>
              </a:tr>
              <a:tr h="3096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n_estimators=3000, max_depth=None, min_samples_leaf=1, min_samples_split=2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Lucida Sans" panose="020B0602030504020204" pitchFamily="34" charset="0"/>
                        </a:rPr>
                        <a:t>Random Forest Regressor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Train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0.966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356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Lucida Sans" panose="020B0602030504020204" pitchFamily="34" charset="0"/>
                        </a:rPr>
                        <a:t>28m 33s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258916"/>
                  </a:ext>
                </a:extLst>
              </a:tr>
              <a:tr h="3912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Test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0.967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295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513255"/>
                  </a:ext>
                </a:extLst>
              </a:tr>
              <a:tr h="3582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n_estimators=3000, learning_rate=0.05, max_depth=3,  min_samples_leaf=1, min_samples_split=2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70AD47"/>
                          </a:solidFill>
                          <a:effectLst/>
                          <a:latin typeface="Lucida Sans" panose="020B0602030504020204" pitchFamily="34" charset="0"/>
                        </a:rPr>
                        <a:t>Gradient Boosting Regressor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Lucida Sans" panose="020B0602030504020204" pitchFamily="34" charset="0"/>
                        </a:rPr>
                        <a:t>Train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Lucida Sans" panose="020B0602030504020204" pitchFamily="34" charset="0"/>
                        </a:rPr>
                        <a:t>0.986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70AD47"/>
                          </a:solidFill>
                          <a:effectLst/>
                          <a:latin typeface="Lucida Sans" panose="020B0602030504020204" pitchFamily="34" charset="0"/>
                        </a:rPr>
                        <a:t>227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70AD47"/>
                          </a:solidFill>
                          <a:effectLst/>
                          <a:latin typeface="Lucida Sans" panose="020B060203050402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10m 13s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718410"/>
                  </a:ext>
                </a:extLst>
              </a:tr>
              <a:tr h="417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Test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0.985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32630"/>
                  </a:ext>
                </a:extLst>
              </a:tr>
              <a:tr h="3096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n_estimators=3000, learning_rate=0.1, 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max_depth=6, min_child_weight=1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4472C4"/>
                          </a:solidFill>
                          <a:effectLst/>
                          <a:latin typeface="Lucida Sans" panose="020B0602030504020204" pitchFamily="34" charset="0"/>
                        </a:rPr>
                        <a:t>XGBoost</a:t>
                      </a:r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Lucida Sans" panose="020B0602030504020204" pitchFamily="34" charset="0"/>
                        </a:rPr>
                        <a:t> Regressor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Train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0.978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265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4472C4"/>
                          </a:solidFill>
                          <a:effectLst/>
                          <a:latin typeface="Lucida Sans" panose="020B0602030504020204" pitchFamily="34" charset="0"/>
                        </a:rPr>
                        <a:t>7m 37s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198252"/>
                  </a:ext>
                </a:extLst>
              </a:tr>
              <a:tr h="372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4472C4"/>
                          </a:solidFill>
                          <a:effectLst/>
                          <a:latin typeface="Lucida Sans" panose="020B0602030504020204" pitchFamily="34" charset="0"/>
                        </a:rPr>
                        <a:t>Test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4472C4"/>
                          </a:solidFill>
                          <a:effectLst/>
                          <a:latin typeface="Lucida Sans" panose="020B0602030504020204" pitchFamily="34" charset="0"/>
                        </a:rPr>
                        <a:t>0.986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4472C4"/>
                          </a:solidFill>
                          <a:effectLst/>
                          <a:latin typeface="Lucida Sans" panose="020B0602030504020204" pitchFamily="34" charset="0"/>
                        </a:rPr>
                        <a:t>188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Lucida Sans" panose="020B060203050402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427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117f89fc1_5_0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Summary and Future Work </a:t>
            </a:r>
            <a:endParaRPr sz="3600" dirty="0"/>
          </a:p>
        </p:txBody>
      </p:sp>
      <p:sp>
        <p:nvSpPr>
          <p:cNvPr id="365" name="Google Shape;365;g7117f89fc1_5_0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66" name="Google Shape;366;g7117f89fc1_5_0"/>
          <p:cNvSpPr txBox="1"/>
          <p:nvPr/>
        </p:nvSpPr>
        <p:spPr>
          <a:xfrm>
            <a:off x="1341931" y="1311665"/>
            <a:ext cx="9990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Char char="●"/>
            </a:pPr>
            <a:r>
              <a:rPr lang="en-US" sz="2000" dirty="0">
                <a:latin typeface="Twentieth Century"/>
                <a:ea typeface="Twentieth Century"/>
                <a:cs typeface="Twentieth Century"/>
                <a:sym typeface="Twentieth Century"/>
              </a:rPr>
              <a:t>Estimated values of COVID19 daily confirmed cases were in good agreement with their related observed values and the used Machine Learning models, especially the ensemble method – Boosting models, could be used to forecast daily confirmed cases.</a:t>
            </a:r>
            <a:endParaRPr sz="20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Char char="●"/>
            </a:pPr>
            <a:r>
              <a:rPr lang="en-US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Results are very worthwhile for the decision-making bodies or public health experts given that the decision is urgent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Char char="●"/>
            </a:pPr>
            <a:endParaRPr lang="en-US"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Char char="●"/>
            </a:pPr>
            <a:r>
              <a:rPr lang="en-US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Merge more domain-related data like temperature, lockdown periods, </a:t>
            </a:r>
            <a:r>
              <a:rPr lang="en-US" sz="20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etc</a:t>
            </a:r>
            <a:r>
              <a:rPr lang="en-US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that have significant impacts in variation of number of COVID19 cases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Char char="●"/>
            </a:pPr>
            <a:endParaRPr lang="en-US"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Char char="●"/>
            </a:pPr>
            <a:r>
              <a:rPr lang="en-US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Explore  the direct forecasting approach</a:t>
            </a: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2000" b="1" dirty="0">
                <a:solidFill>
                  <a:schemeClr val="dk1"/>
                </a:solidFill>
                <a:latin typeface="Twentieth Century"/>
                <a:sym typeface="Twentieth Century"/>
              </a:rPr>
              <a:t>       </a:t>
            </a:r>
            <a:r>
              <a:rPr lang="en-US" sz="2000" b="1" dirty="0">
                <a:latin typeface="Twentieth Century"/>
              </a:rPr>
              <a:t>Machine learning strategies for multi-step-ahead time series forecasting </a:t>
            </a: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2000" b="1" dirty="0">
                <a:latin typeface="Twentieth Century"/>
              </a:rPr>
              <a:t>       by </a:t>
            </a:r>
            <a:r>
              <a:rPr lang="en-US" sz="2000" u="sng" dirty="0" err="1">
                <a:latin typeface="Twentieth Century"/>
              </a:rPr>
              <a:t>Souhaib</a:t>
            </a:r>
            <a:r>
              <a:rPr lang="en-US" sz="2000" u="sng" dirty="0">
                <a:latin typeface="Twentieth Century"/>
              </a:rPr>
              <a:t> Ben </a:t>
            </a:r>
            <a:r>
              <a:rPr lang="en-US" sz="2000" u="sng" dirty="0" err="1">
                <a:latin typeface="Twentieth Century"/>
              </a:rPr>
              <a:t>Taieb</a:t>
            </a:r>
            <a:r>
              <a:rPr lang="en-US" sz="2000" u="sng" dirty="0">
                <a:latin typeface="Twentieth Century"/>
              </a:rPr>
              <a:t> </a:t>
            </a:r>
            <a:r>
              <a:rPr lang="en-US" sz="2000" dirty="0">
                <a:latin typeface="Twentieth Century"/>
              </a:rPr>
              <a:t>PhD thesis, University of Mons, Belgium</a:t>
            </a: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2000" dirty="0">
                <a:latin typeface="Twentieth Century"/>
              </a:rPr>
              <a:t>       Source: http://souhaib-bentaieb.com/pdf/2014_phd.pdf</a:t>
            </a:r>
            <a:endParaRPr sz="20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4" descr="A close up of a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3761" r="8985" b="1"/>
          <a:stretch/>
        </p:blipFill>
        <p:spPr>
          <a:xfrm>
            <a:off x="-22572" y="1"/>
            <a:ext cx="1221457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"/>
          <p:cNvSpPr txBox="1">
            <a:spLocks noGrp="1"/>
          </p:cNvSpPr>
          <p:nvPr>
            <p:ph type="ctrTitle"/>
          </p:nvPr>
        </p:nvSpPr>
        <p:spPr>
          <a:xfrm>
            <a:off x="7483152" y="4749709"/>
            <a:ext cx="4399094" cy="154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en-US" sz="4000" dirty="0"/>
              <a:t>Is it possible to use one </a:t>
            </a:r>
            <a:r>
              <a:rPr lang="en-US" sz="4000" dirty="0">
                <a:solidFill>
                  <a:srgbClr val="FFC000"/>
                </a:solidFill>
              </a:rPr>
              <a:t>Machine Learning model</a:t>
            </a:r>
            <a:r>
              <a:rPr lang="en-US" sz="4000" dirty="0"/>
              <a:t> on </a:t>
            </a:r>
            <a:r>
              <a:rPr lang="en-US" sz="4000" dirty="0">
                <a:solidFill>
                  <a:srgbClr val="FFC000"/>
                </a:solidFill>
              </a:rPr>
              <a:t>multiple time series data</a:t>
            </a:r>
            <a:r>
              <a:rPr lang="en-US" sz="4000" dirty="0"/>
              <a:t> to project future </a:t>
            </a:r>
            <a:r>
              <a:rPr lang="en-US" sz="5600" dirty="0"/>
              <a:t>COVID-19 Confirm Cases</a:t>
            </a:r>
            <a:br>
              <a:rPr lang="en-US" sz="5600" dirty="0"/>
            </a:br>
            <a:br>
              <a:rPr lang="en-US" sz="5600" dirty="0"/>
            </a:br>
            <a:br>
              <a:rPr lang="en-US" sz="5600" dirty="0"/>
            </a:br>
            <a:r>
              <a:rPr lang="en-US" sz="5600" dirty="0"/>
              <a:t>      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>
            <a:spLocks noGrp="1"/>
          </p:cNvSpPr>
          <p:nvPr>
            <p:ph type="ctrTitle"/>
          </p:nvPr>
        </p:nvSpPr>
        <p:spPr>
          <a:xfrm>
            <a:off x="794862" y="2318309"/>
            <a:ext cx="3759807" cy="154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6060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wentieth Century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372" name="Google Shape;372;p25"/>
          <p:cNvSpPr txBox="1">
            <a:spLocks noGrp="1"/>
          </p:cNvSpPr>
          <p:nvPr>
            <p:ph type="body" idx="1"/>
          </p:nvPr>
        </p:nvSpPr>
        <p:spPr>
          <a:xfrm>
            <a:off x="830769" y="5011286"/>
            <a:ext cx="6158389" cy="1134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dirty="0"/>
              <a:t>Researcher: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dirty="0"/>
              <a:t>John Ray Martinez, jbm332@drexel.edu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dirty="0"/>
          </a:p>
        </p:txBody>
      </p:sp>
      <p:pic>
        <p:nvPicPr>
          <p:cNvPr id="373" name="Google Shape;373;p25" descr="Envelope icon" title="Icon Presenter Emai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8889" y="4062749"/>
            <a:ext cx="218900" cy="218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4" name="Google Shape;374;p25"/>
          <p:cNvGrpSpPr/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375" name="Google Shape;375;p25"/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 extrusionOk="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 extrusionOk="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 extrusionOk="0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/>
              <a:ahLst/>
              <a:cxnLst/>
              <a:rect l="l" t="t" r="r" b="b"/>
              <a:pathLst>
                <a:path w="152400" h="142875" extrusionOk="0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 extrusionOk="0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 extrusionOk="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 extrusionOk="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</p:grpSp>
      <p:sp>
        <p:nvSpPr>
          <p:cNvPr id="382" name="Google Shape;382;p25" descr="dinosaur outline"/>
          <p:cNvSpPr/>
          <p:nvPr/>
        </p:nvSpPr>
        <p:spPr>
          <a:xfrm>
            <a:off x="4946994" y="5307571"/>
            <a:ext cx="446307" cy="371026"/>
          </a:xfrm>
          <a:custGeom>
            <a:avLst/>
            <a:gdLst/>
            <a:ahLst/>
            <a:cxnLst/>
            <a:rect l="l" t="t" r="r" b="b"/>
            <a:pathLst>
              <a:path w="790575" h="657225" extrusionOk="0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383" name="Google Shape;383;p25"/>
          <p:cNvCxnSpPr/>
          <p:nvPr/>
        </p:nvCxnSpPr>
        <p:spPr>
          <a:xfrm>
            <a:off x="7804352" y="1204506"/>
            <a:ext cx="0" cy="4093388"/>
          </a:xfrm>
          <a:prstGeom prst="straightConnector1">
            <a:avLst/>
          </a:prstGeom>
          <a:noFill/>
          <a:ln w="63500" cap="rnd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84" name="Google Shape;384;p25" descr="girl with pigtails raising her hand with chalkboard in backgroun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7801097" y="1"/>
            <a:ext cx="4389475" cy="66776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5" descr="A group of people standing in a room&#10;&#10;Description automatically generate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8087" r="28086"/>
          <a:stretch/>
        </p:blipFill>
        <p:spPr>
          <a:xfrm>
            <a:off x="7801097" y="0"/>
            <a:ext cx="4389475" cy="68219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39" name="Google Shape;139;p5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ctrTitle"/>
          </p:nvPr>
        </p:nvSpPr>
        <p:spPr>
          <a:xfrm>
            <a:off x="283234" y="0"/>
            <a:ext cx="3288641" cy="1047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800"/>
              <a:buFont typeface="Twentieth Century"/>
              <a:buNone/>
            </a:pPr>
            <a:r>
              <a:rPr lang="en-US" dirty="0">
                <a:solidFill>
                  <a:srgbClr val="FFC000"/>
                </a:solidFill>
              </a:rPr>
              <a:t>Objectives</a:t>
            </a:r>
            <a:endParaRPr dirty="0"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283235" y="1409700"/>
            <a:ext cx="7336765" cy="234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en-US" sz="2600" dirty="0">
                <a:latin typeface="Twentieth Century"/>
                <a:ea typeface="Twentieth Century"/>
                <a:cs typeface="Twentieth Century"/>
                <a:sym typeface="Twentieth Century"/>
              </a:rPr>
              <a:t>Train a single ML model to forecast multiple time series at the same time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endParaRPr lang="en-US" sz="26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en-US" sz="2600" dirty="0">
                <a:latin typeface="Twentieth Century"/>
                <a:ea typeface="Twentieth Century"/>
                <a:cs typeface="Twentieth Century"/>
                <a:sym typeface="Twentieth Century"/>
              </a:rPr>
              <a:t>Investigate the performance of the following ML models in COVID-19 daily confirmed cases data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</a:pPr>
            <a:r>
              <a:rPr lang="en-US" sz="2600" b="1" dirty="0">
                <a:latin typeface="Twentieth Century"/>
                <a:ea typeface="Twentieth Century"/>
                <a:cs typeface="Twentieth Century"/>
                <a:sym typeface="Twentieth Century"/>
              </a:rPr>
              <a:t>	Linear Regressor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</a:pPr>
            <a:r>
              <a:rPr lang="en-US" sz="2600" b="1" dirty="0"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r>
              <a:rPr lang="en-US" sz="2600" b="1" dirty="0" err="1">
                <a:latin typeface="Twentieth Century"/>
                <a:ea typeface="Twentieth Century"/>
                <a:cs typeface="Twentieth Century"/>
                <a:sym typeface="Twentieth Century"/>
              </a:rPr>
              <a:t>RandomForest</a:t>
            </a:r>
            <a:r>
              <a:rPr lang="en-US" sz="2600" b="1" dirty="0">
                <a:latin typeface="Twentieth Century"/>
                <a:ea typeface="Twentieth Century"/>
                <a:cs typeface="Twentieth Century"/>
                <a:sym typeface="Twentieth Century"/>
              </a:rPr>
              <a:t> Regressor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</a:pPr>
            <a:r>
              <a:rPr lang="en-US" sz="2600" b="1" dirty="0">
                <a:latin typeface="Twentieth Century"/>
                <a:ea typeface="Twentieth Century"/>
                <a:cs typeface="Twentieth Century"/>
                <a:sym typeface="Twentieth Century"/>
              </a:rPr>
              <a:t>	Gradient Boost Regressor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</a:pPr>
            <a:r>
              <a:rPr lang="en-US" sz="2600" b="1" dirty="0"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r>
              <a:rPr lang="en-US" sz="2600" b="1" dirty="0" err="1">
                <a:latin typeface="Twentieth Century"/>
                <a:ea typeface="Twentieth Century"/>
                <a:cs typeface="Twentieth Century"/>
                <a:sym typeface="Twentieth Century"/>
              </a:rPr>
              <a:t>XGBoost</a:t>
            </a:r>
            <a:r>
              <a:rPr lang="en-US" sz="2600" b="1" dirty="0">
                <a:latin typeface="Twentieth Century"/>
                <a:ea typeface="Twentieth Century"/>
                <a:cs typeface="Twentieth Century"/>
                <a:sym typeface="Twentieth Century"/>
              </a:rPr>
              <a:t> Regressor</a:t>
            </a:r>
            <a:endParaRPr lang="en-US" sz="26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indent="0">
              <a:spcBef>
                <a:spcPts val="0"/>
              </a:spcBef>
              <a:buSzPts val="2600"/>
            </a:pPr>
            <a:endParaRPr sz="26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en-US" sz="2600" dirty="0">
                <a:latin typeface="Twentieth Century"/>
                <a:ea typeface="Twentieth Century"/>
                <a:cs typeface="Twentieth Century"/>
                <a:sym typeface="Twentieth Century"/>
              </a:rPr>
              <a:t>Identify the Machine Learning model with the best performance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endParaRPr lang="en-US" sz="26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endParaRPr lang="en-US" sz="26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>
            <a:spLocks noGrp="1"/>
          </p:cNvSpPr>
          <p:nvPr>
            <p:ph type="ctrTitle"/>
          </p:nvPr>
        </p:nvSpPr>
        <p:spPr>
          <a:xfrm>
            <a:off x="178812" y="-476548"/>
            <a:ext cx="3759807" cy="154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 sz="3600" dirty="0"/>
              <a:t>The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DATASET</a:t>
            </a:r>
            <a:endParaRPr dirty="0"/>
          </a:p>
        </p:txBody>
      </p:sp>
      <p:sp>
        <p:nvSpPr>
          <p:cNvPr id="147" name="Google Shape;147;p6"/>
          <p:cNvSpPr txBox="1">
            <a:spLocks noGrp="1"/>
          </p:cNvSpPr>
          <p:nvPr>
            <p:ph type="subTitle" idx="1"/>
          </p:nvPr>
        </p:nvSpPr>
        <p:spPr>
          <a:xfrm>
            <a:off x="1175658" y="1296279"/>
            <a:ext cx="6511018" cy="72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600" b="1" dirty="0"/>
              <a:t>11,128</a:t>
            </a:r>
            <a:r>
              <a:rPr lang="en-US" dirty="0"/>
              <a:t> </a:t>
            </a:r>
            <a:r>
              <a:rPr lang="en-US" sz="2400" dirty="0"/>
              <a:t>COVID-19 daily confirm cases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600" b="1" dirty="0"/>
              <a:t>7</a:t>
            </a:r>
            <a:r>
              <a:rPr lang="en-US" dirty="0"/>
              <a:t> </a:t>
            </a:r>
            <a:r>
              <a:rPr lang="en-US" sz="2400" dirty="0"/>
              <a:t>months (01/22/2020 – 08/22/2020)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600" b="1" dirty="0"/>
              <a:t>1</a:t>
            </a:r>
            <a:r>
              <a:rPr lang="en-US" dirty="0"/>
              <a:t> </a:t>
            </a:r>
            <a:r>
              <a:rPr lang="en-US" sz="2400" dirty="0"/>
              <a:t>country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 dirty="0"/>
          </a:p>
          <a:p>
            <a:pPr marL="0" indent="0">
              <a:buSzPts val="2400"/>
            </a:pPr>
            <a:r>
              <a:rPr lang="en-US" sz="2400" dirty="0"/>
              <a:t>Source of Data: 2019 Novel Coronavirus COVID-19 (2019-nCoV) Data Repository by Johns Hopkins CSSE. </a:t>
            </a:r>
            <a:r>
              <a:rPr lang="en-US" sz="1800" dirty="0">
                <a:hlinkClick r:id="rId3"/>
              </a:rPr>
              <a:t>https://github.com/CSSEGISandData/COVID-19</a:t>
            </a:r>
            <a:endParaRPr lang="en-US" sz="1800" dirty="0"/>
          </a:p>
        </p:txBody>
      </p:sp>
      <p:grpSp>
        <p:nvGrpSpPr>
          <p:cNvPr id="148" name="Google Shape;148;p6"/>
          <p:cNvGrpSpPr/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</p:grpSpPr>
        <p:sp>
          <p:nvSpPr>
            <p:cNvPr id="149" name="Google Shape;149;p6"/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/>
              <a:ahLst/>
              <a:cxnLst/>
              <a:rect l="l" t="t" r="r" b="b"/>
              <a:pathLst>
                <a:path w="771525" h="457200" extrusionOk="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123825" h="123825" extrusionOk="0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123825" h="123825" extrusionOk="0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/>
              <a:ahLst/>
              <a:cxnLst/>
              <a:rect l="l" t="t" r="r" b="b"/>
              <a:pathLst>
                <a:path w="180975" h="171450" extrusionOk="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123825" h="123825" extrusionOk="0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/>
              <a:ahLst/>
              <a:cxnLst/>
              <a:rect l="l" t="t" r="r" b="b"/>
              <a:pathLst>
                <a:path w="219075" h="228600" extrusionOk="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/>
              <a:ahLst/>
              <a:cxnLst/>
              <a:rect l="l" t="t" r="r" b="b"/>
              <a:pathLst>
                <a:path w="219075" h="371475" extrusionOk="0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</p:grpSp>
      <p:sp>
        <p:nvSpPr>
          <p:cNvPr id="156" name="Google Shape;156;p6" descr="dinosaur outline"/>
          <p:cNvSpPr/>
          <p:nvPr/>
        </p:nvSpPr>
        <p:spPr>
          <a:xfrm rot="-646684">
            <a:off x="4421659" y="5775325"/>
            <a:ext cx="446307" cy="371026"/>
          </a:xfrm>
          <a:custGeom>
            <a:avLst/>
            <a:gdLst/>
            <a:ahLst/>
            <a:cxnLst/>
            <a:rect l="l" t="t" r="r" b="b"/>
            <a:pathLst>
              <a:path w="790575" h="657225" extrusionOk="0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57" name="Google Shape;157;p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802525" y="0"/>
            <a:ext cx="4389475" cy="682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5</a:t>
            </a:fld>
            <a:endParaRPr sz="1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07BA8A-3804-41FA-9238-62BA16352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22000"/>
          </a:xfrm>
          <a:prstGeom prst="rect">
            <a:avLst/>
          </a:prstGeom>
        </p:spPr>
      </p:pic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8929396" y="3823349"/>
            <a:ext cx="3262604" cy="5900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2000" tIns="7200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Target variable: Daily Confirmed Cases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6</a:t>
            </a:fld>
            <a:endParaRPr sz="1000"/>
          </a:p>
        </p:txBody>
      </p:sp>
      <p:sp>
        <p:nvSpPr>
          <p:cNvPr id="172" name="Google Shape;172;p8"/>
          <p:cNvSpPr txBox="1">
            <a:spLocks noGrp="1"/>
          </p:cNvSpPr>
          <p:nvPr>
            <p:ph type="body" idx="1"/>
          </p:nvPr>
        </p:nvSpPr>
        <p:spPr>
          <a:xfrm>
            <a:off x="4747098" y="6432816"/>
            <a:ext cx="7418483" cy="3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2000" tIns="7200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Time series plot of US Daily Confirmed Cases over the study period of time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wentieth Century"/>
              <a:buNone/>
            </a:pPr>
            <a:r>
              <a:rPr lang="en-US" sz="3600" dirty="0"/>
              <a:t>Daily Confirmed Cases vs Outbreak Time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A936D5-696B-4240-AB7C-1F0035A34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14" y="1697978"/>
            <a:ext cx="9728035" cy="393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6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68F2CE8-4D29-4E7C-B940-2EA2A3E48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28"/>
            <a:ext cx="12191999" cy="6848272"/>
          </a:xfrm>
          <a:prstGeom prst="rect">
            <a:avLst/>
          </a:prstGeom>
        </p:spPr>
      </p:pic>
      <p:sp>
        <p:nvSpPr>
          <p:cNvPr id="179" name="Google Shape;179;p9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</p:spPr>
        <p:txBody>
          <a:bodyPr spcFirstLastPara="1" wrap="square" lIns="0" tIns="0" rIns="72000" bIns="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40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7</a:t>
            </a:fld>
            <a:endParaRPr lang="en-US" sz="400"/>
          </a:p>
        </p:txBody>
      </p:sp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573408" y="113821"/>
            <a:ext cx="11473200" cy="540000"/>
          </a:xfr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wentieth Century"/>
              <a:buNone/>
            </a:pPr>
            <a:r>
              <a:rPr lang="en-US" dirty="0"/>
              <a:t>States Time Series Decomposition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7E3F0E5-ED1A-4A64-8AE5-6CD5E6A0F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017"/>
            <a:ext cx="7821038" cy="3839420"/>
          </a:xfrm>
          <a:prstGeom prst="rect">
            <a:avLst/>
          </a:prstGeom>
        </p:spPr>
      </p:pic>
      <p:sp>
        <p:nvSpPr>
          <p:cNvPr id="188" name="Google Shape;188;p10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8</a:t>
            </a:fld>
            <a:endParaRPr sz="1000"/>
          </a:p>
        </p:txBody>
      </p:sp>
      <p:sp>
        <p:nvSpPr>
          <p:cNvPr id="189" name="Google Shape;189;p10"/>
          <p:cNvSpPr txBox="1">
            <a:spLocks noGrp="1"/>
          </p:cNvSpPr>
          <p:nvPr>
            <p:ph type="body" idx="1"/>
          </p:nvPr>
        </p:nvSpPr>
        <p:spPr>
          <a:xfrm>
            <a:off x="-1" y="5511727"/>
            <a:ext cx="5522741" cy="13289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2000" tIns="7200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Lowest number of daily average confirmed cases      Sunday-Tuesday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Highest number of daily average confirmed cases Thursday-Saturday</a:t>
            </a:r>
            <a:endParaRPr dirty="0"/>
          </a:p>
        </p:txBody>
      </p: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360000" y="369236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wentieth Century"/>
              <a:buNone/>
            </a:pPr>
            <a:r>
              <a:rPr lang="en-US" sz="3600" dirty="0"/>
              <a:t>Average Confirmed Daily Cases</a:t>
            </a:r>
            <a:endParaRPr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6B1CF09-1898-4B9B-9B09-7A016CA55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741" y="3715967"/>
            <a:ext cx="6659532" cy="3142034"/>
          </a:xfrm>
          <a:prstGeom prst="rect">
            <a:avLst/>
          </a:prstGeom>
        </p:spPr>
      </p:pic>
      <p:sp>
        <p:nvSpPr>
          <p:cNvPr id="12" name="Google Shape;189;p10">
            <a:extLst>
              <a:ext uri="{FF2B5EF4-FFF2-40B4-BE49-F238E27FC236}">
                <a16:creationId xmlns:a16="http://schemas.microsoft.com/office/drawing/2014/main" id="{C5FB1146-D87A-4F92-9E75-0B1B3008E893}"/>
              </a:ext>
            </a:extLst>
          </p:cNvPr>
          <p:cNvSpPr txBox="1">
            <a:spLocks/>
          </p:cNvSpPr>
          <p:nvPr/>
        </p:nvSpPr>
        <p:spPr>
          <a:xfrm>
            <a:off x="7428766" y="1821311"/>
            <a:ext cx="4650675" cy="8272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2000" tIns="720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dirty="0"/>
              <a:t>Daily confirmed cases were doubled starting late June while tripled after first week of July compared to previous month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AE6D9B-B54A-40BA-92DF-AAF81C3A8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240567"/>
            <a:ext cx="12191999" cy="298704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lide Number Placeholder 2">
            <a:extLst>
              <a:ext uri="{FF2B5EF4-FFF2-40B4-BE49-F238E27FC236}">
                <a16:creationId xmlns:a16="http://schemas.microsoft.com/office/drawing/2014/main" id="{DCE587A0-749F-4094-B0E6-96B4CF609F8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-US"/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BD515037-F3B0-406E-B44F-43F463766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3176" y="5533053"/>
            <a:ext cx="7078824" cy="1324947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Earlier peak during month of April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had been on a downward trajectory for months of May and early June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resurgence can be seen starting June 25 when the cases is doubled then spiked starting July 7 when the cases has tripled</a:t>
            </a:r>
          </a:p>
        </p:txBody>
      </p:sp>
      <p:sp>
        <p:nvSpPr>
          <p:cNvPr id="195" name="Google Shape;195;p11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wentieth Century"/>
              <a:buNone/>
            </a:pPr>
            <a:r>
              <a:rPr lang="en-US" dirty="0"/>
              <a:t>Heatmap of Outbreaks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8CC97D-2ED3-4716-AB30-90C4F1916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70764"/>
            <a:ext cx="5467739" cy="24671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3941</TotalTime>
  <Words>800</Words>
  <Application>Microsoft Office PowerPoint</Application>
  <PresentationFormat>Widescreen</PresentationFormat>
  <Paragraphs>176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Lucida Sans</vt:lpstr>
      <vt:lpstr>Times New Roman</vt:lpstr>
      <vt:lpstr>Twentieth Century</vt:lpstr>
      <vt:lpstr>Office Theme</vt:lpstr>
      <vt:lpstr>Predicting Multiple Time Series with USA COVID-19 data using ML models</vt:lpstr>
      <vt:lpstr>Is it possible to use one Machine Learning model on multiple time series data to project future COVID-19 Confirm Cases          </vt:lpstr>
      <vt:lpstr>Objectives</vt:lpstr>
      <vt:lpstr>The DATASET</vt:lpstr>
      <vt:lpstr>PowerPoint Presentation</vt:lpstr>
      <vt:lpstr>Daily Confirmed Cases vs Outbreak Time</vt:lpstr>
      <vt:lpstr>States Time Series Decomposition</vt:lpstr>
      <vt:lpstr>Average Confirmed Daily Cases</vt:lpstr>
      <vt:lpstr>Heatmap of Outbreaks</vt:lpstr>
      <vt:lpstr>Preprocessing</vt:lpstr>
      <vt:lpstr>Preprocessing</vt:lpstr>
      <vt:lpstr>Feature Selection</vt:lpstr>
      <vt:lpstr>Methodology</vt:lpstr>
      <vt:lpstr>Machine Learning Models</vt:lpstr>
      <vt:lpstr>Prediction and Residual Plots over the Test Set (TEXAS)</vt:lpstr>
      <vt:lpstr>Prediction and Residual Plots over the Test Set (FLORIDA)</vt:lpstr>
      <vt:lpstr>Prediction and Residual Plots over the Test Set (CALIFORNIA)</vt:lpstr>
      <vt:lpstr> Statistics for prediction of COVID-19 daily confirmed cases</vt:lpstr>
      <vt:lpstr>Summary and Future Work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COVID-19 using ML models with Kalman Filtering for USA Incidence data</dc:title>
  <dc:creator>John Ray Martinez</dc:creator>
  <cp:lastModifiedBy>John Ray Martinez</cp:lastModifiedBy>
  <cp:revision>45</cp:revision>
  <dcterms:created xsi:type="dcterms:W3CDTF">2020-08-25T03:17:26Z</dcterms:created>
  <dcterms:modified xsi:type="dcterms:W3CDTF">2020-09-03T19:26:38Z</dcterms:modified>
</cp:coreProperties>
</file>