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1148000" cy="19202400"/>
  <p:notesSz cx="9236075" cy="7010400"/>
  <p:defaultTextStyle>
    <a:defPPr>
      <a:defRPr lang="en-US"/>
    </a:defPPr>
    <a:lvl1pPr marL="0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1pPr>
    <a:lvl2pPr marL="1724284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2pPr>
    <a:lvl3pPr marL="3448568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3pPr>
    <a:lvl4pPr marL="5172852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4pPr>
    <a:lvl5pPr marL="6897136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5pPr>
    <a:lvl6pPr marL="8621420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6pPr>
    <a:lvl7pPr marL="10345704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7pPr>
    <a:lvl8pPr marL="12069989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8pPr>
    <a:lvl9pPr marL="13794273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48">
          <p15:clr>
            <a:srgbClr val="A4A3A4"/>
          </p15:clr>
        </p15:guide>
        <p15:guide id="2" pos="129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orge Rosenberger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9A39"/>
    <a:srgbClr val="0000FF"/>
    <a:srgbClr val="83E9AC"/>
    <a:srgbClr val="69E6B3"/>
    <a:srgbClr val="1EC58A"/>
    <a:srgbClr val="1EC492"/>
    <a:srgbClr val="21E347"/>
    <a:srgbClr val="1FCD5D"/>
    <a:srgbClr val="9D5BE2"/>
    <a:srgbClr val="45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81" autoAdjust="0"/>
    <p:restoredTop sz="93556" autoAdjust="0"/>
  </p:normalViewPr>
  <p:slideViewPr>
    <p:cSldViewPr snapToGrid="0" snapToObjects="1">
      <p:cViewPr varScale="1">
        <p:scale>
          <a:sx n="34" d="100"/>
          <a:sy n="34" d="100"/>
        </p:scale>
        <p:origin x="198" y="402"/>
      </p:cViewPr>
      <p:guideLst>
        <p:guide orient="horz" pos="6048"/>
        <p:guide pos="12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D:\Desktop\NOW\POSTER\HDpesHIFigsandTabs010507.xls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D:\Desktop\NOW\POSTER\HDpesHIFigsandTabs010507.xls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D:\Desktop\NOW\POSTER\Misc%20Folder\Flagellar%20proteins%20280307%20FIGURES.xls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D:\Desktop\NOW\POSTER\HDpesHIFigsandTabs010507.xls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D:\Desktop\NOW\ONTO%20INDY%20240507.xls" TargetMode="External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D:\Desktop\NOW\POSTER\For%20FS%20and%20HD%20Venn.xls" TargetMode="External"/><Relationship Id="rId1" Type="http://schemas.openxmlformats.org/officeDocument/2006/relationships/themeOverride" Target="../theme/themeOverrid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4.7091455205678E-2"/>
          <c:y val="5.17242346972187E-2"/>
          <c:w val="0.93998238038000304"/>
          <c:h val="0.7643692460811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'Figure 4'!$D$1</c:f>
              <c:strCache>
                <c:ptCount val="1"/>
                <c:pt idx="0">
                  <c:v>Ratio HDE/HI</c:v>
                </c:pt>
              </c:strCache>
            </c:strRef>
          </c:tx>
          <c:spPr>
            <a:solidFill>
              <a:srgbClr val="0070C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'Figure 4'!$E$2:$E$16</c:f>
                <c:numCache>
                  <c:formatCode>General</c:formatCode>
                  <c:ptCount val="15"/>
                  <c:pt idx="0">
                    <c:v>1.9355095999999961</c:v>
                  </c:pt>
                  <c:pt idx="1">
                    <c:v>1.317253</c:v>
                  </c:pt>
                  <c:pt idx="2">
                    <c:v>0.311558200000004</c:v>
                  </c:pt>
                  <c:pt idx="3">
                    <c:v>0.44977767000000002</c:v>
                  </c:pt>
                  <c:pt idx="4">
                    <c:v>0.45698613999999999</c:v>
                  </c:pt>
                  <c:pt idx="5">
                    <c:v>0.30509006999999999</c:v>
                  </c:pt>
                  <c:pt idx="6">
                    <c:v>0.336862820000008</c:v>
                  </c:pt>
                  <c:pt idx="7">
                    <c:v>0.48886966000000498</c:v>
                  </c:pt>
                  <c:pt idx="8">
                    <c:v>0.27454284000000001</c:v>
                  </c:pt>
                  <c:pt idx="9">
                    <c:v>8.4262386999999994E-2</c:v>
                  </c:pt>
                  <c:pt idx="10">
                    <c:v>0.12925130000000001</c:v>
                  </c:pt>
                  <c:pt idx="11">
                    <c:v>7.69865470000001E-2</c:v>
                  </c:pt>
                  <c:pt idx="12">
                    <c:v>4.73253390000001E-3</c:v>
                  </c:pt>
                  <c:pt idx="13">
                    <c:v>4.5514185999999998E-2</c:v>
                  </c:pt>
                  <c:pt idx="14">
                    <c:v>0.15769456000000001</c:v>
                  </c:pt>
                </c:numCache>
              </c:numRef>
            </c:plus>
            <c:minus>
              <c:numRef>
                <c:f>'Figure 4'!$E$2:$E$16</c:f>
                <c:numCache>
                  <c:formatCode>General</c:formatCode>
                  <c:ptCount val="15"/>
                  <c:pt idx="0">
                    <c:v>1.9355095999999961</c:v>
                  </c:pt>
                  <c:pt idx="1">
                    <c:v>1.317253</c:v>
                  </c:pt>
                  <c:pt idx="2">
                    <c:v>0.311558200000004</c:v>
                  </c:pt>
                  <c:pt idx="3">
                    <c:v>0.44977767000000002</c:v>
                  </c:pt>
                  <c:pt idx="4">
                    <c:v>0.45698613999999999</c:v>
                  </c:pt>
                  <c:pt idx="5">
                    <c:v>0.30509006999999999</c:v>
                  </c:pt>
                  <c:pt idx="6">
                    <c:v>0.336862820000008</c:v>
                  </c:pt>
                  <c:pt idx="7">
                    <c:v>0.48886966000000498</c:v>
                  </c:pt>
                  <c:pt idx="8">
                    <c:v>0.27454284000000001</c:v>
                  </c:pt>
                  <c:pt idx="9">
                    <c:v>8.4262386999999994E-2</c:v>
                  </c:pt>
                  <c:pt idx="10">
                    <c:v>0.12925130000000001</c:v>
                  </c:pt>
                  <c:pt idx="11">
                    <c:v>7.69865470000001E-2</c:v>
                  </c:pt>
                  <c:pt idx="12">
                    <c:v>4.73253390000001E-3</c:v>
                  </c:pt>
                  <c:pt idx="13">
                    <c:v>4.5514185999999998E-2</c:v>
                  </c:pt>
                  <c:pt idx="14">
                    <c:v>0.15769456000000001</c:v>
                  </c:pt>
                </c:numCache>
              </c:numRef>
            </c:min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cat>
            <c:strRef>
              <c:f>'Figure 4'!$C$2:$C$16</c:f>
              <c:strCache>
                <c:ptCount val="15"/>
                <c:pt idx="0">
                  <c:v>Bd0952*</c:v>
                </c:pt>
                <c:pt idx="1">
                  <c:v>McpB</c:v>
                </c:pt>
                <c:pt idx="2">
                  <c:v>MotA</c:v>
                </c:pt>
                <c:pt idx="3">
                  <c:v>PaaJ</c:v>
                </c:pt>
                <c:pt idx="4">
                  <c:v>AcoA</c:v>
                </c:pt>
                <c:pt idx="5">
                  <c:v>SWIB</c:v>
                </c:pt>
                <c:pt idx="6">
                  <c:v>CpaC</c:v>
                </c:pt>
                <c:pt idx="7">
                  <c:v>MhpC</c:v>
                </c:pt>
                <c:pt idx="8">
                  <c:v>RsuA</c:v>
                </c:pt>
                <c:pt idx="9">
                  <c:v>FumA</c:v>
                </c:pt>
                <c:pt idx="10">
                  <c:v>MurD</c:v>
                </c:pt>
                <c:pt idx="11">
                  <c:v>PurB</c:v>
                </c:pt>
                <c:pt idx="12">
                  <c:v>FolE</c:v>
                </c:pt>
                <c:pt idx="13">
                  <c:v>FadB</c:v>
                </c:pt>
                <c:pt idx="14">
                  <c:v>PepB</c:v>
                </c:pt>
              </c:strCache>
            </c:strRef>
          </c:cat>
          <c:val>
            <c:numRef>
              <c:f>'Figure 4'!$D$2:$D$16</c:f>
              <c:numCache>
                <c:formatCode>0.00</c:formatCode>
                <c:ptCount val="15"/>
                <c:pt idx="0">
                  <c:v>3.8313136000000001</c:v>
                </c:pt>
                <c:pt idx="1">
                  <c:v>3.7654016000000001</c:v>
                </c:pt>
                <c:pt idx="2">
                  <c:v>3.1708557999999991</c:v>
                </c:pt>
                <c:pt idx="3">
                  <c:v>2.6344854999999971</c:v>
                </c:pt>
                <c:pt idx="4">
                  <c:v>2.1929755999999991</c:v>
                </c:pt>
                <c:pt idx="5">
                  <c:v>2.104326500000032</c:v>
                </c:pt>
                <c:pt idx="6">
                  <c:v>1.9161056000000001</c:v>
                </c:pt>
                <c:pt idx="7">
                  <c:v>1.6890011</c:v>
                </c:pt>
                <c:pt idx="8">
                  <c:v>1.6812891000000001</c:v>
                </c:pt>
                <c:pt idx="9">
                  <c:v>1.4611456</c:v>
                </c:pt>
                <c:pt idx="10">
                  <c:v>1.4566671</c:v>
                </c:pt>
                <c:pt idx="11">
                  <c:v>1.4523881999999999</c:v>
                </c:pt>
                <c:pt idx="12">
                  <c:v>0.84420746999999996</c:v>
                </c:pt>
                <c:pt idx="13">
                  <c:v>0.76005632000000001</c:v>
                </c:pt>
                <c:pt idx="14">
                  <c:v>0.62197250000000004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17-47BF-96F4-368CC61C7776}"/>
            </c:ext>
          </c:extLst>
        </c:ser>
        <c:ser>
          <c:idx val="1"/>
          <c:order val="1"/>
          <c:tx>
            <c:strRef>
              <c:f>'Figure 4'!$G$1</c:f>
              <c:strCache>
                <c:ptCount val="1"/>
                <c:pt idx="0">
                  <c:v>Ratio HDP/HI</c:v>
                </c:pt>
              </c:strCache>
            </c:strRef>
          </c:tx>
          <c:spPr>
            <a:solidFill>
              <a:srgbClr val="FF000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'Figure 4'!$H$2:$H$16</c:f>
                <c:numCache>
                  <c:formatCode>General</c:formatCode>
                  <c:ptCount val="15"/>
                  <c:pt idx="0">
                    <c:v>2.5368122999999971</c:v>
                  </c:pt>
                  <c:pt idx="1">
                    <c:v>0.70226370999999199</c:v>
                  </c:pt>
                  <c:pt idx="2">
                    <c:v>0.26641939999999997</c:v>
                  </c:pt>
                  <c:pt idx="3">
                    <c:v>0.20700547</c:v>
                  </c:pt>
                  <c:pt idx="4">
                    <c:v>0.83328093000000003</c:v>
                  </c:pt>
                  <c:pt idx="5">
                    <c:v>0.28969699999999998</c:v>
                  </c:pt>
                  <c:pt idx="6">
                    <c:v>0.44797698000000402</c:v>
                  </c:pt>
                  <c:pt idx="7">
                    <c:v>0.322959</c:v>
                  </c:pt>
                  <c:pt idx="8">
                    <c:v>0.19873080000000001</c:v>
                  </c:pt>
                  <c:pt idx="9">
                    <c:v>0.32738987000000802</c:v>
                  </c:pt>
                  <c:pt idx="10">
                    <c:v>0.21608893000000201</c:v>
                  </c:pt>
                  <c:pt idx="11">
                    <c:v>5.8663750000000001E-2</c:v>
                  </c:pt>
                  <c:pt idx="12">
                    <c:v>0.148818060000002</c:v>
                  </c:pt>
                  <c:pt idx="13">
                    <c:v>0.10408833000000001</c:v>
                  </c:pt>
                  <c:pt idx="14">
                    <c:v>0.17781527</c:v>
                  </c:pt>
                </c:numCache>
              </c:numRef>
            </c:plus>
            <c:minus>
              <c:numRef>
                <c:f>'Figure 4'!$H$2:$H$16</c:f>
                <c:numCache>
                  <c:formatCode>General</c:formatCode>
                  <c:ptCount val="15"/>
                  <c:pt idx="0">
                    <c:v>2.5368122999999971</c:v>
                  </c:pt>
                  <c:pt idx="1">
                    <c:v>0.70226370999999199</c:v>
                  </c:pt>
                  <c:pt idx="2">
                    <c:v>0.26641939999999997</c:v>
                  </c:pt>
                  <c:pt idx="3">
                    <c:v>0.20700547</c:v>
                  </c:pt>
                  <c:pt idx="4">
                    <c:v>0.83328093000000003</c:v>
                  </c:pt>
                  <c:pt idx="5">
                    <c:v>0.28969699999999998</c:v>
                  </c:pt>
                  <c:pt idx="6">
                    <c:v>0.44797698000000402</c:v>
                  </c:pt>
                  <c:pt idx="7">
                    <c:v>0.322959</c:v>
                  </c:pt>
                  <c:pt idx="8">
                    <c:v>0.19873080000000001</c:v>
                  </c:pt>
                  <c:pt idx="9">
                    <c:v>0.32738987000000802</c:v>
                  </c:pt>
                  <c:pt idx="10">
                    <c:v>0.21608893000000201</c:v>
                  </c:pt>
                  <c:pt idx="11">
                    <c:v>5.8663750000000001E-2</c:v>
                  </c:pt>
                  <c:pt idx="12">
                    <c:v>0.148818060000002</c:v>
                  </c:pt>
                  <c:pt idx="13">
                    <c:v>0.10408833000000001</c:v>
                  </c:pt>
                  <c:pt idx="14">
                    <c:v>0.17781527</c:v>
                  </c:pt>
                </c:numCache>
              </c:numRef>
            </c:min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cat>
            <c:strRef>
              <c:f>'Figure 4'!$C$2:$C$16</c:f>
              <c:strCache>
                <c:ptCount val="15"/>
                <c:pt idx="0">
                  <c:v>Bd0952*</c:v>
                </c:pt>
                <c:pt idx="1">
                  <c:v>McpB</c:v>
                </c:pt>
                <c:pt idx="2">
                  <c:v>MotA</c:v>
                </c:pt>
                <c:pt idx="3">
                  <c:v>PaaJ</c:v>
                </c:pt>
                <c:pt idx="4">
                  <c:v>AcoA</c:v>
                </c:pt>
                <c:pt idx="5">
                  <c:v>SWIB</c:v>
                </c:pt>
                <c:pt idx="6">
                  <c:v>CpaC</c:v>
                </c:pt>
                <c:pt idx="7">
                  <c:v>MhpC</c:v>
                </c:pt>
                <c:pt idx="8">
                  <c:v>RsuA</c:v>
                </c:pt>
                <c:pt idx="9">
                  <c:v>FumA</c:v>
                </c:pt>
                <c:pt idx="10">
                  <c:v>MurD</c:v>
                </c:pt>
                <c:pt idx="11">
                  <c:v>PurB</c:v>
                </c:pt>
                <c:pt idx="12">
                  <c:v>FolE</c:v>
                </c:pt>
                <c:pt idx="13">
                  <c:v>FadB</c:v>
                </c:pt>
                <c:pt idx="14">
                  <c:v>PepB</c:v>
                </c:pt>
              </c:strCache>
            </c:strRef>
          </c:cat>
          <c:val>
            <c:numRef>
              <c:f>'Figure 4'!$G$2:$G$16</c:f>
              <c:numCache>
                <c:formatCode>0.00</c:formatCode>
                <c:ptCount val="15"/>
                <c:pt idx="0">
                  <c:v>6.7773341</c:v>
                </c:pt>
                <c:pt idx="1">
                  <c:v>2.3192010999999981</c:v>
                </c:pt>
                <c:pt idx="2">
                  <c:v>2.1466529999999571</c:v>
                </c:pt>
                <c:pt idx="3">
                  <c:v>1.5731752000000001</c:v>
                </c:pt>
                <c:pt idx="4">
                  <c:v>2.6893067000000022</c:v>
                </c:pt>
                <c:pt idx="5">
                  <c:v>3.1356375999999999</c:v>
                </c:pt>
                <c:pt idx="6">
                  <c:v>3.1001252000000008</c:v>
                </c:pt>
                <c:pt idx="7">
                  <c:v>1.3616429999999999</c:v>
                </c:pt>
                <c:pt idx="8">
                  <c:v>1.455036899999983</c:v>
                </c:pt>
                <c:pt idx="9">
                  <c:v>1.0947921</c:v>
                </c:pt>
                <c:pt idx="10">
                  <c:v>1.5422331</c:v>
                </c:pt>
                <c:pt idx="11">
                  <c:v>1.703899599999974</c:v>
                </c:pt>
                <c:pt idx="12">
                  <c:v>2.51565609999997</c:v>
                </c:pt>
                <c:pt idx="13">
                  <c:v>1.7741792000000001</c:v>
                </c:pt>
                <c:pt idx="14">
                  <c:v>1.8182335999999999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17-47BF-96F4-368CC61C7776}"/>
            </c:ext>
          </c:extLst>
        </c:ser>
        <c:ser>
          <c:idx val="2"/>
          <c:order val="2"/>
          <c:tx>
            <c:strRef>
              <c:f>'Figure 4'!$J$1</c:f>
              <c:strCache>
                <c:ptCount val="1"/>
                <c:pt idx="0">
                  <c:v>Ratio HDS/HI</c:v>
                </c:pt>
              </c:strCache>
            </c:strRef>
          </c:tx>
          <c:spPr>
            <a:solidFill>
              <a:srgbClr val="00B05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'Figure 4'!$K$2:$K$16</c:f>
                <c:numCache>
                  <c:formatCode>General</c:formatCode>
                  <c:ptCount val="15"/>
                  <c:pt idx="0">
                    <c:v>1.5283542000000001</c:v>
                  </c:pt>
                  <c:pt idx="1">
                    <c:v>0.216915100000003</c:v>
                  </c:pt>
                  <c:pt idx="2">
                    <c:v>0.18042536000000201</c:v>
                  </c:pt>
                  <c:pt idx="3">
                    <c:v>0.334229840000003</c:v>
                  </c:pt>
                  <c:pt idx="4">
                    <c:v>0.363975940000002</c:v>
                  </c:pt>
                  <c:pt idx="5">
                    <c:v>0.29649321000000001</c:v>
                  </c:pt>
                  <c:pt idx="6">
                    <c:v>0.13473484999999999</c:v>
                  </c:pt>
                  <c:pt idx="7">
                    <c:v>0.62965378000000005</c:v>
                  </c:pt>
                  <c:pt idx="8">
                    <c:v>7.3223421000000302E-2</c:v>
                  </c:pt>
                  <c:pt idx="9">
                    <c:v>0.20328705</c:v>
                  </c:pt>
                  <c:pt idx="10">
                    <c:v>0.233718270000002</c:v>
                  </c:pt>
                  <c:pt idx="11">
                    <c:v>0.19390880999999999</c:v>
                  </c:pt>
                  <c:pt idx="12">
                    <c:v>0.10529541000000101</c:v>
                  </c:pt>
                  <c:pt idx="13">
                    <c:v>3.5246788000000001E-2</c:v>
                  </c:pt>
                  <c:pt idx="14">
                    <c:v>0.166786830000001</c:v>
                  </c:pt>
                </c:numCache>
              </c:numRef>
            </c:plus>
            <c:minus>
              <c:numRef>
                <c:f>'Figure 4'!$K$2:$K$16</c:f>
                <c:numCache>
                  <c:formatCode>General</c:formatCode>
                  <c:ptCount val="15"/>
                  <c:pt idx="0">
                    <c:v>1.5283542000000001</c:v>
                  </c:pt>
                  <c:pt idx="1">
                    <c:v>0.216915100000003</c:v>
                  </c:pt>
                  <c:pt idx="2">
                    <c:v>0.18042536000000201</c:v>
                  </c:pt>
                  <c:pt idx="3">
                    <c:v>0.334229840000003</c:v>
                  </c:pt>
                  <c:pt idx="4">
                    <c:v>0.363975940000002</c:v>
                  </c:pt>
                  <c:pt idx="5">
                    <c:v>0.29649321000000001</c:v>
                  </c:pt>
                  <c:pt idx="6">
                    <c:v>0.13473484999999999</c:v>
                  </c:pt>
                  <c:pt idx="7">
                    <c:v>0.62965378000000005</c:v>
                  </c:pt>
                  <c:pt idx="8">
                    <c:v>7.3223421000000302E-2</c:v>
                  </c:pt>
                  <c:pt idx="9">
                    <c:v>0.20328705</c:v>
                  </c:pt>
                  <c:pt idx="10">
                    <c:v>0.233718270000002</c:v>
                  </c:pt>
                  <c:pt idx="11">
                    <c:v>0.19390880999999999</c:v>
                  </c:pt>
                  <c:pt idx="12">
                    <c:v>0.10529541000000101</c:v>
                  </c:pt>
                  <c:pt idx="13">
                    <c:v>3.5246788000000001E-2</c:v>
                  </c:pt>
                  <c:pt idx="14">
                    <c:v>0.166786830000001</c:v>
                  </c:pt>
                </c:numCache>
              </c:numRef>
            </c:min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cat>
            <c:strRef>
              <c:f>'Figure 4'!$C$2:$C$16</c:f>
              <c:strCache>
                <c:ptCount val="15"/>
                <c:pt idx="0">
                  <c:v>Bd0952*</c:v>
                </c:pt>
                <c:pt idx="1">
                  <c:v>McpB</c:v>
                </c:pt>
                <c:pt idx="2">
                  <c:v>MotA</c:v>
                </c:pt>
                <c:pt idx="3">
                  <c:v>PaaJ</c:v>
                </c:pt>
                <c:pt idx="4">
                  <c:v>AcoA</c:v>
                </c:pt>
                <c:pt idx="5">
                  <c:v>SWIB</c:v>
                </c:pt>
                <c:pt idx="6">
                  <c:v>CpaC</c:v>
                </c:pt>
                <c:pt idx="7">
                  <c:v>MhpC</c:v>
                </c:pt>
                <c:pt idx="8">
                  <c:v>RsuA</c:v>
                </c:pt>
                <c:pt idx="9">
                  <c:v>FumA</c:v>
                </c:pt>
                <c:pt idx="10">
                  <c:v>MurD</c:v>
                </c:pt>
                <c:pt idx="11">
                  <c:v>PurB</c:v>
                </c:pt>
                <c:pt idx="12">
                  <c:v>FolE</c:v>
                </c:pt>
                <c:pt idx="13">
                  <c:v>FadB</c:v>
                </c:pt>
                <c:pt idx="14">
                  <c:v>PepB</c:v>
                </c:pt>
              </c:strCache>
            </c:strRef>
          </c:cat>
          <c:val>
            <c:numRef>
              <c:f>'Figure 4'!$J$2:$J$16</c:f>
              <c:numCache>
                <c:formatCode>0.00</c:formatCode>
                <c:ptCount val="15"/>
                <c:pt idx="0">
                  <c:v>3.8056003999999981</c:v>
                </c:pt>
                <c:pt idx="1">
                  <c:v>2.8890405999999982</c:v>
                </c:pt>
                <c:pt idx="2">
                  <c:v>1.8636155999999999</c:v>
                </c:pt>
                <c:pt idx="3">
                  <c:v>2.0440111000000001</c:v>
                </c:pt>
                <c:pt idx="4">
                  <c:v>1.7847763999999879</c:v>
                </c:pt>
                <c:pt idx="5">
                  <c:v>1.6668563000000001</c:v>
                </c:pt>
                <c:pt idx="6">
                  <c:v>1.5722992</c:v>
                </c:pt>
                <c:pt idx="7">
                  <c:v>2.3725723999999571</c:v>
                </c:pt>
                <c:pt idx="8">
                  <c:v>3.0058316</c:v>
                </c:pt>
                <c:pt idx="9">
                  <c:v>2.5896216000000001</c:v>
                </c:pt>
                <c:pt idx="10">
                  <c:v>1.826426699999983</c:v>
                </c:pt>
                <c:pt idx="11">
                  <c:v>1.7892925000000011</c:v>
                </c:pt>
                <c:pt idx="12">
                  <c:v>1.6422815000000011</c:v>
                </c:pt>
                <c:pt idx="13">
                  <c:v>1.4930650999999859</c:v>
                </c:pt>
                <c:pt idx="14">
                  <c:v>1.3749412000000001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17-47BF-96F4-368CC61C77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-2113335800"/>
        <c:axId val="-2113332472"/>
      </c:barChart>
      <c:catAx>
        <c:axId val="-2113335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2700000" vert="horz"/>
          <a:lstStyle/>
          <a:p>
            <a:pPr>
              <a:defRPr sz="1200" b="0" i="0" baseline="0"/>
            </a:pPr>
            <a:endParaRPr lang="en-US"/>
          </a:p>
        </c:txPr>
        <c:crossAx val="-211333247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2113332472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113335800"/>
        <c:crosses val="autoZero"/>
        <c:crossBetween val="between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400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4576271186442E-2"/>
          <c:y val="4.9808522301024998E-2"/>
          <c:w val="0.90169491525423795"/>
          <c:h val="0.865902003079358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'Fig 5'!$D$1</c:f>
              <c:strCache>
                <c:ptCount val="1"/>
                <c:pt idx="0">
                  <c:v>Ratio HDE/HI</c:v>
                </c:pt>
              </c:strCache>
            </c:strRef>
          </c:tx>
          <c:spPr>
            <a:solidFill>
              <a:srgbClr val="0070C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'Fig 5'!$E$2:$E$4</c:f>
                <c:numCache>
                  <c:formatCode>General</c:formatCode>
                  <c:ptCount val="3"/>
                  <c:pt idx="0">
                    <c:v>5.1661042999999802E-2</c:v>
                  </c:pt>
                  <c:pt idx="1">
                    <c:v>0.45995297000000401</c:v>
                  </c:pt>
                  <c:pt idx="2">
                    <c:v>0.23622979999999999</c:v>
                  </c:pt>
                </c:numCache>
              </c:numRef>
            </c:plus>
            <c:minus>
              <c:numRef>
                <c:f>'Fig 5'!$E$2:$E$4</c:f>
                <c:numCache>
                  <c:formatCode>General</c:formatCode>
                  <c:ptCount val="3"/>
                  <c:pt idx="0">
                    <c:v>5.1661042999999802E-2</c:v>
                  </c:pt>
                  <c:pt idx="1">
                    <c:v>0.45995297000000401</c:v>
                  </c:pt>
                  <c:pt idx="2">
                    <c:v>0.23622979999999999</c:v>
                  </c:pt>
                </c:numCache>
              </c:numRef>
            </c:min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cat>
            <c:strRef>
              <c:f>'Fig 5'!$C$2:$C$4</c:f>
              <c:strCache>
                <c:ptCount val="3"/>
                <c:pt idx="0">
                  <c:v>Omp  (Eco)</c:v>
                </c:pt>
                <c:pt idx="1">
                  <c:v>Omp3A (Eco)</c:v>
                </c:pt>
                <c:pt idx="2">
                  <c:v>LPP (Eco)</c:v>
                </c:pt>
              </c:strCache>
            </c:strRef>
          </c:cat>
          <c:val>
            <c:numRef>
              <c:f>'Fig 5'!$D$2:$D$4</c:f>
              <c:numCache>
                <c:formatCode>0.00</c:formatCode>
                <c:ptCount val="3"/>
                <c:pt idx="0">
                  <c:v>3.2916566999999981</c:v>
                </c:pt>
                <c:pt idx="1">
                  <c:v>2.1253549</c:v>
                </c:pt>
                <c:pt idx="2">
                  <c:v>1.8142179000000169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CB-4DB0-A63A-DE9C7615B8BD}"/>
            </c:ext>
          </c:extLst>
        </c:ser>
        <c:ser>
          <c:idx val="1"/>
          <c:order val="1"/>
          <c:tx>
            <c:strRef>
              <c:f>'Fig 5'!$G$1</c:f>
              <c:strCache>
                <c:ptCount val="1"/>
                <c:pt idx="0">
                  <c:v>Ratio HDP/HI</c:v>
                </c:pt>
              </c:strCache>
            </c:strRef>
          </c:tx>
          <c:spPr>
            <a:solidFill>
              <a:srgbClr val="FF000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'Fig 5'!$H$2:$H$4</c:f>
                <c:numCache>
                  <c:formatCode>General</c:formatCode>
                  <c:ptCount val="3"/>
                  <c:pt idx="0">
                    <c:v>0.19322352000000001</c:v>
                  </c:pt>
                  <c:pt idx="1">
                    <c:v>4.4958478000000003E-2</c:v>
                  </c:pt>
                  <c:pt idx="2">
                    <c:v>9.1242360999999994E-2</c:v>
                  </c:pt>
                </c:numCache>
              </c:numRef>
            </c:plus>
            <c:minus>
              <c:numRef>
                <c:f>'Fig 5'!$H$2:$H$5</c:f>
                <c:numCache>
                  <c:formatCode>General</c:formatCode>
                  <c:ptCount val="4"/>
                  <c:pt idx="0">
                    <c:v>0.19322352000000001</c:v>
                  </c:pt>
                  <c:pt idx="1">
                    <c:v>4.4958478000000003E-2</c:v>
                  </c:pt>
                  <c:pt idx="2">
                    <c:v>9.1242360999999994E-2</c:v>
                  </c:pt>
                </c:numCache>
              </c:numRef>
            </c:min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cat>
            <c:strRef>
              <c:f>'Fig 5'!$C$2:$C$4</c:f>
              <c:strCache>
                <c:ptCount val="3"/>
                <c:pt idx="0">
                  <c:v>Omp  (Eco)</c:v>
                </c:pt>
                <c:pt idx="1">
                  <c:v>Omp3A (Eco)</c:v>
                </c:pt>
                <c:pt idx="2">
                  <c:v>LPP (Eco)</c:v>
                </c:pt>
              </c:strCache>
            </c:strRef>
          </c:cat>
          <c:val>
            <c:numRef>
              <c:f>'Fig 5'!$G$2:$G$4</c:f>
              <c:numCache>
                <c:formatCode>0.00</c:formatCode>
                <c:ptCount val="3"/>
                <c:pt idx="0">
                  <c:v>1.335634799999978</c:v>
                </c:pt>
                <c:pt idx="1">
                  <c:v>0.85495594000000097</c:v>
                </c:pt>
                <c:pt idx="2">
                  <c:v>0.74327936999999999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CB-4DB0-A63A-DE9C7615B8BD}"/>
            </c:ext>
          </c:extLst>
        </c:ser>
        <c:ser>
          <c:idx val="2"/>
          <c:order val="2"/>
          <c:tx>
            <c:strRef>
              <c:f>'Fig 5'!$J$1</c:f>
              <c:strCache>
                <c:ptCount val="1"/>
                <c:pt idx="0">
                  <c:v>Ratio HDS/HI</c:v>
                </c:pt>
              </c:strCache>
            </c:strRef>
          </c:tx>
          <c:spPr>
            <a:solidFill>
              <a:srgbClr val="00B05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'Fig 5'!$K$2:$K$4</c:f>
                <c:numCache>
                  <c:formatCode>General</c:formatCode>
                  <c:ptCount val="3"/>
                  <c:pt idx="0">
                    <c:v>4.6806526000000001E-2</c:v>
                  </c:pt>
                  <c:pt idx="1">
                    <c:v>4.4802273000001003E-2</c:v>
                  </c:pt>
                  <c:pt idx="2">
                    <c:v>0.25179495000000002</c:v>
                  </c:pt>
                </c:numCache>
              </c:numRef>
            </c:plus>
            <c:minus>
              <c:numRef>
                <c:f>'Fig 5'!$K$2:$K$4</c:f>
                <c:numCache>
                  <c:formatCode>General</c:formatCode>
                  <c:ptCount val="3"/>
                  <c:pt idx="0">
                    <c:v>4.6806526000000001E-2</c:v>
                  </c:pt>
                  <c:pt idx="1">
                    <c:v>4.4802273000001003E-2</c:v>
                  </c:pt>
                  <c:pt idx="2">
                    <c:v>0.25179495000000002</c:v>
                  </c:pt>
                </c:numCache>
              </c:numRef>
            </c:min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cat>
            <c:strRef>
              <c:f>'Fig 5'!$C$2:$C$4</c:f>
              <c:strCache>
                <c:ptCount val="3"/>
                <c:pt idx="0">
                  <c:v>Omp  (Eco)</c:v>
                </c:pt>
                <c:pt idx="1">
                  <c:v>Omp3A (Eco)</c:v>
                </c:pt>
                <c:pt idx="2">
                  <c:v>LPP (Eco)</c:v>
                </c:pt>
              </c:strCache>
            </c:strRef>
          </c:cat>
          <c:val>
            <c:numRef>
              <c:f>'Fig 5'!$J$2:$J$4</c:f>
              <c:numCache>
                <c:formatCode>0.00</c:formatCode>
                <c:ptCount val="3"/>
                <c:pt idx="0">
                  <c:v>0.97856482</c:v>
                </c:pt>
                <c:pt idx="1">
                  <c:v>0.69354025000000097</c:v>
                </c:pt>
                <c:pt idx="2">
                  <c:v>0.40358780999999999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6CB-4DB0-A63A-DE9C7615B8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143058552"/>
        <c:axId val="-2139692376"/>
      </c:barChart>
      <c:catAx>
        <c:axId val="2143058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13969237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2139692376"/>
        <c:scaling>
          <c:orientation val="minMax"/>
          <c:max val="3.5"/>
          <c:min val="0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0.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143058552"/>
        <c:crosses val="autoZero"/>
        <c:crossBetween val="between"/>
        <c:majorUnit val="1.75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'Fig 2B'!$C$1</c:f>
              <c:strCache>
                <c:ptCount val="1"/>
                <c:pt idx="0">
                  <c:v>FS (Wild / Mutant)</c:v>
                </c:pt>
              </c:strCache>
            </c:strRef>
          </c:tx>
          <c:spPr>
            <a:solidFill>
              <a:srgbClr val="7030A0"/>
            </a:solidFill>
            <a:ln>
              <a:solidFill>
                <a:sysClr val="windowText" lastClr="000000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'Fig 2B'!$D$2:$D$24</c:f>
                <c:numCache>
                  <c:formatCode>General</c:formatCode>
                  <c:ptCount val="23"/>
                  <c:pt idx="0">
                    <c:v>3.1910576000000003E-2</c:v>
                  </c:pt>
                  <c:pt idx="1">
                    <c:v>4.3840415000000001E-2</c:v>
                  </c:pt>
                  <c:pt idx="2">
                    <c:v>0.27943044</c:v>
                  </c:pt>
                  <c:pt idx="3">
                    <c:v>0.122624450000001</c:v>
                  </c:pt>
                  <c:pt idx="4">
                    <c:v>0.61624232999999795</c:v>
                  </c:pt>
                  <c:pt idx="5">
                    <c:v>0.12001908</c:v>
                  </c:pt>
                  <c:pt idx="6">
                    <c:v>0.38548900000000402</c:v>
                  </c:pt>
                  <c:pt idx="7">
                    <c:v>0.17945676999999999</c:v>
                  </c:pt>
                  <c:pt idx="8">
                    <c:v>0.21355444000000201</c:v>
                  </c:pt>
                  <c:pt idx="9">
                    <c:v>7.2948053999999998E-2</c:v>
                  </c:pt>
                  <c:pt idx="10">
                    <c:v>6.2132459000000501E-2</c:v>
                  </c:pt>
                  <c:pt idx="11">
                    <c:v>4.8554364000000003E-2</c:v>
                  </c:pt>
                  <c:pt idx="12">
                    <c:v>4.2552293000000803E-2</c:v>
                  </c:pt>
                  <c:pt idx="13">
                    <c:v>1.8816920000000001E-2</c:v>
                  </c:pt>
                  <c:pt idx="14">
                    <c:v>4.4572063000000099E-2</c:v>
                  </c:pt>
                  <c:pt idx="15">
                    <c:v>5.0921095E-2</c:v>
                  </c:pt>
                  <c:pt idx="16">
                    <c:v>2.0977860000000102E-2</c:v>
                  </c:pt>
                  <c:pt idx="17">
                    <c:v>5.0566928000000302E-2</c:v>
                  </c:pt>
                  <c:pt idx="18">
                    <c:v>4.4739298000000399E-2</c:v>
                  </c:pt>
                  <c:pt idx="19">
                    <c:v>9.4160250000000001E-2</c:v>
                  </c:pt>
                  <c:pt idx="20">
                    <c:v>3.42389100000004E-2</c:v>
                  </c:pt>
                  <c:pt idx="21">
                    <c:v>3.82911760000001E-2</c:v>
                  </c:pt>
                  <c:pt idx="22">
                    <c:v>4.3784758999999999E-2</c:v>
                  </c:pt>
                </c:numCache>
              </c:numRef>
            </c:plus>
            <c:minus>
              <c:numRef>
                <c:f>'Fig 2B'!$D$2:$D$24</c:f>
                <c:numCache>
                  <c:formatCode>General</c:formatCode>
                  <c:ptCount val="23"/>
                  <c:pt idx="0">
                    <c:v>3.1910576000000003E-2</c:v>
                  </c:pt>
                  <c:pt idx="1">
                    <c:v>4.3840415000000001E-2</c:v>
                  </c:pt>
                  <c:pt idx="2">
                    <c:v>0.27943044</c:v>
                  </c:pt>
                  <c:pt idx="3">
                    <c:v>0.122624450000001</c:v>
                  </c:pt>
                  <c:pt idx="4">
                    <c:v>0.61624232999999795</c:v>
                  </c:pt>
                  <c:pt idx="5">
                    <c:v>0.12001908</c:v>
                  </c:pt>
                  <c:pt idx="6">
                    <c:v>0.38548900000000402</c:v>
                  </c:pt>
                  <c:pt idx="7">
                    <c:v>0.17945676999999999</c:v>
                  </c:pt>
                  <c:pt idx="8">
                    <c:v>0.21355444000000201</c:v>
                  </c:pt>
                  <c:pt idx="9">
                    <c:v>7.2948053999999998E-2</c:v>
                  </c:pt>
                  <c:pt idx="10">
                    <c:v>6.2132459000000501E-2</c:v>
                  </c:pt>
                  <c:pt idx="11">
                    <c:v>4.8554364000000003E-2</c:v>
                  </c:pt>
                  <c:pt idx="12">
                    <c:v>4.2552293000000803E-2</c:v>
                  </c:pt>
                  <c:pt idx="13">
                    <c:v>1.8816920000000001E-2</c:v>
                  </c:pt>
                  <c:pt idx="14">
                    <c:v>4.4572063000000099E-2</c:v>
                  </c:pt>
                  <c:pt idx="15">
                    <c:v>5.0921095E-2</c:v>
                  </c:pt>
                  <c:pt idx="16">
                    <c:v>2.0977860000000102E-2</c:v>
                  </c:pt>
                  <c:pt idx="17">
                    <c:v>5.0566928000000302E-2</c:v>
                  </c:pt>
                  <c:pt idx="18">
                    <c:v>4.4739298000000399E-2</c:v>
                  </c:pt>
                  <c:pt idx="19">
                    <c:v>9.4160250000000001E-2</c:v>
                  </c:pt>
                  <c:pt idx="20">
                    <c:v>3.42389100000004E-2</c:v>
                  </c:pt>
                  <c:pt idx="21">
                    <c:v>3.82911760000001E-2</c:v>
                  </c:pt>
                  <c:pt idx="22">
                    <c:v>4.3784758999999999E-2</c:v>
                  </c:pt>
                </c:numCache>
              </c:numRef>
            </c:min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cat>
            <c:strRef>
              <c:f>'Fig 2B'!$B$2:$B$24</c:f>
              <c:strCache>
                <c:ptCount val="23"/>
                <c:pt idx="0">
                  <c:v>FliC3</c:v>
                </c:pt>
                <c:pt idx="1">
                  <c:v>FliC1</c:v>
                </c:pt>
                <c:pt idx="2">
                  <c:v>FliC4</c:v>
                </c:pt>
                <c:pt idx="3">
                  <c:v>FlgL</c:v>
                </c:pt>
                <c:pt idx="4">
                  <c:v>FliC6</c:v>
                </c:pt>
                <c:pt idx="5">
                  <c:v>FliC5</c:v>
                </c:pt>
                <c:pt idx="6">
                  <c:v>FliK</c:v>
                </c:pt>
                <c:pt idx="7">
                  <c:v>FlgE</c:v>
                </c:pt>
                <c:pt idx="8">
                  <c:v>FliC2</c:v>
                </c:pt>
                <c:pt idx="9">
                  <c:v>Bd1104 </c:v>
                </c:pt>
                <c:pt idx="10">
                  <c:v>Bd0756 </c:v>
                </c:pt>
                <c:pt idx="11">
                  <c:v>Bd3180 </c:v>
                </c:pt>
                <c:pt idx="12">
                  <c:v>Bd3142 </c:v>
                </c:pt>
                <c:pt idx="13">
                  <c:v>Bd1447 </c:v>
                </c:pt>
                <c:pt idx="14">
                  <c:v>Bd2043 </c:v>
                </c:pt>
                <c:pt idx="15">
                  <c:v>Bd0920 </c:v>
                </c:pt>
                <c:pt idx="16">
                  <c:v>Bd2577*</c:v>
                </c:pt>
                <c:pt idx="17">
                  <c:v>Bd2100*</c:v>
                </c:pt>
                <c:pt idx="18">
                  <c:v>Bd1268* </c:v>
                </c:pt>
                <c:pt idx="19">
                  <c:v>Bd2093* </c:v>
                </c:pt>
                <c:pt idx="20">
                  <c:v>SWIB</c:v>
                </c:pt>
                <c:pt idx="21">
                  <c:v>YceI</c:v>
                </c:pt>
                <c:pt idx="22">
                  <c:v>Prc</c:v>
                </c:pt>
              </c:strCache>
            </c:strRef>
          </c:cat>
          <c:val>
            <c:numRef>
              <c:f>'Fig 2B'!$C$2:$C$24</c:f>
              <c:numCache>
                <c:formatCode>0.0</c:formatCode>
                <c:ptCount val="23"/>
                <c:pt idx="0">
                  <c:v>9.2343982071969481</c:v>
                </c:pt>
                <c:pt idx="1">
                  <c:v>2.383356961139794</c:v>
                </c:pt>
                <c:pt idx="2">
                  <c:v>1.284639682784412</c:v>
                </c:pt>
                <c:pt idx="3">
                  <c:v>1.1360315407796979</c:v>
                </c:pt>
                <c:pt idx="4">
                  <c:v>0.70379390662274199</c:v>
                </c:pt>
                <c:pt idx="5">
                  <c:v>0.61396912373835499</c:v>
                </c:pt>
                <c:pt idx="6">
                  <c:v>0.59803401103145504</c:v>
                </c:pt>
                <c:pt idx="7">
                  <c:v>0.53494624619392495</c:v>
                </c:pt>
                <c:pt idx="8">
                  <c:v>0.28098021070425699</c:v>
                </c:pt>
                <c:pt idx="9">
                  <c:v>4.3917685959559734</c:v>
                </c:pt>
                <c:pt idx="10">
                  <c:v>2.9096979884792251</c:v>
                </c:pt>
                <c:pt idx="11">
                  <c:v>2.7757218160493422</c:v>
                </c:pt>
                <c:pt idx="12">
                  <c:v>2.7754657377219849</c:v>
                </c:pt>
                <c:pt idx="13">
                  <c:v>2.588629965778571</c:v>
                </c:pt>
                <c:pt idx="14">
                  <c:v>2.2023811175595398</c:v>
                </c:pt>
                <c:pt idx="15">
                  <c:v>1.510387295927041</c:v>
                </c:pt>
                <c:pt idx="16">
                  <c:v>8.614263859898303</c:v>
                </c:pt>
                <c:pt idx="17">
                  <c:v>2.5557249632045882</c:v>
                </c:pt>
                <c:pt idx="18">
                  <c:v>1.4264358910213251</c:v>
                </c:pt>
                <c:pt idx="19">
                  <c:v>1.00086217270143</c:v>
                </c:pt>
                <c:pt idx="20">
                  <c:v>4.4611609100589806</c:v>
                </c:pt>
                <c:pt idx="21">
                  <c:v>2.4704859077678178</c:v>
                </c:pt>
                <c:pt idx="22">
                  <c:v>1.570869815279359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19-46AD-A61F-C574603617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9"/>
        <c:axId val="-2116454072"/>
        <c:axId val="2138854040"/>
      </c:barChart>
      <c:catAx>
        <c:axId val="-2116454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" baseline="0">
                <a:solidFill>
                  <a:schemeClr val="bg1"/>
                </a:solidFill>
              </a:defRPr>
            </a:pPr>
            <a:endParaRPr lang="en-US"/>
          </a:p>
        </c:txPr>
        <c:crossAx val="2138854040"/>
        <c:crosses val="autoZero"/>
        <c:auto val="1"/>
        <c:lblAlgn val="ctr"/>
        <c:lblOffset val="300"/>
        <c:noMultiLvlLbl val="0"/>
      </c:catAx>
      <c:valAx>
        <c:axId val="2138854040"/>
        <c:scaling>
          <c:orientation val="minMax"/>
          <c:max val="10"/>
          <c:min val="0"/>
        </c:scaling>
        <c:delete val="0"/>
        <c:axPos val="l"/>
        <c:majorGridlines/>
        <c:numFmt formatCode="0" sourceLinked="0"/>
        <c:majorTickMark val="out"/>
        <c:minorTickMark val="none"/>
        <c:tickLblPos val="nextTo"/>
        <c:txPr>
          <a:bodyPr/>
          <a:lstStyle/>
          <a:p>
            <a:pPr>
              <a:defRPr sz="1400" b="1" i="0" baseline="0">
                <a:latin typeface="Arial" pitchFamily="34" charset="0"/>
              </a:defRPr>
            </a:pPr>
            <a:endParaRPr lang="en-US"/>
          </a:p>
        </c:txPr>
        <c:crossAx val="-2116454072"/>
        <c:crosses val="autoZero"/>
        <c:crossBetween val="between"/>
        <c:majorUnit val="2"/>
      </c:valAx>
    </c:plotArea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3.7331215250198703E-2"/>
          <c:y val="4.0333796940195898E-2"/>
          <c:w val="0.94837172359015298"/>
          <c:h val="0.837273991655076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'Fig 6A'!$D$1</c:f>
              <c:strCache>
                <c:ptCount val="1"/>
                <c:pt idx="0">
                  <c:v>Ratio [HD100E / HI]</c:v>
                </c:pt>
              </c:strCache>
            </c:strRef>
          </c:tx>
          <c:spPr>
            <a:solidFill>
              <a:srgbClr val="0070C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'Fig 6A'!$E$2:$E$14</c:f>
                <c:numCache>
                  <c:formatCode>General</c:formatCode>
                  <c:ptCount val="13"/>
                  <c:pt idx="0">
                    <c:v>1.0810269000000001E-2</c:v>
                  </c:pt>
                  <c:pt idx="1">
                    <c:v>5.1988067999999998E-2</c:v>
                  </c:pt>
                  <c:pt idx="2">
                    <c:v>3.5488938999999997E-2</c:v>
                  </c:pt>
                  <c:pt idx="3">
                    <c:v>2.2033028999999999E-2</c:v>
                  </c:pt>
                  <c:pt idx="4">
                    <c:v>0.108200370000001</c:v>
                  </c:pt>
                  <c:pt idx="5">
                    <c:v>4.4484055000000002E-2</c:v>
                  </c:pt>
                  <c:pt idx="6">
                    <c:v>4.3222211000000003E-2</c:v>
                  </c:pt>
                  <c:pt idx="7">
                    <c:v>5.4431997000000898E-2</c:v>
                  </c:pt>
                  <c:pt idx="8">
                    <c:v>0.12110696999999999</c:v>
                  </c:pt>
                  <c:pt idx="9">
                    <c:v>2.8114291E-2</c:v>
                  </c:pt>
                  <c:pt idx="10">
                    <c:v>2.3173770999999999E-2</c:v>
                  </c:pt>
                  <c:pt idx="11">
                    <c:v>1.4800265E-2</c:v>
                  </c:pt>
                  <c:pt idx="12">
                    <c:v>9.2569754000000004E-2</c:v>
                  </c:pt>
                </c:numCache>
              </c:numRef>
            </c:plus>
            <c:minus>
              <c:numRef>
                <c:f>'Fig 6A'!$E$2:$E$14</c:f>
                <c:numCache>
                  <c:formatCode>General</c:formatCode>
                  <c:ptCount val="13"/>
                  <c:pt idx="0">
                    <c:v>1.0810269000000001E-2</c:v>
                  </c:pt>
                  <c:pt idx="1">
                    <c:v>5.1988067999999998E-2</c:v>
                  </c:pt>
                  <c:pt idx="2">
                    <c:v>3.5488938999999997E-2</c:v>
                  </c:pt>
                  <c:pt idx="3">
                    <c:v>2.2033028999999999E-2</c:v>
                  </c:pt>
                  <c:pt idx="4">
                    <c:v>0.108200370000001</c:v>
                  </c:pt>
                  <c:pt idx="5">
                    <c:v>4.4484055000000002E-2</c:v>
                  </c:pt>
                  <c:pt idx="6">
                    <c:v>4.3222211000000003E-2</c:v>
                  </c:pt>
                  <c:pt idx="7">
                    <c:v>5.4431997000000898E-2</c:v>
                  </c:pt>
                  <c:pt idx="8">
                    <c:v>0.12110696999999999</c:v>
                  </c:pt>
                  <c:pt idx="9">
                    <c:v>2.8114291E-2</c:v>
                  </c:pt>
                  <c:pt idx="10">
                    <c:v>2.3173770999999999E-2</c:v>
                  </c:pt>
                  <c:pt idx="11">
                    <c:v>1.4800265E-2</c:v>
                  </c:pt>
                  <c:pt idx="12">
                    <c:v>9.2569754000000004E-2</c:v>
                  </c:pt>
                </c:numCache>
              </c:numRef>
            </c:min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cat>
            <c:strRef>
              <c:f>'Fig 6A'!$C$2:$C$14</c:f>
              <c:strCache>
                <c:ptCount val="13"/>
                <c:pt idx="0">
                  <c:v>PilA</c:v>
                </c:pt>
                <c:pt idx="1">
                  <c:v>CcoN</c:v>
                </c:pt>
                <c:pt idx="2">
                  <c:v>FtsY</c:v>
                </c:pt>
                <c:pt idx="3">
                  <c:v>OmpA</c:v>
                </c:pt>
                <c:pt idx="4">
                  <c:v>AcrB</c:v>
                </c:pt>
                <c:pt idx="5">
                  <c:v>NrfA</c:v>
                </c:pt>
                <c:pt idx="6">
                  <c:v>PhoR</c:v>
                </c:pt>
                <c:pt idx="7">
                  <c:v>MrcA</c:v>
                </c:pt>
                <c:pt idx="8">
                  <c:v>TolQ</c:v>
                </c:pt>
                <c:pt idx="9">
                  <c:v>AraJ</c:v>
                </c:pt>
                <c:pt idx="10">
                  <c:v>Bd2782</c:v>
                </c:pt>
                <c:pt idx="11">
                  <c:v>Bd1025*</c:v>
                </c:pt>
                <c:pt idx="12">
                  <c:v>CcmC</c:v>
                </c:pt>
              </c:strCache>
            </c:strRef>
          </c:cat>
          <c:val>
            <c:numRef>
              <c:f>'Fig 6A'!$D$2:$D$14</c:f>
              <c:numCache>
                <c:formatCode>0.00</c:formatCode>
                <c:ptCount val="13"/>
                <c:pt idx="0">
                  <c:v>0.117220710000001</c:v>
                </c:pt>
                <c:pt idx="1">
                  <c:v>0.20561953999999999</c:v>
                </c:pt>
                <c:pt idx="2">
                  <c:v>0.22975261999999999</c:v>
                </c:pt>
                <c:pt idx="3">
                  <c:v>0.32962403000000401</c:v>
                </c:pt>
                <c:pt idx="4">
                  <c:v>0.38067793999999999</c:v>
                </c:pt>
                <c:pt idx="5">
                  <c:v>0.39979394000000001</c:v>
                </c:pt>
                <c:pt idx="6">
                  <c:v>0.41558977000000402</c:v>
                </c:pt>
                <c:pt idx="7">
                  <c:v>0.422129260000004</c:v>
                </c:pt>
                <c:pt idx="8">
                  <c:v>0.45049907</c:v>
                </c:pt>
                <c:pt idx="9">
                  <c:v>0.45547067000000402</c:v>
                </c:pt>
                <c:pt idx="10">
                  <c:v>0.46980258000000402</c:v>
                </c:pt>
                <c:pt idx="11">
                  <c:v>0.480339880000001</c:v>
                </c:pt>
                <c:pt idx="12">
                  <c:v>0.48929840000000002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39-4450-89DF-15FDF7967D4D}"/>
            </c:ext>
          </c:extLst>
        </c:ser>
        <c:ser>
          <c:idx val="1"/>
          <c:order val="1"/>
          <c:tx>
            <c:strRef>
              <c:f>'Fig 6A'!$G$1</c:f>
              <c:strCache>
                <c:ptCount val="1"/>
                <c:pt idx="0">
                  <c:v>Ratio [HD100P / HI]</c:v>
                </c:pt>
              </c:strCache>
            </c:strRef>
          </c:tx>
          <c:spPr>
            <a:solidFill>
              <a:srgbClr val="FF000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'Fig 6A'!$H$2:$H$14</c:f>
                <c:numCache>
                  <c:formatCode>General</c:formatCode>
                  <c:ptCount val="13"/>
                  <c:pt idx="0">
                    <c:v>4.0552114E-2</c:v>
                  </c:pt>
                  <c:pt idx="1">
                    <c:v>5.3747404999999998E-2</c:v>
                  </c:pt>
                  <c:pt idx="2">
                    <c:v>6.7467364000000099E-2</c:v>
                  </c:pt>
                  <c:pt idx="3">
                    <c:v>6.2198754000000099E-2</c:v>
                  </c:pt>
                  <c:pt idx="4">
                    <c:v>5.2142806999999999E-2</c:v>
                  </c:pt>
                  <c:pt idx="5">
                    <c:v>6.8440099000000004E-2</c:v>
                  </c:pt>
                  <c:pt idx="6">
                    <c:v>5.5171379999999902E-2</c:v>
                  </c:pt>
                  <c:pt idx="7">
                    <c:v>8.3210734999999994E-2</c:v>
                  </c:pt>
                  <c:pt idx="8">
                    <c:v>0.15679261</c:v>
                  </c:pt>
                  <c:pt idx="9">
                    <c:v>2.7027784E-3</c:v>
                  </c:pt>
                  <c:pt idx="10">
                    <c:v>6.0267379000000003E-2</c:v>
                  </c:pt>
                  <c:pt idx="11">
                    <c:v>7.7510181000000095E-2</c:v>
                  </c:pt>
                  <c:pt idx="12">
                    <c:v>5.8589754000000001E-2</c:v>
                  </c:pt>
                </c:numCache>
              </c:numRef>
            </c:plus>
            <c:minus>
              <c:numRef>
                <c:f>'Fig 6A'!$H$2:$H$14</c:f>
                <c:numCache>
                  <c:formatCode>General</c:formatCode>
                  <c:ptCount val="13"/>
                  <c:pt idx="0">
                    <c:v>4.0552114E-2</c:v>
                  </c:pt>
                  <c:pt idx="1">
                    <c:v>5.3747404999999998E-2</c:v>
                  </c:pt>
                  <c:pt idx="2">
                    <c:v>6.7467364000000099E-2</c:v>
                  </c:pt>
                  <c:pt idx="3">
                    <c:v>6.2198754000000099E-2</c:v>
                  </c:pt>
                  <c:pt idx="4">
                    <c:v>5.2142806999999999E-2</c:v>
                  </c:pt>
                  <c:pt idx="5">
                    <c:v>6.8440099000000004E-2</c:v>
                  </c:pt>
                  <c:pt idx="6">
                    <c:v>5.5171379999999902E-2</c:v>
                  </c:pt>
                  <c:pt idx="7">
                    <c:v>8.3210734999999994E-2</c:v>
                  </c:pt>
                  <c:pt idx="8">
                    <c:v>0.15679261</c:v>
                  </c:pt>
                  <c:pt idx="9">
                    <c:v>2.7027784E-3</c:v>
                  </c:pt>
                  <c:pt idx="10">
                    <c:v>6.0267379000000003E-2</c:v>
                  </c:pt>
                  <c:pt idx="11">
                    <c:v>7.7510181000000095E-2</c:v>
                  </c:pt>
                  <c:pt idx="12">
                    <c:v>5.8589754000000001E-2</c:v>
                  </c:pt>
                </c:numCache>
              </c:numRef>
            </c:min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cat>
            <c:strRef>
              <c:f>'Fig 6A'!$C$2:$C$14</c:f>
              <c:strCache>
                <c:ptCount val="13"/>
                <c:pt idx="0">
                  <c:v>PilA</c:v>
                </c:pt>
                <c:pt idx="1">
                  <c:v>CcoN</c:v>
                </c:pt>
                <c:pt idx="2">
                  <c:v>FtsY</c:v>
                </c:pt>
                <c:pt idx="3">
                  <c:v>OmpA</c:v>
                </c:pt>
                <c:pt idx="4">
                  <c:v>AcrB</c:v>
                </c:pt>
                <c:pt idx="5">
                  <c:v>NrfA</c:v>
                </c:pt>
                <c:pt idx="6">
                  <c:v>PhoR</c:v>
                </c:pt>
                <c:pt idx="7">
                  <c:v>MrcA</c:v>
                </c:pt>
                <c:pt idx="8">
                  <c:v>TolQ</c:v>
                </c:pt>
                <c:pt idx="9">
                  <c:v>AraJ</c:v>
                </c:pt>
                <c:pt idx="10">
                  <c:v>Bd2782</c:v>
                </c:pt>
                <c:pt idx="11">
                  <c:v>Bd1025*</c:v>
                </c:pt>
                <c:pt idx="12">
                  <c:v>CcmC</c:v>
                </c:pt>
              </c:strCache>
            </c:strRef>
          </c:cat>
          <c:val>
            <c:numRef>
              <c:f>'Fig 6A'!$G$2:$G$14</c:f>
              <c:numCache>
                <c:formatCode>0.00</c:formatCode>
                <c:ptCount val="13"/>
                <c:pt idx="0">
                  <c:v>0.10224065</c:v>
                </c:pt>
                <c:pt idx="1">
                  <c:v>0.21860534000000201</c:v>
                </c:pt>
                <c:pt idx="2">
                  <c:v>0.23784248000000299</c:v>
                </c:pt>
                <c:pt idx="3">
                  <c:v>0.26669306999999998</c:v>
                </c:pt>
                <c:pt idx="4">
                  <c:v>0.380467320000002</c:v>
                </c:pt>
                <c:pt idx="5">
                  <c:v>0.37990083000000402</c:v>
                </c:pt>
                <c:pt idx="6">
                  <c:v>0.44693119999999997</c:v>
                </c:pt>
                <c:pt idx="7">
                  <c:v>0.320880520000007</c:v>
                </c:pt>
                <c:pt idx="8">
                  <c:v>0.42069548000000001</c:v>
                </c:pt>
                <c:pt idx="9">
                  <c:v>0.46910206999999998</c:v>
                </c:pt>
                <c:pt idx="10">
                  <c:v>0.41565913999999998</c:v>
                </c:pt>
                <c:pt idx="11">
                  <c:v>0.50915409</c:v>
                </c:pt>
                <c:pt idx="12">
                  <c:v>0.48335247000000497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39-4450-89DF-15FDF7967D4D}"/>
            </c:ext>
          </c:extLst>
        </c:ser>
        <c:ser>
          <c:idx val="2"/>
          <c:order val="2"/>
          <c:tx>
            <c:strRef>
              <c:f>'Fig 6A'!$J$1</c:f>
              <c:strCache>
                <c:ptCount val="1"/>
                <c:pt idx="0">
                  <c:v>Ratio [HD100S / HI]</c:v>
                </c:pt>
              </c:strCache>
            </c:strRef>
          </c:tx>
          <c:spPr>
            <a:solidFill>
              <a:srgbClr val="00B05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'Fig 6A'!$K$2:$K$14</c:f>
                <c:numCache>
                  <c:formatCode>General</c:formatCode>
                  <c:ptCount val="13"/>
                  <c:pt idx="0">
                    <c:v>2.5056812000000001E-2</c:v>
                  </c:pt>
                  <c:pt idx="1">
                    <c:v>5.8652401000000097E-2</c:v>
                  </c:pt>
                  <c:pt idx="2">
                    <c:v>5.4203564000000003E-2</c:v>
                  </c:pt>
                  <c:pt idx="3">
                    <c:v>4.8457883E-2</c:v>
                  </c:pt>
                  <c:pt idx="4">
                    <c:v>0.11419193</c:v>
                  </c:pt>
                  <c:pt idx="5">
                    <c:v>4.5491256000000001E-2</c:v>
                  </c:pt>
                  <c:pt idx="6">
                    <c:v>6.1668397E-2</c:v>
                  </c:pt>
                  <c:pt idx="7">
                    <c:v>3.4805440999999999E-2</c:v>
                  </c:pt>
                  <c:pt idx="8">
                    <c:v>0.15297720000000201</c:v>
                  </c:pt>
                  <c:pt idx="9">
                    <c:v>3.122612E-2</c:v>
                  </c:pt>
                  <c:pt idx="10">
                    <c:v>9.3804396000001997E-2</c:v>
                  </c:pt>
                  <c:pt idx="11">
                    <c:v>3.0824587000000001E-2</c:v>
                  </c:pt>
                  <c:pt idx="12">
                    <c:v>0.12086041</c:v>
                  </c:pt>
                </c:numCache>
              </c:numRef>
            </c:plus>
            <c:minus>
              <c:numRef>
                <c:f>'Fig 6A'!$K$2:$K$14</c:f>
                <c:numCache>
                  <c:formatCode>General</c:formatCode>
                  <c:ptCount val="13"/>
                  <c:pt idx="0">
                    <c:v>2.5056812000000001E-2</c:v>
                  </c:pt>
                  <c:pt idx="1">
                    <c:v>5.8652401000000097E-2</c:v>
                  </c:pt>
                  <c:pt idx="2">
                    <c:v>5.4203564000000003E-2</c:v>
                  </c:pt>
                  <c:pt idx="3">
                    <c:v>4.8457883E-2</c:v>
                  </c:pt>
                  <c:pt idx="4">
                    <c:v>0.11419193</c:v>
                  </c:pt>
                  <c:pt idx="5">
                    <c:v>4.5491256000000001E-2</c:v>
                  </c:pt>
                  <c:pt idx="6">
                    <c:v>6.1668397E-2</c:v>
                  </c:pt>
                  <c:pt idx="7">
                    <c:v>3.4805440999999999E-2</c:v>
                  </c:pt>
                  <c:pt idx="8">
                    <c:v>0.15297720000000201</c:v>
                  </c:pt>
                  <c:pt idx="9">
                    <c:v>3.122612E-2</c:v>
                  </c:pt>
                  <c:pt idx="10">
                    <c:v>9.3804396000001997E-2</c:v>
                  </c:pt>
                  <c:pt idx="11">
                    <c:v>3.0824587000000001E-2</c:v>
                  </c:pt>
                  <c:pt idx="12">
                    <c:v>0.12086041</c:v>
                  </c:pt>
                </c:numCache>
              </c:numRef>
            </c:min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cat>
            <c:strRef>
              <c:f>'Fig 6A'!$C$2:$C$14</c:f>
              <c:strCache>
                <c:ptCount val="13"/>
                <c:pt idx="0">
                  <c:v>PilA</c:v>
                </c:pt>
                <c:pt idx="1">
                  <c:v>CcoN</c:v>
                </c:pt>
                <c:pt idx="2">
                  <c:v>FtsY</c:v>
                </c:pt>
                <c:pt idx="3">
                  <c:v>OmpA</c:v>
                </c:pt>
                <c:pt idx="4">
                  <c:v>AcrB</c:v>
                </c:pt>
                <c:pt idx="5">
                  <c:v>NrfA</c:v>
                </c:pt>
                <c:pt idx="6">
                  <c:v>PhoR</c:v>
                </c:pt>
                <c:pt idx="7">
                  <c:v>MrcA</c:v>
                </c:pt>
                <c:pt idx="8">
                  <c:v>TolQ</c:v>
                </c:pt>
                <c:pt idx="9">
                  <c:v>AraJ</c:v>
                </c:pt>
                <c:pt idx="10">
                  <c:v>Bd2782</c:v>
                </c:pt>
                <c:pt idx="11">
                  <c:v>Bd1025*</c:v>
                </c:pt>
                <c:pt idx="12">
                  <c:v>CcmC</c:v>
                </c:pt>
              </c:strCache>
            </c:strRef>
          </c:cat>
          <c:val>
            <c:numRef>
              <c:f>'Fig 6A'!$J$2:$J$14</c:f>
              <c:numCache>
                <c:formatCode>0.00</c:formatCode>
                <c:ptCount val="13"/>
                <c:pt idx="0">
                  <c:v>5.3001079999999999E-2</c:v>
                </c:pt>
                <c:pt idx="1">
                  <c:v>0.18773387999999999</c:v>
                </c:pt>
                <c:pt idx="2">
                  <c:v>0.20907640999999999</c:v>
                </c:pt>
                <c:pt idx="3">
                  <c:v>0.29470824000000001</c:v>
                </c:pt>
                <c:pt idx="4">
                  <c:v>0.12652231</c:v>
                </c:pt>
                <c:pt idx="5">
                  <c:v>0.41075565000000003</c:v>
                </c:pt>
                <c:pt idx="6">
                  <c:v>0.39983660000000598</c:v>
                </c:pt>
                <c:pt idx="7">
                  <c:v>0.43412964999999998</c:v>
                </c:pt>
                <c:pt idx="8">
                  <c:v>0.25584231000000002</c:v>
                </c:pt>
                <c:pt idx="9">
                  <c:v>0.52063556</c:v>
                </c:pt>
                <c:pt idx="10">
                  <c:v>0.34823962000000003</c:v>
                </c:pt>
                <c:pt idx="11">
                  <c:v>0.50381240999999299</c:v>
                </c:pt>
                <c:pt idx="12">
                  <c:v>0.40620840000000003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39-4450-89DF-15FDF7967D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-2116517752"/>
        <c:axId val="-2116514696"/>
      </c:barChart>
      <c:catAx>
        <c:axId val="-2116517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16514696"/>
        <c:crosses val="autoZero"/>
        <c:auto val="1"/>
        <c:lblAlgn val="ctr"/>
        <c:lblOffset val="100"/>
        <c:noMultiLvlLbl val="0"/>
      </c:catAx>
      <c:valAx>
        <c:axId val="-2116514696"/>
        <c:scaling>
          <c:orientation val="minMax"/>
          <c:max val="0.60000000000000098"/>
        </c:scaling>
        <c:delete val="0"/>
        <c:axPos val="l"/>
        <c:majorGridlines/>
        <c:numFmt formatCode="0.0" sourceLinked="0"/>
        <c:majorTickMark val="out"/>
        <c:minorTickMark val="none"/>
        <c:tickLblPos val="nextTo"/>
        <c:crossAx val="-2116517752"/>
        <c:crosses val="autoZero"/>
        <c:crossBetween val="between"/>
        <c:majorUnit val="0.1"/>
      </c:valAx>
    </c:plotArea>
    <c:plotVisOnly val="1"/>
    <c:dispBlanksAs val="gap"/>
    <c:showDLblsOverMax val="0"/>
  </c:chart>
  <c:spPr>
    <a:ln>
      <a:solidFill>
        <a:srgbClr val="000000"/>
      </a:solidFill>
    </a:ln>
  </c:spPr>
  <c:txPr>
    <a:bodyPr/>
    <a:lstStyle/>
    <a:p>
      <a:pPr>
        <a:defRPr sz="1400" b="1" i="0" baseline="0">
          <a:latin typeface="Arial" pitchFamily="34" charset="0"/>
        </a:defRPr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Wild Type (Body/ Mutant)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tx1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Sheet2!$D$2:$D$21</c:f>
                <c:numCache>
                  <c:formatCode>General</c:formatCode>
                  <c:ptCount val="20"/>
                  <c:pt idx="0">
                    <c:v>3.6286137000000399E-2</c:v>
                  </c:pt>
                  <c:pt idx="1">
                    <c:v>3.1575249999999999E-2</c:v>
                  </c:pt>
                  <c:pt idx="2">
                    <c:v>2.60493500000002E-2</c:v>
                  </c:pt>
                  <c:pt idx="3">
                    <c:v>7.0117214000000996E-2</c:v>
                  </c:pt>
                  <c:pt idx="4">
                    <c:v>1.7108075E-2</c:v>
                  </c:pt>
                  <c:pt idx="5">
                    <c:v>3.4539024000000002E-2</c:v>
                  </c:pt>
                  <c:pt idx="6">
                    <c:v>5.5395392000000002E-2</c:v>
                  </c:pt>
                  <c:pt idx="7">
                    <c:v>6.7344127000000004E-2</c:v>
                  </c:pt>
                  <c:pt idx="8">
                    <c:v>5.6291281999999998E-3</c:v>
                  </c:pt>
                  <c:pt idx="9">
                    <c:v>1.3036483999999999E-2</c:v>
                  </c:pt>
                  <c:pt idx="10">
                    <c:v>5.4747641999999999E-2</c:v>
                  </c:pt>
                  <c:pt idx="11">
                    <c:v>4.5348362000000003E-2</c:v>
                  </c:pt>
                  <c:pt idx="12">
                    <c:v>2.3633192000000299E-2</c:v>
                  </c:pt>
                  <c:pt idx="13">
                    <c:v>4.3562396000000003E-2</c:v>
                  </c:pt>
                  <c:pt idx="14">
                    <c:v>2.6489140000000599E-3</c:v>
                  </c:pt>
                  <c:pt idx="15">
                    <c:v>5.2460512000000001E-2</c:v>
                  </c:pt>
                  <c:pt idx="16">
                    <c:v>4.3264087E-2</c:v>
                  </c:pt>
                  <c:pt idx="17">
                    <c:v>4.6461627000000102E-2</c:v>
                  </c:pt>
                  <c:pt idx="18">
                    <c:v>2.12358300000004E-2</c:v>
                  </c:pt>
                  <c:pt idx="19">
                    <c:v>7.5820586999999995E-2</c:v>
                  </c:pt>
                </c:numCache>
              </c:numRef>
            </c:plus>
            <c:minus>
              <c:numRef>
                <c:f>Sheet2!$D$2:$D$21</c:f>
                <c:numCache>
                  <c:formatCode>General</c:formatCode>
                  <c:ptCount val="20"/>
                  <c:pt idx="0">
                    <c:v>3.6286137000000399E-2</c:v>
                  </c:pt>
                  <c:pt idx="1">
                    <c:v>3.1575249999999999E-2</c:v>
                  </c:pt>
                  <c:pt idx="2">
                    <c:v>2.60493500000002E-2</c:v>
                  </c:pt>
                  <c:pt idx="3">
                    <c:v>7.0117214000000996E-2</c:v>
                  </c:pt>
                  <c:pt idx="4">
                    <c:v>1.7108075E-2</c:v>
                  </c:pt>
                  <c:pt idx="5">
                    <c:v>3.4539024000000002E-2</c:v>
                  </c:pt>
                  <c:pt idx="6">
                    <c:v>5.5395392000000002E-2</c:v>
                  </c:pt>
                  <c:pt idx="7">
                    <c:v>6.7344127000000004E-2</c:v>
                  </c:pt>
                  <c:pt idx="8">
                    <c:v>5.6291281999999998E-3</c:v>
                  </c:pt>
                  <c:pt idx="9">
                    <c:v>1.3036483999999999E-2</c:v>
                  </c:pt>
                  <c:pt idx="10">
                    <c:v>5.4747641999999999E-2</c:v>
                  </c:pt>
                  <c:pt idx="11">
                    <c:v>4.5348362000000003E-2</c:v>
                  </c:pt>
                  <c:pt idx="12">
                    <c:v>2.3633192000000299E-2</c:v>
                  </c:pt>
                  <c:pt idx="13">
                    <c:v>4.3562396000000003E-2</c:v>
                  </c:pt>
                  <c:pt idx="14">
                    <c:v>2.6489140000000599E-3</c:v>
                  </c:pt>
                  <c:pt idx="15">
                    <c:v>5.2460512000000001E-2</c:v>
                  </c:pt>
                  <c:pt idx="16">
                    <c:v>4.3264087E-2</c:v>
                  </c:pt>
                  <c:pt idx="17">
                    <c:v>4.6461627000000102E-2</c:v>
                  </c:pt>
                  <c:pt idx="18">
                    <c:v>2.12358300000004E-2</c:v>
                  </c:pt>
                  <c:pt idx="19">
                    <c:v>7.5820586999999995E-2</c:v>
                  </c:pt>
                </c:numCache>
              </c:numRef>
            </c:minus>
          </c:errBars>
          <c:cat>
            <c:strRef>
              <c:f>Sheet2!$B$2:$B$21</c:f>
              <c:strCache>
                <c:ptCount val="20"/>
                <c:pt idx="0">
                  <c:v>Bd2724 </c:v>
                </c:pt>
                <c:pt idx="1">
                  <c:v>PrkA2</c:v>
                </c:pt>
                <c:pt idx="2">
                  <c:v>PrkA1</c:v>
                </c:pt>
                <c:pt idx="3">
                  <c:v>FeoB </c:v>
                </c:pt>
                <c:pt idx="4">
                  <c:v>MotA</c:v>
                </c:pt>
                <c:pt idx="5">
                  <c:v> NolG</c:v>
                </c:pt>
                <c:pt idx="6">
                  <c:v>DsbA</c:v>
                </c:pt>
                <c:pt idx="7">
                  <c:v>DnaK </c:v>
                </c:pt>
                <c:pt idx="8">
                  <c:v>TolQ</c:v>
                </c:pt>
                <c:pt idx="9">
                  <c:v>TolQ</c:v>
                </c:pt>
                <c:pt idx="10">
                  <c:v>MreB </c:v>
                </c:pt>
                <c:pt idx="11">
                  <c:v> PhoR </c:v>
                </c:pt>
                <c:pt idx="12">
                  <c:v>TolR</c:v>
                </c:pt>
                <c:pt idx="13">
                  <c:v>RibH</c:v>
                </c:pt>
                <c:pt idx="14">
                  <c:v>TatA</c:v>
                </c:pt>
                <c:pt idx="15">
                  <c:v>KdpD </c:v>
                </c:pt>
                <c:pt idx="16">
                  <c:v>PyrE</c:v>
                </c:pt>
                <c:pt idx="17">
                  <c:v>FliL </c:v>
                </c:pt>
                <c:pt idx="18">
                  <c:v> TonB</c:v>
                </c:pt>
                <c:pt idx="19">
                  <c:v>Bd2030 </c:v>
                </c:pt>
              </c:strCache>
            </c:strRef>
          </c:cat>
          <c:val>
            <c:numRef>
              <c:f>Sheet2!$C$2:$C$21</c:f>
              <c:numCache>
                <c:formatCode>0.00</c:formatCode>
                <c:ptCount val="20"/>
                <c:pt idx="0">
                  <c:v>2.992098914002697</c:v>
                </c:pt>
                <c:pt idx="1">
                  <c:v>2.994031249003549</c:v>
                </c:pt>
                <c:pt idx="2">
                  <c:v>3.0090865084386671</c:v>
                </c:pt>
                <c:pt idx="3">
                  <c:v>3.0442221364022171</c:v>
                </c:pt>
                <c:pt idx="4">
                  <c:v>3.053088414173617</c:v>
                </c:pt>
                <c:pt idx="5">
                  <c:v>3.0679989759019608</c:v>
                </c:pt>
                <c:pt idx="6">
                  <c:v>3.1224366746424201</c:v>
                </c:pt>
                <c:pt idx="7">
                  <c:v>3.1569833988133782</c:v>
                </c:pt>
                <c:pt idx="8">
                  <c:v>3.2128140389178439</c:v>
                </c:pt>
                <c:pt idx="9">
                  <c:v>3.4341031997462581</c:v>
                </c:pt>
                <c:pt idx="10">
                  <c:v>3.5463824983470311</c:v>
                </c:pt>
                <c:pt idx="11">
                  <c:v>3.6821631854452641</c:v>
                </c:pt>
                <c:pt idx="12">
                  <c:v>3.8389588989159509</c:v>
                </c:pt>
                <c:pt idx="13">
                  <c:v>3.8719965938820362</c:v>
                </c:pt>
                <c:pt idx="14">
                  <c:v>4.0669681618617544</c:v>
                </c:pt>
                <c:pt idx="15">
                  <c:v>4.1778032976571211</c:v>
                </c:pt>
                <c:pt idx="16">
                  <c:v>4.6885868730443656</c:v>
                </c:pt>
                <c:pt idx="17">
                  <c:v>4.8489677468970687</c:v>
                </c:pt>
                <c:pt idx="18">
                  <c:v>5.2710247604806924</c:v>
                </c:pt>
                <c:pt idx="19">
                  <c:v>5.3958975422657049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BF-4EC8-91F5-F059BA3B88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2"/>
        <c:axId val="-2116182808"/>
        <c:axId val="-2140006664"/>
      </c:barChart>
      <c:catAx>
        <c:axId val="-21161828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 rot="-120000"/>
          <a:lstStyle/>
          <a:p>
            <a:pPr>
              <a:defRPr sz="800" baseline="0"/>
            </a:pPr>
            <a:endParaRPr lang="en-US"/>
          </a:p>
        </c:txPr>
        <c:crossAx val="-2140006664"/>
        <c:crosses val="autoZero"/>
        <c:auto val="1"/>
        <c:lblAlgn val="ctr"/>
        <c:lblOffset val="100"/>
        <c:noMultiLvlLbl val="0"/>
      </c:catAx>
      <c:valAx>
        <c:axId val="-2140006664"/>
        <c:scaling>
          <c:orientation val="minMax"/>
        </c:scaling>
        <c:delete val="0"/>
        <c:axPos val="b"/>
        <c:majorGridlines/>
        <c:numFmt formatCode="0" sourceLinked="0"/>
        <c:majorTickMark val="out"/>
        <c:minorTickMark val="none"/>
        <c:tickLblPos val="nextTo"/>
        <c:txPr>
          <a:bodyPr anchor="t" anchorCtr="0"/>
          <a:lstStyle/>
          <a:p>
            <a:pPr>
              <a:defRPr sz="1400" baseline="0">
                <a:latin typeface="Arial" pitchFamily="34" charset="0"/>
              </a:defRPr>
            </a:pPr>
            <a:endParaRPr lang="en-US"/>
          </a:p>
        </c:txPr>
        <c:crossAx val="-2116182808"/>
        <c:crosses val="autoZero"/>
        <c:crossBetween val="between"/>
        <c:majorUnit val="1.5"/>
      </c:valAx>
    </c:plotArea>
    <c:plotVisOnly val="1"/>
    <c:dispBlanksAs val="gap"/>
    <c:showDLblsOverMax val="0"/>
  </c:chart>
  <c:txPr>
    <a:bodyPr/>
    <a:lstStyle/>
    <a:p>
      <a:pPr>
        <a:defRPr sz="700" b="1" i="0" baseline="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solidFill>
                  <a:sysClr val="windowText" lastClr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82D2-4DBE-90E7-E6EAE816D7CA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solidFill>
                  <a:sysClr val="windowText" lastClr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82D2-4DBE-90E7-E6EAE816D7CA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solidFill>
                  <a:sysClr val="windowText" lastClr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82D2-4DBE-90E7-E6EAE816D7C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solidFill>
                  <a:sysClr val="windowText" lastClr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82D2-4DBE-90E7-E6EAE816D7CA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/>
              </a:solidFill>
              <a:ln>
                <a:solidFill>
                  <a:sysClr val="windowText" lastClr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82D2-4DBE-90E7-E6EAE816D7CA}"/>
              </c:ext>
            </c:extLst>
          </c:dPt>
          <c:cat>
            <c:strRef>
              <c:f>'FS Venn'!$A$1:$A$5</c:f>
              <c:strCache>
                <c:ptCount val="5"/>
                <c:pt idx="0">
                  <c:v> Mascot</c:v>
                </c:pt>
                <c:pt idx="1">
                  <c:v> Phenyx</c:v>
                </c:pt>
                <c:pt idx="2">
                  <c:v> Sequest</c:v>
                </c:pt>
                <c:pt idx="3">
                  <c:v> X! tandem</c:v>
                </c:pt>
                <c:pt idx="4">
                  <c:v>TOTAL</c:v>
                </c:pt>
              </c:strCache>
            </c:strRef>
          </c:cat>
          <c:val>
            <c:numRef>
              <c:f>'FS Venn'!$B$1:$B$5</c:f>
              <c:numCache>
                <c:formatCode>General</c:formatCode>
                <c:ptCount val="5"/>
                <c:pt idx="0">
                  <c:v>8684</c:v>
                </c:pt>
                <c:pt idx="1">
                  <c:v>8215</c:v>
                </c:pt>
                <c:pt idx="2">
                  <c:v>7731</c:v>
                </c:pt>
                <c:pt idx="3">
                  <c:v>8982</c:v>
                </c:pt>
                <c:pt idx="4">
                  <c:v>10214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2D2-4DBE-90E7-E6EAE816D7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-2115847208"/>
        <c:axId val="-2115844200"/>
      </c:barChart>
      <c:catAx>
        <c:axId val="-21158472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2520000"/>
          <a:lstStyle/>
          <a:p>
            <a:pPr>
              <a:defRPr sz="1200" b="1" i="0" baseline="0"/>
            </a:pPr>
            <a:endParaRPr lang="en-US"/>
          </a:p>
        </c:txPr>
        <c:crossAx val="-2115844200"/>
        <c:crosses val="autoZero"/>
        <c:auto val="1"/>
        <c:lblAlgn val="ctr"/>
        <c:lblOffset val="0"/>
        <c:noMultiLvlLbl val="0"/>
      </c:catAx>
      <c:valAx>
        <c:axId val="-2115844200"/>
        <c:scaling>
          <c:orientation val="minMax"/>
          <c:max val="12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 i="0" baseline="0">
                <a:latin typeface="Arial" pitchFamily="34" charset="0"/>
              </a:defRPr>
            </a:pPr>
            <a:endParaRPr lang="en-US"/>
          </a:p>
        </c:txPr>
        <c:crossAx val="-2115847208"/>
        <c:crosses val="autoZero"/>
        <c:crossBetween val="between"/>
        <c:majorUnit val="3000"/>
      </c:valAx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01989" cy="349901"/>
          </a:xfrm>
          <a:prstGeom prst="rect">
            <a:avLst/>
          </a:prstGeom>
        </p:spPr>
        <p:txBody>
          <a:bodyPr vert="horz" lIns="89291" tIns="44646" rIns="89291" bIns="446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0983" y="0"/>
            <a:ext cx="4003541" cy="349901"/>
          </a:xfrm>
          <a:prstGeom prst="rect">
            <a:avLst/>
          </a:prstGeom>
        </p:spPr>
        <p:txBody>
          <a:bodyPr vert="horz" lIns="89291" tIns="44646" rIns="89291" bIns="44646" rtlCol="0"/>
          <a:lstStyle>
            <a:lvl1pPr algn="r">
              <a:defRPr sz="1200"/>
            </a:lvl1pPr>
          </a:lstStyle>
          <a:p>
            <a:fld id="{5BDA7E26-7A18-4BD8-9C04-B233DB542CB5}" type="datetimeFigureOut">
              <a:rPr lang="en-US" smtClean="0"/>
              <a:t>5/21/2018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952"/>
            <a:ext cx="4001989" cy="349901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0983" y="6658952"/>
            <a:ext cx="4003541" cy="349901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6EA57A37-A154-4D6B-9A9B-21C097987E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93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01989" cy="349901"/>
          </a:xfrm>
          <a:prstGeom prst="rect">
            <a:avLst/>
          </a:prstGeom>
        </p:spPr>
        <p:txBody>
          <a:bodyPr vert="horz" lIns="89291" tIns="44646" rIns="89291" bIns="446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0983" y="0"/>
            <a:ext cx="4003541" cy="349901"/>
          </a:xfrm>
          <a:prstGeom prst="rect">
            <a:avLst/>
          </a:prstGeom>
        </p:spPr>
        <p:txBody>
          <a:bodyPr vert="horz" lIns="89291" tIns="44646" rIns="89291" bIns="44646" rtlCol="0"/>
          <a:lstStyle>
            <a:lvl1pPr algn="r">
              <a:defRPr sz="1200"/>
            </a:lvl1pPr>
          </a:lstStyle>
          <a:p>
            <a:fld id="{ABC8075C-6361-D94A-9466-64023AC02132}" type="datetimeFigureOut">
              <a:rPr lang="en-US" smtClean="0"/>
              <a:t>5/21/2018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527050"/>
            <a:ext cx="563245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91" tIns="44646" rIns="89291" bIns="446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298" y="3330250"/>
            <a:ext cx="7389481" cy="3153751"/>
          </a:xfrm>
          <a:prstGeom prst="rect">
            <a:avLst/>
          </a:prstGeom>
        </p:spPr>
        <p:txBody>
          <a:bodyPr vert="horz" lIns="89291" tIns="44646" rIns="89291" bIns="4464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952"/>
            <a:ext cx="4001989" cy="349901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0983" y="6658952"/>
            <a:ext cx="4003541" cy="349901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6DEA69A9-6882-7C43-8BDE-301AF5A92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A69A9-6882-7C43-8BDE-301AF5A929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50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0" y="5965191"/>
            <a:ext cx="34975800" cy="41160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0881360"/>
            <a:ext cx="28803600" cy="4907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24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48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72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9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21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345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069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794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2E98-B71B-B146-9BFB-1A162E43A2BB}" type="datetimeFigureOut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836-89A3-C841-B44D-00CB464F2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1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2E98-B71B-B146-9BFB-1A162E43A2BB}" type="datetimeFigureOut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836-89A3-C841-B44D-00CB464F2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7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245350" y="2151380"/>
            <a:ext cx="41662350" cy="458768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58300" y="2151380"/>
            <a:ext cx="124301250" cy="458768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2E98-B71B-B146-9BFB-1A162E43A2BB}" type="datetimeFigureOut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836-89A3-C841-B44D-00CB464F2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6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2E98-B71B-B146-9BFB-1A162E43A2BB}" type="datetimeFigureOut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836-89A3-C841-B44D-00CB464F2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0409" y="12339321"/>
            <a:ext cx="34975800" cy="3813810"/>
          </a:xfrm>
        </p:spPr>
        <p:txBody>
          <a:bodyPr anchor="t"/>
          <a:lstStyle>
            <a:lvl1pPr algn="l">
              <a:defRPr sz="1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0409" y="8138798"/>
            <a:ext cx="34975800" cy="4200524"/>
          </a:xfrm>
        </p:spPr>
        <p:txBody>
          <a:bodyPr anchor="b"/>
          <a:lstStyle>
            <a:lvl1pPr marL="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1pPr>
            <a:lvl2pPr marL="1724284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2pPr>
            <a:lvl3pPr marL="344856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5172852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897136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862142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10345704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2069989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379427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2E98-B71B-B146-9BFB-1A162E43A2BB}" type="datetimeFigureOut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836-89A3-C841-B44D-00CB464F2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7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8300" y="12543792"/>
            <a:ext cx="82981800" cy="35484436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25900" y="12543792"/>
            <a:ext cx="82981800" cy="35484436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2E98-B71B-B146-9BFB-1A162E43A2BB}" type="datetimeFigureOut">
              <a:rPr lang="en-US" smtClean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836-89A3-C841-B44D-00CB464F2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9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768986"/>
            <a:ext cx="37033200" cy="3200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4298316"/>
            <a:ext cx="18180846" cy="1791334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7400" y="6089650"/>
            <a:ext cx="18180846" cy="11063606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02615" y="4298316"/>
            <a:ext cx="18187988" cy="1791334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02615" y="6089650"/>
            <a:ext cx="18187988" cy="11063606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2E98-B71B-B146-9BFB-1A162E43A2BB}" type="datetimeFigureOut">
              <a:rPr lang="en-US" smtClean="0"/>
              <a:t>5/21/2018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836-89A3-C841-B44D-00CB464F2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4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2E98-B71B-B146-9BFB-1A162E43A2BB}" type="datetimeFigureOut">
              <a:rPr lang="en-US" smtClean="0"/>
              <a:t>5/21/2018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836-89A3-C841-B44D-00CB464F2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5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2E98-B71B-B146-9BFB-1A162E43A2BB}" type="datetimeFigureOut">
              <a:rPr lang="en-US" smtClean="0"/>
              <a:t>5/21/2018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836-89A3-C841-B44D-00CB464F2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3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2" y="764540"/>
            <a:ext cx="13537409" cy="3253740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7725" y="764542"/>
            <a:ext cx="23002875" cy="16388716"/>
          </a:xfrm>
        </p:spPr>
        <p:txBody>
          <a:bodyPr/>
          <a:lstStyle>
            <a:lvl1pPr>
              <a:defRPr sz="12100"/>
            </a:lvl1pPr>
            <a:lvl2pPr>
              <a:defRPr sz="10600"/>
            </a:lvl2pPr>
            <a:lvl3pPr>
              <a:defRPr sz="91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7402" y="4018282"/>
            <a:ext cx="13537409" cy="13134976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2E98-B71B-B146-9BFB-1A162E43A2BB}" type="datetimeFigureOut">
              <a:rPr lang="en-US" smtClean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836-89A3-C841-B44D-00CB464F2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23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5296" y="13441680"/>
            <a:ext cx="24688800" cy="1586866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65296" y="1715770"/>
            <a:ext cx="24688800" cy="11521440"/>
          </a:xfrm>
        </p:spPr>
        <p:txBody>
          <a:bodyPr/>
          <a:lstStyle>
            <a:lvl1pPr marL="0" indent="0">
              <a:buNone/>
              <a:defRPr sz="12100"/>
            </a:lvl1pPr>
            <a:lvl2pPr marL="1724284" indent="0">
              <a:buNone/>
              <a:defRPr sz="10600"/>
            </a:lvl2pPr>
            <a:lvl3pPr marL="3448568" indent="0">
              <a:buNone/>
              <a:defRPr sz="9100"/>
            </a:lvl3pPr>
            <a:lvl4pPr marL="5172852" indent="0">
              <a:buNone/>
              <a:defRPr sz="7500"/>
            </a:lvl4pPr>
            <a:lvl5pPr marL="6897136" indent="0">
              <a:buNone/>
              <a:defRPr sz="7500"/>
            </a:lvl5pPr>
            <a:lvl6pPr marL="8621420" indent="0">
              <a:buNone/>
              <a:defRPr sz="7500"/>
            </a:lvl6pPr>
            <a:lvl7pPr marL="10345704" indent="0">
              <a:buNone/>
              <a:defRPr sz="7500"/>
            </a:lvl7pPr>
            <a:lvl8pPr marL="12069989" indent="0">
              <a:buNone/>
              <a:defRPr sz="7500"/>
            </a:lvl8pPr>
            <a:lvl9pPr marL="13794273" indent="0">
              <a:buNone/>
              <a:defRPr sz="7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5296" y="15028546"/>
            <a:ext cx="24688800" cy="2253614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2E98-B71B-B146-9BFB-1A162E43A2BB}" type="datetimeFigureOut">
              <a:rPr lang="en-US" smtClean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836-89A3-C841-B44D-00CB464F2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79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400" y="768986"/>
            <a:ext cx="37033200" cy="3200400"/>
          </a:xfrm>
          <a:prstGeom prst="rect">
            <a:avLst/>
          </a:prstGeom>
        </p:spPr>
        <p:txBody>
          <a:bodyPr vert="horz" lIns="344857" tIns="172428" rIns="344857" bIns="1724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4480562"/>
            <a:ext cx="37033200" cy="12672696"/>
          </a:xfrm>
          <a:prstGeom prst="rect">
            <a:avLst/>
          </a:prstGeom>
        </p:spPr>
        <p:txBody>
          <a:bodyPr vert="horz" lIns="344857" tIns="172428" rIns="344857" bIns="1724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7400" y="17797781"/>
            <a:ext cx="9601200" cy="102235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82E98-B71B-B146-9BFB-1A162E43A2BB}" type="datetimeFigureOut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58900" y="17797781"/>
            <a:ext cx="13030200" cy="102235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89400" y="17797781"/>
            <a:ext cx="9601200" cy="102235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70836-89A3-C841-B44D-00CB464F2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5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24284" rtl="0" eaLnBrk="1" latinLnBrk="0" hangingPunct="1">
        <a:spcBef>
          <a:spcPct val="0"/>
        </a:spcBef>
        <a:buNone/>
        <a:defRPr sz="1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3213" indent="-1293213" algn="l" defTabSz="1724284" rtl="0" eaLnBrk="1" latinLnBrk="0" hangingPunct="1">
        <a:spcBef>
          <a:spcPct val="20000"/>
        </a:spcBef>
        <a:buFont typeface="Arial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01962" indent="-1077678" algn="l" defTabSz="1724284" rtl="0" eaLnBrk="1" latinLnBrk="0" hangingPunct="1">
        <a:spcBef>
          <a:spcPct val="20000"/>
        </a:spcBef>
        <a:buFont typeface="Arial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710" indent="-862142" algn="l" defTabSz="172428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034994" indent="-862142" algn="l" defTabSz="1724284" rtl="0" eaLnBrk="1" latinLnBrk="0" hangingPunct="1">
        <a:spcBef>
          <a:spcPct val="20000"/>
        </a:spcBef>
        <a:buFont typeface="Arial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759278" indent="-862142" algn="l" defTabSz="1724284" rtl="0" eaLnBrk="1" latinLnBrk="0" hangingPunct="1">
        <a:spcBef>
          <a:spcPct val="20000"/>
        </a:spcBef>
        <a:buFont typeface="Arial"/>
        <a:buChar char="»"/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483562" indent="-862142" algn="l" defTabSz="1724284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207847" indent="-862142" algn="l" defTabSz="1724284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2932131" indent="-862142" algn="l" defTabSz="1724284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4656415" indent="-862142" algn="l" defTabSz="1724284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1pPr>
      <a:lvl2pPr marL="1724284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2pPr>
      <a:lvl3pPr marL="3448568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852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897136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420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345704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2069989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794273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13" Type="http://schemas.openxmlformats.org/officeDocument/2006/relationships/image" Target="../media/image4.png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11" Type="http://schemas.openxmlformats.org/officeDocument/2006/relationships/image" Target="../media/image2.png"/><Relationship Id="rId5" Type="http://schemas.openxmlformats.org/officeDocument/2006/relationships/chart" Target="../charts/chart3.xml"/><Relationship Id="rId10" Type="http://schemas.openxmlformats.org/officeDocument/2006/relationships/hyperlink" Target="https://docs.google.com/spreadsheets/d/1z9Rm9sgvScEUlB9D6YdA1wt2-ba7zcCo3inLGZFd3yY/edit?usp=sharing" TargetMode="External"/><Relationship Id="rId4" Type="http://schemas.openxmlformats.org/officeDocument/2006/relationships/chart" Target="../charts/chart2.xm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19634" y="-144463"/>
            <a:ext cx="41936893" cy="19200897"/>
            <a:chOff x="119634" y="-144463"/>
            <a:chExt cx="41936893" cy="19200897"/>
          </a:xfrm>
        </p:grpSpPr>
        <p:sp>
          <p:nvSpPr>
            <p:cNvPr id="183" name="Rounded Rectangle 295"/>
            <p:cNvSpPr>
              <a:spLocks noChangeArrowheads="1"/>
            </p:cNvSpPr>
            <p:nvPr/>
          </p:nvSpPr>
          <p:spPr bwMode="auto">
            <a:xfrm>
              <a:off x="10713828" y="14049132"/>
              <a:ext cx="22021518" cy="5007302"/>
            </a:xfrm>
            <a:prstGeom prst="roundRect">
              <a:avLst>
                <a:gd name="adj" fmla="val 3183"/>
              </a:avLst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defTabSz="1017588" eaLnBrk="0" hangingPunct="0"/>
              <a:endParaRPr lang="en-US" dirty="0">
                <a:solidFill>
                  <a:srgbClr val="FC9804"/>
                </a:solidFill>
              </a:endParaRPr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08370472"/>
                </p:ext>
              </p:extLst>
            </p:nvPr>
          </p:nvGraphicFramePr>
          <p:xfrm>
            <a:off x="180867" y="328235"/>
            <a:ext cx="0" cy="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7" name="Chart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22281058"/>
                </p:ext>
              </p:extLst>
            </p:nvPr>
          </p:nvGraphicFramePr>
          <p:xfrm>
            <a:off x="170703" y="321987"/>
            <a:ext cx="0" cy="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8" name="Char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78771844"/>
                </p:ext>
              </p:extLst>
            </p:nvPr>
          </p:nvGraphicFramePr>
          <p:xfrm>
            <a:off x="180867" y="328235"/>
            <a:ext cx="0" cy="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228600" y="202931"/>
              <a:ext cx="41148000" cy="670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0224" tIns="52116" rIns="100224" bIns="52116">
              <a:spAutoFit/>
            </a:bodyPr>
            <a:lstStyle>
              <a:lvl1pPr defTabSz="1017588" eaLnBrk="0" hangingPunct="0">
                <a:tabLst>
                  <a:tab pos="0" algn="l"/>
                  <a:tab pos="498475" algn="l"/>
                  <a:tab pos="998538" algn="l"/>
                  <a:tab pos="1498600" algn="l"/>
                  <a:tab pos="1998663" algn="l"/>
                  <a:tab pos="2500313" algn="l"/>
                  <a:tab pos="3000375" algn="l"/>
                  <a:tab pos="3500438" algn="l"/>
                  <a:tab pos="4000500" algn="l"/>
                  <a:tab pos="4500563" algn="l"/>
                  <a:tab pos="5000625" algn="l"/>
                  <a:tab pos="5502275" algn="l"/>
                  <a:tab pos="6002338" algn="l"/>
                  <a:tab pos="6502400" algn="l"/>
                  <a:tab pos="7002463" algn="l"/>
                  <a:tab pos="7502525" algn="l"/>
                  <a:tab pos="8002588" algn="l"/>
                  <a:tab pos="8502650" algn="l"/>
                  <a:tab pos="9004300" algn="l"/>
                  <a:tab pos="9504363" algn="l"/>
                  <a:tab pos="10004425" algn="l"/>
                  <a:tab pos="10479088" algn="l"/>
                  <a:tab pos="11285538" algn="l"/>
                  <a:tab pos="12091988" algn="l"/>
                  <a:tab pos="12898438" algn="l"/>
                  <a:tab pos="13704888" algn="l"/>
                  <a:tab pos="14509750" algn="l"/>
                  <a:tab pos="15316200" algn="l"/>
                  <a:tab pos="16122650" algn="l"/>
                  <a:tab pos="16929100" algn="l"/>
                  <a:tab pos="17735550" algn="l"/>
                  <a:tab pos="18540413" algn="l"/>
                </a:tabLst>
                <a:defRPr sz="27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1017588" eaLnBrk="0" hangingPunct="0">
                <a:tabLst>
                  <a:tab pos="0" algn="l"/>
                  <a:tab pos="498475" algn="l"/>
                  <a:tab pos="998538" algn="l"/>
                  <a:tab pos="1498600" algn="l"/>
                  <a:tab pos="1998663" algn="l"/>
                  <a:tab pos="2500313" algn="l"/>
                  <a:tab pos="3000375" algn="l"/>
                  <a:tab pos="3500438" algn="l"/>
                  <a:tab pos="4000500" algn="l"/>
                  <a:tab pos="4500563" algn="l"/>
                  <a:tab pos="5000625" algn="l"/>
                  <a:tab pos="5502275" algn="l"/>
                  <a:tab pos="6002338" algn="l"/>
                  <a:tab pos="6502400" algn="l"/>
                  <a:tab pos="7002463" algn="l"/>
                  <a:tab pos="7502525" algn="l"/>
                  <a:tab pos="8002588" algn="l"/>
                  <a:tab pos="8502650" algn="l"/>
                  <a:tab pos="9004300" algn="l"/>
                  <a:tab pos="9504363" algn="l"/>
                  <a:tab pos="10004425" algn="l"/>
                  <a:tab pos="10479088" algn="l"/>
                  <a:tab pos="11285538" algn="l"/>
                  <a:tab pos="12091988" algn="l"/>
                  <a:tab pos="12898438" algn="l"/>
                  <a:tab pos="13704888" algn="l"/>
                  <a:tab pos="14509750" algn="l"/>
                  <a:tab pos="15316200" algn="l"/>
                  <a:tab pos="16122650" algn="l"/>
                  <a:tab pos="16929100" algn="l"/>
                  <a:tab pos="17735550" algn="l"/>
                  <a:tab pos="18540413" algn="l"/>
                </a:tabLst>
                <a:defRPr sz="2700">
                  <a:solidFill>
                    <a:srgbClr val="000000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defTabSz="1017588" eaLnBrk="0" hangingPunct="0">
                <a:tabLst>
                  <a:tab pos="0" algn="l"/>
                  <a:tab pos="498475" algn="l"/>
                  <a:tab pos="998538" algn="l"/>
                  <a:tab pos="1498600" algn="l"/>
                  <a:tab pos="1998663" algn="l"/>
                  <a:tab pos="2500313" algn="l"/>
                  <a:tab pos="3000375" algn="l"/>
                  <a:tab pos="3500438" algn="l"/>
                  <a:tab pos="4000500" algn="l"/>
                  <a:tab pos="4500563" algn="l"/>
                  <a:tab pos="5000625" algn="l"/>
                  <a:tab pos="5502275" algn="l"/>
                  <a:tab pos="6002338" algn="l"/>
                  <a:tab pos="6502400" algn="l"/>
                  <a:tab pos="7002463" algn="l"/>
                  <a:tab pos="7502525" algn="l"/>
                  <a:tab pos="8002588" algn="l"/>
                  <a:tab pos="8502650" algn="l"/>
                  <a:tab pos="9004300" algn="l"/>
                  <a:tab pos="9504363" algn="l"/>
                  <a:tab pos="10004425" algn="l"/>
                  <a:tab pos="10479088" algn="l"/>
                  <a:tab pos="11285538" algn="l"/>
                  <a:tab pos="12091988" algn="l"/>
                  <a:tab pos="12898438" algn="l"/>
                  <a:tab pos="13704888" algn="l"/>
                  <a:tab pos="14509750" algn="l"/>
                  <a:tab pos="15316200" algn="l"/>
                  <a:tab pos="16122650" algn="l"/>
                  <a:tab pos="16929100" algn="l"/>
                  <a:tab pos="17735550" algn="l"/>
                  <a:tab pos="18540413" algn="l"/>
                </a:tabLst>
                <a:defRPr sz="2700">
                  <a:solidFill>
                    <a:srgbClr val="000000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defTabSz="1017588" eaLnBrk="0" hangingPunct="0">
                <a:tabLst>
                  <a:tab pos="0" algn="l"/>
                  <a:tab pos="498475" algn="l"/>
                  <a:tab pos="998538" algn="l"/>
                  <a:tab pos="1498600" algn="l"/>
                  <a:tab pos="1998663" algn="l"/>
                  <a:tab pos="2500313" algn="l"/>
                  <a:tab pos="3000375" algn="l"/>
                  <a:tab pos="3500438" algn="l"/>
                  <a:tab pos="4000500" algn="l"/>
                  <a:tab pos="4500563" algn="l"/>
                  <a:tab pos="5000625" algn="l"/>
                  <a:tab pos="5502275" algn="l"/>
                  <a:tab pos="6002338" algn="l"/>
                  <a:tab pos="6502400" algn="l"/>
                  <a:tab pos="7002463" algn="l"/>
                  <a:tab pos="7502525" algn="l"/>
                  <a:tab pos="8002588" algn="l"/>
                  <a:tab pos="8502650" algn="l"/>
                  <a:tab pos="9004300" algn="l"/>
                  <a:tab pos="9504363" algn="l"/>
                  <a:tab pos="10004425" algn="l"/>
                  <a:tab pos="10479088" algn="l"/>
                  <a:tab pos="11285538" algn="l"/>
                  <a:tab pos="12091988" algn="l"/>
                  <a:tab pos="12898438" algn="l"/>
                  <a:tab pos="13704888" algn="l"/>
                  <a:tab pos="14509750" algn="l"/>
                  <a:tab pos="15316200" algn="l"/>
                  <a:tab pos="16122650" algn="l"/>
                  <a:tab pos="16929100" algn="l"/>
                  <a:tab pos="17735550" algn="l"/>
                  <a:tab pos="18540413" algn="l"/>
                </a:tabLst>
                <a:defRPr sz="2700">
                  <a:solidFill>
                    <a:srgbClr val="000000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defTabSz="1017588" eaLnBrk="0" hangingPunct="0">
                <a:tabLst>
                  <a:tab pos="0" algn="l"/>
                  <a:tab pos="498475" algn="l"/>
                  <a:tab pos="998538" algn="l"/>
                  <a:tab pos="1498600" algn="l"/>
                  <a:tab pos="1998663" algn="l"/>
                  <a:tab pos="2500313" algn="l"/>
                  <a:tab pos="3000375" algn="l"/>
                  <a:tab pos="3500438" algn="l"/>
                  <a:tab pos="4000500" algn="l"/>
                  <a:tab pos="4500563" algn="l"/>
                  <a:tab pos="5000625" algn="l"/>
                  <a:tab pos="5502275" algn="l"/>
                  <a:tab pos="6002338" algn="l"/>
                  <a:tab pos="6502400" algn="l"/>
                  <a:tab pos="7002463" algn="l"/>
                  <a:tab pos="7502525" algn="l"/>
                  <a:tab pos="8002588" algn="l"/>
                  <a:tab pos="8502650" algn="l"/>
                  <a:tab pos="9004300" algn="l"/>
                  <a:tab pos="9504363" algn="l"/>
                  <a:tab pos="10004425" algn="l"/>
                  <a:tab pos="10479088" algn="l"/>
                  <a:tab pos="11285538" algn="l"/>
                  <a:tab pos="12091988" algn="l"/>
                  <a:tab pos="12898438" algn="l"/>
                  <a:tab pos="13704888" algn="l"/>
                  <a:tab pos="14509750" algn="l"/>
                  <a:tab pos="15316200" algn="l"/>
                  <a:tab pos="16122650" algn="l"/>
                  <a:tab pos="16929100" algn="l"/>
                  <a:tab pos="17735550" algn="l"/>
                  <a:tab pos="18540413" algn="l"/>
                </a:tabLst>
                <a:defRPr sz="2700">
                  <a:solidFill>
                    <a:srgbClr val="000000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8475" algn="l"/>
                  <a:tab pos="998538" algn="l"/>
                  <a:tab pos="1498600" algn="l"/>
                  <a:tab pos="1998663" algn="l"/>
                  <a:tab pos="2500313" algn="l"/>
                  <a:tab pos="3000375" algn="l"/>
                  <a:tab pos="3500438" algn="l"/>
                  <a:tab pos="4000500" algn="l"/>
                  <a:tab pos="4500563" algn="l"/>
                  <a:tab pos="5000625" algn="l"/>
                  <a:tab pos="5502275" algn="l"/>
                  <a:tab pos="6002338" algn="l"/>
                  <a:tab pos="6502400" algn="l"/>
                  <a:tab pos="7002463" algn="l"/>
                  <a:tab pos="7502525" algn="l"/>
                  <a:tab pos="8002588" algn="l"/>
                  <a:tab pos="8502650" algn="l"/>
                  <a:tab pos="9004300" algn="l"/>
                  <a:tab pos="9504363" algn="l"/>
                  <a:tab pos="10004425" algn="l"/>
                  <a:tab pos="10479088" algn="l"/>
                  <a:tab pos="11285538" algn="l"/>
                  <a:tab pos="12091988" algn="l"/>
                  <a:tab pos="12898438" algn="l"/>
                  <a:tab pos="13704888" algn="l"/>
                  <a:tab pos="14509750" algn="l"/>
                  <a:tab pos="15316200" algn="l"/>
                  <a:tab pos="16122650" algn="l"/>
                  <a:tab pos="16929100" algn="l"/>
                  <a:tab pos="17735550" algn="l"/>
                  <a:tab pos="18540413" algn="l"/>
                </a:tabLst>
                <a:defRPr sz="2700">
                  <a:solidFill>
                    <a:srgbClr val="000000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8475" algn="l"/>
                  <a:tab pos="998538" algn="l"/>
                  <a:tab pos="1498600" algn="l"/>
                  <a:tab pos="1998663" algn="l"/>
                  <a:tab pos="2500313" algn="l"/>
                  <a:tab pos="3000375" algn="l"/>
                  <a:tab pos="3500438" algn="l"/>
                  <a:tab pos="4000500" algn="l"/>
                  <a:tab pos="4500563" algn="l"/>
                  <a:tab pos="5000625" algn="l"/>
                  <a:tab pos="5502275" algn="l"/>
                  <a:tab pos="6002338" algn="l"/>
                  <a:tab pos="6502400" algn="l"/>
                  <a:tab pos="7002463" algn="l"/>
                  <a:tab pos="7502525" algn="l"/>
                  <a:tab pos="8002588" algn="l"/>
                  <a:tab pos="8502650" algn="l"/>
                  <a:tab pos="9004300" algn="l"/>
                  <a:tab pos="9504363" algn="l"/>
                  <a:tab pos="10004425" algn="l"/>
                  <a:tab pos="10479088" algn="l"/>
                  <a:tab pos="11285538" algn="l"/>
                  <a:tab pos="12091988" algn="l"/>
                  <a:tab pos="12898438" algn="l"/>
                  <a:tab pos="13704888" algn="l"/>
                  <a:tab pos="14509750" algn="l"/>
                  <a:tab pos="15316200" algn="l"/>
                  <a:tab pos="16122650" algn="l"/>
                  <a:tab pos="16929100" algn="l"/>
                  <a:tab pos="17735550" algn="l"/>
                  <a:tab pos="18540413" algn="l"/>
                </a:tabLst>
                <a:defRPr sz="2700">
                  <a:solidFill>
                    <a:srgbClr val="000000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8475" algn="l"/>
                  <a:tab pos="998538" algn="l"/>
                  <a:tab pos="1498600" algn="l"/>
                  <a:tab pos="1998663" algn="l"/>
                  <a:tab pos="2500313" algn="l"/>
                  <a:tab pos="3000375" algn="l"/>
                  <a:tab pos="3500438" algn="l"/>
                  <a:tab pos="4000500" algn="l"/>
                  <a:tab pos="4500563" algn="l"/>
                  <a:tab pos="5000625" algn="l"/>
                  <a:tab pos="5502275" algn="l"/>
                  <a:tab pos="6002338" algn="l"/>
                  <a:tab pos="6502400" algn="l"/>
                  <a:tab pos="7002463" algn="l"/>
                  <a:tab pos="7502525" algn="l"/>
                  <a:tab pos="8002588" algn="l"/>
                  <a:tab pos="8502650" algn="l"/>
                  <a:tab pos="9004300" algn="l"/>
                  <a:tab pos="9504363" algn="l"/>
                  <a:tab pos="10004425" algn="l"/>
                  <a:tab pos="10479088" algn="l"/>
                  <a:tab pos="11285538" algn="l"/>
                  <a:tab pos="12091988" algn="l"/>
                  <a:tab pos="12898438" algn="l"/>
                  <a:tab pos="13704888" algn="l"/>
                  <a:tab pos="14509750" algn="l"/>
                  <a:tab pos="15316200" algn="l"/>
                  <a:tab pos="16122650" algn="l"/>
                  <a:tab pos="16929100" algn="l"/>
                  <a:tab pos="17735550" algn="l"/>
                  <a:tab pos="18540413" algn="l"/>
                </a:tabLst>
                <a:defRPr sz="2700">
                  <a:solidFill>
                    <a:srgbClr val="000000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8475" algn="l"/>
                  <a:tab pos="998538" algn="l"/>
                  <a:tab pos="1498600" algn="l"/>
                  <a:tab pos="1998663" algn="l"/>
                  <a:tab pos="2500313" algn="l"/>
                  <a:tab pos="3000375" algn="l"/>
                  <a:tab pos="3500438" algn="l"/>
                  <a:tab pos="4000500" algn="l"/>
                  <a:tab pos="4500563" algn="l"/>
                  <a:tab pos="5000625" algn="l"/>
                  <a:tab pos="5502275" algn="l"/>
                  <a:tab pos="6002338" algn="l"/>
                  <a:tab pos="6502400" algn="l"/>
                  <a:tab pos="7002463" algn="l"/>
                  <a:tab pos="7502525" algn="l"/>
                  <a:tab pos="8002588" algn="l"/>
                  <a:tab pos="8502650" algn="l"/>
                  <a:tab pos="9004300" algn="l"/>
                  <a:tab pos="9504363" algn="l"/>
                  <a:tab pos="10004425" algn="l"/>
                  <a:tab pos="10479088" algn="l"/>
                  <a:tab pos="11285538" algn="l"/>
                  <a:tab pos="12091988" algn="l"/>
                  <a:tab pos="12898438" algn="l"/>
                  <a:tab pos="13704888" algn="l"/>
                  <a:tab pos="14509750" algn="l"/>
                  <a:tab pos="15316200" algn="l"/>
                  <a:tab pos="16122650" algn="l"/>
                  <a:tab pos="16929100" algn="l"/>
                  <a:tab pos="17735550" algn="l"/>
                  <a:tab pos="18540413" algn="l"/>
                </a:tabLst>
                <a:defRPr sz="2700">
                  <a:solidFill>
                    <a:srgbClr val="0000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GB" sz="4200" dirty="0">
                <a:latin typeface="Copperplate Gothic Bold"/>
                <a:cs typeface="Copperplate Gothic Bold"/>
              </a:endParaRPr>
            </a:p>
          </p:txBody>
        </p:sp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460375" y="858860"/>
              <a:ext cx="40181454" cy="1890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0224" tIns="52116" rIns="100224" bIns="52116">
              <a:spAutoFit/>
            </a:bodyPr>
            <a:lstStyle>
              <a:lvl1pPr defTabSz="1017588" eaLnBrk="0" hangingPunct="0">
                <a:tabLst>
                  <a:tab pos="0" algn="l"/>
                  <a:tab pos="498475" algn="l"/>
                  <a:tab pos="998538" algn="l"/>
                  <a:tab pos="1498600" algn="l"/>
                  <a:tab pos="1998663" algn="l"/>
                  <a:tab pos="2500313" algn="l"/>
                  <a:tab pos="3000375" algn="l"/>
                  <a:tab pos="3500438" algn="l"/>
                  <a:tab pos="4000500" algn="l"/>
                  <a:tab pos="4500563" algn="l"/>
                  <a:tab pos="5000625" algn="l"/>
                  <a:tab pos="5502275" algn="l"/>
                  <a:tab pos="6002338" algn="l"/>
                  <a:tab pos="6502400" algn="l"/>
                  <a:tab pos="7002463" algn="l"/>
                  <a:tab pos="7502525" algn="l"/>
                  <a:tab pos="8002588" algn="l"/>
                  <a:tab pos="8502650" algn="l"/>
                  <a:tab pos="9004300" algn="l"/>
                  <a:tab pos="9504363" algn="l"/>
                  <a:tab pos="10004425" algn="l"/>
                  <a:tab pos="10479088" algn="l"/>
                  <a:tab pos="11285538" algn="l"/>
                  <a:tab pos="12091988" algn="l"/>
                  <a:tab pos="12898438" algn="l"/>
                  <a:tab pos="13704888" algn="l"/>
                  <a:tab pos="14509750" algn="l"/>
                  <a:tab pos="15316200" algn="l"/>
                  <a:tab pos="16122650" algn="l"/>
                  <a:tab pos="16929100" algn="l"/>
                  <a:tab pos="17735550" algn="l"/>
                  <a:tab pos="18540413" algn="l"/>
                </a:tabLst>
                <a:defRPr sz="27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1017588" eaLnBrk="0" hangingPunct="0">
                <a:tabLst>
                  <a:tab pos="0" algn="l"/>
                  <a:tab pos="498475" algn="l"/>
                  <a:tab pos="998538" algn="l"/>
                  <a:tab pos="1498600" algn="l"/>
                  <a:tab pos="1998663" algn="l"/>
                  <a:tab pos="2500313" algn="l"/>
                  <a:tab pos="3000375" algn="l"/>
                  <a:tab pos="3500438" algn="l"/>
                  <a:tab pos="4000500" algn="l"/>
                  <a:tab pos="4500563" algn="l"/>
                  <a:tab pos="5000625" algn="l"/>
                  <a:tab pos="5502275" algn="l"/>
                  <a:tab pos="6002338" algn="l"/>
                  <a:tab pos="6502400" algn="l"/>
                  <a:tab pos="7002463" algn="l"/>
                  <a:tab pos="7502525" algn="l"/>
                  <a:tab pos="8002588" algn="l"/>
                  <a:tab pos="8502650" algn="l"/>
                  <a:tab pos="9004300" algn="l"/>
                  <a:tab pos="9504363" algn="l"/>
                  <a:tab pos="10004425" algn="l"/>
                  <a:tab pos="10479088" algn="l"/>
                  <a:tab pos="11285538" algn="l"/>
                  <a:tab pos="12091988" algn="l"/>
                  <a:tab pos="12898438" algn="l"/>
                  <a:tab pos="13704888" algn="l"/>
                  <a:tab pos="14509750" algn="l"/>
                  <a:tab pos="15316200" algn="l"/>
                  <a:tab pos="16122650" algn="l"/>
                  <a:tab pos="16929100" algn="l"/>
                  <a:tab pos="17735550" algn="l"/>
                  <a:tab pos="18540413" algn="l"/>
                </a:tabLst>
                <a:defRPr sz="2700">
                  <a:solidFill>
                    <a:srgbClr val="000000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defTabSz="1017588" eaLnBrk="0" hangingPunct="0">
                <a:tabLst>
                  <a:tab pos="0" algn="l"/>
                  <a:tab pos="498475" algn="l"/>
                  <a:tab pos="998538" algn="l"/>
                  <a:tab pos="1498600" algn="l"/>
                  <a:tab pos="1998663" algn="l"/>
                  <a:tab pos="2500313" algn="l"/>
                  <a:tab pos="3000375" algn="l"/>
                  <a:tab pos="3500438" algn="l"/>
                  <a:tab pos="4000500" algn="l"/>
                  <a:tab pos="4500563" algn="l"/>
                  <a:tab pos="5000625" algn="l"/>
                  <a:tab pos="5502275" algn="l"/>
                  <a:tab pos="6002338" algn="l"/>
                  <a:tab pos="6502400" algn="l"/>
                  <a:tab pos="7002463" algn="l"/>
                  <a:tab pos="7502525" algn="l"/>
                  <a:tab pos="8002588" algn="l"/>
                  <a:tab pos="8502650" algn="l"/>
                  <a:tab pos="9004300" algn="l"/>
                  <a:tab pos="9504363" algn="l"/>
                  <a:tab pos="10004425" algn="l"/>
                  <a:tab pos="10479088" algn="l"/>
                  <a:tab pos="11285538" algn="l"/>
                  <a:tab pos="12091988" algn="l"/>
                  <a:tab pos="12898438" algn="l"/>
                  <a:tab pos="13704888" algn="l"/>
                  <a:tab pos="14509750" algn="l"/>
                  <a:tab pos="15316200" algn="l"/>
                  <a:tab pos="16122650" algn="l"/>
                  <a:tab pos="16929100" algn="l"/>
                  <a:tab pos="17735550" algn="l"/>
                  <a:tab pos="18540413" algn="l"/>
                </a:tabLst>
                <a:defRPr sz="2700">
                  <a:solidFill>
                    <a:srgbClr val="000000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defTabSz="1017588" eaLnBrk="0" hangingPunct="0">
                <a:tabLst>
                  <a:tab pos="0" algn="l"/>
                  <a:tab pos="498475" algn="l"/>
                  <a:tab pos="998538" algn="l"/>
                  <a:tab pos="1498600" algn="l"/>
                  <a:tab pos="1998663" algn="l"/>
                  <a:tab pos="2500313" algn="l"/>
                  <a:tab pos="3000375" algn="l"/>
                  <a:tab pos="3500438" algn="l"/>
                  <a:tab pos="4000500" algn="l"/>
                  <a:tab pos="4500563" algn="l"/>
                  <a:tab pos="5000625" algn="l"/>
                  <a:tab pos="5502275" algn="l"/>
                  <a:tab pos="6002338" algn="l"/>
                  <a:tab pos="6502400" algn="l"/>
                  <a:tab pos="7002463" algn="l"/>
                  <a:tab pos="7502525" algn="l"/>
                  <a:tab pos="8002588" algn="l"/>
                  <a:tab pos="8502650" algn="l"/>
                  <a:tab pos="9004300" algn="l"/>
                  <a:tab pos="9504363" algn="l"/>
                  <a:tab pos="10004425" algn="l"/>
                  <a:tab pos="10479088" algn="l"/>
                  <a:tab pos="11285538" algn="l"/>
                  <a:tab pos="12091988" algn="l"/>
                  <a:tab pos="12898438" algn="l"/>
                  <a:tab pos="13704888" algn="l"/>
                  <a:tab pos="14509750" algn="l"/>
                  <a:tab pos="15316200" algn="l"/>
                  <a:tab pos="16122650" algn="l"/>
                  <a:tab pos="16929100" algn="l"/>
                  <a:tab pos="17735550" algn="l"/>
                  <a:tab pos="18540413" algn="l"/>
                </a:tabLst>
                <a:defRPr sz="2700">
                  <a:solidFill>
                    <a:srgbClr val="000000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defTabSz="1017588" eaLnBrk="0" hangingPunct="0">
                <a:tabLst>
                  <a:tab pos="0" algn="l"/>
                  <a:tab pos="498475" algn="l"/>
                  <a:tab pos="998538" algn="l"/>
                  <a:tab pos="1498600" algn="l"/>
                  <a:tab pos="1998663" algn="l"/>
                  <a:tab pos="2500313" algn="l"/>
                  <a:tab pos="3000375" algn="l"/>
                  <a:tab pos="3500438" algn="l"/>
                  <a:tab pos="4000500" algn="l"/>
                  <a:tab pos="4500563" algn="l"/>
                  <a:tab pos="5000625" algn="l"/>
                  <a:tab pos="5502275" algn="l"/>
                  <a:tab pos="6002338" algn="l"/>
                  <a:tab pos="6502400" algn="l"/>
                  <a:tab pos="7002463" algn="l"/>
                  <a:tab pos="7502525" algn="l"/>
                  <a:tab pos="8002588" algn="l"/>
                  <a:tab pos="8502650" algn="l"/>
                  <a:tab pos="9004300" algn="l"/>
                  <a:tab pos="9504363" algn="l"/>
                  <a:tab pos="10004425" algn="l"/>
                  <a:tab pos="10479088" algn="l"/>
                  <a:tab pos="11285538" algn="l"/>
                  <a:tab pos="12091988" algn="l"/>
                  <a:tab pos="12898438" algn="l"/>
                  <a:tab pos="13704888" algn="l"/>
                  <a:tab pos="14509750" algn="l"/>
                  <a:tab pos="15316200" algn="l"/>
                  <a:tab pos="16122650" algn="l"/>
                  <a:tab pos="16929100" algn="l"/>
                  <a:tab pos="17735550" algn="l"/>
                  <a:tab pos="18540413" algn="l"/>
                </a:tabLst>
                <a:defRPr sz="2700">
                  <a:solidFill>
                    <a:srgbClr val="000000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8475" algn="l"/>
                  <a:tab pos="998538" algn="l"/>
                  <a:tab pos="1498600" algn="l"/>
                  <a:tab pos="1998663" algn="l"/>
                  <a:tab pos="2500313" algn="l"/>
                  <a:tab pos="3000375" algn="l"/>
                  <a:tab pos="3500438" algn="l"/>
                  <a:tab pos="4000500" algn="l"/>
                  <a:tab pos="4500563" algn="l"/>
                  <a:tab pos="5000625" algn="l"/>
                  <a:tab pos="5502275" algn="l"/>
                  <a:tab pos="6002338" algn="l"/>
                  <a:tab pos="6502400" algn="l"/>
                  <a:tab pos="7002463" algn="l"/>
                  <a:tab pos="7502525" algn="l"/>
                  <a:tab pos="8002588" algn="l"/>
                  <a:tab pos="8502650" algn="l"/>
                  <a:tab pos="9004300" algn="l"/>
                  <a:tab pos="9504363" algn="l"/>
                  <a:tab pos="10004425" algn="l"/>
                  <a:tab pos="10479088" algn="l"/>
                  <a:tab pos="11285538" algn="l"/>
                  <a:tab pos="12091988" algn="l"/>
                  <a:tab pos="12898438" algn="l"/>
                  <a:tab pos="13704888" algn="l"/>
                  <a:tab pos="14509750" algn="l"/>
                  <a:tab pos="15316200" algn="l"/>
                  <a:tab pos="16122650" algn="l"/>
                  <a:tab pos="16929100" algn="l"/>
                  <a:tab pos="17735550" algn="l"/>
                  <a:tab pos="18540413" algn="l"/>
                </a:tabLst>
                <a:defRPr sz="2700">
                  <a:solidFill>
                    <a:srgbClr val="000000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8475" algn="l"/>
                  <a:tab pos="998538" algn="l"/>
                  <a:tab pos="1498600" algn="l"/>
                  <a:tab pos="1998663" algn="l"/>
                  <a:tab pos="2500313" algn="l"/>
                  <a:tab pos="3000375" algn="l"/>
                  <a:tab pos="3500438" algn="l"/>
                  <a:tab pos="4000500" algn="l"/>
                  <a:tab pos="4500563" algn="l"/>
                  <a:tab pos="5000625" algn="l"/>
                  <a:tab pos="5502275" algn="l"/>
                  <a:tab pos="6002338" algn="l"/>
                  <a:tab pos="6502400" algn="l"/>
                  <a:tab pos="7002463" algn="l"/>
                  <a:tab pos="7502525" algn="l"/>
                  <a:tab pos="8002588" algn="l"/>
                  <a:tab pos="8502650" algn="l"/>
                  <a:tab pos="9004300" algn="l"/>
                  <a:tab pos="9504363" algn="l"/>
                  <a:tab pos="10004425" algn="l"/>
                  <a:tab pos="10479088" algn="l"/>
                  <a:tab pos="11285538" algn="l"/>
                  <a:tab pos="12091988" algn="l"/>
                  <a:tab pos="12898438" algn="l"/>
                  <a:tab pos="13704888" algn="l"/>
                  <a:tab pos="14509750" algn="l"/>
                  <a:tab pos="15316200" algn="l"/>
                  <a:tab pos="16122650" algn="l"/>
                  <a:tab pos="16929100" algn="l"/>
                  <a:tab pos="17735550" algn="l"/>
                  <a:tab pos="18540413" algn="l"/>
                </a:tabLst>
                <a:defRPr sz="2700">
                  <a:solidFill>
                    <a:srgbClr val="000000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8475" algn="l"/>
                  <a:tab pos="998538" algn="l"/>
                  <a:tab pos="1498600" algn="l"/>
                  <a:tab pos="1998663" algn="l"/>
                  <a:tab pos="2500313" algn="l"/>
                  <a:tab pos="3000375" algn="l"/>
                  <a:tab pos="3500438" algn="l"/>
                  <a:tab pos="4000500" algn="l"/>
                  <a:tab pos="4500563" algn="l"/>
                  <a:tab pos="5000625" algn="l"/>
                  <a:tab pos="5502275" algn="l"/>
                  <a:tab pos="6002338" algn="l"/>
                  <a:tab pos="6502400" algn="l"/>
                  <a:tab pos="7002463" algn="l"/>
                  <a:tab pos="7502525" algn="l"/>
                  <a:tab pos="8002588" algn="l"/>
                  <a:tab pos="8502650" algn="l"/>
                  <a:tab pos="9004300" algn="l"/>
                  <a:tab pos="9504363" algn="l"/>
                  <a:tab pos="10004425" algn="l"/>
                  <a:tab pos="10479088" algn="l"/>
                  <a:tab pos="11285538" algn="l"/>
                  <a:tab pos="12091988" algn="l"/>
                  <a:tab pos="12898438" algn="l"/>
                  <a:tab pos="13704888" algn="l"/>
                  <a:tab pos="14509750" algn="l"/>
                  <a:tab pos="15316200" algn="l"/>
                  <a:tab pos="16122650" algn="l"/>
                  <a:tab pos="16929100" algn="l"/>
                  <a:tab pos="17735550" algn="l"/>
                  <a:tab pos="18540413" algn="l"/>
                </a:tabLst>
                <a:defRPr sz="2700">
                  <a:solidFill>
                    <a:srgbClr val="000000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8475" algn="l"/>
                  <a:tab pos="998538" algn="l"/>
                  <a:tab pos="1498600" algn="l"/>
                  <a:tab pos="1998663" algn="l"/>
                  <a:tab pos="2500313" algn="l"/>
                  <a:tab pos="3000375" algn="l"/>
                  <a:tab pos="3500438" algn="l"/>
                  <a:tab pos="4000500" algn="l"/>
                  <a:tab pos="4500563" algn="l"/>
                  <a:tab pos="5000625" algn="l"/>
                  <a:tab pos="5502275" algn="l"/>
                  <a:tab pos="6002338" algn="l"/>
                  <a:tab pos="6502400" algn="l"/>
                  <a:tab pos="7002463" algn="l"/>
                  <a:tab pos="7502525" algn="l"/>
                  <a:tab pos="8002588" algn="l"/>
                  <a:tab pos="8502650" algn="l"/>
                  <a:tab pos="9004300" algn="l"/>
                  <a:tab pos="9504363" algn="l"/>
                  <a:tab pos="10004425" algn="l"/>
                  <a:tab pos="10479088" algn="l"/>
                  <a:tab pos="11285538" algn="l"/>
                  <a:tab pos="12091988" algn="l"/>
                  <a:tab pos="12898438" algn="l"/>
                  <a:tab pos="13704888" algn="l"/>
                  <a:tab pos="14509750" algn="l"/>
                  <a:tab pos="15316200" algn="l"/>
                  <a:tab pos="16122650" algn="l"/>
                  <a:tab pos="16929100" algn="l"/>
                  <a:tab pos="17735550" algn="l"/>
                  <a:tab pos="18540413" algn="l"/>
                </a:tabLst>
                <a:defRPr sz="2700">
                  <a:solidFill>
                    <a:srgbClr val="0000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</a:pPr>
              <a:r>
                <a:rPr lang="en-US" sz="3000" b="1" u="sng" dirty="0" smtClean="0">
                  <a:solidFill>
                    <a:srgbClr val="000099"/>
                  </a:solidFill>
                </a:rPr>
                <a:t>Caleb Easterly</a:t>
              </a:r>
              <a:r>
                <a:rPr lang="en-US" sz="3000" b="1" baseline="30000" dirty="0" smtClean="0">
                  <a:solidFill>
                    <a:srgbClr val="000099"/>
                  </a:solidFill>
                </a:rPr>
                <a:t>1</a:t>
              </a:r>
              <a:r>
                <a:rPr lang="en-US" sz="3000" b="1" dirty="0" smtClean="0">
                  <a:solidFill>
                    <a:srgbClr val="000099"/>
                  </a:solidFill>
                </a:rPr>
                <a:t>; Carolin Kolmeder</a:t>
              </a:r>
              <a:r>
                <a:rPr lang="en-US" sz="3000" b="1" baseline="30000" dirty="0" smtClean="0">
                  <a:solidFill>
                    <a:srgbClr val="000099"/>
                  </a:solidFill>
                </a:rPr>
                <a:t>2</a:t>
              </a:r>
              <a:r>
                <a:rPr lang="en-US" sz="3000" b="1" dirty="0" smtClean="0">
                  <a:solidFill>
                    <a:srgbClr val="000099"/>
                  </a:solidFill>
                </a:rPr>
                <a:t>; Thilo Muth</a:t>
              </a:r>
              <a:r>
                <a:rPr lang="en-US" sz="3000" b="1" baseline="30000" dirty="0" smtClean="0">
                  <a:solidFill>
                    <a:srgbClr val="000099"/>
                  </a:solidFill>
                </a:rPr>
                <a:t>3</a:t>
              </a:r>
              <a:r>
                <a:rPr lang="en-US" sz="3000" b="1" dirty="0" smtClean="0">
                  <a:solidFill>
                    <a:srgbClr val="000099"/>
                  </a:solidFill>
                </a:rPr>
                <a:t>; Bart Mesuere</a:t>
              </a:r>
              <a:r>
                <a:rPr lang="en-US" sz="3000" b="1" baseline="30000" dirty="0" smtClean="0">
                  <a:solidFill>
                    <a:srgbClr val="000099"/>
                  </a:solidFill>
                </a:rPr>
                <a:t>4</a:t>
              </a:r>
              <a:r>
                <a:rPr lang="en-US" sz="3000" b="1" dirty="0" smtClean="0">
                  <a:solidFill>
                    <a:srgbClr val="000099"/>
                  </a:solidFill>
                </a:rPr>
                <a:t>; Subina Mehta</a:t>
              </a:r>
              <a:r>
                <a:rPr lang="en-US" sz="3000" b="1" baseline="30000" dirty="0" smtClean="0">
                  <a:solidFill>
                    <a:srgbClr val="000099"/>
                  </a:solidFill>
                </a:rPr>
                <a:t>1</a:t>
              </a:r>
              <a:r>
                <a:rPr lang="en-US" sz="3000" b="1" dirty="0" smtClean="0">
                  <a:solidFill>
                    <a:srgbClr val="000099"/>
                  </a:solidFill>
                </a:rPr>
                <a:t>; Praveen Kumar</a:t>
              </a:r>
              <a:r>
                <a:rPr lang="en-US" sz="3000" b="1" baseline="30000" dirty="0" smtClean="0">
                  <a:solidFill>
                    <a:srgbClr val="000099"/>
                  </a:solidFill>
                </a:rPr>
                <a:t>1</a:t>
              </a:r>
              <a:r>
                <a:rPr lang="en-US" sz="3000" b="1" dirty="0" smtClean="0">
                  <a:solidFill>
                    <a:srgbClr val="000099"/>
                  </a:solidFill>
                </a:rPr>
                <a:t>; </a:t>
              </a:r>
              <a:r>
                <a:rPr lang="en-US" sz="3000" b="1" dirty="0">
                  <a:solidFill>
                    <a:srgbClr val="000099"/>
                  </a:solidFill>
                </a:rPr>
                <a:t>James </a:t>
              </a:r>
              <a:r>
                <a:rPr lang="en-US" sz="3000" b="1" dirty="0" smtClean="0">
                  <a:solidFill>
                    <a:srgbClr val="000099"/>
                  </a:solidFill>
                </a:rPr>
                <a:t>Johnson</a:t>
              </a:r>
              <a:r>
                <a:rPr lang="en-US" sz="3000" b="1" baseline="30000" dirty="0">
                  <a:solidFill>
                    <a:srgbClr val="000099"/>
                  </a:solidFill>
                </a:rPr>
                <a:t>1</a:t>
              </a:r>
              <a:r>
                <a:rPr lang="en-US" sz="3000" b="1" dirty="0" smtClean="0">
                  <a:solidFill>
                    <a:srgbClr val="000099"/>
                  </a:solidFill>
                </a:rPr>
                <a:t>, Shane Hubler</a:t>
              </a:r>
              <a:r>
                <a:rPr lang="en-US" sz="3000" b="1" baseline="30000" dirty="0" smtClean="0">
                  <a:solidFill>
                    <a:srgbClr val="000099"/>
                  </a:solidFill>
                </a:rPr>
                <a:t>1</a:t>
              </a:r>
              <a:r>
                <a:rPr lang="en-US" sz="3000" b="1" dirty="0" smtClean="0">
                  <a:solidFill>
                    <a:srgbClr val="000099"/>
                  </a:solidFill>
                </a:rPr>
                <a:t> , </a:t>
              </a:r>
              <a:r>
                <a:rPr lang="en-US" sz="3000" b="1" dirty="0">
                  <a:solidFill>
                    <a:srgbClr val="000099"/>
                  </a:solidFill>
                </a:rPr>
                <a:t>Jaime Huerta-</a:t>
              </a:r>
              <a:r>
                <a:rPr lang="en-US" sz="3000" b="1" dirty="0" smtClean="0">
                  <a:solidFill>
                    <a:srgbClr val="000099"/>
                  </a:solidFill>
                </a:rPr>
                <a:t>Cepas</a:t>
              </a:r>
              <a:r>
                <a:rPr lang="en-US" sz="3000" b="1" baseline="30000" dirty="0">
                  <a:solidFill>
                    <a:srgbClr val="000099"/>
                  </a:solidFill>
                </a:rPr>
                <a:t>4</a:t>
              </a:r>
              <a:r>
                <a:rPr lang="en-US" sz="3000" b="1" dirty="0">
                  <a:solidFill>
                    <a:srgbClr val="000099"/>
                  </a:solidFill>
                </a:rPr>
                <a:t>, Bjoern </a:t>
              </a:r>
              <a:r>
                <a:rPr lang="en-US" sz="3000" b="1" dirty="0" err="1">
                  <a:solidFill>
                    <a:srgbClr val="000099"/>
                  </a:solidFill>
                </a:rPr>
                <a:t>Gruening</a:t>
              </a:r>
              <a:r>
                <a:rPr lang="en-US" sz="3000" b="1" dirty="0">
                  <a:solidFill>
                    <a:srgbClr val="000099"/>
                  </a:solidFill>
                </a:rPr>
                <a:t>; </a:t>
              </a:r>
              <a:r>
                <a:rPr lang="en-US" sz="3000" b="1" dirty="0" smtClean="0">
                  <a:solidFill>
                    <a:srgbClr val="000099"/>
                  </a:solidFill>
                </a:rPr>
                <a:t>Michael </a:t>
              </a:r>
              <a:r>
                <a:rPr lang="en-US" sz="3000" b="1" dirty="0">
                  <a:solidFill>
                    <a:srgbClr val="000099"/>
                  </a:solidFill>
                </a:rPr>
                <a:t>Riffle; Damon May; W. Judson Hervey; </a:t>
              </a:r>
              <a:r>
                <a:rPr lang="en-US" sz="3000" b="1" dirty="0" err="1">
                  <a:solidFill>
                    <a:srgbClr val="000099"/>
                  </a:solidFill>
                </a:rPr>
                <a:t>Alessando</a:t>
              </a:r>
              <a:r>
                <a:rPr lang="en-US" sz="3000" b="1" dirty="0">
                  <a:solidFill>
                    <a:srgbClr val="000099"/>
                  </a:solidFill>
                </a:rPr>
                <a:t> </a:t>
              </a:r>
              <a:r>
                <a:rPr lang="en-US" sz="3000" b="1" dirty="0" err="1">
                  <a:solidFill>
                    <a:srgbClr val="000099"/>
                  </a:solidFill>
                </a:rPr>
                <a:t>Tanca</a:t>
              </a:r>
              <a:r>
                <a:rPr lang="en-US" sz="3000" b="1" dirty="0">
                  <a:solidFill>
                    <a:srgbClr val="000099"/>
                  </a:solidFill>
                </a:rPr>
                <a:t>; Brook L Nunn; Joel </a:t>
              </a:r>
              <a:r>
                <a:rPr lang="en-US" sz="3000" b="1" dirty="0" err="1">
                  <a:solidFill>
                    <a:srgbClr val="000099"/>
                  </a:solidFill>
                </a:rPr>
                <a:t>Rudney</a:t>
              </a:r>
              <a:r>
                <a:rPr lang="en-US" sz="3000" b="1" dirty="0">
                  <a:solidFill>
                    <a:srgbClr val="000099"/>
                  </a:solidFill>
                </a:rPr>
                <a:t>; Timothy J. Griffin;  Pratik D Jagtap</a:t>
              </a:r>
              <a:endParaRPr lang="en-US" sz="1200" b="1" dirty="0" smtClean="0">
                <a:solidFill>
                  <a:srgbClr val="000099"/>
                </a:solidFill>
              </a:endParaRPr>
            </a:p>
            <a:p>
              <a:pPr algn="ctr">
                <a:buClr>
                  <a:srgbClr val="000000"/>
                </a:buClr>
                <a:buSzPct val="100000"/>
              </a:pPr>
              <a:r>
                <a:rPr lang="en-US" sz="2800" b="1" i="1" baseline="30000" dirty="0" smtClean="0">
                  <a:solidFill>
                    <a:srgbClr val="FF0000"/>
                  </a:solidFill>
                </a:rPr>
                <a:t>1</a:t>
              </a:r>
              <a:r>
                <a:rPr lang="en-US" sz="2800" b="1" i="1" dirty="0">
                  <a:solidFill>
                    <a:srgbClr val="FF0000"/>
                  </a:solidFill>
                </a:rPr>
                <a:t> Center for Mass Spectrometry and Proteomics, UMN, </a:t>
              </a:r>
              <a:r>
                <a:rPr lang="en-US" sz="2800" b="1" i="1" dirty="0" smtClean="0">
                  <a:solidFill>
                    <a:srgbClr val="FF0000"/>
                  </a:solidFill>
                </a:rPr>
                <a:t>St. Paul, </a:t>
              </a:r>
              <a:r>
                <a:rPr lang="en-US" sz="2800" b="1" i="1" dirty="0">
                  <a:solidFill>
                    <a:srgbClr val="FF0000"/>
                  </a:solidFill>
                </a:rPr>
                <a:t>MN; </a:t>
              </a:r>
              <a:r>
                <a:rPr lang="en-US" sz="2800" b="1" i="1" baseline="30000" dirty="0" smtClean="0">
                  <a:solidFill>
                    <a:srgbClr val="FF0000"/>
                  </a:solidFill>
                </a:rPr>
                <a:t>2</a:t>
              </a:r>
              <a:r>
                <a:rPr lang="en-US" sz="2800" b="1" i="1" dirty="0">
                  <a:solidFill>
                    <a:srgbClr val="FF0000"/>
                  </a:solidFill>
                </a:rPr>
                <a:t> </a:t>
              </a:r>
              <a:r>
                <a:rPr lang="en-US" sz="2800" b="1" i="1" dirty="0" smtClean="0">
                  <a:solidFill>
                    <a:srgbClr val="FF0000"/>
                  </a:solidFill>
                </a:rPr>
                <a:t>Biochem. Mol Biol. Biophysics, University </a:t>
              </a:r>
              <a:r>
                <a:rPr lang="en-US" sz="2800" b="1" i="1" dirty="0">
                  <a:solidFill>
                    <a:srgbClr val="FF0000"/>
                  </a:solidFill>
                </a:rPr>
                <a:t>of Minnesota, Minneapolis, MN</a:t>
              </a:r>
              <a:r>
                <a:rPr lang="en-US" sz="2800" b="1" i="1" dirty="0" smtClean="0">
                  <a:solidFill>
                    <a:srgbClr val="FF0000"/>
                  </a:solidFill>
                </a:rPr>
                <a:t>; </a:t>
              </a:r>
              <a:r>
                <a:rPr lang="en-US" sz="2800" b="1" i="1" baseline="30000" dirty="0" smtClean="0">
                  <a:solidFill>
                    <a:srgbClr val="FF0000"/>
                  </a:solidFill>
                </a:rPr>
                <a:t>3</a:t>
              </a:r>
              <a:r>
                <a:rPr lang="en-US" sz="2800" b="1" i="1" dirty="0">
                  <a:solidFill>
                    <a:srgbClr val="FF0000"/>
                  </a:solidFill>
                </a:rPr>
                <a:t> Advanced Clinical Biosystems Research Institute, Los Angeles, CA; </a:t>
              </a:r>
              <a:r>
                <a:rPr lang="en-US" sz="2800" b="1" i="1" baseline="30000" dirty="0">
                  <a:solidFill>
                    <a:srgbClr val="FF0000"/>
                  </a:solidFill>
                </a:rPr>
                <a:t>4</a:t>
              </a:r>
              <a:r>
                <a:rPr lang="en-US" sz="2800" b="1" i="1" dirty="0">
                  <a:solidFill>
                    <a:srgbClr val="FF0000"/>
                  </a:solidFill>
                </a:rPr>
                <a:t> University of Freiburg, Freiburg, Germany; </a:t>
              </a:r>
              <a:endParaRPr lang="en-US" sz="2800" b="1" i="1" dirty="0" smtClean="0">
                <a:solidFill>
                  <a:srgbClr val="FF0000"/>
                </a:solidFill>
              </a:endParaRPr>
            </a:p>
            <a:p>
              <a:pPr algn="ctr">
                <a:buClr>
                  <a:srgbClr val="000000"/>
                </a:buClr>
                <a:buSzPct val="100000"/>
              </a:pPr>
              <a:r>
                <a:rPr lang="en-US" sz="2800" b="1" i="1" baseline="30000" dirty="0" smtClean="0">
                  <a:solidFill>
                    <a:srgbClr val="FF0000"/>
                  </a:solidFill>
                </a:rPr>
                <a:t>5</a:t>
              </a:r>
              <a:r>
                <a:rPr lang="en-US" sz="2800" b="1" i="1" dirty="0" smtClean="0">
                  <a:solidFill>
                    <a:srgbClr val="FF0000"/>
                  </a:solidFill>
                </a:rPr>
                <a:t>La </a:t>
              </a:r>
              <a:r>
                <a:rPr lang="en-US" sz="2800" b="1" i="1" dirty="0">
                  <a:solidFill>
                    <a:srgbClr val="FF0000"/>
                  </a:solidFill>
                </a:rPr>
                <a:t>Trobe University, Melbourne, Australia; </a:t>
              </a:r>
              <a:r>
                <a:rPr lang="en-US" sz="2800" b="1" i="1" baseline="30000" dirty="0" smtClean="0">
                  <a:solidFill>
                    <a:srgbClr val="FF0000"/>
                  </a:solidFill>
                </a:rPr>
                <a:t>6</a:t>
              </a:r>
              <a:r>
                <a:rPr lang="en-US" sz="2800" b="1" i="1" dirty="0" smtClean="0">
                  <a:solidFill>
                    <a:srgbClr val="FF0000"/>
                  </a:solidFill>
                </a:rPr>
                <a:t>Minnesota Supercomputing Institute, UMN, Minneapolis, MN;</a:t>
              </a:r>
              <a:r>
                <a:rPr lang="en-US" sz="2800" b="1" i="1" dirty="0">
                  <a:solidFill>
                    <a:srgbClr val="FF0000"/>
                  </a:solidFill>
                </a:rPr>
                <a:t>  </a:t>
              </a:r>
              <a:r>
                <a:rPr lang="en-US" sz="2800" b="1" i="1" baseline="30000" dirty="0">
                  <a:solidFill>
                    <a:srgbClr val="FF0000"/>
                  </a:solidFill>
                </a:rPr>
                <a:t>7</a:t>
              </a:r>
              <a:r>
                <a:rPr lang="en-US" sz="2800" b="1" i="1" dirty="0">
                  <a:solidFill>
                    <a:srgbClr val="FF0000"/>
                  </a:solidFill>
                </a:rPr>
                <a:t> Department of Biology, IMSB, ETH Zurich, Zurich, Switzerland; </a:t>
              </a:r>
              <a:r>
                <a:rPr lang="en-US" sz="2800" b="1" i="1" baseline="30000" dirty="0">
                  <a:solidFill>
                    <a:srgbClr val="FF0000"/>
                  </a:solidFill>
                </a:rPr>
                <a:t>8</a:t>
              </a:r>
              <a:r>
                <a:rPr lang="en-US" sz="2800" b="1" i="1" dirty="0" smtClean="0">
                  <a:solidFill>
                    <a:srgbClr val="FF0000"/>
                  </a:solidFill>
                </a:rPr>
                <a:t>Faculty </a:t>
              </a:r>
              <a:r>
                <a:rPr lang="en-US" sz="2800" b="1" i="1" dirty="0">
                  <a:solidFill>
                    <a:srgbClr val="FF0000"/>
                  </a:solidFill>
                </a:rPr>
                <a:t>of Science, University of Zurich, Zurich, Switzerland</a:t>
              </a:r>
              <a:endParaRPr lang="en-GB" sz="28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11" name="Rounded Rectangle 295"/>
            <p:cNvSpPr>
              <a:spLocks noChangeArrowheads="1"/>
            </p:cNvSpPr>
            <p:nvPr/>
          </p:nvSpPr>
          <p:spPr bwMode="auto">
            <a:xfrm>
              <a:off x="119634" y="130766"/>
              <a:ext cx="40876197" cy="2646672"/>
            </a:xfrm>
            <a:prstGeom prst="roundRect">
              <a:avLst>
                <a:gd name="adj" fmla="val 16667"/>
              </a:avLst>
            </a:prstGeom>
            <a:noFill/>
            <a:ln w="63500" algn="ctr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defTabSz="1017588" eaLnBrk="0" hangingPunct="0"/>
              <a:endParaRPr lang="en-US" dirty="0"/>
            </a:p>
          </p:txBody>
        </p:sp>
        <p:graphicFrame>
          <p:nvGraphicFramePr>
            <p:cNvPr id="15" name="Chart 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4355264"/>
                </p:ext>
              </p:extLst>
            </p:nvPr>
          </p:nvGraphicFramePr>
          <p:xfrm>
            <a:off x="180867" y="328235"/>
            <a:ext cx="0" cy="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16" name="Chart 1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87421777"/>
                </p:ext>
              </p:extLst>
            </p:nvPr>
          </p:nvGraphicFramePr>
          <p:xfrm>
            <a:off x="180867" y="328235"/>
            <a:ext cx="0" cy="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aphicFrame>
          <p:nvGraphicFramePr>
            <p:cNvPr id="21" name="Chart 20"/>
            <p:cNvGraphicFramePr/>
            <p:nvPr>
              <p:extLst>
                <p:ext uri="{D42A27DB-BD31-4B8C-83A1-F6EECF244321}">
                  <p14:modId xmlns:p14="http://schemas.microsoft.com/office/powerpoint/2010/main" val="2569118475"/>
                </p:ext>
              </p:extLst>
            </p:nvPr>
          </p:nvGraphicFramePr>
          <p:xfrm>
            <a:off x="180867" y="328235"/>
            <a:ext cx="0" cy="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79" name="Rounded Rectangle 295"/>
            <p:cNvSpPr>
              <a:spLocks noChangeArrowheads="1"/>
            </p:cNvSpPr>
            <p:nvPr/>
          </p:nvSpPr>
          <p:spPr bwMode="auto">
            <a:xfrm>
              <a:off x="33092725" y="8453840"/>
              <a:ext cx="7934002" cy="10602593"/>
            </a:xfrm>
            <a:prstGeom prst="roundRect">
              <a:avLst>
                <a:gd name="adj" fmla="val 5804"/>
              </a:avLst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defTabSz="1017588" eaLnBrk="0" hangingPunct="0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AutoShape 7" descr="https://mail-attachment.googleusercontent.com/attachment/u/0/?ui=2&amp;ik=04a772f708&amp;view=att&amp;th=13f16772e8cf16d9&amp;attid=0.1&amp;disp=inline&amp;realattid=f_hhl3c00b1&amp;safe=1&amp;zw&amp;saduie=AG9B_P-eMcv4fVxqA-43VIdDBhTX&amp;sadet=1370471557435&amp;sads=zM_Us1Tz2Og3SMsb_vpRGtThFT0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2" name="Rectangle 1037"/>
            <p:cNvSpPr>
              <a:spLocks noChangeArrowheads="1"/>
            </p:cNvSpPr>
            <p:nvPr/>
          </p:nvSpPr>
          <p:spPr bwMode="auto">
            <a:xfrm>
              <a:off x="33880751" y="8481188"/>
              <a:ext cx="612908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u="sng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CONCLUSIONS</a:t>
              </a:r>
              <a:endParaRPr lang="en-US" sz="2400" b="1" u="sng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endParaRPr>
            </a:p>
          </p:txBody>
        </p:sp>
        <p:sp>
          <p:nvSpPr>
            <p:cNvPr id="26" name="Rectangle 1037"/>
            <p:cNvSpPr>
              <a:spLocks noChangeArrowheads="1"/>
            </p:cNvSpPr>
            <p:nvPr/>
          </p:nvSpPr>
          <p:spPr bwMode="auto">
            <a:xfrm>
              <a:off x="2985694" y="2844758"/>
              <a:ext cx="4983162" cy="463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802" tIns="46401" rIns="92802" bIns="46401">
              <a:spAutoFit/>
            </a:bodyPr>
            <a:lstStyle/>
            <a:p>
              <a:pPr defTabSz="174997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u="sng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INTRODUCTION</a:t>
              </a:r>
              <a:endParaRPr lang="en-US" sz="2400" b="1" u="sng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endParaRPr>
            </a:p>
          </p:txBody>
        </p:sp>
        <p:sp>
          <p:nvSpPr>
            <p:cNvPr id="28" name="Rounded Rectangle 295"/>
            <p:cNvSpPr>
              <a:spLocks noChangeArrowheads="1"/>
            </p:cNvSpPr>
            <p:nvPr/>
          </p:nvSpPr>
          <p:spPr bwMode="auto">
            <a:xfrm>
              <a:off x="174625" y="2855385"/>
              <a:ext cx="10287097" cy="5972537"/>
            </a:xfrm>
            <a:prstGeom prst="roundRect">
              <a:avLst>
                <a:gd name="adj" fmla="val 5806"/>
              </a:avLst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92802" tIns="46401" rIns="92802" bIns="46401"/>
            <a:lstStyle/>
            <a:p>
              <a:pPr defTabSz="1031875" eaLnBrk="0" hangingPunct="0"/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439521" y="9996572"/>
              <a:ext cx="57502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74997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u="sng" cap="all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 FOR EACH SOFTWARE TOOL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91659" y="8901578"/>
              <a:ext cx="11169304" cy="5025640"/>
              <a:chOff x="130176" y="6384728"/>
              <a:chExt cx="11169304" cy="5025640"/>
            </a:xfrm>
          </p:grpSpPr>
          <p:sp>
            <p:nvSpPr>
              <p:cNvPr id="25" name="Rounded Rectangle 295"/>
              <p:cNvSpPr>
                <a:spLocks noChangeArrowheads="1"/>
              </p:cNvSpPr>
              <p:nvPr/>
            </p:nvSpPr>
            <p:spPr bwMode="auto">
              <a:xfrm>
                <a:off x="130176" y="6426003"/>
                <a:ext cx="10176940" cy="4984365"/>
              </a:xfrm>
              <a:prstGeom prst="roundRect">
                <a:avLst>
                  <a:gd name="adj" fmla="val 5366"/>
                </a:avLst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2802" tIns="46401" rIns="92802" bIns="46401"/>
              <a:lstStyle/>
              <a:p>
                <a:pPr defTabSz="1031875" eaLnBrk="0" hangingPunct="0"/>
                <a:endParaRPr lang="en-US" dirty="0"/>
              </a:p>
            </p:txBody>
          </p:sp>
          <p:sp>
            <p:nvSpPr>
              <p:cNvPr id="27" name="Rectangle 1056"/>
              <p:cNvSpPr>
                <a:spLocks noChangeArrowheads="1"/>
              </p:cNvSpPr>
              <p:nvPr/>
            </p:nvSpPr>
            <p:spPr bwMode="auto">
              <a:xfrm>
                <a:off x="220663" y="6384728"/>
                <a:ext cx="10523537" cy="463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802" tIns="46401" rIns="92802" bIns="46401">
                <a:spAutoFit/>
              </a:bodyPr>
              <a:lstStyle/>
              <a:p>
                <a:pPr algn="ctr" defTabSz="174997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b="1" u="sng" dirty="0" smtClean="0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DATASET FOR FUNCTIONAL ANALYSIS</a:t>
                </a:r>
                <a:endParaRPr lang="en-US" sz="2400" b="1" u="sng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0" name="TextBox 533"/>
              <p:cNvSpPr txBox="1">
                <a:spLocks noChangeArrowheads="1"/>
              </p:cNvSpPr>
              <p:nvPr/>
            </p:nvSpPr>
            <p:spPr bwMode="auto">
              <a:xfrm>
                <a:off x="11254606" y="7641951"/>
                <a:ext cx="44874" cy="299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2220" tIns="11110" rIns="22220" bIns="11110">
                <a:spAutoFit/>
              </a:bodyPr>
              <a:lstStyle>
                <a:lvl1pPr>
                  <a:defRPr sz="69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69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69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69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69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defTabSz="1749425" fontAlgn="base">
                  <a:spcBef>
                    <a:spcPct val="0"/>
                  </a:spcBef>
                  <a:spcAft>
                    <a:spcPct val="0"/>
                  </a:spcAft>
                  <a:defRPr sz="69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defTabSz="1749425" fontAlgn="base">
                  <a:spcBef>
                    <a:spcPct val="0"/>
                  </a:spcBef>
                  <a:spcAft>
                    <a:spcPct val="0"/>
                  </a:spcAft>
                  <a:defRPr sz="69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defTabSz="1749425" fontAlgn="base">
                  <a:spcBef>
                    <a:spcPct val="0"/>
                  </a:spcBef>
                  <a:spcAft>
                    <a:spcPct val="0"/>
                  </a:spcAft>
                  <a:defRPr sz="69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defTabSz="1749425" fontAlgn="base">
                  <a:spcBef>
                    <a:spcPct val="0"/>
                  </a:spcBef>
                  <a:spcAft>
                    <a:spcPct val="0"/>
                  </a:spcAft>
                  <a:defRPr sz="69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endParaRPr lang="en-US" sz="1800" b="1" dirty="0"/>
              </a:p>
            </p:txBody>
          </p:sp>
        </p:grpSp>
        <p:sp>
          <p:nvSpPr>
            <p:cNvPr id="17" name="AutoShape 2" descr="Displaying AEATESAMER-3.png"/>
            <p:cNvSpPr>
              <a:spLocks noChangeAspect="1" noChangeArrowheads="1"/>
            </p:cNvSpPr>
            <p:nvPr/>
          </p:nvSpPr>
          <p:spPr bwMode="auto">
            <a:xfrm>
              <a:off x="307975" y="7937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AutoShape 4" descr="Displaying AEATESAMER-3.png"/>
            <p:cNvSpPr>
              <a:spLocks noChangeAspect="1" noChangeArrowheads="1"/>
            </p:cNvSpPr>
            <p:nvPr/>
          </p:nvSpPr>
          <p:spPr bwMode="auto">
            <a:xfrm>
              <a:off x="460375" y="160337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4281790" y="17364725"/>
              <a:ext cx="5728047" cy="1017482"/>
            </a:xfrm>
            <a:prstGeom prst="rect">
              <a:avLst/>
            </a:prstGeom>
          </p:spPr>
        </p:pic>
        <p:sp>
          <p:nvSpPr>
            <p:cNvPr id="351" name="Rectangle 350"/>
            <p:cNvSpPr/>
            <p:nvPr/>
          </p:nvSpPr>
          <p:spPr>
            <a:xfrm>
              <a:off x="33092725" y="17183628"/>
              <a:ext cx="7986115" cy="17543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2000" b="1" i="1" dirty="0" smtClean="0">
                <a:latin typeface="Times New Roman"/>
                <a:cs typeface="Times New Roman"/>
              </a:endParaRPr>
            </a:p>
            <a:p>
              <a:pPr algn="ctr"/>
              <a:endParaRPr lang="en-US" sz="2000" b="1" i="1" dirty="0">
                <a:latin typeface="Times New Roman"/>
                <a:cs typeface="Times New Roman"/>
              </a:endParaRPr>
            </a:p>
            <a:p>
              <a:pPr algn="ctr"/>
              <a:endParaRPr lang="en-US" sz="2000" b="1" i="1" dirty="0" smtClean="0">
                <a:latin typeface="Times New Roman"/>
                <a:cs typeface="Times New Roman"/>
              </a:endParaRPr>
            </a:p>
            <a:p>
              <a:pPr algn="ctr"/>
              <a:endParaRPr lang="en-US" sz="2400" b="1" i="1" dirty="0">
                <a:latin typeface="Times New Roman"/>
                <a:cs typeface="Times New Roman"/>
              </a:endParaRPr>
            </a:p>
            <a:p>
              <a:pPr algn="ctr"/>
              <a:r>
                <a:rPr lang="en-US" sz="2400" b="1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GalaxyP </a:t>
              </a:r>
              <a:r>
                <a:rPr lang="en-US" sz="2400" b="1" i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is supported through the </a:t>
              </a:r>
              <a:r>
                <a:rPr lang="en-US" sz="2400" b="1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NSF Grant # and NCI</a:t>
              </a:r>
              <a:r>
                <a:rPr lang="mr-IN" sz="2400" b="1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…</a:t>
              </a:r>
              <a:r>
                <a:rPr lang="en-US" sz="2400" b="1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 </a:t>
              </a:r>
              <a:endParaRPr lang="en-US" sz="2400" b="1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22380" y="141972"/>
              <a:ext cx="403341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 err="1" smtClean="0">
                  <a:latin typeface="Copperplate Gothic Bold"/>
                  <a:cs typeface="Copperplate Gothic Bold"/>
                </a:rPr>
                <a:t>Unravelling</a:t>
              </a:r>
              <a:r>
                <a:rPr lang="en-US" sz="3600" dirty="0" smtClean="0">
                  <a:latin typeface="Copperplate Gothic Bold"/>
                  <a:cs typeface="Copperplate Gothic Bold"/>
                </a:rPr>
                <a:t> The Functions of </a:t>
              </a:r>
              <a:r>
                <a:rPr lang="en-US" sz="3600" dirty="0" err="1" smtClean="0">
                  <a:latin typeface="Copperplate Gothic Bold"/>
                  <a:cs typeface="Copperplate Gothic Bold"/>
                </a:rPr>
                <a:t>Microbiomes</a:t>
              </a:r>
              <a:r>
                <a:rPr lang="en-US" sz="3600" dirty="0" smtClean="0">
                  <a:latin typeface="Copperplate Gothic Bold"/>
                  <a:cs typeface="Copperplate Gothic Bold"/>
                </a:rPr>
                <a:t>: A Comprehensive Evaluation of </a:t>
              </a:r>
              <a:r>
                <a:rPr lang="en-US" sz="3600" dirty="0" err="1" smtClean="0">
                  <a:latin typeface="Copperplate Gothic Bold"/>
                  <a:cs typeface="Copperplate Gothic Bold"/>
                </a:rPr>
                <a:t>Sotware</a:t>
              </a:r>
              <a:r>
                <a:rPr lang="en-US" sz="3600" dirty="0" smtClean="0">
                  <a:latin typeface="Copperplate Gothic Bold"/>
                  <a:cs typeface="Copperplate Gothic Bold"/>
                </a:rPr>
                <a:t> Tools for Functional Metaproteomics</a:t>
              </a:r>
              <a:endParaRPr lang="en-US" sz="3600" dirty="0">
                <a:latin typeface="Copperplate Gothic Bold"/>
                <a:cs typeface="Copperplate Gothic Bold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08" y="3357503"/>
              <a:ext cx="6443565" cy="56323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>
                <a:buFont typeface="Arial"/>
                <a:buChar char="•"/>
              </a:pPr>
              <a:r>
                <a:rPr lang="en-US" sz="2000" b="1" dirty="0"/>
                <a:t>Need some way to understand complicated metaproteomics data</a:t>
              </a:r>
            </a:p>
            <a:p>
              <a:pPr marL="342900" lvl="0" indent="-342900">
                <a:buFont typeface="Arial"/>
                <a:buChar char="•"/>
              </a:pPr>
              <a:r>
                <a:rPr lang="en-US" sz="2000" b="1" dirty="0"/>
                <a:t>How do we understand differences in processes that microbiome is carrying out? </a:t>
              </a:r>
              <a:endParaRPr lang="en-US" sz="2000" b="1" dirty="0" smtClean="0"/>
            </a:p>
            <a:p>
              <a:pPr lvl="0"/>
              <a:r>
                <a:rPr lang="en-US" sz="2000" b="1" dirty="0" smtClean="0"/>
                <a:t>      - In </a:t>
              </a:r>
              <a:r>
                <a:rPr lang="en-US" sz="2000" b="1" dirty="0"/>
                <a:t>single organism proteomics, would do differential </a:t>
              </a:r>
              <a:r>
                <a:rPr lang="en-US" sz="2000" b="1" dirty="0" smtClean="0"/>
                <a:t>expression</a:t>
              </a:r>
            </a:p>
            <a:p>
              <a:pPr lvl="0"/>
              <a:r>
                <a:rPr lang="en-US" sz="2000" b="1" dirty="0" smtClean="0"/>
                <a:t>     - This </a:t>
              </a:r>
              <a:r>
                <a:rPr lang="en-US" sz="2000" b="1" dirty="0"/>
                <a:t>is difficult in metaproteomics due to exacerbated protein inference problem (peptides may be homologous to proteins from multiple organisms)</a:t>
              </a:r>
            </a:p>
            <a:p>
              <a:pPr marL="342900" lvl="0" indent="-342900">
                <a:buFont typeface="Arial"/>
                <a:buChar char="•"/>
              </a:pPr>
              <a:r>
                <a:rPr lang="en-US" sz="2000" b="1" dirty="0"/>
                <a:t>Several established functional analysis tools focus on single organisms (DAVID and the GO term enrichment service, for example). </a:t>
              </a:r>
            </a:p>
            <a:p>
              <a:pPr marL="342900" lvl="0" indent="-342900">
                <a:buFont typeface="Arial"/>
                <a:buChar char="•"/>
              </a:pPr>
              <a:r>
                <a:rPr lang="en-US" sz="2000" b="1" dirty="0"/>
                <a:t>Functional analysis tools offer a variety of ways of understanding the function of a microbiome</a:t>
              </a:r>
            </a:p>
            <a:p>
              <a:pPr marL="2067184" lvl="1" indent="-342900">
                <a:buFont typeface="Arial"/>
                <a:buChar char="•"/>
              </a:pPr>
              <a:r>
                <a:rPr lang="en-US" sz="2000" b="1" dirty="0"/>
                <a:t>Peptide-centric</a:t>
              </a:r>
            </a:p>
            <a:p>
              <a:pPr marL="2067184" lvl="1" indent="-342900">
                <a:buFont typeface="Arial"/>
                <a:buChar char="•"/>
              </a:pPr>
              <a:r>
                <a:rPr lang="en-US" sz="2000" b="1" dirty="0"/>
                <a:t>Protein-centric</a:t>
              </a:r>
            </a:p>
            <a:p>
              <a:pPr marL="2067184" lvl="1" indent="-342900">
                <a:buFont typeface="Arial"/>
                <a:buChar char="•"/>
              </a:pPr>
              <a:r>
                <a:rPr lang="en-US" sz="2000" b="1" dirty="0"/>
                <a:t>Ontology-centric</a:t>
              </a:r>
            </a:p>
            <a:p>
              <a:pPr marL="342900" indent="-342900">
                <a:buFont typeface="Arial"/>
                <a:buChar char="•"/>
              </a:pPr>
              <a:endParaRPr lang="en-US" sz="2000" b="1" dirty="0">
                <a:latin typeface="Times New Roman"/>
                <a:cs typeface="Times New Roman"/>
              </a:endParaRPr>
            </a:p>
          </p:txBody>
        </p:sp>
        <p:sp>
          <p:nvSpPr>
            <p:cNvPr id="338" name="Rounded Rectangle 295"/>
            <p:cNvSpPr>
              <a:spLocks noChangeArrowheads="1"/>
            </p:cNvSpPr>
            <p:nvPr/>
          </p:nvSpPr>
          <p:spPr bwMode="auto">
            <a:xfrm>
              <a:off x="241345" y="14029052"/>
              <a:ext cx="10257901" cy="5027381"/>
            </a:xfrm>
            <a:prstGeom prst="roundRect">
              <a:avLst>
                <a:gd name="adj" fmla="val 5806"/>
              </a:avLst>
            </a:prstGeom>
            <a:noFill/>
            <a:ln w="31750">
              <a:solidFill>
                <a:srgbClr val="1C9A3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92802" tIns="46401" rIns="92802" bIns="46401"/>
            <a:lstStyle/>
            <a:p>
              <a:pPr defTabSz="1031875" eaLnBrk="0" hangingPunct="0"/>
              <a:endParaRPr lang="en-US" dirty="0"/>
            </a:p>
          </p:txBody>
        </p:sp>
      </p:grpSp>
      <p:sp>
        <p:nvSpPr>
          <p:cNvPr id="225" name="Rectangle 224"/>
          <p:cNvSpPr/>
          <p:nvPr/>
        </p:nvSpPr>
        <p:spPr>
          <a:xfrm>
            <a:off x="364830" y="14707194"/>
            <a:ext cx="994923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/>
              <a:t>We compared several functional analysis tools on the basis of the following metrics</a:t>
            </a:r>
            <a:r>
              <a:rPr lang="en-US" sz="2000" b="1" dirty="0" smtClean="0"/>
              <a:t>:</a:t>
            </a:r>
          </a:p>
          <a:p>
            <a:pPr lvl="0"/>
            <a:r>
              <a:rPr lang="en-US" sz="2000" b="1" dirty="0" smtClean="0"/>
              <a:t>Qualitative </a:t>
            </a:r>
            <a:r>
              <a:rPr lang="en-US" sz="2000" b="1" dirty="0"/>
              <a:t>(refer to </a:t>
            </a:r>
            <a:r>
              <a:rPr lang="en-US" sz="2000" b="1" dirty="0">
                <a:hlinkClick r:id="rId10"/>
              </a:rPr>
              <a:t>this spreadsheet</a:t>
            </a:r>
            <a:r>
              <a:rPr lang="en-US" sz="2000" b="1" dirty="0" smtClean="0"/>
              <a:t>)</a:t>
            </a:r>
          </a:p>
          <a:p>
            <a:pPr lvl="0"/>
            <a:r>
              <a:rPr lang="en-US" sz="2000" b="1" dirty="0" smtClean="0"/>
              <a:t>different </a:t>
            </a:r>
            <a:r>
              <a:rPr lang="en-US" sz="2000" b="1" dirty="0"/>
              <a:t>ontologies available within the </a:t>
            </a:r>
            <a:r>
              <a:rPr lang="en-US" sz="2000" b="1" dirty="0" smtClean="0"/>
              <a:t>tools ability </a:t>
            </a:r>
            <a:r>
              <a:rPr lang="en-US" sz="2000" b="1" dirty="0"/>
              <a:t>to leverage quantitative </a:t>
            </a:r>
            <a:r>
              <a:rPr lang="en-US" sz="2000" b="1" dirty="0" smtClean="0"/>
              <a:t>information </a:t>
            </a:r>
          </a:p>
          <a:p>
            <a:pPr lvl="0"/>
            <a:r>
              <a:rPr lang="en-US" sz="2000" b="1" dirty="0" smtClean="0"/>
              <a:t>visualization </a:t>
            </a:r>
            <a:r>
              <a:rPr lang="en-US" sz="2000" b="1" dirty="0"/>
              <a:t>of </a:t>
            </a:r>
            <a:r>
              <a:rPr lang="en-US" sz="2000" b="1" dirty="0" smtClean="0"/>
              <a:t>datasets reproducibility</a:t>
            </a:r>
            <a:r>
              <a:rPr lang="en-US" sz="2000" b="1" dirty="0"/>
              <a:t>, ease of use, and availability. </a:t>
            </a:r>
            <a:endParaRPr lang="en-US" sz="2000" b="1" dirty="0" smtClean="0"/>
          </a:p>
          <a:p>
            <a:pPr lvl="0"/>
            <a:r>
              <a:rPr lang="en-US" sz="2000" b="1" dirty="0" smtClean="0"/>
              <a:t>Quantitative</a:t>
            </a:r>
          </a:p>
          <a:p>
            <a:pPr lvl="0"/>
            <a:r>
              <a:rPr lang="en-US" sz="2000" b="1" dirty="0" smtClean="0"/>
              <a:t>number </a:t>
            </a:r>
            <a:r>
              <a:rPr lang="en-US" sz="2000" b="1" dirty="0"/>
              <a:t>of peptides that were mapped to functional groups and gene ontology </a:t>
            </a:r>
            <a:r>
              <a:rPr lang="en-US" sz="2000" b="1" dirty="0" smtClean="0"/>
              <a:t>terms</a:t>
            </a:r>
          </a:p>
          <a:p>
            <a:pPr lvl="0"/>
            <a:r>
              <a:rPr lang="en-US" sz="2000" b="1" dirty="0" smtClean="0"/>
              <a:t>Overlap </a:t>
            </a:r>
            <a:r>
              <a:rPr lang="en-US" sz="2000" b="1" dirty="0"/>
              <a:t>between GO terms for those that use them (</a:t>
            </a:r>
            <a:r>
              <a:rPr lang="en-US" sz="2000" b="1" dirty="0" err="1"/>
              <a:t>eggNOG</a:t>
            </a:r>
            <a:r>
              <a:rPr lang="en-US" sz="2000" b="1" dirty="0"/>
              <a:t> mapper, </a:t>
            </a:r>
            <a:r>
              <a:rPr lang="en-US" sz="2000" b="1" dirty="0" err="1"/>
              <a:t>metaGOmics</a:t>
            </a:r>
            <a:r>
              <a:rPr lang="en-US" sz="2000" b="1" dirty="0" smtClean="0"/>
              <a:t>,</a:t>
            </a:r>
          </a:p>
          <a:p>
            <a:pPr lvl="0"/>
            <a:r>
              <a:rPr lang="en-US" sz="2000" b="1" dirty="0" smtClean="0"/>
              <a:t> </a:t>
            </a:r>
            <a:r>
              <a:rPr lang="en-US" sz="2000" b="1" dirty="0"/>
              <a:t>maybe more</a:t>
            </a:r>
            <a:r>
              <a:rPr lang="en-US" sz="2000" b="1" dirty="0" smtClean="0"/>
              <a:t>)</a:t>
            </a:r>
          </a:p>
          <a:p>
            <a:pPr lvl="0"/>
            <a:r>
              <a:rPr lang="en-US" sz="2000" b="1" dirty="0" smtClean="0"/>
              <a:t>biological </a:t>
            </a:r>
            <a:r>
              <a:rPr lang="en-US" sz="2000" b="1" dirty="0"/>
              <a:t>conclusions drawn from </a:t>
            </a:r>
            <a:r>
              <a:rPr lang="en-US" sz="2000" b="1" dirty="0" smtClean="0"/>
              <a:t>data</a:t>
            </a:r>
          </a:p>
          <a:p>
            <a:pPr lvl="0"/>
            <a:r>
              <a:rPr lang="en-US" sz="2000" b="1" dirty="0" smtClean="0"/>
              <a:t>Overlap </a:t>
            </a:r>
            <a:r>
              <a:rPr lang="en-US" sz="2000" b="1" dirty="0"/>
              <a:t>between OGs (MEGAN and </a:t>
            </a:r>
            <a:r>
              <a:rPr lang="en-US" sz="2000" b="1" dirty="0" err="1"/>
              <a:t>eggNOG</a:t>
            </a:r>
            <a:r>
              <a:rPr lang="en-US" sz="2000" b="1" dirty="0"/>
              <a:t> mapper</a:t>
            </a:r>
            <a:r>
              <a:rPr lang="en-US" sz="2000" b="1" dirty="0" smtClean="0"/>
              <a:t>)</a:t>
            </a:r>
          </a:p>
          <a:p>
            <a:pPr lvl="0"/>
            <a:r>
              <a:rPr lang="en-US" sz="2000" b="1" dirty="0" smtClean="0"/>
              <a:t>Comparison </a:t>
            </a:r>
            <a:r>
              <a:rPr lang="en-US" sz="2000" b="1" dirty="0"/>
              <a:t>of differentially expressed GO terms / other functional </a:t>
            </a:r>
            <a:r>
              <a:rPr lang="en-US" sz="2000" b="1" dirty="0" smtClean="0"/>
              <a:t>terms</a:t>
            </a:r>
          </a:p>
          <a:p>
            <a:pPr lvl="0"/>
            <a:r>
              <a:rPr lang="en-US" sz="2000" b="1" dirty="0" smtClean="0"/>
              <a:t>For </a:t>
            </a:r>
            <a:r>
              <a:rPr lang="en-US" sz="2000" b="1" dirty="0" err="1"/>
              <a:t>metaGOmics</a:t>
            </a:r>
            <a:r>
              <a:rPr lang="en-US" sz="2000" b="1" dirty="0"/>
              <a:t> and </a:t>
            </a:r>
            <a:r>
              <a:rPr lang="en-US" sz="2000" b="1" dirty="0" err="1"/>
              <a:t>Unipept</a:t>
            </a:r>
            <a:r>
              <a:rPr lang="en-US" sz="2000" b="1" dirty="0"/>
              <a:t>, comparison of ratios for shared GO </a:t>
            </a:r>
            <a:r>
              <a:rPr lang="en-US" sz="2000" b="1" dirty="0" smtClean="0"/>
              <a:t>terms</a:t>
            </a:r>
          </a:p>
          <a:p>
            <a:pPr lvl="0"/>
            <a:r>
              <a:rPr lang="en-US" sz="2000" b="1" dirty="0" smtClean="0"/>
              <a:t>Choose </a:t>
            </a:r>
            <a:r>
              <a:rPr lang="en-US" sz="2000" b="1" dirty="0"/>
              <a:t>a few processes/terms and see how the fold changes compare across tools</a:t>
            </a:r>
            <a:endParaRPr lang="en-US" sz="2000" b="1" u="none" strike="noStrike" dirty="0">
              <a:effectLst/>
            </a:endParaRPr>
          </a:p>
        </p:txBody>
      </p:sp>
      <p:sp>
        <p:nvSpPr>
          <p:cNvPr id="100" name="Rectangle 1056"/>
          <p:cNvSpPr>
            <a:spLocks noChangeArrowheads="1"/>
          </p:cNvSpPr>
          <p:nvPr/>
        </p:nvSpPr>
        <p:spPr bwMode="auto">
          <a:xfrm>
            <a:off x="307975" y="14075176"/>
            <a:ext cx="10523537" cy="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802" tIns="46401" rIns="92802" bIns="46401">
            <a:spAutoFit/>
          </a:bodyPr>
          <a:lstStyle/>
          <a:p>
            <a:pPr algn="ctr" defTabSz="174997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u="sng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TOOLS and METHODS USED FOR FUNCTIONAL ANALYSIS</a:t>
            </a:r>
            <a:endParaRPr lang="en-US" sz="2400" b="1" u="sng" dirty="0">
              <a:effectLst>
                <a:outerShdw blurRad="38100" dist="38100" dir="2700000" algn="tl">
                  <a:srgbClr val="DDDDDD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01" name="Rounded Rectangle 295"/>
          <p:cNvSpPr>
            <a:spLocks noChangeArrowheads="1"/>
          </p:cNvSpPr>
          <p:nvPr/>
        </p:nvSpPr>
        <p:spPr bwMode="auto">
          <a:xfrm>
            <a:off x="10684399" y="8917835"/>
            <a:ext cx="12654173" cy="5004941"/>
          </a:xfrm>
          <a:prstGeom prst="roundRect">
            <a:avLst>
              <a:gd name="adj" fmla="val 2092"/>
            </a:avLst>
          </a:prstGeom>
          <a:noFill/>
          <a:ln w="3175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802" tIns="46401" rIns="92802" bIns="46401"/>
          <a:lstStyle/>
          <a:p>
            <a:pPr defTabSz="1031875" eaLnBrk="0" hangingPunct="0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10302731" y="3117888"/>
            <a:ext cx="122624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74997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u="sng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STATISTICS </a:t>
            </a:r>
            <a:r>
              <a:rPr lang="en-US" sz="2400" b="1" u="sng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OVERLAP</a:t>
            </a:r>
            <a:endParaRPr lang="en-US" sz="2400" u="sng" cap="all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3" name="Rounded Rectangle 295"/>
          <p:cNvSpPr>
            <a:spLocks noChangeArrowheads="1"/>
          </p:cNvSpPr>
          <p:nvPr/>
        </p:nvSpPr>
        <p:spPr bwMode="auto">
          <a:xfrm>
            <a:off x="32974702" y="2927948"/>
            <a:ext cx="8021129" cy="5348571"/>
          </a:xfrm>
          <a:prstGeom prst="roundRect">
            <a:avLst>
              <a:gd name="adj" fmla="val 2092"/>
            </a:avLst>
          </a:prstGeom>
          <a:noFill/>
          <a:ln w="3175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802" tIns="46401" rIns="92802" bIns="46401"/>
          <a:lstStyle/>
          <a:p>
            <a:pPr defTabSz="1031875" eaLnBrk="0" hangingPunct="0"/>
            <a:endParaRPr lang="en-US" dirty="0"/>
          </a:p>
        </p:txBody>
      </p:sp>
      <p:sp>
        <p:nvSpPr>
          <p:cNvPr id="106" name="Rounded Rectangle 295"/>
          <p:cNvSpPr>
            <a:spLocks noChangeArrowheads="1"/>
          </p:cNvSpPr>
          <p:nvPr/>
        </p:nvSpPr>
        <p:spPr bwMode="auto">
          <a:xfrm>
            <a:off x="23415678" y="2939946"/>
            <a:ext cx="9340692" cy="5851533"/>
          </a:xfrm>
          <a:prstGeom prst="roundRect">
            <a:avLst>
              <a:gd name="adj" fmla="val 2092"/>
            </a:avLst>
          </a:prstGeom>
          <a:noFill/>
          <a:ln w="3175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802" tIns="46401" rIns="92802" bIns="46401"/>
          <a:lstStyle/>
          <a:p>
            <a:pPr defTabSz="1031875" eaLnBrk="0" hangingPunct="0"/>
            <a:endParaRPr lang="en-US" dirty="0"/>
          </a:p>
        </p:txBody>
      </p:sp>
      <p:sp>
        <p:nvSpPr>
          <p:cNvPr id="107" name="Rounded Rectangle 295"/>
          <p:cNvSpPr>
            <a:spLocks noChangeArrowheads="1"/>
          </p:cNvSpPr>
          <p:nvPr/>
        </p:nvSpPr>
        <p:spPr bwMode="auto">
          <a:xfrm>
            <a:off x="23597664" y="8888412"/>
            <a:ext cx="9235969" cy="4966970"/>
          </a:xfrm>
          <a:prstGeom prst="roundRect">
            <a:avLst>
              <a:gd name="adj" fmla="val 2092"/>
            </a:avLst>
          </a:prstGeom>
          <a:noFill/>
          <a:ln w="3175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802" tIns="46401" rIns="92802" bIns="46401"/>
          <a:lstStyle/>
          <a:p>
            <a:pPr defTabSz="1031875" eaLnBrk="0" hangingPunct="0"/>
            <a:endParaRPr lang="en-US" dirty="0"/>
          </a:p>
        </p:txBody>
      </p:sp>
      <p:sp>
        <p:nvSpPr>
          <p:cNvPr id="109" name="Rounded Rectangle 295"/>
          <p:cNvSpPr>
            <a:spLocks noChangeArrowheads="1"/>
          </p:cNvSpPr>
          <p:nvPr/>
        </p:nvSpPr>
        <p:spPr bwMode="auto">
          <a:xfrm>
            <a:off x="10604464" y="2939947"/>
            <a:ext cx="12654173" cy="5851533"/>
          </a:xfrm>
          <a:prstGeom prst="roundRect">
            <a:avLst>
              <a:gd name="adj" fmla="val 2092"/>
            </a:avLst>
          </a:prstGeom>
          <a:noFill/>
          <a:ln w="3175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802" tIns="46401" rIns="92802" bIns="46401"/>
          <a:lstStyle/>
          <a:p>
            <a:pPr defTabSz="1031875" eaLnBrk="0" hangingPunct="0"/>
            <a:endParaRPr lang="en-US" dirty="0"/>
          </a:p>
        </p:txBody>
      </p:sp>
      <p:sp>
        <p:nvSpPr>
          <p:cNvPr id="232" name="Rectangle 231"/>
          <p:cNvSpPr/>
          <p:nvPr/>
        </p:nvSpPr>
        <p:spPr>
          <a:xfrm>
            <a:off x="307975" y="10988949"/>
            <a:ext cx="122624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10"/>
              </a:rPr>
              <a:t>https://docs.google.com/spreadsheets/d/1z9Rm9sgvScEUlB9D6YdA1wt2-ba7zcCo3inLGZFd3yY/edit?usp=</a:t>
            </a:r>
            <a:r>
              <a:rPr lang="en-US" sz="1200" dirty="0" smtClean="0">
                <a:hlinkClick r:id="rId10"/>
              </a:rPr>
              <a:t>sharing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111" name="Rectangle 110"/>
          <p:cNvSpPr/>
          <p:nvPr/>
        </p:nvSpPr>
        <p:spPr>
          <a:xfrm>
            <a:off x="26742010" y="3153149"/>
            <a:ext cx="3609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4997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u="sng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REPRODUCIBILITY</a:t>
            </a:r>
            <a:endParaRPr lang="en-US" sz="2400" u="sng" cap="all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6742011" y="8910531"/>
            <a:ext cx="3609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4997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u="sng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QUANTITATION</a:t>
            </a:r>
            <a:endParaRPr lang="en-US" sz="2400" u="sng" cap="all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4718626" y="3005876"/>
            <a:ext cx="4364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4997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u="sng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(CHECK LIST)</a:t>
            </a:r>
            <a:r>
              <a:rPr lang="en-US" sz="2400" b="1" u="sng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u="sng" cap="all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642266"/>
              </p:ext>
            </p:extLst>
          </p:nvPr>
        </p:nvGraphicFramePr>
        <p:xfrm>
          <a:off x="24484247" y="9651938"/>
          <a:ext cx="7266227" cy="2966720"/>
        </p:xfrm>
        <a:graphic>
          <a:graphicData uri="http://schemas.openxmlformats.org/drawingml/2006/table">
            <a:tbl>
              <a:tblPr/>
              <a:tblGrid>
                <a:gridCol w="1716593">
                  <a:extLst>
                    <a:ext uri="{9D8B030D-6E8A-4147-A177-3AD203B41FA5}">
                      <a16:colId xmlns:a16="http://schemas.microsoft.com/office/drawing/2014/main" val="332797836"/>
                    </a:ext>
                  </a:extLst>
                </a:gridCol>
                <a:gridCol w="2741106">
                  <a:extLst>
                    <a:ext uri="{9D8B030D-6E8A-4147-A177-3AD203B41FA5}">
                      <a16:colId xmlns:a16="http://schemas.microsoft.com/office/drawing/2014/main" val="1036589182"/>
                    </a:ext>
                  </a:extLst>
                </a:gridCol>
                <a:gridCol w="2808528">
                  <a:extLst>
                    <a:ext uri="{9D8B030D-6E8A-4147-A177-3AD203B41FA5}">
                      <a16:colId xmlns:a16="http://schemas.microsoft.com/office/drawing/2014/main" val="39038146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/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lang="en-US" sz="18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Spectral Counts</a:t>
                      </a:r>
                      <a:endParaRPr lang="en-US" sz="18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24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MS1 Intensities</a:t>
                      </a:r>
                      <a:endParaRPr lang="en-US" sz="1800" dirty="0" smtClean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348969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Single sample</a:t>
                      </a:r>
                      <a:endParaRPr lang="en-U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Unipept</a:t>
                      </a:r>
                      <a:endParaRPr lang="en-US" sz="1800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MetaProteomeAnalyzer</a:t>
                      </a:r>
                      <a:endParaRPr lang="en-US" sz="1800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fontAlgn="t"/>
                      <a:r>
                        <a:rPr lang="en-US" sz="1800" dirty="0"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800" dirty="0">
                          <a:effectLst/>
                          <a:latin typeface="arial" panose="020B0604020202020204" pitchFamily="34" charset="0"/>
                        </a:rPr>
                      </a:br>
                      <a:endParaRPr lang="en-US" sz="18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800">
                          <a:effectLst/>
                          <a:latin typeface="arial" panose="020B0604020202020204" pitchFamily="34" charset="0"/>
                        </a:rPr>
                      </a:br>
                      <a:endParaRPr lang="en-U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061156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Multiple samples</a:t>
                      </a:r>
                      <a:endParaRPr lang="en-U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MetaGOmics</a:t>
                      </a:r>
                      <a:endParaRPr lang="en-US" sz="1800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MEGAN</a:t>
                      </a:r>
                      <a:endParaRPr lang="en-US" sz="18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eggNOG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mapper </a:t>
                      </a:r>
                      <a:endParaRPr lang="en-US" sz="18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787943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0058" y="3731907"/>
            <a:ext cx="4845524" cy="4845524"/>
          </a:xfrm>
          <a:prstGeom prst="rect">
            <a:avLst/>
          </a:prstGeom>
        </p:spPr>
      </p:pic>
      <p:sp>
        <p:nvSpPr>
          <p:cNvPr id="5" name="AutoShape 4" descr="https://mail.google.com/mail/u/0/?ui=2&amp;ik=04a772f708&amp;view=fimg&amp;th=16382fde8886fb04&amp;attid=0.2&amp;disp=emb&amp;realattid=ii_jhgbcm742_16382fd20afe806e&amp;attbid=ANGjdJ-jiNdW_M8lIJG0Hnp_GsvNdqQ6wel3T6U0Z4KROFPIkmfFsiMKyzQlo59Aul2vssSKTJ0fz6e-FmOf3mX5NwpMgzez2sExeUtUajHYILvSyy30hTV2KiTa2QA&amp;sz=w1068-h1068&amp;ats=1526941997730&amp;rm=16382fde8886fb04&amp;zw&amp;atsh=1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749572" y="3872462"/>
            <a:ext cx="6602014" cy="4330130"/>
          </a:xfrm>
          <a:prstGeom prst="rect">
            <a:avLst/>
          </a:prstGeom>
        </p:spPr>
      </p:pic>
      <p:sp>
        <p:nvSpPr>
          <p:cNvPr id="30" name="AutoShape 8" descr="https://mail.google.com/mail/u/0/?ui=2&amp;ik=04a772f708&amp;view=fimg&amp;th=163834d7d71dec6e&amp;attid=0.1&amp;disp=emb&amp;realattid=ii_jhgeh8dk0_163834d4ff3e2633&amp;attbid=ANGjdJ_KQPd9iD8g5DAyrFC_J571hUTkc3FFMPxrphyRTQXapb6ftIx1ci9gdZZPGzBcKhCV76YB0P_XqM2juGaoRxFWXX8CX8kN0ETwMlUodglcknjt-w9QxUgPHFY&amp;sz=w972-h1068&amp;ats=1526942786089&amp;rm=163834d7d71dec6e&amp;zw&amp;atsh=1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6" name="Group 225"/>
          <p:cNvGrpSpPr/>
          <p:nvPr/>
        </p:nvGrpSpPr>
        <p:grpSpPr>
          <a:xfrm>
            <a:off x="11167867" y="14029052"/>
            <a:ext cx="21000556" cy="5099051"/>
            <a:chOff x="11289840" y="3005876"/>
            <a:chExt cx="21000556" cy="5099051"/>
          </a:xfrm>
        </p:grpSpPr>
        <p:sp>
          <p:nvSpPr>
            <p:cNvPr id="110" name="Rectangle 109"/>
            <p:cNvSpPr/>
            <p:nvPr/>
          </p:nvSpPr>
          <p:spPr>
            <a:xfrm>
              <a:off x="19956018" y="3005876"/>
              <a:ext cx="28423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74997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u="sng" cap="all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VISUALIZATION</a:t>
              </a:r>
              <a:endParaRPr lang="en-US" sz="2400" u="sng" cap="all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5209369" y="3809275"/>
              <a:ext cx="3166306" cy="3490475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11289840" y="7528294"/>
              <a:ext cx="313380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74997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u="sng" cap="all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EggNOG</a:t>
              </a:r>
              <a:r>
                <a:rPr lang="en-US" sz="2400" b="1" u="sng" cap="all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Mapper</a:t>
              </a:r>
              <a:endParaRPr lang="en-US" sz="2400" u="sng" cap="all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6345086" y="7597844"/>
              <a:ext cx="13999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74997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u="sng" cap="all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MEgaN</a:t>
              </a:r>
              <a:endParaRPr lang="en-US" sz="2400" u="sng" cap="all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4467120" y="7579492"/>
              <a:ext cx="465080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74997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u="sng" cap="all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METAPROTEOME ANALYZER</a:t>
              </a:r>
              <a:endParaRPr lang="en-US" sz="2400" u="sng" cap="all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0183150" y="7579494"/>
              <a:ext cx="236252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74997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u="sng" cap="all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METAGOMICS</a:t>
              </a:r>
              <a:endParaRPr lang="en-US" sz="2400" u="sng" cap="all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0517456" y="7643262"/>
              <a:ext cx="17729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74997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u="sng" cap="all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UNIPEPT</a:t>
              </a:r>
              <a:endParaRPr lang="en-US" sz="2400" u="sng" cap="all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11289840" y="3467541"/>
              <a:ext cx="3133801" cy="383220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4785133" y="3460529"/>
              <a:ext cx="3133801" cy="383220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9472516" y="3619941"/>
              <a:ext cx="3133801" cy="383220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9117925" y="3589945"/>
              <a:ext cx="3133801" cy="383220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/>
          <p:cNvSpPr/>
          <p:nvPr/>
        </p:nvSpPr>
        <p:spPr>
          <a:xfrm>
            <a:off x="14313425" y="8953585"/>
            <a:ext cx="6684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4997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u="sng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OVEREXPRESSED PROTEIN LIST (TOP 5)</a:t>
            </a:r>
            <a:endParaRPr lang="en-US" sz="2400" u="sng" cap="all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2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Default Design">
    <a:majorFont>
      <a:latin typeface="Times New Roman"/>
      <a:ea typeface=""/>
      <a:cs typeface=""/>
    </a:majorFont>
    <a:minorFont>
      <a:latin typeface="Times New Roman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Default Design">
    <a:majorFont>
      <a:latin typeface="Times New Roman"/>
      <a:ea typeface=""/>
      <a:cs typeface=""/>
    </a:majorFont>
    <a:minorFont>
      <a:latin typeface="Times New Roman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Default Design">
    <a:majorFont>
      <a:latin typeface="Times New Roman"/>
      <a:ea typeface=""/>
      <a:cs typeface=""/>
    </a:majorFont>
    <a:minorFont>
      <a:latin typeface="Times New Roman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Default Design">
    <a:majorFont>
      <a:latin typeface="Times New Roman"/>
      <a:ea typeface=""/>
      <a:cs typeface=""/>
    </a:majorFont>
    <a:minorFont>
      <a:latin typeface="Times New Roman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Default Design">
    <a:majorFont>
      <a:latin typeface="Times New Roman"/>
      <a:ea typeface=""/>
      <a:cs typeface=""/>
    </a:majorFont>
    <a:minorFont>
      <a:latin typeface="Times New Roman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Default Design">
    <a:majorFont>
      <a:latin typeface="Times New Roman"/>
      <a:ea typeface=""/>
      <a:cs typeface=""/>
    </a:majorFont>
    <a:minorFont>
      <a:latin typeface="Times New Roman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8051</TotalTime>
  <Words>369</Words>
  <Application>Microsoft Office PowerPoint</Application>
  <PresentationFormat>Custom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MS PGothic</vt:lpstr>
      <vt:lpstr>Arial</vt:lpstr>
      <vt:lpstr>Arial</vt:lpstr>
      <vt:lpstr>Calibri</vt:lpstr>
      <vt:lpstr>Copperplate Gothic Bold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ASMS 2018 Poster</dc:subject>
  <dc:creator>BMBB</dc:creator>
  <cp:keywords/>
  <dc:description/>
  <cp:lastModifiedBy>Pratik D Jagtap</cp:lastModifiedBy>
  <cp:revision>335</cp:revision>
  <cp:lastPrinted>2015-05-25T23:39:44Z</cp:lastPrinted>
  <dcterms:created xsi:type="dcterms:W3CDTF">2013-05-11T23:50:51Z</dcterms:created>
  <dcterms:modified xsi:type="dcterms:W3CDTF">2018-05-21T23:23:10Z</dcterms:modified>
  <cp:category/>
</cp:coreProperties>
</file>