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1148000" cy="19202400"/>
  <p:notesSz cx="9236075" cy="7010400"/>
  <p:defaultText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048">
          <p15:clr>
            <a:srgbClr val="A4A3A4"/>
          </p15:clr>
        </p15:guide>
        <p15:guide id="2" pos="129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orge Rosenberg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00F9"/>
    <a:srgbClr val="1C9A39"/>
    <a:srgbClr val="0000FF"/>
    <a:srgbClr val="83E9AC"/>
    <a:srgbClr val="69E6B3"/>
    <a:srgbClr val="1EC58A"/>
    <a:srgbClr val="1EC492"/>
    <a:srgbClr val="21E347"/>
    <a:srgbClr val="1FCD5D"/>
    <a:srgbClr val="9D5B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81" autoAdjust="0"/>
    <p:restoredTop sz="93556" autoAdjust="0"/>
  </p:normalViewPr>
  <p:slideViewPr>
    <p:cSldViewPr snapToGrid="0" snapToObjects="1">
      <p:cViewPr varScale="1">
        <p:scale>
          <a:sx n="33" d="100"/>
          <a:sy n="33" d="100"/>
        </p:scale>
        <p:origin x="-72" y="-256"/>
      </p:cViewPr>
      <p:guideLst>
        <p:guide orient="horz" pos="6048"/>
        <p:guide pos="129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D:\Desktop\NOW\POSTER\HDpesHIFigsandTabs010507.xls"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D:\Desktop\NOW\POSTER\HDpesHIFigsandTabs010507.xls"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D:\Desktop\NOW\POSTER\Misc%20Folder\Flagellar%20proteins%20280307%20FIGURES.xls"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D:\Desktop\NOW\POSTER\HDpesHIFigsandTabs010507.xls"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D:\Desktop\NOW\ONTO%20INDY%20240507.xls"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D:\Desktop\NOW\POSTER\For%20FS%20and%20HD%20Venn.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47091455205678"/>
          <c:y val="0.0517242346972187"/>
          <c:w val="0.939982380380003"/>
          <c:h val="0.764369246081122"/>
        </c:manualLayout>
      </c:layout>
      <c:barChart>
        <c:barDir val="col"/>
        <c:grouping val="clustered"/>
        <c:varyColors val="0"/>
        <c:ser>
          <c:idx val="0"/>
          <c:order val="0"/>
          <c:tx>
            <c:strRef>
              <c:f>'Figure 4'!$D$1</c:f>
              <c:strCache>
                <c:ptCount val="1"/>
                <c:pt idx="0">
                  <c:v>Ratio HDE/HI</c:v>
                </c:pt>
              </c:strCache>
            </c:strRef>
          </c:tx>
          <c:spPr>
            <a:solidFill>
              <a:srgbClr val="0070C0"/>
            </a:solidFill>
            <a:ln w="12700">
              <a:solidFill>
                <a:srgbClr val="000000"/>
              </a:solidFill>
              <a:prstDash val="solid"/>
            </a:ln>
          </c:spPr>
          <c:invertIfNegative val="0"/>
          <c:errBars>
            <c:errBarType val="both"/>
            <c:errValType val="cust"/>
            <c:noEndCap val="0"/>
            <c:plus>
              <c:numRef>
                <c:f>'Figure 4'!$E$2:$E$16</c:f>
                <c:numCache>
                  <c:formatCode>General</c:formatCode>
                  <c:ptCount val="15"/>
                  <c:pt idx="0">
                    <c:v>1.935509599999996</c:v>
                  </c:pt>
                  <c:pt idx="1">
                    <c:v>1.317253</c:v>
                  </c:pt>
                  <c:pt idx="2">
                    <c:v>0.311558200000004</c:v>
                  </c:pt>
                  <c:pt idx="3">
                    <c:v>0.44977767</c:v>
                  </c:pt>
                  <c:pt idx="4">
                    <c:v>0.45698614</c:v>
                  </c:pt>
                  <c:pt idx="5">
                    <c:v>0.30509007</c:v>
                  </c:pt>
                  <c:pt idx="6">
                    <c:v>0.336862820000008</c:v>
                  </c:pt>
                  <c:pt idx="7">
                    <c:v>0.488869660000005</c:v>
                  </c:pt>
                  <c:pt idx="8">
                    <c:v>0.27454284</c:v>
                  </c:pt>
                  <c:pt idx="9">
                    <c:v>0.084262387</c:v>
                  </c:pt>
                  <c:pt idx="10">
                    <c:v>0.1292513</c:v>
                  </c:pt>
                  <c:pt idx="11">
                    <c:v>0.0769865470000001</c:v>
                  </c:pt>
                  <c:pt idx="12">
                    <c:v>0.00473253390000001</c:v>
                  </c:pt>
                  <c:pt idx="13">
                    <c:v>0.045514186</c:v>
                  </c:pt>
                  <c:pt idx="14">
                    <c:v>0.15769456</c:v>
                  </c:pt>
                </c:numCache>
              </c:numRef>
            </c:plus>
            <c:minus>
              <c:numRef>
                <c:f>'Figure 4'!$E$2:$E$16</c:f>
                <c:numCache>
                  <c:formatCode>General</c:formatCode>
                  <c:ptCount val="15"/>
                  <c:pt idx="0">
                    <c:v>1.935509599999996</c:v>
                  </c:pt>
                  <c:pt idx="1">
                    <c:v>1.317253</c:v>
                  </c:pt>
                  <c:pt idx="2">
                    <c:v>0.311558200000004</c:v>
                  </c:pt>
                  <c:pt idx="3">
                    <c:v>0.44977767</c:v>
                  </c:pt>
                  <c:pt idx="4">
                    <c:v>0.45698614</c:v>
                  </c:pt>
                  <c:pt idx="5">
                    <c:v>0.30509007</c:v>
                  </c:pt>
                  <c:pt idx="6">
                    <c:v>0.336862820000008</c:v>
                  </c:pt>
                  <c:pt idx="7">
                    <c:v>0.488869660000005</c:v>
                  </c:pt>
                  <c:pt idx="8">
                    <c:v>0.27454284</c:v>
                  </c:pt>
                  <c:pt idx="9">
                    <c:v>0.084262387</c:v>
                  </c:pt>
                  <c:pt idx="10">
                    <c:v>0.1292513</c:v>
                  </c:pt>
                  <c:pt idx="11">
                    <c:v>0.0769865470000001</c:v>
                  </c:pt>
                  <c:pt idx="12">
                    <c:v>0.00473253390000001</c:v>
                  </c:pt>
                  <c:pt idx="13">
                    <c:v>0.045514186</c:v>
                  </c:pt>
                  <c:pt idx="14">
                    <c:v>0.15769456</c:v>
                  </c:pt>
                </c:numCache>
              </c:numRef>
            </c:minus>
            <c:spPr>
              <a:ln w="12700">
                <a:solidFill>
                  <a:srgbClr val="000000"/>
                </a:solidFill>
                <a:prstDash val="solid"/>
              </a:ln>
            </c:spPr>
          </c:errBars>
          <c:cat>
            <c:strRef>
              <c:f>'Figure 4'!$C$2:$C$16</c:f>
              <c:strCache>
                <c:ptCount val="15"/>
                <c:pt idx="0">
                  <c:v>Bd0952*</c:v>
                </c:pt>
                <c:pt idx="1">
                  <c:v>McpB</c:v>
                </c:pt>
                <c:pt idx="2">
                  <c:v>MotA</c:v>
                </c:pt>
                <c:pt idx="3">
                  <c:v>PaaJ</c:v>
                </c:pt>
                <c:pt idx="4">
                  <c:v>AcoA</c:v>
                </c:pt>
                <c:pt idx="5">
                  <c:v>SWIB</c:v>
                </c:pt>
                <c:pt idx="6">
                  <c:v>CpaC</c:v>
                </c:pt>
                <c:pt idx="7">
                  <c:v>MhpC</c:v>
                </c:pt>
                <c:pt idx="8">
                  <c:v>RsuA</c:v>
                </c:pt>
                <c:pt idx="9">
                  <c:v>FumA</c:v>
                </c:pt>
                <c:pt idx="10">
                  <c:v>MurD</c:v>
                </c:pt>
                <c:pt idx="11">
                  <c:v>PurB</c:v>
                </c:pt>
                <c:pt idx="12">
                  <c:v>FolE</c:v>
                </c:pt>
                <c:pt idx="13">
                  <c:v>FadB</c:v>
                </c:pt>
                <c:pt idx="14">
                  <c:v>PepB</c:v>
                </c:pt>
              </c:strCache>
            </c:strRef>
          </c:cat>
          <c:val>
            <c:numRef>
              <c:f>'Figure 4'!$D$2:$D$16</c:f>
              <c:numCache>
                <c:formatCode>0.00</c:formatCode>
                <c:ptCount val="15"/>
                <c:pt idx="0">
                  <c:v>3.8313136</c:v>
                </c:pt>
                <c:pt idx="1">
                  <c:v>3.7654016</c:v>
                </c:pt>
                <c:pt idx="2">
                  <c:v>3.170855799999999</c:v>
                </c:pt>
                <c:pt idx="3">
                  <c:v>2.634485499999997</c:v>
                </c:pt>
                <c:pt idx="4">
                  <c:v>2.192975599999999</c:v>
                </c:pt>
                <c:pt idx="5">
                  <c:v>2.104326500000032</c:v>
                </c:pt>
                <c:pt idx="6">
                  <c:v>1.9161056</c:v>
                </c:pt>
                <c:pt idx="7">
                  <c:v>1.6890011</c:v>
                </c:pt>
                <c:pt idx="8">
                  <c:v>1.6812891</c:v>
                </c:pt>
                <c:pt idx="9">
                  <c:v>1.4611456</c:v>
                </c:pt>
                <c:pt idx="10">
                  <c:v>1.4566671</c:v>
                </c:pt>
                <c:pt idx="11">
                  <c:v>1.4523882</c:v>
                </c:pt>
                <c:pt idx="12">
                  <c:v>0.84420747</c:v>
                </c:pt>
                <c:pt idx="13">
                  <c:v>0.76005632</c:v>
                </c:pt>
                <c:pt idx="14">
                  <c:v>0.6219725</c:v>
                </c:pt>
              </c:numCache>
            </c:numRef>
          </c:val>
          <c:extLst xmlns:c16r2="http://schemas.microsoft.com/office/drawing/2015/06/chart">
            <c:ext xmlns:c16="http://schemas.microsoft.com/office/drawing/2014/chart" uri="{C3380CC4-5D6E-409C-BE32-E72D297353CC}">
              <c16:uniqueId val="{00000000-2417-47BF-96F4-368CC61C7776}"/>
            </c:ext>
          </c:extLst>
        </c:ser>
        <c:ser>
          <c:idx val="1"/>
          <c:order val="1"/>
          <c:tx>
            <c:strRef>
              <c:f>'Figure 4'!$G$1</c:f>
              <c:strCache>
                <c:ptCount val="1"/>
                <c:pt idx="0">
                  <c:v>Ratio HDP/HI</c:v>
                </c:pt>
              </c:strCache>
            </c:strRef>
          </c:tx>
          <c:spPr>
            <a:solidFill>
              <a:srgbClr val="FF0000"/>
            </a:solidFill>
            <a:ln w="12700">
              <a:solidFill>
                <a:srgbClr val="000000"/>
              </a:solidFill>
              <a:prstDash val="solid"/>
            </a:ln>
          </c:spPr>
          <c:invertIfNegative val="0"/>
          <c:errBars>
            <c:errBarType val="both"/>
            <c:errValType val="cust"/>
            <c:noEndCap val="0"/>
            <c:plus>
              <c:numRef>
                <c:f>'Figure 4'!$H$2:$H$16</c:f>
                <c:numCache>
                  <c:formatCode>General</c:formatCode>
                  <c:ptCount val="15"/>
                  <c:pt idx="0">
                    <c:v>2.536812299999997</c:v>
                  </c:pt>
                  <c:pt idx="1">
                    <c:v>0.702263709999992</c:v>
                  </c:pt>
                  <c:pt idx="2">
                    <c:v>0.2664194</c:v>
                  </c:pt>
                  <c:pt idx="3">
                    <c:v>0.20700547</c:v>
                  </c:pt>
                  <c:pt idx="4">
                    <c:v>0.83328093</c:v>
                  </c:pt>
                  <c:pt idx="5">
                    <c:v>0.289697</c:v>
                  </c:pt>
                  <c:pt idx="6">
                    <c:v>0.447976980000004</c:v>
                  </c:pt>
                  <c:pt idx="7">
                    <c:v>0.322959</c:v>
                  </c:pt>
                  <c:pt idx="8">
                    <c:v>0.1987308</c:v>
                  </c:pt>
                  <c:pt idx="9">
                    <c:v>0.327389870000008</c:v>
                  </c:pt>
                  <c:pt idx="10">
                    <c:v>0.216088930000002</c:v>
                  </c:pt>
                  <c:pt idx="11">
                    <c:v>0.05866375</c:v>
                  </c:pt>
                  <c:pt idx="12">
                    <c:v>0.148818060000002</c:v>
                  </c:pt>
                  <c:pt idx="13">
                    <c:v>0.10408833</c:v>
                  </c:pt>
                  <c:pt idx="14">
                    <c:v>0.17781527</c:v>
                  </c:pt>
                </c:numCache>
              </c:numRef>
            </c:plus>
            <c:minus>
              <c:numRef>
                <c:f>'Figure 4'!$H$2:$H$16</c:f>
                <c:numCache>
                  <c:formatCode>General</c:formatCode>
                  <c:ptCount val="15"/>
                  <c:pt idx="0">
                    <c:v>2.536812299999997</c:v>
                  </c:pt>
                  <c:pt idx="1">
                    <c:v>0.702263709999992</c:v>
                  </c:pt>
                  <c:pt idx="2">
                    <c:v>0.2664194</c:v>
                  </c:pt>
                  <c:pt idx="3">
                    <c:v>0.20700547</c:v>
                  </c:pt>
                  <c:pt idx="4">
                    <c:v>0.83328093</c:v>
                  </c:pt>
                  <c:pt idx="5">
                    <c:v>0.289697</c:v>
                  </c:pt>
                  <c:pt idx="6">
                    <c:v>0.447976980000004</c:v>
                  </c:pt>
                  <c:pt idx="7">
                    <c:v>0.322959</c:v>
                  </c:pt>
                  <c:pt idx="8">
                    <c:v>0.1987308</c:v>
                  </c:pt>
                  <c:pt idx="9">
                    <c:v>0.327389870000008</c:v>
                  </c:pt>
                  <c:pt idx="10">
                    <c:v>0.216088930000002</c:v>
                  </c:pt>
                  <c:pt idx="11">
                    <c:v>0.05866375</c:v>
                  </c:pt>
                  <c:pt idx="12">
                    <c:v>0.148818060000002</c:v>
                  </c:pt>
                  <c:pt idx="13">
                    <c:v>0.10408833</c:v>
                  </c:pt>
                  <c:pt idx="14">
                    <c:v>0.17781527</c:v>
                  </c:pt>
                </c:numCache>
              </c:numRef>
            </c:minus>
            <c:spPr>
              <a:ln w="12700">
                <a:solidFill>
                  <a:srgbClr val="000000"/>
                </a:solidFill>
                <a:prstDash val="solid"/>
              </a:ln>
            </c:spPr>
          </c:errBars>
          <c:cat>
            <c:strRef>
              <c:f>'Figure 4'!$C$2:$C$16</c:f>
              <c:strCache>
                <c:ptCount val="15"/>
                <c:pt idx="0">
                  <c:v>Bd0952*</c:v>
                </c:pt>
                <c:pt idx="1">
                  <c:v>McpB</c:v>
                </c:pt>
                <c:pt idx="2">
                  <c:v>MotA</c:v>
                </c:pt>
                <c:pt idx="3">
                  <c:v>PaaJ</c:v>
                </c:pt>
                <c:pt idx="4">
                  <c:v>AcoA</c:v>
                </c:pt>
                <c:pt idx="5">
                  <c:v>SWIB</c:v>
                </c:pt>
                <c:pt idx="6">
                  <c:v>CpaC</c:v>
                </c:pt>
                <c:pt idx="7">
                  <c:v>MhpC</c:v>
                </c:pt>
                <c:pt idx="8">
                  <c:v>RsuA</c:v>
                </c:pt>
                <c:pt idx="9">
                  <c:v>FumA</c:v>
                </c:pt>
                <c:pt idx="10">
                  <c:v>MurD</c:v>
                </c:pt>
                <c:pt idx="11">
                  <c:v>PurB</c:v>
                </c:pt>
                <c:pt idx="12">
                  <c:v>FolE</c:v>
                </c:pt>
                <c:pt idx="13">
                  <c:v>FadB</c:v>
                </c:pt>
                <c:pt idx="14">
                  <c:v>PepB</c:v>
                </c:pt>
              </c:strCache>
            </c:strRef>
          </c:cat>
          <c:val>
            <c:numRef>
              <c:f>'Figure 4'!$G$2:$G$16</c:f>
              <c:numCache>
                <c:formatCode>0.00</c:formatCode>
                <c:ptCount val="15"/>
                <c:pt idx="0">
                  <c:v>6.7773341</c:v>
                </c:pt>
                <c:pt idx="1">
                  <c:v>2.319201099999998</c:v>
                </c:pt>
                <c:pt idx="2">
                  <c:v>2.146652999999957</c:v>
                </c:pt>
                <c:pt idx="3">
                  <c:v>1.5731752</c:v>
                </c:pt>
                <c:pt idx="4">
                  <c:v>2.689306700000002</c:v>
                </c:pt>
                <c:pt idx="5">
                  <c:v>3.1356376</c:v>
                </c:pt>
                <c:pt idx="6">
                  <c:v>3.100125200000001</c:v>
                </c:pt>
                <c:pt idx="7">
                  <c:v>1.361643</c:v>
                </c:pt>
                <c:pt idx="8">
                  <c:v>1.455036899999983</c:v>
                </c:pt>
                <c:pt idx="9">
                  <c:v>1.0947921</c:v>
                </c:pt>
                <c:pt idx="10">
                  <c:v>1.5422331</c:v>
                </c:pt>
                <c:pt idx="11">
                  <c:v>1.703899599999974</c:v>
                </c:pt>
                <c:pt idx="12">
                  <c:v>2.51565609999997</c:v>
                </c:pt>
                <c:pt idx="13">
                  <c:v>1.7741792</c:v>
                </c:pt>
                <c:pt idx="14">
                  <c:v>1.8182336</c:v>
                </c:pt>
              </c:numCache>
            </c:numRef>
          </c:val>
          <c:extLst xmlns:c16r2="http://schemas.microsoft.com/office/drawing/2015/06/chart">
            <c:ext xmlns:c16="http://schemas.microsoft.com/office/drawing/2014/chart" uri="{C3380CC4-5D6E-409C-BE32-E72D297353CC}">
              <c16:uniqueId val="{00000001-2417-47BF-96F4-368CC61C7776}"/>
            </c:ext>
          </c:extLst>
        </c:ser>
        <c:ser>
          <c:idx val="2"/>
          <c:order val="2"/>
          <c:tx>
            <c:strRef>
              <c:f>'Figure 4'!$J$1</c:f>
              <c:strCache>
                <c:ptCount val="1"/>
                <c:pt idx="0">
                  <c:v>Ratio HDS/HI</c:v>
                </c:pt>
              </c:strCache>
            </c:strRef>
          </c:tx>
          <c:spPr>
            <a:solidFill>
              <a:srgbClr val="00B050"/>
            </a:solidFill>
            <a:ln w="12700">
              <a:solidFill>
                <a:srgbClr val="000000"/>
              </a:solidFill>
              <a:prstDash val="solid"/>
            </a:ln>
          </c:spPr>
          <c:invertIfNegative val="0"/>
          <c:errBars>
            <c:errBarType val="both"/>
            <c:errValType val="cust"/>
            <c:noEndCap val="0"/>
            <c:plus>
              <c:numRef>
                <c:f>'Figure 4'!$K$2:$K$16</c:f>
                <c:numCache>
                  <c:formatCode>General</c:formatCode>
                  <c:ptCount val="15"/>
                  <c:pt idx="0">
                    <c:v>1.5283542</c:v>
                  </c:pt>
                  <c:pt idx="1">
                    <c:v>0.216915100000003</c:v>
                  </c:pt>
                  <c:pt idx="2">
                    <c:v>0.180425360000002</c:v>
                  </c:pt>
                  <c:pt idx="3">
                    <c:v>0.334229840000003</c:v>
                  </c:pt>
                  <c:pt idx="4">
                    <c:v>0.363975940000002</c:v>
                  </c:pt>
                  <c:pt idx="5">
                    <c:v>0.29649321</c:v>
                  </c:pt>
                  <c:pt idx="6">
                    <c:v>0.13473485</c:v>
                  </c:pt>
                  <c:pt idx="7">
                    <c:v>0.62965378</c:v>
                  </c:pt>
                  <c:pt idx="8">
                    <c:v>0.0732234210000003</c:v>
                  </c:pt>
                  <c:pt idx="9">
                    <c:v>0.20328705</c:v>
                  </c:pt>
                  <c:pt idx="10">
                    <c:v>0.233718270000002</c:v>
                  </c:pt>
                  <c:pt idx="11">
                    <c:v>0.19390881</c:v>
                  </c:pt>
                  <c:pt idx="12">
                    <c:v>0.105295410000001</c:v>
                  </c:pt>
                  <c:pt idx="13">
                    <c:v>0.035246788</c:v>
                  </c:pt>
                  <c:pt idx="14">
                    <c:v>0.166786830000001</c:v>
                  </c:pt>
                </c:numCache>
              </c:numRef>
            </c:plus>
            <c:minus>
              <c:numRef>
                <c:f>'Figure 4'!$K$2:$K$16</c:f>
                <c:numCache>
                  <c:formatCode>General</c:formatCode>
                  <c:ptCount val="15"/>
                  <c:pt idx="0">
                    <c:v>1.5283542</c:v>
                  </c:pt>
                  <c:pt idx="1">
                    <c:v>0.216915100000003</c:v>
                  </c:pt>
                  <c:pt idx="2">
                    <c:v>0.180425360000002</c:v>
                  </c:pt>
                  <c:pt idx="3">
                    <c:v>0.334229840000003</c:v>
                  </c:pt>
                  <c:pt idx="4">
                    <c:v>0.363975940000002</c:v>
                  </c:pt>
                  <c:pt idx="5">
                    <c:v>0.29649321</c:v>
                  </c:pt>
                  <c:pt idx="6">
                    <c:v>0.13473485</c:v>
                  </c:pt>
                  <c:pt idx="7">
                    <c:v>0.62965378</c:v>
                  </c:pt>
                  <c:pt idx="8">
                    <c:v>0.0732234210000003</c:v>
                  </c:pt>
                  <c:pt idx="9">
                    <c:v>0.20328705</c:v>
                  </c:pt>
                  <c:pt idx="10">
                    <c:v>0.233718270000002</c:v>
                  </c:pt>
                  <c:pt idx="11">
                    <c:v>0.19390881</c:v>
                  </c:pt>
                  <c:pt idx="12">
                    <c:v>0.105295410000001</c:v>
                  </c:pt>
                  <c:pt idx="13">
                    <c:v>0.035246788</c:v>
                  </c:pt>
                  <c:pt idx="14">
                    <c:v>0.166786830000001</c:v>
                  </c:pt>
                </c:numCache>
              </c:numRef>
            </c:minus>
            <c:spPr>
              <a:ln w="12700">
                <a:solidFill>
                  <a:srgbClr val="000000"/>
                </a:solidFill>
                <a:prstDash val="solid"/>
              </a:ln>
            </c:spPr>
          </c:errBars>
          <c:cat>
            <c:strRef>
              <c:f>'Figure 4'!$C$2:$C$16</c:f>
              <c:strCache>
                <c:ptCount val="15"/>
                <c:pt idx="0">
                  <c:v>Bd0952*</c:v>
                </c:pt>
                <c:pt idx="1">
                  <c:v>McpB</c:v>
                </c:pt>
                <c:pt idx="2">
                  <c:v>MotA</c:v>
                </c:pt>
                <c:pt idx="3">
                  <c:v>PaaJ</c:v>
                </c:pt>
                <c:pt idx="4">
                  <c:v>AcoA</c:v>
                </c:pt>
                <c:pt idx="5">
                  <c:v>SWIB</c:v>
                </c:pt>
                <c:pt idx="6">
                  <c:v>CpaC</c:v>
                </c:pt>
                <c:pt idx="7">
                  <c:v>MhpC</c:v>
                </c:pt>
                <c:pt idx="8">
                  <c:v>RsuA</c:v>
                </c:pt>
                <c:pt idx="9">
                  <c:v>FumA</c:v>
                </c:pt>
                <c:pt idx="10">
                  <c:v>MurD</c:v>
                </c:pt>
                <c:pt idx="11">
                  <c:v>PurB</c:v>
                </c:pt>
                <c:pt idx="12">
                  <c:v>FolE</c:v>
                </c:pt>
                <c:pt idx="13">
                  <c:v>FadB</c:v>
                </c:pt>
                <c:pt idx="14">
                  <c:v>PepB</c:v>
                </c:pt>
              </c:strCache>
            </c:strRef>
          </c:cat>
          <c:val>
            <c:numRef>
              <c:f>'Figure 4'!$J$2:$J$16</c:f>
              <c:numCache>
                <c:formatCode>0.00</c:formatCode>
                <c:ptCount val="15"/>
                <c:pt idx="0">
                  <c:v>3.805600399999998</c:v>
                </c:pt>
                <c:pt idx="1">
                  <c:v>2.889040599999998</c:v>
                </c:pt>
                <c:pt idx="2">
                  <c:v>1.8636156</c:v>
                </c:pt>
                <c:pt idx="3">
                  <c:v>2.0440111</c:v>
                </c:pt>
                <c:pt idx="4">
                  <c:v>1.784776399999988</c:v>
                </c:pt>
                <c:pt idx="5">
                  <c:v>1.6668563</c:v>
                </c:pt>
                <c:pt idx="6">
                  <c:v>1.5722992</c:v>
                </c:pt>
                <c:pt idx="7">
                  <c:v>2.372572399999957</c:v>
                </c:pt>
                <c:pt idx="8">
                  <c:v>3.0058316</c:v>
                </c:pt>
                <c:pt idx="9">
                  <c:v>2.5896216</c:v>
                </c:pt>
                <c:pt idx="10">
                  <c:v>1.826426699999983</c:v>
                </c:pt>
                <c:pt idx="11">
                  <c:v>1.789292500000001</c:v>
                </c:pt>
                <c:pt idx="12">
                  <c:v>1.642281500000001</c:v>
                </c:pt>
                <c:pt idx="13">
                  <c:v>1.493065099999986</c:v>
                </c:pt>
                <c:pt idx="14">
                  <c:v>1.3749412</c:v>
                </c:pt>
              </c:numCache>
            </c:numRef>
          </c:val>
          <c:extLst xmlns:c16r2="http://schemas.microsoft.com/office/drawing/2015/06/chart">
            <c:ext xmlns:c16="http://schemas.microsoft.com/office/drawing/2014/chart" uri="{C3380CC4-5D6E-409C-BE32-E72D297353CC}">
              <c16:uniqueId val="{00000002-2417-47BF-96F4-368CC61C7776}"/>
            </c:ext>
          </c:extLst>
        </c:ser>
        <c:dLbls>
          <c:showLegendKey val="0"/>
          <c:showVal val="0"/>
          <c:showCatName val="0"/>
          <c:showSerName val="0"/>
          <c:showPercent val="0"/>
          <c:showBubbleSize val="0"/>
        </c:dLbls>
        <c:gapWidth val="60"/>
        <c:axId val="-2140496952"/>
        <c:axId val="-2140690408"/>
      </c:barChart>
      <c:catAx>
        <c:axId val="-2140496952"/>
        <c:scaling>
          <c:orientation val="minMax"/>
        </c:scaling>
        <c:delete val="0"/>
        <c:axPos val="b"/>
        <c:numFmt formatCode="General" sourceLinked="1"/>
        <c:majorTickMark val="out"/>
        <c:minorTickMark val="none"/>
        <c:tickLblPos val="nextTo"/>
        <c:spPr>
          <a:ln w="3175">
            <a:solidFill>
              <a:srgbClr val="000000"/>
            </a:solidFill>
            <a:prstDash val="solid"/>
          </a:ln>
        </c:spPr>
        <c:txPr>
          <a:bodyPr rot="-2700000" vert="horz"/>
          <a:lstStyle/>
          <a:p>
            <a:pPr>
              <a:defRPr sz="1200" b="0" i="0" baseline="0"/>
            </a:pPr>
            <a:endParaRPr lang="en-US"/>
          </a:p>
        </c:txPr>
        <c:crossAx val="-2140690408"/>
        <c:crosses val="autoZero"/>
        <c:auto val="1"/>
        <c:lblAlgn val="ctr"/>
        <c:lblOffset val="100"/>
        <c:tickLblSkip val="1"/>
        <c:tickMarkSkip val="1"/>
        <c:noMultiLvlLbl val="0"/>
      </c:catAx>
      <c:valAx>
        <c:axId val="-2140690408"/>
        <c:scaling>
          <c:orientation val="minMax"/>
        </c:scaling>
        <c:delete val="0"/>
        <c:axPos val="l"/>
        <c:majorGridlines>
          <c:spPr>
            <a:ln w="3175">
              <a:solidFill>
                <a:srgbClr val="C0C0C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a:pPr>
            <a:endParaRPr lang="en-US"/>
          </a:p>
        </c:txPr>
        <c:crossAx val="-2140496952"/>
        <c:crosses val="autoZero"/>
        <c:crossBetween val="between"/>
      </c:valAx>
      <c:spPr>
        <a:solidFill>
          <a:srgbClr val="FFFFFF"/>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400" b="1" i="0" u="none" strike="noStrike" baseline="0">
          <a:solidFill>
            <a:srgbClr val="000000"/>
          </a:solidFill>
          <a:latin typeface="Arial"/>
          <a:ea typeface="Arial"/>
          <a:cs typeface="Aria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74576271186442"/>
          <c:y val="0.049808522301025"/>
          <c:w val="0.901694915254238"/>
          <c:h val="0.865902003079358"/>
        </c:manualLayout>
      </c:layout>
      <c:barChart>
        <c:barDir val="col"/>
        <c:grouping val="clustered"/>
        <c:varyColors val="0"/>
        <c:ser>
          <c:idx val="0"/>
          <c:order val="0"/>
          <c:tx>
            <c:strRef>
              <c:f>'Fig 5'!$D$1</c:f>
              <c:strCache>
                <c:ptCount val="1"/>
                <c:pt idx="0">
                  <c:v>Ratio HDE/HI</c:v>
                </c:pt>
              </c:strCache>
            </c:strRef>
          </c:tx>
          <c:spPr>
            <a:solidFill>
              <a:srgbClr val="0070C0"/>
            </a:solidFill>
            <a:ln w="12700">
              <a:solidFill>
                <a:srgbClr val="000000"/>
              </a:solidFill>
              <a:prstDash val="solid"/>
            </a:ln>
          </c:spPr>
          <c:invertIfNegative val="0"/>
          <c:errBars>
            <c:errBarType val="both"/>
            <c:errValType val="cust"/>
            <c:noEndCap val="0"/>
            <c:plus>
              <c:numRef>
                <c:f>'Fig 5'!$E$2:$E$4</c:f>
                <c:numCache>
                  <c:formatCode>General</c:formatCode>
                  <c:ptCount val="3"/>
                  <c:pt idx="0">
                    <c:v>0.0516610429999998</c:v>
                  </c:pt>
                  <c:pt idx="1">
                    <c:v>0.459952970000004</c:v>
                  </c:pt>
                  <c:pt idx="2">
                    <c:v>0.2362298</c:v>
                  </c:pt>
                </c:numCache>
              </c:numRef>
            </c:plus>
            <c:minus>
              <c:numRef>
                <c:f>'Fig 5'!$E$2:$E$4</c:f>
                <c:numCache>
                  <c:formatCode>General</c:formatCode>
                  <c:ptCount val="3"/>
                  <c:pt idx="0">
                    <c:v>0.0516610429999998</c:v>
                  </c:pt>
                  <c:pt idx="1">
                    <c:v>0.459952970000004</c:v>
                  </c:pt>
                  <c:pt idx="2">
                    <c:v>0.2362298</c:v>
                  </c:pt>
                </c:numCache>
              </c:numRef>
            </c:minus>
            <c:spPr>
              <a:ln w="12700">
                <a:solidFill>
                  <a:srgbClr val="000000"/>
                </a:solidFill>
                <a:prstDash val="solid"/>
              </a:ln>
            </c:spPr>
          </c:errBars>
          <c:cat>
            <c:strRef>
              <c:f>'Fig 5'!$C$2:$C$4</c:f>
              <c:strCache>
                <c:ptCount val="3"/>
                <c:pt idx="0">
                  <c:v>Omp  (Eco)</c:v>
                </c:pt>
                <c:pt idx="1">
                  <c:v>Omp3A (Eco)</c:v>
                </c:pt>
                <c:pt idx="2">
                  <c:v>LPP (Eco)</c:v>
                </c:pt>
              </c:strCache>
            </c:strRef>
          </c:cat>
          <c:val>
            <c:numRef>
              <c:f>'Fig 5'!$D$2:$D$4</c:f>
              <c:numCache>
                <c:formatCode>0.00</c:formatCode>
                <c:ptCount val="3"/>
                <c:pt idx="0">
                  <c:v>3.291656699999998</c:v>
                </c:pt>
                <c:pt idx="1">
                  <c:v>2.1253549</c:v>
                </c:pt>
                <c:pt idx="2">
                  <c:v>1.814217900000017</c:v>
                </c:pt>
              </c:numCache>
            </c:numRef>
          </c:val>
          <c:extLst xmlns:c16r2="http://schemas.microsoft.com/office/drawing/2015/06/chart">
            <c:ext xmlns:c16="http://schemas.microsoft.com/office/drawing/2014/chart" uri="{C3380CC4-5D6E-409C-BE32-E72D297353CC}">
              <c16:uniqueId val="{00000000-26CB-4DB0-A63A-DE9C7615B8BD}"/>
            </c:ext>
          </c:extLst>
        </c:ser>
        <c:ser>
          <c:idx val="1"/>
          <c:order val="1"/>
          <c:tx>
            <c:strRef>
              <c:f>'Fig 5'!$G$1</c:f>
              <c:strCache>
                <c:ptCount val="1"/>
                <c:pt idx="0">
                  <c:v>Ratio HDP/HI</c:v>
                </c:pt>
              </c:strCache>
            </c:strRef>
          </c:tx>
          <c:spPr>
            <a:solidFill>
              <a:srgbClr val="FF0000"/>
            </a:solidFill>
            <a:ln w="12700">
              <a:solidFill>
                <a:srgbClr val="000000"/>
              </a:solidFill>
              <a:prstDash val="solid"/>
            </a:ln>
          </c:spPr>
          <c:invertIfNegative val="0"/>
          <c:errBars>
            <c:errBarType val="both"/>
            <c:errValType val="cust"/>
            <c:noEndCap val="0"/>
            <c:plus>
              <c:numRef>
                <c:f>'Fig 5'!$H$2:$H$4</c:f>
                <c:numCache>
                  <c:formatCode>General</c:formatCode>
                  <c:ptCount val="3"/>
                  <c:pt idx="0">
                    <c:v>0.19322352</c:v>
                  </c:pt>
                  <c:pt idx="1">
                    <c:v>0.044958478</c:v>
                  </c:pt>
                  <c:pt idx="2">
                    <c:v>0.091242361</c:v>
                  </c:pt>
                </c:numCache>
              </c:numRef>
            </c:plus>
            <c:minus>
              <c:numRef>
                <c:f>'Fig 5'!$H$2:$H$5</c:f>
                <c:numCache>
                  <c:formatCode>General</c:formatCode>
                  <c:ptCount val="4"/>
                  <c:pt idx="0">
                    <c:v>0.19322352</c:v>
                  </c:pt>
                  <c:pt idx="1">
                    <c:v>0.044958478</c:v>
                  </c:pt>
                  <c:pt idx="2">
                    <c:v>0.091242361</c:v>
                  </c:pt>
                </c:numCache>
              </c:numRef>
            </c:minus>
            <c:spPr>
              <a:ln w="12700">
                <a:solidFill>
                  <a:srgbClr val="000000"/>
                </a:solidFill>
                <a:prstDash val="solid"/>
              </a:ln>
            </c:spPr>
          </c:errBars>
          <c:cat>
            <c:strRef>
              <c:f>'Fig 5'!$C$2:$C$4</c:f>
              <c:strCache>
                <c:ptCount val="3"/>
                <c:pt idx="0">
                  <c:v>Omp  (Eco)</c:v>
                </c:pt>
                <c:pt idx="1">
                  <c:v>Omp3A (Eco)</c:v>
                </c:pt>
                <c:pt idx="2">
                  <c:v>LPP (Eco)</c:v>
                </c:pt>
              </c:strCache>
            </c:strRef>
          </c:cat>
          <c:val>
            <c:numRef>
              <c:f>'Fig 5'!$G$2:$G$4</c:f>
              <c:numCache>
                <c:formatCode>0.00</c:formatCode>
                <c:ptCount val="3"/>
                <c:pt idx="0">
                  <c:v>1.335634799999978</c:v>
                </c:pt>
                <c:pt idx="1">
                  <c:v>0.854955940000001</c:v>
                </c:pt>
                <c:pt idx="2">
                  <c:v>0.74327937</c:v>
                </c:pt>
              </c:numCache>
            </c:numRef>
          </c:val>
          <c:extLst xmlns:c16r2="http://schemas.microsoft.com/office/drawing/2015/06/chart">
            <c:ext xmlns:c16="http://schemas.microsoft.com/office/drawing/2014/chart" uri="{C3380CC4-5D6E-409C-BE32-E72D297353CC}">
              <c16:uniqueId val="{00000001-26CB-4DB0-A63A-DE9C7615B8BD}"/>
            </c:ext>
          </c:extLst>
        </c:ser>
        <c:ser>
          <c:idx val="2"/>
          <c:order val="2"/>
          <c:tx>
            <c:strRef>
              <c:f>'Fig 5'!$J$1</c:f>
              <c:strCache>
                <c:ptCount val="1"/>
                <c:pt idx="0">
                  <c:v>Ratio HDS/HI</c:v>
                </c:pt>
              </c:strCache>
            </c:strRef>
          </c:tx>
          <c:spPr>
            <a:solidFill>
              <a:srgbClr val="00B050"/>
            </a:solidFill>
            <a:ln w="12700">
              <a:solidFill>
                <a:srgbClr val="000000"/>
              </a:solidFill>
              <a:prstDash val="solid"/>
            </a:ln>
          </c:spPr>
          <c:invertIfNegative val="0"/>
          <c:errBars>
            <c:errBarType val="both"/>
            <c:errValType val="cust"/>
            <c:noEndCap val="0"/>
            <c:plus>
              <c:numRef>
                <c:f>'Fig 5'!$K$2:$K$4</c:f>
                <c:numCache>
                  <c:formatCode>General</c:formatCode>
                  <c:ptCount val="3"/>
                  <c:pt idx="0">
                    <c:v>0.046806526</c:v>
                  </c:pt>
                  <c:pt idx="1">
                    <c:v>0.044802273000001</c:v>
                  </c:pt>
                  <c:pt idx="2">
                    <c:v>0.25179495</c:v>
                  </c:pt>
                </c:numCache>
              </c:numRef>
            </c:plus>
            <c:minus>
              <c:numRef>
                <c:f>'Fig 5'!$K$2:$K$4</c:f>
                <c:numCache>
                  <c:formatCode>General</c:formatCode>
                  <c:ptCount val="3"/>
                  <c:pt idx="0">
                    <c:v>0.046806526</c:v>
                  </c:pt>
                  <c:pt idx="1">
                    <c:v>0.044802273000001</c:v>
                  </c:pt>
                  <c:pt idx="2">
                    <c:v>0.25179495</c:v>
                  </c:pt>
                </c:numCache>
              </c:numRef>
            </c:minus>
            <c:spPr>
              <a:ln w="12700">
                <a:solidFill>
                  <a:srgbClr val="000000"/>
                </a:solidFill>
                <a:prstDash val="solid"/>
              </a:ln>
            </c:spPr>
          </c:errBars>
          <c:cat>
            <c:strRef>
              <c:f>'Fig 5'!$C$2:$C$4</c:f>
              <c:strCache>
                <c:ptCount val="3"/>
                <c:pt idx="0">
                  <c:v>Omp  (Eco)</c:v>
                </c:pt>
                <c:pt idx="1">
                  <c:v>Omp3A (Eco)</c:v>
                </c:pt>
                <c:pt idx="2">
                  <c:v>LPP (Eco)</c:v>
                </c:pt>
              </c:strCache>
            </c:strRef>
          </c:cat>
          <c:val>
            <c:numRef>
              <c:f>'Fig 5'!$J$2:$J$4</c:f>
              <c:numCache>
                <c:formatCode>0.00</c:formatCode>
                <c:ptCount val="3"/>
                <c:pt idx="0">
                  <c:v>0.97856482</c:v>
                </c:pt>
                <c:pt idx="1">
                  <c:v>0.693540250000001</c:v>
                </c:pt>
                <c:pt idx="2">
                  <c:v>0.40358781</c:v>
                </c:pt>
              </c:numCache>
            </c:numRef>
          </c:val>
          <c:extLst xmlns:c16r2="http://schemas.microsoft.com/office/drawing/2015/06/chart">
            <c:ext xmlns:c16="http://schemas.microsoft.com/office/drawing/2014/chart" uri="{C3380CC4-5D6E-409C-BE32-E72D297353CC}">
              <c16:uniqueId val="{00000002-26CB-4DB0-A63A-DE9C7615B8BD}"/>
            </c:ext>
          </c:extLst>
        </c:ser>
        <c:dLbls>
          <c:showLegendKey val="0"/>
          <c:showVal val="0"/>
          <c:showCatName val="0"/>
          <c:showSerName val="0"/>
          <c:showPercent val="0"/>
          <c:showBubbleSize val="0"/>
        </c:dLbls>
        <c:gapWidth val="60"/>
        <c:axId val="-2140962008"/>
        <c:axId val="2140378168"/>
      </c:barChart>
      <c:catAx>
        <c:axId val="-2140962008"/>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140378168"/>
        <c:crosses val="autoZero"/>
        <c:auto val="1"/>
        <c:lblAlgn val="ctr"/>
        <c:lblOffset val="100"/>
        <c:tickLblSkip val="1"/>
        <c:tickMarkSkip val="1"/>
        <c:noMultiLvlLbl val="0"/>
      </c:catAx>
      <c:valAx>
        <c:axId val="2140378168"/>
        <c:scaling>
          <c:orientation val="minMax"/>
          <c:max val="3.5"/>
          <c:min val="0.0"/>
        </c:scaling>
        <c:delete val="0"/>
        <c:axPos val="l"/>
        <c:majorGridlines>
          <c:spPr>
            <a:ln w="3175">
              <a:solidFill>
                <a:srgbClr val="C0C0C0"/>
              </a:solidFill>
              <a:prstDash val="solid"/>
            </a:ln>
          </c:spPr>
        </c:majorGridlines>
        <c:numFmt formatCode="0.0" sourceLinked="0"/>
        <c:majorTickMark val="out"/>
        <c:minorTickMark val="none"/>
        <c:tickLblPos val="nextTo"/>
        <c:spPr>
          <a:ln w="3175">
            <a:solidFill>
              <a:srgbClr val="000000"/>
            </a:solidFill>
            <a:prstDash val="solid"/>
          </a:ln>
        </c:spPr>
        <c:txPr>
          <a:bodyPr rot="0" vert="horz"/>
          <a:lstStyle/>
          <a:p>
            <a:pPr>
              <a:defRPr sz="1400" b="1" i="0" u="none" strike="noStrike" baseline="0">
                <a:solidFill>
                  <a:srgbClr val="000000"/>
                </a:solidFill>
                <a:latin typeface="Arial"/>
                <a:ea typeface="Arial"/>
                <a:cs typeface="Arial"/>
              </a:defRPr>
            </a:pPr>
            <a:endParaRPr lang="en-US"/>
          </a:p>
        </c:txPr>
        <c:crossAx val="-2140962008"/>
        <c:crosses val="autoZero"/>
        <c:crossBetween val="between"/>
        <c:majorUnit val="1.75"/>
      </c:valAx>
      <c:spPr>
        <a:solidFill>
          <a:srgbClr val="FFFFFF"/>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75" b="0" i="0" u="none" strike="noStrike" baseline="0">
          <a:solidFill>
            <a:srgbClr val="000000"/>
          </a:solidFill>
          <a:latin typeface="Arial"/>
          <a:ea typeface="Arial"/>
          <a:cs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'Fig 2B'!$C$1</c:f>
              <c:strCache>
                <c:ptCount val="1"/>
                <c:pt idx="0">
                  <c:v>FS (Wild / Mutant)</c:v>
                </c:pt>
              </c:strCache>
            </c:strRef>
          </c:tx>
          <c:spPr>
            <a:solidFill>
              <a:srgbClr val="7030A0"/>
            </a:solidFill>
            <a:ln>
              <a:solidFill>
                <a:sysClr val="windowText" lastClr="000000"/>
              </a:solidFill>
            </a:ln>
          </c:spPr>
          <c:invertIfNegative val="0"/>
          <c:errBars>
            <c:errBarType val="both"/>
            <c:errValType val="cust"/>
            <c:noEndCap val="0"/>
            <c:plus>
              <c:numRef>
                <c:f>'Fig 2B'!$D$2:$D$24</c:f>
                <c:numCache>
                  <c:formatCode>General</c:formatCode>
                  <c:ptCount val="23"/>
                  <c:pt idx="0">
                    <c:v>0.031910576</c:v>
                  </c:pt>
                  <c:pt idx="1">
                    <c:v>0.043840415</c:v>
                  </c:pt>
                  <c:pt idx="2">
                    <c:v>0.27943044</c:v>
                  </c:pt>
                  <c:pt idx="3">
                    <c:v>0.122624450000001</c:v>
                  </c:pt>
                  <c:pt idx="4">
                    <c:v>0.616242329999998</c:v>
                  </c:pt>
                  <c:pt idx="5">
                    <c:v>0.12001908</c:v>
                  </c:pt>
                  <c:pt idx="6">
                    <c:v>0.385489000000004</c:v>
                  </c:pt>
                  <c:pt idx="7">
                    <c:v>0.17945677</c:v>
                  </c:pt>
                  <c:pt idx="8">
                    <c:v>0.213554440000002</c:v>
                  </c:pt>
                  <c:pt idx="9">
                    <c:v>0.072948054</c:v>
                  </c:pt>
                  <c:pt idx="10">
                    <c:v>0.0621324590000005</c:v>
                  </c:pt>
                  <c:pt idx="11">
                    <c:v>0.048554364</c:v>
                  </c:pt>
                  <c:pt idx="12">
                    <c:v>0.0425522930000008</c:v>
                  </c:pt>
                  <c:pt idx="13">
                    <c:v>0.01881692</c:v>
                  </c:pt>
                  <c:pt idx="14">
                    <c:v>0.0445720630000001</c:v>
                  </c:pt>
                  <c:pt idx="15">
                    <c:v>0.050921095</c:v>
                  </c:pt>
                  <c:pt idx="16">
                    <c:v>0.0209778600000001</c:v>
                  </c:pt>
                  <c:pt idx="17">
                    <c:v>0.0505669280000003</c:v>
                  </c:pt>
                  <c:pt idx="18">
                    <c:v>0.0447392980000004</c:v>
                  </c:pt>
                  <c:pt idx="19">
                    <c:v>0.09416025</c:v>
                  </c:pt>
                  <c:pt idx="20">
                    <c:v>0.0342389100000004</c:v>
                  </c:pt>
                  <c:pt idx="21">
                    <c:v>0.0382911760000001</c:v>
                  </c:pt>
                  <c:pt idx="22">
                    <c:v>0.043784759</c:v>
                  </c:pt>
                </c:numCache>
              </c:numRef>
            </c:plus>
            <c:minus>
              <c:numRef>
                <c:f>'Fig 2B'!$D$2:$D$24</c:f>
                <c:numCache>
                  <c:formatCode>General</c:formatCode>
                  <c:ptCount val="23"/>
                  <c:pt idx="0">
                    <c:v>0.031910576</c:v>
                  </c:pt>
                  <c:pt idx="1">
                    <c:v>0.043840415</c:v>
                  </c:pt>
                  <c:pt idx="2">
                    <c:v>0.27943044</c:v>
                  </c:pt>
                  <c:pt idx="3">
                    <c:v>0.122624450000001</c:v>
                  </c:pt>
                  <c:pt idx="4">
                    <c:v>0.616242329999998</c:v>
                  </c:pt>
                  <c:pt idx="5">
                    <c:v>0.12001908</c:v>
                  </c:pt>
                  <c:pt idx="6">
                    <c:v>0.385489000000004</c:v>
                  </c:pt>
                  <c:pt idx="7">
                    <c:v>0.17945677</c:v>
                  </c:pt>
                  <c:pt idx="8">
                    <c:v>0.213554440000002</c:v>
                  </c:pt>
                  <c:pt idx="9">
                    <c:v>0.072948054</c:v>
                  </c:pt>
                  <c:pt idx="10">
                    <c:v>0.0621324590000005</c:v>
                  </c:pt>
                  <c:pt idx="11">
                    <c:v>0.048554364</c:v>
                  </c:pt>
                  <c:pt idx="12">
                    <c:v>0.0425522930000008</c:v>
                  </c:pt>
                  <c:pt idx="13">
                    <c:v>0.01881692</c:v>
                  </c:pt>
                  <c:pt idx="14">
                    <c:v>0.0445720630000001</c:v>
                  </c:pt>
                  <c:pt idx="15">
                    <c:v>0.050921095</c:v>
                  </c:pt>
                  <c:pt idx="16">
                    <c:v>0.0209778600000001</c:v>
                  </c:pt>
                  <c:pt idx="17">
                    <c:v>0.0505669280000003</c:v>
                  </c:pt>
                  <c:pt idx="18">
                    <c:v>0.0447392980000004</c:v>
                  </c:pt>
                  <c:pt idx="19">
                    <c:v>0.09416025</c:v>
                  </c:pt>
                  <c:pt idx="20">
                    <c:v>0.0342389100000004</c:v>
                  </c:pt>
                  <c:pt idx="21">
                    <c:v>0.0382911760000001</c:v>
                  </c:pt>
                  <c:pt idx="22">
                    <c:v>0.043784759</c:v>
                  </c:pt>
                </c:numCache>
              </c:numRef>
            </c:minus>
            <c:spPr>
              <a:ln w="12700">
                <a:solidFill>
                  <a:srgbClr val="000000"/>
                </a:solidFill>
                <a:prstDash val="solid"/>
              </a:ln>
            </c:spPr>
          </c:errBars>
          <c:cat>
            <c:strRef>
              <c:f>'Fig 2B'!$B$2:$B$24</c:f>
              <c:strCache>
                <c:ptCount val="23"/>
                <c:pt idx="0">
                  <c:v>FliC3</c:v>
                </c:pt>
                <c:pt idx="1">
                  <c:v>FliC1</c:v>
                </c:pt>
                <c:pt idx="2">
                  <c:v>FliC4</c:v>
                </c:pt>
                <c:pt idx="3">
                  <c:v>FlgL</c:v>
                </c:pt>
                <c:pt idx="4">
                  <c:v>FliC6</c:v>
                </c:pt>
                <c:pt idx="5">
                  <c:v>FliC5</c:v>
                </c:pt>
                <c:pt idx="6">
                  <c:v>FliK</c:v>
                </c:pt>
                <c:pt idx="7">
                  <c:v>FlgE</c:v>
                </c:pt>
                <c:pt idx="8">
                  <c:v>FliC2</c:v>
                </c:pt>
                <c:pt idx="9">
                  <c:v>Bd1104 </c:v>
                </c:pt>
                <c:pt idx="10">
                  <c:v>Bd0756 </c:v>
                </c:pt>
                <c:pt idx="11">
                  <c:v>Bd3180 </c:v>
                </c:pt>
                <c:pt idx="12">
                  <c:v>Bd3142 </c:v>
                </c:pt>
                <c:pt idx="13">
                  <c:v>Bd1447 </c:v>
                </c:pt>
                <c:pt idx="14">
                  <c:v>Bd2043 </c:v>
                </c:pt>
                <c:pt idx="15">
                  <c:v>Bd0920 </c:v>
                </c:pt>
                <c:pt idx="16">
                  <c:v>Bd2577*</c:v>
                </c:pt>
                <c:pt idx="17">
                  <c:v>Bd2100*</c:v>
                </c:pt>
                <c:pt idx="18">
                  <c:v>Bd1268* </c:v>
                </c:pt>
                <c:pt idx="19">
                  <c:v>Bd2093* </c:v>
                </c:pt>
                <c:pt idx="20">
                  <c:v>SWIB</c:v>
                </c:pt>
                <c:pt idx="21">
                  <c:v>YceI</c:v>
                </c:pt>
                <c:pt idx="22">
                  <c:v>Prc</c:v>
                </c:pt>
              </c:strCache>
            </c:strRef>
          </c:cat>
          <c:val>
            <c:numRef>
              <c:f>'Fig 2B'!$C$2:$C$24</c:f>
              <c:numCache>
                <c:formatCode>0.0</c:formatCode>
                <c:ptCount val="23"/>
                <c:pt idx="0">
                  <c:v>9.234398207196948</c:v>
                </c:pt>
                <c:pt idx="1">
                  <c:v>2.383356961139794</c:v>
                </c:pt>
                <c:pt idx="2">
                  <c:v>1.284639682784412</c:v>
                </c:pt>
                <c:pt idx="3">
                  <c:v>1.136031540779698</c:v>
                </c:pt>
                <c:pt idx="4">
                  <c:v>0.703793906622742</c:v>
                </c:pt>
                <c:pt idx="5">
                  <c:v>0.613969123738355</c:v>
                </c:pt>
                <c:pt idx="6">
                  <c:v>0.598034011031455</c:v>
                </c:pt>
                <c:pt idx="7">
                  <c:v>0.534946246193925</c:v>
                </c:pt>
                <c:pt idx="8">
                  <c:v>0.280980210704257</c:v>
                </c:pt>
                <c:pt idx="9">
                  <c:v>4.391768595955973</c:v>
                </c:pt>
                <c:pt idx="10">
                  <c:v>2.909697988479225</c:v>
                </c:pt>
                <c:pt idx="11">
                  <c:v>2.775721816049342</c:v>
                </c:pt>
                <c:pt idx="12">
                  <c:v>2.775465737721985</c:v>
                </c:pt>
                <c:pt idx="13">
                  <c:v>2.588629965778571</c:v>
                </c:pt>
                <c:pt idx="14">
                  <c:v>2.20238111755954</c:v>
                </c:pt>
                <c:pt idx="15">
                  <c:v>1.510387295927041</c:v>
                </c:pt>
                <c:pt idx="16">
                  <c:v>8.614263859898303</c:v>
                </c:pt>
                <c:pt idx="17">
                  <c:v>2.555724963204588</c:v>
                </c:pt>
                <c:pt idx="18">
                  <c:v>1.426435891021325</c:v>
                </c:pt>
                <c:pt idx="19">
                  <c:v>1.00086217270143</c:v>
                </c:pt>
                <c:pt idx="20">
                  <c:v>4.461160910058981</c:v>
                </c:pt>
                <c:pt idx="21">
                  <c:v>2.470485907767818</c:v>
                </c:pt>
                <c:pt idx="22">
                  <c:v>1.570869815279359</c:v>
                </c:pt>
              </c:numCache>
            </c:numRef>
          </c:val>
          <c:extLst xmlns:c16r2="http://schemas.microsoft.com/office/drawing/2015/06/chart">
            <c:ext xmlns:c16="http://schemas.microsoft.com/office/drawing/2014/chart" uri="{C3380CC4-5D6E-409C-BE32-E72D297353CC}">
              <c16:uniqueId val="{00000000-8219-46AD-A61F-C57460361723}"/>
            </c:ext>
          </c:extLst>
        </c:ser>
        <c:dLbls>
          <c:showLegendKey val="0"/>
          <c:showVal val="0"/>
          <c:showCatName val="0"/>
          <c:showSerName val="0"/>
          <c:showPercent val="0"/>
          <c:showBubbleSize val="0"/>
        </c:dLbls>
        <c:gapWidth val="59"/>
        <c:axId val="-2105879560"/>
        <c:axId val="-2120272312"/>
      </c:barChart>
      <c:catAx>
        <c:axId val="-2105879560"/>
        <c:scaling>
          <c:orientation val="minMax"/>
        </c:scaling>
        <c:delete val="0"/>
        <c:axPos val="b"/>
        <c:numFmt formatCode="General" sourceLinked="1"/>
        <c:majorTickMark val="out"/>
        <c:minorTickMark val="none"/>
        <c:tickLblPos val="nextTo"/>
        <c:txPr>
          <a:bodyPr/>
          <a:lstStyle/>
          <a:p>
            <a:pPr>
              <a:defRPr sz="100" baseline="0">
                <a:solidFill>
                  <a:schemeClr val="bg1"/>
                </a:solidFill>
              </a:defRPr>
            </a:pPr>
            <a:endParaRPr lang="en-US"/>
          </a:p>
        </c:txPr>
        <c:crossAx val="-2120272312"/>
        <c:crosses val="autoZero"/>
        <c:auto val="1"/>
        <c:lblAlgn val="ctr"/>
        <c:lblOffset val="300"/>
        <c:noMultiLvlLbl val="0"/>
      </c:catAx>
      <c:valAx>
        <c:axId val="-2120272312"/>
        <c:scaling>
          <c:orientation val="minMax"/>
          <c:max val="10.0"/>
          <c:min val="0.0"/>
        </c:scaling>
        <c:delete val="0"/>
        <c:axPos val="l"/>
        <c:majorGridlines/>
        <c:numFmt formatCode="0" sourceLinked="0"/>
        <c:majorTickMark val="out"/>
        <c:minorTickMark val="none"/>
        <c:tickLblPos val="nextTo"/>
        <c:txPr>
          <a:bodyPr/>
          <a:lstStyle/>
          <a:p>
            <a:pPr>
              <a:defRPr sz="1400" b="1" i="0" baseline="0">
                <a:latin typeface="Arial" pitchFamily="34" charset="0"/>
              </a:defRPr>
            </a:pPr>
            <a:endParaRPr lang="en-US"/>
          </a:p>
        </c:txPr>
        <c:crossAx val="-2105879560"/>
        <c:crosses val="autoZero"/>
        <c:crossBetween val="between"/>
        <c:majorUnit val="2.0"/>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373312152501987"/>
          <c:y val="0.0403337969401959"/>
          <c:w val="0.948371723590153"/>
          <c:h val="0.837273991655077"/>
        </c:manualLayout>
      </c:layout>
      <c:barChart>
        <c:barDir val="col"/>
        <c:grouping val="clustered"/>
        <c:varyColors val="0"/>
        <c:ser>
          <c:idx val="0"/>
          <c:order val="0"/>
          <c:tx>
            <c:strRef>
              <c:f>'Fig 6A'!$D$1</c:f>
              <c:strCache>
                <c:ptCount val="1"/>
                <c:pt idx="0">
                  <c:v>Ratio [HD100E / HI]</c:v>
                </c:pt>
              </c:strCache>
            </c:strRef>
          </c:tx>
          <c:spPr>
            <a:solidFill>
              <a:srgbClr val="0070C0"/>
            </a:solidFill>
            <a:ln w="12700">
              <a:solidFill>
                <a:srgbClr val="000000"/>
              </a:solidFill>
              <a:prstDash val="solid"/>
            </a:ln>
          </c:spPr>
          <c:invertIfNegative val="0"/>
          <c:errBars>
            <c:errBarType val="both"/>
            <c:errValType val="cust"/>
            <c:noEndCap val="0"/>
            <c:plus>
              <c:numRef>
                <c:f>'Fig 6A'!$E$2:$E$14</c:f>
                <c:numCache>
                  <c:formatCode>General</c:formatCode>
                  <c:ptCount val="13"/>
                  <c:pt idx="0">
                    <c:v>0.010810269</c:v>
                  </c:pt>
                  <c:pt idx="1">
                    <c:v>0.051988068</c:v>
                  </c:pt>
                  <c:pt idx="2">
                    <c:v>0.035488939</c:v>
                  </c:pt>
                  <c:pt idx="3">
                    <c:v>0.022033029</c:v>
                  </c:pt>
                  <c:pt idx="4">
                    <c:v>0.108200370000001</c:v>
                  </c:pt>
                  <c:pt idx="5">
                    <c:v>0.044484055</c:v>
                  </c:pt>
                  <c:pt idx="6">
                    <c:v>0.043222211</c:v>
                  </c:pt>
                  <c:pt idx="7">
                    <c:v>0.0544319970000009</c:v>
                  </c:pt>
                  <c:pt idx="8">
                    <c:v>0.12110697</c:v>
                  </c:pt>
                  <c:pt idx="9">
                    <c:v>0.028114291</c:v>
                  </c:pt>
                  <c:pt idx="10">
                    <c:v>0.023173771</c:v>
                  </c:pt>
                  <c:pt idx="11">
                    <c:v>0.014800265</c:v>
                  </c:pt>
                  <c:pt idx="12">
                    <c:v>0.092569754</c:v>
                  </c:pt>
                </c:numCache>
              </c:numRef>
            </c:plus>
            <c:minus>
              <c:numRef>
                <c:f>'Fig 6A'!$E$2:$E$14</c:f>
                <c:numCache>
                  <c:formatCode>General</c:formatCode>
                  <c:ptCount val="13"/>
                  <c:pt idx="0">
                    <c:v>0.010810269</c:v>
                  </c:pt>
                  <c:pt idx="1">
                    <c:v>0.051988068</c:v>
                  </c:pt>
                  <c:pt idx="2">
                    <c:v>0.035488939</c:v>
                  </c:pt>
                  <c:pt idx="3">
                    <c:v>0.022033029</c:v>
                  </c:pt>
                  <c:pt idx="4">
                    <c:v>0.108200370000001</c:v>
                  </c:pt>
                  <c:pt idx="5">
                    <c:v>0.044484055</c:v>
                  </c:pt>
                  <c:pt idx="6">
                    <c:v>0.043222211</c:v>
                  </c:pt>
                  <c:pt idx="7">
                    <c:v>0.0544319970000009</c:v>
                  </c:pt>
                  <c:pt idx="8">
                    <c:v>0.12110697</c:v>
                  </c:pt>
                  <c:pt idx="9">
                    <c:v>0.028114291</c:v>
                  </c:pt>
                  <c:pt idx="10">
                    <c:v>0.023173771</c:v>
                  </c:pt>
                  <c:pt idx="11">
                    <c:v>0.014800265</c:v>
                  </c:pt>
                  <c:pt idx="12">
                    <c:v>0.092569754</c:v>
                  </c:pt>
                </c:numCache>
              </c:numRef>
            </c:minus>
            <c:spPr>
              <a:ln w="12700">
                <a:solidFill>
                  <a:srgbClr val="000000"/>
                </a:solidFill>
                <a:prstDash val="solid"/>
              </a:ln>
            </c:spPr>
          </c:errBars>
          <c:cat>
            <c:strRef>
              <c:f>'Fig 6A'!$C$2:$C$14</c:f>
              <c:strCache>
                <c:ptCount val="13"/>
                <c:pt idx="0">
                  <c:v>PilA</c:v>
                </c:pt>
                <c:pt idx="1">
                  <c:v>CcoN</c:v>
                </c:pt>
                <c:pt idx="2">
                  <c:v>FtsY</c:v>
                </c:pt>
                <c:pt idx="3">
                  <c:v>OmpA</c:v>
                </c:pt>
                <c:pt idx="4">
                  <c:v>AcrB</c:v>
                </c:pt>
                <c:pt idx="5">
                  <c:v>NrfA</c:v>
                </c:pt>
                <c:pt idx="6">
                  <c:v>PhoR</c:v>
                </c:pt>
                <c:pt idx="7">
                  <c:v>MrcA</c:v>
                </c:pt>
                <c:pt idx="8">
                  <c:v>TolQ</c:v>
                </c:pt>
                <c:pt idx="9">
                  <c:v>AraJ</c:v>
                </c:pt>
                <c:pt idx="10">
                  <c:v>Bd2782</c:v>
                </c:pt>
                <c:pt idx="11">
                  <c:v>Bd1025*</c:v>
                </c:pt>
                <c:pt idx="12">
                  <c:v>CcmC</c:v>
                </c:pt>
              </c:strCache>
            </c:strRef>
          </c:cat>
          <c:val>
            <c:numRef>
              <c:f>'Fig 6A'!$D$2:$D$14</c:f>
              <c:numCache>
                <c:formatCode>0.00</c:formatCode>
                <c:ptCount val="13"/>
                <c:pt idx="0">
                  <c:v>0.117220710000001</c:v>
                </c:pt>
                <c:pt idx="1">
                  <c:v>0.20561954</c:v>
                </c:pt>
                <c:pt idx="2">
                  <c:v>0.22975262</c:v>
                </c:pt>
                <c:pt idx="3">
                  <c:v>0.329624030000004</c:v>
                </c:pt>
                <c:pt idx="4">
                  <c:v>0.38067794</c:v>
                </c:pt>
                <c:pt idx="5">
                  <c:v>0.39979394</c:v>
                </c:pt>
                <c:pt idx="6">
                  <c:v>0.415589770000004</c:v>
                </c:pt>
                <c:pt idx="7">
                  <c:v>0.422129260000004</c:v>
                </c:pt>
                <c:pt idx="8">
                  <c:v>0.45049907</c:v>
                </c:pt>
                <c:pt idx="9">
                  <c:v>0.455470670000004</c:v>
                </c:pt>
                <c:pt idx="10">
                  <c:v>0.469802580000004</c:v>
                </c:pt>
                <c:pt idx="11">
                  <c:v>0.480339880000001</c:v>
                </c:pt>
                <c:pt idx="12">
                  <c:v>0.4892984</c:v>
                </c:pt>
              </c:numCache>
            </c:numRef>
          </c:val>
          <c:extLst xmlns:c16r2="http://schemas.microsoft.com/office/drawing/2015/06/chart">
            <c:ext xmlns:c16="http://schemas.microsoft.com/office/drawing/2014/chart" uri="{C3380CC4-5D6E-409C-BE32-E72D297353CC}">
              <c16:uniqueId val="{00000000-4E39-4450-89DF-15FDF7967D4D}"/>
            </c:ext>
          </c:extLst>
        </c:ser>
        <c:ser>
          <c:idx val="1"/>
          <c:order val="1"/>
          <c:tx>
            <c:strRef>
              <c:f>'Fig 6A'!$G$1</c:f>
              <c:strCache>
                <c:ptCount val="1"/>
                <c:pt idx="0">
                  <c:v>Ratio [HD100P / HI]</c:v>
                </c:pt>
              </c:strCache>
            </c:strRef>
          </c:tx>
          <c:spPr>
            <a:solidFill>
              <a:srgbClr val="FF0000"/>
            </a:solidFill>
            <a:ln w="12700">
              <a:solidFill>
                <a:srgbClr val="000000"/>
              </a:solidFill>
              <a:prstDash val="solid"/>
            </a:ln>
          </c:spPr>
          <c:invertIfNegative val="0"/>
          <c:errBars>
            <c:errBarType val="both"/>
            <c:errValType val="cust"/>
            <c:noEndCap val="0"/>
            <c:plus>
              <c:numRef>
                <c:f>'Fig 6A'!$H$2:$H$14</c:f>
                <c:numCache>
                  <c:formatCode>General</c:formatCode>
                  <c:ptCount val="13"/>
                  <c:pt idx="0">
                    <c:v>0.040552114</c:v>
                  </c:pt>
                  <c:pt idx="1">
                    <c:v>0.053747405</c:v>
                  </c:pt>
                  <c:pt idx="2">
                    <c:v>0.0674673640000001</c:v>
                  </c:pt>
                  <c:pt idx="3">
                    <c:v>0.0621987540000001</c:v>
                  </c:pt>
                  <c:pt idx="4">
                    <c:v>0.052142807</c:v>
                  </c:pt>
                  <c:pt idx="5">
                    <c:v>0.068440099</c:v>
                  </c:pt>
                  <c:pt idx="6">
                    <c:v>0.0551713799999999</c:v>
                  </c:pt>
                  <c:pt idx="7">
                    <c:v>0.083210735</c:v>
                  </c:pt>
                  <c:pt idx="8">
                    <c:v>0.15679261</c:v>
                  </c:pt>
                  <c:pt idx="9">
                    <c:v>0.0027027784</c:v>
                  </c:pt>
                  <c:pt idx="10">
                    <c:v>0.060267379</c:v>
                  </c:pt>
                  <c:pt idx="11">
                    <c:v>0.0775101810000001</c:v>
                  </c:pt>
                  <c:pt idx="12">
                    <c:v>0.058589754</c:v>
                  </c:pt>
                </c:numCache>
              </c:numRef>
            </c:plus>
            <c:minus>
              <c:numRef>
                <c:f>'Fig 6A'!$H$2:$H$14</c:f>
                <c:numCache>
                  <c:formatCode>General</c:formatCode>
                  <c:ptCount val="13"/>
                  <c:pt idx="0">
                    <c:v>0.040552114</c:v>
                  </c:pt>
                  <c:pt idx="1">
                    <c:v>0.053747405</c:v>
                  </c:pt>
                  <c:pt idx="2">
                    <c:v>0.0674673640000001</c:v>
                  </c:pt>
                  <c:pt idx="3">
                    <c:v>0.0621987540000001</c:v>
                  </c:pt>
                  <c:pt idx="4">
                    <c:v>0.052142807</c:v>
                  </c:pt>
                  <c:pt idx="5">
                    <c:v>0.068440099</c:v>
                  </c:pt>
                  <c:pt idx="6">
                    <c:v>0.0551713799999999</c:v>
                  </c:pt>
                  <c:pt idx="7">
                    <c:v>0.083210735</c:v>
                  </c:pt>
                  <c:pt idx="8">
                    <c:v>0.15679261</c:v>
                  </c:pt>
                  <c:pt idx="9">
                    <c:v>0.0027027784</c:v>
                  </c:pt>
                  <c:pt idx="10">
                    <c:v>0.060267379</c:v>
                  </c:pt>
                  <c:pt idx="11">
                    <c:v>0.0775101810000001</c:v>
                  </c:pt>
                  <c:pt idx="12">
                    <c:v>0.058589754</c:v>
                  </c:pt>
                </c:numCache>
              </c:numRef>
            </c:minus>
            <c:spPr>
              <a:ln w="12700">
                <a:solidFill>
                  <a:srgbClr val="000000"/>
                </a:solidFill>
                <a:prstDash val="solid"/>
              </a:ln>
            </c:spPr>
          </c:errBars>
          <c:cat>
            <c:strRef>
              <c:f>'Fig 6A'!$C$2:$C$14</c:f>
              <c:strCache>
                <c:ptCount val="13"/>
                <c:pt idx="0">
                  <c:v>PilA</c:v>
                </c:pt>
                <c:pt idx="1">
                  <c:v>CcoN</c:v>
                </c:pt>
                <c:pt idx="2">
                  <c:v>FtsY</c:v>
                </c:pt>
                <c:pt idx="3">
                  <c:v>OmpA</c:v>
                </c:pt>
                <c:pt idx="4">
                  <c:v>AcrB</c:v>
                </c:pt>
                <c:pt idx="5">
                  <c:v>NrfA</c:v>
                </c:pt>
                <c:pt idx="6">
                  <c:v>PhoR</c:v>
                </c:pt>
                <c:pt idx="7">
                  <c:v>MrcA</c:v>
                </c:pt>
                <c:pt idx="8">
                  <c:v>TolQ</c:v>
                </c:pt>
                <c:pt idx="9">
                  <c:v>AraJ</c:v>
                </c:pt>
                <c:pt idx="10">
                  <c:v>Bd2782</c:v>
                </c:pt>
                <c:pt idx="11">
                  <c:v>Bd1025*</c:v>
                </c:pt>
                <c:pt idx="12">
                  <c:v>CcmC</c:v>
                </c:pt>
              </c:strCache>
            </c:strRef>
          </c:cat>
          <c:val>
            <c:numRef>
              <c:f>'Fig 6A'!$G$2:$G$14</c:f>
              <c:numCache>
                <c:formatCode>0.00</c:formatCode>
                <c:ptCount val="13"/>
                <c:pt idx="0">
                  <c:v>0.10224065</c:v>
                </c:pt>
                <c:pt idx="1">
                  <c:v>0.218605340000002</c:v>
                </c:pt>
                <c:pt idx="2">
                  <c:v>0.237842480000003</c:v>
                </c:pt>
                <c:pt idx="3">
                  <c:v>0.26669307</c:v>
                </c:pt>
                <c:pt idx="4">
                  <c:v>0.380467320000002</c:v>
                </c:pt>
                <c:pt idx="5">
                  <c:v>0.379900830000004</c:v>
                </c:pt>
                <c:pt idx="6">
                  <c:v>0.4469312</c:v>
                </c:pt>
                <c:pt idx="7">
                  <c:v>0.320880520000007</c:v>
                </c:pt>
                <c:pt idx="8">
                  <c:v>0.42069548</c:v>
                </c:pt>
                <c:pt idx="9">
                  <c:v>0.46910207</c:v>
                </c:pt>
                <c:pt idx="10">
                  <c:v>0.41565914</c:v>
                </c:pt>
                <c:pt idx="11">
                  <c:v>0.50915409</c:v>
                </c:pt>
                <c:pt idx="12">
                  <c:v>0.483352470000005</c:v>
                </c:pt>
              </c:numCache>
            </c:numRef>
          </c:val>
          <c:extLst xmlns:c16r2="http://schemas.microsoft.com/office/drawing/2015/06/chart">
            <c:ext xmlns:c16="http://schemas.microsoft.com/office/drawing/2014/chart" uri="{C3380CC4-5D6E-409C-BE32-E72D297353CC}">
              <c16:uniqueId val="{00000001-4E39-4450-89DF-15FDF7967D4D}"/>
            </c:ext>
          </c:extLst>
        </c:ser>
        <c:ser>
          <c:idx val="2"/>
          <c:order val="2"/>
          <c:tx>
            <c:strRef>
              <c:f>'Fig 6A'!$J$1</c:f>
              <c:strCache>
                <c:ptCount val="1"/>
                <c:pt idx="0">
                  <c:v>Ratio [HD100S / HI]</c:v>
                </c:pt>
              </c:strCache>
            </c:strRef>
          </c:tx>
          <c:spPr>
            <a:solidFill>
              <a:srgbClr val="00B050"/>
            </a:solidFill>
            <a:ln w="12700">
              <a:solidFill>
                <a:srgbClr val="000000"/>
              </a:solidFill>
              <a:prstDash val="solid"/>
            </a:ln>
          </c:spPr>
          <c:invertIfNegative val="0"/>
          <c:errBars>
            <c:errBarType val="both"/>
            <c:errValType val="cust"/>
            <c:noEndCap val="0"/>
            <c:plus>
              <c:numRef>
                <c:f>'Fig 6A'!$K$2:$K$14</c:f>
                <c:numCache>
                  <c:formatCode>General</c:formatCode>
                  <c:ptCount val="13"/>
                  <c:pt idx="0">
                    <c:v>0.025056812</c:v>
                  </c:pt>
                  <c:pt idx="1">
                    <c:v>0.0586524010000001</c:v>
                  </c:pt>
                  <c:pt idx="2">
                    <c:v>0.054203564</c:v>
                  </c:pt>
                  <c:pt idx="3">
                    <c:v>0.048457883</c:v>
                  </c:pt>
                  <c:pt idx="4">
                    <c:v>0.11419193</c:v>
                  </c:pt>
                  <c:pt idx="5">
                    <c:v>0.045491256</c:v>
                  </c:pt>
                  <c:pt idx="6">
                    <c:v>0.061668397</c:v>
                  </c:pt>
                  <c:pt idx="7">
                    <c:v>0.034805441</c:v>
                  </c:pt>
                  <c:pt idx="8">
                    <c:v>0.152977200000002</c:v>
                  </c:pt>
                  <c:pt idx="9">
                    <c:v>0.03122612</c:v>
                  </c:pt>
                  <c:pt idx="10">
                    <c:v>0.093804396000002</c:v>
                  </c:pt>
                  <c:pt idx="11">
                    <c:v>0.030824587</c:v>
                  </c:pt>
                  <c:pt idx="12">
                    <c:v>0.12086041</c:v>
                  </c:pt>
                </c:numCache>
              </c:numRef>
            </c:plus>
            <c:minus>
              <c:numRef>
                <c:f>'Fig 6A'!$K$2:$K$14</c:f>
                <c:numCache>
                  <c:formatCode>General</c:formatCode>
                  <c:ptCount val="13"/>
                  <c:pt idx="0">
                    <c:v>0.025056812</c:v>
                  </c:pt>
                  <c:pt idx="1">
                    <c:v>0.0586524010000001</c:v>
                  </c:pt>
                  <c:pt idx="2">
                    <c:v>0.054203564</c:v>
                  </c:pt>
                  <c:pt idx="3">
                    <c:v>0.048457883</c:v>
                  </c:pt>
                  <c:pt idx="4">
                    <c:v>0.11419193</c:v>
                  </c:pt>
                  <c:pt idx="5">
                    <c:v>0.045491256</c:v>
                  </c:pt>
                  <c:pt idx="6">
                    <c:v>0.061668397</c:v>
                  </c:pt>
                  <c:pt idx="7">
                    <c:v>0.034805441</c:v>
                  </c:pt>
                  <c:pt idx="8">
                    <c:v>0.152977200000002</c:v>
                  </c:pt>
                  <c:pt idx="9">
                    <c:v>0.03122612</c:v>
                  </c:pt>
                  <c:pt idx="10">
                    <c:v>0.093804396000002</c:v>
                  </c:pt>
                  <c:pt idx="11">
                    <c:v>0.030824587</c:v>
                  </c:pt>
                  <c:pt idx="12">
                    <c:v>0.12086041</c:v>
                  </c:pt>
                </c:numCache>
              </c:numRef>
            </c:minus>
            <c:spPr>
              <a:ln w="12700">
                <a:solidFill>
                  <a:srgbClr val="000000"/>
                </a:solidFill>
                <a:prstDash val="solid"/>
              </a:ln>
            </c:spPr>
          </c:errBars>
          <c:cat>
            <c:strRef>
              <c:f>'Fig 6A'!$C$2:$C$14</c:f>
              <c:strCache>
                <c:ptCount val="13"/>
                <c:pt idx="0">
                  <c:v>PilA</c:v>
                </c:pt>
                <c:pt idx="1">
                  <c:v>CcoN</c:v>
                </c:pt>
                <c:pt idx="2">
                  <c:v>FtsY</c:v>
                </c:pt>
                <c:pt idx="3">
                  <c:v>OmpA</c:v>
                </c:pt>
                <c:pt idx="4">
                  <c:v>AcrB</c:v>
                </c:pt>
                <c:pt idx="5">
                  <c:v>NrfA</c:v>
                </c:pt>
                <c:pt idx="6">
                  <c:v>PhoR</c:v>
                </c:pt>
                <c:pt idx="7">
                  <c:v>MrcA</c:v>
                </c:pt>
                <c:pt idx="8">
                  <c:v>TolQ</c:v>
                </c:pt>
                <c:pt idx="9">
                  <c:v>AraJ</c:v>
                </c:pt>
                <c:pt idx="10">
                  <c:v>Bd2782</c:v>
                </c:pt>
                <c:pt idx="11">
                  <c:v>Bd1025*</c:v>
                </c:pt>
                <c:pt idx="12">
                  <c:v>CcmC</c:v>
                </c:pt>
              </c:strCache>
            </c:strRef>
          </c:cat>
          <c:val>
            <c:numRef>
              <c:f>'Fig 6A'!$J$2:$J$14</c:f>
              <c:numCache>
                <c:formatCode>0.00</c:formatCode>
                <c:ptCount val="13"/>
                <c:pt idx="0">
                  <c:v>0.05300108</c:v>
                </c:pt>
                <c:pt idx="1">
                  <c:v>0.18773388</c:v>
                </c:pt>
                <c:pt idx="2">
                  <c:v>0.20907641</c:v>
                </c:pt>
                <c:pt idx="3">
                  <c:v>0.29470824</c:v>
                </c:pt>
                <c:pt idx="4">
                  <c:v>0.12652231</c:v>
                </c:pt>
                <c:pt idx="5">
                  <c:v>0.41075565</c:v>
                </c:pt>
                <c:pt idx="6">
                  <c:v>0.399836600000006</c:v>
                </c:pt>
                <c:pt idx="7">
                  <c:v>0.43412965</c:v>
                </c:pt>
                <c:pt idx="8">
                  <c:v>0.25584231</c:v>
                </c:pt>
                <c:pt idx="9">
                  <c:v>0.52063556</c:v>
                </c:pt>
                <c:pt idx="10">
                  <c:v>0.34823962</c:v>
                </c:pt>
                <c:pt idx="11">
                  <c:v>0.503812409999993</c:v>
                </c:pt>
                <c:pt idx="12">
                  <c:v>0.4062084</c:v>
                </c:pt>
              </c:numCache>
            </c:numRef>
          </c:val>
          <c:extLst xmlns:c16r2="http://schemas.microsoft.com/office/drawing/2015/06/chart">
            <c:ext xmlns:c16="http://schemas.microsoft.com/office/drawing/2014/chart" uri="{C3380CC4-5D6E-409C-BE32-E72D297353CC}">
              <c16:uniqueId val="{00000002-4E39-4450-89DF-15FDF7967D4D}"/>
            </c:ext>
          </c:extLst>
        </c:ser>
        <c:dLbls>
          <c:showLegendKey val="0"/>
          <c:showVal val="0"/>
          <c:showCatName val="0"/>
          <c:showSerName val="0"/>
          <c:showPercent val="0"/>
          <c:showBubbleSize val="0"/>
        </c:dLbls>
        <c:gapWidth val="60"/>
        <c:axId val="-2143501480"/>
        <c:axId val="-2118418104"/>
      </c:barChart>
      <c:catAx>
        <c:axId val="-2143501480"/>
        <c:scaling>
          <c:orientation val="minMax"/>
        </c:scaling>
        <c:delete val="0"/>
        <c:axPos val="b"/>
        <c:numFmt formatCode="General" sourceLinked="1"/>
        <c:majorTickMark val="out"/>
        <c:minorTickMark val="none"/>
        <c:tickLblPos val="nextTo"/>
        <c:crossAx val="-2118418104"/>
        <c:crosses val="autoZero"/>
        <c:auto val="1"/>
        <c:lblAlgn val="ctr"/>
        <c:lblOffset val="100"/>
        <c:noMultiLvlLbl val="0"/>
      </c:catAx>
      <c:valAx>
        <c:axId val="-2118418104"/>
        <c:scaling>
          <c:orientation val="minMax"/>
          <c:max val="0.600000000000001"/>
        </c:scaling>
        <c:delete val="0"/>
        <c:axPos val="l"/>
        <c:majorGridlines/>
        <c:numFmt formatCode="0.0" sourceLinked="0"/>
        <c:majorTickMark val="out"/>
        <c:minorTickMark val="none"/>
        <c:tickLblPos val="nextTo"/>
        <c:crossAx val="-2143501480"/>
        <c:crosses val="autoZero"/>
        <c:crossBetween val="between"/>
        <c:majorUnit val="0.1"/>
      </c:valAx>
    </c:plotArea>
    <c:plotVisOnly val="1"/>
    <c:dispBlanksAs val="gap"/>
    <c:showDLblsOverMax val="0"/>
  </c:chart>
  <c:spPr>
    <a:ln>
      <a:solidFill>
        <a:srgbClr val="000000"/>
      </a:solidFill>
    </a:ln>
  </c:spPr>
  <c:txPr>
    <a:bodyPr/>
    <a:lstStyle/>
    <a:p>
      <a:pPr>
        <a:defRPr sz="1400" b="1" i="0" baseline="0">
          <a:latin typeface="Arial" pitchFamily="34" charset="0"/>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Sheet2!$C$1</c:f>
              <c:strCache>
                <c:ptCount val="1"/>
                <c:pt idx="0">
                  <c:v>Wild Type (Body/ Mutant)</c:v>
                </c:pt>
              </c:strCache>
            </c:strRef>
          </c:tx>
          <c:spPr>
            <a:solidFill>
              <a:srgbClr val="C00000"/>
            </a:solidFill>
            <a:ln>
              <a:solidFill>
                <a:schemeClr val="tx1"/>
              </a:solidFill>
            </a:ln>
          </c:spPr>
          <c:invertIfNegative val="0"/>
          <c:errBars>
            <c:errBarType val="both"/>
            <c:errValType val="cust"/>
            <c:noEndCap val="0"/>
            <c:plus>
              <c:numRef>
                <c:f>Sheet2!$D$2:$D$21</c:f>
                <c:numCache>
                  <c:formatCode>General</c:formatCode>
                  <c:ptCount val="20"/>
                  <c:pt idx="0">
                    <c:v>0.0362861370000004</c:v>
                  </c:pt>
                  <c:pt idx="1">
                    <c:v>0.03157525</c:v>
                  </c:pt>
                  <c:pt idx="2">
                    <c:v>0.0260493500000002</c:v>
                  </c:pt>
                  <c:pt idx="3">
                    <c:v>0.070117214000001</c:v>
                  </c:pt>
                  <c:pt idx="4">
                    <c:v>0.017108075</c:v>
                  </c:pt>
                  <c:pt idx="5">
                    <c:v>0.034539024</c:v>
                  </c:pt>
                  <c:pt idx="6">
                    <c:v>0.055395392</c:v>
                  </c:pt>
                  <c:pt idx="7">
                    <c:v>0.067344127</c:v>
                  </c:pt>
                  <c:pt idx="8">
                    <c:v>0.0056291282</c:v>
                  </c:pt>
                  <c:pt idx="9">
                    <c:v>0.013036484</c:v>
                  </c:pt>
                  <c:pt idx="10">
                    <c:v>0.054747642</c:v>
                  </c:pt>
                  <c:pt idx="11">
                    <c:v>0.045348362</c:v>
                  </c:pt>
                  <c:pt idx="12">
                    <c:v>0.0236331920000003</c:v>
                  </c:pt>
                  <c:pt idx="13">
                    <c:v>0.043562396</c:v>
                  </c:pt>
                  <c:pt idx="14">
                    <c:v>0.00264891400000006</c:v>
                  </c:pt>
                  <c:pt idx="15">
                    <c:v>0.052460512</c:v>
                  </c:pt>
                  <c:pt idx="16">
                    <c:v>0.043264087</c:v>
                  </c:pt>
                  <c:pt idx="17">
                    <c:v>0.0464616270000001</c:v>
                  </c:pt>
                  <c:pt idx="18">
                    <c:v>0.0212358300000004</c:v>
                  </c:pt>
                  <c:pt idx="19">
                    <c:v>0.075820587</c:v>
                  </c:pt>
                </c:numCache>
              </c:numRef>
            </c:plus>
            <c:minus>
              <c:numRef>
                <c:f>Sheet2!$D$2:$D$21</c:f>
                <c:numCache>
                  <c:formatCode>General</c:formatCode>
                  <c:ptCount val="20"/>
                  <c:pt idx="0">
                    <c:v>0.0362861370000004</c:v>
                  </c:pt>
                  <c:pt idx="1">
                    <c:v>0.03157525</c:v>
                  </c:pt>
                  <c:pt idx="2">
                    <c:v>0.0260493500000002</c:v>
                  </c:pt>
                  <c:pt idx="3">
                    <c:v>0.070117214000001</c:v>
                  </c:pt>
                  <c:pt idx="4">
                    <c:v>0.017108075</c:v>
                  </c:pt>
                  <c:pt idx="5">
                    <c:v>0.034539024</c:v>
                  </c:pt>
                  <c:pt idx="6">
                    <c:v>0.055395392</c:v>
                  </c:pt>
                  <c:pt idx="7">
                    <c:v>0.067344127</c:v>
                  </c:pt>
                  <c:pt idx="8">
                    <c:v>0.0056291282</c:v>
                  </c:pt>
                  <c:pt idx="9">
                    <c:v>0.013036484</c:v>
                  </c:pt>
                  <c:pt idx="10">
                    <c:v>0.054747642</c:v>
                  </c:pt>
                  <c:pt idx="11">
                    <c:v>0.045348362</c:v>
                  </c:pt>
                  <c:pt idx="12">
                    <c:v>0.0236331920000003</c:v>
                  </c:pt>
                  <c:pt idx="13">
                    <c:v>0.043562396</c:v>
                  </c:pt>
                  <c:pt idx="14">
                    <c:v>0.00264891400000006</c:v>
                  </c:pt>
                  <c:pt idx="15">
                    <c:v>0.052460512</c:v>
                  </c:pt>
                  <c:pt idx="16">
                    <c:v>0.043264087</c:v>
                  </c:pt>
                  <c:pt idx="17">
                    <c:v>0.0464616270000001</c:v>
                  </c:pt>
                  <c:pt idx="18">
                    <c:v>0.0212358300000004</c:v>
                  </c:pt>
                  <c:pt idx="19">
                    <c:v>0.075820587</c:v>
                  </c:pt>
                </c:numCache>
              </c:numRef>
            </c:minus>
          </c:errBars>
          <c:cat>
            <c:strRef>
              <c:f>Sheet2!$B$2:$B$21</c:f>
              <c:strCache>
                <c:ptCount val="20"/>
                <c:pt idx="0">
                  <c:v>Bd2724 </c:v>
                </c:pt>
                <c:pt idx="1">
                  <c:v>PrkA2</c:v>
                </c:pt>
                <c:pt idx="2">
                  <c:v>PrkA1</c:v>
                </c:pt>
                <c:pt idx="3">
                  <c:v>FeoB </c:v>
                </c:pt>
                <c:pt idx="4">
                  <c:v>MotA</c:v>
                </c:pt>
                <c:pt idx="5">
                  <c:v> NolG</c:v>
                </c:pt>
                <c:pt idx="6">
                  <c:v>DsbA</c:v>
                </c:pt>
                <c:pt idx="7">
                  <c:v>DnaK </c:v>
                </c:pt>
                <c:pt idx="8">
                  <c:v>TolQ</c:v>
                </c:pt>
                <c:pt idx="9">
                  <c:v>TolQ</c:v>
                </c:pt>
                <c:pt idx="10">
                  <c:v>MreB </c:v>
                </c:pt>
                <c:pt idx="11">
                  <c:v> PhoR </c:v>
                </c:pt>
                <c:pt idx="12">
                  <c:v>TolR</c:v>
                </c:pt>
                <c:pt idx="13">
                  <c:v>RibH</c:v>
                </c:pt>
                <c:pt idx="14">
                  <c:v>TatA</c:v>
                </c:pt>
                <c:pt idx="15">
                  <c:v>KdpD </c:v>
                </c:pt>
                <c:pt idx="16">
                  <c:v>PyrE</c:v>
                </c:pt>
                <c:pt idx="17">
                  <c:v>FliL </c:v>
                </c:pt>
                <c:pt idx="18">
                  <c:v> TonB</c:v>
                </c:pt>
                <c:pt idx="19">
                  <c:v>Bd2030 </c:v>
                </c:pt>
              </c:strCache>
            </c:strRef>
          </c:cat>
          <c:val>
            <c:numRef>
              <c:f>Sheet2!$C$2:$C$21</c:f>
              <c:numCache>
                <c:formatCode>0.00</c:formatCode>
                <c:ptCount val="20"/>
                <c:pt idx="0">
                  <c:v>2.992098914002697</c:v>
                </c:pt>
                <c:pt idx="1">
                  <c:v>2.994031249003549</c:v>
                </c:pt>
                <c:pt idx="2">
                  <c:v>3.009086508438667</c:v>
                </c:pt>
                <c:pt idx="3">
                  <c:v>3.044222136402217</c:v>
                </c:pt>
                <c:pt idx="4">
                  <c:v>3.053088414173617</c:v>
                </c:pt>
                <c:pt idx="5">
                  <c:v>3.067998975901961</c:v>
                </c:pt>
                <c:pt idx="6">
                  <c:v>3.12243667464242</c:v>
                </c:pt>
                <c:pt idx="7">
                  <c:v>3.156983398813378</c:v>
                </c:pt>
                <c:pt idx="8">
                  <c:v>3.212814038917844</c:v>
                </c:pt>
                <c:pt idx="9">
                  <c:v>3.434103199746258</c:v>
                </c:pt>
                <c:pt idx="10">
                  <c:v>3.546382498347031</c:v>
                </c:pt>
                <c:pt idx="11">
                  <c:v>3.682163185445264</c:v>
                </c:pt>
                <c:pt idx="12">
                  <c:v>3.838958898915951</c:v>
                </c:pt>
                <c:pt idx="13">
                  <c:v>3.871996593882036</c:v>
                </c:pt>
                <c:pt idx="14">
                  <c:v>4.066968161861754</c:v>
                </c:pt>
                <c:pt idx="15">
                  <c:v>4.177803297657121</c:v>
                </c:pt>
                <c:pt idx="16">
                  <c:v>4.688586873044366</c:v>
                </c:pt>
                <c:pt idx="17">
                  <c:v>4.848967746897069</c:v>
                </c:pt>
                <c:pt idx="18">
                  <c:v>5.271024760480692</c:v>
                </c:pt>
                <c:pt idx="19">
                  <c:v>5.395897542265701</c:v>
                </c:pt>
              </c:numCache>
            </c:numRef>
          </c:val>
          <c:extLst xmlns:c16r2="http://schemas.microsoft.com/office/drawing/2015/06/chart">
            <c:ext xmlns:c16="http://schemas.microsoft.com/office/drawing/2014/chart" uri="{C3380CC4-5D6E-409C-BE32-E72D297353CC}">
              <c16:uniqueId val="{00000000-B3BF-4EC8-91F5-F059BA3B888D}"/>
            </c:ext>
          </c:extLst>
        </c:ser>
        <c:dLbls>
          <c:showLegendKey val="0"/>
          <c:showVal val="0"/>
          <c:showCatName val="0"/>
          <c:showSerName val="0"/>
          <c:showPercent val="0"/>
          <c:showBubbleSize val="0"/>
        </c:dLbls>
        <c:gapWidth val="62"/>
        <c:axId val="2103749800"/>
        <c:axId val="2103727896"/>
      </c:barChart>
      <c:catAx>
        <c:axId val="2103749800"/>
        <c:scaling>
          <c:orientation val="minMax"/>
        </c:scaling>
        <c:delete val="0"/>
        <c:axPos val="l"/>
        <c:numFmt formatCode="General" sourceLinked="1"/>
        <c:majorTickMark val="out"/>
        <c:minorTickMark val="none"/>
        <c:tickLblPos val="nextTo"/>
        <c:txPr>
          <a:bodyPr rot="-120000"/>
          <a:lstStyle/>
          <a:p>
            <a:pPr>
              <a:defRPr sz="800" baseline="0"/>
            </a:pPr>
            <a:endParaRPr lang="en-US"/>
          </a:p>
        </c:txPr>
        <c:crossAx val="2103727896"/>
        <c:crosses val="autoZero"/>
        <c:auto val="1"/>
        <c:lblAlgn val="ctr"/>
        <c:lblOffset val="100"/>
        <c:noMultiLvlLbl val="0"/>
      </c:catAx>
      <c:valAx>
        <c:axId val="2103727896"/>
        <c:scaling>
          <c:orientation val="minMax"/>
        </c:scaling>
        <c:delete val="0"/>
        <c:axPos val="b"/>
        <c:majorGridlines/>
        <c:numFmt formatCode="0" sourceLinked="0"/>
        <c:majorTickMark val="out"/>
        <c:minorTickMark val="none"/>
        <c:tickLblPos val="nextTo"/>
        <c:txPr>
          <a:bodyPr anchor="t" anchorCtr="0"/>
          <a:lstStyle/>
          <a:p>
            <a:pPr>
              <a:defRPr sz="1400" baseline="0">
                <a:latin typeface="Arial" pitchFamily="34" charset="0"/>
              </a:defRPr>
            </a:pPr>
            <a:endParaRPr lang="en-US"/>
          </a:p>
        </c:txPr>
        <c:crossAx val="2103749800"/>
        <c:crosses val="autoZero"/>
        <c:crossBetween val="between"/>
        <c:majorUnit val="1.5"/>
      </c:valAx>
    </c:plotArea>
    <c:plotVisOnly val="1"/>
    <c:dispBlanksAs val="gap"/>
    <c:showDLblsOverMax val="0"/>
  </c:chart>
  <c:txPr>
    <a:bodyPr/>
    <a:lstStyle/>
    <a:p>
      <a:pPr>
        <a:defRPr sz="700" b="1" i="0" baseline="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dPt>
            <c:idx val="0"/>
            <c:invertIfNegative val="0"/>
            <c:bubble3D val="0"/>
            <c:spPr>
              <a:solidFill>
                <a:srgbClr val="0070C0"/>
              </a:solidFill>
              <a:ln>
                <a:solidFill>
                  <a:sysClr val="windowText" lastClr="000000"/>
                </a:solidFill>
              </a:ln>
            </c:spPr>
            <c:extLst xmlns:c16r2="http://schemas.microsoft.com/office/drawing/2015/06/chart">
              <c:ext xmlns:c16="http://schemas.microsoft.com/office/drawing/2014/chart" uri="{C3380CC4-5D6E-409C-BE32-E72D297353CC}">
                <c16:uniqueId val="{00000001-82D2-4DBE-90E7-E6EAE816D7CA}"/>
              </c:ext>
            </c:extLst>
          </c:dPt>
          <c:dPt>
            <c:idx val="1"/>
            <c:invertIfNegative val="0"/>
            <c:bubble3D val="0"/>
            <c:spPr>
              <a:solidFill>
                <a:srgbClr val="FF0000"/>
              </a:solidFill>
              <a:ln>
                <a:solidFill>
                  <a:sysClr val="windowText" lastClr="000000"/>
                </a:solidFill>
              </a:ln>
            </c:spPr>
            <c:extLst xmlns:c16r2="http://schemas.microsoft.com/office/drawing/2015/06/chart">
              <c:ext xmlns:c16="http://schemas.microsoft.com/office/drawing/2014/chart" uri="{C3380CC4-5D6E-409C-BE32-E72D297353CC}">
                <c16:uniqueId val="{00000003-82D2-4DBE-90E7-E6EAE816D7CA}"/>
              </c:ext>
            </c:extLst>
          </c:dPt>
          <c:dPt>
            <c:idx val="2"/>
            <c:invertIfNegative val="0"/>
            <c:bubble3D val="0"/>
            <c:spPr>
              <a:solidFill>
                <a:srgbClr val="00B050"/>
              </a:solidFill>
              <a:ln>
                <a:solidFill>
                  <a:sysClr val="windowText" lastClr="000000"/>
                </a:solidFill>
              </a:ln>
            </c:spPr>
            <c:extLst xmlns:c16r2="http://schemas.microsoft.com/office/drawing/2015/06/chart">
              <c:ext xmlns:c16="http://schemas.microsoft.com/office/drawing/2014/chart" uri="{C3380CC4-5D6E-409C-BE32-E72D297353CC}">
                <c16:uniqueId val="{00000005-82D2-4DBE-90E7-E6EAE816D7CA}"/>
              </c:ext>
            </c:extLst>
          </c:dPt>
          <c:dPt>
            <c:idx val="3"/>
            <c:invertIfNegative val="0"/>
            <c:bubble3D val="0"/>
            <c:spPr>
              <a:solidFill>
                <a:schemeClr val="accent6">
                  <a:lumMod val="75000"/>
                </a:schemeClr>
              </a:solidFill>
              <a:ln>
                <a:solidFill>
                  <a:sysClr val="windowText" lastClr="000000"/>
                </a:solidFill>
              </a:ln>
            </c:spPr>
            <c:extLst xmlns:c16r2="http://schemas.microsoft.com/office/drawing/2015/06/chart">
              <c:ext xmlns:c16="http://schemas.microsoft.com/office/drawing/2014/chart" uri="{C3380CC4-5D6E-409C-BE32-E72D297353CC}">
                <c16:uniqueId val="{00000007-82D2-4DBE-90E7-E6EAE816D7CA}"/>
              </c:ext>
            </c:extLst>
          </c:dPt>
          <c:dPt>
            <c:idx val="4"/>
            <c:invertIfNegative val="0"/>
            <c:bubble3D val="0"/>
            <c:spPr>
              <a:solidFill>
                <a:schemeClr val="tx1"/>
              </a:solidFill>
              <a:ln>
                <a:solidFill>
                  <a:sysClr val="windowText" lastClr="000000"/>
                </a:solidFill>
              </a:ln>
            </c:spPr>
            <c:extLst xmlns:c16r2="http://schemas.microsoft.com/office/drawing/2015/06/chart">
              <c:ext xmlns:c16="http://schemas.microsoft.com/office/drawing/2014/chart" uri="{C3380CC4-5D6E-409C-BE32-E72D297353CC}">
                <c16:uniqueId val="{00000009-82D2-4DBE-90E7-E6EAE816D7CA}"/>
              </c:ext>
            </c:extLst>
          </c:dPt>
          <c:cat>
            <c:strRef>
              <c:f>'FS Venn'!$A$1:$A$5</c:f>
              <c:strCache>
                <c:ptCount val="5"/>
                <c:pt idx="0">
                  <c:v> Mascot</c:v>
                </c:pt>
                <c:pt idx="1">
                  <c:v> Phenyx</c:v>
                </c:pt>
                <c:pt idx="2">
                  <c:v> Sequest</c:v>
                </c:pt>
                <c:pt idx="3">
                  <c:v> X! tandem</c:v>
                </c:pt>
                <c:pt idx="4">
                  <c:v>TOTAL</c:v>
                </c:pt>
              </c:strCache>
            </c:strRef>
          </c:cat>
          <c:val>
            <c:numRef>
              <c:f>'FS Venn'!$B$1:$B$5</c:f>
              <c:numCache>
                <c:formatCode>General</c:formatCode>
                <c:ptCount val="5"/>
                <c:pt idx="0">
                  <c:v>8684.0</c:v>
                </c:pt>
                <c:pt idx="1">
                  <c:v>8215.0</c:v>
                </c:pt>
                <c:pt idx="2">
                  <c:v>7731.0</c:v>
                </c:pt>
                <c:pt idx="3">
                  <c:v>8982.0</c:v>
                </c:pt>
                <c:pt idx="4">
                  <c:v>10214.0</c:v>
                </c:pt>
              </c:numCache>
            </c:numRef>
          </c:val>
          <c:extLst xmlns:c16r2="http://schemas.microsoft.com/office/drawing/2015/06/chart">
            <c:ext xmlns:c16="http://schemas.microsoft.com/office/drawing/2014/chart" uri="{C3380CC4-5D6E-409C-BE32-E72D297353CC}">
              <c16:uniqueId val="{0000000A-82D2-4DBE-90E7-E6EAE816D7CA}"/>
            </c:ext>
          </c:extLst>
        </c:ser>
        <c:dLbls>
          <c:showLegendKey val="0"/>
          <c:showVal val="0"/>
          <c:showCatName val="0"/>
          <c:showSerName val="0"/>
          <c:showPercent val="0"/>
          <c:showBubbleSize val="0"/>
        </c:dLbls>
        <c:gapWidth val="60"/>
        <c:axId val="2103516200"/>
        <c:axId val="2103744696"/>
      </c:barChart>
      <c:catAx>
        <c:axId val="2103516200"/>
        <c:scaling>
          <c:orientation val="minMax"/>
        </c:scaling>
        <c:delete val="0"/>
        <c:axPos val="b"/>
        <c:numFmt formatCode="General" sourceLinked="0"/>
        <c:majorTickMark val="out"/>
        <c:minorTickMark val="none"/>
        <c:tickLblPos val="nextTo"/>
        <c:txPr>
          <a:bodyPr rot="-2520000"/>
          <a:lstStyle/>
          <a:p>
            <a:pPr>
              <a:defRPr sz="1200" b="1" i="0" baseline="0"/>
            </a:pPr>
            <a:endParaRPr lang="en-US"/>
          </a:p>
        </c:txPr>
        <c:crossAx val="2103744696"/>
        <c:crosses val="autoZero"/>
        <c:auto val="1"/>
        <c:lblAlgn val="ctr"/>
        <c:lblOffset val="0"/>
        <c:noMultiLvlLbl val="0"/>
      </c:catAx>
      <c:valAx>
        <c:axId val="2103744696"/>
        <c:scaling>
          <c:orientation val="minMax"/>
          <c:max val="12000.0"/>
        </c:scaling>
        <c:delete val="0"/>
        <c:axPos val="l"/>
        <c:majorGridlines/>
        <c:numFmt formatCode="General" sourceLinked="1"/>
        <c:majorTickMark val="out"/>
        <c:minorTickMark val="none"/>
        <c:tickLblPos val="nextTo"/>
        <c:txPr>
          <a:bodyPr/>
          <a:lstStyle/>
          <a:p>
            <a:pPr>
              <a:defRPr sz="1400" b="1" i="0" baseline="0">
                <a:latin typeface="Arial" pitchFamily="34" charset="0"/>
              </a:defRPr>
            </a:pPr>
            <a:endParaRPr lang="en-US"/>
          </a:p>
        </c:txPr>
        <c:crossAx val="2103516200"/>
        <c:crosses val="autoZero"/>
        <c:crossBetween val="between"/>
        <c:majorUnit val="3000.0"/>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1989" cy="349901"/>
          </a:xfrm>
          <a:prstGeom prst="rect">
            <a:avLst/>
          </a:prstGeom>
        </p:spPr>
        <p:txBody>
          <a:bodyPr vert="horz" lIns="89291" tIns="44646" rIns="89291" bIns="44646" rtlCol="0"/>
          <a:lstStyle>
            <a:lvl1pPr algn="l">
              <a:defRPr sz="1200"/>
            </a:lvl1pPr>
          </a:lstStyle>
          <a:p>
            <a:endParaRPr lang="en-US" dirty="0"/>
          </a:p>
        </p:txBody>
      </p:sp>
      <p:sp>
        <p:nvSpPr>
          <p:cNvPr id="3" name="Date Placeholder 2"/>
          <p:cNvSpPr>
            <a:spLocks noGrp="1"/>
          </p:cNvSpPr>
          <p:nvPr>
            <p:ph type="dt" sz="quarter" idx="1"/>
          </p:nvPr>
        </p:nvSpPr>
        <p:spPr>
          <a:xfrm>
            <a:off x="5230983" y="0"/>
            <a:ext cx="4003541" cy="349901"/>
          </a:xfrm>
          <a:prstGeom prst="rect">
            <a:avLst/>
          </a:prstGeom>
        </p:spPr>
        <p:txBody>
          <a:bodyPr vert="horz" lIns="89291" tIns="44646" rIns="89291" bIns="44646" rtlCol="0"/>
          <a:lstStyle>
            <a:lvl1pPr algn="r">
              <a:defRPr sz="1200"/>
            </a:lvl1pPr>
          </a:lstStyle>
          <a:p>
            <a:fld id="{5BDA7E26-7A18-4BD8-9C04-B233DB542CB5}" type="datetimeFigureOut">
              <a:rPr lang="en-US" smtClean="0"/>
              <a:t>5/22/18</a:t>
            </a:fld>
            <a:endParaRPr lang="en-US" dirty="0"/>
          </a:p>
        </p:txBody>
      </p:sp>
      <p:sp>
        <p:nvSpPr>
          <p:cNvPr id="4" name="Footer Placeholder 3"/>
          <p:cNvSpPr>
            <a:spLocks noGrp="1"/>
          </p:cNvSpPr>
          <p:nvPr>
            <p:ph type="ftr" sz="quarter" idx="2"/>
          </p:nvPr>
        </p:nvSpPr>
        <p:spPr>
          <a:xfrm>
            <a:off x="1" y="6658952"/>
            <a:ext cx="4001989" cy="349901"/>
          </a:xfrm>
          <a:prstGeom prst="rect">
            <a:avLst/>
          </a:prstGeom>
        </p:spPr>
        <p:txBody>
          <a:bodyPr vert="horz" lIns="89291" tIns="44646" rIns="89291" bIns="446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30983" y="6658952"/>
            <a:ext cx="4003541" cy="349901"/>
          </a:xfrm>
          <a:prstGeom prst="rect">
            <a:avLst/>
          </a:prstGeom>
        </p:spPr>
        <p:txBody>
          <a:bodyPr vert="horz" lIns="89291" tIns="44646" rIns="89291" bIns="44646" rtlCol="0" anchor="b"/>
          <a:lstStyle>
            <a:lvl1pPr algn="r">
              <a:defRPr sz="1200"/>
            </a:lvl1pPr>
          </a:lstStyle>
          <a:p>
            <a:fld id="{6EA57A37-A154-4D6B-9A9B-21C097987ECB}" type="slidenum">
              <a:rPr lang="en-US" smtClean="0"/>
              <a:t>‹#›</a:t>
            </a:fld>
            <a:endParaRPr lang="en-US" dirty="0"/>
          </a:p>
        </p:txBody>
      </p:sp>
    </p:spTree>
    <p:extLst>
      <p:ext uri="{BB962C8B-B14F-4D97-AF65-F5344CB8AC3E}">
        <p14:creationId xmlns:p14="http://schemas.microsoft.com/office/powerpoint/2010/main" val="1767293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1989" cy="349901"/>
          </a:xfrm>
          <a:prstGeom prst="rect">
            <a:avLst/>
          </a:prstGeom>
        </p:spPr>
        <p:txBody>
          <a:bodyPr vert="horz" lIns="89291" tIns="44646" rIns="89291" bIns="44646" rtlCol="0"/>
          <a:lstStyle>
            <a:lvl1pPr algn="l">
              <a:defRPr sz="1200"/>
            </a:lvl1pPr>
          </a:lstStyle>
          <a:p>
            <a:endParaRPr lang="en-US" dirty="0"/>
          </a:p>
        </p:txBody>
      </p:sp>
      <p:sp>
        <p:nvSpPr>
          <p:cNvPr id="3" name="Date Placeholder 2"/>
          <p:cNvSpPr>
            <a:spLocks noGrp="1"/>
          </p:cNvSpPr>
          <p:nvPr>
            <p:ph type="dt" idx="1"/>
          </p:nvPr>
        </p:nvSpPr>
        <p:spPr>
          <a:xfrm>
            <a:off x="5230983" y="0"/>
            <a:ext cx="4003541" cy="349901"/>
          </a:xfrm>
          <a:prstGeom prst="rect">
            <a:avLst/>
          </a:prstGeom>
        </p:spPr>
        <p:txBody>
          <a:bodyPr vert="horz" lIns="89291" tIns="44646" rIns="89291" bIns="44646" rtlCol="0"/>
          <a:lstStyle>
            <a:lvl1pPr algn="r">
              <a:defRPr sz="1200"/>
            </a:lvl1pPr>
          </a:lstStyle>
          <a:p>
            <a:fld id="{ABC8075C-6361-D94A-9466-64023AC02132}" type="datetimeFigureOut">
              <a:rPr lang="en-US" smtClean="0"/>
              <a:t>5/22/18</a:t>
            </a:fld>
            <a:endParaRPr lang="en-US" dirty="0"/>
          </a:p>
        </p:txBody>
      </p:sp>
      <p:sp>
        <p:nvSpPr>
          <p:cNvPr id="4" name="Slide Image Placeholder 3"/>
          <p:cNvSpPr>
            <a:spLocks noGrp="1" noRot="1" noChangeAspect="1"/>
          </p:cNvSpPr>
          <p:nvPr>
            <p:ph type="sldImg" idx="2"/>
          </p:nvPr>
        </p:nvSpPr>
        <p:spPr>
          <a:xfrm>
            <a:off x="1801813" y="527050"/>
            <a:ext cx="5632450" cy="2628900"/>
          </a:xfrm>
          <a:prstGeom prst="rect">
            <a:avLst/>
          </a:prstGeom>
          <a:noFill/>
          <a:ln w="12700">
            <a:solidFill>
              <a:prstClr val="black"/>
            </a:solidFill>
          </a:ln>
        </p:spPr>
        <p:txBody>
          <a:bodyPr vert="horz" lIns="89291" tIns="44646" rIns="89291" bIns="44646" rtlCol="0" anchor="ctr"/>
          <a:lstStyle/>
          <a:p>
            <a:endParaRPr lang="en-US" dirty="0"/>
          </a:p>
        </p:txBody>
      </p:sp>
      <p:sp>
        <p:nvSpPr>
          <p:cNvPr id="5" name="Notes Placeholder 4"/>
          <p:cNvSpPr>
            <a:spLocks noGrp="1"/>
          </p:cNvSpPr>
          <p:nvPr>
            <p:ph type="body" sz="quarter" idx="3"/>
          </p:nvPr>
        </p:nvSpPr>
        <p:spPr>
          <a:xfrm>
            <a:off x="923298" y="3330250"/>
            <a:ext cx="7389481" cy="3153751"/>
          </a:xfrm>
          <a:prstGeom prst="rect">
            <a:avLst/>
          </a:prstGeom>
        </p:spPr>
        <p:txBody>
          <a:bodyPr vert="horz" lIns="89291" tIns="44646" rIns="89291" bIns="446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58952"/>
            <a:ext cx="4001989" cy="349901"/>
          </a:xfrm>
          <a:prstGeom prst="rect">
            <a:avLst/>
          </a:prstGeom>
        </p:spPr>
        <p:txBody>
          <a:bodyPr vert="horz" lIns="89291" tIns="44646" rIns="89291" bIns="446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30983" y="6658952"/>
            <a:ext cx="4003541" cy="349901"/>
          </a:xfrm>
          <a:prstGeom prst="rect">
            <a:avLst/>
          </a:prstGeom>
        </p:spPr>
        <p:txBody>
          <a:bodyPr vert="horz" lIns="89291" tIns="44646" rIns="89291" bIns="44646" rtlCol="0" anchor="b"/>
          <a:lstStyle>
            <a:lvl1pPr algn="r">
              <a:defRPr sz="1200"/>
            </a:lvl1pPr>
          </a:lstStyle>
          <a:p>
            <a:fld id="{6DEA69A9-6882-7C43-8BDE-301AF5A92969}" type="slidenum">
              <a:rPr lang="en-US" smtClean="0"/>
              <a:t>‹#›</a:t>
            </a:fld>
            <a:endParaRPr lang="en-US" dirty="0"/>
          </a:p>
        </p:txBody>
      </p:sp>
    </p:spTree>
    <p:extLst>
      <p:ext uri="{BB962C8B-B14F-4D97-AF65-F5344CB8AC3E}">
        <p14:creationId xmlns:p14="http://schemas.microsoft.com/office/powerpoint/2010/main" val="176934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A69A9-6882-7C43-8BDE-301AF5A92969}" type="slidenum">
              <a:rPr lang="en-US" smtClean="0"/>
              <a:t>1</a:t>
            </a:fld>
            <a:endParaRPr lang="en-US" dirty="0"/>
          </a:p>
        </p:txBody>
      </p:sp>
    </p:spTree>
    <p:extLst>
      <p:ext uri="{BB962C8B-B14F-4D97-AF65-F5344CB8AC3E}">
        <p14:creationId xmlns:p14="http://schemas.microsoft.com/office/powerpoint/2010/main" val="275850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5965191"/>
            <a:ext cx="34975800" cy="41160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172200" y="10881360"/>
            <a:ext cx="28803600" cy="490728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282E98-B71B-B146-9BFB-1A162E43A2BB}" type="datetimeFigureOut">
              <a:rPr lang="en-US" smtClean="0"/>
              <a:t>5/22/18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25344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82E98-B71B-B146-9BFB-1A162E43A2BB}" type="datetimeFigureOut">
              <a:rPr lang="en-US" smtClean="0"/>
              <a:t>5/22/18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68367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245350" y="2151380"/>
            <a:ext cx="41662350" cy="458768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58300" y="2151380"/>
            <a:ext cx="124301250" cy="458768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82E98-B71B-B146-9BFB-1A162E43A2BB}" type="datetimeFigureOut">
              <a:rPr lang="en-US" smtClean="0"/>
              <a:t>5/22/18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317816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82E98-B71B-B146-9BFB-1A162E43A2BB}" type="datetimeFigureOut">
              <a:rPr lang="en-US" smtClean="0"/>
              <a:t>5/22/18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1425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12339321"/>
            <a:ext cx="34975800" cy="381381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3250409" y="8138798"/>
            <a:ext cx="34975800" cy="4200524"/>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282E98-B71B-B146-9BFB-1A162E43A2BB}" type="datetimeFigureOut">
              <a:rPr lang="en-US" smtClean="0"/>
              <a:t>5/22/18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130907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58300" y="12543792"/>
            <a:ext cx="82981800" cy="35484436"/>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25900" y="12543792"/>
            <a:ext cx="82981800" cy="35484436"/>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282E98-B71B-B146-9BFB-1A162E43A2BB}" type="datetimeFigureOut">
              <a:rPr lang="en-US" smtClean="0"/>
              <a:t>5/22/18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90939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768986"/>
            <a:ext cx="37033200" cy="3200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57400" y="4298316"/>
            <a:ext cx="18180846" cy="1791334"/>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2057400" y="6089650"/>
            <a:ext cx="18180846" cy="11063606"/>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902615" y="4298316"/>
            <a:ext cx="18187988" cy="1791334"/>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20902615" y="6089650"/>
            <a:ext cx="18187988" cy="11063606"/>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282E98-B71B-B146-9BFB-1A162E43A2BB}" type="datetimeFigureOut">
              <a:rPr lang="en-US" smtClean="0"/>
              <a:t>5/22/18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322444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282E98-B71B-B146-9BFB-1A162E43A2BB}" type="datetimeFigureOut">
              <a:rPr lang="en-US" smtClean="0"/>
              <a:t>5/22/18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6389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82E98-B71B-B146-9BFB-1A162E43A2BB}" type="datetimeFigureOut">
              <a:rPr lang="en-US" smtClean="0"/>
              <a:t>5/22/18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61223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764540"/>
            <a:ext cx="13537409" cy="325374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6087725" y="764542"/>
            <a:ext cx="23002875" cy="16388716"/>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57402" y="4018282"/>
            <a:ext cx="13537409" cy="13134976"/>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82E98-B71B-B146-9BFB-1A162E43A2BB}" type="datetimeFigureOut">
              <a:rPr lang="en-US" smtClean="0"/>
              <a:t>5/22/18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89323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13441680"/>
            <a:ext cx="24688800" cy="1586866"/>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8065296" y="1715770"/>
            <a:ext cx="24688800" cy="1152144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dirty="0"/>
          </a:p>
        </p:txBody>
      </p:sp>
      <p:sp>
        <p:nvSpPr>
          <p:cNvPr id="4" name="Text Placeholder 3"/>
          <p:cNvSpPr>
            <a:spLocks noGrp="1"/>
          </p:cNvSpPr>
          <p:nvPr>
            <p:ph type="body" sz="half" idx="2"/>
          </p:nvPr>
        </p:nvSpPr>
        <p:spPr>
          <a:xfrm>
            <a:off x="8065296" y="15028546"/>
            <a:ext cx="24688800" cy="2253614"/>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82E98-B71B-B146-9BFB-1A162E43A2BB}" type="datetimeFigureOut">
              <a:rPr lang="en-US" smtClean="0"/>
              <a:t>5/22/18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70836-89A3-C841-B44D-00CB464F285C}" type="slidenum">
              <a:rPr lang="en-US" smtClean="0"/>
              <a:t>‹#›</a:t>
            </a:fld>
            <a:endParaRPr lang="en-US" dirty="0"/>
          </a:p>
        </p:txBody>
      </p:sp>
    </p:spTree>
    <p:extLst>
      <p:ext uri="{BB962C8B-B14F-4D97-AF65-F5344CB8AC3E}">
        <p14:creationId xmlns:p14="http://schemas.microsoft.com/office/powerpoint/2010/main" val="2920793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768986"/>
            <a:ext cx="37033200" cy="32004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57400" y="4480562"/>
            <a:ext cx="37033200" cy="12672696"/>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57400" y="17797781"/>
            <a:ext cx="9601200" cy="102235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67282E98-B71B-B146-9BFB-1A162E43A2BB}" type="datetimeFigureOut">
              <a:rPr lang="en-US" smtClean="0"/>
              <a:t>5/22/18</a:t>
            </a:fld>
            <a:endParaRPr lang="en-US" dirty="0"/>
          </a:p>
        </p:txBody>
      </p:sp>
      <p:sp>
        <p:nvSpPr>
          <p:cNvPr id="5" name="Footer Placeholder 4"/>
          <p:cNvSpPr>
            <a:spLocks noGrp="1"/>
          </p:cNvSpPr>
          <p:nvPr>
            <p:ph type="ftr" sz="quarter" idx="3"/>
          </p:nvPr>
        </p:nvSpPr>
        <p:spPr>
          <a:xfrm>
            <a:off x="14058900" y="17797781"/>
            <a:ext cx="13030200" cy="102235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9489400" y="17797781"/>
            <a:ext cx="9601200" cy="102235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16770836-89A3-C841-B44D-00CB464F285C}" type="slidenum">
              <a:rPr lang="en-US" smtClean="0"/>
              <a:t>‹#›</a:t>
            </a:fld>
            <a:endParaRPr lang="en-US" dirty="0"/>
          </a:p>
        </p:txBody>
      </p:sp>
    </p:spTree>
    <p:extLst>
      <p:ext uri="{BB962C8B-B14F-4D97-AF65-F5344CB8AC3E}">
        <p14:creationId xmlns:p14="http://schemas.microsoft.com/office/powerpoint/2010/main" val="69545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24284"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1724284" rtl="0" eaLnBrk="1" latinLnBrk="0" hangingPunct="1">
        <a:spcBef>
          <a:spcPct val="20000"/>
        </a:spcBef>
        <a:buFont typeface="Arial"/>
        <a:buChar char="•"/>
        <a:defRPr sz="12100" kern="1200">
          <a:solidFill>
            <a:schemeClr val="tx1"/>
          </a:solidFill>
          <a:latin typeface="+mn-lt"/>
          <a:ea typeface="+mn-ea"/>
          <a:cs typeface="+mn-cs"/>
        </a:defRPr>
      </a:lvl1pPr>
      <a:lvl2pPr marL="2801962" indent="-1077678" algn="l" defTabSz="1724284" rtl="0" eaLnBrk="1" latinLnBrk="0" hangingPunct="1">
        <a:spcBef>
          <a:spcPct val="20000"/>
        </a:spcBef>
        <a:buFont typeface="Arial"/>
        <a:buChar char="–"/>
        <a:defRPr sz="10600" kern="1200">
          <a:solidFill>
            <a:schemeClr val="tx1"/>
          </a:solidFill>
          <a:latin typeface="+mn-lt"/>
          <a:ea typeface="+mn-ea"/>
          <a:cs typeface="+mn-cs"/>
        </a:defRPr>
      </a:lvl2pPr>
      <a:lvl3pPr marL="4310710" indent="-862142" algn="l" defTabSz="1724284" rtl="0" eaLnBrk="1" latinLnBrk="0" hangingPunct="1">
        <a:spcBef>
          <a:spcPct val="20000"/>
        </a:spcBef>
        <a:buFont typeface="Arial"/>
        <a:buChar char="•"/>
        <a:defRPr sz="9100" kern="1200">
          <a:solidFill>
            <a:schemeClr val="tx1"/>
          </a:solidFill>
          <a:latin typeface="+mn-lt"/>
          <a:ea typeface="+mn-ea"/>
          <a:cs typeface="+mn-cs"/>
        </a:defRPr>
      </a:lvl3pPr>
      <a:lvl4pPr marL="6034994" indent="-862142" algn="l" defTabSz="1724284" rtl="0" eaLnBrk="1" latinLnBrk="0" hangingPunct="1">
        <a:spcBef>
          <a:spcPct val="20000"/>
        </a:spcBef>
        <a:buFont typeface="Arial"/>
        <a:buChar char="–"/>
        <a:defRPr sz="7500" kern="1200">
          <a:solidFill>
            <a:schemeClr val="tx1"/>
          </a:solidFill>
          <a:latin typeface="+mn-lt"/>
          <a:ea typeface="+mn-ea"/>
          <a:cs typeface="+mn-cs"/>
        </a:defRPr>
      </a:lvl4pPr>
      <a:lvl5pPr marL="7759278" indent="-862142" algn="l" defTabSz="1724284" rtl="0" eaLnBrk="1" latinLnBrk="0" hangingPunct="1">
        <a:spcBef>
          <a:spcPct val="20000"/>
        </a:spcBef>
        <a:buFont typeface="Arial"/>
        <a:buChar char="»"/>
        <a:defRPr sz="7500" kern="1200">
          <a:solidFill>
            <a:schemeClr val="tx1"/>
          </a:solidFill>
          <a:latin typeface="+mn-lt"/>
          <a:ea typeface="+mn-ea"/>
          <a:cs typeface="+mn-cs"/>
        </a:defRPr>
      </a:lvl5pPr>
      <a:lvl6pPr marL="9483562" indent="-862142" algn="l" defTabSz="1724284" rtl="0" eaLnBrk="1" latinLnBrk="0" hangingPunct="1">
        <a:spcBef>
          <a:spcPct val="20000"/>
        </a:spcBef>
        <a:buFont typeface="Arial"/>
        <a:buChar char="•"/>
        <a:defRPr sz="7500" kern="1200">
          <a:solidFill>
            <a:schemeClr val="tx1"/>
          </a:solidFill>
          <a:latin typeface="+mn-lt"/>
          <a:ea typeface="+mn-ea"/>
          <a:cs typeface="+mn-cs"/>
        </a:defRPr>
      </a:lvl6pPr>
      <a:lvl7pPr marL="11207847" indent="-862142" algn="l" defTabSz="1724284" rtl="0" eaLnBrk="1" latinLnBrk="0" hangingPunct="1">
        <a:spcBef>
          <a:spcPct val="20000"/>
        </a:spcBef>
        <a:buFont typeface="Arial"/>
        <a:buChar char="•"/>
        <a:defRPr sz="7500" kern="1200">
          <a:solidFill>
            <a:schemeClr val="tx1"/>
          </a:solidFill>
          <a:latin typeface="+mn-lt"/>
          <a:ea typeface="+mn-ea"/>
          <a:cs typeface="+mn-cs"/>
        </a:defRPr>
      </a:lvl7pPr>
      <a:lvl8pPr marL="12932131" indent="-862142" algn="l" defTabSz="1724284" rtl="0" eaLnBrk="1" latinLnBrk="0" hangingPunct="1">
        <a:spcBef>
          <a:spcPct val="20000"/>
        </a:spcBef>
        <a:buFont typeface="Arial"/>
        <a:buChar char="•"/>
        <a:defRPr sz="7500" kern="1200">
          <a:solidFill>
            <a:schemeClr val="tx1"/>
          </a:solidFill>
          <a:latin typeface="+mn-lt"/>
          <a:ea typeface="+mn-ea"/>
          <a:cs typeface="+mn-cs"/>
        </a:defRPr>
      </a:lvl8pPr>
      <a:lvl9pPr marL="14656415" indent="-862142" algn="l" defTabSz="1724284" rtl="0" eaLnBrk="1" latinLnBrk="0" hangingPunct="1">
        <a:spcBef>
          <a:spcPct val="20000"/>
        </a:spcBef>
        <a:buFont typeface="Arial"/>
        <a:buChar char="•"/>
        <a:defRPr sz="7500" kern="1200">
          <a:solidFill>
            <a:schemeClr val="tx1"/>
          </a:solidFill>
          <a:latin typeface="+mn-lt"/>
          <a:ea typeface="+mn-ea"/>
          <a:cs typeface="+mn-cs"/>
        </a:defRPr>
      </a:lvl9pPr>
    </p:bodyStyle>
    <p:other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docs.google.com/spreadsheets/d/1z9Rm9sgvScEUlB9D6YdA1wt2-ba7zcCo3inLGZFd3yY/edit?usp=sharing" TargetMode="External"/><Relationship Id="rId12" Type="http://schemas.openxmlformats.org/officeDocument/2006/relationships/image" Target="../media/image3.png"/><Relationship Id="rId13" Type="http://schemas.openxmlformats.org/officeDocument/2006/relationships/image" Target="../media/image4.png"/><Relationship Id="rId14" Type="http://schemas.openxmlformats.org/officeDocument/2006/relationships/image" Target="../media/image5.png"/><Relationship Id="rId15" Type="http://schemas.openxmlformats.org/officeDocument/2006/relationships/image" Target="../media/image6.png"/><Relationship Id="rId16" Type="http://schemas.openxmlformats.org/officeDocument/2006/relationships/image" Target="../media/image7.png"/><Relationship Id="rId17"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 Id="rId9" Type="http://schemas.openxmlformats.org/officeDocument/2006/relationships/chart" Target="../charts/chart6.xml"/><Relationship Id="rId10"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9820" y="3216513"/>
            <a:ext cx="4845524" cy="4845524"/>
          </a:xfrm>
          <a:prstGeom prst="rect">
            <a:avLst/>
          </a:prstGeom>
        </p:spPr>
      </p:pic>
      <p:grpSp>
        <p:nvGrpSpPr>
          <p:cNvPr id="29" name="Group 28"/>
          <p:cNvGrpSpPr/>
          <p:nvPr/>
        </p:nvGrpSpPr>
        <p:grpSpPr>
          <a:xfrm>
            <a:off x="119634" y="-144463"/>
            <a:ext cx="41936893" cy="19200897"/>
            <a:chOff x="119634" y="-144463"/>
            <a:chExt cx="41936893" cy="19200897"/>
          </a:xfrm>
        </p:grpSpPr>
        <p:sp>
          <p:nvSpPr>
            <p:cNvPr id="183" name="Rounded Rectangle 295"/>
            <p:cNvSpPr>
              <a:spLocks noChangeArrowheads="1"/>
            </p:cNvSpPr>
            <p:nvPr/>
          </p:nvSpPr>
          <p:spPr bwMode="auto">
            <a:xfrm>
              <a:off x="10713828" y="14049132"/>
              <a:ext cx="22021518" cy="5007302"/>
            </a:xfrm>
            <a:prstGeom prst="roundRect">
              <a:avLst>
                <a:gd name="adj" fmla="val 3183"/>
              </a:avLst>
            </a:prstGeom>
            <a:noFill/>
            <a:ln w="50800">
              <a:solidFill>
                <a:srgbClr val="FF0000"/>
              </a:solidFill>
              <a:round/>
              <a:headEnd/>
              <a:tailEnd/>
            </a:ln>
            <a:extLst/>
          </p:spPr>
          <p:txBody>
            <a:bodyPr/>
            <a:lstStyle/>
            <a:p>
              <a:pPr defTabSz="1017588" eaLnBrk="0" hangingPunct="0"/>
              <a:endParaRPr lang="en-US" dirty="0">
                <a:solidFill>
                  <a:srgbClr val="FC9804"/>
                </a:solidFill>
              </a:endParaRPr>
            </a:p>
          </p:txBody>
        </p:sp>
        <p:graphicFrame>
          <p:nvGraphicFramePr>
            <p:cNvPr id="6" name="Chart 5"/>
            <p:cNvGraphicFramePr>
              <a:graphicFrameLocks/>
            </p:cNvGraphicFramePr>
            <p:nvPr>
              <p:extLst>
                <p:ext uri="{D42A27DB-BD31-4B8C-83A1-F6EECF244321}">
                  <p14:modId xmlns:p14="http://schemas.microsoft.com/office/powerpoint/2010/main" val="508370472"/>
                </p:ext>
              </p:extLst>
            </p:nvPr>
          </p:nvGraphicFramePr>
          <p:xfrm>
            <a:off x="180867" y="328235"/>
            <a:ext cx="0" cy="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1622281058"/>
                </p:ext>
              </p:extLst>
            </p:nvPr>
          </p:nvGraphicFramePr>
          <p:xfrm>
            <a:off x="170703" y="321987"/>
            <a:ext cx="0" cy="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extLst>
                <p:ext uri="{D42A27DB-BD31-4B8C-83A1-F6EECF244321}">
                  <p14:modId xmlns:p14="http://schemas.microsoft.com/office/powerpoint/2010/main" val="2878771844"/>
                </p:ext>
              </p:extLst>
            </p:nvPr>
          </p:nvGraphicFramePr>
          <p:xfrm>
            <a:off x="180867" y="328235"/>
            <a:ext cx="0" cy="0"/>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 Box 2"/>
            <p:cNvSpPr txBox="1">
              <a:spLocks noChangeArrowheads="1"/>
            </p:cNvSpPr>
            <p:nvPr/>
          </p:nvSpPr>
          <p:spPr bwMode="auto">
            <a:xfrm>
              <a:off x="228600" y="202931"/>
              <a:ext cx="41148000" cy="67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224" tIns="52116" rIns="100224" bIns="52116">
              <a:spAutoFit/>
            </a:bodyPr>
            <a:lstStyle>
              <a:lvl1pPr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cs typeface="ＭＳ Ｐゴシック" charset="0"/>
                </a:defRPr>
              </a:lvl1pPr>
              <a:lvl2pPr marL="742950" indent="-28575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2pPr>
              <a:lvl3pPr marL="11430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3pPr>
              <a:lvl4pPr marL="16002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4pPr>
              <a:lvl5pPr marL="20574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5pPr>
              <a:lvl6pPr marL="25146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6pPr>
              <a:lvl7pPr marL="29718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7pPr>
              <a:lvl8pPr marL="34290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8pPr>
              <a:lvl9pPr marL="38862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9pPr>
            </a:lstStyle>
            <a:p>
              <a:pPr>
                <a:lnSpc>
                  <a:spcPct val="85000"/>
                </a:lnSpc>
                <a:buClr>
                  <a:srgbClr val="000000"/>
                </a:buClr>
                <a:buSzPct val="100000"/>
                <a:buFont typeface="Times New Roman" charset="0"/>
                <a:buNone/>
              </a:pPr>
              <a:endParaRPr lang="en-GB" sz="4200" dirty="0">
                <a:latin typeface="Copperplate Gothic Bold"/>
                <a:cs typeface="Copperplate Gothic Bold"/>
              </a:endParaRPr>
            </a:p>
          </p:txBody>
        </p:sp>
        <p:sp>
          <p:nvSpPr>
            <p:cNvPr id="10" name="Text Box 3"/>
            <p:cNvSpPr txBox="1">
              <a:spLocks noChangeArrowheads="1"/>
            </p:cNvSpPr>
            <p:nvPr/>
          </p:nvSpPr>
          <p:spPr bwMode="auto">
            <a:xfrm>
              <a:off x="460375" y="858860"/>
              <a:ext cx="40181454" cy="189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224" tIns="52116" rIns="100224" bIns="52116">
              <a:spAutoFit/>
            </a:bodyPr>
            <a:lstStyle>
              <a:lvl1pPr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cs typeface="ＭＳ Ｐゴシック" charset="0"/>
                </a:defRPr>
              </a:lvl1pPr>
              <a:lvl2pPr marL="742950" indent="-28575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2pPr>
              <a:lvl3pPr marL="11430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3pPr>
              <a:lvl4pPr marL="16002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4pPr>
              <a:lvl5pPr marL="2057400" indent="-228600" defTabSz="1017588" eaLnBrk="0" hangingPunct="0">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5pPr>
              <a:lvl6pPr marL="25146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6pPr>
              <a:lvl7pPr marL="29718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7pPr>
              <a:lvl8pPr marL="34290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8pPr>
              <a:lvl9pPr marL="3886200" indent="-228600" defTabSz="1017588" eaLnBrk="0" fontAlgn="base" hangingPunct="0">
                <a:spcBef>
                  <a:spcPct val="0"/>
                </a:spcBef>
                <a:spcAft>
                  <a:spcPct val="0"/>
                </a:spcAft>
                <a:tabLst>
                  <a:tab pos="0" algn="l"/>
                  <a:tab pos="498475" algn="l"/>
                  <a:tab pos="998538" algn="l"/>
                  <a:tab pos="1498600" algn="l"/>
                  <a:tab pos="1998663" algn="l"/>
                  <a:tab pos="2500313" algn="l"/>
                  <a:tab pos="3000375" algn="l"/>
                  <a:tab pos="3500438" algn="l"/>
                  <a:tab pos="4000500" algn="l"/>
                  <a:tab pos="4500563" algn="l"/>
                  <a:tab pos="5000625" algn="l"/>
                  <a:tab pos="5502275" algn="l"/>
                  <a:tab pos="6002338" algn="l"/>
                  <a:tab pos="6502400" algn="l"/>
                  <a:tab pos="7002463" algn="l"/>
                  <a:tab pos="7502525" algn="l"/>
                  <a:tab pos="8002588" algn="l"/>
                  <a:tab pos="8502650" algn="l"/>
                  <a:tab pos="9004300" algn="l"/>
                  <a:tab pos="9504363" algn="l"/>
                  <a:tab pos="10004425" algn="l"/>
                  <a:tab pos="10479088" algn="l"/>
                  <a:tab pos="11285538" algn="l"/>
                  <a:tab pos="12091988" algn="l"/>
                  <a:tab pos="12898438" algn="l"/>
                  <a:tab pos="13704888" algn="l"/>
                  <a:tab pos="14509750" algn="l"/>
                  <a:tab pos="15316200" algn="l"/>
                  <a:tab pos="16122650" algn="l"/>
                  <a:tab pos="16929100" algn="l"/>
                  <a:tab pos="17735550" algn="l"/>
                  <a:tab pos="18540413" algn="l"/>
                </a:tabLst>
                <a:defRPr sz="2700">
                  <a:solidFill>
                    <a:srgbClr val="000000"/>
                  </a:solidFill>
                  <a:latin typeface="Times New Roman" charset="0"/>
                  <a:ea typeface="ＭＳ Ｐゴシック" charset="0"/>
                </a:defRPr>
              </a:lvl9pPr>
            </a:lstStyle>
            <a:p>
              <a:pPr algn="ctr">
                <a:buClr>
                  <a:srgbClr val="000000"/>
                </a:buClr>
                <a:buSzPct val="100000"/>
              </a:pPr>
              <a:r>
                <a:rPr lang="en-US" sz="3000" b="1" u="sng" dirty="0" smtClean="0">
                  <a:solidFill>
                    <a:srgbClr val="000099"/>
                  </a:solidFill>
                </a:rPr>
                <a:t>Caleb Easterly</a:t>
              </a:r>
              <a:r>
                <a:rPr lang="en-US" sz="3000" b="1" baseline="30000" dirty="0" smtClean="0">
                  <a:solidFill>
                    <a:srgbClr val="000099"/>
                  </a:solidFill>
                </a:rPr>
                <a:t>1</a:t>
              </a:r>
              <a:r>
                <a:rPr lang="en-US" sz="3000" b="1" dirty="0" smtClean="0">
                  <a:solidFill>
                    <a:srgbClr val="000099"/>
                  </a:solidFill>
                </a:rPr>
                <a:t>; Carolin Kolmeder</a:t>
              </a:r>
              <a:r>
                <a:rPr lang="en-US" sz="3000" b="1" baseline="30000" dirty="0" smtClean="0">
                  <a:solidFill>
                    <a:srgbClr val="000099"/>
                  </a:solidFill>
                </a:rPr>
                <a:t>2</a:t>
              </a:r>
              <a:r>
                <a:rPr lang="en-US" sz="3000" b="1" dirty="0" smtClean="0">
                  <a:solidFill>
                    <a:srgbClr val="000099"/>
                  </a:solidFill>
                </a:rPr>
                <a:t>; Thilo Muth</a:t>
              </a:r>
              <a:r>
                <a:rPr lang="en-US" sz="3000" b="1" baseline="30000" dirty="0" smtClean="0">
                  <a:solidFill>
                    <a:srgbClr val="000099"/>
                  </a:solidFill>
                </a:rPr>
                <a:t>3</a:t>
              </a:r>
              <a:r>
                <a:rPr lang="en-US" sz="3000" b="1" dirty="0" smtClean="0">
                  <a:solidFill>
                    <a:srgbClr val="000099"/>
                  </a:solidFill>
                </a:rPr>
                <a:t>; Bart Mesuere</a:t>
              </a:r>
              <a:r>
                <a:rPr lang="en-US" sz="3000" b="1" baseline="30000" dirty="0" smtClean="0">
                  <a:solidFill>
                    <a:srgbClr val="000099"/>
                  </a:solidFill>
                </a:rPr>
                <a:t>4</a:t>
              </a:r>
              <a:r>
                <a:rPr lang="en-US" sz="3000" b="1" dirty="0" smtClean="0">
                  <a:solidFill>
                    <a:srgbClr val="000099"/>
                  </a:solidFill>
                </a:rPr>
                <a:t>; Subina Mehta</a:t>
              </a:r>
              <a:r>
                <a:rPr lang="en-US" sz="3000" b="1" baseline="30000" dirty="0" smtClean="0">
                  <a:solidFill>
                    <a:srgbClr val="000099"/>
                  </a:solidFill>
                </a:rPr>
                <a:t>1</a:t>
              </a:r>
              <a:r>
                <a:rPr lang="en-US" sz="3000" b="1" dirty="0" smtClean="0">
                  <a:solidFill>
                    <a:srgbClr val="000099"/>
                  </a:solidFill>
                </a:rPr>
                <a:t>; Praveen Kumar</a:t>
              </a:r>
              <a:r>
                <a:rPr lang="en-US" sz="3000" b="1" baseline="30000" dirty="0" smtClean="0">
                  <a:solidFill>
                    <a:srgbClr val="000099"/>
                  </a:solidFill>
                </a:rPr>
                <a:t>1</a:t>
              </a:r>
              <a:r>
                <a:rPr lang="en-US" sz="3000" b="1" dirty="0" smtClean="0">
                  <a:solidFill>
                    <a:srgbClr val="000099"/>
                  </a:solidFill>
                </a:rPr>
                <a:t>; </a:t>
              </a:r>
              <a:r>
                <a:rPr lang="en-US" sz="3000" b="1" dirty="0">
                  <a:solidFill>
                    <a:srgbClr val="000099"/>
                  </a:solidFill>
                </a:rPr>
                <a:t>James </a:t>
              </a:r>
              <a:r>
                <a:rPr lang="en-US" sz="3000" b="1" dirty="0" smtClean="0">
                  <a:solidFill>
                    <a:srgbClr val="000099"/>
                  </a:solidFill>
                </a:rPr>
                <a:t>Johnson</a:t>
              </a:r>
              <a:r>
                <a:rPr lang="en-US" sz="3000" b="1" baseline="30000" dirty="0">
                  <a:solidFill>
                    <a:srgbClr val="000099"/>
                  </a:solidFill>
                </a:rPr>
                <a:t>1</a:t>
              </a:r>
              <a:r>
                <a:rPr lang="en-US" sz="3000" b="1" dirty="0" smtClean="0">
                  <a:solidFill>
                    <a:srgbClr val="000099"/>
                  </a:solidFill>
                </a:rPr>
                <a:t>, Shane Hubler</a:t>
              </a:r>
              <a:r>
                <a:rPr lang="en-US" sz="3000" b="1" baseline="30000" dirty="0" smtClean="0">
                  <a:solidFill>
                    <a:srgbClr val="000099"/>
                  </a:solidFill>
                </a:rPr>
                <a:t>1</a:t>
              </a:r>
              <a:r>
                <a:rPr lang="en-US" sz="3000" b="1" dirty="0" smtClean="0">
                  <a:solidFill>
                    <a:srgbClr val="000099"/>
                  </a:solidFill>
                </a:rPr>
                <a:t> , </a:t>
              </a:r>
              <a:r>
                <a:rPr lang="en-US" sz="3000" b="1" dirty="0">
                  <a:solidFill>
                    <a:srgbClr val="000099"/>
                  </a:solidFill>
                </a:rPr>
                <a:t>Jaime Huerta-</a:t>
              </a:r>
              <a:r>
                <a:rPr lang="en-US" sz="3000" b="1" dirty="0" smtClean="0">
                  <a:solidFill>
                    <a:srgbClr val="000099"/>
                  </a:solidFill>
                </a:rPr>
                <a:t>Cepas</a:t>
              </a:r>
              <a:r>
                <a:rPr lang="en-US" sz="3000" b="1" baseline="30000" dirty="0">
                  <a:solidFill>
                    <a:srgbClr val="000099"/>
                  </a:solidFill>
                </a:rPr>
                <a:t>4</a:t>
              </a:r>
              <a:r>
                <a:rPr lang="en-US" sz="3000" b="1" dirty="0">
                  <a:solidFill>
                    <a:srgbClr val="000099"/>
                  </a:solidFill>
                </a:rPr>
                <a:t>, Bjoern </a:t>
              </a:r>
              <a:r>
                <a:rPr lang="en-US" sz="3000" b="1" dirty="0" err="1">
                  <a:solidFill>
                    <a:srgbClr val="000099"/>
                  </a:solidFill>
                </a:rPr>
                <a:t>Gruening</a:t>
              </a:r>
              <a:r>
                <a:rPr lang="en-US" sz="3000" b="1" dirty="0">
                  <a:solidFill>
                    <a:srgbClr val="000099"/>
                  </a:solidFill>
                </a:rPr>
                <a:t>; </a:t>
              </a:r>
              <a:r>
                <a:rPr lang="en-US" sz="3000" b="1" dirty="0" smtClean="0">
                  <a:solidFill>
                    <a:srgbClr val="000099"/>
                  </a:solidFill>
                </a:rPr>
                <a:t>Michael </a:t>
              </a:r>
              <a:r>
                <a:rPr lang="en-US" sz="3000" b="1" dirty="0">
                  <a:solidFill>
                    <a:srgbClr val="000099"/>
                  </a:solidFill>
                </a:rPr>
                <a:t>Riffle; Damon May; W. Judson Hervey; </a:t>
              </a:r>
              <a:r>
                <a:rPr lang="en-US" sz="3000" b="1" dirty="0" smtClean="0">
                  <a:solidFill>
                    <a:srgbClr val="000099"/>
                  </a:solidFill>
                </a:rPr>
                <a:t>Alessandro </a:t>
              </a:r>
              <a:r>
                <a:rPr lang="en-US" sz="3000" b="1" dirty="0" err="1">
                  <a:solidFill>
                    <a:srgbClr val="000099"/>
                  </a:solidFill>
                </a:rPr>
                <a:t>Tanca</a:t>
              </a:r>
              <a:r>
                <a:rPr lang="en-US" sz="3000" b="1" dirty="0">
                  <a:solidFill>
                    <a:srgbClr val="000099"/>
                  </a:solidFill>
                </a:rPr>
                <a:t>; Brook L Nunn; Joel </a:t>
              </a:r>
              <a:r>
                <a:rPr lang="en-US" sz="3000" b="1" dirty="0" err="1">
                  <a:solidFill>
                    <a:srgbClr val="000099"/>
                  </a:solidFill>
                </a:rPr>
                <a:t>Rudney</a:t>
              </a:r>
              <a:r>
                <a:rPr lang="en-US" sz="3000" b="1" dirty="0">
                  <a:solidFill>
                    <a:srgbClr val="000099"/>
                  </a:solidFill>
                </a:rPr>
                <a:t>; Timothy J. Griffin;  Pratik D Jagtap</a:t>
              </a:r>
              <a:endParaRPr lang="en-US" sz="1200" b="1" dirty="0" smtClean="0">
                <a:solidFill>
                  <a:srgbClr val="000099"/>
                </a:solidFill>
              </a:endParaRPr>
            </a:p>
            <a:p>
              <a:pPr algn="ctr">
                <a:buClr>
                  <a:srgbClr val="000000"/>
                </a:buClr>
                <a:buSzPct val="100000"/>
              </a:pPr>
              <a:r>
                <a:rPr lang="en-US" sz="2800" b="1" i="1" baseline="30000" dirty="0" smtClean="0">
                  <a:solidFill>
                    <a:srgbClr val="FF0000"/>
                  </a:solidFill>
                </a:rPr>
                <a:t>1</a:t>
              </a:r>
              <a:r>
                <a:rPr lang="en-US" sz="2800" b="1" i="1" dirty="0">
                  <a:solidFill>
                    <a:srgbClr val="FF0000"/>
                  </a:solidFill>
                </a:rPr>
                <a:t> </a:t>
              </a:r>
              <a:r>
                <a:rPr lang="en-US" sz="2800" b="1" i="1" dirty="0" err="1" smtClean="0">
                  <a:solidFill>
                    <a:srgbClr val="FF0000"/>
                  </a:solidFill>
                </a:rPr>
                <a:t>Biochem</a:t>
              </a:r>
              <a:r>
                <a:rPr lang="en-US" sz="2800" b="1" i="1" dirty="0" smtClean="0">
                  <a:solidFill>
                    <a:srgbClr val="FF0000"/>
                  </a:solidFill>
                </a:rPr>
                <a:t>. Mol Biol. Biophysics, University </a:t>
              </a:r>
              <a:r>
                <a:rPr lang="en-US" sz="2800" b="1" i="1" dirty="0">
                  <a:solidFill>
                    <a:srgbClr val="FF0000"/>
                  </a:solidFill>
                </a:rPr>
                <a:t>of Minnesota, Minneapolis, MN</a:t>
              </a:r>
              <a:r>
                <a:rPr lang="en-US" sz="2800" b="1" i="1" dirty="0" smtClean="0">
                  <a:solidFill>
                    <a:srgbClr val="FF0000"/>
                  </a:solidFill>
                </a:rPr>
                <a:t>; </a:t>
              </a:r>
              <a:r>
                <a:rPr lang="en-US" sz="2800" b="1" i="1" baseline="30000" dirty="0" smtClean="0">
                  <a:solidFill>
                    <a:srgbClr val="FF0000"/>
                  </a:solidFill>
                </a:rPr>
                <a:t>3</a:t>
              </a:r>
              <a:r>
                <a:rPr lang="en-US" sz="2800" b="1" i="1" dirty="0">
                  <a:solidFill>
                    <a:srgbClr val="FF0000"/>
                  </a:solidFill>
                </a:rPr>
                <a:t> Advanced Clinical Biosystems Research Institute, Los Angeles, CA; </a:t>
              </a:r>
              <a:r>
                <a:rPr lang="en-US" sz="2800" b="1" i="1" baseline="30000" dirty="0">
                  <a:solidFill>
                    <a:srgbClr val="FF0000"/>
                  </a:solidFill>
                </a:rPr>
                <a:t>4</a:t>
              </a:r>
              <a:r>
                <a:rPr lang="en-US" sz="2800" b="1" i="1" dirty="0">
                  <a:solidFill>
                    <a:srgbClr val="FF0000"/>
                  </a:solidFill>
                </a:rPr>
                <a:t> University of Freiburg, Freiburg, Germany; </a:t>
              </a:r>
              <a:endParaRPr lang="en-US" sz="2800" b="1" i="1" dirty="0" smtClean="0">
                <a:solidFill>
                  <a:srgbClr val="FF0000"/>
                </a:solidFill>
              </a:endParaRPr>
            </a:p>
            <a:p>
              <a:pPr algn="ctr">
                <a:buClr>
                  <a:srgbClr val="000000"/>
                </a:buClr>
                <a:buSzPct val="100000"/>
              </a:pPr>
              <a:r>
                <a:rPr lang="en-US" sz="2800" b="1" i="1" baseline="30000" dirty="0" smtClean="0">
                  <a:solidFill>
                    <a:srgbClr val="FF0000"/>
                  </a:solidFill>
                </a:rPr>
                <a:t>5</a:t>
              </a:r>
              <a:r>
                <a:rPr lang="en-US" sz="2800" b="1" i="1" dirty="0" smtClean="0">
                  <a:solidFill>
                    <a:srgbClr val="FF0000"/>
                  </a:solidFill>
                </a:rPr>
                <a:t>La </a:t>
              </a:r>
              <a:r>
                <a:rPr lang="en-US" sz="2800" b="1" i="1" dirty="0">
                  <a:solidFill>
                    <a:srgbClr val="FF0000"/>
                  </a:solidFill>
                </a:rPr>
                <a:t>Trobe University, Melbourne, Australia; </a:t>
              </a:r>
              <a:r>
                <a:rPr lang="en-US" sz="2800" b="1" i="1" baseline="30000" dirty="0" smtClean="0">
                  <a:solidFill>
                    <a:srgbClr val="FF0000"/>
                  </a:solidFill>
                </a:rPr>
                <a:t>6</a:t>
              </a:r>
              <a:r>
                <a:rPr lang="en-US" sz="2800" b="1" i="1" dirty="0" smtClean="0">
                  <a:solidFill>
                    <a:srgbClr val="FF0000"/>
                  </a:solidFill>
                </a:rPr>
                <a:t>Minnesota Supercomputing Institute, UMN, Minneapolis, MN;</a:t>
              </a:r>
              <a:r>
                <a:rPr lang="en-US" sz="2800" b="1" i="1" dirty="0">
                  <a:solidFill>
                    <a:srgbClr val="FF0000"/>
                  </a:solidFill>
                </a:rPr>
                <a:t>  </a:t>
              </a:r>
              <a:r>
                <a:rPr lang="en-US" sz="2800" b="1" i="1" baseline="30000" dirty="0">
                  <a:solidFill>
                    <a:srgbClr val="FF0000"/>
                  </a:solidFill>
                </a:rPr>
                <a:t>7</a:t>
              </a:r>
              <a:r>
                <a:rPr lang="en-US" sz="2800" b="1" i="1" dirty="0">
                  <a:solidFill>
                    <a:srgbClr val="FF0000"/>
                  </a:solidFill>
                </a:rPr>
                <a:t> Department of Biology, IMSB, ETH Zurich, Zurich, Switzerland; </a:t>
              </a:r>
              <a:r>
                <a:rPr lang="en-US" sz="2800" b="1" i="1" baseline="30000" dirty="0">
                  <a:solidFill>
                    <a:srgbClr val="FF0000"/>
                  </a:solidFill>
                </a:rPr>
                <a:t>8</a:t>
              </a:r>
              <a:r>
                <a:rPr lang="en-US" sz="2800" b="1" i="1" dirty="0" smtClean="0">
                  <a:solidFill>
                    <a:srgbClr val="FF0000"/>
                  </a:solidFill>
                </a:rPr>
                <a:t>Faculty </a:t>
              </a:r>
              <a:r>
                <a:rPr lang="en-US" sz="2800" b="1" i="1" dirty="0">
                  <a:solidFill>
                    <a:srgbClr val="FF0000"/>
                  </a:solidFill>
                </a:rPr>
                <a:t>of Science, University of Zurich, Zurich, Switzerland</a:t>
              </a:r>
              <a:endParaRPr lang="en-GB" sz="2800" b="1" i="1" dirty="0">
                <a:solidFill>
                  <a:srgbClr val="FF0000"/>
                </a:solidFill>
              </a:endParaRPr>
            </a:p>
          </p:txBody>
        </p:sp>
        <p:sp>
          <p:nvSpPr>
            <p:cNvPr id="11" name="Rounded Rectangle 295"/>
            <p:cNvSpPr>
              <a:spLocks noChangeArrowheads="1"/>
            </p:cNvSpPr>
            <p:nvPr/>
          </p:nvSpPr>
          <p:spPr bwMode="auto">
            <a:xfrm>
              <a:off x="119634" y="130766"/>
              <a:ext cx="40876197" cy="2646672"/>
            </a:xfrm>
            <a:prstGeom prst="roundRect">
              <a:avLst>
                <a:gd name="adj" fmla="val 16667"/>
              </a:avLst>
            </a:prstGeom>
            <a:noFill/>
            <a:ln w="63500" algn="ctr">
              <a:solidFill>
                <a:srgbClr val="0000FF"/>
              </a:solidFill>
              <a:round/>
              <a:headEnd/>
              <a:tailEnd/>
            </a:ln>
          </p:spPr>
          <p:txBody>
            <a:bodyPr/>
            <a:lstStyle/>
            <a:p>
              <a:pPr defTabSz="1017588" eaLnBrk="0" hangingPunct="0"/>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104355264"/>
                </p:ext>
              </p:extLst>
            </p:nvPr>
          </p:nvGraphicFramePr>
          <p:xfrm>
            <a:off x="180867" y="328235"/>
            <a:ext cx="0" cy="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Chart 15"/>
            <p:cNvGraphicFramePr>
              <a:graphicFrameLocks/>
            </p:cNvGraphicFramePr>
            <p:nvPr>
              <p:extLst>
                <p:ext uri="{D42A27DB-BD31-4B8C-83A1-F6EECF244321}">
                  <p14:modId xmlns:p14="http://schemas.microsoft.com/office/powerpoint/2010/main" val="4087421777"/>
                </p:ext>
              </p:extLst>
            </p:nvPr>
          </p:nvGraphicFramePr>
          <p:xfrm>
            <a:off x="180867" y="328235"/>
            <a:ext cx="0" cy="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Chart 20"/>
            <p:cNvGraphicFramePr/>
            <p:nvPr>
              <p:extLst>
                <p:ext uri="{D42A27DB-BD31-4B8C-83A1-F6EECF244321}">
                  <p14:modId xmlns:p14="http://schemas.microsoft.com/office/powerpoint/2010/main" val="2569118475"/>
                </p:ext>
              </p:extLst>
            </p:nvPr>
          </p:nvGraphicFramePr>
          <p:xfrm>
            <a:off x="180867" y="328235"/>
            <a:ext cx="0" cy="0"/>
          </p:xfrm>
          <a:graphic>
            <a:graphicData uri="http://schemas.openxmlformats.org/drawingml/2006/chart">
              <c:chart xmlns:c="http://schemas.openxmlformats.org/drawingml/2006/chart" xmlns:r="http://schemas.openxmlformats.org/officeDocument/2006/relationships" r:id="rId9"/>
            </a:graphicData>
          </a:graphic>
        </p:graphicFrame>
        <p:sp>
          <p:nvSpPr>
            <p:cNvPr id="79" name="Rounded Rectangle 295"/>
            <p:cNvSpPr>
              <a:spLocks noChangeArrowheads="1"/>
            </p:cNvSpPr>
            <p:nvPr/>
          </p:nvSpPr>
          <p:spPr bwMode="auto">
            <a:xfrm>
              <a:off x="33092725" y="8453840"/>
              <a:ext cx="7934002" cy="10602593"/>
            </a:xfrm>
            <a:prstGeom prst="roundRect">
              <a:avLst>
                <a:gd name="adj" fmla="val 5804"/>
              </a:avLst>
            </a:prstGeom>
            <a:noFill/>
            <a:ln w="63500">
              <a:solidFill>
                <a:schemeClr val="tx1"/>
              </a:solidFill>
              <a:round/>
              <a:headEnd/>
              <a:tailEnd/>
            </a:ln>
            <a:extLst/>
          </p:spPr>
          <p:txBody>
            <a:bodyPr/>
            <a:lstStyle/>
            <a:p>
              <a:pPr defTabSz="1017588" eaLnBrk="0" hangingPunct="0"/>
              <a:endParaRPr lang="en-US" dirty="0">
                <a:solidFill>
                  <a:srgbClr val="FF0000"/>
                </a:solidFill>
              </a:endParaRPr>
            </a:p>
          </p:txBody>
        </p:sp>
        <p:sp>
          <p:nvSpPr>
            <p:cNvPr id="39" name="AutoShape 7" descr="https://mail-attachment.googleusercontent.com/attachment/u/0/?ui=2&amp;ik=04a772f708&amp;view=att&amp;th=13f16772e8cf16d9&amp;attid=0.1&amp;disp=inline&amp;realattid=f_hhl3c00b1&amp;safe=1&amp;zw&amp;saduie=AG9B_P-eMcv4fVxqA-43VIdDBhTX&amp;sadet=1370471557435&amp;sads=zM_Us1Tz2Og3SMsb_vpRGtThFT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2" name="Rectangle 1037"/>
            <p:cNvSpPr>
              <a:spLocks noChangeArrowheads="1"/>
            </p:cNvSpPr>
            <p:nvPr/>
          </p:nvSpPr>
          <p:spPr bwMode="auto">
            <a:xfrm>
              <a:off x="33880751" y="8481188"/>
              <a:ext cx="6129086" cy="461665"/>
            </a:xfrm>
            <a:prstGeom prst="rect">
              <a:avLst/>
            </a:prstGeom>
            <a:noFill/>
            <a:ln w="9525">
              <a:noFill/>
              <a:miter lim="800000"/>
              <a:headEnd/>
              <a:tailEnd/>
            </a:ln>
            <a:effectLst/>
          </p:spPr>
          <p:txBody>
            <a:bodyPr wrap="square">
              <a:spAutoFit/>
            </a:bodyPr>
            <a:lstStyle/>
            <a:p>
              <a:pPr algn="ctr"/>
              <a:r>
                <a:rPr lang="en-US" sz="2400" b="1" u="sng" dirty="0" smtClean="0">
                  <a:effectLst>
                    <a:outerShdw blurRad="38100" dist="38100" dir="2700000" algn="tl">
                      <a:srgbClr val="DDDDDD"/>
                    </a:outerShdw>
                  </a:effectLst>
                  <a:latin typeface="Times New Roman"/>
                  <a:cs typeface="Times New Roman"/>
                </a:rPr>
                <a:t>SUMMARY</a:t>
              </a:r>
              <a:endParaRPr lang="en-US" sz="2400" b="1" u="sng" dirty="0">
                <a:effectLst>
                  <a:outerShdw blurRad="38100" dist="38100" dir="2700000" algn="tl">
                    <a:srgbClr val="DDDDDD"/>
                  </a:outerShdw>
                </a:effectLst>
                <a:latin typeface="Times New Roman"/>
                <a:cs typeface="Times New Roman"/>
              </a:endParaRPr>
            </a:p>
          </p:txBody>
        </p:sp>
        <p:sp>
          <p:nvSpPr>
            <p:cNvPr id="26" name="Rectangle 1037"/>
            <p:cNvSpPr>
              <a:spLocks noChangeArrowheads="1"/>
            </p:cNvSpPr>
            <p:nvPr/>
          </p:nvSpPr>
          <p:spPr bwMode="auto">
            <a:xfrm>
              <a:off x="2985694" y="2844758"/>
              <a:ext cx="4983162" cy="463040"/>
            </a:xfrm>
            <a:prstGeom prst="rect">
              <a:avLst/>
            </a:prstGeom>
            <a:noFill/>
            <a:ln w="9525">
              <a:noFill/>
              <a:miter lim="800000"/>
              <a:headEnd/>
              <a:tailEnd/>
            </a:ln>
            <a:effectLst/>
          </p:spPr>
          <p:txBody>
            <a:bodyPr lIns="92802" tIns="46401" rIns="92802" bIns="46401">
              <a:spAutoFit/>
            </a:bodyPr>
            <a:lstStyle/>
            <a:p>
              <a:pPr defTabSz="1749976" fontAlgn="auto">
                <a:spcBef>
                  <a:spcPts val="0"/>
                </a:spcBef>
                <a:spcAft>
                  <a:spcPts val="0"/>
                </a:spcAft>
                <a:defRPr/>
              </a:pPr>
              <a:r>
                <a:rPr lang="en-US" sz="2400" b="1" u="sng" dirty="0" smtClean="0">
                  <a:effectLst>
                    <a:outerShdw blurRad="38100" dist="38100" dir="2700000" algn="tl">
                      <a:srgbClr val="DDDDDD"/>
                    </a:outerShdw>
                  </a:effectLst>
                  <a:latin typeface="Times New Roman"/>
                  <a:cs typeface="Times New Roman"/>
                </a:rPr>
                <a:t>INTRODUCTION</a:t>
              </a:r>
              <a:endParaRPr lang="en-US" sz="2400" b="1" u="sng" dirty="0">
                <a:effectLst>
                  <a:outerShdw blurRad="38100" dist="38100" dir="2700000" algn="tl">
                    <a:srgbClr val="DDDDDD"/>
                  </a:outerShdw>
                </a:effectLst>
                <a:latin typeface="Times New Roman"/>
                <a:ea typeface="+mn-ea"/>
                <a:cs typeface="Times New Roman"/>
              </a:endParaRPr>
            </a:p>
          </p:txBody>
        </p:sp>
        <p:sp>
          <p:nvSpPr>
            <p:cNvPr id="28" name="Rounded Rectangle 295"/>
            <p:cNvSpPr>
              <a:spLocks noChangeArrowheads="1"/>
            </p:cNvSpPr>
            <p:nvPr/>
          </p:nvSpPr>
          <p:spPr bwMode="auto">
            <a:xfrm>
              <a:off x="174625" y="2855385"/>
              <a:ext cx="10287097" cy="5972537"/>
            </a:xfrm>
            <a:prstGeom prst="roundRect">
              <a:avLst>
                <a:gd name="adj" fmla="val 5806"/>
              </a:avLst>
            </a:prstGeom>
            <a:noFill/>
            <a:ln w="635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grpSp>
          <p:nvGrpSpPr>
            <p:cNvPr id="12" name="Group 11"/>
            <p:cNvGrpSpPr/>
            <p:nvPr/>
          </p:nvGrpSpPr>
          <p:grpSpPr>
            <a:xfrm>
              <a:off x="291659" y="8901578"/>
              <a:ext cx="11169304" cy="5025640"/>
              <a:chOff x="130176" y="6384728"/>
              <a:chExt cx="11169304" cy="5025640"/>
            </a:xfrm>
          </p:grpSpPr>
          <p:sp>
            <p:nvSpPr>
              <p:cNvPr id="25" name="Rounded Rectangle 295"/>
              <p:cNvSpPr>
                <a:spLocks noChangeArrowheads="1"/>
              </p:cNvSpPr>
              <p:nvPr/>
            </p:nvSpPr>
            <p:spPr bwMode="auto">
              <a:xfrm>
                <a:off x="130176" y="6426003"/>
                <a:ext cx="10176940" cy="4984365"/>
              </a:xfrm>
              <a:prstGeom prst="roundRect">
                <a:avLst>
                  <a:gd name="adj" fmla="val 5366"/>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sp>
            <p:nvSpPr>
              <p:cNvPr id="27" name="Rectangle 1056"/>
              <p:cNvSpPr>
                <a:spLocks noChangeArrowheads="1"/>
              </p:cNvSpPr>
              <p:nvPr/>
            </p:nvSpPr>
            <p:spPr bwMode="auto">
              <a:xfrm>
                <a:off x="1173200" y="6384728"/>
                <a:ext cx="8270146" cy="463040"/>
              </a:xfrm>
              <a:prstGeom prst="rect">
                <a:avLst/>
              </a:prstGeom>
              <a:noFill/>
              <a:ln w="9525">
                <a:noFill/>
                <a:miter lim="800000"/>
                <a:headEnd/>
                <a:tailEnd/>
              </a:ln>
              <a:effectLst/>
            </p:spPr>
            <p:txBody>
              <a:bodyPr wrap="square" lIns="92802" tIns="46401" rIns="92802" bIns="46401">
                <a:spAutoFit/>
              </a:bodyPr>
              <a:lstStyle/>
              <a:p>
                <a:pPr algn="ctr" defTabSz="1749976" fontAlgn="auto">
                  <a:spcBef>
                    <a:spcPts val="0"/>
                  </a:spcBef>
                  <a:spcAft>
                    <a:spcPts val="0"/>
                  </a:spcAft>
                  <a:defRPr/>
                </a:pPr>
                <a:r>
                  <a:rPr lang="en-US" sz="2400" b="1" u="sng" dirty="0" smtClean="0">
                    <a:effectLst>
                      <a:outerShdw blurRad="38100" dist="38100" dir="2700000" algn="tl">
                        <a:srgbClr val="DDDDDD"/>
                      </a:outerShdw>
                    </a:effectLst>
                  </a:rPr>
                  <a:t>DATASET FOR FUNCTIONAL ANALYSIS</a:t>
                </a:r>
                <a:endParaRPr lang="en-US" sz="2400" b="1" u="sng" dirty="0">
                  <a:effectLst>
                    <a:outerShdw blurRad="38100" dist="38100" dir="2700000" algn="tl">
                      <a:srgbClr val="DDDDDD"/>
                    </a:outerShdw>
                  </a:effectLst>
                  <a:latin typeface="+mn-lt"/>
                  <a:ea typeface="+mn-ea"/>
                  <a:cs typeface="+mn-cs"/>
                </a:endParaRPr>
              </a:p>
            </p:txBody>
          </p:sp>
          <p:sp>
            <p:nvSpPr>
              <p:cNvPr id="170" name="TextBox 533"/>
              <p:cNvSpPr txBox="1">
                <a:spLocks noChangeArrowheads="1"/>
              </p:cNvSpPr>
              <p:nvPr/>
            </p:nvSpPr>
            <p:spPr bwMode="auto">
              <a:xfrm>
                <a:off x="11254606" y="7641951"/>
                <a:ext cx="44874" cy="29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220" tIns="11110" rIns="22220" bIns="11110">
                <a:spAutoFit/>
              </a:bodyPr>
              <a:lstStyle>
                <a:lvl1pPr>
                  <a:defRPr sz="6900">
                    <a:solidFill>
                      <a:schemeClr val="tx1"/>
                    </a:solidFill>
                    <a:latin typeface="Calibri" charset="0"/>
                    <a:ea typeface="ＭＳ Ｐゴシック" charset="0"/>
                    <a:cs typeface="ＭＳ Ｐゴシック" charset="0"/>
                  </a:defRPr>
                </a:lvl1pPr>
                <a:lvl2pPr marL="742950" indent="-285750">
                  <a:defRPr sz="6900">
                    <a:solidFill>
                      <a:schemeClr val="tx1"/>
                    </a:solidFill>
                    <a:latin typeface="Calibri" charset="0"/>
                    <a:ea typeface="ＭＳ Ｐゴシック" charset="0"/>
                  </a:defRPr>
                </a:lvl2pPr>
                <a:lvl3pPr marL="1143000" indent="-228600">
                  <a:defRPr sz="6900">
                    <a:solidFill>
                      <a:schemeClr val="tx1"/>
                    </a:solidFill>
                    <a:latin typeface="Calibri" charset="0"/>
                    <a:ea typeface="ＭＳ Ｐゴシック" charset="0"/>
                  </a:defRPr>
                </a:lvl3pPr>
                <a:lvl4pPr marL="1600200" indent="-228600">
                  <a:defRPr sz="6900">
                    <a:solidFill>
                      <a:schemeClr val="tx1"/>
                    </a:solidFill>
                    <a:latin typeface="Calibri" charset="0"/>
                    <a:ea typeface="ＭＳ Ｐゴシック" charset="0"/>
                  </a:defRPr>
                </a:lvl4pPr>
                <a:lvl5pPr marL="2057400" indent="-228600">
                  <a:defRPr sz="6900">
                    <a:solidFill>
                      <a:schemeClr val="tx1"/>
                    </a:solidFill>
                    <a:latin typeface="Calibri" charset="0"/>
                    <a:ea typeface="ＭＳ Ｐゴシック" charset="0"/>
                  </a:defRPr>
                </a:lvl5pPr>
                <a:lvl6pPr marL="2514600" indent="-228600" defTabSz="1749425" fontAlgn="base">
                  <a:spcBef>
                    <a:spcPct val="0"/>
                  </a:spcBef>
                  <a:spcAft>
                    <a:spcPct val="0"/>
                  </a:spcAft>
                  <a:defRPr sz="6900">
                    <a:solidFill>
                      <a:schemeClr val="tx1"/>
                    </a:solidFill>
                    <a:latin typeface="Calibri" charset="0"/>
                    <a:ea typeface="ＭＳ Ｐゴシック" charset="0"/>
                  </a:defRPr>
                </a:lvl6pPr>
                <a:lvl7pPr marL="2971800" indent="-228600" defTabSz="1749425" fontAlgn="base">
                  <a:spcBef>
                    <a:spcPct val="0"/>
                  </a:spcBef>
                  <a:spcAft>
                    <a:spcPct val="0"/>
                  </a:spcAft>
                  <a:defRPr sz="6900">
                    <a:solidFill>
                      <a:schemeClr val="tx1"/>
                    </a:solidFill>
                    <a:latin typeface="Calibri" charset="0"/>
                    <a:ea typeface="ＭＳ Ｐゴシック" charset="0"/>
                  </a:defRPr>
                </a:lvl7pPr>
                <a:lvl8pPr marL="3429000" indent="-228600" defTabSz="1749425" fontAlgn="base">
                  <a:spcBef>
                    <a:spcPct val="0"/>
                  </a:spcBef>
                  <a:spcAft>
                    <a:spcPct val="0"/>
                  </a:spcAft>
                  <a:defRPr sz="6900">
                    <a:solidFill>
                      <a:schemeClr val="tx1"/>
                    </a:solidFill>
                    <a:latin typeface="Calibri" charset="0"/>
                    <a:ea typeface="ＭＳ Ｐゴシック" charset="0"/>
                  </a:defRPr>
                </a:lvl8pPr>
                <a:lvl9pPr marL="3886200" indent="-228600" defTabSz="1749425" fontAlgn="base">
                  <a:spcBef>
                    <a:spcPct val="0"/>
                  </a:spcBef>
                  <a:spcAft>
                    <a:spcPct val="0"/>
                  </a:spcAft>
                  <a:defRPr sz="6900">
                    <a:solidFill>
                      <a:schemeClr val="tx1"/>
                    </a:solidFill>
                    <a:latin typeface="Calibri" charset="0"/>
                    <a:ea typeface="ＭＳ Ｐゴシック" charset="0"/>
                  </a:defRPr>
                </a:lvl9pPr>
              </a:lstStyle>
              <a:p>
                <a:endParaRPr lang="en-US" sz="1800" b="1" dirty="0"/>
              </a:p>
            </p:txBody>
          </p:sp>
        </p:grpSp>
        <p:sp>
          <p:nvSpPr>
            <p:cNvPr id="17" name="AutoShape 2" descr="Displaying AEATESAMER-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4" descr="Displaying AEATESAMER-3.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8" name="Picture 57"/>
            <p:cNvPicPr>
              <a:picLocks noChangeAspect="1"/>
            </p:cNvPicPr>
            <p:nvPr/>
          </p:nvPicPr>
          <p:blipFill>
            <a:blip r:embed="rId10"/>
            <a:stretch>
              <a:fillRect/>
            </a:stretch>
          </p:blipFill>
          <p:spPr>
            <a:xfrm>
              <a:off x="34281790" y="17364725"/>
              <a:ext cx="5728047" cy="1017482"/>
            </a:xfrm>
            <a:prstGeom prst="rect">
              <a:avLst/>
            </a:prstGeom>
          </p:spPr>
        </p:pic>
        <p:sp>
          <p:nvSpPr>
            <p:cNvPr id="351" name="Rectangle 350"/>
            <p:cNvSpPr/>
            <p:nvPr/>
          </p:nvSpPr>
          <p:spPr>
            <a:xfrm>
              <a:off x="33092725" y="17183628"/>
              <a:ext cx="7986115" cy="1754327"/>
            </a:xfrm>
            <a:prstGeom prst="rect">
              <a:avLst/>
            </a:prstGeom>
          </p:spPr>
          <p:txBody>
            <a:bodyPr wrap="square">
              <a:spAutoFit/>
            </a:bodyPr>
            <a:lstStyle/>
            <a:p>
              <a:pPr algn="ctr"/>
              <a:endParaRPr lang="en-US" sz="2000" b="1" i="1" dirty="0" smtClean="0">
                <a:latin typeface="Times New Roman"/>
                <a:cs typeface="Times New Roman"/>
              </a:endParaRPr>
            </a:p>
            <a:p>
              <a:pPr algn="ctr"/>
              <a:endParaRPr lang="en-US" sz="2000" b="1" i="1" dirty="0">
                <a:latin typeface="Times New Roman"/>
                <a:cs typeface="Times New Roman"/>
              </a:endParaRPr>
            </a:p>
            <a:p>
              <a:pPr algn="ctr"/>
              <a:endParaRPr lang="en-US" sz="2000" b="1" i="1" dirty="0" smtClean="0">
                <a:latin typeface="Times New Roman"/>
                <a:cs typeface="Times New Roman"/>
              </a:endParaRPr>
            </a:p>
            <a:p>
              <a:pPr algn="ctr"/>
              <a:endParaRPr lang="en-US" sz="2400" b="1" i="1" dirty="0">
                <a:latin typeface="Times New Roman"/>
                <a:cs typeface="Times New Roman"/>
              </a:endParaRPr>
            </a:p>
            <a:p>
              <a:pPr algn="ctr"/>
              <a:r>
                <a:rPr lang="en-US" sz="2400" b="1" i="1" dirty="0" smtClean="0">
                  <a:solidFill>
                    <a:srgbClr val="FF0000"/>
                  </a:solidFill>
                  <a:latin typeface="Times New Roman"/>
                  <a:cs typeface="Times New Roman"/>
                </a:rPr>
                <a:t>GalaxyP </a:t>
              </a:r>
              <a:r>
                <a:rPr lang="en-US" sz="2400" b="1" i="1" dirty="0">
                  <a:solidFill>
                    <a:srgbClr val="FF0000"/>
                  </a:solidFill>
                  <a:latin typeface="Times New Roman"/>
                  <a:cs typeface="Times New Roman"/>
                </a:rPr>
                <a:t>is supported through the </a:t>
              </a:r>
              <a:r>
                <a:rPr lang="en-US" sz="2400" b="1" i="1" dirty="0" smtClean="0">
                  <a:solidFill>
                    <a:srgbClr val="FF0000"/>
                  </a:solidFill>
                  <a:latin typeface="Times New Roman"/>
                  <a:cs typeface="Times New Roman"/>
                </a:rPr>
                <a:t>NSF Grant # and NCI</a:t>
              </a:r>
              <a:r>
                <a:rPr lang="mr-IN" sz="2400" b="1" i="1" dirty="0" smtClean="0">
                  <a:solidFill>
                    <a:srgbClr val="FF0000"/>
                  </a:solidFill>
                  <a:latin typeface="Times New Roman"/>
                  <a:cs typeface="Times New Roman"/>
                </a:rPr>
                <a:t>…</a:t>
              </a:r>
              <a:r>
                <a:rPr lang="en-US" sz="2400" b="1" i="1" dirty="0" smtClean="0">
                  <a:solidFill>
                    <a:srgbClr val="FF0000"/>
                  </a:solidFill>
                  <a:latin typeface="Times New Roman"/>
                  <a:cs typeface="Times New Roman"/>
                </a:rPr>
                <a:t> </a:t>
              </a:r>
              <a:endParaRPr lang="en-US" sz="2400" b="1" dirty="0">
                <a:solidFill>
                  <a:srgbClr val="FF0000"/>
                </a:solidFill>
                <a:latin typeface="Times New Roman"/>
                <a:cs typeface="Times New Roman"/>
              </a:endParaRPr>
            </a:p>
          </p:txBody>
        </p:sp>
        <p:sp>
          <p:nvSpPr>
            <p:cNvPr id="22" name="Rectangle 21"/>
            <p:cNvSpPr/>
            <p:nvPr/>
          </p:nvSpPr>
          <p:spPr>
            <a:xfrm>
              <a:off x="1722380" y="141972"/>
              <a:ext cx="40334147" cy="646331"/>
            </a:xfrm>
            <a:prstGeom prst="rect">
              <a:avLst/>
            </a:prstGeom>
          </p:spPr>
          <p:txBody>
            <a:bodyPr wrap="square">
              <a:spAutoFit/>
            </a:bodyPr>
            <a:lstStyle/>
            <a:p>
              <a:pPr algn="ctr"/>
              <a:r>
                <a:rPr lang="en-US" sz="3600" dirty="0" err="1" smtClean="0">
                  <a:latin typeface="Copperplate Gothic Bold"/>
                  <a:cs typeface="Copperplate Gothic Bold"/>
                </a:rPr>
                <a:t>Unravelling</a:t>
              </a:r>
              <a:r>
                <a:rPr lang="en-US" sz="3600" dirty="0" smtClean="0">
                  <a:latin typeface="Copperplate Gothic Bold"/>
                  <a:cs typeface="Copperplate Gothic Bold"/>
                </a:rPr>
                <a:t> The Functions of </a:t>
              </a:r>
              <a:r>
                <a:rPr lang="en-US" sz="3600" dirty="0" err="1" smtClean="0">
                  <a:latin typeface="Copperplate Gothic Bold"/>
                  <a:cs typeface="Copperplate Gothic Bold"/>
                </a:rPr>
                <a:t>Microbiomes</a:t>
              </a:r>
              <a:r>
                <a:rPr lang="en-US" sz="3600" dirty="0" smtClean="0">
                  <a:latin typeface="Copperplate Gothic Bold"/>
                  <a:cs typeface="Copperplate Gothic Bold"/>
                </a:rPr>
                <a:t>: A Comprehensive Evaluation of </a:t>
              </a:r>
              <a:r>
                <a:rPr lang="en-US" sz="3600" dirty="0" err="1" smtClean="0">
                  <a:latin typeface="Copperplate Gothic Bold"/>
                  <a:cs typeface="Copperplate Gothic Bold"/>
                </a:rPr>
                <a:t>Sotware</a:t>
              </a:r>
              <a:r>
                <a:rPr lang="en-US" sz="3600" dirty="0" smtClean="0">
                  <a:latin typeface="Copperplate Gothic Bold"/>
                  <a:cs typeface="Copperplate Gothic Bold"/>
                </a:rPr>
                <a:t> Tools for Functional Metaproteomics</a:t>
              </a:r>
              <a:endParaRPr lang="en-US" sz="3600" dirty="0">
                <a:latin typeface="Copperplate Gothic Bold"/>
                <a:cs typeface="Copperplate Gothic Bold"/>
              </a:endParaRPr>
            </a:p>
          </p:txBody>
        </p:sp>
        <p:sp>
          <p:nvSpPr>
            <p:cNvPr id="14" name="Rectangle 13"/>
            <p:cNvSpPr/>
            <p:nvPr/>
          </p:nvSpPr>
          <p:spPr>
            <a:xfrm>
              <a:off x="180867" y="3579553"/>
              <a:ext cx="7512408" cy="5062924"/>
            </a:xfrm>
            <a:prstGeom prst="rect">
              <a:avLst/>
            </a:prstGeom>
          </p:spPr>
          <p:txBody>
            <a:bodyPr wrap="square">
              <a:spAutoFit/>
            </a:bodyPr>
            <a:lstStyle/>
            <a:p>
              <a:pPr marL="285750" indent="-285750">
                <a:buFont typeface="Arial"/>
                <a:buChar char="•"/>
              </a:pPr>
              <a:r>
                <a:rPr lang="en-US" sz="1900" b="1" dirty="0" smtClean="0">
                  <a:cs typeface="Times New Roman"/>
                </a:rPr>
                <a:t>Metaproteomics research involves </a:t>
              </a:r>
              <a:r>
                <a:rPr lang="en-US" sz="1900" b="1" dirty="0">
                  <a:cs typeface="Times New Roman"/>
                </a:rPr>
                <a:t>large-scale characterization of the entire protein complement of </a:t>
              </a:r>
              <a:r>
                <a:rPr lang="en-US" sz="1900" b="1" dirty="0" smtClean="0">
                  <a:cs typeface="Times New Roman"/>
                </a:rPr>
                <a:t>the microbiome. Metaproteomics has potential</a:t>
              </a:r>
              <a:r>
                <a:rPr lang="en-US" sz="1900" b="1" dirty="0" smtClean="0">
                  <a:cs typeface="Times New Roman" panose="02020603050405020304" pitchFamily="18" charset="0"/>
                </a:rPr>
                <a:t> </a:t>
              </a:r>
              <a:r>
                <a:rPr lang="en-US" sz="1900" b="1" dirty="0">
                  <a:cs typeface="Times New Roman" panose="02020603050405020304" pitchFamily="18" charset="0"/>
                </a:rPr>
                <a:t>to unravel the mechanistic </a:t>
              </a:r>
              <a:r>
                <a:rPr lang="en-US" sz="1900" b="1" dirty="0" smtClean="0">
                  <a:cs typeface="Times New Roman" panose="02020603050405020304" pitchFamily="18" charset="0"/>
                </a:rPr>
                <a:t>details </a:t>
              </a:r>
              <a:r>
                <a:rPr lang="en-US" sz="1900" b="1" dirty="0">
                  <a:cs typeface="Times New Roman" panose="02020603050405020304" pitchFamily="18" charset="0"/>
                </a:rPr>
                <a:t>of microbial interactions  with host / environment by  analyzing the  functional dynamics </a:t>
              </a:r>
              <a:r>
                <a:rPr lang="en-US" sz="1900" b="1" dirty="0" smtClean="0">
                  <a:cs typeface="Times New Roman" panose="02020603050405020304" pitchFamily="18" charset="0"/>
                </a:rPr>
                <a:t>of </a:t>
              </a:r>
              <a:r>
                <a:rPr lang="en-US" sz="1900" b="1" dirty="0">
                  <a:cs typeface="Times New Roman" panose="02020603050405020304" pitchFamily="18" charset="0"/>
                </a:rPr>
                <a:t>the microbiome.</a:t>
              </a:r>
              <a:endParaRPr lang="en-US" sz="1900" b="1" i="1" dirty="0">
                <a:cs typeface="Times New Roman" panose="02020603050405020304" pitchFamily="18" charset="0"/>
              </a:endParaRPr>
            </a:p>
            <a:p>
              <a:pPr marL="285750" indent="-285750">
                <a:buFont typeface="Arial"/>
                <a:buChar char="•"/>
              </a:pPr>
              <a:r>
                <a:rPr lang="en-US" sz="1900" b="1" dirty="0" smtClean="0"/>
                <a:t>Many </a:t>
              </a:r>
              <a:r>
                <a:rPr lang="en-US" sz="1900" b="1" dirty="0"/>
                <a:t>methods have been developed to determine the functional role of proteins expressed by the microbiome and subsequently shed light on its biological significance. The available software tools differ in emphasis, features, reproducibility, and other characteristics. </a:t>
              </a:r>
              <a:endParaRPr lang="en-US" sz="1900" b="1" dirty="0" smtClean="0"/>
            </a:p>
            <a:p>
              <a:pPr marL="285750" indent="-285750">
                <a:buFont typeface="Arial"/>
                <a:buChar char="•"/>
              </a:pPr>
              <a:r>
                <a:rPr lang="en-US" sz="1900" b="1" dirty="0" smtClean="0"/>
                <a:t>By </a:t>
              </a:r>
              <a:r>
                <a:rPr lang="en-US" sz="1900" b="1" dirty="0"/>
                <a:t>using a previously published oral microbiome </a:t>
              </a:r>
              <a:r>
                <a:rPr lang="en-US" sz="1900" b="1" dirty="0" smtClean="0"/>
                <a:t>dataset, we explore </a:t>
              </a:r>
              <a:r>
                <a:rPr lang="en-US" sz="1900" b="1" dirty="0"/>
                <a:t>the following qualitative and quantitative </a:t>
              </a:r>
              <a:r>
                <a:rPr lang="en-US" sz="1900" b="1" dirty="0" smtClean="0"/>
                <a:t>features </a:t>
              </a:r>
              <a:r>
                <a:rPr lang="en-US" sz="1900" b="1" dirty="0"/>
                <a:t>of available functional analysis software </a:t>
              </a:r>
              <a:r>
                <a:rPr lang="en-US" sz="1900" b="1" dirty="0" smtClean="0"/>
                <a:t>tools:</a:t>
              </a:r>
              <a:r>
                <a:rPr lang="en-US" sz="1900" b="1" dirty="0"/>
                <a:t> </a:t>
              </a:r>
              <a:r>
                <a:rPr lang="en-US" sz="1900" b="1" dirty="0" err="1" smtClean="0"/>
                <a:t>i</a:t>
              </a:r>
              <a:r>
                <a:rPr lang="en-US" sz="1900" b="1" dirty="0" smtClean="0"/>
                <a:t>) number </a:t>
              </a:r>
              <a:r>
                <a:rPr lang="en-US" sz="1900" b="1" dirty="0"/>
                <a:t>of peptides that were mapped to functional groups and gene ontology terms; </a:t>
              </a:r>
              <a:r>
                <a:rPr lang="en-US" sz="1900" b="1" dirty="0" smtClean="0"/>
                <a:t>ii) different </a:t>
              </a:r>
              <a:r>
                <a:rPr lang="en-US" sz="1900" b="1" dirty="0"/>
                <a:t>ontologies available within the tools; </a:t>
              </a:r>
              <a:r>
                <a:rPr lang="en-US" sz="1900" b="1" dirty="0" smtClean="0"/>
                <a:t>iii) ability </a:t>
              </a:r>
              <a:r>
                <a:rPr lang="en-US" sz="1900" b="1" dirty="0"/>
                <a:t>to leverage quantitative information; </a:t>
              </a:r>
              <a:r>
                <a:rPr lang="en-US" sz="1900" b="1" dirty="0" smtClean="0"/>
                <a:t>iv) visualization </a:t>
              </a:r>
              <a:r>
                <a:rPr lang="en-US" sz="1900" b="1" dirty="0"/>
                <a:t>of </a:t>
              </a:r>
              <a:r>
                <a:rPr lang="en-US" sz="1900" b="1" dirty="0" smtClean="0"/>
                <a:t>datasets;  v) biological </a:t>
              </a:r>
              <a:r>
                <a:rPr lang="en-US" sz="1900" b="1" dirty="0"/>
                <a:t>conclusions drawn from data, and </a:t>
              </a:r>
              <a:r>
                <a:rPr lang="en-US" sz="1900" b="1" dirty="0" smtClean="0"/>
                <a:t>vi) reproducibility</a:t>
              </a:r>
              <a:r>
                <a:rPr lang="en-US" sz="1900" b="1" dirty="0"/>
                <a:t>, ease of use, and availability. </a:t>
              </a:r>
              <a:endParaRPr lang="en-US" sz="1900" b="1" dirty="0">
                <a:latin typeface="Times New Roman"/>
                <a:cs typeface="Times New Roman"/>
              </a:endParaRPr>
            </a:p>
          </p:txBody>
        </p:sp>
        <p:sp>
          <p:nvSpPr>
            <p:cNvPr id="338" name="Rounded Rectangle 295"/>
            <p:cNvSpPr>
              <a:spLocks noChangeArrowheads="1"/>
            </p:cNvSpPr>
            <p:nvPr/>
          </p:nvSpPr>
          <p:spPr bwMode="auto">
            <a:xfrm>
              <a:off x="241345" y="14029052"/>
              <a:ext cx="10257901" cy="5027381"/>
            </a:xfrm>
            <a:prstGeom prst="roundRect">
              <a:avLst>
                <a:gd name="adj" fmla="val 5806"/>
              </a:avLst>
            </a:prstGeom>
            <a:noFill/>
            <a:ln w="31750">
              <a:solidFill>
                <a:srgbClr val="1C9A39"/>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grpSp>
      <p:sp>
        <p:nvSpPr>
          <p:cNvPr id="225" name="Rectangle 224"/>
          <p:cNvSpPr/>
          <p:nvPr/>
        </p:nvSpPr>
        <p:spPr>
          <a:xfrm>
            <a:off x="364830" y="14707194"/>
            <a:ext cx="9949230" cy="4708980"/>
          </a:xfrm>
          <a:prstGeom prst="rect">
            <a:avLst/>
          </a:prstGeom>
        </p:spPr>
        <p:txBody>
          <a:bodyPr wrap="square">
            <a:spAutoFit/>
          </a:bodyPr>
          <a:lstStyle/>
          <a:p>
            <a:pPr lvl="0"/>
            <a:r>
              <a:rPr lang="en-US" sz="1200" b="1" dirty="0">
                <a:solidFill>
                  <a:srgbClr val="FF0000"/>
                </a:solidFill>
              </a:rPr>
              <a:t>We compared several functional analysis tools on the basis of the following metrics</a:t>
            </a:r>
            <a:r>
              <a:rPr lang="en-US" sz="1200" b="1" dirty="0" smtClean="0">
                <a:solidFill>
                  <a:srgbClr val="FF0000"/>
                </a:solidFill>
              </a:rPr>
              <a:t>:</a:t>
            </a:r>
          </a:p>
          <a:p>
            <a:pPr lvl="0"/>
            <a:r>
              <a:rPr lang="en-US" sz="1200" b="1" dirty="0" smtClean="0">
                <a:solidFill>
                  <a:srgbClr val="FF0000"/>
                </a:solidFill>
              </a:rPr>
              <a:t>Qualitative </a:t>
            </a:r>
            <a:r>
              <a:rPr lang="en-US" sz="1200" b="1" dirty="0">
                <a:solidFill>
                  <a:srgbClr val="FF0000"/>
                </a:solidFill>
              </a:rPr>
              <a:t>(refer to </a:t>
            </a:r>
            <a:r>
              <a:rPr lang="en-US" sz="1200" b="1" dirty="0">
                <a:solidFill>
                  <a:srgbClr val="FF0000"/>
                </a:solidFill>
                <a:hlinkClick r:id="rId11"/>
              </a:rPr>
              <a:t>this spreadsheet</a:t>
            </a:r>
            <a:r>
              <a:rPr lang="en-US" sz="1200" b="1" dirty="0" smtClean="0">
                <a:solidFill>
                  <a:srgbClr val="FF0000"/>
                </a:solidFill>
              </a:rPr>
              <a:t>)</a:t>
            </a:r>
          </a:p>
          <a:p>
            <a:pPr lvl="0"/>
            <a:r>
              <a:rPr lang="en-US" sz="1200" b="1" dirty="0" smtClean="0">
                <a:solidFill>
                  <a:srgbClr val="FF0000"/>
                </a:solidFill>
              </a:rPr>
              <a:t>different </a:t>
            </a:r>
            <a:r>
              <a:rPr lang="en-US" sz="1200" b="1" dirty="0">
                <a:solidFill>
                  <a:srgbClr val="FF0000"/>
                </a:solidFill>
              </a:rPr>
              <a:t>ontologies available within the </a:t>
            </a:r>
            <a:r>
              <a:rPr lang="en-US" sz="1200" b="1" dirty="0" smtClean="0">
                <a:solidFill>
                  <a:srgbClr val="FF0000"/>
                </a:solidFill>
              </a:rPr>
              <a:t>tools ability </a:t>
            </a:r>
            <a:r>
              <a:rPr lang="en-US" sz="1200" b="1" dirty="0">
                <a:solidFill>
                  <a:srgbClr val="FF0000"/>
                </a:solidFill>
              </a:rPr>
              <a:t>to leverage quantitative </a:t>
            </a:r>
            <a:r>
              <a:rPr lang="en-US" sz="1200" b="1" dirty="0" smtClean="0">
                <a:solidFill>
                  <a:srgbClr val="FF0000"/>
                </a:solidFill>
              </a:rPr>
              <a:t>information </a:t>
            </a:r>
          </a:p>
          <a:p>
            <a:pPr lvl="0"/>
            <a:r>
              <a:rPr lang="en-US" sz="1200" b="1" dirty="0" smtClean="0">
                <a:solidFill>
                  <a:srgbClr val="FF0000"/>
                </a:solidFill>
              </a:rPr>
              <a:t>visualization </a:t>
            </a:r>
            <a:r>
              <a:rPr lang="en-US" sz="1200" b="1" dirty="0">
                <a:solidFill>
                  <a:srgbClr val="FF0000"/>
                </a:solidFill>
              </a:rPr>
              <a:t>of </a:t>
            </a:r>
            <a:r>
              <a:rPr lang="en-US" sz="1200" b="1" dirty="0" smtClean="0">
                <a:solidFill>
                  <a:srgbClr val="FF0000"/>
                </a:solidFill>
              </a:rPr>
              <a:t>datasets reproducibility</a:t>
            </a:r>
            <a:r>
              <a:rPr lang="en-US" sz="1200" b="1" dirty="0">
                <a:solidFill>
                  <a:srgbClr val="FF0000"/>
                </a:solidFill>
              </a:rPr>
              <a:t>, ease of use, and availability. </a:t>
            </a:r>
            <a:endParaRPr lang="en-US" sz="1200" b="1" dirty="0" smtClean="0">
              <a:solidFill>
                <a:srgbClr val="FF0000"/>
              </a:solidFill>
            </a:endParaRPr>
          </a:p>
          <a:p>
            <a:pPr lvl="0"/>
            <a:r>
              <a:rPr lang="en-US" sz="1200" b="1" dirty="0" smtClean="0">
                <a:solidFill>
                  <a:srgbClr val="FF0000"/>
                </a:solidFill>
              </a:rPr>
              <a:t>Quantitative</a:t>
            </a:r>
          </a:p>
          <a:p>
            <a:pPr lvl="0"/>
            <a:r>
              <a:rPr lang="en-US" sz="1200" b="1" dirty="0" smtClean="0">
                <a:solidFill>
                  <a:srgbClr val="FF0000"/>
                </a:solidFill>
              </a:rPr>
              <a:t>number </a:t>
            </a:r>
            <a:r>
              <a:rPr lang="en-US" sz="1200" b="1" dirty="0">
                <a:solidFill>
                  <a:srgbClr val="FF0000"/>
                </a:solidFill>
              </a:rPr>
              <a:t>of peptides that were mapped to functional groups and gene ontology </a:t>
            </a:r>
            <a:r>
              <a:rPr lang="en-US" sz="1200" b="1" dirty="0" smtClean="0">
                <a:solidFill>
                  <a:srgbClr val="FF0000"/>
                </a:solidFill>
              </a:rPr>
              <a:t>terms</a:t>
            </a:r>
          </a:p>
          <a:p>
            <a:pPr lvl="0"/>
            <a:r>
              <a:rPr lang="en-US" sz="1200" b="1" dirty="0" smtClean="0">
                <a:solidFill>
                  <a:srgbClr val="FF0000"/>
                </a:solidFill>
              </a:rPr>
              <a:t>Overlap </a:t>
            </a:r>
            <a:r>
              <a:rPr lang="en-US" sz="1200" b="1" dirty="0">
                <a:solidFill>
                  <a:srgbClr val="FF0000"/>
                </a:solidFill>
              </a:rPr>
              <a:t>between GO terms for those that use them (</a:t>
            </a:r>
            <a:r>
              <a:rPr lang="en-US" sz="1200" b="1" dirty="0" err="1">
                <a:solidFill>
                  <a:srgbClr val="FF0000"/>
                </a:solidFill>
              </a:rPr>
              <a:t>eggNOG</a:t>
            </a:r>
            <a:r>
              <a:rPr lang="en-US" sz="1200" b="1" dirty="0">
                <a:solidFill>
                  <a:srgbClr val="FF0000"/>
                </a:solidFill>
              </a:rPr>
              <a:t> mapper, </a:t>
            </a:r>
            <a:r>
              <a:rPr lang="en-US" sz="1200" b="1" dirty="0" err="1">
                <a:solidFill>
                  <a:srgbClr val="FF0000"/>
                </a:solidFill>
              </a:rPr>
              <a:t>metaGOmics</a:t>
            </a:r>
            <a:r>
              <a:rPr lang="en-US" sz="1200" b="1" dirty="0" smtClean="0">
                <a:solidFill>
                  <a:srgbClr val="FF0000"/>
                </a:solidFill>
              </a:rPr>
              <a:t>,</a:t>
            </a:r>
          </a:p>
          <a:p>
            <a:pPr lvl="0"/>
            <a:r>
              <a:rPr lang="en-US" sz="1200" b="1" dirty="0" smtClean="0">
                <a:solidFill>
                  <a:srgbClr val="FF0000"/>
                </a:solidFill>
              </a:rPr>
              <a:t> </a:t>
            </a:r>
            <a:r>
              <a:rPr lang="en-US" sz="1200" b="1" dirty="0">
                <a:solidFill>
                  <a:srgbClr val="FF0000"/>
                </a:solidFill>
              </a:rPr>
              <a:t>maybe more</a:t>
            </a:r>
            <a:r>
              <a:rPr lang="en-US" sz="1200" b="1" dirty="0" smtClean="0">
                <a:solidFill>
                  <a:srgbClr val="FF0000"/>
                </a:solidFill>
              </a:rPr>
              <a:t>)</a:t>
            </a:r>
          </a:p>
          <a:p>
            <a:pPr lvl="0"/>
            <a:r>
              <a:rPr lang="en-US" sz="1200" b="1" dirty="0" smtClean="0">
                <a:solidFill>
                  <a:srgbClr val="FF0000"/>
                </a:solidFill>
              </a:rPr>
              <a:t>biological </a:t>
            </a:r>
            <a:r>
              <a:rPr lang="en-US" sz="1200" b="1" dirty="0">
                <a:solidFill>
                  <a:srgbClr val="FF0000"/>
                </a:solidFill>
              </a:rPr>
              <a:t>conclusions drawn from </a:t>
            </a:r>
            <a:r>
              <a:rPr lang="en-US" sz="1200" b="1" dirty="0" smtClean="0">
                <a:solidFill>
                  <a:srgbClr val="FF0000"/>
                </a:solidFill>
              </a:rPr>
              <a:t>data</a:t>
            </a:r>
          </a:p>
          <a:p>
            <a:pPr lvl="0"/>
            <a:r>
              <a:rPr lang="en-US" sz="1200" b="1" dirty="0" smtClean="0">
                <a:solidFill>
                  <a:srgbClr val="FF0000"/>
                </a:solidFill>
              </a:rPr>
              <a:t>Overlap </a:t>
            </a:r>
            <a:r>
              <a:rPr lang="en-US" sz="1200" b="1" dirty="0">
                <a:solidFill>
                  <a:srgbClr val="FF0000"/>
                </a:solidFill>
              </a:rPr>
              <a:t>between OGs (MEGAN and </a:t>
            </a:r>
            <a:r>
              <a:rPr lang="en-US" sz="1200" b="1" dirty="0" err="1">
                <a:solidFill>
                  <a:srgbClr val="FF0000"/>
                </a:solidFill>
              </a:rPr>
              <a:t>eggNOG</a:t>
            </a:r>
            <a:r>
              <a:rPr lang="en-US" sz="1200" b="1" dirty="0">
                <a:solidFill>
                  <a:srgbClr val="FF0000"/>
                </a:solidFill>
              </a:rPr>
              <a:t> mapper</a:t>
            </a:r>
            <a:r>
              <a:rPr lang="en-US" sz="1200" b="1" dirty="0" smtClean="0">
                <a:solidFill>
                  <a:srgbClr val="FF0000"/>
                </a:solidFill>
              </a:rPr>
              <a:t>)</a:t>
            </a:r>
          </a:p>
          <a:p>
            <a:pPr lvl="0"/>
            <a:r>
              <a:rPr lang="en-US" sz="1200" b="1" dirty="0" smtClean="0">
                <a:solidFill>
                  <a:srgbClr val="FF0000"/>
                </a:solidFill>
              </a:rPr>
              <a:t>Comparison </a:t>
            </a:r>
            <a:r>
              <a:rPr lang="en-US" sz="1200" b="1" dirty="0">
                <a:solidFill>
                  <a:srgbClr val="FF0000"/>
                </a:solidFill>
              </a:rPr>
              <a:t>of differentially expressed GO terms / other functional </a:t>
            </a:r>
            <a:r>
              <a:rPr lang="en-US" sz="1200" b="1" dirty="0" smtClean="0">
                <a:solidFill>
                  <a:srgbClr val="FF0000"/>
                </a:solidFill>
              </a:rPr>
              <a:t>terms</a:t>
            </a:r>
          </a:p>
          <a:p>
            <a:pPr lvl="0"/>
            <a:r>
              <a:rPr lang="en-US" sz="1200" b="1" dirty="0" smtClean="0">
                <a:solidFill>
                  <a:srgbClr val="FF0000"/>
                </a:solidFill>
              </a:rPr>
              <a:t>For </a:t>
            </a:r>
            <a:r>
              <a:rPr lang="en-US" sz="1200" b="1" dirty="0" err="1">
                <a:solidFill>
                  <a:srgbClr val="FF0000"/>
                </a:solidFill>
              </a:rPr>
              <a:t>metaGOmics</a:t>
            </a:r>
            <a:r>
              <a:rPr lang="en-US" sz="1200" b="1" dirty="0">
                <a:solidFill>
                  <a:srgbClr val="FF0000"/>
                </a:solidFill>
              </a:rPr>
              <a:t> and </a:t>
            </a:r>
            <a:r>
              <a:rPr lang="en-US" sz="1200" b="1" dirty="0" err="1">
                <a:solidFill>
                  <a:srgbClr val="FF0000"/>
                </a:solidFill>
              </a:rPr>
              <a:t>Unipept</a:t>
            </a:r>
            <a:r>
              <a:rPr lang="en-US" sz="1200" b="1" dirty="0">
                <a:solidFill>
                  <a:srgbClr val="FF0000"/>
                </a:solidFill>
              </a:rPr>
              <a:t>, comparison of ratios for shared GO </a:t>
            </a:r>
            <a:r>
              <a:rPr lang="en-US" sz="1200" b="1" dirty="0" smtClean="0">
                <a:solidFill>
                  <a:srgbClr val="FF0000"/>
                </a:solidFill>
              </a:rPr>
              <a:t>terms</a:t>
            </a:r>
          </a:p>
          <a:p>
            <a:pPr lvl="0"/>
            <a:r>
              <a:rPr lang="en-US" sz="1200" b="1" dirty="0" smtClean="0">
                <a:solidFill>
                  <a:srgbClr val="FF0000"/>
                </a:solidFill>
              </a:rPr>
              <a:t>Choose </a:t>
            </a:r>
            <a:r>
              <a:rPr lang="en-US" sz="1200" b="1" dirty="0">
                <a:solidFill>
                  <a:srgbClr val="FF0000"/>
                </a:solidFill>
              </a:rPr>
              <a:t>a few processes/terms and see how the fold changes compare across </a:t>
            </a:r>
            <a:r>
              <a:rPr lang="en-US" sz="1200" b="1" dirty="0" smtClean="0">
                <a:solidFill>
                  <a:srgbClr val="FF0000"/>
                </a:solidFill>
              </a:rPr>
              <a:t>tools</a:t>
            </a:r>
          </a:p>
          <a:p>
            <a:pPr lvl="0"/>
            <a:endParaRPr lang="en-US" sz="1200" b="1" u="none" strike="noStrike" dirty="0">
              <a:solidFill>
                <a:srgbClr val="FF0000"/>
              </a:solidFill>
              <a:effectLst/>
            </a:endParaRPr>
          </a:p>
          <a:p>
            <a:r>
              <a:rPr lang="en-US" sz="1200" b="1" dirty="0">
                <a:solidFill>
                  <a:srgbClr val="FF0000"/>
                </a:solidFill>
              </a:rPr>
              <a:t>Need some way to understand complicated metaproteomics data</a:t>
            </a:r>
          </a:p>
          <a:p>
            <a:pPr marL="342900" lvl="0" indent="-342900">
              <a:buFont typeface="Arial"/>
              <a:buChar char="•"/>
            </a:pPr>
            <a:r>
              <a:rPr lang="en-US" sz="1200" b="1" dirty="0">
                <a:solidFill>
                  <a:srgbClr val="FF0000"/>
                </a:solidFill>
              </a:rPr>
              <a:t>How do we understand differences in processes that microbiome is carrying out? </a:t>
            </a:r>
          </a:p>
          <a:p>
            <a:pPr lvl="0"/>
            <a:r>
              <a:rPr lang="en-US" sz="1200" b="1" dirty="0">
                <a:solidFill>
                  <a:srgbClr val="FF0000"/>
                </a:solidFill>
              </a:rPr>
              <a:t>      - In single organism proteomics, would do differential expression</a:t>
            </a:r>
          </a:p>
          <a:p>
            <a:pPr lvl="0"/>
            <a:r>
              <a:rPr lang="en-US" sz="1200" b="1" dirty="0">
                <a:solidFill>
                  <a:srgbClr val="FF0000"/>
                </a:solidFill>
              </a:rPr>
              <a:t>     - This is difficult in metaproteomics due to exacerbated protein inference problem (peptides may be homologous to proteins from multiple organisms)</a:t>
            </a:r>
          </a:p>
          <a:p>
            <a:pPr marL="342900" lvl="0" indent="-342900">
              <a:buFont typeface="Arial"/>
              <a:buChar char="•"/>
            </a:pPr>
            <a:r>
              <a:rPr lang="en-US" sz="1200" b="1" dirty="0">
                <a:solidFill>
                  <a:srgbClr val="FF0000"/>
                </a:solidFill>
              </a:rPr>
              <a:t>Several established functional analysis tools focus on single organisms (DAVID and the GO term enrichment service, for example). </a:t>
            </a:r>
          </a:p>
          <a:p>
            <a:pPr marL="342900" lvl="0" indent="-342900">
              <a:buFont typeface="Arial"/>
              <a:buChar char="•"/>
            </a:pPr>
            <a:r>
              <a:rPr lang="en-US" sz="1200" b="1" dirty="0">
                <a:solidFill>
                  <a:srgbClr val="FF0000"/>
                </a:solidFill>
              </a:rPr>
              <a:t>Functional analysis tools offer a variety of ways of understanding the function of a microbiome</a:t>
            </a:r>
          </a:p>
          <a:p>
            <a:pPr marL="2067184" lvl="1" indent="-342900">
              <a:buFont typeface="Arial"/>
              <a:buChar char="•"/>
            </a:pPr>
            <a:r>
              <a:rPr lang="en-US" sz="1200" b="1" dirty="0">
                <a:solidFill>
                  <a:srgbClr val="FF0000"/>
                </a:solidFill>
              </a:rPr>
              <a:t>Peptide-centric</a:t>
            </a:r>
          </a:p>
          <a:p>
            <a:pPr marL="2067184" lvl="1" indent="-342900">
              <a:buFont typeface="Arial"/>
              <a:buChar char="•"/>
            </a:pPr>
            <a:r>
              <a:rPr lang="en-US" sz="1200" b="1" dirty="0">
                <a:solidFill>
                  <a:srgbClr val="FF0000"/>
                </a:solidFill>
              </a:rPr>
              <a:t>Protein-centric</a:t>
            </a:r>
          </a:p>
          <a:p>
            <a:pPr marL="2067184" lvl="1" indent="-342900">
              <a:buFont typeface="Arial"/>
              <a:buChar char="•"/>
            </a:pPr>
            <a:r>
              <a:rPr lang="en-US" sz="1200" b="1" dirty="0">
                <a:solidFill>
                  <a:srgbClr val="FF0000"/>
                </a:solidFill>
              </a:rPr>
              <a:t>Ontology-centric</a:t>
            </a:r>
          </a:p>
          <a:p>
            <a:pPr marL="342900" indent="-342900">
              <a:buFont typeface="Arial"/>
              <a:buChar char="•"/>
            </a:pPr>
            <a:endParaRPr lang="en-US" sz="1200" b="1" dirty="0">
              <a:solidFill>
                <a:srgbClr val="FF0000"/>
              </a:solidFill>
              <a:latin typeface="Times New Roman"/>
              <a:cs typeface="Times New Roman"/>
            </a:endParaRPr>
          </a:p>
          <a:p>
            <a:pPr lvl="0"/>
            <a:endParaRPr lang="en-US" sz="1200" b="1" u="none" strike="noStrike" dirty="0">
              <a:solidFill>
                <a:srgbClr val="FF0000"/>
              </a:solidFill>
              <a:effectLst/>
            </a:endParaRPr>
          </a:p>
        </p:txBody>
      </p:sp>
      <p:sp>
        <p:nvSpPr>
          <p:cNvPr id="100" name="Rectangle 1056"/>
          <p:cNvSpPr>
            <a:spLocks noChangeArrowheads="1"/>
          </p:cNvSpPr>
          <p:nvPr/>
        </p:nvSpPr>
        <p:spPr bwMode="auto">
          <a:xfrm>
            <a:off x="307975" y="14075176"/>
            <a:ext cx="10523537" cy="463040"/>
          </a:xfrm>
          <a:prstGeom prst="rect">
            <a:avLst/>
          </a:prstGeom>
          <a:noFill/>
          <a:ln w="9525">
            <a:noFill/>
            <a:miter lim="800000"/>
            <a:headEnd/>
            <a:tailEnd/>
          </a:ln>
          <a:effectLst/>
        </p:spPr>
        <p:txBody>
          <a:bodyPr lIns="92802" tIns="46401" rIns="92802" bIns="46401">
            <a:spAutoFit/>
          </a:bodyPr>
          <a:lstStyle/>
          <a:p>
            <a:pPr algn="ctr" defTabSz="1749976" fontAlgn="auto">
              <a:spcBef>
                <a:spcPts val="0"/>
              </a:spcBef>
              <a:spcAft>
                <a:spcPts val="0"/>
              </a:spcAft>
              <a:defRPr/>
            </a:pPr>
            <a:r>
              <a:rPr lang="en-US" sz="2400" b="1" u="sng" dirty="0" smtClean="0">
                <a:solidFill>
                  <a:srgbClr val="FF0000"/>
                </a:solidFill>
                <a:effectLst>
                  <a:outerShdw blurRad="38100" dist="38100" dir="2700000" algn="tl">
                    <a:srgbClr val="DDDDDD"/>
                  </a:outerShdw>
                </a:effectLst>
              </a:rPr>
              <a:t>TOOLS and METHODS USED FOR FUNCTIONAL ANALYSIS</a:t>
            </a:r>
            <a:endParaRPr lang="en-US" sz="2400" b="1" u="sng" dirty="0">
              <a:solidFill>
                <a:srgbClr val="FF0000"/>
              </a:solidFill>
              <a:effectLst>
                <a:outerShdw blurRad="38100" dist="38100" dir="2700000" algn="tl">
                  <a:srgbClr val="DDDDDD"/>
                </a:outerShdw>
              </a:effectLst>
            </a:endParaRPr>
          </a:p>
        </p:txBody>
      </p:sp>
      <p:sp>
        <p:nvSpPr>
          <p:cNvPr id="101" name="Rounded Rectangle 295"/>
          <p:cNvSpPr>
            <a:spLocks noChangeArrowheads="1"/>
          </p:cNvSpPr>
          <p:nvPr/>
        </p:nvSpPr>
        <p:spPr bwMode="auto">
          <a:xfrm>
            <a:off x="10684399" y="8917835"/>
            <a:ext cx="12654173" cy="5004941"/>
          </a:xfrm>
          <a:prstGeom prst="roundRect">
            <a:avLst>
              <a:gd name="adj" fmla="val 2092"/>
            </a:avLst>
          </a:prstGeom>
          <a:noFill/>
          <a:ln w="31750">
            <a:solidFill>
              <a:srgbClr val="660066"/>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sp>
        <p:nvSpPr>
          <p:cNvPr id="102" name="Rectangle 101"/>
          <p:cNvSpPr/>
          <p:nvPr/>
        </p:nvSpPr>
        <p:spPr>
          <a:xfrm>
            <a:off x="10302731" y="3117888"/>
            <a:ext cx="12262467" cy="461665"/>
          </a:xfrm>
          <a:prstGeom prst="rect">
            <a:avLst/>
          </a:prstGeom>
        </p:spPr>
        <p:txBody>
          <a:bodyPr wrap="square">
            <a:spAutoFit/>
          </a:bodyPr>
          <a:lstStyle/>
          <a:p>
            <a:pPr algn="ctr" defTabSz="1749976" fontAlgn="auto">
              <a:spcBef>
                <a:spcPts val="0"/>
              </a:spcBef>
              <a:spcAft>
                <a:spcPts val="0"/>
              </a:spcAft>
              <a:defRPr/>
            </a:pPr>
            <a:r>
              <a:rPr lang="en-US" sz="2400" b="1" u="sng" cap="all" dirty="0" smtClean="0">
                <a:solidFill>
                  <a:srgbClr val="FF0000"/>
                </a:solidFill>
                <a:latin typeface="Times New Roman" panose="02020603050405020304" pitchFamily="18" charset="0"/>
                <a:cs typeface="Times New Roman" panose="02020603050405020304" pitchFamily="18" charset="0"/>
              </a:rPr>
              <a:t>IDENTIFICATION STATISTICS and OVERLAP</a:t>
            </a:r>
            <a:endParaRPr lang="en-US" sz="2400" u="sng" cap="all" dirty="0">
              <a:solidFill>
                <a:srgbClr val="FF0000"/>
              </a:solidFill>
              <a:latin typeface="Times New Roman" panose="02020603050405020304" pitchFamily="18" charset="0"/>
              <a:cs typeface="Times New Roman" panose="02020603050405020304" pitchFamily="18" charset="0"/>
            </a:endParaRPr>
          </a:p>
        </p:txBody>
      </p:sp>
      <p:sp>
        <p:nvSpPr>
          <p:cNvPr id="103" name="Rounded Rectangle 295"/>
          <p:cNvSpPr>
            <a:spLocks noChangeArrowheads="1"/>
          </p:cNvSpPr>
          <p:nvPr/>
        </p:nvSpPr>
        <p:spPr bwMode="auto">
          <a:xfrm>
            <a:off x="32974702" y="2927948"/>
            <a:ext cx="8021129" cy="5348571"/>
          </a:xfrm>
          <a:prstGeom prst="roundRect">
            <a:avLst>
              <a:gd name="adj" fmla="val 2092"/>
            </a:avLst>
          </a:prstGeom>
          <a:noFill/>
          <a:ln w="31750">
            <a:solidFill>
              <a:srgbClr val="660066"/>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sp>
        <p:nvSpPr>
          <p:cNvPr id="107" name="Rounded Rectangle 295"/>
          <p:cNvSpPr>
            <a:spLocks noChangeArrowheads="1"/>
          </p:cNvSpPr>
          <p:nvPr/>
        </p:nvSpPr>
        <p:spPr bwMode="auto">
          <a:xfrm>
            <a:off x="23597664" y="8888412"/>
            <a:ext cx="9235969" cy="4966970"/>
          </a:xfrm>
          <a:prstGeom prst="roundRect">
            <a:avLst>
              <a:gd name="adj" fmla="val 2092"/>
            </a:avLst>
          </a:prstGeom>
          <a:noFill/>
          <a:ln w="31750">
            <a:solidFill>
              <a:srgbClr val="660066"/>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sp>
        <p:nvSpPr>
          <p:cNvPr id="109" name="Rounded Rectangle 295"/>
          <p:cNvSpPr>
            <a:spLocks noChangeArrowheads="1"/>
          </p:cNvSpPr>
          <p:nvPr/>
        </p:nvSpPr>
        <p:spPr bwMode="auto">
          <a:xfrm>
            <a:off x="10604464" y="2939947"/>
            <a:ext cx="22130882" cy="5851533"/>
          </a:xfrm>
          <a:prstGeom prst="roundRect">
            <a:avLst>
              <a:gd name="adj" fmla="val 2092"/>
            </a:avLst>
          </a:prstGeom>
          <a:noFill/>
          <a:ln w="31750">
            <a:solidFill>
              <a:srgbClr val="660066"/>
            </a:solidFill>
            <a:round/>
            <a:headEnd/>
            <a:tailEnd/>
          </a:ln>
          <a:extLst>
            <a:ext uri="{909E8E84-426E-40dd-AFC4-6F175D3DCCD1}">
              <a14:hiddenFill xmlns:a14="http://schemas.microsoft.com/office/drawing/2010/main">
                <a:solidFill>
                  <a:srgbClr val="FFFFFF"/>
                </a:solidFill>
              </a14:hiddenFill>
            </a:ext>
          </a:extLst>
        </p:spPr>
        <p:txBody>
          <a:bodyPr lIns="92802" tIns="46401" rIns="92802" bIns="46401"/>
          <a:lstStyle/>
          <a:p>
            <a:pPr defTabSz="1031875" eaLnBrk="0" hangingPunct="0"/>
            <a:endParaRPr lang="en-US" dirty="0"/>
          </a:p>
        </p:txBody>
      </p:sp>
      <p:sp>
        <p:nvSpPr>
          <p:cNvPr id="232" name="Rectangle 231"/>
          <p:cNvSpPr/>
          <p:nvPr/>
        </p:nvSpPr>
        <p:spPr>
          <a:xfrm>
            <a:off x="11540948" y="6901432"/>
            <a:ext cx="12262467" cy="461665"/>
          </a:xfrm>
          <a:prstGeom prst="rect">
            <a:avLst/>
          </a:prstGeom>
        </p:spPr>
        <p:txBody>
          <a:bodyPr wrap="square">
            <a:spAutoFit/>
          </a:bodyPr>
          <a:lstStyle/>
          <a:p>
            <a:r>
              <a:rPr lang="en-US" sz="1200" dirty="0">
                <a:hlinkClick r:id="rId11"/>
              </a:rPr>
              <a:t>https://docs.google.com/spreadsheets/d/1z9Rm9sgvScEUlB9D6YdA1wt2-ba7zcCo3inLGZFd3yY/edit?usp=</a:t>
            </a:r>
            <a:r>
              <a:rPr lang="en-US" sz="1200" dirty="0" smtClean="0">
                <a:hlinkClick r:id="rId11"/>
              </a:rPr>
              <a:t>sharing</a:t>
            </a:r>
            <a:endParaRPr lang="en-US" sz="1200" dirty="0" smtClean="0"/>
          </a:p>
          <a:p>
            <a:endParaRPr lang="en-US" sz="1200" dirty="0"/>
          </a:p>
        </p:txBody>
      </p:sp>
      <p:sp>
        <p:nvSpPr>
          <p:cNvPr id="112" name="Rectangle 111"/>
          <p:cNvSpPr/>
          <p:nvPr/>
        </p:nvSpPr>
        <p:spPr>
          <a:xfrm>
            <a:off x="26742011" y="8910531"/>
            <a:ext cx="3609575" cy="461665"/>
          </a:xfrm>
          <a:prstGeom prst="rect">
            <a:avLst/>
          </a:prstGeom>
        </p:spPr>
        <p:txBody>
          <a:bodyPr wrap="square">
            <a:spAutoFit/>
          </a:bodyPr>
          <a:lstStyle/>
          <a:p>
            <a:pPr defTabSz="1749976" fontAlgn="auto">
              <a:spcBef>
                <a:spcPts val="0"/>
              </a:spcBef>
              <a:spcAft>
                <a:spcPts val="0"/>
              </a:spcAft>
              <a:defRPr/>
            </a:pPr>
            <a:r>
              <a:rPr lang="en-US" sz="2400" b="1" u="sng" cap="all" dirty="0" smtClean="0">
                <a:solidFill>
                  <a:srgbClr val="FF0000"/>
                </a:solidFill>
                <a:latin typeface="Times New Roman" panose="02020603050405020304" pitchFamily="18" charset="0"/>
                <a:cs typeface="Times New Roman" panose="02020603050405020304" pitchFamily="18" charset="0"/>
              </a:rPr>
              <a:t>USABILITY</a:t>
            </a:r>
            <a:endParaRPr lang="en-US" sz="2400" u="sng" cap="all" dirty="0">
              <a:solidFill>
                <a:srgbClr val="FF0000"/>
              </a:solidFill>
              <a:latin typeface="Times New Roman" panose="02020603050405020304" pitchFamily="18" charset="0"/>
              <a:cs typeface="Times New Roman" panose="02020603050405020304" pitchFamily="18" charset="0"/>
            </a:endParaRPr>
          </a:p>
        </p:txBody>
      </p:sp>
      <p:sp>
        <p:nvSpPr>
          <p:cNvPr id="113" name="Rectangle 112"/>
          <p:cNvSpPr/>
          <p:nvPr/>
        </p:nvSpPr>
        <p:spPr>
          <a:xfrm>
            <a:off x="34718626" y="3005876"/>
            <a:ext cx="4364808" cy="461665"/>
          </a:xfrm>
          <a:prstGeom prst="rect">
            <a:avLst/>
          </a:prstGeom>
        </p:spPr>
        <p:txBody>
          <a:bodyPr wrap="square">
            <a:spAutoFit/>
          </a:bodyPr>
          <a:lstStyle/>
          <a:p>
            <a:pPr algn="ctr" defTabSz="1749976" fontAlgn="auto">
              <a:spcBef>
                <a:spcPts val="0"/>
              </a:spcBef>
              <a:spcAft>
                <a:spcPts val="0"/>
              </a:spcAft>
              <a:defRPr/>
            </a:pPr>
            <a:r>
              <a:rPr lang="en-US" sz="2400" b="1" u="sng" cap="all" dirty="0" smtClean="0">
                <a:latin typeface="Times New Roman" panose="02020603050405020304" pitchFamily="18" charset="0"/>
                <a:cs typeface="Times New Roman" panose="02020603050405020304" pitchFamily="18" charset="0"/>
              </a:rPr>
              <a:t>FEATURES </a:t>
            </a:r>
            <a:endParaRPr lang="en-US" sz="2400" u="sng" cap="all" dirty="0">
              <a:latin typeface="Times New Roman" panose="02020603050405020304" pitchFamily="18" charset="0"/>
              <a:ea typeface="+mn-ea"/>
              <a:cs typeface="Times New Roman" panose="02020603050405020304" pitchFamily="18" charset="0"/>
            </a:endParaRPr>
          </a:p>
        </p:txBody>
      </p:sp>
      <p:sp>
        <p:nvSpPr>
          <p:cNvPr id="5" name="AutoShape 4" descr="https://mail.google.com/mail/u/0/?ui=2&amp;ik=04a772f708&amp;view=fimg&amp;th=16382fde8886fb04&amp;attid=0.2&amp;disp=emb&amp;realattid=ii_jhgbcm742_16382fd20afe806e&amp;attbid=ANGjdJ-jiNdW_M8lIJG0Hnp_GsvNdqQ6wel3T6U0Z4KROFPIkmfFsiMKyzQlo59Aul2vssSKTJ0fz6e-FmOf3mX5NwpMgzez2sExeUtUajHYILvSyy30hTV2KiTa2QA&amp;sz=w1068-h1068&amp;ats=1526941997730&amp;rm=16382fde8886fb04&amp;zw&amp;atsh=1"/>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p:cNvPicPr>
            <a:picLocks noChangeAspect="1"/>
          </p:cNvPicPr>
          <p:nvPr/>
        </p:nvPicPr>
        <p:blipFill>
          <a:blip r:embed="rId12"/>
          <a:stretch>
            <a:fillRect/>
          </a:stretch>
        </p:blipFill>
        <p:spPr>
          <a:xfrm>
            <a:off x="24952695" y="3731907"/>
            <a:ext cx="6602014" cy="4330130"/>
          </a:xfrm>
          <a:prstGeom prst="rect">
            <a:avLst/>
          </a:prstGeom>
        </p:spPr>
      </p:pic>
      <p:sp>
        <p:nvSpPr>
          <p:cNvPr id="30" name="AutoShape 8" descr="https://mail.google.com/mail/u/0/?ui=2&amp;ik=04a772f708&amp;view=fimg&amp;th=163834d7d71dec6e&amp;attid=0.1&amp;disp=emb&amp;realattid=ii_jhgeh8dk0_163834d4ff3e2633&amp;attbid=ANGjdJ_KQPd9iD8g5DAyrFC_J571hUTkc3FFMPxrphyRTQXapb6ftIx1ci9gdZZPGzBcKhCV76YB0P_XqM2juGaoRxFWXX8CX8kN0ETwMlUodglcknjt-w9QxUgPHFY&amp;sz=w972-h1068&amp;ats=1526942786089&amp;rm=163834d7d71dec6e&amp;zw&amp;atsh=1"/>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6" name="Group 225"/>
          <p:cNvGrpSpPr/>
          <p:nvPr/>
        </p:nvGrpSpPr>
        <p:grpSpPr>
          <a:xfrm>
            <a:off x="11003541" y="14029052"/>
            <a:ext cx="16407336" cy="4765588"/>
            <a:chOff x="11125514" y="3005876"/>
            <a:chExt cx="16407336" cy="4765588"/>
          </a:xfrm>
        </p:grpSpPr>
        <p:sp>
          <p:nvSpPr>
            <p:cNvPr id="110" name="Rectangle 109"/>
            <p:cNvSpPr/>
            <p:nvPr/>
          </p:nvSpPr>
          <p:spPr>
            <a:xfrm>
              <a:off x="19956018" y="3005876"/>
              <a:ext cx="2842346" cy="461665"/>
            </a:xfrm>
            <a:prstGeom prst="rect">
              <a:avLst/>
            </a:prstGeom>
          </p:spPr>
          <p:txBody>
            <a:bodyPr wrap="square">
              <a:spAutoFit/>
            </a:bodyPr>
            <a:lstStyle/>
            <a:p>
              <a:pPr defTabSz="1749976" fontAlgn="auto">
                <a:spcBef>
                  <a:spcPts val="0"/>
                </a:spcBef>
                <a:spcAft>
                  <a:spcPts val="0"/>
                </a:spcAft>
                <a:defRPr/>
              </a:pPr>
              <a:r>
                <a:rPr lang="en-US" sz="2400" b="1" u="sng" cap="all" dirty="0" smtClean="0">
                  <a:latin typeface="Times New Roman" panose="02020603050405020304" pitchFamily="18" charset="0"/>
                  <a:cs typeface="Times New Roman" panose="02020603050405020304" pitchFamily="18" charset="0"/>
                </a:rPr>
                <a:t>VISUALIZATION</a:t>
              </a:r>
              <a:endParaRPr lang="en-US" sz="2400" u="sng" cap="all" dirty="0">
                <a:latin typeface="Times New Roman" panose="02020603050405020304" pitchFamily="18" charset="0"/>
                <a:ea typeface="+mn-ea"/>
                <a:cs typeface="Times New Roman" panose="02020603050405020304" pitchFamily="18" charset="0"/>
              </a:endParaRPr>
            </a:p>
          </p:txBody>
        </p:sp>
        <p:pic>
          <p:nvPicPr>
            <p:cNvPr id="31" name="Picture 30"/>
            <p:cNvPicPr>
              <a:picLocks noChangeAspect="1"/>
            </p:cNvPicPr>
            <p:nvPr/>
          </p:nvPicPr>
          <p:blipFill>
            <a:blip r:embed="rId13"/>
            <a:stretch>
              <a:fillRect/>
            </a:stretch>
          </p:blipFill>
          <p:spPr>
            <a:xfrm>
              <a:off x="19956018" y="3471790"/>
              <a:ext cx="3486990" cy="3843991"/>
            </a:xfrm>
            <a:prstGeom prst="rect">
              <a:avLst/>
            </a:prstGeom>
          </p:spPr>
        </p:pic>
        <p:sp>
          <p:nvSpPr>
            <p:cNvPr id="59" name="Rectangle 58"/>
            <p:cNvSpPr/>
            <p:nvPr/>
          </p:nvSpPr>
          <p:spPr>
            <a:xfrm>
              <a:off x="12309932" y="7315781"/>
              <a:ext cx="1399989" cy="400110"/>
            </a:xfrm>
            <a:prstGeom prst="rect">
              <a:avLst/>
            </a:prstGeom>
          </p:spPr>
          <p:txBody>
            <a:bodyPr wrap="square">
              <a:spAutoFit/>
            </a:bodyPr>
            <a:lstStyle/>
            <a:p>
              <a:pPr defTabSz="1749976" fontAlgn="auto">
                <a:spcBef>
                  <a:spcPts val="0"/>
                </a:spcBef>
                <a:spcAft>
                  <a:spcPts val="0"/>
                </a:spcAft>
                <a:defRPr/>
              </a:pPr>
              <a:r>
                <a:rPr lang="en-US" sz="2000" b="1" u="sng" cap="all" dirty="0" err="1" smtClean="0">
                  <a:latin typeface="Times New Roman" panose="02020603050405020304" pitchFamily="18" charset="0"/>
                  <a:cs typeface="Times New Roman" panose="02020603050405020304" pitchFamily="18" charset="0"/>
                </a:rPr>
                <a:t>MEgaN</a:t>
              </a:r>
              <a:endParaRPr lang="en-US" sz="2000" u="sng" cap="all" dirty="0">
                <a:latin typeface="Times New Roman" panose="02020603050405020304" pitchFamily="18" charset="0"/>
                <a:cs typeface="Times New Roman" panose="02020603050405020304" pitchFamily="18" charset="0"/>
              </a:endParaRPr>
            </a:p>
          </p:txBody>
        </p:sp>
        <p:sp>
          <p:nvSpPr>
            <p:cNvPr id="60" name="Rectangle 59"/>
            <p:cNvSpPr/>
            <p:nvPr/>
          </p:nvSpPr>
          <p:spPr>
            <a:xfrm>
              <a:off x="19992455" y="7371354"/>
              <a:ext cx="4650805" cy="400110"/>
            </a:xfrm>
            <a:prstGeom prst="rect">
              <a:avLst/>
            </a:prstGeom>
          </p:spPr>
          <p:txBody>
            <a:bodyPr wrap="square">
              <a:spAutoFit/>
            </a:bodyPr>
            <a:lstStyle/>
            <a:p>
              <a:pPr defTabSz="1749976" fontAlgn="auto">
                <a:spcBef>
                  <a:spcPts val="0"/>
                </a:spcBef>
                <a:spcAft>
                  <a:spcPts val="0"/>
                </a:spcAft>
                <a:defRPr/>
              </a:pPr>
              <a:r>
                <a:rPr lang="en-US" sz="2000" b="1" u="sng" cap="all" dirty="0" smtClean="0">
                  <a:latin typeface="Times New Roman" panose="02020603050405020304" pitchFamily="18" charset="0"/>
                  <a:cs typeface="Times New Roman" panose="02020603050405020304" pitchFamily="18" charset="0"/>
                </a:rPr>
                <a:t>METAPROTEOME ANALYZER</a:t>
              </a:r>
              <a:endParaRPr lang="en-US" sz="2000" u="sng" cap="all" dirty="0">
                <a:latin typeface="Times New Roman" panose="02020603050405020304" pitchFamily="18" charset="0"/>
                <a:cs typeface="Times New Roman" panose="02020603050405020304" pitchFamily="18" charset="0"/>
              </a:endParaRPr>
            </a:p>
          </p:txBody>
        </p:sp>
        <p:sp>
          <p:nvSpPr>
            <p:cNvPr id="61" name="Rectangle 60"/>
            <p:cNvSpPr/>
            <p:nvPr/>
          </p:nvSpPr>
          <p:spPr>
            <a:xfrm>
              <a:off x="16242023" y="7348659"/>
              <a:ext cx="2362525" cy="400110"/>
            </a:xfrm>
            <a:prstGeom prst="rect">
              <a:avLst/>
            </a:prstGeom>
          </p:spPr>
          <p:txBody>
            <a:bodyPr wrap="square">
              <a:spAutoFit/>
            </a:bodyPr>
            <a:lstStyle/>
            <a:p>
              <a:pPr defTabSz="1749976" fontAlgn="auto">
                <a:spcBef>
                  <a:spcPts val="0"/>
                </a:spcBef>
                <a:spcAft>
                  <a:spcPts val="0"/>
                </a:spcAft>
                <a:defRPr/>
              </a:pPr>
              <a:r>
                <a:rPr lang="en-US" sz="2000" b="1" u="sng" cap="all" dirty="0" smtClean="0">
                  <a:latin typeface="Times New Roman" panose="02020603050405020304" pitchFamily="18" charset="0"/>
                  <a:cs typeface="Times New Roman" panose="02020603050405020304" pitchFamily="18" charset="0"/>
                </a:rPr>
                <a:t>METAGOMICS</a:t>
              </a:r>
              <a:endParaRPr lang="en-US" sz="2000" u="sng" cap="all" dirty="0">
                <a:latin typeface="Times New Roman" panose="02020603050405020304" pitchFamily="18" charset="0"/>
                <a:cs typeface="Times New Roman" panose="02020603050405020304" pitchFamily="18" charset="0"/>
              </a:endParaRPr>
            </a:p>
          </p:txBody>
        </p:sp>
        <p:sp>
          <p:nvSpPr>
            <p:cNvPr id="62" name="Rectangle 61"/>
            <p:cNvSpPr/>
            <p:nvPr/>
          </p:nvSpPr>
          <p:spPr>
            <a:xfrm>
              <a:off x="25254750" y="7366953"/>
              <a:ext cx="1772940" cy="400110"/>
            </a:xfrm>
            <a:prstGeom prst="rect">
              <a:avLst/>
            </a:prstGeom>
          </p:spPr>
          <p:txBody>
            <a:bodyPr wrap="square">
              <a:spAutoFit/>
            </a:bodyPr>
            <a:lstStyle/>
            <a:p>
              <a:pPr defTabSz="1749976" fontAlgn="auto">
                <a:spcBef>
                  <a:spcPts val="0"/>
                </a:spcBef>
                <a:spcAft>
                  <a:spcPts val="0"/>
                </a:spcAft>
                <a:defRPr/>
              </a:pPr>
              <a:r>
                <a:rPr lang="en-US" sz="2000" b="1" u="sng" cap="all" dirty="0" smtClean="0">
                  <a:latin typeface="Times New Roman" panose="02020603050405020304" pitchFamily="18" charset="0"/>
                  <a:cs typeface="Times New Roman" panose="02020603050405020304" pitchFamily="18" charset="0"/>
                </a:rPr>
                <a:t>UNIPEPT</a:t>
              </a:r>
              <a:endParaRPr lang="en-US" sz="2000" u="sng" cap="all" dirty="0">
                <a:latin typeface="Times New Roman" panose="02020603050405020304" pitchFamily="18" charset="0"/>
                <a:cs typeface="Times New Roman" panose="02020603050405020304" pitchFamily="18" charset="0"/>
              </a:endParaRPr>
            </a:p>
          </p:txBody>
        </p:sp>
        <p:sp>
          <p:nvSpPr>
            <p:cNvPr id="63" name="Rectangle 62"/>
            <p:cNvSpPr/>
            <p:nvPr/>
          </p:nvSpPr>
          <p:spPr>
            <a:xfrm>
              <a:off x="11125514" y="3467541"/>
              <a:ext cx="3133801" cy="3832209"/>
            </a:xfrm>
            <a:prstGeom prst="rect">
              <a:avLst/>
            </a:prstGeom>
            <a:solidFill>
              <a:srgbClr val="1C9A3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5618392" y="3467541"/>
              <a:ext cx="3133801" cy="3832209"/>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4399049" y="3464240"/>
              <a:ext cx="3133801" cy="3832209"/>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7" name="Rectangle 66"/>
          <p:cNvSpPr/>
          <p:nvPr/>
        </p:nvSpPr>
        <p:spPr>
          <a:xfrm>
            <a:off x="14313425" y="8953585"/>
            <a:ext cx="6684860" cy="461665"/>
          </a:xfrm>
          <a:prstGeom prst="rect">
            <a:avLst/>
          </a:prstGeom>
        </p:spPr>
        <p:txBody>
          <a:bodyPr wrap="square">
            <a:spAutoFit/>
          </a:bodyPr>
          <a:lstStyle/>
          <a:p>
            <a:pPr defTabSz="1749976" fontAlgn="auto">
              <a:spcBef>
                <a:spcPts val="0"/>
              </a:spcBef>
              <a:spcAft>
                <a:spcPts val="0"/>
              </a:spcAft>
              <a:defRPr/>
            </a:pPr>
            <a:r>
              <a:rPr lang="en-US" sz="2400" b="1" u="sng" cap="all" dirty="0" smtClean="0">
                <a:solidFill>
                  <a:srgbClr val="FF0000"/>
                </a:solidFill>
                <a:latin typeface="Times New Roman" panose="02020603050405020304" pitchFamily="18" charset="0"/>
                <a:cs typeface="Times New Roman" panose="02020603050405020304" pitchFamily="18" charset="0"/>
              </a:rPr>
              <a:t>OVEREXPRESSED PROTEIN LIST (TOP 5)</a:t>
            </a:r>
            <a:endParaRPr lang="en-US" sz="2400" u="sng" cap="all" dirty="0">
              <a:solidFill>
                <a:srgbClr val="FF0000"/>
              </a:solidFill>
              <a:latin typeface="Times New Roman" panose="02020603050405020304" pitchFamily="18" charset="0"/>
              <a:cs typeface="Times New Roman" panose="02020603050405020304" pitchFamily="18" charset="0"/>
            </a:endParaRPr>
          </a:p>
        </p:txBody>
      </p:sp>
      <p:grpSp>
        <p:nvGrpSpPr>
          <p:cNvPr id="71" name="Group 70"/>
          <p:cNvGrpSpPr/>
          <p:nvPr/>
        </p:nvGrpSpPr>
        <p:grpSpPr>
          <a:xfrm>
            <a:off x="9401203" y="14253478"/>
            <a:ext cx="912857" cy="929944"/>
            <a:chOff x="8930118" y="3117888"/>
            <a:chExt cx="912857" cy="929944"/>
          </a:xfrm>
        </p:grpSpPr>
        <p:sp>
          <p:nvSpPr>
            <p:cNvPr id="72" name="Oval 71"/>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9014330" y="3133858"/>
              <a:ext cx="769311" cy="769441"/>
            </a:xfrm>
            <a:prstGeom prst="rect">
              <a:avLst/>
            </a:prstGeom>
            <a:noFill/>
          </p:spPr>
          <p:txBody>
            <a:bodyPr wrap="none" rtlCol="0">
              <a:spAutoFit/>
            </a:bodyPr>
            <a:lstStyle/>
            <a:p>
              <a:r>
                <a:rPr lang="en-US" sz="4400" b="1" dirty="0" smtClean="0">
                  <a:solidFill>
                    <a:srgbClr val="FF0000"/>
                  </a:solidFill>
                </a:rPr>
                <a:t>C1</a:t>
              </a:r>
              <a:endParaRPr lang="en-US" sz="4400" b="1" dirty="0">
                <a:solidFill>
                  <a:srgbClr val="FF0000"/>
                </a:solidFill>
              </a:endParaRPr>
            </a:p>
          </p:txBody>
        </p:sp>
      </p:grpSp>
      <p:grpSp>
        <p:nvGrpSpPr>
          <p:cNvPr id="74" name="Group 73"/>
          <p:cNvGrpSpPr/>
          <p:nvPr/>
        </p:nvGrpSpPr>
        <p:grpSpPr>
          <a:xfrm>
            <a:off x="10825906" y="3181441"/>
            <a:ext cx="912857" cy="929944"/>
            <a:chOff x="8930118" y="3117888"/>
            <a:chExt cx="912857" cy="929944"/>
          </a:xfrm>
        </p:grpSpPr>
        <p:sp>
          <p:nvSpPr>
            <p:cNvPr id="75" name="Oval 74"/>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9014330" y="3172340"/>
              <a:ext cx="769311" cy="769441"/>
            </a:xfrm>
            <a:prstGeom prst="rect">
              <a:avLst/>
            </a:prstGeom>
            <a:noFill/>
          </p:spPr>
          <p:txBody>
            <a:bodyPr wrap="none" rtlCol="0">
              <a:spAutoFit/>
            </a:bodyPr>
            <a:lstStyle/>
            <a:p>
              <a:r>
                <a:rPr lang="en-US" sz="4400" b="1" dirty="0" smtClean="0">
                  <a:solidFill>
                    <a:srgbClr val="FF0000"/>
                  </a:solidFill>
                </a:rPr>
                <a:t>C2</a:t>
              </a:r>
              <a:endParaRPr lang="en-US" sz="4400" b="1" dirty="0">
                <a:solidFill>
                  <a:srgbClr val="FF0000"/>
                </a:solidFill>
              </a:endParaRPr>
            </a:p>
          </p:txBody>
        </p:sp>
      </p:grpSp>
      <p:grpSp>
        <p:nvGrpSpPr>
          <p:cNvPr id="77" name="Group 76"/>
          <p:cNvGrpSpPr/>
          <p:nvPr/>
        </p:nvGrpSpPr>
        <p:grpSpPr>
          <a:xfrm>
            <a:off x="10859663" y="9099954"/>
            <a:ext cx="912857" cy="929944"/>
            <a:chOff x="8930118" y="3117888"/>
            <a:chExt cx="912857" cy="929944"/>
          </a:xfrm>
        </p:grpSpPr>
        <p:sp>
          <p:nvSpPr>
            <p:cNvPr id="78" name="Oval 77"/>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0" name="TextBox 79"/>
            <p:cNvSpPr txBox="1"/>
            <p:nvPr/>
          </p:nvSpPr>
          <p:spPr>
            <a:xfrm>
              <a:off x="9052813" y="3133858"/>
              <a:ext cx="737351" cy="769441"/>
            </a:xfrm>
            <a:prstGeom prst="rect">
              <a:avLst/>
            </a:prstGeom>
            <a:noFill/>
          </p:spPr>
          <p:txBody>
            <a:bodyPr wrap="none" rtlCol="0">
              <a:spAutoFit/>
            </a:bodyPr>
            <a:lstStyle/>
            <a:p>
              <a:r>
                <a:rPr lang="en-US" sz="4400" b="1" dirty="0" smtClean="0">
                  <a:solidFill>
                    <a:srgbClr val="0000FF"/>
                  </a:solidFill>
                </a:rPr>
                <a:t>S1</a:t>
              </a:r>
              <a:endParaRPr lang="en-US" sz="4400" b="1" dirty="0">
                <a:solidFill>
                  <a:srgbClr val="0000FF"/>
                </a:solidFill>
              </a:endParaRPr>
            </a:p>
          </p:txBody>
        </p:sp>
      </p:grpSp>
      <p:grpSp>
        <p:nvGrpSpPr>
          <p:cNvPr id="81" name="Group 80"/>
          <p:cNvGrpSpPr/>
          <p:nvPr/>
        </p:nvGrpSpPr>
        <p:grpSpPr>
          <a:xfrm>
            <a:off x="23628915" y="9055421"/>
            <a:ext cx="912857" cy="929944"/>
            <a:chOff x="8930118" y="3117888"/>
            <a:chExt cx="912857" cy="929944"/>
          </a:xfrm>
        </p:grpSpPr>
        <p:sp>
          <p:nvSpPr>
            <p:cNvPr id="82" name="Oval 81"/>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3" name="TextBox 82"/>
            <p:cNvSpPr txBox="1"/>
            <p:nvPr/>
          </p:nvSpPr>
          <p:spPr>
            <a:xfrm>
              <a:off x="9014330" y="3133858"/>
              <a:ext cx="737351" cy="769441"/>
            </a:xfrm>
            <a:prstGeom prst="rect">
              <a:avLst/>
            </a:prstGeom>
            <a:noFill/>
          </p:spPr>
          <p:txBody>
            <a:bodyPr wrap="none" rtlCol="0">
              <a:spAutoFit/>
            </a:bodyPr>
            <a:lstStyle/>
            <a:p>
              <a:r>
                <a:rPr lang="en-US" sz="4400" b="1" dirty="0" smtClean="0">
                  <a:solidFill>
                    <a:srgbClr val="0000FF"/>
                  </a:solidFill>
                </a:rPr>
                <a:t>S2</a:t>
              </a:r>
              <a:endParaRPr lang="en-US" sz="4400" b="1" dirty="0">
                <a:solidFill>
                  <a:srgbClr val="0000FF"/>
                </a:solidFill>
              </a:endParaRPr>
            </a:p>
          </p:txBody>
        </p:sp>
      </p:grpSp>
      <p:grpSp>
        <p:nvGrpSpPr>
          <p:cNvPr id="84" name="Group 83"/>
          <p:cNvGrpSpPr/>
          <p:nvPr/>
        </p:nvGrpSpPr>
        <p:grpSpPr>
          <a:xfrm>
            <a:off x="14338535" y="14315412"/>
            <a:ext cx="912857" cy="952456"/>
            <a:chOff x="8930118" y="3095376"/>
            <a:chExt cx="912857" cy="952456"/>
          </a:xfrm>
        </p:grpSpPr>
        <p:sp>
          <p:nvSpPr>
            <p:cNvPr id="85" name="Oval 84"/>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8975847" y="3095376"/>
              <a:ext cx="769311" cy="769441"/>
            </a:xfrm>
            <a:prstGeom prst="rect">
              <a:avLst/>
            </a:prstGeom>
            <a:noFill/>
          </p:spPr>
          <p:txBody>
            <a:bodyPr wrap="none" rtlCol="0">
              <a:spAutoFit/>
            </a:bodyPr>
            <a:lstStyle/>
            <a:p>
              <a:r>
                <a:rPr lang="en-US" sz="4400" b="1" dirty="0" smtClean="0">
                  <a:solidFill>
                    <a:srgbClr val="FF0000"/>
                  </a:solidFill>
                </a:rPr>
                <a:t>C3</a:t>
              </a:r>
              <a:endParaRPr lang="en-US" sz="4400" b="1" dirty="0">
                <a:solidFill>
                  <a:srgbClr val="FF0000"/>
                </a:solidFill>
              </a:endParaRPr>
            </a:p>
          </p:txBody>
        </p:sp>
      </p:grpSp>
      <p:grpSp>
        <p:nvGrpSpPr>
          <p:cNvPr id="90" name="Group 89"/>
          <p:cNvGrpSpPr/>
          <p:nvPr/>
        </p:nvGrpSpPr>
        <p:grpSpPr>
          <a:xfrm>
            <a:off x="33424322" y="8707184"/>
            <a:ext cx="912857" cy="929944"/>
            <a:chOff x="8930118" y="3117888"/>
            <a:chExt cx="912857" cy="929944"/>
          </a:xfrm>
        </p:grpSpPr>
        <p:sp>
          <p:nvSpPr>
            <p:cNvPr id="91" name="Oval 90"/>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8975847" y="3133858"/>
              <a:ext cx="770964" cy="769441"/>
            </a:xfrm>
            <a:prstGeom prst="rect">
              <a:avLst/>
            </a:prstGeom>
            <a:noFill/>
          </p:spPr>
          <p:txBody>
            <a:bodyPr wrap="none" rtlCol="0">
              <a:spAutoFit/>
            </a:bodyPr>
            <a:lstStyle/>
            <a:p>
              <a:r>
                <a:rPr lang="en-US" sz="4400" b="1" dirty="0" smtClean="0"/>
                <a:t>P2</a:t>
              </a:r>
              <a:endParaRPr lang="en-US" sz="4400" b="1" dirty="0"/>
            </a:p>
          </p:txBody>
        </p:sp>
      </p:grpSp>
      <p:pic>
        <p:nvPicPr>
          <p:cNvPr id="20" name="Picture 19"/>
          <p:cNvPicPr>
            <a:picLocks noChangeAspect="1"/>
          </p:cNvPicPr>
          <p:nvPr/>
        </p:nvPicPr>
        <p:blipFill>
          <a:blip r:embed="rId14"/>
          <a:stretch>
            <a:fillRect/>
          </a:stretch>
        </p:blipFill>
        <p:spPr>
          <a:xfrm>
            <a:off x="460375" y="9696445"/>
            <a:ext cx="3984625" cy="2473745"/>
          </a:xfrm>
          <a:prstGeom prst="rect">
            <a:avLst/>
          </a:prstGeom>
          <a:ln>
            <a:solidFill>
              <a:schemeClr val="tx1"/>
            </a:solidFill>
          </a:ln>
        </p:spPr>
      </p:pic>
      <p:pic>
        <p:nvPicPr>
          <p:cNvPr id="93" name="Picture 92"/>
          <p:cNvPicPr>
            <a:picLocks noChangeAspect="1"/>
          </p:cNvPicPr>
          <p:nvPr/>
        </p:nvPicPr>
        <p:blipFill>
          <a:blip r:embed="rId15"/>
          <a:stretch>
            <a:fillRect/>
          </a:stretch>
        </p:blipFill>
        <p:spPr>
          <a:xfrm>
            <a:off x="7690292" y="5894504"/>
            <a:ext cx="2649591" cy="2205633"/>
          </a:xfrm>
          <a:prstGeom prst="rect">
            <a:avLst/>
          </a:prstGeom>
        </p:spPr>
      </p:pic>
      <p:grpSp>
        <p:nvGrpSpPr>
          <p:cNvPr id="95" name="Group 94"/>
          <p:cNvGrpSpPr/>
          <p:nvPr/>
        </p:nvGrpSpPr>
        <p:grpSpPr>
          <a:xfrm>
            <a:off x="7641694" y="3158928"/>
            <a:ext cx="2708230" cy="2324709"/>
            <a:chOff x="4796148" y="3059112"/>
            <a:chExt cx="3653273" cy="3596138"/>
          </a:xfrm>
        </p:grpSpPr>
        <p:pic>
          <p:nvPicPr>
            <p:cNvPr id="96" name="Picture 95"/>
            <p:cNvPicPr>
              <a:picLocks noChangeAspect="1"/>
            </p:cNvPicPr>
            <p:nvPr/>
          </p:nvPicPr>
          <p:blipFill>
            <a:blip r:embed="rId16"/>
            <a:stretch>
              <a:fillRect/>
            </a:stretch>
          </p:blipFill>
          <p:spPr>
            <a:xfrm>
              <a:off x="4796148" y="3059112"/>
              <a:ext cx="3653273" cy="3431772"/>
            </a:xfrm>
            <a:prstGeom prst="rect">
              <a:avLst/>
            </a:prstGeom>
          </p:spPr>
        </p:pic>
        <p:sp>
          <p:nvSpPr>
            <p:cNvPr id="97" name="Rectangle 96"/>
            <p:cNvSpPr/>
            <p:nvPr/>
          </p:nvSpPr>
          <p:spPr>
            <a:xfrm>
              <a:off x="4837052" y="6316696"/>
              <a:ext cx="2332589" cy="338554"/>
            </a:xfrm>
            <a:prstGeom prst="rect">
              <a:avLst/>
            </a:prstGeom>
          </p:spPr>
          <p:txBody>
            <a:bodyPr wrap="none">
              <a:spAutoFit/>
            </a:bodyPr>
            <a:lstStyle/>
            <a:p>
              <a:r>
                <a:rPr lang="en-GB" sz="1600" b="1" dirty="0"/>
                <a:t> </a:t>
              </a:r>
              <a:r>
                <a:rPr lang="en-GB" sz="1600" b="1" dirty="0" smtClean="0"/>
                <a:t>          Functional Analysis</a:t>
              </a:r>
              <a:endParaRPr lang="en-US" sz="1600" b="1" dirty="0"/>
            </a:p>
          </p:txBody>
        </p:sp>
      </p:grpSp>
      <p:sp>
        <p:nvSpPr>
          <p:cNvPr id="98" name="Rectangle 97"/>
          <p:cNvSpPr/>
          <p:nvPr/>
        </p:nvSpPr>
        <p:spPr>
          <a:xfrm>
            <a:off x="7690208" y="8051800"/>
            <a:ext cx="2369759" cy="338554"/>
          </a:xfrm>
          <a:prstGeom prst="rect">
            <a:avLst/>
          </a:prstGeom>
        </p:spPr>
        <p:txBody>
          <a:bodyPr wrap="none">
            <a:spAutoFit/>
          </a:bodyPr>
          <a:lstStyle/>
          <a:p>
            <a:r>
              <a:rPr lang="en-GB" sz="1600" b="1" dirty="0"/>
              <a:t> </a:t>
            </a:r>
            <a:r>
              <a:rPr lang="en-GB" sz="1600" b="1" dirty="0" smtClean="0"/>
              <a:t>          Taxonomic Analysis</a:t>
            </a:r>
            <a:endParaRPr lang="en-US" sz="1600" b="1" dirty="0"/>
          </a:p>
        </p:txBody>
      </p:sp>
      <p:sp>
        <p:nvSpPr>
          <p:cNvPr id="227" name="Rectangle 226"/>
          <p:cNvSpPr/>
          <p:nvPr/>
        </p:nvSpPr>
        <p:spPr>
          <a:xfrm>
            <a:off x="291660" y="9283185"/>
            <a:ext cx="10139932" cy="353943"/>
          </a:xfrm>
          <a:prstGeom prst="rect">
            <a:avLst/>
          </a:prstGeom>
        </p:spPr>
        <p:txBody>
          <a:bodyPr wrap="square">
            <a:spAutoFit/>
          </a:bodyPr>
          <a:lstStyle/>
          <a:p>
            <a:r>
              <a:rPr lang="en-US" altLang="en-US" sz="1700" b="1" dirty="0"/>
              <a:t>S</a:t>
            </a:r>
            <a:r>
              <a:rPr lang="en-US" sz="1700" b="1" dirty="0"/>
              <a:t>ucrose-induced </a:t>
            </a:r>
            <a:r>
              <a:rPr lang="en-US" sz="1700" b="1" dirty="0" err="1"/>
              <a:t>dysbiosis</a:t>
            </a:r>
            <a:r>
              <a:rPr lang="en-US" sz="1700" b="1" dirty="0"/>
              <a:t> in dental </a:t>
            </a:r>
            <a:r>
              <a:rPr lang="en-US" sz="1700" b="1" dirty="0" smtClean="0"/>
              <a:t>caries</a:t>
            </a:r>
            <a:r>
              <a:rPr lang="en-US" sz="1700" dirty="0" smtClean="0"/>
              <a:t>:  </a:t>
            </a:r>
            <a:r>
              <a:rPr lang="nb-NO" sz="1700" dirty="0" err="1" smtClean="0"/>
              <a:t>Rudney</a:t>
            </a:r>
            <a:r>
              <a:rPr lang="nb-NO" sz="1700" dirty="0" smtClean="0"/>
              <a:t> </a:t>
            </a:r>
            <a:r>
              <a:rPr lang="nb-NO" sz="1700" dirty="0"/>
              <a:t>et al., BMC Microbiome </a:t>
            </a:r>
            <a:r>
              <a:rPr lang="nb-NO" sz="1700" dirty="0">
                <a:solidFill>
                  <a:srgbClr val="1600F9"/>
                </a:solidFill>
              </a:rPr>
              <a:t>DOI: 10.1186/s40168-015-0136-z</a:t>
            </a:r>
            <a:endParaRPr lang="en-US" sz="1700" dirty="0">
              <a:solidFill>
                <a:srgbClr val="1600F9"/>
              </a:solidFill>
            </a:endParaRPr>
          </a:p>
        </p:txBody>
      </p:sp>
      <p:sp>
        <p:nvSpPr>
          <p:cNvPr id="229" name="Rectangle 228"/>
          <p:cNvSpPr/>
          <p:nvPr/>
        </p:nvSpPr>
        <p:spPr>
          <a:xfrm>
            <a:off x="396009" y="12127944"/>
            <a:ext cx="4518892" cy="1815882"/>
          </a:xfrm>
          <a:prstGeom prst="rect">
            <a:avLst/>
          </a:prstGeom>
        </p:spPr>
        <p:txBody>
          <a:bodyPr wrap="square">
            <a:spAutoFit/>
          </a:bodyPr>
          <a:lstStyle/>
          <a:p>
            <a:r>
              <a:rPr lang="en-US" sz="1400" b="1" dirty="0" smtClean="0"/>
              <a:t>- Mass </a:t>
            </a:r>
            <a:r>
              <a:rPr lang="en-US" sz="1400" b="1" dirty="0"/>
              <a:t>spectral data </a:t>
            </a:r>
            <a:r>
              <a:rPr lang="en-US" sz="1400" b="1" dirty="0" smtClean="0"/>
              <a:t>was </a:t>
            </a:r>
            <a:r>
              <a:rPr lang="en-US" sz="1400" b="1" dirty="0"/>
              <a:t>acquired from plaque samples from a patient at high risk for dental caries grown in biofilm </a:t>
            </a:r>
            <a:r>
              <a:rPr lang="en-US" sz="1400" b="1" dirty="0" smtClean="0"/>
              <a:t>reactor </a:t>
            </a:r>
            <a:r>
              <a:rPr lang="en-US" sz="1400" b="1" dirty="0"/>
              <a:t>in the presence and absence of </a:t>
            </a:r>
            <a:r>
              <a:rPr lang="en-US" sz="1400" b="1" dirty="0" smtClean="0"/>
              <a:t>sucrose. </a:t>
            </a:r>
          </a:p>
          <a:p>
            <a:r>
              <a:rPr lang="en-US" sz="1400" b="1" dirty="0" smtClean="0"/>
              <a:t>- Mass spectra were </a:t>
            </a:r>
            <a:r>
              <a:rPr lang="en-US" sz="1400" b="1" dirty="0"/>
              <a:t>searched against the Human Oral Microbiome database (HOMD) to identify microbial peptides</a:t>
            </a:r>
            <a:r>
              <a:rPr lang="en-US" sz="1400" b="1" dirty="0" smtClean="0"/>
              <a:t>.</a:t>
            </a:r>
          </a:p>
          <a:p>
            <a:r>
              <a:rPr lang="en-US" sz="1400" b="1" dirty="0" smtClean="0"/>
              <a:t>- Spectral counts </a:t>
            </a:r>
            <a:r>
              <a:rPr lang="en-US" sz="1400" b="1" dirty="0"/>
              <a:t>were calculated to </a:t>
            </a:r>
            <a:r>
              <a:rPr lang="en-US" sz="1400" b="1" dirty="0" smtClean="0"/>
              <a:t>provide inputs</a:t>
            </a:r>
            <a:r>
              <a:rPr lang="en-US" sz="1400" b="1" dirty="0"/>
              <a:t> </a:t>
            </a:r>
            <a:r>
              <a:rPr lang="en-US" sz="1400" b="1" dirty="0" smtClean="0"/>
              <a:t>for functional tools that were evaluated.</a:t>
            </a:r>
            <a:endParaRPr lang="en-US" sz="1400" b="1" dirty="0"/>
          </a:p>
        </p:txBody>
      </p:sp>
      <p:pic>
        <p:nvPicPr>
          <p:cNvPr id="238" name="Picture 237"/>
          <p:cNvPicPr>
            <a:picLocks noChangeAspect="1"/>
          </p:cNvPicPr>
          <p:nvPr/>
        </p:nvPicPr>
        <p:blipFill>
          <a:blip r:embed="rId17"/>
          <a:stretch>
            <a:fillRect/>
          </a:stretch>
        </p:blipFill>
        <p:spPr>
          <a:xfrm>
            <a:off x="5252414" y="9693683"/>
            <a:ext cx="4577433" cy="3016379"/>
          </a:xfrm>
          <a:prstGeom prst="rect">
            <a:avLst/>
          </a:prstGeom>
        </p:spPr>
      </p:pic>
      <p:sp>
        <p:nvSpPr>
          <p:cNvPr id="239" name="Rectangle 238"/>
          <p:cNvSpPr/>
          <p:nvPr/>
        </p:nvSpPr>
        <p:spPr>
          <a:xfrm>
            <a:off x="5252414" y="12720124"/>
            <a:ext cx="4807553" cy="954107"/>
          </a:xfrm>
          <a:prstGeom prst="rect">
            <a:avLst/>
          </a:prstGeom>
        </p:spPr>
        <p:txBody>
          <a:bodyPr wrap="square">
            <a:spAutoFit/>
          </a:bodyPr>
          <a:lstStyle/>
          <a:p>
            <a:r>
              <a:rPr lang="en-US" sz="1400" b="1" dirty="0"/>
              <a:t>Previous functional analysis of the data had shown sucrose-induced changes in protein relative abundance patterns for several metabolic pathways </a:t>
            </a:r>
            <a:r>
              <a:rPr lang="en-US" sz="1400" b="1" dirty="0" smtClean="0"/>
              <a:t>which </a:t>
            </a:r>
            <a:r>
              <a:rPr lang="en-US" sz="1400" b="1" dirty="0"/>
              <a:t>we compare with the conclusions drawn by each of the tools evaluated here. </a:t>
            </a:r>
          </a:p>
        </p:txBody>
      </p:sp>
      <p:graphicFrame>
        <p:nvGraphicFramePr>
          <p:cNvPr id="13" name="Table 12"/>
          <p:cNvGraphicFramePr>
            <a:graphicFrameLocks noGrp="1"/>
          </p:cNvGraphicFramePr>
          <p:nvPr>
            <p:extLst>
              <p:ext uri="{D42A27DB-BD31-4B8C-83A1-F6EECF244321}">
                <p14:modId xmlns:p14="http://schemas.microsoft.com/office/powerpoint/2010/main" val="1673079685"/>
              </p:ext>
            </p:extLst>
          </p:nvPr>
        </p:nvGraphicFramePr>
        <p:xfrm>
          <a:off x="33375602" y="3731907"/>
          <a:ext cx="7222740" cy="3763645"/>
        </p:xfrm>
        <a:graphic>
          <a:graphicData uri="http://schemas.openxmlformats.org/drawingml/2006/table">
            <a:tbl>
              <a:tblPr/>
              <a:tblGrid>
                <a:gridCol w="1417292"/>
                <a:gridCol w="1417292"/>
                <a:gridCol w="776785"/>
                <a:gridCol w="756344"/>
                <a:gridCol w="1601268"/>
                <a:gridCol w="1253759"/>
              </a:tblGrid>
              <a:tr h="200025">
                <a:tc>
                  <a:txBody>
                    <a:bodyPr/>
                    <a:lstStyle/>
                    <a:p>
                      <a:pPr algn="l" fontAlgn="t"/>
                      <a:r>
                        <a:rPr lang="sk-SK" sz="1200" b="0" i="0" u="none" strike="noStrike">
                          <a:solidFill>
                            <a:srgbClr val="000000"/>
                          </a:solidFill>
                          <a:effectLst/>
                          <a:latin typeface="Arial"/>
                        </a:rPr>
                        <a:t> </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Arial"/>
                        </a:rPr>
                        <a:t>EggNOG Mapper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Arial"/>
                        </a:rPr>
                        <a:t>MEGAN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Arial"/>
                        </a:rPr>
                        <a:t>MetaGOmics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Arial"/>
                        </a:rPr>
                        <a:t>MetaProteomeAnalyzer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Arial"/>
                        </a:rPr>
                        <a:t>UniPept</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200" b="1" i="0" u="none" strike="noStrike">
                          <a:solidFill>
                            <a:srgbClr val="000000"/>
                          </a:solidFill>
                          <a:effectLst/>
                          <a:latin typeface="Arial"/>
                        </a:rPr>
                        <a:t>Level of Analysis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Functional annotation based on phylogeny based protein orthologs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FF0000"/>
                          </a:solidFill>
                          <a:effectLst/>
                          <a:latin typeface="Arial"/>
                        </a:rPr>
                        <a:t>Protein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Peptide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Meta-protein / protein groups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Peptide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t"/>
                      <a:r>
                        <a:rPr lang="en-US" sz="1200" b="1" i="0" u="none" strike="noStrike">
                          <a:solidFill>
                            <a:srgbClr val="000000"/>
                          </a:solidFill>
                          <a:effectLst/>
                          <a:latin typeface="Arial"/>
                        </a:rPr>
                        <a:t>Database for annotation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eggNOG Database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NCBI nr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NCBI nr + custom</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UniProKB</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UniProKB</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200" b="1" i="0" u="none" strike="noStrike">
                          <a:solidFill>
                            <a:srgbClr val="000000"/>
                          </a:solidFill>
                          <a:effectLst/>
                          <a:latin typeface="Arial"/>
                        </a:rPr>
                        <a:t>Annotation Types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COG categories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Interpro2GO, eggNOG, SEED and KEGG</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GO Terms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EC numbers, protein-level information from UniProt (ontology terms), NCBI, KEGG, KO groups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GO terms + EC numbers, Interpro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t"/>
                      <a:endParaRPr lang="en-US" sz="1200" b="0" i="0" u="none" strike="noStrike">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200" b="0" i="0" u="none" strike="noStrike" dirty="0">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200" b="0" i="0" u="none" strike="noStrike">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200" b="0" i="0" u="none" strike="noStrike">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200" b="0" i="0" u="none" strike="noStrike">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200" b="0" i="0" u="none" strike="noStrike">
                        <a:solidFill>
                          <a:srgbClr val="000000"/>
                        </a:solidFill>
                        <a:effectLst/>
                        <a:latin typeface="Arial"/>
                      </a:endParaRPr>
                    </a:p>
                  </a:txBody>
                  <a:tcPr marL="12700" marR="12700" marT="1270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t"/>
                      <a:r>
                        <a:rPr lang="en-US" sz="1200" b="1" i="0" u="none" strike="noStrike">
                          <a:solidFill>
                            <a:srgbClr val="000000"/>
                          </a:solidFill>
                          <a:effectLst/>
                          <a:latin typeface="Arial"/>
                        </a:rPr>
                        <a:t>Comparative Analysis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Manual</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Not in current version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not in current version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t"/>
                      <a:r>
                        <a:rPr lang="en-US" sz="1200" b="1" i="0" u="none" strike="noStrike">
                          <a:solidFill>
                            <a:srgbClr val="000000"/>
                          </a:solidFill>
                          <a:effectLst/>
                          <a:latin typeface="Arial"/>
                        </a:rPr>
                        <a:t>Usage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automated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interactive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automated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interactive + automated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automated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t"/>
                      <a:r>
                        <a:rPr lang="en-US" sz="1200" b="1" i="0" u="none" strike="noStrike" dirty="0">
                          <a:solidFill>
                            <a:srgbClr val="000000"/>
                          </a:solidFill>
                          <a:effectLst/>
                          <a:latin typeface="Arial"/>
                        </a:rPr>
                        <a:t>Taxonomy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best hit orthology includes NCBI tax id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effectLst/>
                          <a:latin typeface="Arial"/>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5434605"/>
              </p:ext>
            </p:extLst>
          </p:nvPr>
        </p:nvGraphicFramePr>
        <p:xfrm>
          <a:off x="28004917" y="14613173"/>
          <a:ext cx="4201613" cy="3604494"/>
        </p:xfrm>
        <a:graphic>
          <a:graphicData uri="http://schemas.openxmlformats.org/drawingml/2006/table">
            <a:tbl>
              <a:tblPr/>
              <a:tblGrid>
                <a:gridCol w="1575605"/>
                <a:gridCol w="2626008"/>
              </a:tblGrid>
              <a:tr h="200895">
                <a:tc>
                  <a:txBody>
                    <a:bodyPr/>
                    <a:lstStyle/>
                    <a:p>
                      <a:pPr algn="l" fontAlgn="t"/>
                      <a:r>
                        <a:rPr lang="en-US" sz="1100" b="1" i="0" u="none" strike="noStrike">
                          <a:solidFill>
                            <a:srgbClr val="000000"/>
                          </a:solidFill>
                          <a:effectLst/>
                          <a:latin typeface="Arial"/>
                        </a:rPr>
                        <a:t>EggNOG Mapper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Arial"/>
                        </a:rPr>
                        <a:t>Downstream processing required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880">
                <a:tc>
                  <a:txBody>
                    <a:bodyPr/>
                    <a:lstStyle/>
                    <a:p>
                      <a:pPr algn="l" fontAlgn="t"/>
                      <a:r>
                        <a:rPr lang="en-US" sz="1100" b="1" i="0" u="none" strike="noStrike">
                          <a:solidFill>
                            <a:srgbClr val="000000"/>
                          </a:solidFill>
                          <a:effectLst/>
                          <a:latin typeface="Arial"/>
                        </a:rPr>
                        <a:t>MEGAN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Arial"/>
                        </a:rPr>
                        <a:t>Heatmaps, PCoA plots, hierarchical cluster analysis, tree diagrams, rarefaction curves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25">
                <a:tc>
                  <a:txBody>
                    <a:bodyPr/>
                    <a:lstStyle/>
                    <a:p>
                      <a:pPr algn="l" fontAlgn="t"/>
                      <a:r>
                        <a:rPr lang="en-US" sz="1100" b="1" i="0" u="none" strike="noStrike">
                          <a:solidFill>
                            <a:srgbClr val="000000"/>
                          </a:solidFill>
                          <a:effectLst/>
                          <a:latin typeface="Arial"/>
                        </a:rPr>
                        <a:t>MetaGOmics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Arial"/>
                        </a:rPr>
                        <a:t>Static images of hierarcheal clustering of GO terms.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83689">
                <a:tc>
                  <a:txBody>
                    <a:bodyPr/>
                    <a:lstStyle/>
                    <a:p>
                      <a:pPr algn="l" fontAlgn="t"/>
                      <a:r>
                        <a:rPr lang="en-US" sz="1100" b="1" i="0" u="none" strike="noStrike">
                          <a:solidFill>
                            <a:srgbClr val="000000"/>
                          </a:solidFill>
                          <a:effectLst/>
                          <a:latin typeface="Arial"/>
                        </a:rPr>
                        <a:t>MetaProteomeAnalyzer</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Arial"/>
                        </a:rPr>
                        <a:t>- a click on a certain taxonomic level shows all different ontology terms (and assigned count data) and vice versa too.</a:t>
                      </a:r>
                      <a:br>
                        <a:rPr lang="en-US" sz="1100" b="0" i="0" u="none" strike="noStrike" dirty="0">
                          <a:solidFill>
                            <a:srgbClr val="000000"/>
                          </a:solidFill>
                          <a:effectLst/>
                          <a:latin typeface="Arial"/>
                        </a:rPr>
                      </a:br>
                      <a:r>
                        <a:rPr lang="en-US" sz="1100" b="0" i="0" u="none" strike="noStrike" dirty="0">
                          <a:solidFill>
                            <a:srgbClr val="000000"/>
                          </a:solidFill>
                          <a:effectLst/>
                          <a:latin typeface="Arial"/>
                        </a:rPr>
                        <a:t>-Tables are interactive and the different hierarchical views are interlinked (selecting a certain </a:t>
                      </a:r>
                      <a:r>
                        <a:rPr lang="en-US" sz="1100" b="0" i="0" u="none" strike="noStrike" dirty="0" err="1">
                          <a:solidFill>
                            <a:srgbClr val="000000"/>
                          </a:solidFill>
                          <a:effectLst/>
                          <a:latin typeface="Arial"/>
                        </a:rPr>
                        <a:t>taxonmic</a:t>
                      </a:r>
                      <a:r>
                        <a:rPr lang="en-US" sz="1100" b="0" i="0" u="none" strike="noStrike" dirty="0">
                          <a:solidFill>
                            <a:srgbClr val="000000"/>
                          </a:solidFill>
                          <a:effectLst/>
                          <a:latin typeface="Arial"/>
                        </a:rPr>
                        <a:t> level updates all other views etc.).</a:t>
                      </a:r>
                      <a:br>
                        <a:rPr lang="en-US" sz="1100" b="0" i="0" u="none" strike="noStrike" dirty="0">
                          <a:solidFill>
                            <a:srgbClr val="000000"/>
                          </a:solidFill>
                          <a:effectLst/>
                          <a:latin typeface="Arial"/>
                        </a:rPr>
                      </a:br>
                      <a:r>
                        <a:rPr lang="en-US" sz="1100" b="0" i="0" u="none" strike="noStrike" dirty="0">
                          <a:solidFill>
                            <a:srgbClr val="000000"/>
                          </a:solidFill>
                          <a:effectLst/>
                          <a:latin typeface="Arial"/>
                        </a:rPr>
                        <a:t>- Pie/</a:t>
                      </a:r>
                      <a:r>
                        <a:rPr lang="en-US" sz="1100" b="0" i="0" u="none" strike="noStrike" dirty="0" err="1">
                          <a:solidFill>
                            <a:srgbClr val="000000"/>
                          </a:solidFill>
                          <a:effectLst/>
                          <a:latin typeface="Arial"/>
                        </a:rPr>
                        <a:t>barcharts</a:t>
                      </a:r>
                      <a:r>
                        <a:rPr lang="en-US" sz="1100" b="0" i="0" u="none" strike="noStrike" dirty="0">
                          <a:solidFill>
                            <a:srgbClr val="000000"/>
                          </a:solidFill>
                          <a:effectLst/>
                          <a:latin typeface="Arial"/>
                        </a:rPr>
                        <a:t> also work for taxonomies.</a:t>
                      </a:r>
                      <a:br>
                        <a:rPr lang="en-US" sz="1100" b="0" i="0" u="none" strike="noStrike" dirty="0">
                          <a:solidFill>
                            <a:srgbClr val="000000"/>
                          </a:solidFill>
                          <a:effectLst/>
                          <a:latin typeface="Arial"/>
                        </a:rPr>
                      </a:br>
                      <a:r>
                        <a:rPr lang="en-US" sz="1100" b="0" i="0" u="none" strike="noStrike" dirty="0">
                          <a:solidFill>
                            <a:srgbClr val="000000"/>
                          </a:solidFill>
                          <a:effectLst/>
                          <a:latin typeface="Arial"/>
                        </a:rPr>
                        <a:t>- Automated mapping of identified proteins to KEGG pathway in the </a:t>
                      </a:r>
                      <a:r>
                        <a:rPr lang="en-US" sz="1100" b="0" i="0" u="none" strike="noStrike" dirty="0" err="1">
                          <a:solidFill>
                            <a:srgbClr val="000000"/>
                          </a:solidFill>
                          <a:effectLst/>
                          <a:latin typeface="Arial"/>
                        </a:rPr>
                        <a:t>webbrowser</a:t>
                      </a:r>
                      <a:r>
                        <a:rPr lang="en-US" sz="1100" b="0" i="0" u="none" strike="noStrike" dirty="0">
                          <a:solidFill>
                            <a:srgbClr val="000000"/>
                          </a:solidFill>
                          <a:effectLst/>
                          <a:latin typeface="Arial"/>
                        </a:rPr>
                        <a:t>.</a:t>
                      </a:r>
                      <a:br>
                        <a:rPr lang="en-US" sz="1100" b="0" i="0" u="none" strike="noStrike" dirty="0">
                          <a:solidFill>
                            <a:srgbClr val="000000"/>
                          </a:solidFill>
                          <a:effectLst/>
                          <a:latin typeface="Arial"/>
                        </a:rPr>
                      </a:br>
                      <a:endParaRPr lang="en-US" sz="1100" b="0" i="0" u="none" strike="noStrike" dirty="0">
                        <a:solidFill>
                          <a:srgbClr val="000000"/>
                        </a:solidFill>
                        <a:effectLst/>
                        <a:latin typeface="Arial"/>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9188">
                <a:tc>
                  <a:txBody>
                    <a:bodyPr/>
                    <a:lstStyle/>
                    <a:p>
                      <a:pPr algn="l" fontAlgn="t"/>
                      <a:r>
                        <a:rPr lang="en-US" sz="1100" b="1" i="0" u="none" strike="noStrike">
                          <a:solidFill>
                            <a:srgbClr val="000000"/>
                          </a:solidFill>
                          <a:effectLst/>
                          <a:latin typeface="Arial"/>
                        </a:rPr>
                        <a:t>UniPept</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err="1">
                          <a:solidFill>
                            <a:srgbClr val="000000"/>
                          </a:solidFill>
                          <a:effectLst/>
                          <a:latin typeface="Arial"/>
                        </a:rPr>
                        <a:t>treeview</a:t>
                      </a:r>
                      <a:r>
                        <a:rPr lang="en-US" sz="1100" b="0" i="0" u="none" strike="noStrike" dirty="0">
                          <a:solidFill>
                            <a:srgbClr val="000000"/>
                          </a:solidFill>
                          <a:effectLst/>
                          <a:latin typeface="Arial"/>
                        </a:rPr>
                        <a:t> of EC numbers, sunburst of GO terms. Tables of frequencies of GO terms and taxa.  </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24" name="Table 223"/>
          <p:cNvGraphicFramePr>
            <a:graphicFrameLocks noGrp="1"/>
          </p:cNvGraphicFramePr>
          <p:nvPr>
            <p:extLst>
              <p:ext uri="{D42A27DB-BD31-4B8C-83A1-F6EECF244321}">
                <p14:modId xmlns:p14="http://schemas.microsoft.com/office/powerpoint/2010/main" val="1976095037"/>
              </p:ext>
            </p:extLst>
          </p:nvPr>
        </p:nvGraphicFramePr>
        <p:xfrm>
          <a:off x="23867058" y="12230747"/>
          <a:ext cx="8733923" cy="1363268"/>
        </p:xfrm>
        <a:graphic>
          <a:graphicData uri="http://schemas.openxmlformats.org/drawingml/2006/table">
            <a:tbl>
              <a:tblPr/>
              <a:tblGrid>
                <a:gridCol w="1829180"/>
                <a:gridCol w="3872588"/>
                <a:gridCol w="3032155"/>
              </a:tblGrid>
              <a:tr h="314829">
                <a:tc>
                  <a:txBody>
                    <a:bodyPr/>
                    <a:lstStyle/>
                    <a:p>
                      <a:pPr algn="l" fontAlgn="ctr"/>
                      <a:r>
                        <a:rPr lang="sk-SK" sz="18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Arial"/>
                        </a:rPr>
                        <a:t>Spectral Counts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Arial"/>
                        </a:rPr>
                        <a:t>MS1 Quant Data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100">
                <a:tc>
                  <a:txBody>
                    <a:bodyPr/>
                    <a:lstStyle/>
                    <a:p>
                      <a:pPr algn="l" fontAlgn="ctr"/>
                      <a:r>
                        <a:rPr lang="en-US" sz="1800" b="1" i="0" u="none" strike="noStrike" dirty="0">
                          <a:solidFill>
                            <a:srgbClr val="000000"/>
                          </a:solidFill>
                          <a:effectLst/>
                          <a:latin typeface="Arial"/>
                        </a:rPr>
                        <a:t>Single Sample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Arial"/>
                        </a:rPr>
                        <a:t>UniPept; MetaProteomeAnalyzer</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sk-SK" sz="1800" b="1" i="0" u="none" strike="noStrike">
                          <a:solidFill>
                            <a:srgbClr val="000000"/>
                          </a:solidFill>
                          <a:effectLst/>
                          <a:latin typeface="Arial"/>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781">
                <a:tc>
                  <a:txBody>
                    <a:bodyPr/>
                    <a:lstStyle/>
                    <a:p>
                      <a:pPr algn="l" fontAlgn="ctr"/>
                      <a:r>
                        <a:rPr lang="en-US" sz="1800" b="1" i="0" u="none" strike="noStrike">
                          <a:solidFill>
                            <a:srgbClr val="000000"/>
                          </a:solidFill>
                          <a:effectLst/>
                          <a:latin typeface="Arial"/>
                        </a:rPr>
                        <a:t>Multiple Samples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dirty="0" err="1">
                          <a:solidFill>
                            <a:srgbClr val="000000"/>
                          </a:solidFill>
                          <a:effectLst/>
                          <a:latin typeface="Arial"/>
                        </a:rPr>
                        <a:t>MetaGOmics</a:t>
                      </a:r>
                      <a:r>
                        <a:rPr lang="en-US" sz="1800" b="1" i="0" u="none" strike="noStrike" dirty="0">
                          <a:solidFill>
                            <a:srgbClr val="000000"/>
                          </a:solidFill>
                          <a:effectLst/>
                          <a:latin typeface="Arial"/>
                        </a:rPr>
                        <a:t>; MEGAN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dirty="0" err="1">
                          <a:solidFill>
                            <a:srgbClr val="000000"/>
                          </a:solidFill>
                          <a:effectLst/>
                          <a:latin typeface="Arial"/>
                        </a:rPr>
                        <a:t>eggNOG</a:t>
                      </a:r>
                      <a:r>
                        <a:rPr lang="en-US" sz="1800" b="1" i="0" u="none" strike="noStrike" dirty="0">
                          <a:solidFill>
                            <a:srgbClr val="000000"/>
                          </a:solidFill>
                          <a:effectLst/>
                          <a:latin typeface="Arial"/>
                        </a:rPr>
                        <a:t> mapper</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94" name="Group 93"/>
          <p:cNvGrpSpPr/>
          <p:nvPr/>
        </p:nvGrpSpPr>
        <p:grpSpPr>
          <a:xfrm>
            <a:off x="1715394" y="1785087"/>
            <a:ext cx="912857" cy="929944"/>
            <a:chOff x="8930118" y="3117888"/>
            <a:chExt cx="912857" cy="929944"/>
          </a:xfrm>
        </p:grpSpPr>
        <p:sp>
          <p:nvSpPr>
            <p:cNvPr id="99" name="Oval 98"/>
            <p:cNvSpPr/>
            <p:nvPr/>
          </p:nvSpPr>
          <p:spPr>
            <a:xfrm>
              <a:off x="8930118" y="3117888"/>
              <a:ext cx="912857" cy="929944"/>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9014330" y="3133858"/>
              <a:ext cx="770964" cy="769441"/>
            </a:xfrm>
            <a:prstGeom prst="rect">
              <a:avLst/>
            </a:prstGeom>
            <a:noFill/>
          </p:spPr>
          <p:txBody>
            <a:bodyPr wrap="none" rtlCol="0">
              <a:spAutoFit/>
            </a:bodyPr>
            <a:lstStyle/>
            <a:p>
              <a:r>
                <a:rPr lang="en-US" sz="4400" b="1" dirty="0"/>
                <a:t>P</a:t>
              </a:r>
              <a:r>
                <a:rPr lang="en-US" sz="4400" b="1" dirty="0" smtClean="0"/>
                <a:t>1</a:t>
              </a:r>
              <a:endParaRPr lang="en-US" sz="4400" b="1" dirty="0"/>
            </a:p>
          </p:txBody>
        </p:sp>
      </p:grpSp>
    </p:spTree>
    <p:extLst>
      <p:ext uri="{BB962C8B-B14F-4D97-AF65-F5344CB8AC3E}">
        <p14:creationId xmlns:p14="http://schemas.microsoft.com/office/powerpoint/2010/main" val="621925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8330</TotalTime>
  <Words>877</Words>
  <Application>Microsoft Macintosh PowerPoint</Application>
  <PresentationFormat>Custom</PresentationFormat>
  <Paragraphs>125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ASMS 2018 Poster</dc:subject>
  <dc:creator>BMBB</dc:creator>
  <cp:keywords/>
  <dc:description/>
  <cp:lastModifiedBy>Pratik Jagtap</cp:lastModifiedBy>
  <cp:revision>353</cp:revision>
  <cp:lastPrinted>2015-05-25T23:39:44Z</cp:lastPrinted>
  <dcterms:created xsi:type="dcterms:W3CDTF">2013-05-11T23:50:51Z</dcterms:created>
  <dcterms:modified xsi:type="dcterms:W3CDTF">2018-05-22T13:30:57Z</dcterms:modified>
  <cp:category/>
</cp:coreProperties>
</file>