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41148000" cy="19202400"/>
  <p:notesSz cx="9236075" cy="70104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48">
          <p15:clr>
            <a:srgbClr val="A4A3A4"/>
          </p15:clr>
        </p15:guide>
        <p15:guide id="2" pos="12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Rosenberg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A39"/>
    <a:srgbClr val="0000FF"/>
    <a:srgbClr val="83E9AC"/>
    <a:srgbClr val="69E6B3"/>
    <a:srgbClr val="1EC58A"/>
    <a:srgbClr val="1EC492"/>
    <a:srgbClr val="21E347"/>
    <a:srgbClr val="1FCD5D"/>
    <a:srgbClr val="9D5BE2"/>
    <a:srgbClr val="45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3556" autoAdjust="0"/>
  </p:normalViewPr>
  <p:slideViewPr>
    <p:cSldViewPr snapToGrid="0" snapToObjects="1">
      <p:cViewPr varScale="1">
        <p:scale>
          <a:sx n="29" d="100"/>
          <a:sy n="29" d="100"/>
        </p:scale>
        <p:origin x="-240" y="-104"/>
      </p:cViewPr>
      <p:guideLst>
        <p:guide orient="horz" pos="6048"/>
        <p:guide pos="12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D:\Desktop\NOW\POSTER\HDpesHIFigsandTabs010507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Desktop\NOW\POSTER\HDpesHIFigsandTabs010507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D:\Desktop\NOW\POSTER\Misc%20Folder\Flagellar%20proteins%20280307%20FIGURE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D:\Desktop\NOW\POSTER\HDpesHIFigsandTabs010507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D:\Desktop\NOW\ONTO%20INDY%20240507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file:///D:\Desktop\NOW\POSTER\For%20FS%20and%20HD%20Ven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47091455205678"/>
          <c:y val="0.0517242346972187"/>
          <c:w val="0.939982380380003"/>
          <c:h val="0.764369246081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'Figure 4'!$D$1</c:f>
              <c:strCache>
                <c:ptCount val="1"/>
                <c:pt idx="0">
                  <c:v>Ratio HDE/HI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'Figure 4'!$E$2:$E$16</c:f>
                <c:numCache>
                  <c:formatCode>General</c:formatCode>
                  <c:ptCount val="15"/>
                  <c:pt idx="0">
                    <c:v>1.935509599999996</c:v>
                  </c:pt>
                  <c:pt idx="1">
                    <c:v>1.317253</c:v>
                  </c:pt>
                  <c:pt idx="2">
                    <c:v>0.311558200000004</c:v>
                  </c:pt>
                  <c:pt idx="3">
                    <c:v>0.44977767</c:v>
                  </c:pt>
                  <c:pt idx="4">
                    <c:v>0.45698614</c:v>
                  </c:pt>
                  <c:pt idx="5">
                    <c:v>0.30509007</c:v>
                  </c:pt>
                  <c:pt idx="6">
                    <c:v>0.336862820000008</c:v>
                  </c:pt>
                  <c:pt idx="7">
                    <c:v>0.488869660000005</c:v>
                  </c:pt>
                  <c:pt idx="8">
                    <c:v>0.27454284</c:v>
                  </c:pt>
                  <c:pt idx="9">
                    <c:v>0.084262387</c:v>
                  </c:pt>
                  <c:pt idx="10">
                    <c:v>0.1292513</c:v>
                  </c:pt>
                  <c:pt idx="11">
                    <c:v>0.0769865470000001</c:v>
                  </c:pt>
                  <c:pt idx="12">
                    <c:v>0.00473253390000001</c:v>
                  </c:pt>
                  <c:pt idx="13">
                    <c:v>0.045514186</c:v>
                  </c:pt>
                  <c:pt idx="14">
                    <c:v>0.15769456</c:v>
                  </c:pt>
                </c:numCache>
              </c:numRef>
            </c:plus>
            <c:minus>
              <c:numRef>
                <c:f>'Figure 4'!$E$2:$E$16</c:f>
                <c:numCache>
                  <c:formatCode>General</c:formatCode>
                  <c:ptCount val="15"/>
                  <c:pt idx="0">
                    <c:v>1.935509599999996</c:v>
                  </c:pt>
                  <c:pt idx="1">
                    <c:v>1.317253</c:v>
                  </c:pt>
                  <c:pt idx="2">
                    <c:v>0.311558200000004</c:v>
                  </c:pt>
                  <c:pt idx="3">
                    <c:v>0.44977767</c:v>
                  </c:pt>
                  <c:pt idx="4">
                    <c:v>0.45698614</c:v>
                  </c:pt>
                  <c:pt idx="5">
                    <c:v>0.30509007</c:v>
                  </c:pt>
                  <c:pt idx="6">
                    <c:v>0.336862820000008</c:v>
                  </c:pt>
                  <c:pt idx="7">
                    <c:v>0.488869660000005</c:v>
                  </c:pt>
                  <c:pt idx="8">
                    <c:v>0.27454284</c:v>
                  </c:pt>
                  <c:pt idx="9">
                    <c:v>0.084262387</c:v>
                  </c:pt>
                  <c:pt idx="10">
                    <c:v>0.1292513</c:v>
                  </c:pt>
                  <c:pt idx="11">
                    <c:v>0.0769865470000001</c:v>
                  </c:pt>
                  <c:pt idx="12">
                    <c:v>0.00473253390000001</c:v>
                  </c:pt>
                  <c:pt idx="13">
                    <c:v>0.045514186</c:v>
                  </c:pt>
                  <c:pt idx="14">
                    <c:v>0.15769456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'Figure 4'!$C$2:$C$16</c:f>
              <c:strCache>
                <c:ptCount val="15"/>
                <c:pt idx="0">
                  <c:v>Bd0952*</c:v>
                </c:pt>
                <c:pt idx="1">
                  <c:v>McpB</c:v>
                </c:pt>
                <c:pt idx="2">
                  <c:v>MotA</c:v>
                </c:pt>
                <c:pt idx="3">
                  <c:v>PaaJ</c:v>
                </c:pt>
                <c:pt idx="4">
                  <c:v>AcoA</c:v>
                </c:pt>
                <c:pt idx="5">
                  <c:v>SWIB</c:v>
                </c:pt>
                <c:pt idx="6">
                  <c:v>CpaC</c:v>
                </c:pt>
                <c:pt idx="7">
                  <c:v>MhpC</c:v>
                </c:pt>
                <c:pt idx="8">
                  <c:v>RsuA</c:v>
                </c:pt>
                <c:pt idx="9">
                  <c:v>FumA</c:v>
                </c:pt>
                <c:pt idx="10">
                  <c:v>MurD</c:v>
                </c:pt>
                <c:pt idx="11">
                  <c:v>PurB</c:v>
                </c:pt>
                <c:pt idx="12">
                  <c:v>FolE</c:v>
                </c:pt>
                <c:pt idx="13">
                  <c:v>FadB</c:v>
                </c:pt>
                <c:pt idx="14">
                  <c:v>PepB</c:v>
                </c:pt>
              </c:strCache>
            </c:strRef>
          </c:cat>
          <c:val>
            <c:numRef>
              <c:f>'Figure 4'!$D$2:$D$16</c:f>
              <c:numCache>
                <c:formatCode>0.00</c:formatCode>
                <c:ptCount val="15"/>
                <c:pt idx="0">
                  <c:v>3.8313136</c:v>
                </c:pt>
                <c:pt idx="1">
                  <c:v>3.7654016</c:v>
                </c:pt>
                <c:pt idx="2">
                  <c:v>3.170855799999999</c:v>
                </c:pt>
                <c:pt idx="3">
                  <c:v>2.634485499999997</c:v>
                </c:pt>
                <c:pt idx="4">
                  <c:v>2.192975599999999</c:v>
                </c:pt>
                <c:pt idx="5">
                  <c:v>2.104326500000032</c:v>
                </c:pt>
                <c:pt idx="6">
                  <c:v>1.9161056</c:v>
                </c:pt>
                <c:pt idx="7">
                  <c:v>1.6890011</c:v>
                </c:pt>
                <c:pt idx="8">
                  <c:v>1.6812891</c:v>
                </c:pt>
                <c:pt idx="9">
                  <c:v>1.4611456</c:v>
                </c:pt>
                <c:pt idx="10">
                  <c:v>1.4566671</c:v>
                </c:pt>
                <c:pt idx="11">
                  <c:v>1.4523882</c:v>
                </c:pt>
                <c:pt idx="12">
                  <c:v>0.84420747</c:v>
                </c:pt>
                <c:pt idx="13">
                  <c:v>0.76005632</c:v>
                </c:pt>
                <c:pt idx="14">
                  <c:v>0.6219725</c:v>
                </c:pt>
              </c:numCache>
            </c:numRef>
          </c:val>
        </c:ser>
        <c:ser>
          <c:idx val="1"/>
          <c:order val="1"/>
          <c:tx>
            <c:strRef>
              <c:f>'Figure 4'!$G$1</c:f>
              <c:strCache>
                <c:ptCount val="1"/>
                <c:pt idx="0">
                  <c:v>Ratio HDP/HI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'Figure 4'!$H$2:$H$16</c:f>
                <c:numCache>
                  <c:formatCode>General</c:formatCode>
                  <c:ptCount val="15"/>
                  <c:pt idx="0">
                    <c:v>2.536812299999997</c:v>
                  </c:pt>
                  <c:pt idx="1">
                    <c:v>0.702263709999992</c:v>
                  </c:pt>
                  <c:pt idx="2">
                    <c:v>0.2664194</c:v>
                  </c:pt>
                  <c:pt idx="3">
                    <c:v>0.20700547</c:v>
                  </c:pt>
                  <c:pt idx="4">
                    <c:v>0.83328093</c:v>
                  </c:pt>
                  <c:pt idx="5">
                    <c:v>0.289697</c:v>
                  </c:pt>
                  <c:pt idx="6">
                    <c:v>0.447976980000004</c:v>
                  </c:pt>
                  <c:pt idx="7">
                    <c:v>0.322959</c:v>
                  </c:pt>
                  <c:pt idx="8">
                    <c:v>0.1987308</c:v>
                  </c:pt>
                  <c:pt idx="9">
                    <c:v>0.327389870000008</c:v>
                  </c:pt>
                  <c:pt idx="10">
                    <c:v>0.216088930000002</c:v>
                  </c:pt>
                  <c:pt idx="11">
                    <c:v>0.05866375</c:v>
                  </c:pt>
                  <c:pt idx="12">
                    <c:v>0.148818060000002</c:v>
                  </c:pt>
                  <c:pt idx="13">
                    <c:v>0.10408833</c:v>
                  </c:pt>
                  <c:pt idx="14">
                    <c:v>0.17781527</c:v>
                  </c:pt>
                </c:numCache>
              </c:numRef>
            </c:plus>
            <c:minus>
              <c:numRef>
                <c:f>'Figure 4'!$H$2:$H$16</c:f>
                <c:numCache>
                  <c:formatCode>General</c:formatCode>
                  <c:ptCount val="15"/>
                  <c:pt idx="0">
                    <c:v>2.536812299999997</c:v>
                  </c:pt>
                  <c:pt idx="1">
                    <c:v>0.702263709999992</c:v>
                  </c:pt>
                  <c:pt idx="2">
                    <c:v>0.2664194</c:v>
                  </c:pt>
                  <c:pt idx="3">
                    <c:v>0.20700547</c:v>
                  </c:pt>
                  <c:pt idx="4">
                    <c:v>0.83328093</c:v>
                  </c:pt>
                  <c:pt idx="5">
                    <c:v>0.289697</c:v>
                  </c:pt>
                  <c:pt idx="6">
                    <c:v>0.447976980000004</c:v>
                  </c:pt>
                  <c:pt idx="7">
                    <c:v>0.322959</c:v>
                  </c:pt>
                  <c:pt idx="8">
                    <c:v>0.1987308</c:v>
                  </c:pt>
                  <c:pt idx="9">
                    <c:v>0.327389870000008</c:v>
                  </c:pt>
                  <c:pt idx="10">
                    <c:v>0.216088930000002</c:v>
                  </c:pt>
                  <c:pt idx="11">
                    <c:v>0.05866375</c:v>
                  </c:pt>
                  <c:pt idx="12">
                    <c:v>0.148818060000002</c:v>
                  </c:pt>
                  <c:pt idx="13">
                    <c:v>0.10408833</c:v>
                  </c:pt>
                  <c:pt idx="14">
                    <c:v>0.17781527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'Figure 4'!$C$2:$C$16</c:f>
              <c:strCache>
                <c:ptCount val="15"/>
                <c:pt idx="0">
                  <c:v>Bd0952*</c:v>
                </c:pt>
                <c:pt idx="1">
                  <c:v>McpB</c:v>
                </c:pt>
                <c:pt idx="2">
                  <c:v>MotA</c:v>
                </c:pt>
                <c:pt idx="3">
                  <c:v>PaaJ</c:v>
                </c:pt>
                <c:pt idx="4">
                  <c:v>AcoA</c:v>
                </c:pt>
                <c:pt idx="5">
                  <c:v>SWIB</c:v>
                </c:pt>
                <c:pt idx="6">
                  <c:v>CpaC</c:v>
                </c:pt>
                <c:pt idx="7">
                  <c:v>MhpC</c:v>
                </c:pt>
                <c:pt idx="8">
                  <c:v>RsuA</c:v>
                </c:pt>
                <c:pt idx="9">
                  <c:v>FumA</c:v>
                </c:pt>
                <c:pt idx="10">
                  <c:v>MurD</c:v>
                </c:pt>
                <c:pt idx="11">
                  <c:v>PurB</c:v>
                </c:pt>
                <c:pt idx="12">
                  <c:v>FolE</c:v>
                </c:pt>
                <c:pt idx="13">
                  <c:v>FadB</c:v>
                </c:pt>
                <c:pt idx="14">
                  <c:v>PepB</c:v>
                </c:pt>
              </c:strCache>
            </c:strRef>
          </c:cat>
          <c:val>
            <c:numRef>
              <c:f>'Figure 4'!$G$2:$G$16</c:f>
              <c:numCache>
                <c:formatCode>0.00</c:formatCode>
                <c:ptCount val="15"/>
                <c:pt idx="0">
                  <c:v>6.7773341</c:v>
                </c:pt>
                <c:pt idx="1">
                  <c:v>2.319201099999998</c:v>
                </c:pt>
                <c:pt idx="2">
                  <c:v>2.146652999999957</c:v>
                </c:pt>
                <c:pt idx="3">
                  <c:v>1.5731752</c:v>
                </c:pt>
                <c:pt idx="4">
                  <c:v>2.689306700000002</c:v>
                </c:pt>
                <c:pt idx="5">
                  <c:v>3.1356376</c:v>
                </c:pt>
                <c:pt idx="6">
                  <c:v>3.100125200000001</c:v>
                </c:pt>
                <c:pt idx="7">
                  <c:v>1.361643</c:v>
                </c:pt>
                <c:pt idx="8">
                  <c:v>1.455036899999983</c:v>
                </c:pt>
                <c:pt idx="9">
                  <c:v>1.0947921</c:v>
                </c:pt>
                <c:pt idx="10">
                  <c:v>1.5422331</c:v>
                </c:pt>
                <c:pt idx="11">
                  <c:v>1.703899599999974</c:v>
                </c:pt>
                <c:pt idx="12">
                  <c:v>2.51565609999997</c:v>
                </c:pt>
                <c:pt idx="13">
                  <c:v>1.7741792</c:v>
                </c:pt>
                <c:pt idx="14">
                  <c:v>1.8182336</c:v>
                </c:pt>
              </c:numCache>
            </c:numRef>
          </c:val>
        </c:ser>
        <c:ser>
          <c:idx val="2"/>
          <c:order val="2"/>
          <c:tx>
            <c:strRef>
              <c:f>'Figure 4'!$J$1</c:f>
              <c:strCache>
                <c:ptCount val="1"/>
                <c:pt idx="0">
                  <c:v>Ratio HDS/HI</c:v>
                </c:pt>
              </c:strCache>
            </c:strRef>
          </c:tx>
          <c:spPr>
            <a:solidFill>
              <a:srgbClr val="00B05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'Figure 4'!$K$2:$K$16</c:f>
                <c:numCache>
                  <c:formatCode>General</c:formatCode>
                  <c:ptCount val="15"/>
                  <c:pt idx="0">
                    <c:v>1.5283542</c:v>
                  </c:pt>
                  <c:pt idx="1">
                    <c:v>0.216915100000003</c:v>
                  </c:pt>
                  <c:pt idx="2">
                    <c:v>0.180425360000002</c:v>
                  </c:pt>
                  <c:pt idx="3">
                    <c:v>0.334229840000003</c:v>
                  </c:pt>
                  <c:pt idx="4">
                    <c:v>0.363975940000002</c:v>
                  </c:pt>
                  <c:pt idx="5">
                    <c:v>0.29649321</c:v>
                  </c:pt>
                  <c:pt idx="6">
                    <c:v>0.13473485</c:v>
                  </c:pt>
                  <c:pt idx="7">
                    <c:v>0.62965378</c:v>
                  </c:pt>
                  <c:pt idx="8">
                    <c:v>0.0732234210000003</c:v>
                  </c:pt>
                  <c:pt idx="9">
                    <c:v>0.20328705</c:v>
                  </c:pt>
                  <c:pt idx="10">
                    <c:v>0.233718270000002</c:v>
                  </c:pt>
                  <c:pt idx="11">
                    <c:v>0.19390881</c:v>
                  </c:pt>
                  <c:pt idx="12">
                    <c:v>0.105295410000001</c:v>
                  </c:pt>
                  <c:pt idx="13">
                    <c:v>0.035246788</c:v>
                  </c:pt>
                  <c:pt idx="14">
                    <c:v>0.166786830000001</c:v>
                  </c:pt>
                </c:numCache>
              </c:numRef>
            </c:plus>
            <c:minus>
              <c:numRef>
                <c:f>'Figure 4'!$K$2:$K$16</c:f>
                <c:numCache>
                  <c:formatCode>General</c:formatCode>
                  <c:ptCount val="15"/>
                  <c:pt idx="0">
                    <c:v>1.5283542</c:v>
                  </c:pt>
                  <c:pt idx="1">
                    <c:v>0.216915100000003</c:v>
                  </c:pt>
                  <c:pt idx="2">
                    <c:v>0.180425360000002</c:v>
                  </c:pt>
                  <c:pt idx="3">
                    <c:v>0.334229840000003</c:v>
                  </c:pt>
                  <c:pt idx="4">
                    <c:v>0.363975940000002</c:v>
                  </c:pt>
                  <c:pt idx="5">
                    <c:v>0.29649321</c:v>
                  </c:pt>
                  <c:pt idx="6">
                    <c:v>0.13473485</c:v>
                  </c:pt>
                  <c:pt idx="7">
                    <c:v>0.62965378</c:v>
                  </c:pt>
                  <c:pt idx="8">
                    <c:v>0.0732234210000003</c:v>
                  </c:pt>
                  <c:pt idx="9">
                    <c:v>0.20328705</c:v>
                  </c:pt>
                  <c:pt idx="10">
                    <c:v>0.233718270000002</c:v>
                  </c:pt>
                  <c:pt idx="11">
                    <c:v>0.19390881</c:v>
                  </c:pt>
                  <c:pt idx="12">
                    <c:v>0.105295410000001</c:v>
                  </c:pt>
                  <c:pt idx="13">
                    <c:v>0.035246788</c:v>
                  </c:pt>
                  <c:pt idx="14">
                    <c:v>0.166786830000001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'Figure 4'!$C$2:$C$16</c:f>
              <c:strCache>
                <c:ptCount val="15"/>
                <c:pt idx="0">
                  <c:v>Bd0952*</c:v>
                </c:pt>
                <c:pt idx="1">
                  <c:v>McpB</c:v>
                </c:pt>
                <c:pt idx="2">
                  <c:v>MotA</c:v>
                </c:pt>
                <c:pt idx="3">
                  <c:v>PaaJ</c:v>
                </c:pt>
                <c:pt idx="4">
                  <c:v>AcoA</c:v>
                </c:pt>
                <c:pt idx="5">
                  <c:v>SWIB</c:v>
                </c:pt>
                <c:pt idx="6">
                  <c:v>CpaC</c:v>
                </c:pt>
                <c:pt idx="7">
                  <c:v>MhpC</c:v>
                </c:pt>
                <c:pt idx="8">
                  <c:v>RsuA</c:v>
                </c:pt>
                <c:pt idx="9">
                  <c:v>FumA</c:v>
                </c:pt>
                <c:pt idx="10">
                  <c:v>MurD</c:v>
                </c:pt>
                <c:pt idx="11">
                  <c:v>PurB</c:v>
                </c:pt>
                <c:pt idx="12">
                  <c:v>FolE</c:v>
                </c:pt>
                <c:pt idx="13">
                  <c:v>FadB</c:v>
                </c:pt>
                <c:pt idx="14">
                  <c:v>PepB</c:v>
                </c:pt>
              </c:strCache>
            </c:strRef>
          </c:cat>
          <c:val>
            <c:numRef>
              <c:f>'Figure 4'!$J$2:$J$16</c:f>
              <c:numCache>
                <c:formatCode>0.00</c:formatCode>
                <c:ptCount val="15"/>
                <c:pt idx="0">
                  <c:v>3.805600399999998</c:v>
                </c:pt>
                <c:pt idx="1">
                  <c:v>2.889040599999998</c:v>
                </c:pt>
                <c:pt idx="2">
                  <c:v>1.8636156</c:v>
                </c:pt>
                <c:pt idx="3">
                  <c:v>2.0440111</c:v>
                </c:pt>
                <c:pt idx="4">
                  <c:v>1.784776399999988</c:v>
                </c:pt>
                <c:pt idx="5">
                  <c:v>1.6668563</c:v>
                </c:pt>
                <c:pt idx="6">
                  <c:v>1.5722992</c:v>
                </c:pt>
                <c:pt idx="7">
                  <c:v>2.372572399999957</c:v>
                </c:pt>
                <c:pt idx="8">
                  <c:v>3.0058316</c:v>
                </c:pt>
                <c:pt idx="9">
                  <c:v>2.5896216</c:v>
                </c:pt>
                <c:pt idx="10">
                  <c:v>1.826426699999983</c:v>
                </c:pt>
                <c:pt idx="11">
                  <c:v>1.789292500000001</c:v>
                </c:pt>
                <c:pt idx="12">
                  <c:v>1.642281500000001</c:v>
                </c:pt>
                <c:pt idx="13">
                  <c:v>1.493065099999986</c:v>
                </c:pt>
                <c:pt idx="14">
                  <c:v>1.3749412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-2113335800"/>
        <c:axId val="-2113332472"/>
      </c:barChart>
      <c:catAx>
        <c:axId val="-2113335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200" b="0" i="0" baseline="0"/>
            </a:pPr>
            <a:endParaRPr lang="en-US"/>
          </a:p>
        </c:txPr>
        <c:crossAx val="-21133324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13332472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13335800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4576271186442"/>
          <c:y val="0.049808522301025"/>
          <c:w val="0.901694915254238"/>
          <c:h val="0.8659020030793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 5'!$D$1</c:f>
              <c:strCache>
                <c:ptCount val="1"/>
                <c:pt idx="0">
                  <c:v>Ratio HDE/HI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5'!$E$2:$E$4</c:f>
                <c:numCache>
                  <c:formatCode>General</c:formatCode>
                  <c:ptCount val="3"/>
                  <c:pt idx="0">
                    <c:v>0.0516610429999998</c:v>
                  </c:pt>
                  <c:pt idx="1">
                    <c:v>0.459952970000004</c:v>
                  </c:pt>
                  <c:pt idx="2">
                    <c:v>0.2362298</c:v>
                  </c:pt>
                </c:numCache>
              </c:numRef>
            </c:plus>
            <c:minus>
              <c:numRef>
                <c:f>'Fig 5'!$E$2:$E$4</c:f>
                <c:numCache>
                  <c:formatCode>General</c:formatCode>
                  <c:ptCount val="3"/>
                  <c:pt idx="0">
                    <c:v>0.0516610429999998</c:v>
                  </c:pt>
                  <c:pt idx="1">
                    <c:v>0.459952970000004</c:v>
                  </c:pt>
                  <c:pt idx="2">
                    <c:v>0.2362298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5'!$C$2:$C$4</c:f>
              <c:strCache>
                <c:ptCount val="3"/>
                <c:pt idx="0">
                  <c:v>Omp  (Eco)</c:v>
                </c:pt>
                <c:pt idx="1">
                  <c:v>Omp3A (Eco)</c:v>
                </c:pt>
                <c:pt idx="2">
                  <c:v>LPP (Eco)</c:v>
                </c:pt>
              </c:strCache>
            </c:strRef>
          </c:cat>
          <c:val>
            <c:numRef>
              <c:f>'Fig 5'!$D$2:$D$4</c:f>
              <c:numCache>
                <c:formatCode>0.00</c:formatCode>
                <c:ptCount val="3"/>
                <c:pt idx="0">
                  <c:v>3.291656699999998</c:v>
                </c:pt>
                <c:pt idx="1">
                  <c:v>2.1253549</c:v>
                </c:pt>
                <c:pt idx="2">
                  <c:v>1.814217900000017</c:v>
                </c:pt>
              </c:numCache>
            </c:numRef>
          </c:val>
        </c:ser>
        <c:ser>
          <c:idx val="1"/>
          <c:order val="1"/>
          <c:tx>
            <c:strRef>
              <c:f>'Fig 5'!$G$1</c:f>
              <c:strCache>
                <c:ptCount val="1"/>
                <c:pt idx="0">
                  <c:v>Ratio HDP/HI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5'!$H$2:$H$4</c:f>
                <c:numCache>
                  <c:formatCode>General</c:formatCode>
                  <c:ptCount val="3"/>
                  <c:pt idx="0">
                    <c:v>0.19322352</c:v>
                  </c:pt>
                  <c:pt idx="1">
                    <c:v>0.044958478</c:v>
                  </c:pt>
                  <c:pt idx="2">
                    <c:v>0.091242361</c:v>
                  </c:pt>
                </c:numCache>
              </c:numRef>
            </c:plus>
            <c:minus>
              <c:numRef>
                <c:f>'Fig 5'!$H$2:$H$5</c:f>
                <c:numCache>
                  <c:formatCode>General</c:formatCode>
                  <c:ptCount val="4"/>
                  <c:pt idx="0">
                    <c:v>0.19322352</c:v>
                  </c:pt>
                  <c:pt idx="1">
                    <c:v>0.044958478</c:v>
                  </c:pt>
                  <c:pt idx="2">
                    <c:v>0.091242361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5'!$C$2:$C$4</c:f>
              <c:strCache>
                <c:ptCount val="3"/>
                <c:pt idx="0">
                  <c:v>Omp  (Eco)</c:v>
                </c:pt>
                <c:pt idx="1">
                  <c:v>Omp3A (Eco)</c:v>
                </c:pt>
                <c:pt idx="2">
                  <c:v>LPP (Eco)</c:v>
                </c:pt>
              </c:strCache>
            </c:strRef>
          </c:cat>
          <c:val>
            <c:numRef>
              <c:f>'Fig 5'!$G$2:$G$4</c:f>
              <c:numCache>
                <c:formatCode>0.00</c:formatCode>
                <c:ptCount val="3"/>
                <c:pt idx="0">
                  <c:v>1.335634799999978</c:v>
                </c:pt>
                <c:pt idx="1">
                  <c:v>0.854955940000001</c:v>
                </c:pt>
                <c:pt idx="2">
                  <c:v>0.74327937</c:v>
                </c:pt>
              </c:numCache>
            </c:numRef>
          </c:val>
        </c:ser>
        <c:ser>
          <c:idx val="2"/>
          <c:order val="2"/>
          <c:tx>
            <c:strRef>
              <c:f>'Fig 5'!$J$1</c:f>
              <c:strCache>
                <c:ptCount val="1"/>
                <c:pt idx="0">
                  <c:v>Ratio HDS/HI</c:v>
                </c:pt>
              </c:strCache>
            </c:strRef>
          </c:tx>
          <c:spPr>
            <a:solidFill>
              <a:srgbClr val="00B05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5'!$K$2:$K$4</c:f>
                <c:numCache>
                  <c:formatCode>General</c:formatCode>
                  <c:ptCount val="3"/>
                  <c:pt idx="0">
                    <c:v>0.046806526</c:v>
                  </c:pt>
                  <c:pt idx="1">
                    <c:v>0.044802273000001</c:v>
                  </c:pt>
                  <c:pt idx="2">
                    <c:v>0.25179495</c:v>
                  </c:pt>
                </c:numCache>
              </c:numRef>
            </c:plus>
            <c:minus>
              <c:numRef>
                <c:f>'Fig 5'!$K$2:$K$4</c:f>
                <c:numCache>
                  <c:formatCode>General</c:formatCode>
                  <c:ptCount val="3"/>
                  <c:pt idx="0">
                    <c:v>0.046806526</c:v>
                  </c:pt>
                  <c:pt idx="1">
                    <c:v>0.044802273000001</c:v>
                  </c:pt>
                  <c:pt idx="2">
                    <c:v>0.25179495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5'!$C$2:$C$4</c:f>
              <c:strCache>
                <c:ptCount val="3"/>
                <c:pt idx="0">
                  <c:v>Omp  (Eco)</c:v>
                </c:pt>
                <c:pt idx="1">
                  <c:v>Omp3A (Eco)</c:v>
                </c:pt>
                <c:pt idx="2">
                  <c:v>LPP (Eco)</c:v>
                </c:pt>
              </c:strCache>
            </c:strRef>
          </c:cat>
          <c:val>
            <c:numRef>
              <c:f>'Fig 5'!$J$2:$J$4</c:f>
              <c:numCache>
                <c:formatCode>0.00</c:formatCode>
                <c:ptCount val="3"/>
                <c:pt idx="0">
                  <c:v>0.97856482</c:v>
                </c:pt>
                <c:pt idx="1">
                  <c:v>0.693540250000001</c:v>
                </c:pt>
                <c:pt idx="2">
                  <c:v>0.40358781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143058552"/>
        <c:axId val="-2139692376"/>
      </c:barChart>
      <c:catAx>
        <c:axId val="2143058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96923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39692376"/>
        <c:scaling>
          <c:orientation val="minMax"/>
          <c:max val="3.5"/>
          <c:min val="0.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43058552"/>
        <c:crosses val="autoZero"/>
        <c:crossBetween val="between"/>
        <c:majorUnit val="1.75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 2B'!$C$1</c:f>
              <c:strCache>
                <c:ptCount val="1"/>
                <c:pt idx="0">
                  <c:v>FS (Wild / Mutant)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ysClr val="windowText" lastClr="000000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2B'!$D$2:$D$24</c:f>
                <c:numCache>
                  <c:formatCode>General</c:formatCode>
                  <c:ptCount val="23"/>
                  <c:pt idx="0">
                    <c:v>0.031910576</c:v>
                  </c:pt>
                  <c:pt idx="1">
                    <c:v>0.043840415</c:v>
                  </c:pt>
                  <c:pt idx="2">
                    <c:v>0.27943044</c:v>
                  </c:pt>
                  <c:pt idx="3">
                    <c:v>0.122624450000001</c:v>
                  </c:pt>
                  <c:pt idx="4">
                    <c:v>0.616242329999998</c:v>
                  </c:pt>
                  <c:pt idx="5">
                    <c:v>0.12001908</c:v>
                  </c:pt>
                  <c:pt idx="6">
                    <c:v>0.385489000000004</c:v>
                  </c:pt>
                  <c:pt idx="7">
                    <c:v>0.17945677</c:v>
                  </c:pt>
                  <c:pt idx="8">
                    <c:v>0.213554440000002</c:v>
                  </c:pt>
                  <c:pt idx="9">
                    <c:v>0.072948054</c:v>
                  </c:pt>
                  <c:pt idx="10">
                    <c:v>0.0621324590000005</c:v>
                  </c:pt>
                  <c:pt idx="11">
                    <c:v>0.048554364</c:v>
                  </c:pt>
                  <c:pt idx="12">
                    <c:v>0.0425522930000008</c:v>
                  </c:pt>
                  <c:pt idx="13">
                    <c:v>0.01881692</c:v>
                  </c:pt>
                  <c:pt idx="14">
                    <c:v>0.0445720630000001</c:v>
                  </c:pt>
                  <c:pt idx="15">
                    <c:v>0.050921095</c:v>
                  </c:pt>
                  <c:pt idx="16">
                    <c:v>0.0209778600000001</c:v>
                  </c:pt>
                  <c:pt idx="17">
                    <c:v>0.0505669280000003</c:v>
                  </c:pt>
                  <c:pt idx="18">
                    <c:v>0.0447392980000004</c:v>
                  </c:pt>
                  <c:pt idx="19">
                    <c:v>0.09416025</c:v>
                  </c:pt>
                  <c:pt idx="20">
                    <c:v>0.0342389100000004</c:v>
                  </c:pt>
                  <c:pt idx="21">
                    <c:v>0.0382911760000001</c:v>
                  </c:pt>
                  <c:pt idx="22">
                    <c:v>0.043784759</c:v>
                  </c:pt>
                </c:numCache>
              </c:numRef>
            </c:plus>
            <c:minus>
              <c:numRef>
                <c:f>'Fig 2B'!$D$2:$D$24</c:f>
                <c:numCache>
                  <c:formatCode>General</c:formatCode>
                  <c:ptCount val="23"/>
                  <c:pt idx="0">
                    <c:v>0.031910576</c:v>
                  </c:pt>
                  <c:pt idx="1">
                    <c:v>0.043840415</c:v>
                  </c:pt>
                  <c:pt idx="2">
                    <c:v>0.27943044</c:v>
                  </c:pt>
                  <c:pt idx="3">
                    <c:v>0.122624450000001</c:v>
                  </c:pt>
                  <c:pt idx="4">
                    <c:v>0.616242329999998</c:v>
                  </c:pt>
                  <c:pt idx="5">
                    <c:v>0.12001908</c:v>
                  </c:pt>
                  <c:pt idx="6">
                    <c:v>0.385489000000004</c:v>
                  </c:pt>
                  <c:pt idx="7">
                    <c:v>0.17945677</c:v>
                  </c:pt>
                  <c:pt idx="8">
                    <c:v>0.213554440000002</c:v>
                  </c:pt>
                  <c:pt idx="9">
                    <c:v>0.072948054</c:v>
                  </c:pt>
                  <c:pt idx="10">
                    <c:v>0.0621324590000005</c:v>
                  </c:pt>
                  <c:pt idx="11">
                    <c:v>0.048554364</c:v>
                  </c:pt>
                  <c:pt idx="12">
                    <c:v>0.0425522930000008</c:v>
                  </c:pt>
                  <c:pt idx="13">
                    <c:v>0.01881692</c:v>
                  </c:pt>
                  <c:pt idx="14">
                    <c:v>0.0445720630000001</c:v>
                  </c:pt>
                  <c:pt idx="15">
                    <c:v>0.050921095</c:v>
                  </c:pt>
                  <c:pt idx="16">
                    <c:v>0.0209778600000001</c:v>
                  </c:pt>
                  <c:pt idx="17">
                    <c:v>0.0505669280000003</c:v>
                  </c:pt>
                  <c:pt idx="18">
                    <c:v>0.0447392980000004</c:v>
                  </c:pt>
                  <c:pt idx="19">
                    <c:v>0.09416025</c:v>
                  </c:pt>
                  <c:pt idx="20">
                    <c:v>0.0342389100000004</c:v>
                  </c:pt>
                  <c:pt idx="21">
                    <c:v>0.0382911760000001</c:v>
                  </c:pt>
                  <c:pt idx="22">
                    <c:v>0.043784759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2B'!$B$2:$B$24</c:f>
              <c:strCache>
                <c:ptCount val="23"/>
                <c:pt idx="0">
                  <c:v>FliC3</c:v>
                </c:pt>
                <c:pt idx="1">
                  <c:v>FliC1</c:v>
                </c:pt>
                <c:pt idx="2">
                  <c:v>FliC4</c:v>
                </c:pt>
                <c:pt idx="3">
                  <c:v>FlgL</c:v>
                </c:pt>
                <c:pt idx="4">
                  <c:v>FliC6</c:v>
                </c:pt>
                <c:pt idx="5">
                  <c:v>FliC5</c:v>
                </c:pt>
                <c:pt idx="6">
                  <c:v>FliK</c:v>
                </c:pt>
                <c:pt idx="7">
                  <c:v>FlgE</c:v>
                </c:pt>
                <c:pt idx="8">
                  <c:v>FliC2</c:v>
                </c:pt>
                <c:pt idx="9">
                  <c:v>Bd1104 </c:v>
                </c:pt>
                <c:pt idx="10">
                  <c:v>Bd0756 </c:v>
                </c:pt>
                <c:pt idx="11">
                  <c:v>Bd3180 </c:v>
                </c:pt>
                <c:pt idx="12">
                  <c:v>Bd3142 </c:v>
                </c:pt>
                <c:pt idx="13">
                  <c:v>Bd1447 </c:v>
                </c:pt>
                <c:pt idx="14">
                  <c:v>Bd2043 </c:v>
                </c:pt>
                <c:pt idx="15">
                  <c:v>Bd0920 </c:v>
                </c:pt>
                <c:pt idx="16">
                  <c:v>Bd2577*</c:v>
                </c:pt>
                <c:pt idx="17">
                  <c:v>Bd2100*</c:v>
                </c:pt>
                <c:pt idx="18">
                  <c:v>Bd1268* </c:v>
                </c:pt>
                <c:pt idx="19">
                  <c:v>Bd2093* </c:v>
                </c:pt>
                <c:pt idx="20">
                  <c:v>SWIB</c:v>
                </c:pt>
                <c:pt idx="21">
                  <c:v>YceI</c:v>
                </c:pt>
                <c:pt idx="22">
                  <c:v>Prc</c:v>
                </c:pt>
              </c:strCache>
            </c:strRef>
          </c:cat>
          <c:val>
            <c:numRef>
              <c:f>'Fig 2B'!$C$2:$C$24</c:f>
              <c:numCache>
                <c:formatCode>0.0</c:formatCode>
                <c:ptCount val="23"/>
                <c:pt idx="0">
                  <c:v>9.234398207196948</c:v>
                </c:pt>
                <c:pt idx="1">
                  <c:v>2.383356961139794</c:v>
                </c:pt>
                <c:pt idx="2">
                  <c:v>1.284639682784412</c:v>
                </c:pt>
                <c:pt idx="3">
                  <c:v>1.136031540779698</c:v>
                </c:pt>
                <c:pt idx="4">
                  <c:v>0.703793906622742</c:v>
                </c:pt>
                <c:pt idx="5">
                  <c:v>0.613969123738355</c:v>
                </c:pt>
                <c:pt idx="6">
                  <c:v>0.598034011031455</c:v>
                </c:pt>
                <c:pt idx="7">
                  <c:v>0.534946246193925</c:v>
                </c:pt>
                <c:pt idx="8">
                  <c:v>0.280980210704257</c:v>
                </c:pt>
                <c:pt idx="9">
                  <c:v>4.391768595955973</c:v>
                </c:pt>
                <c:pt idx="10">
                  <c:v>2.909697988479225</c:v>
                </c:pt>
                <c:pt idx="11">
                  <c:v>2.775721816049342</c:v>
                </c:pt>
                <c:pt idx="12">
                  <c:v>2.775465737721985</c:v>
                </c:pt>
                <c:pt idx="13">
                  <c:v>2.588629965778571</c:v>
                </c:pt>
                <c:pt idx="14">
                  <c:v>2.20238111755954</c:v>
                </c:pt>
                <c:pt idx="15">
                  <c:v>1.510387295927041</c:v>
                </c:pt>
                <c:pt idx="16">
                  <c:v>8.614263859898303</c:v>
                </c:pt>
                <c:pt idx="17">
                  <c:v>2.555724963204588</c:v>
                </c:pt>
                <c:pt idx="18">
                  <c:v>1.426435891021325</c:v>
                </c:pt>
                <c:pt idx="19">
                  <c:v>1.00086217270143</c:v>
                </c:pt>
                <c:pt idx="20">
                  <c:v>4.461160910058981</c:v>
                </c:pt>
                <c:pt idx="21">
                  <c:v>2.470485907767818</c:v>
                </c:pt>
                <c:pt idx="22">
                  <c:v>1.570869815279359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axId val="-2116454072"/>
        <c:axId val="2138854040"/>
      </c:barChart>
      <c:catAx>
        <c:axId val="-2116454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 baseline="0">
                <a:solidFill>
                  <a:schemeClr val="bg1"/>
                </a:solidFill>
              </a:defRPr>
            </a:pPr>
            <a:endParaRPr lang="en-US"/>
          </a:p>
        </c:txPr>
        <c:crossAx val="2138854040"/>
        <c:crosses val="autoZero"/>
        <c:auto val="1"/>
        <c:lblAlgn val="ctr"/>
        <c:lblOffset val="300"/>
        <c:noMultiLvlLbl val="0"/>
      </c:catAx>
      <c:valAx>
        <c:axId val="2138854040"/>
        <c:scaling>
          <c:orientation val="minMax"/>
          <c:max val="10.0"/>
          <c:min val="0.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 b="1" i="0" baseline="0">
                <a:latin typeface="Arial" pitchFamily="34" charset="0"/>
              </a:defRPr>
            </a:pPr>
            <a:endParaRPr lang="en-US"/>
          </a:p>
        </c:txPr>
        <c:crossAx val="-2116454072"/>
        <c:crosses val="autoZero"/>
        <c:crossBetween val="between"/>
        <c:majorUnit val="2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373312152501987"/>
          <c:y val="0.0403337969401959"/>
          <c:w val="0.948371723590153"/>
          <c:h val="0.837273991655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 6A'!$D$1</c:f>
              <c:strCache>
                <c:ptCount val="1"/>
                <c:pt idx="0">
                  <c:v>Ratio [HD100E / HI]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6A'!$E$2:$E$14</c:f>
                <c:numCache>
                  <c:formatCode>General</c:formatCode>
                  <c:ptCount val="13"/>
                  <c:pt idx="0">
                    <c:v>0.010810269</c:v>
                  </c:pt>
                  <c:pt idx="1">
                    <c:v>0.051988068</c:v>
                  </c:pt>
                  <c:pt idx="2">
                    <c:v>0.035488939</c:v>
                  </c:pt>
                  <c:pt idx="3">
                    <c:v>0.022033029</c:v>
                  </c:pt>
                  <c:pt idx="4">
                    <c:v>0.108200370000001</c:v>
                  </c:pt>
                  <c:pt idx="5">
                    <c:v>0.044484055</c:v>
                  </c:pt>
                  <c:pt idx="6">
                    <c:v>0.043222211</c:v>
                  </c:pt>
                  <c:pt idx="7">
                    <c:v>0.0544319970000009</c:v>
                  </c:pt>
                  <c:pt idx="8">
                    <c:v>0.12110697</c:v>
                  </c:pt>
                  <c:pt idx="9">
                    <c:v>0.028114291</c:v>
                  </c:pt>
                  <c:pt idx="10">
                    <c:v>0.023173771</c:v>
                  </c:pt>
                  <c:pt idx="11">
                    <c:v>0.014800265</c:v>
                  </c:pt>
                  <c:pt idx="12">
                    <c:v>0.092569754</c:v>
                  </c:pt>
                </c:numCache>
              </c:numRef>
            </c:plus>
            <c:minus>
              <c:numRef>
                <c:f>'Fig 6A'!$E$2:$E$14</c:f>
                <c:numCache>
                  <c:formatCode>General</c:formatCode>
                  <c:ptCount val="13"/>
                  <c:pt idx="0">
                    <c:v>0.010810269</c:v>
                  </c:pt>
                  <c:pt idx="1">
                    <c:v>0.051988068</c:v>
                  </c:pt>
                  <c:pt idx="2">
                    <c:v>0.035488939</c:v>
                  </c:pt>
                  <c:pt idx="3">
                    <c:v>0.022033029</c:v>
                  </c:pt>
                  <c:pt idx="4">
                    <c:v>0.108200370000001</c:v>
                  </c:pt>
                  <c:pt idx="5">
                    <c:v>0.044484055</c:v>
                  </c:pt>
                  <c:pt idx="6">
                    <c:v>0.043222211</c:v>
                  </c:pt>
                  <c:pt idx="7">
                    <c:v>0.0544319970000009</c:v>
                  </c:pt>
                  <c:pt idx="8">
                    <c:v>0.12110697</c:v>
                  </c:pt>
                  <c:pt idx="9">
                    <c:v>0.028114291</c:v>
                  </c:pt>
                  <c:pt idx="10">
                    <c:v>0.023173771</c:v>
                  </c:pt>
                  <c:pt idx="11">
                    <c:v>0.014800265</c:v>
                  </c:pt>
                  <c:pt idx="12">
                    <c:v>0.092569754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6A'!$C$2:$C$14</c:f>
              <c:strCache>
                <c:ptCount val="13"/>
                <c:pt idx="0">
                  <c:v>PilA</c:v>
                </c:pt>
                <c:pt idx="1">
                  <c:v>CcoN</c:v>
                </c:pt>
                <c:pt idx="2">
                  <c:v>FtsY</c:v>
                </c:pt>
                <c:pt idx="3">
                  <c:v>OmpA</c:v>
                </c:pt>
                <c:pt idx="4">
                  <c:v>AcrB</c:v>
                </c:pt>
                <c:pt idx="5">
                  <c:v>NrfA</c:v>
                </c:pt>
                <c:pt idx="6">
                  <c:v>PhoR</c:v>
                </c:pt>
                <c:pt idx="7">
                  <c:v>MrcA</c:v>
                </c:pt>
                <c:pt idx="8">
                  <c:v>TolQ</c:v>
                </c:pt>
                <c:pt idx="9">
                  <c:v>AraJ</c:v>
                </c:pt>
                <c:pt idx="10">
                  <c:v>Bd2782</c:v>
                </c:pt>
                <c:pt idx="11">
                  <c:v>Bd1025*</c:v>
                </c:pt>
                <c:pt idx="12">
                  <c:v>CcmC</c:v>
                </c:pt>
              </c:strCache>
            </c:strRef>
          </c:cat>
          <c:val>
            <c:numRef>
              <c:f>'Fig 6A'!$D$2:$D$14</c:f>
              <c:numCache>
                <c:formatCode>0.00</c:formatCode>
                <c:ptCount val="13"/>
                <c:pt idx="0">
                  <c:v>0.117220710000001</c:v>
                </c:pt>
                <c:pt idx="1">
                  <c:v>0.20561954</c:v>
                </c:pt>
                <c:pt idx="2">
                  <c:v>0.22975262</c:v>
                </c:pt>
                <c:pt idx="3">
                  <c:v>0.329624030000004</c:v>
                </c:pt>
                <c:pt idx="4">
                  <c:v>0.38067794</c:v>
                </c:pt>
                <c:pt idx="5">
                  <c:v>0.39979394</c:v>
                </c:pt>
                <c:pt idx="6">
                  <c:v>0.415589770000004</c:v>
                </c:pt>
                <c:pt idx="7">
                  <c:v>0.422129260000004</c:v>
                </c:pt>
                <c:pt idx="8">
                  <c:v>0.45049907</c:v>
                </c:pt>
                <c:pt idx="9">
                  <c:v>0.455470670000004</c:v>
                </c:pt>
                <c:pt idx="10">
                  <c:v>0.469802580000004</c:v>
                </c:pt>
                <c:pt idx="11">
                  <c:v>0.480339880000001</c:v>
                </c:pt>
                <c:pt idx="12">
                  <c:v>0.4892984</c:v>
                </c:pt>
              </c:numCache>
            </c:numRef>
          </c:val>
        </c:ser>
        <c:ser>
          <c:idx val="1"/>
          <c:order val="1"/>
          <c:tx>
            <c:strRef>
              <c:f>'Fig 6A'!$G$1</c:f>
              <c:strCache>
                <c:ptCount val="1"/>
                <c:pt idx="0">
                  <c:v>Ratio [HD100P / HI]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6A'!$H$2:$H$14</c:f>
                <c:numCache>
                  <c:formatCode>General</c:formatCode>
                  <c:ptCount val="13"/>
                  <c:pt idx="0">
                    <c:v>0.040552114</c:v>
                  </c:pt>
                  <c:pt idx="1">
                    <c:v>0.053747405</c:v>
                  </c:pt>
                  <c:pt idx="2">
                    <c:v>0.0674673640000001</c:v>
                  </c:pt>
                  <c:pt idx="3">
                    <c:v>0.0621987540000001</c:v>
                  </c:pt>
                  <c:pt idx="4">
                    <c:v>0.052142807</c:v>
                  </c:pt>
                  <c:pt idx="5">
                    <c:v>0.068440099</c:v>
                  </c:pt>
                  <c:pt idx="6">
                    <c:v>0.0551713799999999</c:v>
                  </c:pt>
                  <c:pt idx="7">
                    <c:v>0.083210735</c:v>
                  </c:pt>
                  <c:pt idx="8">
                    <c:v>0.15679261</c:v>
                  </c:pt>
                  <c:pt idx="9">
                    <c:v>0.0027027784</c:v>
                  </c:pt>
                  <c:pt idx="10">
                    <c:v>0.060267379</c:v>
                  </c:pt>
                  <c:pt idx="11">
                    <c:v>0.0775101810000001</c:v>
                  </c:pt>
                  <c:pt idx="12">
                    <c:v>0.058589754</c:v>
                  </c:pt>
                </c:numCache>
              </c:numRef>
            </c:plus>
            <c:minus>
              <c:numRef>
                <c:f>'Fig 6A'!$H$2:$H$14</c:f>
                <c:numCache>
                  <c:formatCode>General</c:formatCode>
                  <c:ptCount val="13"/>
                  <c:pt idx="0">
                    <c:v>0.040552114</c:v>
                  </c:pt>
                  <c:pt idx="1">
                    <c:v>0.053747405</c:v>
                  </c:pt>
                  <c:pt idx="2">
                    <c:v>0.0674673640000001</c:v>
                  </c:pt>
                  <c:pt idx="3">
                    <c:v>0.0621987540000001</c:v>
                  </c:pt>
                  <c:pt idx="4">
                    <c:v>0.052142807</c:v>
                  </c:pt>
                  <c:pt idx="5">
                    <c:v>0.068440099</c:v>
                  </c:pt>
                  <c:pt idx="6">
                    <c:v>0.0551713799999999</c:v>
                  </c:pt>
                  <c:pt idx="7">
                    <c:v>0.083210735</c:v>
                  </c:pt>
                  <c:pt idx="8">
                    <c:v>0.15679261</c:v>
                  </c:pt>
                  <c:pt idx="9">
                    <c:v>0.0027027784</c:v>
                  </c:pt>
                  <c:pt idx="10">
                    <c:v>0.060267379</c:v>
                  </c:pt>
                  <c:pt idx="11">
                    <c:v>0.0775101810000001</c:v>
                  </c:pt>
                  <c:pt idx="12">
                    <c:v>0.058589754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6A'!$C$2:$C$14</c:f>
              <c:strCache>
                <c:ptCount val="13"/>
                <c:pt idx="0">
                  <c:v>PilA</c:v>
                </c:pt>
                <c:pt idx="1">
                  <c:v>CcoN</c:v>
                </c:pt>
                <c:pt idx="2">
                  <c:v>FtsY</c:v>
                </c:pt>
                <c:pt idx="3">
                  <c:v>OmpA</c:v>
                </c:pt>
                <c:pt idx="4">
                  <c:v>AcrB</c:v>
                </c:pt>
                <c:pt idx="5">
                  <c:v>NrfA</c:v>
                </c:pt>
                <c:pt idx="6">
                  <c:v>PhoR</c:v>
                </c:pt>
                <c:pt idx="7">
                  <c:v>MrcA</c:v>
                </c:pt>
                <c:pt idx="8">
                  <c:v>TolQ</c:v>
                </c:pt>
                <c:pt idx="9">
                  <c:v>AraJ</c:v>
                </c:pt>
                <c:pt idx="10">
                  <c:v>Bd2782</c:v>
                </c:pt>
                <c:pt idx="11">
                  <c:v>Bd1025*</c:v>
                </c:pt>
                <c:pt idx="12">
                  <c:v>CcmC</c:v>
                </c:pt>
              </c:strCache>
            </c:strRef>
          </c:cat>
          <c:val>
            <c:numRef>
              <c:f>'Fig 6A'!$G$2:$G$14</c:f>
              <c:numCache>
                <c:formatCode>0.00</c:formatCode>
                <c:ptCount val="13"/>
                <c:pt idx="0">
                  <c:v>0.10224065</c:v>
                </c:pt>
                <c:pt idx="1">
                  <c:v>0.218605340000002</c:v>
                </c:pt>
                <c:pt idx="2">
                  <c:v>0.237842480000003</c:v>
                </c:pt>
                <c:pt idx="3">
                  <c:v>0.26669307</c:v>
                </c:pt>
                <c:pt idx="4">
                  <c:v>0.380467320000002</c:v>
                </c:pt>
                <c:pt idx="5">
                  <c:v>0.379900830000004</c:v>
                </c:pt>
                <c:pt idx="6">
                  <c:v>0.4469312</c:v>
                </c:pt>
                <c:pt idx="7">
                  <c:v>0.320880520000007</c:v>
                </c:pt>
                <c:pt idx="8">
                  <c:v>0.42069548</c:v>
                </c:pt>
                <c:pt idx="9">
                  <c:v>0.46910207</c:v>
                </c:pt>
                <c:pt idx="10">
                  <c:v>0.41565914</c:v>
                </c:pt>
                <c:pt idx="11">
                  <c:v>0.50915409</c:v>
                </c:pt>
                <c:pt idx="12">
                  <c:v>0.483352470000005</c:v>
                </c:pt>
              </c:numCache>
            </c:numRef>
          </c:val>
        </c:ser>
        <c:ser>
          <c:idx val="2"/>
          <c:order val="2"/>
          <c:tx>
            <c:strRef>
              <c:f>'Fig 6A'!$J$1</c:f>
              <c:strCache>
                <c:ptCount val="1"/>
                <c:pt idx="0">
                  <c:v>Ratio [HD100S / HI]</c:v>
                </c:pt>
              </c:strCache>
            </c:strRef>
          </c:tx>
          <c:spPr>
            <a:solidFill>
              <a:srgbClr val="00B05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'Fig 6A'!$K$2:$K$14</c:f>
                <c:numCache>
                  <c:formatCode>General</c:formatCode>
                  <c:ptCount val="13"/>
                  <c:pt idx="0">
                    <c:v>0.025056812</c:v>
                  </c:pt>
                  <c:pt idx="1">
                    <c:v>0.0586524010000001</c:v>
                  </c:pt>
                  <c:pt idx="2">
                    <c:v>0.054203564</c:v>
                  </c:pt>
                  <c:pt idx="3">
                    <c:v>0.048457883</c:v>
                  </c:pt>
                  <c:pt idx="4">
                    <c:v>0.11419193</c:v>
                  </c:pt>
                  <c:pt idx="5">
                    <c:v>0.045491256</c:v>
                  </c:pt>
                  <c:pt idx="6">
                    <c:v>0.061668397</c:v>
                  </c:pt>
                  <c:pt idx="7">
                    <c:v>0.034805441</c:v>
                  </c:pt>
                  <c:pt idx="8">
                    <c:v>0.152977200000002</c:v>
                  </c:pt>
                  <c:pt idx="9">
                    <c:v>0.03122612</c:v>
                  </c:pt>
                  <c:pt idx="10">
                    <c:v>0.093804396000002</c:v>
                  </c:pt>
                  <c:pt idx="11">
                    <c:v>0.030824587</c:v>
                  </c:pt>
                  <c:pt idx="12">
                    <c:v>0.12086041</c:v>
                  </c:pt>
                </c:numCache>
              </c:numRef>
            </c:plus>
            <c:minus>
              <c:numRef>
                <c:f>'Fig 6A'!$K$2:$K$14</c:f>
                <c:numCache>
                  <c:formatCode>General</c:formatCode>
                  <c:ptCount val="13"/>
                  <c:pt idx="0">
                    <c:v>0.025056812</c:v>
                  </c:pt>
                  <c:pt idx="1">
                    <c:v>0.0586524010000001</c:v>
                  </c:pt>
                  <c:pt idx="2">
                    <c:v>0.054203564</c:v>
                  </c:pt>
                  <c:pt idx="3">
                    <c:v>0.048457883</c:v>
                  </c:pt>
                  <c:pt idx="4">
                    <c:v>0.11419193</c:v>
                  </c:pt>
                  <c:pt idx="5">
                    <c:v>0.045491256</c:v>
                  </c:pt>
                  <c:pt idx="6">
                    <c:v>0.061668397</c:v>
                  </c:pt>
                  <c:pt idx="7">
                    <c:v>0.034805441</c:v>
                  </c:pt>
                  <c:pt idx="8">
                    <c:v>0.152977200000002</c:v>
                  </c:pt>
                  <c:pt idx="9">
                    <c:v>0.03122612</c:v>
                  </c:pt>
                  <c:pt idx="10">
                    <c:v>0.093804396000002</c:v>
                  </c:pt>
                  <c:pt idx="11">
                    <c:v>0.030824587</c:v>
                  </c:pt>
                  <c:pt idx="12">
                    <c:v>0.12086041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strRef>
              <c:f>'Fig 6A'!$C$2:$C$14</c:f>
              <c:strCache>
                <c:ptCount val="13"/>
                <c:pt idx="0">
                  <c:v>PilA</c:v>
                </c:pt>
                <c:pt idx="1">
                  <c:v>CcoN</c:v>
                </c:pt>
                <c:pt idx="2">
                  <c:v>FtsY</c:v>
                </c:pt>
                <c:pt idx="3">
                  <c:v>OmpA</c:v>
                </c:pt>
                <c:pt idx="4">
                  <c:v>AcrB</c:v>
                </c:pt>
                <c:pt idx="5">
                  <c:v>NrfA</c:v>
                </c:pt>
                <c:pt idx="6">
                  <c:v>PhoR</c:v>
                </c:pt>
                <c:pt idx="7">
                  <c:v>MrcA</c:v>
                </c:pt>
                <c:pt idx="8">
                  <c:v>TolQ</c:v>
                </c:pt>
                <c:pt idx="9">
                  <c:v>AraJ</c:v>
                </c:pt>
                <c:pt idx="10">
                  <c:v>Bd2782</c:v>
                </c:pt>
                <c:pt idx="11">
                  <c:v>Bd1025*</c:v>
                </c:pt>
                <c:pt idx="12">
                  <c:v>CcmC</c:v>
                </c:pt>
              </c:strCache>
            </c:strRef>
          </c:cat>
          <c:val>
            <c:numRef>
              <c:f>'Fig 6A'!$J$2:$J$14</c:f>
              <c:numCache>
                <c:formatCode>0.00</c:formatCode>
                <c:ptCount val="13"/>
                <c:pt idx="0">
                  <c:v>0.05300108</c:v>
                </c:pt>
                <c:pt idx="1">
                  <c:v>0.18773388</c:v>
                </c:pt>
                <c:pt idx="2">
                  <c:v>0.20907641</c:v>
                </c:pt>
                <c:pt idx="3">
                  <c:v>0.29470824</c:v>
                </c:pt>
                <c:pt idx="4">
                  <c:v>0.12652231</c:v>
                </c:pt>
                <c:pt idx="5">
                  <c:v>0.41075565</c:v>
                </c:pt>
                <c:pt idx="6">
                  <c:v>0.399836600000006</c:v>
                </c:pt>
                <c:pt idx="7">
                  <c:v>0.43412965</c:v>
                </c:pt>
                <c:pt idx="8">
                  <c:v>0.25584231</c:v>
                </c:pt>
                <c:pt idx="9">
                  <c:v>0.52063556</c:v>
                </c:pt>
                <c:pt idx="10">
                  <c:v>0.34823962</c:v>
                </c:pt>
                <c:pt idx="11">
                  <c:v>0.503812409999993</c:v>
                </c:pt>
                <c:pt idx="12">
                  <c:v>0.4062084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-2116517752"/>
        <c:axId val="-2116514696"/>
      </c:barChart>
      <c:catAx>
        <c:axId val="-2116517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6514696"/>
        <c:crosses val="autoZero"/>
        <c:auto val="1"/>
        <c:lblAlgn val="ctr"/>
        <c:lblOffset val="100"/>
        <c:noMultiLvlLbl val="0"/>
      </c:catAx>
      <c:valAx>
        <c:axId val="-2116514696"/>
        <c:scaling>
          <c:orientation val="minMax"/>
          <c:max val="0.600000000000001"/>
        </c:scaling>
        <c:delete val="0"/>
        <c:axPos val="l"/>
        <c:majorGridlines/>
        <c:numFmt formatCode="0.0" sourceLinked="0"/>
        <c:majorTickMark val="out"/>
        <c:minorTickMark val="none"/>
        <c:tickLblPos val="nextTo"/>
        <c:crossAx val="-2116517752"/>
        <c:crosses val="autoZero"/>
        <c:crossBetween val="between"/>
        <c:majorUnit val="0.1"/>
      </c:valAx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1400" b="1" i="0" baseline="0">
          <a:latin typeface="Arial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Wild Type (Body/ Mutant)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Sheet2!$D$2:$D$21</c:f>
                <c:numCache>
                  <c:formatCode>General</c:formatCode>
                  <c:ptCount val="20"/>
                  <c:pt idx="0">
                    <c:v>0.0362861370000004</c:v>
                  </c:pt>
                  <c:pt idx="1">
                    <c:v>0.03157525</c:v>
                  </c:pt>
                  <c:pt idx="2">
                    <c:v>0.0260493500000002</c:v>
                  </c:pt>
                  <c:pt idx="3">
                    <c:v>0.070117214000001</c:v>
                  </c:pt>
                  <c:pt idx="4">
                    <c:v>0.017108075</c:v>
                  </c:pt>
                  <c:pt idx="5">
                    <c:v>0.034539024</c:v>
                  </c:pt>
                  <c:pt idx="6">
                    <c:v>0.055395392</c:v>
                  </c:pt>
                  <c:pt idx="7">
                    <c:v>0.067344127</c:v>
                  </c:pt>
                  <c:pt idx="8">
                    <c:v>0.0056291282</c:v>
                  </c:pt>
                  <c:pt idx="9">
                    <c:v>0.013036484</c:v>
                  </c:pt>
                  <c:pt idx="10">
                    <c:v>0.054747642</c:v>
                  </c:pt>
                  <c:pt idx="11">
                    <c:v>0.045348362</c:v>
                  </c:pt>
                  <c:pt idx="12">
                    <c:v>0.0236331920000003</c:v>
                  </c:pt>
                  <c:pt idx="13">
                    <c:v>0.043562396</c:v>
                  </c:pt>
                  <c:pt idx="14">
                    <c:v>0.00264891400000006</c:v>
                  </c:pt>
                  <c:pt idx="15">
                    <c:v>0.052460512</c:v>
                  </c:pt>
                  <c:pt idx="16">
                    <c:v>0.043264087</c:v>
                  </c:pt>
                  <c:pt idx="17">
                    <c:v>0.0464616270000001</c:v>
                  </c:pt>
                  <c:pt idx="18">
                    <c:v>0.0212358300000004</c:v>
                  </c:pt>
                  <c:pt idx="19">
                    <c:v>0.075820587</c:v>
                  </c:pt>
                </c:numCache>
              </c:numRef>
            </c:plus>
            <c:minus>
              <c:numRef>
                <c:f>Sheet2!$D$2:$D$21</c:f>
                <c:numCache>
                  <c:formatCode>General</c:formatCode>
                  <c:ptCount val="20"/>
                  <c:pt idx="0">
                    <c:v>0.0362861370000004</c:v>
                  </c:pt>
                  <c:pt idx="1">
                    <c:v>0.03157525</c:v>
                  </c:pt>
                  <c:pt idx="2">
                    <c:v>0.0260493500000002</c:v>
                  </c:pt>
                  <c:pt idx="3">
                    <c:v>0.070117214000001</c:v>
                  </c:pt>
                  <c:pt idx="4">
                    <c:v>0.017108075</c:v>
                  </c:pt>
                  <c:pt idx="5">
                    <c:v>0.034539024</c:v>
                  </c:pt>
                  <c:pt idx="6">
                    <c:v>0.055395392</c:v>
                  </c:pt>
                  <c:pt idx="7">
                    <c:v>0.067344127</c:v>
                  </c:pt>
                  <c:pt idx="8">
                    <c:v>0.0056291282</c:v>
                  </c:pt>
                  <c:pt idx="9">
                    <c:v>0.013036484</c:v>
                  </c:pt>
                  <c:pt idx="10">
                    <c:v>0.054747642</c:v>
                  </c:pt>
                  <c:pt idx="11">
                    <c:v>0.045348362</c:v>
                  </c:pt>
                  <c:pt idx="12">
                    <c:v>0.0236331920000003</c:v>
                  </c:pt>
                  <c:pt idx="13">
                    <c:v>0.043562396</c:v>
                  </c:pt>
                  <c:pt idx="14">
                    <c:v>0.00264891400000006</c:v>
                  </c:pt>
                  <c:pt idx="15">
                    <c:v>0.052460512</c:v>
                  </c:pt>
                  <c:pt idx="16">
                    <c:v>0.043264087</c:v>
                  </c:pt>
                  <c:pt idx="17">
                    <c:v>0.0464616270000001</c:v>
                  </c:pt>
                  <c:pt idx="18">
                    <c:v>0.0212358300000004</c:v>
                  </c:pt>
                  <c:pt idx="19">
                    <c:v>0.075820587</c:v>
                  </c:pt>
                </c:numCache>
              </c:numRef>
            </c:minus>
          </c:errBars>
          <c:cat>
            <c:strRef>
              <c:f>Sheet2!$B$2:$B$21</c:f>
              <c:strCache>
                <c:ptCount val="20"/>
                <c:pt idx="0">
                  <c:v>Bd2724 </c:v>
                </c:pt>
                <c:pt idx="1">
                  <c:v>PrkA2</c:v>
                </c:pt>
                <c:pt idx="2">
                  <c:v>PrkA1</c:v>
                </c:pt>
                <c:pt idx="3">
                  <c:v>FeoB </c:v>
                </c:pt>
                <c:pt idx="4">
                  <c:v>MotA</c:v>
                </c:pt>
                <c:pt idx="5">
                  <c:v> NolG</c:v>
                </c:pt>
                <c:pt idx="6">
                  <c:v>DsbA</c:v>
                </c:pt>
                <c:pt idx="7">
                  <c:v>DnaK </c:v>
                </c:pt>
                <c:pt idx="8">
                  <c:v>TolQ</c:v>
                </c:pt>
                <c:pt idx="9">
                  <c:v>TolQ</c:v>
                </c:pt>
                <c:pt idx="10">
                  <c:v>MreB </c:v>
                </c:pt>
                <c:pt idx="11">
                  <c:v> PhoR </c:v>
                </c:pt>
                <c:pt idx="12">
                  <c:v>TolR</c:v>
                </c:pt>
                <c:pt idx="13">
                  <c:v>RibH</c:v>
                </c:pt>
                <c:pt idx="14">
                  <c:v>TatA</c:v>
                </c:pt>
                <c:pt idx="15">
                  <c:v>KdpD </c:v>
                </c:pt>
                <c:pt idx="16">
                  <c:v>PyrE</c:v>
                </c:pt>
                <c:pt idx="17">
                  <c:v>FliL </c:v>
                </c:pt>
                <c:pt idx="18">
                  <c:v> TonB</c:v>
                </c:pt>
                <c:pt idx="19">
                  <c:v>Bd2030 </c:v>
                </c:pt>
              </c:strCache>
            </c:strRef>
          </c:cat>
          <c:val>
            <c:numRef>
              <c:f>Sheet2!$C$2:$C$21</c:f>
              <c:numCache>
                <c:formatCode>0.00</c:formatCode>
                <c:ptCount val="20"/>
                <c:pt idx="0">
                  <c:v>2.992098914002697</c:v>
                </c:pt>
                <c:pt idx="1">
                  <c:v>2.994031249003549</c:v>
                </c:pt>
                <c:pt idx="2">
                  <c:v>3.009086508438667</c:v>
                </c:pt>
                <c:pt idx="3">
                  <c:v>3.044222136402217</c:v>
                </c:pt>
                <c:pt idx="4">
                  <c:v>3.053088414173617</c:v>
                </c:pt>
                <c:pt idx="5">
                  <c:v>3.067998975901961</c:v>
                </c:pt>
                <c:pt idx="6">
                  <c:v>3.12243667464242</c:v>
                </c:pt>
                <c:pt idx="7">
                  <c:v>3.156983398813378</c:v>
                </c:pt>
                <c:pt idx="8">
                  <c:v>3.212814038917844</c:v>
                </c:pt>
                <c:pt idx="9">
                  <c:v>3.434103199746258</c:v>
                </c:pt>
                <c:pt idx="10">
                  <c:v>3.546382498347031</c:v>
                </c:pt>
                <c:pt idx="11">
                  <c:v>3.682163185445264</c:v>
                </c:pt>
                <c:pt idx="12">
                  <c:v>3.838958898915951</c:v>
                </c:pt>
                <c:pt idx="13">
                  <c:v>3.871996593882036</c:v>
                </c:pt>
                <c:pt idx="14">
                  <c:v>4.066968161861754</c:v>
                </c:pt>
                <c:pt idx="15">
                  <c:v>4.177803297657121</c:v>
                </c:pt>
                <c:pt idx="16">
                  <c:v>4.688586873044366</c:v>
                </c:pt>
                <c:pt idx="17">
                  <c:v>4.848967746897069</c:v>
                </c:pt>
                <c:pt idx="18">
                  <c:v>5.271024760480692</c:v>
                </c:pt>
                <c:pt idx="19">
                  <c:v>5.395897542265705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axId val="-2116182808"/>
        <c:axId val="-2140006664"/>
      </c:barChart>
      <c:catAx>
        <c:axId val="-2116182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120000"/>
          <a:lstStyle/>
          <a:p>
            <a:pPr>
              <a:defRPr sz="800" baseline="0"/>
            </a:pPr>
            <a:endParaRPr lang="en-US"/>
          </a:p>
        </c:txPr>
        <c:crossAx val="-2140006664"/>
        <c:crosses val="autoZero"/>
        <c:auto val="1"/>
        <c:lblAlgn val="ctr"/>
        <c:lblOffset val="100"/>
        <c:noMultiLvlLbl val="0"/>
      </c:catAx>
      <c:valAx>
        <c:axId val="-2140006664"/>
        <c:scaling>
          <c:orientation val="minMax"/>
        </c:scaling>
        <c:delete val="0"/>
        <c:axPos val="b"/>
        <c:majorGridlines/>
        <c:numFmt formatCode="0" sourceLinked="0"/>
        <c:majorTickMark val="out"/>
        <c:minorTickMark val="none"/>
        <c:tickLblPos val="nextTo"/>
        <c:txPr>
          <a:bodyPr anchor="t" anchorCtr="0"/>
          <a:lstStyle/>
          <a:p>
            <a:pPr>
              <a:defRPr sz="1400" baseline="0">
                <a:latin typeface="Arial" pitchFamily="34" charset="0"/>
              </a:defRPr>
            </a:pPr>
            <a:endParaRPr lang="en-US"/>
          </a:p>
        </c:txPr>
        <c:crossAx val="-2116182808"/>
        <c:crosses val="autoZero"/>
        <c:crossBetween val="between"/>
        <c:majorUnit val="1.5"/>
      </c:valAx>
    </c:plotArea>
    <c:plotVisOnly val="1"/>
    <c:dispBlanksAs val="gap"/>
    <c:showDLblsOverMax val="0"/>
  </c:chart>
  <c:txPr>
    <a:bodyPr/>
    <a:lstStyle/>
    <a:p>
      <a:pPr>
        <a:defRPr sz="700" b="1" i="0" baseline="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</c:spPr>
          </c:dPt>
          <c:cat>
            <c:strRef>
              <c:f>'FS Venn'!$A$1:$A$5</c:f>
              <c:strCache>
                <c:ptCount val="5"/>
                <c:pt idx="0">
                  <c:v> Mascot</c:v>
                </c:pt>
                <c:pt idx="1">
                  <c:v> Phenyx</c:v>
                </c:pt>
                <c:pt idx="2">
                  <c:v> Sequest</c:v>
                </c:pt>
                <c:pt idx="3">
                  <c:v> X! tandem</c:v>
                </c:pt>
                <c:pt idx="4">
                  <c:v>TOTAL</c:v>
                </c:pt>
              </c:strCache>
            </c:strRef>
          </c:cat>
          <c:val>
            <c:numRef>
              <c:f>'FS Venn'!$B$1:$B$5</c:f>
              <c:numCache>
                <c:formatCode>General</c:formatCode>
                <c:ptCount val="5"/>
                <c:pt idx="0">
                  <c:v>8684.0</c:v>
                </c:pt>
                <c:pt idx="1">
                  <c:v>8215.0</c:v>
                </c:pt>
                <c:pt idx="2">
                  <c:v>7731.0</c:v>
                </c:pt>
                <c:pt idx="3">
                  <c:v>8982.0</c:v>
                </c:pt>
                <c:pt idx="4">
                  <c:v>10214.0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-2115847208"/>
        <c:axId val="-2115844200"/>
      </c:barChart>
      <c:catAx>
        <c:axId val="-2115847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520000"/>
          <a:lstStyle/>
          <a:p>
            <a:pPr>
              <a:defRPr sz="1200" b="1" i="0" baseline="0"/>
            </a:pPr>
            <a:endParaRPr lang="en-US"/>
          </a:p>
        </c:txPr>
        <c:crossAx val="-2115844200"/>
        <c:crosses val="autoZero"/>
        <c:auto val="1"/>
        <c:lblAlgn val="ctr"/>
        <c:lblOffset val="0"/>
        <c:noMultiLvlLbl val="0"/>
      </c:catAx>
      <c:valAx>
        <c:axId val="-2115844200"/>
        <c:scaling>
          <c:orientation val="minMax"/>
          <c:max val="12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 i="0" baseline="0">
                <a:latin typeface="Arial" pitchFamily="34" charset="0"/>
              </a:defRPr>
            </a:pPr>
            <a:endParaRPr lang="en-US"/>
          </a:p>
        </c:txPr>
        <c:crossAx val="-2115847208"/>
        <c:crosses val="autoZero"/>
        <c:crossBetween val="between"/>
        <c:majorUnit val="3000.0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1989" cy="349901"/>
          </a:xfrm>
          <a:prstGeom prst="rect">
            <a:avLst/>
          </a:prstGeom>
        </p:spPr>
        <p:txBody>
          <a:bodyPr vert="horz" lIns="89291" tIns="44646" rIns="89291" bIns="446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983" y="0"/>
            <a:ext cx="4003541" cy="349901"/>
          </a:xfrm>
          <a:prstGeom prst="rect">
            <a:avLst/>
          </a:prstGeom>
        </p:spPr>
        <p:txBody>
          <a:bodyPr vert="horz" lIns="89291" tIns="44646" rIns="89291" bIns="44646" rtlCol="0"/>
          <a:lstStyle>
            <a:lvl1pPr algn="r">
              <a:defRPr sz="1200"/>
            </a:lvl1pPr>
          </a:lstStyle>
          <a:p>
            <a:fld id="{5BDA7E26-7A18-4BD8-9C04-B233DB542CB5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952"/>
            <a:ext cx="4001989" cy="349901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983" y="6658952"/>
            <a:ext cx="4003541" cy="349901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6EA57A37-A154-4D6B-9A9B-21C097987E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1989" cy="349901"/>
          </a:xfrm>
          <a:prstGeom prst="rect">
            <a:avLst/>
          </a:prstGeom>
        </p:spPr>
        <p:txBody>
          <a:bodyPr vert="horz" lIns="89291" tIns="44646" rIns="89291" bIns="446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0983" y="0"/>
            <a:ext cx="4003541" cy="349901"/>
          </a:xfrm>
          <a:prstGeom prst="rect">
            <a:avLst/>
          </a:prstGeom>
        </p:spPr>
        <p:txBody>
          <a:bodyPr vert="horz" lIns="89291" tIns="44646" rIns="89291" bIns="44646" rtlCol="0"/>
          <a:lstStyle>
            <a:lvl1pPr algn="r">
              <a:defRPr sz="1200"/>
            </a:lvl1pPr>
          </a:lstStyle>
          <a:p>
            <a:fld id="{ABC8075C-6361-D94A-9466-64023AC02132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527050"/>
            <a:ext cx="563245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91" tIns="44646" rIns="89291" bIns="446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298" y="3330250"/>
            <a:ext cx="7389481" cy="3153751"/>
          </a:xfrm>
          <a:prstGeom prst="rect">
            <a:avLst/>
          </a:prstGeom>
        </p:spPr>
        <p:txBody>
          <a:bodyPr vert="horz" lIns="89291" tIns="44646" rIns="89291" bIns="446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952"/>
            <a:ext cx="4001989" cy="349901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0983" y="6658952"/>
            <a:ext cx="4003541" cy="349901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6DEA69A9-6882-7C43-8BDE-301AF5A92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A69A9-6882-7C43-8BDE-301AF5A929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0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965191"/>
            <a:ext cx="349758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0881360"/>
            <a:ext cx="288036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245350" y="2151380"/>
            <a:ext cx="41662350" cy="45876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0" y="2151380"/>
            <a:ext cx="124301250" cy="45876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6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2339321"/>
            <a:ext cx="34975800" cy="381381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8138798"/>
            <a:ext cx="34975800" cy="4200524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7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0" y="12543792"/>
            <a:ext cx="82981800" cy="35484436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5900" y="12543792"/>
            <a:ext cx="82981800" cy="35484436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9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8986"/>
            <a:ext cx="37033200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298316"/>
            <a:ext cx="18180846" cy="1791334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9650"/>
            <a:ext cx="18180846" cy="11063606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4298316"/>
            <a:ext cx="18187988" cy="1791334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6089650"/>
            <a:ext cx="18187988" cy="11063606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3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2" y="764540"/>
            <a:ext cx="13537409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764542"/>
            <a:ext cx="23002875" cy="16388716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2" y="4018282"/>
            <a:ext cx="13537409" cy="13134976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3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3441680"/>
            <a:ext cx="24688800" cy="1586866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1715770"/>
            <a:ext cx="246888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15028546"/>
            <a:ext cx="24688800" cy="2253614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9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768986"/>
            <a:ext cx="37033200" cy="32004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480562"/>
            <a:ext cx="37033200" cy="12672696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17797781"/>
            <a:ext cx="9601200" cy="102235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82E98-B71B-B146-9BFB-1A162E43A2BB}" type="datetimeFigureOut">
              <a:rPr lang="en-US" smtClean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17797781"/>
            <a:ext cx="13030200" cy="102235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17797781"/>
            <a:ext cx="9601200" cy="102235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836-89A3-C841-B44D-00CB464F2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5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image" Target="../media/image1.png"/><Relationship Id="rId10" Type="http://schemas.openxmlformats.org/officeDocument/2006/relationships/hyperlink" Target="https://docs.google.com/spreadsheets/d/1z9Rm9sgvScEUlB9D6YdA1wt2-ba7zcCo3inLGZFd3yY/edit?usp=shar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19634" y="-144463"/>
            <a:ext cx="41936893" cy="19200896"/>
            <a:chOff x="119634" y="-144463"/>
            <a:chExt cx="41936893" cy="19200896"/>
          </a:xfrm>
        </p:grpSpPr>
        <p:sp>
          <p:nvSpPr>
            <p:cNvPr id="183" name="Rounded Rectangle 295"/>
            <p:cNvSpPr>
              <a:spLocks noChangeArrowheads="1"/>
            </p:cNvSpPr>
            <p:nvPr/>
          </p:nvSpPr>
          <p:spPr bwMode="auto">
            <a:xfrm>
              <a:off x="10713828" y="2777440"/>
              <a:ext cx="12654173" cy="5499080"/>
            </a:xfrm>
            <a:prstGeom prst="roundRect">
              <a:avLst>
                <a:gd name="adj" fmla="val 3183"/>
              </a:avLst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017588" eaLnBrk="0" hangingPunct="0"/>
              <a:endParaRPr lang="en-US" dirty="0">
                <a:solidFill>
                  <a:srgbClr val="FC9804"/>
                </a:solidFill>
              </a:endParaRPr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08370472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2281058"/>
                </p:ext>
              </p:extLst>
            </p:nvPr>
          </p:nvGraphicFramePr>
          <p:xfrm>
            <a:off x="170703" y="321987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8771844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28600" y="202931"/>
              <a:ext cx="41148000" cy="670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224" tIns="52116" rIns="100224" bIns="52116">
              <a:spAutoFit/>
            </a:bodyPr>
            <a:lstStyle>
              <a:lvl1pPr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GB" sz="4200" dirty="0">
                <a:latin typeface="Copperplate Gothic Bold"/>
                <a:cs typeface="Copperplate Gothic Bold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60375" y="858860"/>
              <a:ext cx="40181454" cy="1890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224" tIns="52116" rIns="100224" bIns="52116">
              <a:spAutoFit/>
            </a:bodyPr>
            <a:lstStyle>
              <a:lvl1pPr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defTabSz="1017588" eaLnBrk="0" hangingPunct="0"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8475" algn="l"/>
                  <a:tab pos="998538" algn="l"/>
                  <a:tab pos="1498600" algn="l"/>
                  <a:tab pos="1998663" algn="l"/>
                  <a:tab pos="2500313" algn="l"/>
                  <a:tab pos="3000375" algn="l"/>
                  <a:tab pos="3500438" algn="l"/>
                  <a:tab pos="4000500" algn="l"/>
                  <a:tab pos="4500563" algn="l"/>
                  <a:tab pos="5000625" algn="l"/>
                  <a:tab pos="5502275" algn="l"/>
                  <a:tab pos="6002338" algn="l"/>
                  <a:tab pos="6502400" algn="l"/>
                  <a:tab pos="7002463" algn="l"/>
                  <a:tab pos="7502525" algn="l"/>
                  <a:tab pos="8002588" algn="l"/>
                  <a:tab pos="8502650" algn="l"/>
                  <a:tab pos="9004300" algn="l"/>
                  <a:tab pos="9504363" algn="l"/>
                  <a:tab pos="10004425" algn="l"/>
                  <a:tab pos="10479088" algn="l"/>
                  <a:tab pos="11285538" algn="l"/>
                  <a:tab pos="12091988" algn="l"/>
                  <a:tab pos="12898438" algn="l"/>
                  <a:tab pos="13704888" algn="l"/>
                  <a:tab pos="14509750" algn="l"/>
                  <a:tab pos="15316200" algn="l"/>
                  <a:tab pos="16122650" algn="l"/>
                  <a:tab pos="16929100" algn="l"/>
                  <a:tab pos="17735550" algn="l"/>
                  <a:tab pos="18540413" algn="l"/>
                </a:tabLst>
                <a:defRPr sz="2700">
                  <a:solidFill>
                    <a:srgbClr val="0000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</a:pPr>
              <a:r>
                <a:rPr lang="en-US" sz="3000" b="1" u="sng" dirty="0" smtClean="0">
                  <a:solidFill>
                    <a:srgbClr val="000099"/>
                  </a:solidFill>
                </a:rPr>
                <a:t>Caleb Easterly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Carolin Kolmeder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2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Thilo Muth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3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Bart Mesuere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4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Subina Mehta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Praveen Kumar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; </a:t>
              </a:r>
              <a:r>
                <a:rPr lang="en-US" sz="3000" b="1" dirty="0">
                  <a:solidFill>
                    <a:srgbClr val="000099"/>
                  </a:solidFill>
                </a:rPr>
                <a:t>James 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Johnson</a:t>
              </a:r>
              <a:r>
                <a:rPr lang="en-US" sz="3000" b="1" baseline="30000" dirty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, Shane Hubler</a:t>
              </a:r>
              <a:r>
                <a:rPr lang="en-US" sz="3000" b="1" baseline="30000" dirty="0" smtClean="0">
                  <a:solidFill>
                    <a:srgbClr val="000099"/>
                  </a:solidFill>
                </a:rPr>
                <a:t>1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 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, </a:t>
              </a:r>
              <a:r>
                <a:rPr lang="en-US" sz="3000" b="1" dirty="0">
                  <a:solidFill>
                    <a:srgbClr val="000099"/>
                  </a:solidFill>
                </a:rPr>
                <a:t>Jaime Huerta-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Cepas</a:t>
              </a:r>
              <a:r>
                <a:rPr lang="en-US" sz="3000" b="1" baseline="30000" dirty="0">
                  <a:solidFill>
                    <a:srgbClr val="000099"/>
                  </a:solidFill>
                </a:rPr>
                <a:t>4</a:t>
              </a:r>
              <a:r>
                <a:rPr lang="en-US" sz="3000" b="1" dirty="0">
                  <a:solidFill>
                    <a:srgbClr val="000099"/>
                  </a:solidFill>
                </a:rPr>
                <a:t>, Bjoern </a:t>
              </a:r>
              <a:r>
                <a:rPr lang="en-US" sz="3000" b="1" dirty="0" err="1">
                  <a:solidFill>
                    <a:srgbClr val="000099"/>
                  </a:solidFill>
                </a:rPr>
                <a:t>Gruening</a:t>
              </a:r>
              <a:r>
                <a:rPr lang="en-US" sz="3000" b="1" dirty="0">
                  <a:solidFill>
                    <a:srgbClr val="000099"/>
                  </a:solidFill>
                </a:rPr>
                <a:t>; </a:t>
              </a:r>
              <a:r>
                <a:rPr lang="en-US" sz="3000" b="1" dirty="0" smtClean="0">
                  <a:solidFill>
                    <a:srgbClr val="000099"/>
                  </a:solidFill>
                </a:rPr>
                <a:t>Michael </a:t>
              </a:r>
              <a:r>
                <a:rPr lang="en-US" sz="3000" b="1" dirty="0">
                  <a:solidFill>
                    <a:srgbClr val="000099"/>
                  </a:solidFill>
                </a:rPr>
                <a:t>Riffle; Damon May; W. Judson Hervey; </a:t>
              </a:r>
              <a:r>
                <a:rPr lang="en-US" sz="3000" b="1" dirty="0" err="1">
                  <a:solidFill>
                    <a:srgbClr val="000099"/>
                  </a:solidFill>
                </a:rPr>
                <a:t>Alessando</a:t>
              </a:r>
              <a:r>
                <a:rPr lang="en-US" sz="3000" b="1" dirty="0">
                  <a:solidFill>
                    <a:srgbClr val="000099"/>
                  </a:solidFill>
                </a:rPr>
                <a:t> </a:t>
              </a:r>
              <a:r>
                <a:rPr lang="en-US" sz="3000" b="1" dirty="0" err="1">
                  <a:solidFill>
                    <a:srgbClr val="000099"/>
                  </a:solidFill>
                </a:rPr>
                <a:t>Tanca</a:t>
              </a:r>
              <a:r>
                <a:rPr lang="en-US" sz="3000" b="1" dirty="0">
                  <a:solidFill>
                    <a:srgbClr val="000099"/>
                  </a:solidFill>
                </a:rPr>
                <a:t>; Brook L Nunn; Joel </a:t>
              </a:r>
              <a:r>
                <a:rPr lang="en-US" sz="3000" b="1" dirty="0" err="1">
                  <a:solidFill>
                    <a:srgbClr val="000099"/>
                  </a:solidFill>
                </a:rPr>
                <a:t>Rudney</a:t>
              </a:r>
              <a:r>
                <a:rPr lang="en-US" sz="3000" b="1" dirty="0">
                  <a:solidFill>
                    <a:srgbClr val="000099"/>
                  </a:solidFill>
                </a:rPr>
                <a:t>; Timothy J. Griffin;  Pratik D Jagtap</a:t>
              </a:r>
              <a:endParaRPr lang="en-US" sz="1200" b="1" dirty="0" smtClean="0">
                <a:solidFill>
                  <a:srgbClr val="000099"/>
                </a:solidFill>
              </a:endParaRPr>
            </a:p>
            <a:p>
              <a:pPr algn="ctr">
                <a:buClr>
                  <a:srgbClr val="000000"/>
                </a:buClr>
                <a:buSzPct val="100000"/>
              </a:pPr>
              <a:r>
                <a:rPr lang="en-US" sz="2800" b="1" i="1" baseline="30000" dirty="0" smtClean="0">
                  <a:solidFill>
                    <a:srgbClr val="FF0000"/>
                  </a:solidFill>
                </a:rPr>
                <a:t>1</a:t>
              </a:r>
              <a:r>
                <a:rPr lang="en-US" sz="2800" b="1" i="1" dirty="0">
                  <a:solidFill>
                    <a:srgbClr val="FF0000"/>
                  </a:solidFill>
                </a:rPr>
                <a:t> Center for Mass Spectrometry and Proteomics, UMN, 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St. Paul, </a:t>
              </a:r>
              <a:r>
                <a:rPr lang="en-US" sz="2800" b="1" i="1" dirty="0">
                  <a:solidFill>
                    <a:srgbClr val="FF0000"/>
                  </a:solidFill>
                </a:rPr>
                <a:t>MN; </a:t>
              </a:r>
              <a:r>
                <a:rPr lang="en-US" sz="2800" b="1" i="1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US" sz="2800" b="1" i="1" dirty="0">
                  <a:solidFill>
                    <a:srgbClr val="FF0000"/>
                  </a:solidFill>
                </a:rPr>
                <a:t> 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Biochem. Mol Biol. Biophysics, University </a:t>
              </a:r>
              <a:r>
                <a:rPr lang="en-US" sz="2800" b="1" i="1" dirty="0">
                  <a:solidFill>
                    <a:srgbClr val="FF0000"/>
                  </a:solidFill>
                </a:rPr>
                <a:t>of Minnesota, Minneapolis, MN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; </a:t>
              </a:r>
              <a:r>
                <a:rPr lang="en-US" sz="2800" b="1" i="1" baseline="30000" dirty="0" smtClean="0">
                  <a:solidFill>
                    <a:srgbClr val="FF0000"/>
                  </a:solidFill>
                </a:rPr>
                <a:t>3</a:t>
              </a:r>
              <a:r>
                <a:rPr lang="en-US" sz="2800" b="1" i="1" dirty="0">
                  <a:solidFill>
                    <a:srgbClr val="FF0000"/>
                  </a:solidFill>
                </a:rPr>
                <a:t> Advanced Clinical Biosystems Research Institute, Los Angeles, CA; </a:t>
              </a:r>
              <a:r>
                <a:rPr lang="en-US" sz="2800" b="1" i="1" baseline="30000" dirty="0">
                  <a:solidFill>
                    <a:srgbClr val="FF0000"/>
                  </a:solidFill>
                </a:rPr>
                <a:t>4</a:t>
              </a:r>
              <a:r>
                <a:rPr lang="en-US" sz="2800" b="1" i="1" dirty="0">
                  <a:solidFill>
                    <a:srgbClr val="FF0000"/>
                  </a:solidFill>
                </a:rPr>
                <a:t> University of Freiburg, Freiburg, Germany; </a:t>
              </a:r>
              <a:endParaRPr lang="en-US" sz="2800" b="1" i="1" dirty="0" smtClean="0">
                <a:solidFill>
                  <a:srgbClr val="FF0000"/>
                </a:solidFill>
              </a:endParaRPr>
            </a:p>
            <a:p>
              <a:pPr algn="ctr">
                <a:buClr>
                  <a:srgbClr val="000000"/>
                </a:buClr>
                <a:buSzPct val="100000"/>
              </a:pPr>
              <a:r>
                <a:rPr lang="en-US" sz="2800" b="1" i="1" baseline="30000" dirty="0" smtClean="0">
                  <a:solidFill>
                    <a:srgbClr val="FF0000"/>
                  </a:solidFill>
                </a:rPr>
                <a:t>5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La </a:t>
              </a:r>
              <a:r>
                <a:rPr lang="en-US" sz="2800" b="1" i="1" dirty="0">
                  <a:solidFill>
                    <a:srgbClr val="FF0000"/>
                  </a:solidFill>
                </a:rPr>
                <a:t>Trobe University, Melbourne, Australia; </a:t>
              </a:r>
              <a:r>
                <a:rPr lang="en-US" sz="2800" b="1" i="1" baseline="30000" dirty="0" smtClean="0">
                  <a:solidFill>
                    <a:srgbClr val="FF0000"/>
                  </a:solidFill>
                </a:rPr>
                <a:t>6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Minnesota Supercomputing Institute, UMN, Minneapolis, MN;</a:t>
              </a:r>
              <a:r>
                <a:rPr lang="en-US" sz="2800" b="1" i="1" dirty="0">
                  <a:solidFill>
                    <a:srgbClr val="FF0000"/>
                  </a:solidFill>
                </a:rPr>
                <a:t>  </a:t>
              </a:r>
              <a:r>
                <a:rPr lang="en-US" sz="2800" b="1" i="1" baseline="30000" dirty="0">
                  <a:solidFill>
                    <a:srgbClr val="FF0000"/>
                  </a:solidFill>
                </a:rPr>
                <a:t>7</a:t>
              </a:r>
              <a:r>
                <a:rPr lang="en-US" sz="2800" b="1" i="1" dirty="0">
                  <a:solidFill>
                    <a:srgbClr val="FF0000"/>
                  </a:solidFill>
                </a:rPr>
                <a:t> Department of Biology, IMSB, ETH Zurich, Zurich, Switzerland; </a:t>
              </a:r>
              <a:r>
                <a:rPr lang="en-US" sz="2800" b="1" i="1" baseline="30000" dirty="0">
                  <a:solidFill>
                    <a:srgbClr val="FF0000"/>
                  </a:solidFill>
                </a:rPr>
                <a:t>8</a:t>
              </a:r>
              <a:r>
                <a:rPr lang="en-US" sz="2800" b="1" i="1" dirty="0" smtClean="0">
                  <a:solidFill>
                    <a:srgbClr val="FF0000"/>
                  </a:solidFill>
                </a:rPr>
                <a:t>Faculty </a:t>
              </a:r>
              <a:r>
                <a:rPr lang="en-US" sz="2800" b="1" i="1" dirty="0">
                  <a:solidFill>
                    <a:srgbClr val="FF0000"/>
                  </a:solidFill>
                </a:rPr>
                <a:t>of Science, University of Zurich, Zurich, Switzerland</a:t>
              </a:r>
              <a:endParaRPr lang="en-GB" sz="28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ounded Rectangle 295"/>
            <p:cNvSpPr>
              <a:spLocks noChangeArrowheads="1"/>
            </p:cNvSpPr>
            <p:nvPr/>
          </p:nvSpPr>
          <p:spPr bwMode="auto">
            <a:xfrm>
              <a:off x="119634" y="130766"/>
              <a:ext cx="40876197" cy="2646672"/>
            </a:xfrm>
            <a:prstGeom prst="roundRect">
              <a:avLst>
                <a:gd name="adj" fmla="val 16667"/>
              </a:avLst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1017588" eaLnBrk="0" hangingPunct="0"/>
              <a:endParaRPr lang="en-US" dirty="0"/>
            </a:p>
          </p:txBody>
        </p:sp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355264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7421777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69118475"/>
                </p:ext>
              </p:extLst>
            </p:nvPr>
          </p:nvGraphicFramePr>
          <p:xfrm>
            <a:off x="180867" y="328235"/>
            <a:ext cx="0" cy="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79" name="Rounded Rectangle 295"/>
            <p:cNvSpPr>
              <a:spLocks noChangeArrowheads="1"/>
            </p:cNvSpPr>
            <p:nvPr/>
          </p:nvSpPr>
          <p:spPr bwMode="auto">
            <a:xfrm>
              <a:off x="33092725" y="8453840"/>
              <a:ext cx="7934002" cy="10602593"/>
            </a:xfrm>
            <a:prstGeom prst="roundRect">
              <a:avLst>
                <a:gd name="adj" fmla="val 580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017588" eaLnBrk="0" hangingPunct="0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AutoShape 7" descr="https://mail-attachment.googleusercontent.com/attachment/u/0/?ui=2&amp;ik=04a772f708&amp;view=att&amp;th=13f16772e8cf16d9&amp;attid=0.1&amp;disp=inline&amp;realattid=f_hhl3c00b1&amp;safe=1&amp;zw&amp;saduie=AG9B_P-eMcv4fVxqA-43VIdDBhTX&amp;sadet=1370471557435&amp;sads=zM_Us1Tz2Og3SMsb_vpRGtThFT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Rectangle 1037"/>
            <p:cNvSpPr>
              <a:spLocks noChangeArrowheads="1"/>
            </p:cNvSpPr>
            <p:nvPr/>
          </p:nvSpPr>
          <p:spPr bwMode="auto">
            <a:xfrm>
              <a:off x="33880751" y="8481188"/>
              <a:ext cx="61290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u="sng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CONCLUSION</a:t>
              </a:r>
              <a:r>
                <a:rPr lang="en-US" sz="2400" b="1" u="sng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S</a:t>
              </a:r>
              <a:endParaRPr lang="en-US" sz="2400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26" name="Rectangle 1037"/>
            <p:cNvSpPr>
              <a:spLocks noChangeArrowheads="1"/>
            </p:cNvSpPr>
            <p:nvPr/>
          </p:nvSpPr>
          <p:spPr bwMode="auto">
            <a:xfrm>
              <a:off x="2985694" y="2844758"/>
              <a:ext cx="4983162" cy="463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802" tIns="46401" rIns="92802" bIns="46401">
              <a:spAutoFit/>
            </a:bodyPr>
            <a:lstStyle/>
            <a:p>
              <a:pPr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INTRODUCTION</a:t>
              </a:r>
              <a:endParaRPr lang="en-US" sz="2400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8" name="Rounded Rectangle 295"/>
            <p:cNvSpPr>
              <a:spLocks noChangeArrowheads="1"/>
            </p:cNvSpPr>
            <p:nvPr/>
          </p:nvSpPr>
          <p:spPr bwMode="auto">
            <a:xfrm>
              <a:off x="174625" y="2855385"/>
              <a:ext cx="10287097" cy="5972537"/>
            </a:xfrm>
            <a:prstGeom prst="roundRect">
              <a:avLst>
                <a:gd name="adj" fmla="val 5806"/>
              </a:avLst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802" tIns="46401" rIns="92802" bIns="46401"/>
            <a:lstStyle/>
            <a:p>
              <a:pPr defTabSz="1031875" eaLnBrk="0" hangingPunct="0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669504" y="2927949"/>
              <a:ext cx="5750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74997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u="sng" cap="all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 FOR EACH SOFTWARE TOOL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1659" y="8901578"/>
              <a:ext cx="11169304" cy="5025640"/>
              <a:chOff x="130176" y="6384728"/>
              <a:chExt cx="11169304" cy="5025640"/>
            </a:xfrm>
          </p:grpSpPr>
          <p:sp>
            <p:nvSpPr>
              <p:cNvPr id="25" name="Rounded Rectangle 295"/>
              <p:cNvSpPr>
                <a:spLocks noChangeArrowheads="1"/>
              </p:cNvSpPr>
              <p:nvPr/>
            </p:nvSpPr>
            <p:spPr bwMode="auto">
              <a:xfrm>
                <a:off x="130176" y="6426003"/>
                <a:ext cx="10176940" cy="4984365"/>
              </a:xfrm>
              <a:prstGeom prst="roundRect">
                <a:avLst>
                  <a:gd name="adj" fmla="val 5366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802" tIns="46401" rIns="92802" bIns="46401"/>
              <a:lstStyle/>
              <a:p>
                <a:pPr defTabSz="1031875" eaLnBrk="0" hangingPunct="0"/>
                <a:endParaRPr lang="en-US" dirty="0"/>
              </a:p>
            </p:txBody>
          </p:sp>
          <p:sp>
            <p:nvSpPr>
              <p:cNvPr id="27" name="Rectangle 1056"/>
              <p:cNvSpPr>
                <a:spLocks noChangeArrowheads="1"/>
              </p:cNvSpPr>
              <p:nvPr/>
            </p:nvSpPr>
            <p:spPr bwMode="auto">
              <a:xfrm>
                <a:off x="220663" y="6384728"/>
                <a:ext cx="10523537" cy="463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802" tIns="46401" rIns="92802" bIns="46401">
                <a:spAutoFit/>
              </a:bodyPr>
              <a:lstStyle/>
              <a:p>
                <a:pPr algn="ctr" defTabSz="174997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u="sng" dirty="0" smtClean="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DATASET FOR FUNCTIONAL ANALYSIS</a:t>
                </a:r>
                <a:endParaRPr lang="en-US" sz="2400" b="1" u="sng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0" name="TextBox 533"/>
              <p:cNvSpPr txBox="1">
                <a:spLocks noChangeArrowheads="1"/>
              </p:cNvSpPr>
              <p:nvPr/>
            </p:nvSpPr>
            <p:spPr bwMode="auto">
              <a:xfrm>
                <a:off x="11254606" y="7641951"/>
                <a:ext cx="44874" cy="299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2220" tIns="11110" rIns="22220" bIns="11110">
                <a:spAutoFit/>
              </a:bodyPr>
              <a:lstStyle>
                <a:lvl1pPr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1749425" fontAlgn="base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1749425" fontAlgn="base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1749425" fontAlgn="base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1749425" fontAlgn="base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endParaRPr lang="en-US" sz="1800" b="1" dirty="0"/>
              </a:p>
            </p:txBody>
          </p:sp>
        </p:grpSp>
        <p:sp>
          <p:nvSpPr>
            <p:cNvPr id="17" name="AutoShape 2" descr="Displaying AEATESAMER-3.png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AutoShape 4" descr="Displaying AEATESAMER-3.png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281790" y="17364725"/>
              <a:ext cx="5728047" cy="1017482"/>
            </a:xfrm>
            <a:prstGeom prst="rect">
              <a:avLst/>
            </a:prstGeom>
          </p:spPr>
        </p:pic>
        <p:sp>
          <p:nvSpPr>
            <p:cNvPr id="351" name="Rectangle 350"/>
            <p:cNvSpPr/>
            <p:nvPr/>
          </p:nvSpPr>
          <p:spPr>
            <a:xfrm>
              <a:off x="33092725" y="17183628"/>
              <a:ext cx="7986115" cy="1754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2000" b="1" i="1" dirty="0" smtClean="0">
                <a:latin typeface="Times New Roman"/>
                <a:cs typeface="Times New Roman"/>
              </a:endParaRPr>
            </a:p>
            <a:p>
              <a:pPr algn="ctr"/>
              <a:endParaRPr lang="en-US" sz="2000" b="1" i="1" dirty="0">
                <a:latin typeface="Times New Roman"/>
                <a:cs typeface="Times New Roman"/>
              </a:endParaRPr>
            </a:p>
            <a:p>
              <a:pPr algn="ctr"/>
              <a:endParaRPr lang="en-US" sz="2000" b="1" i="1" dirty="0" smtClean="0">
                <a:latin typeface="Times New Roman"/>
                <a:cs typeface="Times New Roman"/>
              </a:endParaRPr>
            </a:p>
            <a:p>
              <a:pPr algn="ctr"/>
              <a:endParaRPr lang="en-US" sz="2400" b="1" i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GalaxyP </a:t>
              </a:r>
              <a:r>
                <a:rPr lang="en-US" sz="2400" b="1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is supported through the 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NSF Grant 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# and NCI</a:t>
              </a:r>
              <a:r>
                <a:rPr lang="mr-IN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…</a:t>
              </a:r>
              <a:r>
                <a:rPr lang="en-US" sz="24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endParaRPr lang="en-US" sz="2400" b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22380" y="141972"/>
              <a:ext cx="403341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err="1" smtClean="0">
                  <a:latin typeface="Copperplate Gothic Bold"/>
                  <a:cs typeface="Copperplate Gothic Bold"/>
                </a:rPr>
                <a:t>Unravelling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 The Functions of </a:t>
              </a:r>
              <a:r>
                <a:rPr lang="en-US" sz="3600" dirty="0" err="1" smtClean="0">
                  <a:latin typeface="Copperplate Gothic Bold"/>
                  <a:cs typeface="Copperplate Gothic Bold"/>
                </a:rPr>
                <a:t>Microbiomes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: 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A Comprehensive Evaluation of </a:t>
              </a:r>
              <a:r>
                <a:rPr lang="en-US" sz="3600" dirty="0" err="1" smtClean="0">
                  <a:latin typeface="Copperplate Gothic Bold"/>
                  <a:cs typeface="Copperplate Gothic Bold"/>
                </a:rPr>
                <a:t>Sotware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 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T</a:t>
              </a:r>
              <a:r>
                <a:rPr lang="en-US" sz="3600" dirty="0" smtClean="0">
                  <a:latin typeface="Copperplate Gothic Bold"/>
                  <a:cs typeface="Copperplate Gothic Bold"/>
                </a:rPr>
                <a:t>ools for Functional Metaproteomics</a:t>
              </a:r>
              <a:endParaRPr lang="en-US" sz="3600" dirty="0">
                <a:latin typeface="Copperplate Gothic Bold"/>
                <a:cs typeface="Copperplate Gothic Bol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08" y="3357503"/>
              <a:ext cx="6443565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Arial"/>
                <a:buChar char="•"/>
              </a:pPr>
              <a:r>
                <a:rPr lang="en-US" sz="2000" b="1" dirty="0"/>
                <a:t>Need some way to understand complicated metaproteomics data</a:t>
              </a:r>
            </a:p>
            <a:p>
              <a:pPr marL="342900" lvl="0" indent="-342900">
                <a:buFont typeface="Arial"/>
                <a:buChar char="•"/>
              </a:pPr>
              <a:r>
                <a:rPr lang="en-US" sz="2000" b="1" dirty="0"/>
                <a:t>How do we understand differences in processes that microbiome is carrying out? </a:t>
              </a:r>
              <a:endParaRPr lang="en-US" sz="2000" b="1" dirty="0" smtClean="0"/>
            </a:p>
            <a:p>
              <a:pPr lvl="0"/>
              <a:r>
                <a:rPr lang="en-US" sz="2000" b="1" dirty="0" smtClean="0"/>
                <a:t>      - In </a:t>
              </a:r>
              <a:r>
                <a:rPr lang="en-US" sz="2000" b="1" dirty="0"/>
                <a:t>single organism proteomics, would do differential </a:t>
              </a:r>
              <a:r>
                <a:rPr lang="en-US" sz="2000" b="1" dirty="0" smtClean="0"/>
                <a:t>expression</a:t>
              </a:r>
            </a:p>
            <a:p>
              <a:pPr lvl="0"/>
              <a:r>
                <a:rPr lang="en-US" sz="2000" b="1" dirty="0" smtClean="0"/>
                <a:t>     - This </a:t>
              </a:r>
              <a:r>
                <a:rPr lang="en-US" sz="2000" b="1" dirty="0"/>
                <a:t>is difficult in metaproteomics due to exacerbated protein inference problem (peptides may be homologous to proteins from multiple organisms)</a:t>
              </a:r>
            </a:p>
            <a:p>
              <a:pPr marL="342900" lvl="0" indent="-342900">
                <a:buFont typeface="Arial"/>
                <a:buChar char="•"/>
              </a:pPr>
              <a:r>
                <a:rPr lang="en-US" sz="2000" b="1" dirty="0"/>
                <a:t>Several established functional analysis tools focus on single organisms (DAVID and the GO term enrichment service, for example). </a:t>
              </a:r>
            </a:p>
            <a:p>
              <a:pPr marL="342900" lvl="0" indent="-342900">
                <a:buFont typeface="Arial"/>
                <a:buChar char="•"/>
              </a:pPr>
              <a:r>
                <a:rPr lang="en-US" sz="2000" b="1" dirty="0"/>
                <a:t>Functional analysis tools offer a variety of ways of understanding the function of a microbiome</a:t>
              </a:r>
            </a:p>
            <a:p>
              <a:pPr marL="2067184" lvl="1" indent="-342900">
                <a:buFont typeface="Arial"/>
                <a:buChar char="•"/>
              </a:pPr>
              <a:r>
                <a:rPr lang="en-US" sz="2000" b="1" dirty="0"/>
                <a:t>Peptide-centric</a:t>
              </a:r>
            </a:p>
            <a:p>
              <a:pPr marL="2067184" lvl="1" indent="-342900">
                <a:buFont typeface="Arial"/>
                <a:buChar char="•"/>
              </a:pPr>
              <a:r>
                <a:rPr lang="en-US" sz="2000" b="1" dirty="0"/>
                <a:t>Protein-centric</a:t>
              </a:r>
            </a:p>
            <a:p>
              <a:pPr marL="2067184" lvl="1" indent="-342900">
                <a:buFont typeface="Arial"/>
                <a:buChar char="•"/>
              </a:pPr>
              <a:r>
                <a:rPr lang="en-US" sz="2000" b="1" dirty="0"/>
                <a:t>Ontology-centric</a:t>
              </a:r>
            </a:p>
            <a:p>
              <a:pPr marL="342900" indent="-342900">
                <a:buFont typeface="Arial"/>
                <a:buChar char="•"/>
              </a:pPr>
              <a:endParaRPr lang="en-US" sz="2000" b="1" dirty="0">
                <a:latin typeface="Times New Roman"/>
                <a:cs typeface="Times New Roman"/>
              </a:endParaRPr>
            </a:p>
          </p:txBody>
        </p:sp>
        <p:sp>
          <p:nvSpPr>
            <p:cNvPr id="338" name="Rounded Rectangle 295"/>
            <p:cNvSpPr>
              <a:spLocks noChangeArrowheads="1"/>
            </p:cNvSpPr>
            <p:nvPr/>
          </p:nvSpPr>
          <p:spPr bwMode="auto">
            <a:xfrm>
              <a:off x="241345" y="14029052"/>
              <a:ext cx="10257901" cy="5027381"/>
            </a:xfrm>
            <a:prstGeom prst="roundRect">
              <a:avLst>
                <a:gd name="adj" fmla="val 5806"/>
              </a:avLst>
            </a:prstGeom>
            <a:noFill/>
            <a:ln w="31750">
              <a:solidFill>
                <a:srgbClr val="1C9A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802" tIns="46401" rIns="92802" bIns="46401"/>
            <a:lstStyle/>
            <a:p>
              <a:pPr defTabSz="1031875" eaLnBrk="0" hangingPunct="0"/>
              <a:endParaRPr lang="en-US" dirty="0"/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364830" y="14707194"/>
            <a:ext cx="994923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We compared several functional analysis tools on the basis of the following metrics</a:t>
            </a:r>
            <a:r>
              <a:rPr lang="en-US" sz="2000" b="1" dirty="0" smtClean="0"/>
              <a:t>:</a:t>
            </a:r>
          </a:p>
          <a:p>
            <a:pPr lvl="0"/>
            <a:r>
              <a:rPr lang="en-US" sz="2000" b="1" dirty="0" smtClean="0"/>
              <a:t>Qualitative </a:t>
            </a:r>
            <a:r>
              <a:rPr lang="en-US" sz="2000" b="1" dirty="0"/>
              <a:t>(refer to </a:t>
            </a:r>
            <a:r>
              <a:rPr lang="en-US" sz="2000" b="1" dirty="0">
                <a:hlinkClick r:id="rId10"/>
              </a:rPr>
              <a:t>this spreadsheet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different </a:t>
            </a:r>
            <a:r>
              <a:rPr lang="en-US" sz="2000" b="1" dirty="0"/>
              <a:t>ontologies available within the </a:t>
            </a:r>
            <a:r>
              <a:rPr lang="en-US" sz="2000" b="1" dirty="0" smtClean="0"/>
              <a:t>tools ability </a:t>
            </a:r>
            <a:r>
              <a:rPr lang="en-US" sz="2000" b="1" dirty="0"/>
              <a:t>to leverage quantitative </a:t>
            </a:r>
            <a:r>
              <a:rPr lang="en-US" sz="2000" b="1" dirty="0" smtClean="0"/>
              <a:t>information </a:t>
            </a:r>
          </a:p>
          <a:p>
            <a:pPr lvl="0"/>
            <a:r>
              <a:rPr lang="en-US" sz="2000" b="1" dirty="0" smtClean="0"/>
              <a:t>visualization </a:t>
            </a:r>
            <a:r>
              <a:rPr lang="en-US" sz="2000" b="1" dirty="0"/>
              <a:t>of </a:t>
            </a:r>
            <a:r>
              <a:rPr lang="en-US" sz="2000" b="1" dirty="0" smtClean="0"/>
              <a:t>datasets reproducibility</a:t>
            </a:r>
            <a:r>
              <a:rPr lang="en-US" sz="2000" b="1" dirty="0"/>
              <a:t>, ease of use, and availability.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pPr lvl="0"/>
            <a:r>
              <a:rPr lang="en-US" sz="2000" b="1" dirty="0" smtClean="0"/>
              <a:t>Quantitative</a:t>
            </a:r>
          </a:p>
          <a:p>
            <a:pPr lvl="0"/>
            <a:r>
              <a:rPr lang="en-US" sz="2000" b="1" dirty="0" smtClean="0"/>
              <a:t>number </a:t>
            </a:r>
            <a:r>
              <a:rPr lang="en-US" sz="2000" b="1" dirty="0"/>
              <a:t>of peptides that were mapped to functional groups and gene ontology </a:t>
            </a:r>
            <a:r>
              <a:rPr lang="en-US" sz="2000" b="1" dirty="0" smtClean="0"/>
              <a:t>terms</a:t>
            </a:r>
          </a:p>
          <a:p>
            <a:pPr lvl="0"/>
            <a:r>
              <a:rPr lang="en-US" sz="2000" b="1" dirty="0" smtClean="0"/>
              <a:t>Overlap </a:t>
            </a:r>
            <a:r>
              <a:rPr lang="en-US" sz="2000" b="1" dirty="0"/>
              <a:t>between GO terms for those that use them (</a:t>
            </a:r>
            <a:r>
              <a:rPr lang="en-US" sz="2000" b="1" dirty="0" err="1"/>
              <a:t>eggNOG</a:t>
            </a:r>
            <a:r>
              <a:rPr lang="en-US" sz="2000" b="1" dirty="0"/>
              <a:t> mapper, </a:t>
            </a:r>
            <a:r>
              <a:rPr lang="en-US" sz="2000" b="1" dirty="0" err="1"/>
              <a:t>metaGOmics</a:t>
            </a:r>
            <a:r>
              <a:rPr lang="en-US" sz="2000" b="1" dirty="0" smtClean="0"/>
              <a:t>,</a:t>
            </a:r>
          </a:p>
          <a:p>
            <a:pPr lvl="0"/>
            <a:r>
              <a:rPr lang="en-US" sz="2000" b="1" dirty="0" smtClean="0"/>
              <a:t> </a:t>
            </a:r>
            <a:r>
              <a:rPr lang="en-US" sz="2000" b="1" dirty="0"/>
              <a:t>maybe more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biological </a:t>
            </a:r>
            <a:r>
              <a:rPr lang="en-US" sz="2000" b="1" dirty="0"/>
              <a:t>conclusions drawn from </a:t>
            </a:r>
            <a:r>
              <a:rPr lang="en-US" sz="2000" b="1" dirty="0" smtClean="0"/>
              <a:t>data</a:t>
            </a:r>
          </a:p>
          <a:p>
            <a:pPr lvl="0"/>
            <a:r>
              <a:rPr lang="en-US" sz="2000" b="1" dirty="0" smtClean="0"/>
              <a:t>Overlap </a:t>
            </a:r>
            <a:r>
              <a:rPr lang="en-US" sz="2000" b="1" dirty="0"/>
              <a:t>between OGs (MEGAN and </a:t>
            </a:r>
            <a:r>
              <a:rPr lang="en-US" sz="2000" b="1" dirty="0" err="1"/>
              <a:t>eggNOG</a:t>
            </a:r>
            <a:r>
              <a:rPr lang="en-US" sz="2000" b="1" dirty="0"/>
              <a:t> mapper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Comparison </a:t>
            </a:r>
            <a:r>
              <a:rPr lang="en-US" sz="2000" b="1" dirty="0"/>
              <a:t>of differentially expressed GO terms / other functional </a:t>
            </a:r>
            <a:r>
              <a:rPr lang="en-US" sz="2000" b="1" dirty="0" smtClean="0"/>
              <a:t>terms</a:t>
            </a:r>
          </a:p>
          <a:p>
            <a:pPr lvl="0"/>
            <a:r>
              <a:rPr lang="en-US" sz="2000" b="1" dirty="0" smtClean="0"/>
              <a:t>For </a:t>
            </a:r>
            <a:r>
              <a:rPr lang="en-US" sz="2000" b="1" dirty="0" err="1"/>
              <a:t>metaGOmics</a:t>
            </a:r>
            <a:r>
              <a:rPr lang="en-US" sz="2000" b="1" dirty="0"/>
              <a:t> and </a:t>
            </a:r>
            <a:r>
              <a:rPr lang="en-US" sz="2000" b="1" dirty="0" err="1"/>
              <a:t>Unipept</a:t>
            </a:r>
            <a:r>
              <a:rPr lang="en-US" sz="2000" b="1" dirty="0"/>
              <a:t>, comparison of ratios for shared GO </a:t>
            </a:r>
            <a:r>
              <a:rPr lang="en-US" sz="2000" b="1" dirty="0" smtClean="0"/>
              <a:t>terms</a:t>
            </a:r>
          </a:p>
          <a:p>
            <a:pPr lvl="0"/>
            <a:r>
              <a:rPr lang="en-US" sz="2000" b="1" dirty="0" smtClean="0"/>
              <a:t>Choose </a:t>
            </a:r>
            <a:r>
              <a:rPr lang="en-US" sz="2000" b="1" dirty="0"/>
              <a:t>a few processes/terms and see how the fold changes compare across tools</a:t>
            </a:r>
            <a:endParaRPr lang="en-US" sz="2000" b="1" u="none" strike="noStrike" dirty="0">
              <a:effectLst/>
            </a:endParaRPr>
          </a:p>
        </p:txBody>
      </p:sp>
      <p:sp>
        <p:nvSpPr>
          <p:cNvPr id="100" name="Rectangle 1056"/>
          <p:cNvSpPr>
            <a:spLocks noChangeArrowheads="1"/>
          </p:cNvSpPr>
          <p:nvPr/>
        </p:nvSpPr>
        <p:spPr bwMode="auto">
          <a:xfrm>
            <a:off x="307975" y="14075176"/>
            <a:ext cx="10523537" cy="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802" tIns="46401" rIns="92802" bIns="46401">
            <a:spAutoFit/>
          </a:bodyPr>
          <a:lstStyle/>
          <a:p>
            <a:pPr algn="ctr"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TOOLS and METHODS USED FOR FUNCTIONAL ANALYSIS</a:t>
            </a:r>
            <a:endParaRPr lang="en-US" sz="2400" b="1" u="sng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1" name="Rounded Rectangle 295"/>
          <p:cNvSpPr>
            <a:spLocks noChangeArrowheads="1"/>
          </p:cNvSpPr>
          <p:nvPr/>
        </p:nvSpPr>
        <p:spPr bwMode="auto">
          <a:xfrm>
            <a:off x="10713828" y="8383787"/>
            <a:ext cx="12654173" cy="5691390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905683" y="14291695"/>
            <a:ext cx="12262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STATISTICS and LIST OF OVEREXPRESSED PROTEINS ? FUNCTIONAL GROUP  FROM EACH SOFTWARE TOOL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0905683" y="8453841"/>
            <a:ext cx="1226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 OF GENE ONTOLOGY TERMS AMONGST SOFTWARE TOOLS USED </a:t>
            </a:r>
            <a:endParaRPr lang="en-US" sz="2400" u="sng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ounded Rectangle 295"/>
          <p:cNvSpPr>
            <a:spLocks noChangeArrowheads="1"/>
          </p:cNvSpPr>
          <p:nvPr/>
        </p:nvSpPr>
        <p:spPr bwMode="auto">
          <a:xfrm>
            <a:off x="32974702" y="2927948"/>
            <a:ext cx="8021129" cy="5348571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6" name="Rounded Rectangle 295"/>
          <p:cNvSpPr>
            <a:spLocks noChangeArrowheads="1"/>
          </p:cNvSpPr>
          <p:nvPr/>
        </p:nvSpPr>
        <p:spPr bwMode="auto">
          <a:xfrm>
            <a:off x="23499377" y="8589797"/>
            <a:ext cx="9235969" cy="5348571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7" name="Rounded Rectangle 295"/>
          <p:cNvSpPr>
            <a:spLocks noChangeArrowheads="1"/>
          </p:cNvSpPr>
          <p:nvPr/>
        </p:nvSpPr>
        <p:spPr bwMode="auto">
          <a:xfrm>
            <a:off x="23520401" y="14075176"/>
            <a:ext cx="9235969" cy="4966970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8" name="Rounded Rectangle 295"/>
          <p:cNvSpPr>
            <a:spLocks noChangeArrowheads="1"/>
          </p:cNvSpPr>
          <p:nvPr/>
        </p:nvSpPr>
        <p:spPr bwMode="auto">
          <a:xfrm>
            <a:off x="23480739" y="2980218"/>
            <a:ext cx="9235969" cy="5500970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109" name="Rounded Rectangle 295"/>
          <p:cNvSpPr>
            <a:spLocks noChangeArrowheads="1"/>
          </p:cNvSpPr>
          <p:nvPr/>
        </p:nvSpPr>
        <p:spPr bwMode="auto">
          <a:xfrm>
            <a:off x="10713828" y="14227576"/>
            <a:ext cx="12654173" cy="4828857"/>
          </a:xfrm>
          <a:prstGeom prst="roundRect">
            <a:avLst>
              <a:gd name="adj" fmla="val 2092"/>
            </a:avLst>
          </a:prstGeom>
          <a:noFill/>
          <a:ln w="3175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02" tIns="46401" rIns="92802" bIns="46401"/>
          <a:lstStyle/>
          <a:p>
            <a:pPr defTabSz="1031875" eaLnBrk="0" hangingPunct="0"/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10905683" y="4263129"/>
            <a:ext cx="12262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10"/>
              </a:rPr>
              <a:t>https://docs.google.com/spreadsheets/d/1z9Rm9sgvScEUlB9D6YdA1wt2-ba7zcCo3inLGZFd3yY/edit?usp=</a:t>
            </a:r>
            <a:r>
              <a:rPr lang="en-US" sz="2000" dirty="0" smtClean="0">
                <a:hlinkClick r:id="rId10"/>
              </a:rPr>
              <a:t>sharing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110" name="Rectangle 109"/>
          <p:cNvSpPr/>
          <p:nvPr/>
        </p:nvSpPr>
        <p:spPr>
          <a:xfrm>
            <a:off x="26804798" y="3076965"/>
            <a:ext cx="2842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6431694" y="8670745"/>
            <a:ext cx="3609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431694" y="14227576"/>
            <a:ext cx="3609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QUANTITATION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473858" y="3005876"/>
            <a:ext cx="3609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49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SPACE / HIGHLIGHTS </a:t>
            </a:r>
            <a:endParaRPr lang="en-US" sz="2400" u="sng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11364177" y="-10663519"/>
            <a:ext cx="17691608" cy="404199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121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8002</TotalTime>
  <Words>386</Words>
  <Application>Microsoft Macintosh PowerPoint</Application>
  <PresentationFormat>Custom</PresentationFormat>
  <Paragraphs>44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ASMS 2018 Poster</dc:subject>
  <dc:creator>BMBB</dc:creator>
  <cp:keywords/>
  <dc:description/>
  <cp:lastModifiedBy>Pratik Jagtap</cp:lastModifiedBy>
  <cp:revision>331</cp:revision>
  <cp:lastPrinted>2015-05-25T23:39:44Z</cp:lastPrinted>
  <dcterms:created xsi:type="dcterms:W3CDTF">2013-05-11T23:50:51Z</dcterms:created>
  <dcterms:modified xsi:type="dcterms:W3CDTF">2018-05-14T18:59:20Z</dcterms:modified>
  <cp:category/>
</cp:coreProperties>
</file>