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8"/>
    <p:restoredTop sz="94666"/>
  </p:normalViewPr>
  <p:slideViewPr>
    <p:cSldViewPr snapToGrid="0">
      <p:cViewPr varScale="1">
        <p:scale>
          <a:sx n="136" d="100"/>
          <a:sy n="136" d="100"/>
        </p:scale>
        <p:origin x="40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76864c7c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76864c7c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Asma</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76864c7c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76864c7c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76864c7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76864c7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Simon</a:t>
            </a:r>
            <a:endParaRPr/>
          </a:p>
          <a:p>
            <a:pPr marL="457200" lvl="0" indent="-298450" algn="l" rtl="0">
              <a:spcBef>
                <a:spcPts val="0"/>
              </a:spcBef>
              <a:spcAft>
                <a:spcPts val="0"/>
              </a:spcAft>
              <a:buSzPts val="1100"/>
              <a:buChar char="-"/>
            </a:pPr>
            <a:r>
              <a:rPr lang="en-GB"/>
              <a:t>Firstly, we use the company names we have from the dataset (business-license-hackathon) as keywords to scrape on Canadian Business Registries website for more details. The benefit of doing this is that when we search for a particular company name, there are always some related other companies have same keywords will be scraped from Canadian Business Registries, that enriches our dataset. </a:t>
            </a:r>
            <a:endParaRPr/>
          </a:p>
          <a:p>
            <a:pPr marL="457200" lvl="0" indent="-298450" algn="l" rtl="0">
              <a:spcBef>
                <a:spcPts val="0"/>
              </a:spcBef>
              <a:spcAft>
                <a:spcPts val="0"/>
              </a:spcAft>
              <a:buSzPts val="1100"/>
              <a:buChar char="-"/>
            </a:pPr>
            <a:r>
              <a:rPr lang="en-GB"/>
              <a:t>The downside of Canadian Business Registries is that it does not contain detailed address for companies, it only has the provinces and cities. So we have to do another scraping on Google, to search for the address. But there are a number of cases that we can not fetch a proper addresses from Google either. For example the company like Amazon, it has many children company and it has offices everywhere, scraping will not know to keep which one. Or some companies are just too small to find a clue on the Internet. Or some companies they have very similar names but probably on completely different fields and physical places. </a:t>
            </a:r>
            <a:endParaRPr/>
          </a:p>
          <a:p>
            <a:pPr marL="457200" lvl="0" indent="-298450" algn="l" rtl="0">
              <a:spcBef>
                <a:spcPts val="0"/>
              </a:spcBef>
              <a:spcAft>
                <a:spcPts val="0"/>
              </a:spcAft>
              <a:buSzPts val="1100"/>
              <a:buChar char="-"/>
            </a:pPr>
            <a:r>
              <a:rPr lang="en-GB"/>
              <a:t>Asma did a scraping on Opengovca.com using BeautifulSoup as well, and she realized that the data this website has is pretty much similar to what we have so far, nothing new really. Therefore, we did not do further investigation on this website.</a:t>
            </a:r>
            <a:endParaRPr/>
          </a:p>
          <a:p>
            <a:pPr marL="457200" lvl="0" indent="-298450" algn="l" rtl="0">
              <a:spcBef>
                <a:spcPts val="0"/>
              </a:spcBef>
              <a:spcAft>
                <a:spcPts val="0"/>
              </a:spcAft>
              <a:buSzPts val="1100"/>
              <a:buChar char="-"/>
            </a:pPr>
            <a:r>
              <a:rPr lang="en-GB"/>
              <a:t>There are definitely some limitations. The biggest one is the time, which is fair to everybody who is participating on this hackathon. In order to avoid web page error which causes by frequently sending requests for scraping, we have to set a sleep time when we send a request to a web, so the code won’t die. This will make the whole process very long. </a:t>
            </a:r>
            <a:endParaRPr/>
          </a:p>
          <a:p>
            <a:pPr marL="457200" lvl="0" indent="-298450" algn="l" rtl="0">
              <a:spcBef>
                <a:spcPts val="0"/>
              </a:spcBef>
              <a:spcAft>
                <a:spcPts val="0"/>
              </a:spcAft>
              <a:buSzPts val="1100"/>
              <a:buChar char="-"/>
            </a:pPr>
            <a:r>
              <a:rPr lang="en-GB"/>
              <a:t>The other difficulty is that different websites, in their api or json files, they have different names for some same attributes. For example, a attribute called “registry_id” could be called as “Juri_id” or “business id” on other websites, but we also have a very important attribute called “business number”. So it is really confusing sometime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32ebfe4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32ebfe4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Rachel</a:t>
            </a:r>
            <a:endParaRPr/>
          </a:p>
          <a:p>
            <a:pPr marL="457200" lvl="0" indent="-298450" algn="l" rtl="0">
              <a:spcBef>
                <a:spcPts val="0"/>
              </a:spcBef>
              <a:spcAft>
                <a:spcPts val="0"/>
              </a:spcAft>
              <a:buSzPts val="1100"/>
              <a:buChar char="-"/>
            </a:pPr>
            <a:r>
              <a:rPr lang="en-GB"/>
              <a:t>Showing a demo of a slice of ngrams since it wouldve taken 14 hours to do all the ngrams (over 17,000 ngrams with 3 second sleep)</a:t>
            </a:r>
            <a:endParaRPr/>
          </a:p>
          <a:p>
            <a:pPr marL="457200" lvl="0" indent="-298450" algn="l" rtl="0">
              <a:spcBef>
                <a:spcPts val="0"/>
              </a:spcBef>
              <a:spcAft>
                <a:spcPts val="0"/>
              </a:spcAft>
              <a:buSzPts val="1100"/>
              <a:buChar char="-"/>
            </a:pPr>
            <a:r>
              <a:rPr lang="en-GB"/>
              <a:t>3 letters (minimum search requirement), can search through the entire database using these ngrams but is quite slow</a:t>
            </a:r>
            <a:endParaRPr/>
          </a:p>
          <a:p>
            <a:pPr marL="457200" lvl="0" indent="-298450" algn="l" rtl="0">
              <a:spcBef>
                <a:spcPts val="0"/>
              </a:spcBef>
              <a:spcAft>
                <a:spcPts val="0"/>
              </a:spcAft>
              <a:buSzPts val="1100"/>
              <a:buChar char="-"/>
            </a:pPr>
            <a:r>
              <a:rPr lang="en-GB"/>
              <a:t>When we ran through list of tri-grams by adding the specific ngram into the URL to request</a:t>
            </a:r>
            <a:endParaRPr/>
          </a:p>
          <a:p>
            <a:pPr marL="457200" lvl="0" indent="-298450" algn="l" rtl="0">
              <a:spcBef>
                <a:spcPts val="0"/>
              </a:spcBef>
              <a:spcAft>
                <a:spcPts val="0"/>
              </a:spcAft>
              <a:buSzPts val="1100"/>
              <a:buChar char="-"/>
            </a:pPr>
            <a:r>
              <a:rPr lang="en-GB"/>
              <a:t>We needed to add a 3 second sleep period after each request because we ran into errors on the web page when scraping too fast</a:t>
            </a:r>
            <a:endParaRPr/>
          </a:p>
          <a:p>
            <a:pPr marL="457200" lvl="0" indent="-298450" algn="l" rtl="0">
              <a:spcBef>
                <a:spcPts val="0"/>
              </a:spcBef>
              <a:spcAft>
                <a:spcPts val="0"/>
              </a:spcAft>
              <a:buSzPts val="1100"/>
              <a:buChar char="-"/>
            </a:pPr>
            <a:r>
              <a:rPr lang="en-GB"/>
              <a:t>Ended up in running for 14+ hours so we didn’t end up using this method, but an example slice here shows the potential for this methodology</a:t>
            </a:r>
            <a:endParaRPr/>
          </a:p>
          <a:p>
            <a:pPr marL="457200" lvl="0" indent="-298450" algn="l" rtl="0">
              <a:spcBef>
                <a:spcPts val="0"/>
              </a:spcBef>
              <a:spcAft>
                <a:spcPts val="0"/>
              </a:spcAft>
              <a:buSzPts val="1100"/>
              <a:buChar char="-"/>
            </a:pPr>
            <a:r>
              <a:rPr lang="en-GB"/>
              <a:t>Scrape the data and return output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2ebfe4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32ebfe4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Rachel</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GB"/>
              <a:t>This is what we could have had, but it wasn’t in the stars</a:t>
            </a:r>
            <a:endParaRPr/>
          </a:p>
          <a:p>
            <a:pPr marL="457200" lvl="0" indent="-298450" algn="l" rtl="0">
              <a:spcBef>
                <a:spcPts val="0"/>
              </a:spcBef>
              <a:spcAft>
                <a:spcPts val="0"/>
              </a:spcAft>
              <a:buSzPts val="1100"/>
              <a:buChar char="-"/>
            </a:pPr>
            <a:r>
              <a:rPr lang="en-GB"/>
              <a:t>Slice of ngrams </a:t>
            </a:r>
            <a:endParaRPr/>
          </a:p>
          <a:p>
            <a:pPr marL="457200" lvl="0" indent="-298450" algn="l" rtl="0">
              <a:spcBef>
                <a:spcPts val="0"/>
              </a:spcBef>
              <a:spcAft>
                <a:spcPts val="0"/>
              </a:spcAft>
              <a:buSzPts val="1100"/>
              <a:buChar char="-"/>
            </a:pPr>
            <a:r>
              <a:rPr lang="en-GB"/>
              <a:t>Converted output to a dataframe and we can see that</a:t>
            </a:r>
            <a:endParaRPr/>
          </a:p>
          <a:p>
            <a:pPr marL="457200" lvl="0" indent="-298450" algn="l" rtl="0">
              <a:spcBef>
                <a:spcPts val="0"/>
              </a:spcBef>
              <a:spcAft>
                <a:spcPts val="0"/>
              </a:spcAft>
              <a:buSzPts val="1100"/>
              <a:buChar char="-"/>
            </a:pPr>
            <a:r>
              <a:rPr lang="en-GB"/>
              <a:t>Output contains company names, locations, business status, and more</a:t>
            </a:r>
            <a:endParaRPr/>
          </a:p>
          <a:p>
            <a:pPr marL="457200" lvl="0" indent="-298450" algn="l" rtl="0">
              <a:spcBef>
                <a:spcPts val="0"/>
              </a:spcBef>
              <a:spcAft>
                <a:spcPts val="0"/>
              </a:spcAft>
              <a:buSzPts val="1100"/>
              <a:buChar char="-"/>
            </a:pPr>
            <a:r>
              <a:rPr lang="en-GB"/>
              <a:t>Helpful for determining if a business is legitimate and comparing against the current dataset we have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76864c7c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76864c7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Three examples to showcase: normal (Gyoza Bar Ltd), anomaly (Tamton Networking Inc), anomaly 2 (Lifestyle Beauty Inc)</a:t>
            </a:r>
            <a:endParaRPr/>
          </a:p>
          <a:p>
            <a:pPr marL="457200" lvl="0" indent="-298450" algn="l" rtl="0">
              <a:spcBef>
                <a:spcPts val="0"/>
              </a:spcBef>
              <a:spcAft>
                <a:spcPts val="0"/>
              </a:spcAft>
              <a:buSzPts val="1100"/>
              <a:buChar char="-"/>
            </a:pPr>
            <a:r>
              <a:rPr lang="en-GB"/>
              <a:t>To showcase review table, use Province: BC - City: Vancouver with filter keyword security</a:t>
            </a:r>
            <a:endParaRPr/>
          </a:p>
          <a:p>
            <a:pPr marL="457200" lvl="0" indent="-298450" algn="l" rtl="0">
              <a:spcBef>
                <a:spcPts val="0"/>
              </a:spcBef>
              <a:spcAft>
                <a:spcPts val="0"/>
              </a:spcAft>
              <a:buSzPts val="1100"/>
              <a:buChar char="-"/>
            </a:pPr>
            <a:r>
              <a:rPr lang="en-GB"/>
              <a:t>Geospatial data analysis showed that all of the businesses were in very close proximity to each other, and the map couldn’t zoom in close enough</a:t>
            </a:r>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Plot 1: License number records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GB">
                <a:solidFill>
                  <a:schemeClr val="dk1"/>
                </a:solidFill>
              </a:rPr>
              <a:t>Looks at - comparing issue dates and expiry dates for multiple licenses over time </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GB">
                <a:solidFill>
                  <a:schemeClr val="dk1"/>
                </a:solidFill>
              </a:rPr>
              <a:t>The x axis is Licence numbers - which is sorted by year - 13, 14, 15</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Plot 2: Days Active per Year - shows how many days each license was active for, for a given business name.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Plot 3: Employee plot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76864c7c1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76864c7c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32ebfe4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32ebfe4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beta.canadasbusinessregistries.ca/search" TargetMode="External"/><Relationship Id="rId4" Type="http://schemas.openxmlformats.org/officeDocument/2006/relationships/hyperlink" Target="https://opengovca.com/"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2010208"/>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ESDC Integrity Hackathon 2021</a:t>
            </a:r>
            <a:endParaRPr dirty="0"/>
          </a:p>
        </p:txBody>
      </p:sp>
      <p:sp>
        <p:nvSpPr>
          <p:cNvPr id="63" name="Google Shape;63;p13"/>
          <p:cNvSpPr txBox="1">
            <a:spLocks noGrp="1"/>
          </p:cNvSpPr>
          <p:nvPr>
            <p:ph type="subTitle" idx="1"/>
          </p:nvPr>
        </p:nvSpPr>
        <p:spPr>
          <a:xfrm>
            <a:off x="3044700" y="3465372"/>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UBC Team 13</a:t>
            </a:r>
            <a:endParaRPr dirty="0"/>
          </a:p>
        </p:txBody>
      </p:sp>
      <p:sp>
        <p:nvSpPr>
          <p:cNvPr id="64" name="Google Shape;64;p13"/>
          <p:cNvSpPr txBox="1"/>
          <p:nvPr/>
        </p:nvSpPr>
        <p:spPr>
          <a:xfrm>
            <a:off x="1344750" y="4493525"/>
            <a:ext cx="6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Asma Al-Odaini, Rachel Wong, Lara Habashy, Simon Zheng, Javairia Raza</a:t>
            </a:r>
            <a:endParaRPr>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Exploring the Data</a:t>
            </a:r>
            <a:endParaRPr/>
          </a:p>
        </p:txBody>
      </p:sp>
      <p:pic>
        <p:nvPicPr>
          <p:cNvPr id="70" name="Google Shape;70;p14"/>
          <p:cNvPicPr preferRelativeResize="0"/>
          <p:nvPr/>
        </p:nvPicPr>
        <p:blipFill>
          <a:blip r:embed="rId3">
            <a:alphaModFix/>
          </a:blip>
          <a:stretch>
            <a:fillRect/>
          </a:stretch>
        </p:blipFill>
        <p:spPr>
          <a:xfrm>
            <a:off x="5390100" y="1801275"/>
            <a:ext cx="3686726" cy="2950125"/>
          </a:xfrm>
          <a:prstGeom prst="rect">
            <a:avLst/>
          </a:prstGeom>
          <a:noFill/>
          <a:ln>
            <a:noFill/>
          </a:ln>
        </p:spPr>
      </p:pic>
      <p:sp>
        <p:nvSpPr>
          <p:cNvPr id="71" name="Google Shape;71;p14"/>
          <p:cNvSpPr txBox="1">
            <a:spLocks noGrp="1"/>
          </p:cNvSpPr>
          <p:nvPr>
            <p:ph type="body" idx="1"/>
          </p:nvPr>
        </p:nvSpPr>
        <p:spPr>
          <a:xfrm>
            <a:off x="0" y="1147225"/>
            <a:ext cx="5390100" cy="3671400"/>
          </a:xfrm>
          <a:prstGeom prst="rect">
            <a:avLst/>
          </a:prstGeom>
        </p:spPr>
        <p:txBody>
          <a:bodyPr spcFirstLastPara="1" wrap="square" lIns="91425" tIns="91425" rIns="91425" bIns="91425" anchor="t" anchorCtr="0">
            <a:noAutofit/>
          </a:bodyPr>
          <a:lstStyle/>
          <a:p>
            <a:pPr marL="457200" lvl="0" indent="-315912" algn="l" rtl="0">
              <a:lnSpc>
                <a:spcPct val="190000"/>
              </a:lnSpc>
              <a:spcBef>
                <a:spcPts val="0"/>
              </a:spcBef>
              <a:spcAft>
                <a:spcPts val="0"/>
              </a:spcAft>
              <a:buSzPts val="1375"/>
              <a:buChar char="-"/>
            </a:pPr>
            <a:r>
              <a:rPr lang="en-GB" sz="1375"/>
              <a:t>Some anomalies (Ex. huge employee increase)</a:t>
            </a:r>
            <a:endParaRPr sz="1375"/>
          </a:p>
          <a:p>
            <a:pPr marL="457200" lvl="0" indent="-315912" algn="l" rtl="0">
              <a:lnSpc>
                <a:spcPct val="190000"/>
              </a:lnSpc>
              <a:spcBef>
                <a:spcPts val="0"/>
              </a:spcBef>
              <a:spcAft>
                <a:spcPts val="0"/>
              </a:spcAft>
              <a:buSzPts val="1375"/>
              <a:buChar char="-"/>
            </a:pPr>
            <a:r>
              <a:rPr lang="en-GB" sz="1375"/>
              <a:t>Some postal codes are mistyped</a:t>
            </a:r>
            <a:endParaRPr sz="1375"/>
          </a:p>
          <a:p>
            <a:pPr marL="457200" lvl="0" indent="-315912" algn="l" rtl="0">
              <a:lnSpc>
                <a:spcPct val="190000"/>
              </a:lnSpc>
              <a:spcBef>
                <a:spcPts val="0"/>
              </a:spcBef>
              <a:spcAft>
                <a:spcPts val="0"/>
              </a:spcAft>
              <a:buSzPts val="1375"/>
              <a:buChar char="-"/>
            </a:pPr>
            <a:r>
              <a:rPr lang="en-GB" sz="1375"/>
              <a:t>Non-Canadian cities found with country listed as Canada</a:t>
            </a:r>
            <a:endParaRPr sz="1375"/>
          </a:p>
          <a:p>
            <a:pPr marL="457200" lvl="0" indent="-315912" algn="l" rtl="0">
              <a:lnSpc>
                <a:spcPct val="190000"/>
              </a:lnSpc>
              <a:spcBef>
                <a:spcPts val="0"/>
              </a:spcBef>
              <a:spcAft>
                <a:spcPts val="0"/>
              </a:spcAft>
              <a:buSzPts val="1375"/>
              <a:buChar char="-"/>
            </a:pPr>
            <a:r>
              <a:rPr lang="en-GB" sz="1375"/>
              <a:t>Possibility to verify mismatch in province/ city/ postal code</a:t>
            </a:r>
            <a:endParaRPr sz="1375"/>
          </a:p>
          <a:p>
            <a:pPr marL="457200" lvl="0" indent="-315912" algn="l" rtl="0">
              <a:lnSpc>
                <a:spcPct val="190000"/>
              </a:lnSpc>
              <a:spcBef>
                <a:spcPts val="0"/>
              </a:spcBef>
              <a:spcAft>
                <a:spcPts val="0"/>
              </a:spcAft>
              <a:buSzPts val="1375"/>
              <a:buChar char="-"/>
            </a:pPr>
            <a:r>
              <a:rPr lang="en-GB" sz="1375"/>
              <a:t>Some missing addresses</a:t>
            </a:r>
            <a:endParaRPr sz="1375"/>
          </a:p>
          <a:p>
            <a:pPr marL="457200" lvl="0" indent="-315912" algn="l" rtl="0">
              <a:lnSpc>
                <a:spcPct val="190000"/>
              </a:lnSpc>
              <a:spcBef>
                <a:spcPts val="0"/>
              </a:spcBef>
              <a:spcAft>
                <a:spcPts val="0"/>
              </a:spcAft>
              <a:buSzPts val="1375"/>
              <a:buChar char="-"/>
            </a:pPr>
            <a:r>
              <a:rPr lang="en-GB" sz="1375"/>
              <a:t>Longitude and latitude are all found within the BC area</a:t>
            </a:r>
            <a:endParaRPr sz="1375"/>
          </a:p>
          <a:p>
            <a:pPr marL="457200" lvl="0" indent="-315912" algn="l" rtl="0">
              <a:lnSpc>
                <a:spcPct val="190000"/>
              </a:lnSpc>
              <a:spcBef>
                <a:spcPts val="0"/>
              </a:spcBef>
              <a:spcAft>
                <a:spcPts val="0"/>
              </a:spcAft>
              <a:buSzPts val="1375"/>
              <a:buChar char="-"/>
            </a:pPr>
            <a:r>
              <a:rPr lang="en-GB" sz="1375"/>
              <a:t>Some business names can be replaced by business trade name for searching purposes. </a:t>
            </a:r>
            <a:endParaRPr sz="1375"/>
          </a:p>
        </p:txBody>
      </p:sp>
      <p:pic>
        <p:nvPicPr>
          <p:cNvPr id="72" name="Google Shape;72;p14"/>
          <p:cNvPicPr preferRelativeResize="0"/>
          <p:nvPr/>
        </p:nvPicPr>
        <p:blipFill>
          <a:blip r:embed="rId4">
            <a:alphaModFix/>
          </a:blip>
          <a:stretch>
            <a:fillRect/>
          </a:stretch>
        </p:blipFill>
        <p:spPr>
          <a:xfrm>
            <a:off x="7969800" y="302563"/>
            <a:ext cx="1054600" cy="453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7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Ideas and Purpose</a:t>
            </a:r>
            <a:endParaRPr/>
          </a:p>
        </p:txBody>
      </p:sp>
      <p:sp>
        <p:nvSpPr>
          <p:cNvPr id="78" name="Google Shape;78;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t>Business names from the existing data set</a:t>
            </a:r>
            <a:endParaRPr/>
          </a:p>
          <a:p>
            <a:pPr marL="457200" lvl="0" indent="-342900" algn="l" rtl="0">
              <a:lnSpc>
                <a:spcPct val="150000"/>
              </a:lnSpc>
              <a:spcBef>
                <a:spcPts val="0"/>
              </a:spcBef>
              <a:spcAft>
                <a:spcPts val="0"/>
              </a:spcAft>
              <a:buSzPts val="1800"/>
              <a:buChar char="-"/>
            </a:pPr>
            <a:r>
              <a:rPr lang="en-GB"/>
              <a:t>Ngrams - minimum 3 letter search</a:t>
            </a:r>
            <a:endParaRPr/>
          </a:p>
          <a:p>
            <a:pPr marL="914400" lvl="1" indent="-317500" algn="l" rtl="0">
              <a:lnSpc>
                <a:spcPct val="150000"/>
              </a:lnSpc>
              <a:spcBef>
                <a:spcPts val="0"/>
              </a:spcBef>
              <a:spcAft>
                <a:spcPts val="0"/>
              </a:spcAft>
              <a:buSzPts val="1400"/>
              <a:buChar char="-"/>
            </a:pPr>
            <a:r>
              <a:rPr lang="en-GB"/>
              <a:t>Keyword searches - “enterprise”, “ltd”, “inc” , etc</a:t>
            </a:r>
            <a:endParaRPr/>
          </a:p>
          <a:p>
            <a:pPr marL="457200" lvl="0" indent="-342900" algn="l" rtl="0">
              <a:lnSpc>
                <a:spcPct val="150000"/>
              </a:lnSpc>
              <a:spcBef>
                <a:spcPts val="0"/>
              </a:spcBef>
              <a:spcAft>
                <a:spcPts val="0"/>
              </a:spcAft>
              <a:buSzPts val="1800"/>
              <a:buChar char="-"/>
            </a:pPr>
            <a:r>
              <a:rPr lang="en-GB"/>
              <a:t>Missing address scraped from Google (Beautiful Soup)</a:t>
            </a:r>
            <a:endParaRPr/>
          </a:p>
          <a:p>
            <a:pPr marL="457200" lvl="0" indent="-342900" algn="l" rtl="0">
              <a:lnSpc>
                <a:spcPct val="150000"/>
              </a:lnSpc>
              <a:spcBef>
                <a:spcPts val="0"/>
              </a:spcBef>
              <a:spcAft>
                <a:spcPts val="0"/>
              </a:spcAft>
              <a:buSzPts val="1800"/>
              <a:buChar char="-"/>
            </a:pPr>
            <a:r>
              <a:rPr lang="en-GB"/>
              <a:t>Two final products: </a:t>
            </a:r>
            <a:endParaRPr/>
          </a:p>
          <a:p>
            <a:pPr marL="914400" lvl="1" indent="-317500" algn="l" rtl="0">
              <a:lnSpc>
                <a:spcPct val="150000"/>
              </a:lnSpc>
              <a:spcBef>
                <a:spcPts val="0"/>
              </a:spcBef>
              <a:spcAft>
                <a:spcPts val="0"/>
              </a:spcAft>
              <a:buSzPts val="1400"/>
              <a:buChar char="-"/>
            </a:pPr>
            <a:r>
              <a:rPr lang="en-GB"/>
              <a:t>1. robust data repository and,</a:t>
            </a:r>
            <a:endParaRPr/>
          </a:p>
          <a:p>
            <a:pPr marL="914400" lvl="1" indent="-317500" algn="l" rtl="0">
              <a:lnSpc>
                <a:spcPct val="150000"/>
              </a:lnSpc>
              <a:spcBef>
                <a:spcPts val="0"/>
              </a:spcBef>
              <a:spcAft>
                <a:spcPts val="0"/>
              </a:spcAft>
              <a:buSzPts val="1400"/>
              <a:buChar char="-"/>
            </a:pPr>
            <a:r>
              <a:rPr lang="en-GB"/>
              <a:t>2. a dashboard for a user friendly experience</a:t>
            </a:r>
            <a:endParaRPr/>
          </a:p>
        </p:txBody>
      </p:sp>
      <p:pic>
        <p:nvPicPr>
          <p:cNvPr id="79" name="Google Shape;79;p15"/>
          <p:cNvPicPr preferRelativeResize="0"/>
          <p:nvPr/>
        </p:nvPicPr>
        <p:blipFill>
          <a:blip r:embed="rId3">
            <a:alphaModFix/>
          </a:blip>
          <a:stretch>
            <a:fillRect/>
          </a:stretch>
        </p:blipFill>
        <p:spPr>
          <a:xfrm>
            <a:off x="7867727" y="264272"/>
            <a:ext cx="897927" cy="93461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Scraping Approaches </a:t>
            </a:r>
            <a:endParaRPr/>
          </a:p>
        </p:txBody>
      </p:sp>
      <p:sp>
        <p:nvSpPr>
          <p:cNvPr id="85" name="Google Shape;85;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Scraping process: </a:t>
            </a:r>
            <a:endParaRPr/>
          </a:p>
          <a:p>
            <a:pPr marL="914400" lvl="1" indent="-317500" algn="l" rtl="0">
              <a:spcBef>
                <a:spcPts val="0"/>
              </a:spcBef>
              <a:spcAft>
                <a:spcPts val="0"/>
              </a:spcAft>
              <a:buSzPts val="1400"/>
              <a:buChar char="-"/>
            </a:pPr>
            <a:r>
              <a:rPr lang="en-GB" u="sng">
                <a:solidFill>
                  <a:schemeClr val="hlink"/>
                </a:solidFill>
                <a:hlinkClick r:id="rId3"/>
              </a:rPr>
              <a:t>C</a:t>
            </a:r>
            <a:r>
              <a:rPr lang="en-GB" u="sng">
                <a:solidFill>
                  <a:schemeClr val="hlink"/>
                </a:solidFill>
                <a:hlinkClick r:id="rId3"/>
              </a:rPr>
              <a:t>anadianbusinessregistries.ca</a:t>
            </a:r>
            <a:r>
              <a:rPr lang="en-GB"/>
              <a:t> (API)</a:t>
            </a:r>
            <a:endParaRPr/>
          </a:p>
          <a:p>
            <a:pPr marL="914400" lvl="1" indent="-317500" algn="l" rtl="0">
              <a:spcBef>
                <a:spcPts val="0"/>
              </a:spcBef>
              <a:spcAft>
                <a:spcPts val="0"/>
              </a:spcAft>
              <a:buSzPts val="1400"/>
              <a:buChar char="-"/>
            </a:pPr>
            <a:r>
              <a:rPr lang="en-GB"/>
              <a:t>Google.com (BeautifulSoup Python)</a:t>
            </a:r>
            <a:endParaRPr/>
          </a:p>
          <a:p>
            <a:pPr marL="914400" lvl="1" indent="-317500" algn="l" rtl="0">
              <a:spcBef>
                <a:spcPts val="0"/>
              </a:spcBef>
              <a:spcAft>
                <a:spcPts val="0"/>
              </a:spcAft>
              <a:buSzPts val="1400"/>
              <a:buChar char="-"/>
            </a:pPr>
            <a:r>
              <a:rPr lang="en-GB" u="sng">
                <a:solidFill>
                  <a:schemeClr val="hlink"/>
                </a:solidFill>
                <a:hlinkClick r:id="rId4"/>
              </a:rPr>
              <a:t>Opengovca.com</a:t>
            </a:r>
            <a:r>
              <a:rPr lang="en-GB"/>
              <a:t> (BeautifulSoup Python)</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en-GB"/>
              <a:t>Limitations:</a:t>
            </a:r>
            <a:endParaRPr/>
          </a:p>
          <a:p>
            <a:pPr marL="914400" lvl="1" indent="-317500" algn="l" rtl="0">
              <a:spcBef>
                <a:spcPts val="0"/>
              </a:spcBef>
              <a:spcAft>
                <a:spcPts val="0"/>
              </a:spcAft>
              <a:buSzPts val="1400"/>
              <a:buChar char="-"/>
            </a:pPr>
            <a:r>
              <a:rPr lang="en-GB"/>
              <a:t>14+ hours</a:t>
            </a:r>
            <a:endParaRPr/>
          </a:p>
          <a:p>
            <a:pPr marL="914400" lvl="1" indent="-317500" algn="l" rtl="0">
              <a:spcBef>
                <a:spcPts val="0"/>
              </a:spcBef>
              <a:spcAft>
                <a:spcPts val="0"/>
              </a:spcAft>
              <a:buSzPts val="1400"/>
              <a:buChar char="-"/>
            </a:pPr>
            <a:r>
              <a:rPr lang="en-GB"/>
              <a:t>Varying information on different sites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Implementing 3-gram Scraping</a:t>
            </a:r>
            <a:endParaRPr/>
          </a:p>
        </p:txBody>
      </p:sp>
      <p:pic>
        <p:nvPicPr>
          <p:cNvPr id="91" name="Google Shape;91;p17"/>
          <p:cNvPicPr preferRelativeResize="0"/>
          <p:nvPr/>
        </p:nvPicPr>
        <p:blipFill>
          <a:blip r:embed="rId3">
            <a:alphaModFix/>
          </a:blip>
          <a:stretch>
            <a:fillRect/>
          </a:stretch>
        </p:blipFill>
        <p:spPr>
          <a:xfrm>
            <a:off x="748550" y="1291228"/>
            <a:ext cx="7898248" cy="992550"/>
          </a:xfrm>
          <a:prstGeom prst="rect">
            <a:avLst/>
          </a:prstGeom>
          <a:noFill/>
          <a:ln>
            <a:noFill/>
          </a:ln>
        </p:spPr>
      </p:pic>
      <p:pic>
        <p:nvPicPr>
          <p:cNvPr id="92" name="Google Shape;92;p17"/>
          <p:cNvPicPr preferRelativeResize="0"/>
          <p:nvPr/>
        </p:nvPicPr>
        <p:blipFill>
          <a:blip r:embed="rId4">
            <a:alphaModFix/>
          </a:blip>
          <a:stretch>
            <a:fillRect/>
          </a:stretch>
        </p:blipFill>
        <p:spPr>
          <a:xfrm>
            <a:off x="748550" y="2503975"/>
            <a:ext cx="7898251" cy="562959"/>
          </a:xfrm>
          <a:prstGeom prst="rect">
            <a:avLst/>
          </a:prstGeom>
          <a:noFill/>
          <a:ln>
            <a:noFill/>
          </a:ln>
        </p:spPr>
      </p:pic>
      <p:pic>
        <p:nvPicPr>
          <p:cNvPr id="93" name="Google Shape;93;p17"/>
          <p:cNvPicPr preferRelativeResize="0"/>
          <p:nvPr/>
        </p:nvPicPr>
        <p:blipFill>
          <a:blip r:embed="rId5">
            <a:alphaModFix/>
          </a:blip>
          <a:stretch>
            <a:fillRect/>
          </a:stretch>
        </p:blipFill>
        <p:spPr>
          <a:xfrm>
            <a:off x="748550" y="3210920"/>
            <a:ext cx="7898251" cy="92623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3-gram Scraping Dataframe</a:t>
            </a:r>
            <a:endParaRPr/>
          </a:p>
        </p:txBody>
      </p:sp>
      <p:pic>
        <p:nvPicPr>
          <p:cNvPr id="99" name="Google Shape;99;p18"/>
          <p:cNvPicPr preferRelativeResize="0"/>
          <p:nvPr/>
        </p:nvPicPr>
        <p:blipFill rotWithShape="1">
          <a:blip r:embed="rId3">
            <a:alphaModFix/>
          </a:blip>
          <a:srcRect r="2114"/>
          <a:stretch/>
        </p:blipFill>
        <p:spPr>
          <a:xfrm>
            <a:off x="311700" y="1339150"/>
            <a:ext cx="8652402" cy="26431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Dashboard </a:t>
            </a:r>
            <a:endParaRPr/>
          </a:p>
        </p:txBody>
      </p:sp>
      <p:sp>
        <p:nvSpPr>
          <p:cNvPr id="105" name="Google Shape;105;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Live Demo </a:t>
            </a:r>
            <a:endParaRPr/>
          </a:p>
          <a:p>
            <a:pPr marL="457200" lvl="0" indent="0" algn="l" rtl="0">
              <a:spcBef>
                <a:spcPts val="1200"/>
              </a:spcBef>
              <a:spcAft>
                <a:spcPts val="1200"/>
              </a:spcAft>
              <a:buNone/>
            </a:pPr>
            <a:endParaRPr/>
          </a:p>
        </p:txBody>
      </p:sp>
      <p:pic>
        <p:nvPicPr>
          <p:cNvPr id="106" name="Google Shape;106;p19"/>
          <p:cNvPicPr preferRelativeResize="0"/>
          <p:nvPr/>
        </p:nvPicPr>
        <p:blipFill>
          <a:blip r:embed="rId3">
            <a:alphaModFix/>
          </a:blip>
          <a:stretch>
            <a:fillRect/>
          </a:stretch>
        </p:blipFill>
        <p:spPr>
          <a:xfrm>
            <a:off x="2698400" y="1088775"/>
            <a:ext cx="5997174" cy="327539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 for your time!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The Pitch!</a:t>
            </a:r>
            <a:endParaRPr/>
          </a:p>
        </p:txBody>
      </p:sp>
      <p:sp>
        <p:nvSpPr>
          <p:cNvPr id="117" name="Google Shape;117;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Our dashboard allows investigators to view license number records for a specific business which could help then identify businesses with multiple license numbers in different years. They can also view the number of days a business had an active license across multiple years. It also allows them to compare employee numbers across the years to help detect anomalies. </a:t>
            </a:r>
            <a:endParaRPr/>
          </a:p>
          <a:p>
            <a:pPr marL="0" lvl="0" indent="0" algn="l" rtl="0">
              <a:spcBef>
                <a:spcPts val="1200"/>
              </a:spcBef>
              <a:spcAft>
                <a:spcPts val="1200"/>
              </a:spcAft>
              <a:buNone/>
            </a:pPr>
            <a:r>
              <a:rPr lang="en-GB"/>
              <a:t>In addition, the investigator can filter the dataset by provinces and cities to browse the data for that area and select features to view.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969</Words>
  <Application>Microsoft Macintosh PowerPoint</Application>
  <PresentationFormat>On-screen Show (16:9)</PresentationFormat>
  <Paragraphs>65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Economica</vt:lpstr>
      <vt:lpstr>Arial</vt:lpstr>
      <vt:lpstr>Open Sans</vt:lpstr>
      <vt:lpstr>Luxe</vt:lpstr>
      <vt:lpstr>ESDC Integrity Hackathon 2021</vt:lpstr>
      <vt:lpstr>Exploring the Data</vt:lpstr>
      <vt:lpstr>Ideas and Purpose</vt:lpstr>
      <vt:lpstr>Scraping Approaches </vt:lpstr>
      <vt:lpstr>Implementing 3-gram Scraping</vt:lpstr>
      <vt:lpstr>3-gram Scraping Dataframe</vt:lpstr>
      <vt:lpstr>Dashboard </vt:lpstr>
      <vt:lpstr>Thank you for your time!</vt:lpstr>
      <vt:lpstr>The Pitch!</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ESDC Integrity Hackathon 2021</dc:title>
  <cp:lastModifiedBy>Rachel Wong</cp:lastModifiedBy>
  <cp:revision>1</cp:revision>
  <dcterms:modified xsi:type="dcterms:W3CDTF">2021-03-14T14:36:46Z</dcterms:modified>
</cp:coreProperties>
</file>