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83" r:id="rId3"/>
    <p:sldId id="295" r:id="rId4"/>
    <p:sldId id="306" r:id="rId5"/>
    <p:sldId id="286" r:id="rId6"/>
    <p:sldId id="298" r:id="rId7"/>
    <p:sldId id="299" r:id="rId8"/>
    <p:sldId id="300" r:id="rId9"/>
    <p:sldId id="301" r:id="rId10"/>
    <p:sldId id="302" r:id="rId11"/>
    <p:sldId id="303" r:id="rId12"/>
    <p:sldId id="289" r:id="rId13"/>
    <p:sldId id="304" r:id="rId14"/>
    <p:sldId id="30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Contents" id="{1EAB9387-96A5-49EB-999F-212D0D894583}">
          <p14:sldIdLst>
            <p14:sldId id="256"/>
            <p14:sldId id="283"/>
          </p14:sldIdLst>
        </p14:section>
        <p14:section name="Introduction" id="{6DBD7770-F4E3-4DDE-83C5-2B23ACC66ACD}">
          <p14:sldIdLst>
            <p14:sldId id="295"/>
            <p14:sldId id="306"/>
          </p14:sldIdLst>
        </p14:section>
        <p14:section name="Methods" id="{D474BD8B-DB2A-4861-9A02-7CAD202C5C4E}">
          <p14:sldIdLst>
            <p14:sldId id="286"/>
            <p14:sldId id="298"/>
          </p14:sldIdLst>
        </p14:section>
        <p14:section name="Results" id="{E90905E5-9BBB-4BF0-9A90-C85A9D20E324}">
          <p14:sldIdLst>
            <p14:sldId id="299"/>
            <p14:sldId id="300"/>
            <p14:sldId id="301"/>
            <p14:sldId id="302"/>
            <p14:sldId id="303"/>
          </p14:sldIdLst>
        </p14:section>
        <p14:section name="Conclusion" id="{E42A4A0E-4ADA-4B43-8A96-48CA8A7EF714}">
          <p14:sldIdLst>
            <p14:sldId id="289"/>
            <p14:sldId id="304"/>
          </p14:sldIdLst>
        </p14:section>
        <p14:section name="References" id="{71131624-8799-41CD-BA7D-49857D27EDA1}">
          <p14:sldIdLst>
            <p14:sldId id="305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6" d="100"/>
          <a:sy n="66" d="100"/>
        </p:scale>
        <p:origin x="5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E4235-51D4-45D4-B028-802D956030B0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1F614-25E7-4186-BA41-5899D73B9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784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570233"/>
            <a:ext cx="9144000" cy="1725125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rgbClr val="0070C0"/>
                </a:solidFill>
                <a:cs typeface="B Titr" panose="00000700000000000000" pitchFamily="2" charset="-78"/>
              </a:defRPr>
            </a:lvl1pPr>
          </a:lstStyle>
          <a:p>
            <a:r>
              <a:rPr lang="fa-IR" dirty="0"/>
              <a:t>طراحی و پیاده‌سازی نرم‌افزار مدیریت غلظت خون در بیماران برای تلفن‌های همراه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5359"/>
            <a:ext cx="9144000" cy="2669505"/>
          </a:xfrm>
        </p:spPr>
        <p:txBody>
          <a:bodyPr>
            <a:noAutofit/>
          </a:bodyPr>
          <a:lstStyle>
            <a:lvl1pPr marL="0" indent="0" algn="ctr">
              <a:lnSpc>
                <a:spcPct val="200000"/>
              </a:lnSpc>
              <a:buNone/>
              <a:defRPr sz="2000" b="1">
                <a:solidFill>
                  <a:schemeClr val="tx1"/>
                </a:solidFill>
                <a:cs typeface="B Lotus" panose="00000400000000000000" pitchFamily="2" charset="-7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a-IR" dirty="0"/>
              <a:t>جواد راضی</a:t>
            </a:r>
            <a:endParaRPr lang="en-US" dirty="0"/>
          </a:p>
          <a:p>
            <a:r>
              <a:rPr lang="fa-IR" dirty="0"/>
              <a:t>استاد راهنما: دکتر رضا آقائی‌زاده ظروفی</a:t>
            </a:r>
            <a:endParaRPr lang="en-US" dirty="0"/>
          </a:p>
          <a:p>
            <a:r>
              <a:rPr lang="fa-IR" dirty="0"/>
              <a:t>دانشکده برق و کامپیوتر دانشگاه تهران</a:t>
            </a:r>
          </a:p>
          <a:p>
            <a:r>
              <a:rPr lang="fa-IR" dirty="0"/>
              <a:t>مرداد ۱۴۰۰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B Homa" panose="00000400000000000000" pitchFamily="2" charset="-78"/>
              </a:defRPr>
            </a:lvl1pPr>
          </a:lstStyle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تیتر اسلاید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300">
                <a:latin typeface="Vazir" pitchFamily="2" charset="-78"/>
                <a:cs typeface="Vazir" pitchFamily="2" charset="-78"/>
              </a:defRPr>
            </a:lvl1pPr>
            <a:lvl2pPr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a-IR" dirty="0"/>
              <a:t>متن اسلاید</a:t>
            </a:r>
            <a:endParaRPr lang="en-US" dirty="0"/>
          </a:p>
          <a:p>
            <a:pPr lvl="1"/>
            <a:r>
              <a:rPr lang="fa-IR" dirty="0"/>
              <a:t>سطح دو</a:t>
            </a:r>
            <a:endParaRPr lang="en-US" dirty="0"/>
          </a:p>
          <a:p>
            <a:pPr lvl="2"/>
            <a:r>
              <a:rPr lang="fa-IR" dirty="0"/>
              <a:t>سطح سه</a:t>
            </a:r>
            <a:endParaRPr lang="en-US" dirty="0"/>
          </a:p>
          <a:p>
            <a:pPr lvl="3"/>
            <a:r>
              <a:rPr lang="fa-IR" dirty="0"/>
              <a:t>سطح چهار</a:t>
            </a:r>
            <a:endParaRPr lang="en-US" dirty="0"/>
          </a:p>
          <a:p>
            <a:pPr lvl="4"/>
            <a:r>
              <a:rPr lang="fa-IR" dirty="0"/>
              <a:t>سطح پنج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>
                <a:latin typeface="Vazir" pitchFamily="2" charset="-78"/>
                <a:cs typeface="Vazir" pitchFamily="2" charset="-78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a-IR" dirty="0"/>
              <a:t>متن الاید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21564" y="457200"/>
            <a:ext cx="3932237" cy="1600200"/>
          </a:xfrm>
        </p:spPr>
        <p:txBody>
          <a:bodyPr anchor="b"/>
          <a:lstStyle>
            <a:lvl1pPr>
              <a:defRPr sz="2400"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تیتر اسلاید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04447" y="1059476"/>
            <a:ext cx="6172200" cy="4873625"/>
          </a:xfrm>
        </p:spPr>
        <p:txBody>
          <a:bodyPr anchor="t"/>
          <a:lstStyle>
            <a:lvl1pPr marL="0" indent="0">
              <a:buNone/>
              <a:defRPr sz="2400">
                <a:latin typeface="Vazir" pitchFamily="2" charset="-78"/>
                <a:cs typeface="Vazir" pitchFamily="2" charset="-78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a-IR" dirty="0"/>
              <a:t>اضافه کردن عکس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421564" y="2121511"/>
            <a:ext cx="3932237" cy="3811588"/>
          </a:xfrm>
        </p:spPr>
        <p:txBody>
          <a:bodyPr/>
          <a:lstStyle>
            <a:lvl1pPr marL="0" indent="0">
              <a:buNone/>
              <a:defRPr sz="1200">
                <a:latin typeface="Vazir" pitchFamily="2" charset="-78"/>
                <a:cs typeface="Vazir" pitchFamily="2" charset="-78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a-IR" dirty="0"/>
              <a:t>متن الاید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rtl="0">
              <a:defRPr sz="3200" b="1">
                <a:solidFill>
                  <a:schemeClr val="accent5"/>
                </a:solidFill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تیتر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171450" marR="0" indent="-171450" algn="r" defTabSz="685800" rtl="1" eaLnBrk="1" fontAlgn="auto" latinLnBrk="0" hangingPunct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sz="2300" b="0">
                <a:solidFill>
                  <a:schemeClr val="tx1"/>
                </a:solidFill>
                <a:latin typeface="Vazir" pitchFamily="2" charset="-78"/>
                <a:cs typeface="Vazir" pitchFamily="2" charset="-78"/>
              </a:defRPr>
            </a:lvl1pPr>
            <a:lvl2pPr algn="r" rtl="1">
              <a:lnSpc>
                <a:spcPct val="150000"/>
              </a:lnSpc>
              <a:defRPr sz="1900" b="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2pPr>
            <a:lvl3pPr algn="r" rtl="1">
              <a:defRPr sz="1700" b="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3pPr>
            <a:lvl4pPr algn="r" rtl="1"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4pPr>
            <a:lvl5pPr algn="r" rtl="1"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5pPr>
          </a:lstStyle>
          <a:p>
            <a:pPr lvl="0"/>
            <a:r>
              <a:rPr lang="fa-IR" dirty="0"/>
              <a:t>سطح یک</a:t>
            </a:r>
            <a:endParaRPr lang="en-US" dirty="0"/>
          </a:p>
          <a:p>
            <a:pPr lvl="1"/>
            <a:r>
              <a:rPr lang="fa-IR" dirty="0"/>
              <a:t>سطح دو</a:t>
            </a:r>
            <a:endParaRPr lang="en-US" dirty="0"/>
          </a:p>
          <a:p>
            <a:pPr lvl="2"/>
            <a:r>
              <a:rPr lang="fa-IR" dirty="0"/>
              <a:t>سطح سه</a:t>
            </a:r>
            <a:endParaRPr lang="en-US" dirty="0"/>
          </a:p>
          <a:p>
            <a:pPr lvl="3"/>
            <a:r>
              <a:rPr lang="fa-IR" dirty="0"/>
              <a:t>سطح چهار</a:t>
            </a:r>
            <a:endParaRPr lang="en-US" dirty="0"/>
          </a:p>
          <a:p>
            <a:pPr lvl="4"/>
            <a:r>
              <a:rPr lang="fa-IR" dirty="0"/>
              <a:t>سطح پنج</a:t>
            </a:r>
          </a:p>
          <a:p>
            <a:pPr marL="171450" marR="0" lvl="0" indent="-171450" algn="r" defTabSz="685800" rtl="1" eaLnBrk="1" fontAlgn="auto" latinLnBrk="0" hangingPunct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fa-IR" dirty="0"/>
              <a:t>سطح مستر دو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cs typeface="B Homa" panose="00000400000000000000" pitchFamily="2" charset="-78"/>
              </a:defRPr>
            </a:lvl1pPr>
          </a:lstStyle>
          <a:p>
            <a:r>
              <a:rPr lang="fa-IR" dirty="0"/>
              <a:t>طراحی و پیاده‌سازی نرم‌افزار مدیریت غلظت خون در بیماران برای تلفن‌های همراه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>
                <a:cs typeface="B Homa" panose="00000400000000000000" pitchFamily="2" charset="-78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CE9D77-3E2B-43BB-B18D-16248875FA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75419" y="365127"/>
            <a:ext cx="851734" cy="8517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2C59F6-8CF2-4E76-BAC5-51BCC4C6AC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480084" y="365127"/>
            <a:ext cx="851734" cy="85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 rtl="1">
              <a:defRPr sz="3200" b="1">
                <a:solidFill>
                  <a:schemeClr val="accent5"/>
                </a:solidFill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تیتر اصلی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38999" y="1825625"/>
            <a:ext cx="4114800" cy="4351338"/>
          </a:xfrm>
        </p:spPr>
        <p:txBody>
          <a:bodyPr/>
          <a:lstStyle>
            <a:lvl1pPr algn="r" rtl="1">
              <a:spcBef>
                <a:spcPts val="900"/>
              </a:spcBef>
              <a:spcAft>
                <a:spcPts val="0"/>
              </a:spcAft>
              <a:defRPr>
                <a:latin typeface="Vazir" pitchFamily="2" charset="-78"/>
                <a:cs typeface="Vazir" pitchFamily="2" charset="-78"/>
              </a:defRPr>
            </a:lvl1pPr>
            <a:lvl2pPr algn="r" rtl="1">
              <a:lnSpc>
                <a:spcPct val="150000"/>
              </a:lnSpc>
              <a:defRPr sz="190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2pPr>
            <a:lvl3pPr algn="r" rtl="1"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3pPr>
            <a:lvl4pPr algn="r" rtl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4pPr>
            <a:lvl5pPr algn="r" rtl="1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5pPr>
          </a:lstStyle>
          <a:p>
            <a:pPr lvl="0"/>
            <a:r>
              <a:rPr lang="fa-IR" dirty="0"/>
              <a:t>سطح یک</a:t>
            </a:r>
            <a:endParaRPr lang="en-US" dirty="0"/>
          </a:p>
          <a:p>
            <a:pPr lvl="1"/>
            <a:r>
              <a:rPr lang="fa-IR" dirty="0"/>
              <a:t>سطح دو</a:t>
            </a:r>
            <a:endParaRPr lang="en-US" dirty="0"/>
          </a:p>
          <a:p>
            <a:pPr lvl="2"/>
            <a:r>
              <a:rPr lang="fa-IR" dirty="0"/>
              <a:t>سطح سه</a:t>
            </a:r>
            <a:endParaRPr lang="en-US" dirty="0"/>
          </a:p>
          <a:p>
            <a:pPr lvl="3"/>
            <a:r>
              <a:rPr lang="fa-IR" dirty="0"/>
              <a:t>سطح چهار</a:t>
            </a:r>
            <a:endParaRPr lang="en-US" dirty="0"/>
          </a:p>
          <a:p>
            <a:pPr lvl="4"/>
            <a:r>
              <a:rPr lang="fa-IR" dirty="0"/>
              <a:t>سطح پنج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cs typeface="B Homa" panose="00000400000000000000" pitchFamily="2" charset="-78"/>
              </a:defRPr>
            </a:lvl1pPr>
          </a:lstStyle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>
                <a:cs typeface="B Homa" panose="00000400000000000000" pitchFamily="2" charset="-78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3BA71F4-8B03-4F44-AA22-7F753C6F632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2" y="1825625"/>
            <a:ext cx="5958255" cy="4351338"/>
          </a:xfrm>
        </p:spPr>
        <p:txBody>
          <a:bodyPr/>
          <a:lstStyle>
            <a:lvl1pPr>
              <a:defRPr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عکس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7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 rtl="1">
              <a:defRPr sz="4050"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تیتر مستر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Vazir" pitchFamily="2" charset="-78"/>
                <a:cs typeface="Vazir" pitchFamily="2" charset="-78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a-IR" dirty="0"/>
              <a:t>متن اسلاید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تیتر مستر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Vazir" pitchFamily="2" charset="-78"/>
                <a:cs typeface="Vazir" pitchFamily="2" charset="-78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5pPr>
          </a:lstStyle>
          <a:p>
            <a:pPr lvl="0"/>
            <a:r>
              <a:rPr lang="fa-IR" dirty="0"/>
              <a:t>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Vazir" pitchFamily="2" charset="-78"/>
                <a:cs typeface="Vazir" pitchFamily="2" charset="-78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Vazir" pitchFamily="2" charset="-78"/>
                <a:cs typeface="Vazir" pitchFamily="2" charset="-78"/>
              </a:defRPr>
            </a:lvl5pPr>
          </a:lstStyle>
          <a:p>
            <a:pPr lvl="0"/>
            <a:r>
              <a:rPr lang="fa-IR" dirty="0"/>
              <a:t>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  <a:p>
            <a:pPr lvl="3"/>
            <a:r>
              <a:rPr lang="fa-IR" dirty="0"/>
              <a:t>سطح چهارم</a:t>
            </a:r>
            <a:endParaRPr lang="en-US" dirty="0"/>
          </a:p>
          <a:p>
            <a:pPr lvl="4"/>
            <a:r>
              <a:rPr lang="fa-IR" dirty="0"/>
              <a:t>سطح پنجم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تیتر اسلاید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a-IR" dirty="0"/>
              <a:t>تیتر اسلاید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1AC4029-7BC4-4E78-B203-A236B793D1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690688"/>
            <a:ext cx="10515600" cy="4437062"/>
          </a:xfrm>
        </p:spPr>
        <p:txBody>
          <a:bodyPr/>
          <a:lstStyle/>
          <a:p>
            <a:r>
              <a:rPr lang="fa-IR" dirty="0"/>
              <a:t>عکس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1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a-IR" dirty="0"/>
              <a:t>تیتر اسلاید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1AC4029-7BC4-4E78-B203-A236B793D1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690688"/>
            <a:ext cx="10515600" cy="3871912"/>
          </a:xfrm>
        </p:spPr>
        <p:txBody>
          <a:bodyPr/>
          <a:lstStyle/>
          <a:p>
            <a:r>
              <a:rPr lang="fa-IR" dirty="0"/>
              <a:t>عکس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C918BE-9697-46C4-93F4-57B6163D48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664201"/>
            <a:ext cx="10515600" cy="365125"/>
          </a:xfrm>
        </p:spPr>
        <p:txBody>
          <a:bodyPr>
            <a:noAutofit/>
          </a:bodyPr>
          <a:lstStyle>
            <a:lvl2pPr marL="342900" indent="0" algn="ctr">
              <a:buNone/>
              <a:defRPr sz="1400"/>
            </a:lvl2pPr>
          </a:lstStyle>
          <a:p>
            <a:pPr lvl="1"/>
            <a:r>
              <a:rPr lang="fa-IR" dirty="0"/>
              <a:t>کپشن عکس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7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تیتر اسلاید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1AC4029-7BC4-4E78-B203-A236B793D1A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3539067"/>
            <a:ext cx="10515600" cy="2588683"/>
          </a:xfrm>
        </p:spPr>
        <p:txBody>
          <a:bodyPr/>
          <a:lstStyle>
            <a:lvl1pPr>
              <a:defRPr>
                <a:latin typeface="Vazir" pitchFamily="2" charset="-78"/>
                <a:cs typeface="Vazir" pitchFamily="2" charset="-78"/>
              </a:defRPr>
            </a:lvl1pPr>
          </a:lstStyle>
          <a:p>
            <a:r>
              <a:rPr lang="fa-IR" dirty="0"/>
              <a:t>عکس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762C9C-26D3-4EC1-A57C-9ACF863C792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1690688"/>
            <a:ext cx="10515599" cy="1738312"/>
          </a:xfrm>
        </p:spPr>
        <p:txBody>
          <a:bodyPr/>
          <a:lstStyle>
            <a:lvl1pPr>
              <a:defRPr>
                <a:latin typeface="Vazir" pitchFamily="2" charset="-78"/>
                <a:cs typeface="Vazir" pitchFamily="2" charset="-78"/>
              </a:defRPr>
            </a:lvl1pPr>
            <a:lvl2pPr>
              <a:defRPr>
                <a:latin typeface="Vazir" pitchFamily="2" charset="-78"/>
                <a:cs typeface="Vazir" pitchFamily="2" charset="-78"/>
              </a:defRPr>
            </a:lvl2pPr>
            <a:lvl3pPr>
              <a:defRPr>
                <a:latin typeface="Vazir" pitchFamily="2" charset="-78"/>
                <a:cs typeface="Vazir" pitchFamily="2" charset="-78"/>
              </a:defRPr>
            </a:lvl3pPr>
            <a:lvl4pPr>
              <a:defRPr>
                <a:latin typeface="Vazir" pitchFamily="2" charset="-78"/>
                <a:cs typeface="Vazir" pitchFamily="2" charset="-78"/>
              </a:defRPr>
            </a:lvl4pPr>
          </a:lstStyle>
          <a:p>
            <a:pPr lvl="0"/>
            <a:r>
              <a:rPr lang="fa-IR" dirty="0"/>
              <a:t>سطح یک</a:t>
            </a:r>
            <a:endParaRPr lang="en-US" dirty="0"/>
          </a:p>
          <a:p>
            <a:pPr lvl="1"/>
            <a:r>
              <a:rPr lang="fa-IR" dirty="0"/>
              <a:t>سطح دو</a:t>
            </a:r>
            <a:endParaRPr lang="en-US" dirty="0"/>
          </a:p>
          <a:p>
            <a:pPr lvl="2"/>
            <a:r>
              <a:rPr lang="fa-IR" dirty="0"/>
              <a:t>سطح سه</a:t>
            </a:r>
            <a:endParaRPr lang="en-US" dirty="0"/>
          </a:p>
          <a:p>
            <a:pPr lvl="3"/>
            <a:r>
              <a:rPr lang="fa-IR" dirty="0"/>
              <a:t>سطح چهار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2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a-IR" dirty="0"/>
              <a:t>تیتر اصلی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a-IR" dirty="0"/>
              <a:t>سطح مستر یک</a:t>
            </a:r>
            <a:endParaRPr lang="en-US" dirty="0"/>
          </a:p>
          <a:p>
            <a:pPr lvl="1"/>
            <a:r>
              <a:rPr lang="fa-IR" dirty="0"/>
              <a:t>سطح دو</a:t>
            </a:r>
            <a:endParaRPr lang="en-US" dirty="0"/>
          </a:p>
          <a:p>
            <a:pPr lvl="2"/>
            <a:r>
              <a:rPr lang="fa-IR" dirty="0"/>
              <a:t>سطح سه</a:t>
            </a:r>
            <a:endParaRPr lang="en-US" dirty="0"/>
          </a:p>
          <a:p>
            <a:pPr lvl="3"/>
            <a:r>
              <a:rPr lang="fa-IR" dirty="0"/>
              <a:t>سطح چهار</a:t>
            </a:r>
            <a:endParaRPr lang="en-US" dirty="0"/>
          </a:p>
          <a:p>
            <a:pPr lvl="4"/>
            <a:r>
              <a:rPr lang="fa-IR" dirty="0"/>
              <a:t>سطح پنج</a:t>
            </a:r>
          </a:p>
          <a:p>
            <a:pPr marL="171450" marR="0" lvl="0" indent="-171450" algn="r" defTabSz="685800" rtl="1" eaLnBrk="1" fontAlgn="auto" latinLnBrk="0" hangingPunct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fa-IR" dirty="0"/>
              <a:t>سطح مستر دو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187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cs typeface="B Homa" panose="00000400000000000000" pitchFamily="2" charset="-78"/>
              </a:defRPr>
            </a:lvl1pPr>
          </a:lstStyle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8342" y="6356352"/>
            <a:ext cx="52522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cs typeface="B Homa" panose="00000400000000000000" pitchFamily="2" charset="-78"/>
              </a:defRPr>
            </a:lvl1pPr>
          </a:lstStyle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2326" y="6356352"/>
            <a:ext cx="2431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cs typeface="B Homa" panose="00000400000000000000" pitchFamily="2" charset="-78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C0F0AB-5AA8-4A06-9BFD-43444A46186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48257" y="365127"/>
            <a:ext cx="851734" cy="851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3E4AD8-6B87-4862-AD22-F9C8596C4F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0480084" y="365127"/>
            <a:ext cx="851734" cy="8517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9" r:id="rId7"/>
    <p:sldLayoutId id="2147483662" r:id="rId8"/>
    <p:sldLayoutId id="2147483660" r:id="rId9"/>
    <p:sldLayoutId id="2147483655" r:id="rId10"/>
    <p:sldLayoutId id="2147483656" r:id="rId11"/>
    <p:sldLayoutId id="2147483657" r:id="rId12"/>
  </p:sldLayoutIdLst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ctr" defTabSz="685800" rtl="1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C00000"/>
          </a:solidFill>
          <a:latin typeface="+mj-lt"/>
          <a:ea typeface="+mj-ea"/>
          <a:cs typeface="+mn-cs"/>
        </a:defRPr>
      </a:lvl1pPr>
    </p:titleStyle>
    <p:bodyStyle>
      <a:lvl1pPr marL="171450" marR="0" indent="-171450" algn="r" defTabSz="685800" rtl="1" eaLnBrk="1" fontAlgn="auto" latinLnBrk="0" hangingPunct="1">
        <a:lnSpc>
          <a:spcPct val="150000"/>
        </a:lnSpc>
        <a:spcBef>
          <a:spcPts val="900"/>
        </a:spcBef>
        <a:spcAft>
          <a:spcPts val="0"/>
        </a:spcAft>
        <a:buClrTx/>
        <a:buSzPct val="80000"/>
        <a:buFont typeface="Arial" panose="020B0604020202020204" pitchFamily="34" charset="0"/>
        <a:buChar char="•"/>
        <a:tabLst/>
        <a:defRPr sz="2300" b="0" kern="1200">
          <a:solidFill>
            <a:schemeClr val="tx1"/>
          </a:solidFill>
          <a:latin typeface="+mj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150000"/>
        </a:lnSpc>
        <a:spcBef>
          <a:spcPts val="375"/>
        </a:spcBef>
        <a:buSzPct val="80000"/>
        <a:buFont typeface="Arial" panose="020B0604020202020204" pitchFamily="34" charset="0"/>
        <a:buChar char="•"/>
        <a:defRPr sz="2000" b="0" kern="1200">
          <a:solidFill>
            <a:schemeClr val="tx1">
              <a:lumMod val="85000"/>
              <a:lumOff val="15000"/>
            </a:schemeClr>
          </a:solidFill>
          <a:latin typeface="+mj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150000"/>
        </a:lnSpc>
        <a:spcBef>
          <a:spcPts val="375"/>
        </a:spcBef>
        <a:buSzPct val="80000"/>
        <a:buFont typeface="Arial" panose="020B0604020202020204" pitchFamily="34" charset="0"/>
        <a:buChar char="•"/>
        <a:defRPr sz="1800" b="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150000"/>
        </a:lnSpc>
        <a:spcBef>
          <a:spcPts val="375"/>
        </a:spcBef>
        <a:buSzPct val="80000"/>
        <a:buFont typeface="Arial" panose="020B0604020202020204" pitchFamily="34" charset="0"/>
        <a:buChar char="•"/>
        <a:defRPr sz="1600" b="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150000"/>
        </a:lnSpc>
        <a:spcBef>
          <a:spcPts val="375"/>
        </a:spcBef>
        <a:buSzPct val="80000"/>
        <a:buFont typeface="Arial" panose="020B0604020202020204" pitchFamily="34" charset="0"/>
        <a:buChar char="•"/>
        <a:defRPr sz="1600" b="0" kern="1200">
          <a:solidFill>
            <a:schemeClr val="bg2">
              <a:lumMod val="25000"/>
            </a:schemeClr>
          </a:solidFill>
          <a:latin typeface="+mj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DAB26-F417-410B-B001-07647ECCA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6763"/>
            <a:ext cx="9144000" cy="1725125"/>
          </a:xfrm>
        </p:spPr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429363-1134-471D-8C83-D368330FF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3429000"/>
            <a:ext cx="6858000" cy="3089246"/>
          </a:xfrm>
        </p:spPr>
        <p:txBody>
          <a:bodyPr>
            <a:normAutofit/>
          </a:bodyPr>
          <a:lstStyle/>
          <a:p>
            <a:r>
              <a:rPr lang="fa-IR" dirty="0"/>
              <a:t>پروژه نهایی ژنومیک محاسباتی</a:t>
            </a:r>
            <a:endParaRPr lang="en-US" dirty="0"/>
          </a:p>
          <a:p>
            <a:r>
              <a:rPr lang="fa-IR" dirty="0"/>
              <a:t>جواد راضی</a:t>
            </a:r>
            <a:endParaRPr lang="en-US" dirty="0"/>
          </a:p>
          <a:p>
            <a:r>
              <a:rPr lang="fa-IR" dirty="0"/>
              <a:t>استاد درس: دکتر مطهری</a:t>
            </a:r>
          </a:p>
          <a:p>
            <a:r>
              <a:rPr lang="fa-IR" dirty="0"/>
              <a:t>زمستان ۱۴۰۱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نتایج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672" y="1566177"/>
            <a:ext cx="10515600" cy="4351338"/>
          </a:xfrm>
        </p:spPr>
        <p:txBody>
          <a:bodyPr>
            <a:normAutofit/>
          </a:bodyPr>
          <a:lstStyle/>
          <a:p>
            <a:r>
              <a:rPr lang="fa-IR" dirty="0"/>
              <a:t>کنترل میزان حافظه مصرفی با تغییر اندازه پنجره </a:t>
            </a:r>
            <a:r>
              <a:rPr lang="fa-IR" dirty="0" err="1"/>
              <a:t>مارکر</a:t>
            </a:r>
            <a:endParaRPr lang="fa-IR" dirty="0"/>
          </a:p>
          <a:p>
            <a:pPr lvl="1"/>
            <a:r>
              <a:rPr lang="fa-IR" dirty="0"/>
              <a:t>کوتاه کردن اندازه پنجره</a:t>
            </a:r>
          </a:p>
          <a:p>
            <a:pPr lvl="2"/>
            <a:r>
              <a:rPr lang="fa-IR" dirty="0"/>
              <a:t>امکان فیزینگ </a:t>
            </a:r>
            <a:r>
              <a:rPr lang="fa-IR" dirty="0" err="1"/>
              <a:t>دیتاست‌های</a:t>
            </a:r>
            <a:r>
              <a:rPr lang="fa-IR" dirty="0"/>
              <a:t> </a:t>
            </a:r>
            <a:r>
              <a:rPr lang="fa-IR" dirty="0" err="1"/>
              <a:t>بزرگ‌تر</a:t>
            </a:r>
            <a:r>
              <a:rPr lang="fa-IR" dirty="0"/>
              <a:t> با کاهش حافظه مصرفی</a:t>
            </a:r>
          </a:p>
          <a:p>
            <a:pPr lvl="2"/>
            <a:r>
              <a:rPr lang="en-US" dirty="0"/>
              <a:t>Trade-off</a:t>
            </a:r>
            <a:r>
              <a:rPr lang="fa-IR" dirty="0"/>
              <a:t>: افزایش زمان محاسباتی</a:t>
            </a:r>
          </a:p>
          <a:p>
            <a:pPr lvl="2"/>
            <a:r>
              <a:rPr lang="fa-IR" dirty="0"/>
              <a:t>عدم وجود تاثیر محسوس تغییر اندازه پنجره در نرخ خطا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C6270E-CA43-82B6-F302-14383B648C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2"/>
          <a:stretch/>
        </p:blipFill>
        <p:spPr>
          <a:xfrm>
            <a:off x="219933" y="3051207"/>
            <a:ext cx="5246042" cy="2760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629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نتایج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fa-IR" dirty="0"/>
              <a:t>اندازه جمعیت موثر</a:t>
            </a:r>
          </a:p>
          <a:p>
            <a:pPr lvl="1"/>
            <a:r>
              <a:rPr lang="fa-IR" dirty="0"/>
              <a:t>تعریف «جمعیت موثر»: جمعیتی که از لحاظ </a:t>
            </a:r>
            <a:r>
              <a:rPr lang="fa-IR" dirty="0" err="1"/>
              <a:t>گونه‌گونی</a:t>
            </a:r>
            <a:r>
              <a:rPr lang="fa-IR" dirty="0"/>
              <a:t> ژنتیکی، مشابه جمعیت واقعی باشد.</a:t>
            </a:r>
          </a:p>
          <a:p>
            <a:pPr lvl="1"/>
            <a:r>
              <a:rPr lang="fa-IR" dirty="0"/>
              <a:t>پارامتر ورودی مدل</a:t>
            </a:r>
          </a:p>
          <a:p>
            <a:pPr lvl="1"/>
            <a:r>
              <a:rPr lang="fa-IR" dirty="0"/>
              <a:t>تاثیر در محاسبات احتمالات گذار در </a:t>
            </a:r>
            <a:r>
              <a:rPr lang="en-US" dirty="0"/>
              <a:t>HMM</a:t>
            </a:r>
            <a:endParaRPr lang="fa-IR" dirty="0"/>
          </a:p>
          <a:p>
            <a:r>
              <a:rPr lang="fa-IR" dirty="0"/>
              <a:t>تاثیر مقدار اولیه اندازه جمعیت موثر</a:t>
            </a:r>
          </a:p>
          <a:p>
            <a:pPr lvl="1"/>
            <a:r>
              <a:rPr lang="fa-IR" dirty="0"/>
              <a:t>مدل </a:t>
            </a:r>
            <a:r>
              <a:rPr lang="en-US" dirty="0"/>
              <a:t>SHAPEIT</a:t>
            </a:r>
          </a:p>
          <a:p>
            <a:pPr lvl="2"/>
            <a:r>
              <a:rPr lang="fa-IR" dirty="0"/>
              <a:t>نوسانات در دقت هنگام دور شدن مقدار اولیه از مقدار واقعی</a:t>
            </a:r>
          </a:p>
          <a:p>
            <a:pPr lvl="1"/>
            <a:r>
              <a:rPr lang="fa-IR" dirty="0"/>
              <a:t>مدل </a:t>
            </a:r>
            <a:r>
              <a:rPr lang="en-US" dirty="0"/>
              <a:t>Beagle</a:t>
            </a:r>
            <a:r>
              <a:rPr lang="fa-IR" dirty="0"/>
              <a:t> </a:t>
            </a:r>
            <a:endParaRPr lang="en-US" dirty="0"/>
          </a:p>
          <a:p>
            <a:pPr lvl="2"/>
            <a:r>
              <a:rPr lang="fa-IR" dirty="0"/>
              <a:t>مستقل از مقدار اولیه جمعیت موثر</a:t>
            </a:r>
          </a:p>
          <a:p>
            <a:pPr lvl="2"/>
            <a:r>
              <a:rPr lang="fa-IR" dirty="0"/>
              <a:t>عدم تاثیر نادرستی پارامتر ورودی در دقت مدل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65FA85-BA2B-1706-F440-F1FB6BE37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6253"/>
            <a:ext cx="5550276" cy="292981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515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جمع‌بندی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/>
              <a:t>فیزینگ </a:t>
            </a:r>
            <a:r>
              <a:rPr lang="fa-IR" dirty="0" err="1"/>
              <a:t>هپلوتایپ</a:t>
            </a:r>
            <a:r>
              <a:rPr lang="fa-IR" dirty="0"/>
              <a:t>: تخمین </a:t>
            </a:r>
            <a:r>
              <a:rPr lang="fa-IR" dirty="0" err="1"/>
              <a:t>هپلوتایپ‌ها</a:t>
            </a:r>
            <a:r>
              <a:rPr lang="fa-IR" dirty="0"/>
              <a:t> از داده‌های </a:t>
            </a:r>
            <a:r>
              <a:rPr lang="fa-IR" dirty="0" err="1"/>
              <a:t>ژنوتایپ</a:t>
            </a:r>
            <a:r>
              <a:rPr lang="fa-IR" dirty="0"/>
              <a:t> </a:t>
            </a:r>
          </a:p>
          <a:p>
            <a:r>
              <a:rPr lang="fa-IR" dirty="0" err="1"/>
              <a:t>مزیت‌های</a:t>
            </a:r>
            <a:r>
              <a:rPr lang="fa-IR" dirty="0"/>
              <a:t> مدل </a:t>
            </a:r>
            <a:r>
              <a:rPr lang="fa-IR" dirty="0" err="1"/>
              <a:t>ارائه‌شده</a:t>
            </a:r>
            <a:endParaRPr lang="fa-IR" dirty="0"/>
          </a:p>
          <a:p>
            <a:pPr lvl="1"/>
            <a:r>
              <a:rPr lang="fa-IR" dirty="0"/>
              <a:t>سریع، دقیق، استفاده بهینه از حافظه </a:t>
            </a:r>
          </a:p>
          <a:p>
            <a:pPr lvl="1"/>
            <a:r>
              <a:rPr lang="fa-IR" dirty="0" err="1"/>
              <a:t>مقیاس‌پذیری</a:t>
            </a:r>
            <a:r>
              <a:rPr lang="fa-IR" dirty="0"/>
              <a:t> بالا و قابلیت فیزینگ </a:t>
            </a:r>
            <a:r>
              <a:rPr lang="fa-IR" dirty="0" err="1"/>
              <a:t>دیتاست‌های</a:t>
            </a:r>
            <a:r>
              <a:rPr lang="fa-IR" dirty="0"/>
              <a:t> بزرگ </a:t>
            </a:r>
          </a:p>
          <a:p>
            <a:r>
              <a:rPr lang="fa-IR" dirty="0"/>
              <a:t>داده‌های مناسب مدل</a:t>
            </a:r>
          </a:p>
          <a:p>
            <a:pPr lvl="1"/>
            <a:r>
              <a:rPr lang="fa-IR" dirty="0"/>
              <a:t>داده‌های با تعداد بالای </a:t>
            </a:r>
            <a:r>
              <a:rPr lang="fa-IR" dirty="0" err="1"/>
              <a:t>مارکرهای</a:t>
            </a:r>
            <a:r>
              <a:rPr lang="fa-IR" dirty="0"/>
              <a:t> ژنتیکی </a:t>
            </a:r>
            <a:r>
              <a:rPr lang="fa-IR" dirty="0" err="1"/>
              <a:t>کم‌فرکانس</a:t>
            </a:r>
            <a:endParaRPr lang="fa-IR" dirty="0"/>
          </a:p>
          <a:p>
            <a:pPr lvl="1"/>
            <a:r>
              <a:rPr lang="fa-IR" dirty="0"/>
              <a:t>استفاده از </a:t>
            </a:r>
            <a:r>
              <a:rPr lang="fa-IR" dirty="0" err="1"/>
              <a:t>الگوریتم</a:t>
            </a:r>
            <a:r>
              <a:rPr lang="fa-IR" dirty="0"/>
              <a:t> دومرحله‌ای فیزینگ </a:t>
            </a:r>
          </a:p>
          <a:p>
            <a:pPr lvl="2"/>
            <a:r>
              <a:rPr lang="fa-IR" dirty="0"/>
              <a:t>عدم فیزینگ داده‌های </a:t>
            </a:r>
            <a:r>
              <a:rPr lang="fa-IR" dirty="0" err="1"/>
              <a:t>کم‌فرکانس</a:t>
            </a:r>
            <a:r>
              <a:rPr lang="fa-IR" dirty="0"/>
              <a:t> در مرحله نخست</a:t>
            </a:r>
          </a:p>
          <a:p>
            <a:pPr lvl="2"/>
            <a:r>
              <a:rPr lang="fa-IR" dirty="0"/>
              <a:t>افزایش سرعت محاسباتی</a:t>
            </a:r>
          </a:p>
          <a:p>
            <a:pPr lvl="2"/>
            <a:endParaRPr lang="fa-IR" dirty="0"/>
          </a:p>
          <a:p>
            <a:pPr lvl="1"/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858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جمع‌بندی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err="1"/>
              <a:t>پیاده‌سازی</a:t>
            </a:r>
            <a:r>
              <a:rPr lang="fa-IR" dirty="0"/>
              <a:t> مدل </a:t>
            </a:r>
          </a:p>
          <a:p>
            <a:pPr lvl="1"/>
            <a:r>
              <a:rPr lang="fa-IR" dirty="0" err="1"/>
              <a:t>پیاده‌سازی</a:t>
            </a:r>
            <a:r>
              <a:rPr lang="fa-IR" dirty="0"/>
              <a:t> در نسخه </a:t>
            </a:r>
            <a:r>
              <a:rPr lang="en-US" dirty="0"/>
              <a:t>5.2</a:t>
            </a:r>
            <a:r>
              <a:rPr lang="fa-IR" dirty="0"/>
              <a:t> </a:t>
            </a:r>
            <a:r>
              <a:rPr lang="fa-IR" dirty="0" err="1"/>
              <a:t>نرم‌افزار</a:t>
            </a:r>
            <a:r>
              <a:rPr lang="fa-IR" dirty="0"/>
              <a:t> </a:t>
            </a:r>
            <a:r>
              <a:rPr lang="en-US" dirty="0"/>
              <a:t>Beagle</a:t>
            </a:r>
            <a:endParaRPr lang="fa-IR" dirty="0"/>
          </a:p>
          <a:p>
            <a:r>
              <a:rPr lang="fa-IR" dirty="0"/>
              <a:t>ارزیابی مدل</a:t>
            </a:r>
          </a:p>
          <a:p>
            <a:pPr lvl="1"/>
            <a:r>
              <a:rPr lang="fa-IR" dirty="0"/>
              <a:t>مقایسه با ابزار </a:t>
            </a:r>
            <a:r>
              <a:rPr lang="en-US" dirty="0"/>
              <a:t>SHAPEIT 4.2.1</a:t>
            </a:r>
            <a:endParaRPr lang="fa-IR" dirty="0"/>
          </a:p>
          <a:p>
            <a:pPr lvl="1"/>
            <a:r>
              <a:rPr lang="fa-IR" dirty="0" err="1"/>
              <a:t>دیتاست‌های</a:t>
            </a:r>
            <a:r>
              <a:rPr lang="fa-IR" dirty="0"/>
              <a:t> مورد استفاده برای جمعیت نمونه</a:t>
            </a:r>
          </a:p>
          <a:p>
            <a:pPr lvl="2"/>
            <a:r>
              <a:rPr lang="en-US" dirty="0"/>
              <a:t>UK Biobank</a:t>
            </a:r>
          </a:p>
          <a:p>
            <a:pPr lvl="2"/>
            <a:r>
              <a:rPr lang="en-US" dirty="0" err="1"/>
              <a:t>TOPMed</a:t>
            </a:r>
            <a:endParaRPr lang="fa-IR" dirty="0"/>
          </a:p>
          <a:p>
            <a:pPr lvl="1"/>
            <a:r>
              <a:rPr lang="fa-IR" dirty="0"/>
              <a:t>سرعت محاسباتی بیش از ۲۰ برابر در فیزینگ با داده‌های </a:t>
            </a:r>
            <a:r>
              <a:rPr lang="en-US" dirty="0" err="1"/>
              <a:t>TOPMed</a:t>
            </a:r>
            <a:endParaRPr lang="fa-IR" dirty="0"/>
          </a:p>
          <a:p>
            <a:pPr lvl="1"/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639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مراجع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l" rtl="0"/>
            <a:r>
              <a:rPr lang="en-US" dirty="0"/>
              <a:t>Browning BL, Tian X, Zhou Y, Browning SR. Fast two-stage phasing of large-scale sequence data. Am J Hum Genet. 2021 Oct 7;108(10):1880-1890. </a:t>
            </a:r>
            <a:r>
              <a:rPr lang="en-US" dirty="0" err="1"/>
              <a:t>doi</a:t>
            </a:r>
            <a:r>
              <a:rPr lang="en-US" dirty="0"/>
              <a:t>: 10.1016/j.ajhg.2021.08.005. </a:t>
            </a:r>
            <a:r>
              <a:rPr lang="en-US" dirty="0" err="1"/>
              <a:t>Epub</a:t>
            </a:r>
            <a:r>
              <a:rPr lang="en-US" dirty="0"/>
              <a:t> 2021 Sep 2. PMID: 34478634; PMCID: PMC8551421</a:t>
            </a:r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25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B6099F-B17A-4F20-B781-F56948C4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931914"/>
            <a:ext cx="7886700" cy="994172"/>
          </a:xfrm>
        </p:spPr>
        <p:txBody>
          <a:bodyPr/>
          <a:lstStyle/>
          <a:p>
            <a:r>
              <a:rPr lang="fa-IR" dirty="0"/>
              <a:t>سپاس از توجه‌تان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2AB7-2E01-497F-9310-16D4BA89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8740B-0487-45D9-A935-40CEB5B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FC47-F2C6-4CCF-895A-2BAF7316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6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فهرست مطالب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fa-IR" b="1" dirty="0"/>
              <a:t>مقدمه</a:t>
            </a:r>
            <a:endParaRPr lang="en-US" b="1" dirty="0"/>
          </a:p>
          <a:p>
            <a:pPr>
              <a:lnSpc>
                <a:spcPct val="250000"/>
              </a:lnSpc>
            </a:pPr>
            <a:r>
              <a:rPr lang="fa-IR" b="1" dirty="0"/>
              <a:t>روش‌ها</a:t>
            </a:r>
          </a:p>
          <a:p>
            <a:pPr>
              <a:lnSpc>
                <a:spcPct val="250000"/>
              </a:lnSpc>
            </a:pPr>
            <a:r>
              <a:rPr lang="fa-IR" b="1" dirty="0"/>
              <a:t>نتایج</a:t>
            </a:r>
          </a:p>
          <a:p>
            <a:pPr>
              <a:lnSpc>
                <a:spcPct val="250000"/>
              </a:lnSpc>
            </a:pPr>
            <a:r>
              <a:rPr lang="fa-IR" b="1" dirty="0"/>
              <a:t>جمع‌بندی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953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1862" y="1825625"/>
            <a:ext cx="7291938" cy="4351338"/>
          </a:xfrm>
        </p:spPr>
        <p:txBody>
          <a:bodyPr>
            <a:normAutofit/>
          </a:bodyPr>
          <a:lstStyle/>
          <a:p>
            <a:r>
              <a:rPr lang="fa-IR" dirty="0"/>
              <a:t>داده‌های </a:t>
            </a:r>
            <a:r>
              <a:rPr lang="fa-IR" dirty="0" err="1"/>
              <a:t>ژنوتایپ</a:t>
            </a:r>
            <a:endParaRPr lang="en-US" dirty="0"/>
          </a:p>
          <a:p>
            <a:pPr lvl="1"/>
            <a:r>
              <a:rPr lang="fa-IR" dirty="0"/>
              <a:t>عموما </a:t>
            </a:r>
            <a:r>
              <a:rPr lang="fa-IR" dirty="0" err="1"/>
              <a:t>فیزنشده</a:t>
            </a:r>
            <a:endParaRPr lang="fa-IR" dirty="0"/>
          </a:p>
          <a:p>
            <a:pPr lvl="1"/>
            <a:r>
              <a:rPr lang="fa-IR" dirty="0"/>
              <a:t>نیاز به استفاده از متدهای آماری برای استنتاج توالی </a:t>
            </a:r>
            <a:r>
              <a:rPr lang="fa-IR" dirty="0" err="1"/>
              <a:t>الل‌های</a:t>
            </a:r>
            <a:r>
              <a:rPr lang="fa-IR" dirty="0"/>
              <a:t> والدین</a:t>
            </a:r>
          </a:p>
          <a:p>
            <a:r>
              <a:rPr lang="fa-IR" dirty="0" err="1"/>
              <a:t>فِیزینگ</a:t>
            </a:r>
            <a:r>
              <a:rPr lang="fa-IR" dirty="0"/>
              <a:t> </a:t>
            </a:r>
            <a:r>
              <a:rPr lang="fa-IR" dirty="0" err="1"/>
              <a:t>هپلوتایپ</a:t>
            </a:r>
            <a:endParaRPr lang="en-US" dirty="0"/>
          </a:p>
          <a:p>
            <a:pPr lvl="1"/>
            <a:r>
              <a:rPr lang="fa-IR" dirty="0"/>
              <a:t>تخمین </a:t>
            </a:r>
            <a:r>
              <a:rPr lang="fa-IR" dirty="0" err="1"/>
              <a:t>هپلوتایپ‌هایی</a:t>
            </a:r>
            <a:r>
              <a:rPr lang="fa-IR" dirty="0"/>
              <a:t> که از هریک از والدین به ارث </a:t>
            </a:r>
            <a:r>
              <a:rPr lang="fa-IR" dirty="0" err="1"/>
              <a:t>رسیده‌اند</a:t>
            </a:r>
            <a:endParaRPr lang="fa-IR" dirty="0"/>
          </a:p>
          <a:p>
            <a:pPr lvl="1"/>
            <a:r>
              <a:rPr lang="fa-IR" dirty="0" err="1"/>
              <a:t>تحلیل‌ها</a:t>
            </a:r>
            <a:r>
              <a:rPr lang="fa-IR" dirty="0"/>
              <a:t> و مطالعات متعدد متکی به داده‌های فیزینگ </a:t>
            </a:r>
            <a:r>
              <a:rPr lang="fa-IR" dirty="0" err="1"/>
              <a:t>هپلوتایپ</a:t>
            </a:r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004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مقدمه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799" cy="4351338"/>
          </a:xfrm>
        </p:spPr>
        <p:txBody>
          <a:bodyPr>
            <a:normAutofit/>
          </a:bodyPr>
          <a:lstStyle/>
          <a:p>
            <a:r>
              <a:rPr lang="fa-IR" dirty="0"/>
              <a:t>دقت فیزینگ</a:t>
            </a:r>
          </a:p>
          <a:p>
            <a:pPr lvl="1"/>
            <a:r>
              <a:rPr lang="fa-IR" dirty="0"/>
              <a:t>رابطه مستقیم با اندازه نمونه </a:t>
            </a:r>
          </a:p>
          <a:p>
            <a:r>
              <a:rPr lang="fa-IR" dirty="0" err="1"/>
              <a:t>جهش‌های</a:t>
            </a:r>
            <a:r>
              <a:rPr lang="fa-IR" dirty="0"/>
              <a:t> اصلی در </a:t>
            </a:r>
            <a:r>
              <a:rPr lang="fa-IR" dirty="0" err="1"/>
              <a:t>روش‌های</a:t>
            </a:r>
            <a:r>
              <a:rPr lang="fa-IR" dirty="0"/>
              <a:t> فیزینگ</a:t>
            </a:r>
          </a:p>
          <a:p>
            <a:pPr lvl="1"/>
            <a:r>
              <a:rPr lang="fa-IR" dirty="0"/>
              <a:t>ابزارهای </a:t>
            </a:r>
            <a:r>
              <a:rPr lang="fa-IR" dirty="0" err="1"/>
              <a:t>نوآور</a:t>
            </a:r>
            <a:r>
              <a:rPr lang="fa-IR" dirty="0"/>
              <a:t>:‌ </a:t>
            </a:r>
            <a:r>
              <a:rPr lang="en-US" dirty="0"/>
              <a:t>HAPI-UR, SHAPEIT, EAGLE23</a:t>
            </a:r>
            <a:endParaRPr lang="fa-IR" dirty="0"/>
          </a:p>
          <a:p>
            <a:pPr lvl="1"/>
            <a:r>
              <a:rPr lang="fa-IR" dirty="0" err="1"/>
              <a:t>خطی‌بودن</a:t>
            </a:r>
            <a:r>
              <a:rPr lang="fa-IR" dirty="0"/>
              <a:t> زمان محاسباتی و حافظه مصرفی با اندازه نمونه </a:t>
            </a:r>
          </a:p>
          <a:p>
            <a:pPr lvl="1"/>
            <a:r>
              <a:rPr lang="fa-IR" dirty="0"/>
              <a:t>امکان آنالیز </a:t>
            </a:r>
            <a:r>
              <a:rPr lang="fa-IR" dirty="0" err="1"/>
              <a:t>دیتاست‌های</a:t>
            </a:r>
            <a:r>
              <a:rPr lang="fa-IR" dirty="0"/>
              <a:t> بسیار </a:t>
            </a:r>
            <a:r>
              <a:rPr lang="fa-IR" dirty="0" err="1"/>
              <a:t>بزرگ‌تر</a:t>
            </a:r>
            <a:endParaRPr lang="fa-IR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17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روش‌ها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err="1"/>
              <a:t>پیاده‌سازی</a:t>
            </a:r>
            <a:r>
              <a:rPr lang="fa-IR" dirty="0"/>
              <a:t> روش مقاله در نسخه ۵.۲ ابزار </a:t>
            </a:r>
            <a:r>
              <a:rPr lang="en-US" dirty="0"/>
              <a:t>Beagle</a:t>
            </a:r>
            <a:endParaRPr lang="fa-IR" dirty="0"/>
          </a:p>
          <a:p>
            <a:r>
              <a:rPr lang="fa-IR" dirty="0"/>
              <a:t>مدل </a:t>
            </a:r>
            <a:r>
              <a:rPr lang="en-US" dirty="0"/>
              <a:t>HMM</a:t>
            </a:r>
            <a:r>
              <a:rPr lang="fa-IR" dirty="0"/>
              <a:t> برای فیزینگ </a:t>
            </a:r>
          </a:p>
          <a:p>
            <a:pPr lvl="1"/>
            <a:r>
              <a:rPr lang="fa-IR" dirty="0" err="1"/>
              <a:t>پنل</a:t>
            </a:r>
            <a:r>
              <a:rPr lang="fa-IR" dirty="0"/>
              <a:t> مرجع: </a:t>
            </a:r>
            <a:r>
              <a:rPr lang="fa-IR" dirty="0" err="1"/>
              <a:t>پنل</a:t>
            </a:r>
            <a:r>
              <a:rPr lang="fa-IR" dirty="0"/>
              <a:t> مرجع مرکب </a:t>
            </a:r>
            <a:r>
              <a:rPr lang="fa-IR" dirty="0" err="1"/>
              <a:t>هپلوتایپ</a:t>
            </a:r>
            <a:r>
              <a:rPr lang="fa-IR" dirty="0"/>
              <a:t> </a:t>
            </a:r>
            <a:endParaRPr lang="en-US" dirty="0"/>
          </a:p>
          <a:p>
            <a:r>
              <a:rPr lang="fa-IR" dirty="0" err="1"/>
              <a:t>الگوریتم</a:t>
            </a:r>
            <a:r>
              <a:rPr lang="fa-IR" dirty="0"/>
              <a:t> </a:t>
            </a:r>
            <a:r>
              <a:rPr lang="fa-IR" dirty="0" err="1"/>
              <a:t>فیزینگ</a:t>
            </a:r>
            <a:r>
              <a:rPr lang="fa-IR" dirty="0"/>
              <a:t> </a:t>
            </a:r>
            <a:r>
              <a:rPr lang="fa-IR" dirty="0" err="1"/>
              <a:t>تکرارشونده</a:t>
            </a:r>
            <a:r>
              <a:rPr lang="fa-IR" dirty="0"/>
              <a:t> پیشرو</a:t>
            </a:r>
          </a:p>
          <a:p>
            <a:pPr lvl="1"/>
            <a:r>
              <a:rPr lang="fa-IR" dirty="0"/>
              <a:t>حالت «در حال پیشرفت» یا «</a:t>
            </a:r>
            <a:r>
              <a:rPr lang="fa-IR" dirty="0" err="1"/>
              <a:t>پایان‌یافته</a:t>
            </a:r>
            <a:r>
              <a:rPr lang="fa-IR" dirty="0"/>
              <a:t>» برای هر </a:t>
            </a:r>
            <a:r>
              <a:rPr lang="fa-IR" dirty="0" err="1"/>
              <a:t>ژنوتایپ</a:t>
            </a:r>
            <a:r>
              <a:rPr lang="fa-IR" dirty="0"/>
              <a:t> </a:t>
            </a:r>
            <a:r>
              <a:rPr lang="fa-IR" dirty="0" err="1"/>
              <a:t>هتروزایگوس</a:t>
            </a:r>
            <a:endParaRPr lang="fa-IR" dirty="0"/>
          </a:p>
          <a:p>
            <a:pPr lvl="1"/>
            <a:r>
              <a:rPr lang="fa-IR" dirty="0"/>
              <a:t>تغییر حالت یک </a:t>
            </a:r>
            <a:r>
              <a:rPr lang="fa-IR" dirty="0" err="1"/>
              <a:t>هتروزایگوس</a:t>
            </a:r>
            <a:r>
              <a:rPr lang="fa-IR" dirty="0"/>
              <a:t> «در حال پیشرفت» به «</a:t>
            </a:r>
            <a:r>
              <a:rPr lang="fa-IR" dirty="0" err="1"/>
              <a:t>پایان‌یافته</a:t>
            </a:r>
            <a:r>
              <a:rPr lang="fa-IR" dirty="0"/>
              <a:t>»‌ در پایان هر چرخه</a:t>
            </a:r>
          </a:p>
          <a:p>
            <a:pPr lvl="1"/>
            <a:r>
              <a:rPr lang="fa-IR" dirty="0"/>
              <a:t>تخصیص یک نسبت اطمینان به هر </a:t>
            </a:r>
            <a:r>
              <a:rPr lang="fa-IR" dirty="0" err="1"/>
              <a:t>هتروزایگوس</a:t>
            </a:r>
            <a:r>
              <a:rPr lang="fa-IR" dirty="0"/>
              <a:t> در حالت پیشرفت</a:t>
            </a:r>
          </a:p>
          <a:p>
            <a:pPr lvl="2"/>
            <a:r>
              <a:rPr lang="fa-IR" dirty="0"/>
              <a:t>انتخاب </a:t>
            </a:r>
            <a:r>
              <a:rPr lang="fa-IR" dirty="0" err="1"/>
              <a:t>هتروزایگوس</a:t>
            </a:r>
            <a:r>
              <a:rPr lang="fa-IR" dirty="0"/>
              <a:t> با بیشترین نسبت اطمینان برای تغییر حالت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08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روش‌ها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err="1"/>
              <a:t>الگوریتم</a:t>
            </a:r>
            <a:r>
              <a:rPr lang="fa-IR" dirty="0"/>
              <a:t> دو </a:t>
            </a:r>
            <a:r>
              <a:rPr lang="fa-IR" dirty="0" err="1"/>
              <a:t>مرحله‌ای</a:t>
            </a:r>
            <a:r>
              <a:rPr lang="en-US" dirty="0"/>
              <a:t> </a:t>
            </a:r>
            <a:r>
              <a:rPr lang="fa-IR" dirty="0"/>
              <a:t>برای </a:t>
            </a:r>
            <a:r>
              <a:rPr lang="fa-IR" dirty="0" err="1"/>
              <a:t>دیتاست</a:t>
            </a:r>
            <a:r>
              <a:rPr lang="fa-IR" dirty="0"/>
              <a:t> با درصد بالای </a:t>
            </a:r>
            <a:r>
              <a:rPr lang="fa-IR" dirty="0" err="1"/>
              <a:t>هپلوتایپ‌های</a:t>
            </a:r>
            <a:r>
              <a:rPr lang="fa-IR" dirty="0"/>
              <a:t> </a:t>
            </a:r>
            <a:r>
              <a:rPr lang="fa-IR" dirty="0" err="1"/>
              <a:t>کم‌فرکانس</a:t>
            </a:r>
            <a:endParaRPr lang="fa-IR" dirty="0"/>
          </a:p>
          <a:p>
            <a:pPr lvl="1"/>
            <a:r>
              <a:rPr lang="fa-IR" dirty="0" err="1"/>
              <a:t>فیزینگ</a:t>
            </a:r>
            <a:r>
              <a:rPr lang="fa-IR" dirty="0"/>
              <a:t> </a:t>
            </a:r>
            <a:r>
              <a:rPr lang="fa-IR" dirty="0" err="1"/>
              <a:t>مارکرهای</a:t>
            </a:r>
            <a:r>
              <a:rPr lang="fa-IR" dirty="0"/>
              <a:t> ژنتیکی </a:t>
            </a:r>
            <a:r>
              <a:rPr lang="fa-IR" dirty="0" err="1"/>
              <a:t>پرفرکانس</a:t>
            </a:r>
            <a:r>
              <a:rPr lang="fa-IR" dirty="0"/>
              <a:t> در مرحله اول</a:t>
            </a:r>
          </a:p>
          <a:p>
            <a:pPr lvl="1"/>
            <a:r>
              <a:rPr lang="fa-IR" dirty="0"/>
              <a:t>استفاده از </a:t>
            </a:r>
            <a:r>
              <a:rPr lang="fa-IR" dirty="0" err="1"/>
              <a:t>هپلوتایپ‌های</a:t>
            </a:r>
            <a:r>
              <a:rPr lang="fa-IR" dirty="0"/>
              <a:t> </a:t>
            </a:r>
            <a:r>
              <a:rPr lang="fa-IR" dirty="0" err="1"/>
              <a:t>فیزشده</a:t>
            </a:r>
            <a:r>
              <a:rPr lang="fa-IR" dirty="0"/>
              <a:t> برای </a:t>
            </a:r>
            <a:r>
              <a:rPr lang="fa-IR" dirty="0" err="1"/>
              <a:t>جانهی</a:t>
            </a:r>
            <a:r>
              <a:rPr lang="fa-IR" dirty="0"/>
              <a:t> (</a:t>
            </a:r>
            <a:r>
              <a:rPr lang="en-US" dirty="0"/>
              <a:t>Imputation</a:t>
            </a:r>
            <a:r>
              <a:rPr lang="fa-IR" dirty="0"/>
              <a:t>)</a:t>
            </a:r>
            <a:r>
              <a:rPr lang="en-US" dirty="0"/>
              <a:t> </a:t>
            </a:r>
            <a:r>
              <a:rPr lang="fa-IR" dirty="0"/>
              <a:t> </a:t>
            </a:r>
            <a:r>
              <a:rPr lang="fa-IR" dirty="0" err="1"/>
              <a:t>ژنوتایپ‌ها</a:t>
            </a:r>
            <a:r>
              <a:rPr lang="fa-IR" dirty="0"/>
              <a:t> </a:t>
            </a:r>
          </a:p>
          <a:p>
            <a:pPr lvl="1"/>
            <a:r>
              <a:rPr lang="fa-IR" dirty="0"/>
              <a:t>استنتاج </a:t>
            </a:r>
            <a:r>
              <a:rPr lang="fa-IR" dirty="0" err="1"/>
              <a:t>هپلوتایپ</a:t>
            </a:r>
            <a:r>
              <a:rPr lang="fa-IR" dirty="0"/>
              <a:t> </a:t>
            </a:r>
            <a:r>
              <a:rPr lang="fa-IR" dirty="0" err="1"/>
              <a:t>مارکرهای</a:t>
            </a:r>
            <a:r>
              <a:rPr lang="fa-IR" dirty="0"/>
              <a:t> ژنتیکی </a:t>
            </a:r>
            <a:r>
              <a:rPr lang="fa-IR" dirty="0" err="1"/>
              <a:t>کم‌فرکانس</a:t>
            </a:r>
            <a:r>
              <a:rPr lang="fa-IR" dirty="0"/>
              <a:t> با استفاده از </a:t>
            </a:r>
            <a:r>
              <a:rPr lang="fa-IR" dirty="0" err="1"/>
              <a:t>الل‌های</a:t>
            </a:r>
            <a:r>
              <a:rPr lang="fa-IR" dirty="0"/>
              <a:t> </a:t>
            </a:r>
            <a:r>
              <a:rPr lang="fa-IR" dirty="0" err="1"/>
              <a:t>جانهی‌شده</a:t>
            </a:r>
            <a:r>
              <a:rPr lang="fa-IR" dirty="0"/>
              <a:t> </a:t>
            </a:r>
          </a:p>
          <a:p>
            <a:r>
              <a:rPr lang="fa-IR" dirty="0"/>
              <a:t>پنجره </a:t>
            </a:r>
            <a:r>
              <a:rPr lang="fa-IR" dirty="0" err="1"/>
              <a:t>مارکرهای</a:t>
            </a:r>
            <a:r>
              <a:rPr lang="fa-IR" dirty="0"/>
              <a:t> ژنتیکی</a:t>
            </a:r>
          </a:p>
          <a:p>
            <a:pPr lvl="1"/>
            <a:r>
              <a:rPr lang="fa-IR" dirty="0"/>
              <a:t>اندازه قابل کنترل</a:t>
            </a:r>
          </a:p>
          <a:p>
            <a:pPr lvl="1"/>
            <a:r>
              <a:rPr lang="fa-IR" dirty="0"/>
              <a:t>تقسیم توالی به </a:t>
            </a:r>
            <a:r>
              <a:rPr lang="fa-IR" dirty="0" err="1"/>
              <a:t>بخش‌های</a:t>
            </a:r>
            <a:r>
              <a:rPr lang="fa-IR" dirty="0"/>
              <a:t> </a:t>
            </a:r>
            <a:r>
              <a:rPr lang="fa-IR" dirty="0" err="1"/>
              <a:t>کوچک‌تر</a:t>
            </a:r>
            <a:r>
              <a:rPr lang="fa-IR" dirty="0"/>
              <a:t> </a:t>
            </a:r>
          </a:p>
          <a:p>
            <a:pPr lvl="1"/>
            <a:r>
              <a:rPr lang="fa-IR" dirty="0"/>
              <a:t>فیزینگ مستقل هریک با مدل </a:t>
            </a:r>
            <a:r>
              <a:rPr lang="en-US" dirty="0"/>
              <a:t>HMM</a:t>
            </a:r>
            <a:endParaRPr lang="fa-IR" dirty="0"/>
          </a:p>
          <a:p>
            <a:pPr lvl="1"/>
            <a:r>
              <a:rPr lang="fa-IR" dirty="0"/>
              <a:t>ترکیب اطلاعات </a:t>
            </a:r>
            <a:r>
              <a:rPr lang="fa-IR" dirty="0" err="1"/>
              <a:t>هپلوتایپ‌ها</a:t>
            </a:r>
            <a:r>
              <a:rPr lang="fa-IR" dirty="0"/>
              <a:t> از </a:t>
            </a:r>
            <a:r>
              <a:rPr lang="fa-IR" dirty="0" err="1"/>
              <a:t>پنجره‌های</a:t>
            </a:r>
            <a:r>
              <a:rPr lang="fa-IR" dirty="0"/>
              <a:t> مجاور در مرحله دوم، برای افزایش دقت </a:t>
            </a:r>
          </a:p>
          <a:p>
            <a:pPr lvl="1"/>
            <a:endParaRPr lang="fa-IR" dirty="0"/>
          </a:p>
          <a:p>
            <a:pPr lvl="1"/>
            <a:endParaRPr lang="fa-IR" dirty="0"/>
          </a:p>
          <a:p>
            <a:pPr lvl="1"/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59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نتایج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a-IR" dirty="0" err="1"/>
              <a:t>دیتاست‌های</a:t>
            </a:r>
            <a:r>
              <a:rPr lang="fa-IR" dirty="0"/>
              <a:t> مورد استفاده</a:t>
            </a:r>
          </a:p>
          <a:p>
            <a:pPr lvl="1"/>
            <a:r>
              <a:rPr lang="fa-IR" dirty="0"/>
              <a:t>داده </a:t>
            </a:r>
            <a:r>
              <a:rPr lang="fa-IR" dirty="0" err="1"/>
              <a:t>آرایه‌های</a:t>
            </a:r>
            <a:r>
              <a:rPr lang="fa-IR" dirty="0"/>
              <a:t> </a:t>
            </a:r>
            <a:r>
              <a:rPr lang="en-US" dirty="0"/>
              <a:t>SNP</a:t>
            </a:r>
            <a:r>
              <a:rPr lang="fa-IR" dirty="0"/>
              <a:t> </a:t>
            </a:r>
            <a:r>
              <a:rPr lang="fa-IR" dirty="0" err="1"/>
              <a:t>دیتاست</a:t>
            </a:r>
            <a:r>
              <a:rPr lang="fa-IR" dirty="0"/>
              <a:t> </a:t>
            </a:r>
            <a:r>
              <a:rPr lang="en-US" dirty="0"/>
              <a:t>UK Biobank</a:t>
            </a:r>
          </a:p>
          <a:p>
            <a:pPr lvl="1"/>
            <a:r>
              <a:rPr lang="fa-IR" dirty="0"/>
              <a:t>داده توالی ژنوم </a:t>
            </a:r>
            <a:r>
              <a:rPr lang="fa-IR" dirty="0" err="1"/>
              <a:t>دیتاست</a:t>
            </a:r>
            <a:r>
              <a:rPr lang="fa-IR" dirty="0"/>
              <a:t> </a:t>
            </a:r>
            <a:r>
              <a:rPr lang="en-US" dirty="0" err="1"/>
              <a:t>TOPMed</a:t>
            </a:r>
            <a:endParaRPr lang="fa-IR" dirty="0"/>
          </a:p>
          <a:p>
            <a:r>
              <a:rPr lang="fa-IR" dirty="0"/>
              <a:t>ارزیابی مدل</a:t>
            </a:r>
          </a:p>
          <a:p>
            <a:pPr lvl="1"/>
            <a:r>
              <a:rPr lang="fa-IR" dirty="0"/>
              <a:t>ابزار مورد استفاده برای مقایسه عملکرد: </a:t>
            </a:r>
            <a:r>
              <a:rPr lang="en-US" dirty="0"/>
              <a:t>SHAPEIT</a:t>
            </a:r>
            <a:endParaRPr lang="fa-IR" dirty="0"/>
          </a:p>
          <a:p>
            <a:pPr lvl="1"/>
            <a:r>
              <a:rPr lang="fa-IR" dirty="0"/>
              <a:t>از </a:t>
            </a:r>
            <a:r>
              <a:rPr lang="fa-IR" dirty="0" err="1"/>
              <a:t>رایج‌ترین</a:t>
            </a:r>
            <a:r>
              <a:rPr lang="fa-IR" dirty="0"/>
              <a:t> ابزارهای مورد استفاده برای فیزینگ</a:t>
            </a:r>
          </a:p>
          <a:p>
            <a:pPr lvl="1"/>
            <a:r>
              <a:rPr lang="fa-IR" dirty="0"/>
              <a:t>قابلیت فیزینگ </a:t>
            </a:r>
            <a:r>
              <a:rPr lang="fa-IR" dirty="0" err="1"/>
              <a:t>دیتاست‌های</a:t>
            </a:r>
            <a:r>
              <a:rPr lang="fa-IR" dirty="0"/>
              <a:t> بزرگ، و </a:t>
            </a:r>
            <a:r>
              <a:rPr lang="fa-IR" dirty="0" err="1"/>
              <a:t>مقیاس‌پذیری</a:t>
            </a:r>
            <a:endParaRPr lang="fa-IR" dirty="0"/>
          </a:p>
          <a:p>
            <a:r>
              <a:rPr lang="fa-IR" dirty="0" err="1"/>
              <a:t>سنجه</a:t>
            </a:r>
            <a:r>
              <a:rPr lang="fa-IR" dirty="0"/>
              <a:t> نرخ خطا</a:t>
            </a:r>
          </a:p>
          <a:p>
            <a:pPr lvl="1"/>
            <a:r>
              <a:rPr lang="fa-IR" dirty="0"/>
              <a:t>نرخ خطای </a:t>
            </a:r>
            <a:r>
              <a:rPr lang="fa-IR" dirty="0" err="1"/>
              <a:t>سوییچ</a:t>
            </a:r>
            <a:r>
              <a:rPr lang="fa-IR" dirty="0"/>
              <a:t> (</a:t>
            </a:r>
            <a:r>
              <a:rPr lang="en-US" dirty="0"/>
              <a:t>SER</a:t>
            </a:r>
            <a:r>
              <a:rPr lang="fa-IR" dirty="0"/>
              <a:t>)</a:t>
            </a:r>
          </a:p>
          <a:p>
            <a:pPr lvl="1"/>
            <a:r>
              <a:rPr lang="fa-IR" dirty="0"/>
              <a:t>نتیجه جابجایی نادرست در اختصاص </a:t>
            </a:r>
            <a:r>
              <a:rPr lang="fa-IR" dirty="0" err="1"/>
              <a:t>هپلوتایپ‌ها</a:t>
            </a:r>
            <a:r>
              <a:rPr lang="fa-IR" dirty="0"/>
              <a:t> برای </a:t>
            </a:r>
            <a:r>
              <a:rPr lang="en-US" dirty="0"/>
              <a:t>SNP</a:t>
            </a:r>
            <a:r>
              <a:rPr lang="fa-IR" dirty="0"/>
              <a:t>های مجاور هم</a:t>
            </a:r>
          </a:p>
          <a:p>
            <a:pPr lvl="1"/>
            <a:r>
              <a:rPr lang="fa-IR" dirty="0"/>
              <a:t>حاصل تقسیم تمام خطاهای </a:t>
            </a:r>
            <a:r>
              <a:rPr lang="fa-IR" dirty="0" err="1"/>
              <a:t>سوییچ</a:t>
            </a:r>
            <a:r>
              <a:rPr lang="fa-IR" dirty="0"/>
              <a:t>، بر تمام </a:t>
            </a:r>
            <a:r>
              <a:rPr lang="en-US" dirty="0"/>
              <a:t>SNP</a:t>
            </a:r>
            <a:r>
              <a:rPr lang="fa-IR" dirty="0"/>
              <a:t>های </a:t>
            </a:r>
            <a:r>
              <a:rPr lang="fa-IR" dirty="0" err="1"/>
              <a:t>فیزشده</a:t>
            </a:r>
            <a:r>
              <a:rPr lang="fa-IR" dirty="0"/>
              <a:t> </a:t>
            </a:r>
          </a:p>
          <a:p>
            <a:pPr lvl="2"/>
            <a:endParaRPr lang="fa-IR" dirty="0"/>
          </a:p>
          <a:p>
            <a:pPr lvl="1"/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926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نتایج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889"/>
            <a:ext cx="10515600" cy="4351338"/>
          </a:xfrm>
        </p:spPr>
        <p:txBody>
          <a:bodyPr>
            <a:normAutofit/>
          </a:bodyPr>
          <a:lstStyle/>
          <a:p>
            <a:r>
              <a:rPr lang="fa-IR" dirty="0"/>
              <a:t>نتایج ارزیابی با </a:t>
            </a:r>
            <a:r>
              <a:rPr lang="fa-IR" dirty="0" err="1"/>
              <a:t>دیتاست</a:t>
            </a:r>
            <a:r>
              <a:rPr lang="fa-IR" dirty="0"/>
              <a:t> </a:t>
            </a:r>
            <a:r>
              <a:rPr lang="en-US" dirty="0"/>
              <a:t>UK Biobank</a:t>
            </a:r>
            <a:endParaRPr lang="fa-IR" dirty="0"/>
          </a:p>
          <a:p>
            <a:pPr lvl="1"/>
            <a:r>
              <a:rPr lang="fa-IR" dirty="0"/>
              <a:t>عملکرد یکسان از لحاظ خطای </a:t>
            </a:r>
            <a:r>
              <a:rPr lang="en-US" dirty="0"/>
              <a:t> SER</a:t>
            </a:r>
            <a:r>
              <a:rPr lang="fa-IR" dirty="0"/>
              <a:t> و سرعت محاسباتی</a:t>
            </a:r>
          </a:p>
          <a:p>
            <a:pPr lvl="1"/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597DFB-A6B5-99FD-21BC-9A8445A5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338" y="2770014"/>
            <a:ext cx="6629741" cy="34037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820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3CEE-BBDC-401B-92A6-BD1816FF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نتایج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0743-334D-4F65-B536-85520358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4244"/>
            <a:ext cx="10515600" cy="4351338"/>
          </a:xfrm>
        </p:spPr>
        <p:txBody>
          <a:bodyPr>
            <a:normAutofit/>
          </a:bodyPr>
          <a:lstStyle/>
          <a:p>
            <a:r>
              <a:rPr lang="fa-IR" dirty="0"/>
              <a:t>نتایج ارزیابی با </a:t>
            </a:r>
            <a:r>
              <a:rPr lang="fa-IR" dirty="0" err="1"/>
              <a:t>دیتاست</a:t>
            </a:r>
            <a:r>
              <a:rPr lang="fa-IR" dirty="0"/>
              <a:t> </a:t>
            </a:r>
            <a:r>
              <a:rPr lang="en-US" dirty="0" err="1"/>
              <a:t>TOPMed</a:t>
            </a:r>
            <a:endParaRPr lang="fa-IR" dirty="0"/>
          </a:p>
          <a:p>
            <a:pPr lvl="1"/>
            <a:r>
              <a:rPr lang="fa-IR" dirty="0"/>
              <a:t>عملکرد یکسان از لحاظ خطا</a:t>
            </a:r>
          </a:p>
          <a:p>
            <a:pPr lvl="1"/>
            <a:r>
              <a:rPr lang="fa-IR" dirty="0"/>
              <a:t>سرعت بیش از ۲۰ برابری </a:t>
            </a:r>
            <a:r>
              <a:rPr lang="en-US" dirty="0"/>
              <a:t>Beagle 5.2</a:t>
            </a:r>
            <a:r>
              <a:rPr lang="fa-IR" dirty="0"/>
              <a:t> نسبت به </a:t>
            </a:r>
            <a:r>
              <a:rPr lang="en-US" dirty="0"/>
              <a:t>SHAPEIT 4.2.1</a:t>
            </a:r>
            <a:r>
              <a:rPr lang="fa-IR" dirty="0"/>
              <a:t> روی این </a:t>
            </a:r>
            <a:r>
              <a:rPr lang="fa-IR" dirty="0" err="1"/>
              <a:t>دیتاست</a:t>
            </a:r>
            <a:r>
              <a:rPr lang="fa-IR" dirty="0"/>
              <a:t> </a:t>
            </a:r>
          </a:p>
          <a:p>
            <a:pPr lvl="1"/>
            <a:endParaRPr lang="fa-I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956E-1E96-468A-8667-2B4B8FB23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a-IR" dirty="0"/>
              <a:t>زمستان ۱۴۰۱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8B8D9-31FC-4662-A365-25F7267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a-IR" dirty="0"/>
              <a:t>فیزینگ سریع دومرحله‌ای داده‌های توالی بزرگ‌مقیاس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134C4-486D-41BD-9A7D-A0E0D2D2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1C077F-A04F-478B-C716-E7D95A8D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364" y="3213936"/>
            <a:ext cx="5683562" cy="29420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0644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30.7|31.8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Custom 3">
      <a:majorFont>
        <a:latin typeface="Vazir"/>
        <a:ea typeface=""/>
        <a:cs typeface="Vazir"/>
      </a:majorFont>
      <a:minorFont>
        <a:latin typeface="Vazir"/>
        <a:ea typeface=""/>
        <a:cs typeface="Vazi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7461</TotalTime>
  <Words>726</Words>
  <Application>Microsoft Office PowerPoint</Application>
  <PresentationFormat>Widescreen</PresentationFormat>
  <Paragraphs>145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Vazir</vt:lpstr>
      <vt:lpstr>Office Theme</vt:lpstr>
      <vt:lpstr>فیزینگ سریع دومرحله‌ای داده‌های توالی بزرگ‌مقیاس</vt:lpstr>
      <vt:lpstr>فهرست مطالب</vt:lpstr>
      <vt:lpstr>مقدمه</vt:lpstr>
      <vt:lpstr>مقدمه</vt:lpstr>
      <vt:lpstr>روش‌ها</vt:lpstr>
      <vt:lpstr>روش‌ها</vt:lpstr>
      <vt:lpstr>نتایج</vt:lpstr>
      <vt:lpstr>نتایج</vt:lpstr>
      <vt:lpstr>نتایج</vt:lpstr>
      <vt:lpstr>نتایج</vt:lpstr>
      <vt:lpstr>نتایج</vt:lpstr>
      <vt:lpstr>جمع‌بندی</vt:lpstr>
      <vt:lpstr>جمع‌بندی</vt:lpstr>
      <vt:lpstr>مراجع</vt:lpstr>
      <vt:lpstr>سپاس از توجه‌تان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Jones</dc:creator>
  <cp:lastModifiedBy>Javad Razi</cp:lastModifiedBy>
  <cp:revision>384</cp:revision>
  <dcterms:created xsi:type="dcterms:W3CDTF">2020-12-22T00:40:10Z</dcterms:created>
  <dcterms:modified xsi:type="dcterms:W3CDTF">2023-03-02T08:33:56Z</dcterms:modified>
</cp:coreProperties>
</file>