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sldIdLst>
    <p:sldId id="256" r:id="rId2"/>
    <p:sldId id="272" r:id="rId3"/>
    <p:sldId id="303" r:id="rId4"/>
    <p:sldId id="257" r:id="rId5"/>
    <p:sldId id="300" r:id="rId6"/>
    <p:sldId id="258" r:id="rId7"/>
    <p:sldId id="265" r:id="rId8"/>
    <p:sldId id="260" r:id="rId9"/>
    <p:sldId id="266" r:id="rId10"/>
    <p:sldId id="259" r:id="rId11"/>
    <p:sldId id="267" r:id="rId12"/>
    <p:sldId id="268" r:id="rId13"/>
    <p:sldId id="269" r:id="rId14"/>
    <p:sldId id="262" r:id="rId15"/>
    <p:sldId id="270" r:id="rId16"/>
    <p:sldId id="263" r:id="rId17"/>
    <p:sldId id="271" r:id="rId18"/>
    <p:sldId id="264" r:id="rId19"/>
    <p:sldId id="261" r:id="rId20"/>
    <p:sldId id="299" r:id="rId21"/>
    <p:sldId id="302" r:id="rId22"/>
    <p:sldId id="287" r:id="rId23"/>
    <p:sldId id="291" r:id="rId24"/>
    <p:sldId id="295" r:id="rId25"/>
    <p:sldId id="307" r:id="rId26"/>
    <p:sldId id="289" r:id="rId27"/>
    <p:sldId id="288" r:id="rId28"/>
    <p:sldId id="304" r:id="rId29"/>
    <p:sldId id="290" r:id="rId30"/>
    <p:sldId id="273" r:id="rId31"/>
    <p:sldId id="308" r:id="rId32"/>
    <p:sldId id="286" r:id="rId33"/>
    <p:sldId id="275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2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0D121-5E8D-4554-92D1-936CE9EEC2C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654A-C050-4FD4-A6E4-EB28198F7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4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27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51CB6274-A09F-4279-A347-CBF532D103D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90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2ACB018-E9ED-4C47-97D1-E24C1546B0DE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694D4FE5-EBA4-44E1-8F35-77B290BDB348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B921EDED-0E86-43F3-8F11-2BC2298BFF33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7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276DD3B1-B084-4015-B47A-8A8C15B5A663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B755B1AF-D682-4821-AA28-BBC5C5BDD481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6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5D72A7F2-DB45-429E-8447-16C20B5137E1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3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619394F5-B8A7-4698-99E8-4ADE556D1CA1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0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F246205F-42B7-4232-A68D-096EE77D5111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9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89BB694E-36CC-4ECD-86D6-831BC8BC21F0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56E38262-D868-49F8-A321-F30C228F9226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9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DD2B8664-4383-4A7B-A7A4-81250D0DA999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307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treehouse.com/library/regular-expressions-in-python" TargetMode="External"/><Relationship Id="rId2" Type="http://schemas.openxmlformats.org/officeDocument/2006/relationships/hyperlink" Target="https://www.lynda.com/Regular-Expressions-training-tutorials/1066-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erse.harvard.edu/dataset.xhtml?persistentId=doi%3A10.7910%2FDVN%2FKJEBI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howto/regex.html" TargetMode="External"/><Relationship Id="rId2" Type="http://schemas.openxmlformats.org/officeDocument/2006/relationships/hyperlink" Target="https://docs.python.org/2/library/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 (Regex)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Any character that could be used in a word, plus digits and the underscore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character from a-z, A-Z, 0-9, including </a:t>
            </a:r>
            <a:r>
              <a:rPr lang="en-US" dirty="0" smtClean="0"/>
              <a:t>_ </a:t>
            </a:r>
            <a:r>
              <a:rPr lang="en-US" dirty="0"/>
              <a:t>(underscore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could be written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syntax permits matching any one of the characters within the brackets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en-US" dirty="0" smtClean="0"/>
              <a:t>: characters that are not numeric digits</a:t>
            </a:r>
          </a:p>
          <a:p>
            <a:r>
              <a:rPr lang="en-US" dirty="0" smtClean="0"/>
              <a:t>Examples (to try in </a:t>
            </a:r>
            <a:r>
              <a:rPr lang="en-US" dirty="0" smtClean="0">
                <a:latin typeface="Courier"/>
              </a:rPr>
              <a:t>regexr.com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\w{3}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\W{2}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all words and numbers that have three characters, and without and decimal points or periods</a:t>
            </a:r>
          </a:p>
          <a:p>
            <a:pPr lvl="1"/>
            <a:r>
              <a:rPr lang="en-US" dirty="0" smtClean="0"/>
              <a:t>e.g., 123, abc, 1c5</a:t>
            </a:r>
          </a:p>
          <a:p>
            <a:r>
              <a:rPr lang="en-US" dirty="0" smtClean="0"/>
              <a:t>Search for between 3 and 5 contiguous word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 smtClean="0"/>
              <a:t>Detects “word breaks” which consist of white space, newlines, symbols, etc.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\b\w{3}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\b\w{4}\b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patterns of 3 contiguous digits with word breaks before and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/>
              <a:t>Matches any character except a newline character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</a:p>
          <a:p>
            <a:pPr lvl="1"/>
            <a:r>
              <a:rPr lang="en-US" dirty="0" smtClean="0"/>
              <a:t>Matches a period or decimal point</a:t>
            </a:r>
          </a:p>
          <a:p>
            <a:pPr lvl="1"/>
            <a:r>
              <a:rPr lang="en-US" dirty="0" smtClean="0"/>
              <a:t>\ is an escape character: says that you aren’t using . as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all periods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regexr.com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 smtClean="0"/>
              <a:t>Find 0 or 1 of a character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dirty="0" smtClean="0"/>
              <a:t>Find 0 or more of a character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Find 1 or more of a character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[0-9]+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[0-9]+\.?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]*\.?[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0-9]+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patterns with: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 dirty="0" smtClean="0"/>
              <a:t>Any number of numeric digits, 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 dirty="0" smtClean="0"/>
              <a:t>Followed by either a decimal point or a comma, 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 dirty="0" smtClean="0"/>
              <a:t>Followed by three numeric digits, </a:t>
            </a:r>
          </a:p>
          <a:p>
            <a:pPr marL="714375" lvl="1" indent="-457200">
              <a:buFont typeface="+mj-lt"/>
              <a:buAutoNum type="arabicPeriod"/>
            </a:pPr>
            <a:r>
              <a:rPr lang="en-US" smtClean="0"/>
              <a:t>Followed </a:t>
            </a:r>
            <a:r>
              <a:rPr lang="en-US" dirty="0" smtClean="0"/>
              <a:t>by a word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[^w]</a:t>
            </a:r>
          </a:p>
          <a:p>
            <a:pPr lvl="1"/>
            <a:r>
              <a:rPr lang="en-US" dirty="0" smtClean="0"/>
              <a:t>Within brackets the caret,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smtClean="0"/>
              <a:t>, means “not one of these characters”.  Here “not w”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[^\d]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[^abcdr]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characters that are not one of these: ‘, “, &gt;, &lt;, -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</a:p>
          <a:p>
            <a:pPr lvl="1"/>
            <a:r>
              <a:rPr lang="en-US" dirty="0" smtClean="0"/>
              <a:t>Finding patterns of characters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For processing text, strings</a:t>
            </a:r>
          </a:p>
          <a:p>
            <a:pPr lvl="2"/>
            <a:r>
              <a:rPr lang="en-US" dirty="0" smtClean="0"/>
              <a:t>Validating data entry: </a:t>
            </a:r>
          </a:p>
          <a:p>
            <a:pPr lvl="3"/>
            <a:r>
              <a:rPr lang="en-US" dirty="0" smtClean="0"/>
              <a:t>Email addresses, phone numbers, social security numbers</a:t>
            </a:r>
          </a:p>
          <a:p>
            <a:pPr lvl="2"/>
            <a:r>
              <a:rPr lang="en-US" dirty="0" smtClean="0"/>
              <a:t>Replacement, substitution</a:t>
            </a:r>
          </a:p>
          <a:p>
            <a:pPr lvl="1"/>
            <a:r>
              <a:rPr lang="en-US" dirty="0" smtClean="0"/>
              <a:t>Cleaning text</a:t>
            </a:r>
          </a:p>
          <a:p>
            <a:pPr lvl="2"/>
            <a:r>
              <a:rPr lang="en-US" dirty="0" smtClean="0"/>
              <a:t>Removing characters</a:t>
            </a:r>
          </a:p>
          <a:p>
            <a:pPr lvl="2"/>
            <a:r>
              <a:rPr lang="en-US" dirty="0" smtClean="0"/>
              <a:t>Stripping whitespace characters, punctuation</a:t>
            </a:r>
          </a:p>
          <a:p>
            <a:pPr lvl="1"/>
            <a:r>
              <a:rPr lang="en-US" dirty="0" smtClean="0"/>
              <a:t>Parsing text</a:t>
            </a:r>
          </a:p>
          <a:p>
            <a:pPr lvl="2"/>
            <a:r>
              <a:rPr lang="en-US" dirty="0" smtClean="0"/>
              <a:t>Splitting strings into a list of words at occurrence of particular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Most often used for contiguous, repeated sequences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(\d{3}\.)+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(\w+\.)+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([a-zA-Z]+\.)+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([a-zA-Z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]{2,}\.)+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beginning of a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 smtClean="0"/>
              <a:t>Search end of a 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 smtClean="0"/>
              <a:t>Behavior on </a:t>
            </a:r>
            <a:r>
              <a:rPr lang="en-US" dirty="0" smtClean="0">
                <a:latin typeface="Courier"/>
              </a:rPr>
              <a:t>regexr.com</a:t>
            </a:r>
            <a:r>
              <a:rPr lang="en-US" dirty="0" smtClean="0"/>
              <a:t> and in Python will be different</a:t>
            </a:r>
          </a:p>
          <a:p>
            <a:pPr lvl="1"/>
            <a:r>
              <a:rPr lang="en-US" dirty="0" smtClean="0"/>
              <a:t>Let’s discuss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^Welcome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net$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Regex into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29053"/>
            <a:ext cx="10363200" cy="4678363"/>
          </a:xfrm>
        </p:spPr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fromRegexrDotCom.txt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Regex.ipynb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24" y="2415273"/>
            <a:ext cx="8400871" cy="43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Regex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3972"/>
            <a:ext cx="10363200" cy="46783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re.finditer()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22" y="1861604"/>
            <a:ext cx="10127346" cy="49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Regex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re.sub()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167916"/>
            <a:ext cx="10772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Regex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770"/>
            <a:ext cx="10363200" cy="46783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re.split()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re.compile()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84" y="1991894"/>
            <a:ext cx="7480147" cy="45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used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re.search('text_2_find','text_2_search')</a:t>
            </a:r>
          </a:p>
          <a:p>
            <a:pPr lvl="2"/>
            <a:r>
              <a:rPr lang="en-US" dirty="0" smtClean="0"/>
              <a:t>Finds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text_2_find</a:t>
            </a:r>
            <a:endParaRPr lang="en-US" dirty="0" smtClean="0"/>
          </a:p>
          <a:p>
            <a:pPr lvl="2"/>
            <a:r>
              <a:rPr lang="en-US" dirty="0" smtClean="0"/>
              <a:t>Within the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text_2_search</a:t>
            </a:r>
            <a:endParaRPr lang="en-US" dirty="0" smtClean="0"/>
          </a:p>
          <a:p>
            <a:pPr lvl="2"/>
            <a:r>
              <a:rPr lang="en-US" dirty="0" smtClean="0"/>
              <a:t>Will find only the first match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text_2_search</a:t>
            </a:r>
            <a:r>
              <a:rPr lang="en-US" dirty="0" smtClean="0"/>
              <a:t> is found then returns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 smtClean="0"/>
              <a:t> object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&lt;_sre.SRE_Match at 0x3912b28&gt;</a:t>
            </a:r>
          </a:p>
          <a:p>
            <a:pPr lvl="2"/>
            <a:r>
              <a:rPr lang="en-US" dirty="0" smtClean="0"/>
              <a:t>Otherwise, returns a result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re.match(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'text_2_find','text_2_search')</a:t>
            </a:r>
          </a:p>
          <a:p>
            <a:pPr lvl="2"/>
            <a:r>
              <a:rPr lang="en-US" dirty="0" smtClean="0"/>
              <a:t>Same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re.search()</a:t>
            </a:r>
            <a:r>
              <a:rPr lang="en-US" dirty="0" smtClean="0"/>
              <a:t> but looks at the beginning of the string for a match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used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re.finditer(regex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string2search)</a:t>
            </a:r>
          </a:p>
          <a:p>
            <a:pPr lvl="2"/>
            <a:r>
              <a:rPr lang="en-US" dirty="0" smtClean="0"/>
              <a:t>Return an iterable object that can be used in a for loop</a:t>
            </a:r>
          </a:p>
          <a:p>
            <a:pPr lvl="2"/>
            <a:r>
              <a:rPr lang="en-US" dirty="0" smtClean="0"/>
              <a:t>Each iteration of the loop returns data of the match data type, if a match is found</a:t>
            </a:r>
          </a:p>
          <a:p>
            <a:pPr lvl="2"/>
            <a:r>
              <a:rPr lang="en-US" dirty="0" smtClean="0"/>
              <a:t>The loop will iterate through all matches in a  string  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re.sub(regex,sub_text,string2search)</a:t>
            </a:r>
          </a:p>
          <a:p>
            <a:pPr lvl="2"/>
            <a:r>
              <a:rPr lang="en-US" dirty="0" smtClean="0"/>
              <a:t>Substitute this text: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sub_text</a:t>
            </a:r>
          </a:p>
          <a:p>
            <a:pPr lvl="2"/>
            <a:r>
              <a:rPr lang="en-US" dirty="0" smtClean="0"/>
              <a:t>For this text: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string2search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re.findall(regex, string2search)</a:t>
            </a:r>
          </a:p>
          <a:p>
            <a:pPr lvl="2"/>
            <a:r>
              <a:rPr lang="en-US" dirty="0" smtClean="0"/>
              <a:t>Find this pattern: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string2search</a:t>
            </a:r>
            <a:r>
              <a:rPr lang="en-US" dirty="0" smtClean="0"/>
              <a:t>     </a:t>
            </a:r>
          </a:p>
          <a:p>
            <a:pPr lvl="2"/>
            <a:r>
              <a:rPr lang="en-US" dirty="0" smtClean="0"/>
              <a:t>Return all instances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string2search</a:t>
            </a:r>
            <a:r>
              <a:rPr lang="en-US" dirty="0" smtClean="0"/>
              <a:t> in a list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used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re.split(regex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string2split)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Splits a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string2split</a:t>
            </a:r>
            <a:r>
              <a:rPr lang="en-US" dirty="0" smtClean="0"/>
              <a:t> at the pattern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re.compile(regex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Creates a regular expressions object that uses the pattern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US" dirty="0" smtClean="0">
                <a:cs typeface="Courier New" panose="02070309020205020404" pitchFamily="49" charset="0"/>
              </a:rPr>
              <a:t> that can be used multiple times with the foregoing methods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For example, </a:t>
            </a:r>
            <a:r>
              <a:rPr lang="en-US" dirty="0" smtClean="0">
                <a:latin typeface="Courier"/>
                <a:cs typeface="Courier New" panose="02070309020205020404" pitchFamily="49" charset="0"/>
              </a:rPr>
              <a:t>x = re.compile(′\n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′</a:t>
            </a:r>
            <a:r>
              <a:rPr lang="en-US" dirty="0" smtClean="0">
                <a:latin typeface="Courier"/>
                <a:cs typeface="Courier New" panose="02070309020205020404" pitchFamily="49" charset="0"/>
              </a:rPr>
              <a:t>)</a:t>
            </a:r>
            <a:r>
              <a:rPr lang="en-US" dirty="0" smtClean="0">
                <a:cs typeface="Courier New" panose="02070309020205020404" pitchFamily="49" charset="0"/>
              </a:rPr>
              <a:t> creates a regex object that can be used to search for line breaks</a:t>
            </a:r>
          </a:p>
          <a:p>
            <a:pPr lvl="3"/>
            <a:r>
              <a:rPr lang="en-US" dirty="0" smtClean="0">
                <a:latin typeface="Courier"/>
                <a:cs typeface="Courier New" panose="02070309020205020404" pitchFamily="49" charset="0"/>
              </a:rPr>
              <a:t>x.search(string2search)</a:t>
            </a:r>
          </a:p>
          <a:p>
            <a:pPr lvl="4"/>
            <a:r>
              <a:rPr lang="en-US" dirty="0" smtClean="0">
                <a:cs typeface="Courier New" panose="02070309020205020404" pitchFamily="49" charset="0"/>
              </a:rPr>
              <a:t>Note that the regex pattern is omitted from the parameters</a:t>
            </a:r>
          </a:p>
          <a:p>
            <a:pPr lvl="3"/>
            <a:r>
              <a:rPr lang="en-US" dirty="0" smtClean="0">
                <a:latin typeface="Courier"/>
                <a:cs typeface="Courier New" panose="02070309020205020404" pitchFamily="49" charset="0"/>
              </a:rPr>
              <a:t>x.split(string2split)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pPr lvl="4"/>
            <a:r>
              <a:rPr lang="en-US" dirty="0">
                <a:cs typeface="Courier New" panose="02070309020205020404" pitchFamily="49" charset="0"/>
              </a:rPr>
              <a:t>Note that the regex pattern is omitted from the parameters</a:t>
            </a:r>
          </a:p>
          <a:p>
            <a:pPr lvl="3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data type properties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match.group()</a:t>
            </a:r>
          </a:p>
          <a:p>
            <a:pPr lvl="2"/>
            <a:r>
              <a:rPr lang="en-US" dirty="0" smtClean="0"/>
              <a:t>Get the string that matched the Regex pattern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.start()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String index of the start of the matched string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.end()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String index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end </a:t>
            </a:r>
            <a:r>
              <a:rPr lang="en-US" dirty="0"/>
              <a:t>of the matched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.span()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Returns a tuple with the start and end string index of the matched string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Regex on Your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course</a:t>
            </a:r>
          </a:p>
          <a:p>
            <a:pPr lvl="1"/>
            <a:r>
              <a:rPr lang="en-US" dirty="0" smtClean="0"/>
              <a:t>Lynda.com</a:t>
            </a:r>
          </a:p>
          <a:p>
            <a:pPr lvl="2"/>
            <a:r>
              <a:rPr lang="en-US" dirty="0" smtClean="0"/>
              <a:t>Free, “Regular Expressions Training and Tutorials,” Kevin Skoglund</a:t>
            </a:r>
          </a:p>
          <a:p>
            <a:pPr lvl="2"/>
            <a:r>
              <a:rPr lang="en-US" dirty="0" smtClean="0"/>
              <a:t>Go through the Swem Library web site</a:t>
            </a:r>
          </a:p>
          <a:p>
            <a:pPr lvl="2"/>
            <a:r>
              <a:rPr lang="en-US" dirty="0" smtClean="0">
                <a:hlinkClick r:id="rId2"/>
              </a:rPr>
              <a:t>https://www.lynda.com/Regular-Expressions-training-tutorials/1066-0.html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Comprehensive, many examples at the end</a:t>
            </a:r>
          </a:p>
          <a:p>
            <a:pPr lvl="1"/>
            <a:r>
              <a:rPr lang="en-US" dirty="0" smtClean="0"/>
              <a:t>teamtreehouse.com </a:t>
            </a:r>
          </a:p>
          <a:p>
            <a:pPr lvl="2"/>
            <a:r>
              <a:rPr lang="en-US" dirty="0" smtClean="0">
                <a:hlinkClick r:id="rId3"/>
              </a:rPr>
              <a:t>https://teamtreehouse.com/library/regular-expressions-in-python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Exam, but no certification</a:t>
            </a:r>
          </a:p>
          <a:p>
            <a:r>
              <a:rPr lang="en-US" dirty="0" smtClean="0"/>
              <a:t>Post a project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Regex expression to find numbers in any of these formats</a:t>
            </a:r>
          </a:p>
          <a:p>
            <a:pPr lvl="1"/>
            <a:r>
              <a:rPr lang="en-US" dirty="0" smtClean="0"/>
              <a:t>1234, 12.34, .1234, 1234.</a:t>
            </a:r>
          </a:p>
          <a:p>
            <a:r>
              <a:rPr lang="en-US" dirty="0" smtClean="0"/>
              <a:t>… with any number of digits before and after a possible decimal point</a:t>
            </a:r>
          </a:p>
          <a:p>
            <a:r>
              <a:rPr lang="en-US" dirty="0" smtClean="0"/>
              <a:t>Experiment, prototype with </a:t>
            </a:r>
            <a:r>
              <a:rPr lang="en-US" dirty="0" smtClean="0">
                <a:latin typeface="Courier"/>
              </a:rPr>
              <a:t>regexr.com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3014"/>
            <a:ext cx="10363200" cy="5043150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text of President Trump’s tweets that satisfy these criteria:</a:t>
            </a:r>
            <a:endParaRPr lang="en-US" dirty="0"/>
          </a:p>
          <a:p>
            <a:pPr lvl="1"/>
            <a:r>
              <a:rPr lang="en-US" dirty="0" smtClean="0"/>
              <a:t>From May or June 2019</a:t>
            </a:r>
          </a:p>
          <a:p>
            <a:r>
              <a:rPr lang="en-US" dirty="0" smtClean="0"/>
              <a:t>Next, if time:</a:t>
            </a:r>
          </a:p>
          <a:p>
            <a:pPr lvl="1"/>
            <a:r>
              <a:rPr lang="en-US" dirty="0" smtClean="0"/>
              <a:t>Search text of tweets to find text containing a particular word</a:t>
            </a:r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 smtClean="0"/>
              <a:t>Inspect date field</a:t>
            </a:r>
          </a:p>
          <a:p>
            <a:pPr lvl="1"/>
            <a:r>
              <a:rPr lang="en-US" dirty="0" smtClean="0"/>
              <a:t>Develop regex strategy</a:t>
            </a:r>
          </a:p>
          <a:p>
            <a:pPr lvl="1"/>
            <a:r>
              <a:rPr lang="en-US" dirty="0" smtClean="0"/>
              <a:t>Prototype</a:t>
            </a:r>
            <a:r>
              <a:rPr lang="en-US" dirty="0"/>
              <a:t>, and iteratively improve your </a:t>
            </a:r>
            <a:r>
              <a:rPr lang="en-US" dirty="0" smtClean="0"/>
              <a:t>strategy </a:t>
            </a:r>
            <a:r>
              <a:rPr lang="en-US" dirty="0"/>
              <a:t>at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put into a Python program</a:t>
            </a:r>
          </a:p>
          <a:p>
            <a:r>
              <a:rPr lang="en-US" dirty="0" smtClean="0"/>
              <a:t>Data (abridged version of source)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realdonaldtrump_abridged.ndjson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Source: </a:t>
            </a:r>
            <a:r>
              <a:rPr lang="en-US" sz="1600" dirty="0">
                <a:hlinkClick r:id="rId2"/>
              </a:rPr>
              <a:t>https://dataverse.harvard.edu/dataset.xhtml?persistentId=doi%3A10.7910%2FDVN%2FKJEBIL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 smtClean="0"/>
              <a:t>Find email addresses in Hillary Clinton’s email</a:t>
            </a:r>
          </a:p>
          <a:p>
            <a:pPr lvl="1"/>
            <a:r>
              <a:rPr lang="en-US" dirty="0" smtClean="0"/>
              <a:t>With whom did she correspond?</a:t>
            </a:r>
          </a:p>
          <a:p>
            <a:pPr lvl="1"/>
            <a:r>
              <a:rPr lang="en-US" dirty="0" smtClean="0"/>
              <a:t>Create frequency histogram in a dictionary</a:t>
            </a:r>
          </a:p>
          <a:p>
            <a:pPr lvl="2"/>
            <a:r>
              <a:rPr lang="en-US" dirty="0" smtClean="0"/>
              <a:t>Keys are email addresses, values are frequencies</a:t>
            </a:r>
          </a:p>
          <a:p>
            <a:pPr lvl="1"/>
            <a:r>
              <a:rPr lang="en-US" dirty="0" smtClean="0"/>
              <a:t>First step is Regex to find email addresses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Prototype, and iteratively improve your Regex at </a:t>
            </a:r>
            <a:r>
              <a:rPr lang="en-US" dirty="0" smtClean="0">
                <a:latin typeface="Courier"/>
              </a:rPr>
              <a:t>regexr.com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Then put into a Python program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process </a:t>
            </a:r>
            <a:r>
              <a:rPr lang="en-US" dirty="0" smtClean="0"/>
              <a:t>is an iterative, trial and error</a:t>
            </a:r>
          </a:p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hillary-clinton-emails-august-31-release_djvu.txt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Regex.ipynb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Regex References </a:t>
            </a:r>
          </a:p>
          <a:p>
            <a:pPr lvl="1"/>
            <a:r>
              <a:rPr lang="en-US" dirty="0" smtClean="0">
                <a:hlinkClick r:id="rId2"/>
              </a:rPr>
              <a:t>https://docs.python.org/2/library/re.html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https://docs.python.org/2/howto/regex.html</a:t>
            </a:r>
            <a:endParaRPr lang="en-US" dirty="0" smtClean="0"/>
          </a:p>
          <a:p>
            <a:r>
              <a:rPr lang="en-US" dirty="0" smtClean="0"/>
              <a:t>Online Regex editors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"/>
              </a:rPr>
              <a:t>regexr.com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"/>
              </a:rPr>
              <a:t>regexpal.com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"/>
              </a:rPr>
              <a:t>regex101.com</a:t>
            </a:r>
            <a:endParaRPr lang="en-US" dirty="0" smtClean="0">
              <a:latin typeface="Couri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iterations of…</a:t>
            </a:r>
          </a:p>
          <a:p>
            <a:pPr lvl="1"/>
            <a:r>
              <a:rPr lang="en-US" dirty="0" smtClean="0"/>
              <a:t>Exposure to various Regex syntax examples</a:t>
            </a:r>
          </a:p>
          <a:p>
            <a:pPr lvl="1"/>
            <a:r>
              <a:rPr lang="en-US" dirty="0" smtClean="0"/>
              <a:t>Applying those examples to different tasks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regexr.com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Other </a:t>
            </a:r>
            <a:r>
              <a:rPr lang="en-US" dirty="0" smtClean="0"/>
              <a:t>similar environments mentioned in references</a:t>
            </a:r>
          </a:p>
          <a:p>
            <a:r>
              <a:rPr lang="en-US" dirty="0" smtClean="0"/>
              <a:t>Complete a programming task</a:t>
            </a:r>
          </a:p>
          <a:p>
            <a:pPr lvl="1"/>
            <a:r>
              <a:rPr lang="en-US" dirty="0" smtClean="0"/>
              <a:t>Using Python</a:t>
            </a:r>
          </a:p>
          <a:p>
            <a:pPr lvl="1"/>
            <a:r>
              <a:rPr lang="en-US" dirty="0" smtClean="0"/>
              <a:t>Find all email address in file of email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410E-0862-437D-8529-1EDBC387A0F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83" y="1286668"/>
            <a:ext cx="8001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7768"/>
            <a:ext cx="10363200" cy="510839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Insert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/>
              <a:t> into </a:t>
            </a:r>
            <a:r>
              <a:rPr lang="en-US" dirty="0" smtClean="0">
                <a:latin typeface="Courier"/>
              </a:rPr>
              <a:t>regexr.com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Matches that contiguous pattern of letters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Matches in </a:t>
            </a:r>
            <a:r>
              <a:rPr lang="en-US" dirty="0" smtClean="0">
                <a:latin typeface="Courier"/>
              </a:rPr>
              <a:t>regexr.com</a:t>
            </a:r>
            <a:r>
              <a:rPr lang="en-US" dirty="0" smtClean="0"/>
              <a:t> are indicated by highlighting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T|t</a:t>
            </a:r>
            <a:r>
              <a:rPr lang="en-US" dirty="0" smtClean="0"/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Matched “text” with either upper or lower 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The pipe (|) performs logical or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parentheses group the upper/lower cases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together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[Tt]ext</a:t>
            </a:r>
          </a:p>
          <a:p>
            <a:pPr lvl="1">
              <a:spcBef>
                <a:spcPts val="300"/>
              </a:spcBef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Brackets indicate that any of the characters contained therein can be matched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Examples </a:t>
            </a:r>
            <a:r>
              <a:rPr lang="en-US" dirty="0"/>
              <a:t>(to try in </a:t>
            </a:r>
            <a:r>
              <a:rPr lang="en-US" dirty="0">
                <a:latin typeface="Courier"/>
              </a:rPr>
              <a:t>regexr.com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[</a:t>
            </a:r>
            <a:r>
              <a:rPr lang="en-US" dirty="0"/>
              <a:t>abc</a:t>
            </a:r>
            <a:r>
              <a:rPr lang="en-US" dirty="0" smtClean="0"/>
              <a:t>]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[</a:t>
            </a:r>
            <a:r>
              <a:rPr lang="en-US" dirty="0"/>
              <a:t>d-g</a:t>
            </a:r>
            <a:r>
              <a:rPr lang="en-US" dirty="0" smtClean="0"/>
              <a:t>]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[</a:t>
            </a:r>
            <a:r>
              <a:rPr lang="en-US" dirty="0"/>
              <a:t>4-7]</a:t>
            </a:r>
          </a:p>
          <a:p>
            <a:pPr>
              <a:spcBef>
                <a:spcPts val="300"/>
              </a:spcBef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</a:p>
          <a:p>
            <a:r>
              <a:rPr lang="en-US" dirty="0" smtClean="0"/>
              <a:t>Search for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</a:p>
          <a:p>
            <a:r>
              <a:rPr lang="en-US" dirty="0"/>
              <a:t>Find all instances of these two sequences of letters: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Instance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36592"/>
            <a:ext cx="10363200" cy="4989572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dirty="0" smtClean="0"/>
              <a:t>: or [0-9]: numeric digits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dirty="0" smtClean="0"/>
              <a:t>: characters that are not numeric digits</a:t>
            </a:r>
          </a:p>
          <a:p>
            <a:r>
              <a:rPr lang="en-US" dirty="0" smtClean="0"/>
              <a:t>Append these to the right of \d or \D: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</a:t>
            </a:r>
            <a:r>
              <a:rPr lang="en-US" dirty="0" smtClean="0"/>
              <a:t>}: find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contiguous</a:t>
            </a:r>
            <a:r>
              <a:rPr lang="en-US" dirty="0" smtClean="0"/>
              <a:t> instances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{m,n}</a:t>
            </a:r>
            <a:r>
              <a:rPr lang="en-US" dirty="0" smtClean="0"/>
              <a:t>: </a:t>
            </a:r>
            <a:r>
              <a:rPr lang="en-US" dirty="0"/>
              <a:t>append to right end of one of the above to find </a:t>
            </a:r>
            <a:r>
              <a:rPr lang="en-US" dirty="0" smtClean="0"/>
              <a:t>at least m instances and at most n </a:t>
            </a:r>
            <a:r>
              <a:rPr lang="en-US" dirty="0"/>
              <a:t>instances contiguously</a:t>
            </a:r>
          </a:p>
          <a:p>
            <a:r>
              <a:rPr lang="en-US" dirty="0" smtClean="0"/>
              <a:t>Examples (to try in </a:t>
            </a:r>
            <a:r>
              <a:rPr lang="en-US" dirty="0" smtClean="0">
                <a:latin typeface="Courier"/>
              </a:rPr>
              <a:t>regexr.com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\d{3}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</a:p>
          <a:p>
            <a:pPr lvl="1"/>
            <a:r>
              <a:rPr lang="en-US" dirty="0" smtClean="0"/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D{2}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\d{2-4}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any sequence of 2 digits</a:t>
            </a:r>
          </a:p>
          <a:p>
            <a:r>
              <a:rPr lang="en-US" dirty="0" smtClean="0"/>
              <a:t>Search for patterns of 1 to 3 consecutive digits</a:t>
            </a:r>
          </a:p>
          <a:p>
            <a:r>
              <a:rPr lang="en-US" dirty="0"/>
              <a:t>Match any sequence of 3 or 4 digits preceded by a </a:t>
            </a:r>
            <a:r>
              <a:rPr lang="en-US" dirty="0" smtClean="0"/>
              <a:t>dash</a:t>
            </a:r>
          </a:p>
          <a:p>
            <a:r>
              <a:rPr lang="en-US" dirty="0"/>
              <a:t>Find sequences of digits, any length, followed by a decimal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6798</TotalTime>
  <Words>1324</Words>
  <Application>Microsoft Office PowerPoint</Application>
  <PresentationFormat>Widescreen</PresentationFormat>
  <Paragraphs>282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Times New Roman</vt:lpstr>
      <vt:lpstr>Theme1</vt:lpstr>
      <vt:lpstr>Regular Expressions (Regex)</vt:lpstr>
      <vt:lpstr>Regular Expressions</vt:lpstr>
      <vt:lpstr>Put Regex on Your Resume</vt:lpstr>
      <vt:lpstr>Training Tasks</vt:lpstr>
      <vt:lpstr>Regular Expressions</vt:lpstr>
      <vt:lpstr>Syntax Instance 0</vt:lpstr>
      <vt:lpstr>Exercise 0</vt:lpstr>
      <vt:lpstr>Syntax Instance 1</vt:lpstr>
      <vt:lpstr>Exercise 1</vt:lpstr>
      <vt:lpstr>Syntax Instance #2</vt:lpstr>
      <vt:lpstr>Exercise 2</vt:lpstr>
      <vt:lpstr>Syntax Instance 3</vt:lpstr>
      <vt:lpstr>Exercise 3</vt:lpstr>
      <vt:lpstr>Syntax Instance 4</vt:lpstr>
      <vt:lpstr>Example 4</vt:lpstr>
      <vt:lpstr>Syntax Instance 5</vt:lpstr>
      <vt:lpstr>Exercise 5</vt:lpstr>
      <vt:lpstr>Syntax Instance 6</vt:lpstr>
      <vt:lpstr>Exercise 6</vt:lpstr>
      <vt:lpstr>Syntax Instance 7</vt:lpstr>
      <vt:lpstr>Syntax Instance 8</vt:lpstr>
      <vt:lpstr>Putting Regex into Python</vt:lpstr>
      <vt:lpstr>Putting Regex into Python</vt:lpstr>
      <vt:lpstr>Putting Regex into Python</vt:lpstr>
      <vt:lpstr>Putting Regex into Python</vt:lpstr>
      <vt:lpstr>Regular Expressions</vt:lpstr>
      <vt:lpstr>Regular Expressions</vt:lpstr>
      <vt:lpstr>Regular Expressions</vt:lpstr>
      <vt:lpstr>Regular Expressions</vt:lpstr>
      <vt:lpstr>In-Class Exercise 1</vt:lpstr>
      <vt:lpstr>In-Class Exercise 2</vt:lpstr>
      <vt:lpstr>In-Class Exercise 3</vt:lpstr>
      <vt:lpstr>Regular Expressions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creator>Bradley, Jim R</dc:creator>
  <cp:lastModifiedBy>Bradley, Jim R</cp:lastModifiedBy>
  <cp:revision>68</cp:revision>
  <dcterms:created xsi:type="dcterms:W3CDTF">2017-09-20T19:33:52Z</dcterms:created>
  <dcterms:modified xsi:type="dcterms:W3CDTF">2019-12-02T13:12:08Z</dcterms:modified>
</cp:coreProperties>
</file>