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74C514-043F-4F1C-83A9-D0F6A2EDD5F5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559AFC-6C8D-4141-BD40-6738D7A3FBAD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f/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f/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7772400" cy="849484"/>
          </a:xfrm>
        </p:spPr>
        <p:txBody>
          <a:bodyPr/>
          <a:lstStyle/>
          <a:p>
            <a:r>
              <a:rPr lang="es-ES" dirty="0" smtClean="0"/>
              <a:t>JavaServer Faces (JSF)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7160840" cy="46805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  <a:latin typeface="Calibri" pitchFamily="34" charset="0"/>
              </a:rPr>
              <a:t>JavaServer Faces (JSF) es un framework para aplicaciones web basado en el patrón Modelo Vista Controlador, que simplifica el desarrollo de interfaces de usuario en aplicaciones Java EE.</a:t>
            </a:r>
          </a:p>
          <a:p>
            <a:pPr algn="just"/>
            <a:endParaRPr lang="es-E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  <a:latin typeface="Calibri" pitchFamily="34" charset="0"/>
              </a:rPr>
              <a:t>Se ejecuta del lado del servidor y no del lado del cliente.</a:t>
            </a:r>
          </a:p>
          <a:p>
            <a:pPr algn="just"/>
            <a:endParaRPr lang="es-E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  <a:latin typeface="Calibri" pitchFamily="34" charset="0"/>
              </a:rPr>
              <a:t>La interfaz de usuario es tratada como un conjunto de componentes de interfaz de usuario, donde la programación del interfaz se hacer a través de componentes y basada en eventos.</a:t>
            </a:r>
          </a:p>
          <a:p>
            <a:pPr algn="just"/>
            <a:endParaRPr lang="es-E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  <a:latin typeface="Calibri" pitchFamily="34" charset="0"/>
              </a:rPr>
              <a:t>Surge como una solución a la separación entre la presentación y el comportamiento en una aplicación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4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Calibri" pitchFamily="34" charset="0"/>
              </a:rPr>
              <a:t>El código con el que creamos las vistas es muy parecido a HTML estándar.</a:t>
            </a:r>
          </a:p>
          <a:p>
            <a:r>
              <a:rPr lang="es-ES" dirty="0">
                <a:latin typeface="Calibri" pitchFamily="34" charset="0"/>
              </a:rPr>
              <a:t>JSF se integra dentro de la </a:t>
            </a:r>
            <a:r>
              <a:rPr lang="es-ES" dirty="0" smtClean="0">
                <a:latin typeface="Calibri" pitchFamily="34" charset="0"/>
              </a:rPr>
              <a:t>pagina JavaServer Page.</a:t>
            </a:r>
            <a:endParaRPr lang="es-ES" dirty="0">
              <a:latin typeface="Calibri" pitchFamily="34" charset="0"/>
            </a:endParaRPr>
          </a:p>
          <a:p>
            <a:pPr algn="just"/>
            <a:r>
              <a:rPr lang="es-ES" dirty="0" smtClean="0">
                <a:latin typeface="Calibri" pitchFamily="34" charset="0"/>
              </a:rPr>
              <a:t>Resuelve validaciones</a:t>
            </a:r>
            <a:r>
              <a:rPr lang="es-ES" dirty="0">
                <a:latin typeface="Calibri" pitchFamily="34" charset="0"/>
              </a:rPr>
              <a:t>, conversiones, </a:t>
            </a:r>
            <a:r>
              <a:rPr lang="es-ES" dirty="0" smtClean="0">
                <a:latin typeface="Calibri" pitchFamily="34" charset="0"/>
              </a:rPr>
              <a:t>mensajes </a:t>
            </a:r>
            <a:r>
              <a:rPr lang="es-ES" dirty="0">
                <a:latin typeface="Calibri" pitchFamily="34" charset="0"/>
              </a:rPr>
              <a:t>de </a:t>
            </a:r>
            <a:r>
              <a:rPr lang="es-ES" dirty="0" smtClean="0">
                <a:latin typeface="Calibri" pitchFamily="34" charset="0"/>
              </a:rPr>
              <a:t>error…</a:t>
            </a:r>
            <a:endParaRPr lang="es-ES" dirty="0">
              <a:latin typeface="Calibri" pitchFamily="34" charset="0"/>
            </a:endParaRPr>
          </a:p>
          <a:p>
            <a:pPr algn="just"/>
            <a:r>
              <a:rPr lang="es-ES" dirty="0">
                <a:latin typeface="Calibri" pitchFamily="34" charset="0"/>
              </a:rPr>
              <a:t>Permite introducir JavaScript en la </a:t>
            </a:r>
            <a:r>
              <a:rPr lang="es-ES" dirty="0" smtClean="0">
                <a:latin typeface="Calibri" pitchFamily="34" charset="0"/>
              </a:rPr>
              <a:t>página</a:t>
            </a:r>
            <a:r>
              <a:rPr lang="es-ES" dirty="0">
                <a:latin typeface="Calibri" pitchFamily="34" charset="0"/>
              </a:rPr>
              <a:t>.</a:t>
            </a:r>
          </a:p>
          <a:p>
            <a:pPr algn="just"/>
            <a:r>
              <a:rPr lang="es-ES" dirty="0">
                <a:latin typeface="Calibri" pitchFamily="34" charset="0"/>
              </a:rPr>
              <a:t>Es extensible, se pueden desarrollar nuevos componentes a medida.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38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400600"/>
          </a:xfrm>
        </p:spPr>
        <p:txBody>
          <a:bodyPr>
            <a:normAutofit fontScale="62500" lnSpcReduction="20000"/>
          </a:bodyPr>
          <a:lstStyle/>
          <a:p>
            <a:pPr marL="82296" indent="0" fontAlgn="base">
              <a:buNone/>
            </a:pPr>
            <a:r>
              <a:rPr lang="es-ES" sz="2800" dirty="0" smtClean="0"/>
              <a:t>GENERAMOS CLASE CONTROLADOR</a:t>
            </a:r>
          </a:p>
          <a:p>
            <a:pPr marL="82296" indent="0" fontAlgn="base">
              <a:buNone/>
            </a:pPr>
            <a:r>
              <a:rPr lang="es-ES" sz="2800" dirty="0" err="1" smtClean="0"/>
              <a:t>import</a:t>
            </a:r>
            <a:r>
              <a:rPr lang="es-ES" sz="2800" dirty="0" smtClean="0"/>
              <a:t> </a:t>
            </a:r>
            <a:r>
              <a:rPr lang="es-ES" sz="2800" dirty="0" err="1"/>
              <a:t>javax.faces.bean.ManagedBean</a:t>
            </a:r>
            <a:r>
              <a:rPr lang="es-ES" sz="2800" dirty="0"/>
              <a:t>;</a:t>
            </a:r>
          </a:p>
          <a:p>
            <a:pPr marL="82296" indent="0" fontAlgn="base">
              <a:buNone/>
            </a:pPr>
            <a:endParaRPr lang="es-ES" sz="2800" dirty="0" smtClean="0"/>
          </a:p>
          <a:p>
            <a:pPr marL="82296" indent="0" fontAlgn="base">
              <a:buNone/>
            </a:pPr>
            <a:r>
              <a:rPr lang="es-ES" sz="2800" dirty="0" smtClean="0"/>
              <a:t>@</a:t>
            </a:r>
            <a:r>
              <a:rPr lang="es-ES" sz="2800" dirty="0" err="1"/>
              <a:t>ManagedBean</a:t>
            </a:r>
            <a:endParaRPr lang="es-ES" sz="2800" dirty="0"/>
          </a:p>
          <a:p>
            <a:pPr marL="82296" indent="0" fontAlgn="base">
              <a:buNone/>
            </a:pP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class</a:t>
            </a:r>
            <a:r>
              <a:rPr lang="es-ES" sz="2800" dirty="0"/>
              <a:t> </a:t>
            </a:r>
            <a:r>
              <a:rPr lang="es-ES" sz="2800" dirty="0" err="1"/>
              <a:t>HolaBean</a:t>
            </a:r>
            <a:r>
              <a:rPr lang="es-ES" sz="2800" dirty="0"/>
              <a:t> {</a:t>
            </a:r>
          </a:p>
          <a:p>
            <a:pPr marL="82296" indent="0" fontAlgn="base">
              <a:buNone/>
            </a:pPr>
            <a:r>
              <a:rPr lang="es-ES" sz="2800" dirty="0"/>
              <a:t> </a:t>
            </a:r>
          </a:p>
          <a:p>
            <a:pPr marL="82296" indent="0" fontAlgn="base">
              <a:buNone/>
            </a:pPr>
            <a:r>
              <a:rPr lang="es-ES" sz="2800" dirty="0"/>
              <a:t>    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static</a:t>
            </a:r>
            <a:r>
              <a:rPr lang="es-ES" sz="2800" dirty="0"/>
              <a:t> final </a:t>
            </a:r>
            <a:r>
              <a:rPr lang="es-ES" sz="2800" dirty="0" err="1"/>
              <a:t>long</a:t>
            </a:r>
            <a:r>
              <a:rPr lang="es-ES" sz="2800" dirty="0"/>
              <a:t> </a:t>
            </a:r>
            <a:r>
              <a:rPr lang="es-ES" sz="2800" dirty="0" err="1"/>
              <a:t>serialVersionUID</a:t>
            </a:r>
            <a:r>
              <a:rPr lang="es-ES" sz="2800" dirty="0"/>
              <a:t> = 1L;</a:t>
            </a:r>
          </a:p>
          <a:p>
            <a:pPr marL="82296" indent="0" fontAlgn="base">
              <a:buNone/>
            </a:pPr>
            <a:r>
              <a:rPr lang="es-ES" sz="2800" dirty="0"/>
              <a:t>    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nombre;</a:t>
            </a:r>
          </a:p>
          <a:p>
            <a:pPr marL="82296" indent="0" fontAlgn="base">
              <a:buNone/>
            </a:pPr>
            <a:r>
              <a:rPr lang="es-ES" sz="2800" dirty="0"/>
              <a:t> </a:t>
            </a:r>
          </a:p>
          <a:p>
            <a:pPr marL="82296" indent="0" fontAlgn="base">
              <a:buNone/>
            </a:pPr>
            <a:r>
              <a:rPr lang="es-ES" sz="2800" dirty="0"/>
              <a:t>    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</a:t>
            </a:r>
            <a:r>
              <a:rPr lang="es-ES" sz="2800" dirty="0" err="1"/>
              <a:t>getNombre</a:t>
            </a:r>
            <a:r>
              <a:rPr lang="es-ES" sz="2800" dirty="0"/>
              <a:t>() {</a:t>
            </a:r>
          </a:p>
          <a:p>
            <a:pPr marL="82296" indent="0" fontAlgn="base">
              <a:buNone/>
            </a:pPr>
            <a:r>
              <a:rPr lang="es-ES" sz="2800" dirty="0"/>
              <a:t>        </a:t>
            </a:r>
            <a:r>
              <a:rPr lang="es-ES" sz="2800" dirty="0" err="1"/>
              <a:t>return</a:t>
            </a:r>
            <a:r>
              <a:rPr lang="es-ES" sz="2800" dirty="0"/>
              <a:t> nombre;</a:t>
            </a:r>
          </a:p>
          <a:p>
            <a:pPr marL="82296" indent="0" fontAlgn="base">
              <a:buNone/>
            </a:pPr>
            <a:r>
              <a:rPr lang="es-ES" sz="2800" dirty="0"/>
              <a:t>    }</a:t>
            </a:r>
          </a:p>
          <a:p>
            <a:pPr marL="82296" indent="0" fontAlgn="base">
              <a:buNone/>
            </a:pPr>
            <a:r>
              <a:rPr lang="es-ES" sz="2800" dirty="0"/>
              <a:t> </a:t>
            </a:r>
          </a:p>
          <a:p>
            <a:pPr marL="82296" indent="0" fontAlgn="base">
              <a:buNone/>
            </a:pPr>
            <a:r>
              <a:rPr lang="es-ES" sz="2800" dirty="0"/>
              <a:t>    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setNombre</a:t>
            </a:r>
            <a:r>
              <a:rPr lang="es-ES" sz="2800" dirty="0"/>
              <a:t>(</a:t>
            </a:r>
            <a:r>
              <a:rPr lang="es-ES" sz="2800" dirty="0" err="1"/>
              <a:t>String</a:t>
            </a:r>
            <a:r>
              <a:rPr lang="es-ES" sz="2800" dirty="0"/>
              <a:t> nombre) {</a:t>
            </a:r>
          </a:p>
          <a:p>
            <a:pPr marL="82296" indent="0" fontAlgn="base">
              <a:buNone/>
            </a:pPr>
            <a:r>
              <a:rPr lang="es-ES" sz="2800" dirty="0"/>
              <a:t>        </a:t>
            </a:r>
            <a:r>
              <a:rPr lang="es-ES" sz="2800" dirty="0" err="1"/>
              <a:t>this.nombre</a:t>
            </a:r>
            <a:r>
              <a:rPr lang="es-ES" sz="2800" dirty="0"/>
              <a:t> = nombre;</a:t>
            </a:r>
          </a:p>
          <a:p>
            <a:pPr marL="82296" indent="0" fontAlgn="base">
              <a:buNone/>
            </a:pPr>
            <a:r>
              <a:rPr lang="es-ES" sz="2800" dirty="0"/>
              <a:t>    }</a:t>
            </a:r>
          </a:p>
          <a:p>
            <a:pPr marL="82296" indent="0" fontAlgn="base">
              <a:buNone/>
            </a:pPr>
            <a:r>
              <a:rPr lang="es-E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46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>
            <a:normAutofit fontScale="70000" lnSpcReduction="20000"/>
          </a:bodyPr>
          <a:lstStyle/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&lt;</a:t>
            </a:r>
            <a:r>
              <a:rPr lang="es-ES" dirty="0" err="1">
                <a:latin typeface="Calibri" pitchFamily="34" charset="0"/>
              </a:rPr>
              <a:t>html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>
                <a:latin typeface="Calibri" pitchFamily="34" charset="0"/>
              </a:rPr>
              <a:t>xmlns</a:t>
            </a:r>
            <a:r>
              <a:rPr lang="es-ES" dirty="0">
                <a:latin typeface="Calibri" pitchFamily="34" charset="0"/>
              </a:rPr>
              <a:t>="</a:t>
            </a:r>
            <a:r>
              <a:rPr lang="es-ES" dirty="0">
                <a:latin typeface="Calibri" pitchFamily="34" charset="0"/>
                <a:hlinkClick r:id="rId2"/>
              </a:rPr>
              <a:t>http://www.w3.org/1999/xhtml</a:t>
            </a:r>
            <a:r>
              <a:rPr lang="es-ES" dirty="0">
                <a:latin typeface="Calibri" pitchFamily="34" charset="0"/>
              </a:rPr>
              <a:t>"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  </a:t>
            </a:r>
            <a:r>
              <a:rPr lang="es-ES" dirty="0" err="1">
                <a:latin typeface="Calibri" pitchFamily="34" charset="0"/>
              </a:rPr>
              <a:t>xmlns:h</a:t>
            </a:r>
            <a:r>
              <a:rPr lang="es-ES" dirty="0">
                <a:latin typeface="Calibri" pitchFamily="34" charset="0"/>
              </a:rPr>
              <a:t>="</a:t>
            </a:r>
            <a:r>
              <a:rPr lang="es-ES" dirty="0">
                <a:latin typeface="Calibri" pitchFamily="34" charset="0"/>
                <a:hlinkClick r:id="rId3"/>
              </a:rPr>
              <a:t>http://java.sun.com/</a:t>
            </a:r>
            <a:r>
              <a:rPr lang="es-ES" dirty="0" err="1">
                <a:latin typeface="Calibri" pitchFamily="34" charset="0"/>
                <a:hlinkClick r:id="rId3"/>
              </a:rPr>
              <a:t>jsf</a:t>
            </a:r>
            <a:r>
              <a:rPr lang="es-ES" dirty="0">
                <a:latin typeface="Calibri" pitchFamily="34" charset="0"/>
                <a:hlinkClick r:id="rId3"/>
              </a:rPr>
              <a:t>/</a:t>
            </a:r>
            <a:r>
              <a:rPr lang="es-ES" dirty="0" err="1">
                <a:latin typeface="Calibri" pitchFamily="34" charset="0"/>
                <a:hlinkClick r:id="rId3"/>
              </a:rPr>
              <a:t>html</a:t>
            </a:r>
            <a:r>
              <a:rPr lang="es-ES" dirty="0">
                <a:latin typeface="Calibri" pitchFamily="34" charset="0"/>
              </a:rPr>
              <a:t>"&gt;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&lt;</a:t>
            </a:r>
            <a:r>
              <a:rPr lang="es-ES" dirty="0" err="1">
                <a:latin typeface="Calibri" pitchFamily="34" charset="0"/>
              </a:rPr>
              <a:t>h:head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    &lt;</a:t>
            </a:r>
            <a:r>
              <a:rPr lang="es-ES" dirty="0" err="1">
                <a:latin typeface="Calibri" pitchFamily="34" charset="0"/>
              </a:rPr>
              <a:t>title</a:t>
            </a:r>
            <a:r>
              <a:rPr lang="es-ES" dirty="0">
                <a:latin typeface="Calibri" pitchFamily="34" charset="0"/>
              </a:rPr>
              <a:t>&gt;Ejemplo JSF 2.2&lt;/</a:t>
            </a:r>
            <a:r>
              <a:rPr lang="es-ES" dirty="0" err="1">
                <a:latin typeface="Calibri" pitchFamily="34" charset="0"/>
              </a:rPr>
              <a:t>title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&lt;/</a:t>
            </a:r>
            <a:r>
              <a:rPr lang="es-ES" dirty="0" err="1">
                <a:latin typeface="Calibri" pitchFamily="34" charset="0"/>
              </a:rPr>
              <a:t>h:head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&lt;</a:t>
            </a:r>
            <a:r>
              <a:rPr lang="es-ES" dirty="0" err="1">
                <a:latin typeface="Calibri" pitchFamily="34" charset="0"/>
              </a:rPr>
              <a:t>h:body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    &lt;h3&gt;JSF 2.2 Ejemplo formulario - </a:t>
            </a:r>
            <a:r>
              <a:rPr lang="es-ES" dirty="0" err="1">
                <a:latin typeface="Calibri" pitchFamily="34" charset="0"/>
              </a:rPr>
              <a:t>index.xhtml</a:t>
            </a:r>
            <a:r>
              <a:rPr lang="es-ES" dirty="0">
                <a:latin typeface="Calibri" pitchFamily="34" charset="0"/>
              </a:rPr>
              <a:t>&lt;/h3&gt;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    &lt;</a:t>
            </a:r>
            <a:r>
              <a:rPr lang="es-ES" dirty="0" err="1">
                <a:latin typeface="Calibri" pitchFamily="34" charset="0"/>
              </a:rPr>
              <a:t>h:form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       &lt;</a:t>
            </a:r>
            <a:r>
              <a:rPr lang="es-ES" dirty="0" err="1" smtClean="0">
                <a:latin typeface="Calibri" pitchFamily="34" charset="0"/>
              </a:rPr>
              <a:t>h:inputText</a:t>
            </a:r>
            <a:r>
              <a:rPr lang="es-ES" dirty="0" smtClean="0">
                <a:latin typeface="Calibri" pitchFamily="34" charset="0"/>
              </a:rPr>
              <a:t> 	</a:t>
            </a:r>
            <a:r>
              <a:rPr lang="es-ES" dirty="0" err="1" smtClean="0">
                <a:latin typeface="Calibri" pitchFamily="34" charset="0"/>
              </a:rPr>
              <a:t>value</a:t>
            </a:r>
            <a:r>
              <a:rPr lang="es-ES" dirty="0">
                <a:latin typeface="Calibri" pitchFamily="34" charset="0"/>
              </a:rPr>
              <a:t>="#{</a:t>
            </a:r>
            <a:r>
              <a:rPr lang="es-ES" dirty="0" err="1">
                <a:latin typeface="Calibri" pitchFamily="34" charset="0"/>
              </a:rPr>
              <a:t>holaBean.nombre</a:t>
            </a:r>
            <a:r>
              <a:rPr lang="es-ES" dirty="0">
                <a:latin typeface="Calibri" pitchFamily="34" charset="0"/>
              </a:rPr>
              <a:t>}"&gt;&lt;/</a:t>
            </a:r>
            <a:r>
              <a:rPr lang="es-ES" dirty="0" err="1">
                <a:latin typeface="Calibri" pitchFamily="34" charset="0"/>
              </a:rPr>
              <a:t>h:inputText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       &lt;</a:t>
            </a:r>
            <a:r>
              <a:rPr lang="es-ES" dirty="0" err="1">
                <a:latin typeface="Calibri" pitchFamily="34" charset="0"/>
              </a:rPr>
              <a:t>h:commandButton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>
                <a:latin typeface="Calibri" pitchFamily="34" charset="0"/>
              </a:rPr>
              <a:t>value</a:t>
            </a:r>
            <a:r>
              <a:rPr lang="es-ES" dirty="0">
                <a:latin typeface="Calibri" pitchFamily="34" charset="0"/>
              </a:rPr>
              <a:t>="Bienvenido" </a:t>
            </a:r>
            <a:r>
              <a:rPr lang="es-ES" dirty="0" smtClean="0">
                <a:latin typeface="Calibri" pitchFamily="34" charset="0"/>
              </a:rPr>
              <a:t>	</a:t>
            </a:r>
            <a:r>
              <a:rPr lang="es-ES" dirty="0" err="1" smtClean="0">
                <a:latin typeface="Calibri" pitchFamily="34" charset="0"/>
              </a:rPr>
              <a:t>action</a:t>
            </a:r>
            <a:r>
              <a:rPr lang="es-ES" dirty="0">
                <a:latin typeface="Calibri" pitchFamily="34" charset="0"/>
              </a:rPr>
              <a:t>="bienvenido"&gt;&lt;/</a:t>
            </a:r>
            <a:r>
              <a:rPr lang="es-ES" dirty="0" err="1">
                <a:latin typeface="Calibri" pitchFamily="34" charset="0"/>
              </a:rPr>
              <a:t>h:commandButton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    &lt;/</a:t>
            </a:r>
            <a:r>
              <a:rPr lang="es-ES" dirty="0" err="1">
                <a:latin typeface="Calibri" pitchFamily="34" charset="0"/>
              </a:rPr>
              <a:t>h:form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    &lt;/</a:t>
            </a:r>
            <a:r>
              <a:rPr lang="es-ES" dirty="0" err="1">
                <a:latin typeface="Calibri" pitchFamily="34" charset="0"/>
              </a:rPr>
              <a:t>h:body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dirty="0">
                <a:latin typeface="Calibri" pitchFamily="34" charset="0"/>
              </a:rPr>
              <a:t>&lt;/</a:t>
            </a:r>
            <a:r>
              <a:rPr lang="es-ES" dirty="0" err="1">
                <a:latin typeface="Calibri" pitchFamily="34" charset="0"/>
              </a:rPr>
              <a:t>html</a:t>
            </a:r>
            <a:r>
              <a:rPr lang="es-ES" dirty="0">
                <a:latin typeface="Calibri" pitchFamily="34" charset="0"/>
              </a:rPr>
              <a:t>&gt;</a:t>
            </a:r>
          </a:p>
          <a:p>
            <a:pPr marL="82296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7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692696"/>
            <a:ext cx="7498080" cy="5760640"/>
          </a:xfrm>
        </p:spPr>
        <p:txBody>
          <a:bodyPr>
            <a:noAutofit/>
          </a:bodyPr>
          <a:lstStyle/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&lt;</a:t>
            </a:r>
            <a:r>
              <a:rPr lang="es-ES" sz="2000" dirty="0" err="1">
                <a:latin typeface="Calibri" pitchFamily="34" charset="0"/>
              </a:rPr>
              <a:t>html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xmlns</a:t>
            </a:r>
            <a:r>
              <a:rPr lang="es-ES" sz="2000" dirty="0">
                <a:latin typeface="Calibri" pitchFamily="34" charset="0"/>
              </a:rPr>
              <a:t>="</a:t>
            </a:r>
            <a:r>
              <a:rPr lang="es-ES" sz="2000" dirty="0">
                <a:latin typeface="Calibri" pitchFamily="34" charset="0"/>
                <a:hlinkClick r:id="rId2"/>
              </a:rPr>
              <a:t>http://www.w3.org/1999/xhtml</a:t>
            </a:r>
            <a:r>
              <a:rPr lang="es-ES" sz="2000" dirty="0">
                <a:latin typeface="Calibri" pitchFamily="34" charset="0"/>
              </a:rPr>
              <a:t>"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  </a:t>
            </a:r>
            <a:r>
              <a:rPr lang="es-ES" sz="2000" dirty="0" err="1">
                <a:latin typeface="Calibri" pitchFamily="34" charset="0"/>
              </a:rPr>
              <a:t>xmlns:h</a:t>
            </a:r>
            <a:r>
              <a:rPr lang="es-ES" sz="2000" dirty="0">
                <a:latin typeface="Calibri" pitchFamily="34" charset="0"/>
              </a:rPr>
              <a:t>="</a:t>
            </a:r>
            <a:r>
              <a:rPr lang="es-ES" sz="2000" dirty="0">
                <a:latin typeface="Calibri" pitchFamily="34" charset="0"/>
                <a:hlinkClick r:id="rId3"/>
              </a:rPr>
              <a:t>http://java.sun.com/</a:t>
            </a:r>
            <a:r>
              <a:rPr lang="es-ES" sz="2000" dirty="0" err="1">
                <a:latin typeface="Calibri" pitchFamily="34" charset="0"/>
                <a:hlinkClick r:id="rId3"/>
              </a:rPr>
              <a:t>jsf</a:t>
            </a:r>
            <a:r>
              <a:rPr lang="es-ES" sz="2000" dirty="0">
                <a:latin typeface="Calibri" pitchFamily="34" charset="0"/>
                <a:hlinkClick r:id="rId3"/>
              </a:rPr>
              <a:t>/</a:t>
            </a:r>
            <a:r>
              <a:rPr lang="es-ES" sz="2000" dirty="0" err="1">
                <a:latin typeface="Calibri" pitchFamily="34" charset="0"/>
                <a:hlinkClick r:id="rId3"/>
              </a:rPr>
              <a:t>html</a:t>
            </a:r>
            <a:r>
              <a:rPr lang="es-ES" sz="2000" dirty="0">
                <a:latin typeface="Calibri" pitchFamily="34" charset="0"/>
              </a:rPr>
              <a:t>"&gt;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&lt;</a:t>
            </a:r>
            <a:r>
              <a:rPr lang="es-ES" sz="2000" dirty="0" err="1">
                <a:latin typeface="Calibri" pitchFamily="34" charset="0"/>
              </a:rPr>
              <a:t>h:head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    &lt;</a:t>
            </a:r>
            <a:r>
              <a:rPr lang="es-ES" sz="2000" dirty="0" err="1">
                <a:latin typeface="Calibri" pitchFamily="34" charset="0"/>
              </a:rPr>
              <a:t>title</a:t>
            </a:r>
            <a:r>
              <a:rPr lang="es-ES" sz="2000" dirty="0">
                <a:latin typeface="Calibri" pitchFamily="34" charset="0"/>
              </a:rPr>
              <a:t>&gt;Ejemplo JSF 2.2&lt;/</a:t>
            </a:r>
            <a:r>
              <a:rPr lang="es-ES" sz="2000" dirty="0" err="1">
                <a:latin typeface="Calibri" pitchFamily="34" charset="0"/>
              </a:rPr>
              <a:t>title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&lt;/</a:t>
            </a:r>
            <a:r>
              <a:rPr lang="es-ES" sz="2000" dirty="0" err="1">
                <a:latin typeface="Calibri" pitchFamily="34" charset="0"/>
              </a:rPr>
              <a:t>h:head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&lt;</a:t>
            </a:r>
            <a:r>
              <a:rPr lang="es-ES" sz="2000" dirty="0" err="1">
                <a:latin typeface="Calibri" pitchFamily="34" charset="0"/>
              </a:rPr>
              <a:t>h:body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    &lt;h3&gt;JSF 2.2 Ejemplo formulario - </a:t>
            </a:r>
            <a:r>
              <a:rPr lang="es-ES" sz="2000" dirty="0" err="1">
                <a:latin typeface="Calibri" pitchFamily="34" charset="0"/>
              </a:rPr>
              <a:t>index.xhtml</a:t>
            </a:r>
            <a:r>
              <a:rPr lang="es-ES" sz="2000" dirty="0">
                <a:latin typeface="Calibri" pitchFamily="34" charset="0"/>
              </a:rPr>
              <a:t>&lt;/h3&gt;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    &lt;</a:t>
            </a:r>
            <a:r>
              <a:rPr lang="es-ES" sz="2000" dirty="0" err="1">
                <a:latin typeface="Calibri" pitchFamily="34" charset="0"/>
              </a:rPr>
              <a:t>h:form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       &lt;</a:t>
            </a:r>
            <a:r>
              <a:rPr lang="es-ES" sz="2000" dirty="0" err="1">
                <a:latin typeface="Calibri" pitchFamily="34" charset="0"/>
              </a:rPr>
              <a:t>h:inputText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value</a:t>
            </a:r>
            <a:r>
              <a:rPr lang="es-ES" sz="2000" dirty="0">
                <a:latin typeface="Calibri" pitchFamily="34" charset="0"/>
              </a:rPr>
              <a:t>="#{</a:t>
            </a:r>
            <a:r>
              <a:rPr lang="es-ES" sz="2000" dirty="0" err="1">
                <a:latin typeface="Calibri" pitchFamily="34" charset="0"/>
              </a:rPr>
              <a:t>holaBean.nombre</a:t>
            </a:r>
            <a:r>
              <a:rPr lang="es-ES" sz="2000" dirty="0">
                <a:latin typeface="Calibri" pitchFamily="34" charset="0"/>
              </a:rPr>
              <a:t>}"&gt;&lt;/</a:t>
            </a:r>
            <a:r>
              <a:rPr lang="es-ES" sz="2000" dirty="0" err="1">
                <a:latin typeface="Calibri" pitchFamily="34" charset="0"/>
              </a:rPr>
              <a:t>h:inputText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       &lt;</a:t>
            </a:r>
            <a:r>
              <a:rPr lang="es-ES" sz="2000" dirty="0" err="1">
                <a:latin typeface="Calibri" pitchFamily="34" charset="0"/>
              </a:rPr>
              <a:t>h:commandButton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value</a:t>
            </a:r>
            <a:r>
              <a:rPr lang="es-ES" sz="2000" dirty="0">
                <a:latin typeface="Calibri" pitchFamily="34" charset="0"/>
              </a:rPr>
              <a:t>="Bienvenido</a:t>
            </a:r>
            <a:r>
              <a:rPr lang="es-ES" sz="2000">
                <a:latin typeface="Calibri" pitchFamily="34" charset="0"/>
              </a:rPr>
              <a:t>" </a:t>
            </a:r>
            <a:r>
              <a:rPr lang="es-ES" sz="2000" smtClean="0">
                <a:latin typeface="Calibri" pitchFamily="34" charset="0"/>
              </a:rPr>
              <a:t>	action</a:t>
            </a:r>
            <a:r>
              <a:rPr lang="es-ES" sz="2000" dirty="0">
                <a:latin typeface="Calibri" pitchFamily="34" charset="0"/>
              </a:rPr>
              <a:t>="bienvenido"&gt;&lt;/</a:t>
            </a:r>
            <a:r>
              <a:rPr lang="es-ES" sz="2000" dirty="0" err="1">
                <a:latin typeface="Calibri" pitchFamily="34" charset="0"/>
              </a:rPr>
              <a:t>h:commandButton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    &lt;/</a:t>
            </a:r>
            <a:r>
              <a:rPr lang="es-ES" sz="2000" dirty="0" err="1">
                <a:latin typeface="Calibri" pitchFamily="34" charset="0"/>
              </a:rPr>
              <a:t>h:form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    &lt;/</a:t>
            </a:r>
            <a:r>
              <a:rPr lang="es-ES" sz="2000" dirty="0" err="1">
                <a:latin typeface="Calibri" pitchFamily="34" charset="0"/>
              </a:rPr>
              <a:t>h:body</a:t>
            </a:r>
            <a:r>
              <a:rPr lang="es-ES" sz="2000" dirty="0">
                <a:latin typeface="Calibri" pitchFamily="34" charset="0"/>
              </a:rPr>
              <a:t>&gt;</a:t>
            </a:r>
          </a:p>
          <a:p>
            <a:pPr marL="82296" indent="0" fontAlgn="base">
              <a:buNone/>
            </a:pPr>
            <a:r>
              <a:rPr lang="es-ES" sz="2000" dirty="0">
                <a:latin typeface="Calibri" pitchFamily="34" charset="0"/>
              </a:rPr>
              <a:t>&lt;/</a:t>
            </a:r>
            <a:r>
              <a:rPr lang="es-ES" sz="2000" dirty="0" err="1">
                <a:latin typeface="Calibri" pitchFamily="34" charset="0"/>
              </a:rPr>
              <a:t>html</a:t>
            </a:r>
            <a:r>
              <a:rPr lang="es-ES" sz="2000" dirty="0">
                <a:latin typeface="Calibri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28" y="1052736"/>
            <a:ext cx="580785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3645024"/>
            <a:ext cx="4830597" cy="149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5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182</Words>
  <Application>Microsoft Office PowerPoint</Application>
  <PresentationFormat>Presentación en pantalla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Solsticio</vt:lpstr>
      <vt:lpstr>JavaServer Faces (JSF)</vt:lpstr>
      <vt:lpstr>Ventajas</vt:lpstr>
      <vt:lpstr>Ejemplo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curso mañana</dc:creator>
  <cp:lastModifiedBy>curso mañana</cp:lastModifiedBy>
  <cp:revision>8</cp:revision>
  <dcterms:created xsi:type="dcterms:W3CDTF">2017-01-09T08:50:42Z</dcterms:created>
  <dcterms:modified xsi:type="dcterms:W3CDTF">2017-01-09T09:52:42Z</dcterms:modified>
</cp:coreProperties>
</file>