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Source Code Pro"/>
      <p:regular r:id="rId23"/>
      <p:bold r:id="rId2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SourceCodePro-bold.fntdata"/><Relationship Id="rId12" Type="http://schemas.openxmlformats.org/officeDocument/2006/relationships/slide" Target="slides/slide7.xml"/><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
              <a:t>Ejemplo:</a:t>
            </a:r>
          </a:p>
          <a:p>
            <a:pPr rtl="0">
              <a:spcBef>
                <a:spcPts val="0"/>
              </a:spcBef>
              <a:buNone/>
            </a:pPr>
            <a:r>
              <a:rPr lang="es"/>
              <a:t>Sea </a:t>
            </a:r>
            <a:r>
              <a:rPr b="1" lang="es"/>
              <a:t>PERSONAS (</a:t>
            </a:r>
            <a:r>
              <a:rPr b="1" lang="es" u="sng"/>
              <a:t>IDPER</a:t>
            </a:r>
            <a:r>
              <a:rPr b="1" lang="es"/>
              <a:t>, NOMBRE)</a:t>
            </a:r>
            <a:r>
              <a:rPr lang="es"/>
              <a:t> </a:t>
            </a:r>
            <a:r>
              <a:rPr lang="es">
                <a:solidFill>
                  <a:srgbClr val="980000"/>
                </a:solidFill>
              </a:rPr>
              <a:t> // donde IDPER es PK y es AI (auto incremental)</a:t>
            </a:r>
          </a:p>
          <a:p>
            <a:pPr rtl="0">
              <a:spcBef>
                <a:spcPts val="0"/>
              </a:spcBef>
              <a:buNone/>
            </a:pPr>
            <a:r>
              <a:rPr lang="es"/>
              <a:t>------</a:t>
            </a:r>
          </a:p>
          <a:p>
            <a:pPr rtl="0">
              <a:spcBef>
                <a:spcPts val="0"/>
              </a:spcBef>
              <a:buNone/>
            </a:pPr>
            <a:r>
              <a:t/>
            </a:r>
            <a:endParaRPr sz="900">
              <a:latin typeface="Source Code Pro"/>
              <a:ea typeface="Source Code Pro"/>
              <a:cs typeface="Source Code Pro"/>
              <a:sym typeface="Source Code Pro"/>
            </a:endParaRPr>
          </a:p>
          <a:p>
            <a:pPr rtl="0">
              <a:spcBef>
                <a:spcPts val="0"/>
              </a:spcBef>
              <a:buNone/>
            </a:pPr>
            <a:r>
              <a:rPr lang="es" sz="900">
                <a:latin typeface="Source Code Pro"/>
                <a:ea typeface="Source Code Pro"/>
                <a:cs typeface="Source Code Pro"/>
                <a:sym typeface="Source Code Pro"/>
              </a:rPr>
              <a:t>$db = new PDO(...);</a:t>
            </a:r>
          </a:p>
          <a:p>
            <a:pPr rtl="0">
              <a:spcBef>
                <a:spcPts val="0"/>
              </a:spcBef>
              <a:buNone/>
            </a:pPr>
            <a:r>
              <a:t/>
            </a:r>
            <a:endParaRPr sz="900">
              <a:latin typeface="Source Code Pro"/>
              <a:ea typeface="Source Code Pro"/>
              <a:cs typeface="Source Code Pro"/>
              <a:sym typeface="Source Code Pro"/>
            </a:endParaRPr>
          </a:p>
          <a:p>
            <a:pPr rtl="0">
              <a:spcBef>
                <a:spcPts val="0"/>
              </a:spcBef>
              <a:buNone/>
            </a:pPr>
            <a:r>
              <a:rPr lang="es" sz="900">
                <a:solidFill>
                  <a:srgbClr val="980000"/>
                </a:solidFill>
                <a:latin typeface="Source Code Pro"/>
                <a:ea typeface="Source Code Pro"/>
                <a:cs typeface="Source Code Pro"/>
                <a:sym typeface="Source Code Pro"/>
              </a:rPr>
              <a:t>// Nótese que no se inserta nada en la columna IDPER (para que MySql gestione el valor autoincremental)</a:t>
            </a:r>
          </a:p>
          <a:p>
            <a:pPr rtl="0">
              <a:spcBef>
                <a:spcPts val="0"/>
              </a:spcBef>
              <a:buNone/>
            </a:pPr>
            <a:r>
              <a:rPr lang="es" sz="900">
                <a:latin typeface="Source Code Pro"/>
                <a:ea typeface="Source Code Pro"/>
                <a:cs typeface="Source Code Pro"/>
                <a:sym typeface="Source Code Pro"/>
              </a:rPr>
              <a:t>$s = &lt;&lt;&lt;SQL</a:t>
            </a:r>
          </a:p>
          <a:p>
            <a:pPr rtl="0">
              <a:spcBef>
                <a:spcPts val="0"/>
              </a:spcBef>
              <a:buNone/>
            </a:pPr>
            <a:r>
              <a:rPr lang="es" sz="900">
                <a:latin typeface="Source Code Pro"/>
                <a:ea typeface="Source Code Pro"/>
                <a:cs typeface="Source Code Pro"/>
                <a:sym typeface="Source Code Pro"/>
              </a:rPr>
              <a:t>	</a:t>
            </a:r>
            <a:r>
              <a:rPr lang="es" sz="900">
                <a:solidFill>
                  <a:srgbClr val="0000FF"/>
                </a:solidFill>
                <a:latin typeface="Source Code Pro"/>
                <a:ea typeface="Source Code Pro"/>
                <a:cs typeface="Source Code Pro"/>
                <a:sym typeface="Source Code Pro"/>
              </a:rPr>
              <a:t>insert into personas(nombre) </a:t>
            </a:r>
          </a:p>
          <a:p>
            <a:pPr rtl="0">
              <a:spcBef>
                <a:spcPts val="0"/>
              </a:spcBef>
              <a:buNone/>
            </a:pPr>
            <a:r>
              <a:rPr lang="es" sz="900">
                <a:solidFill>
                  <a:srgbClr val="0000FF"/>
                </a:solidFill>
                <a:latin typeface="Source Code Pro"/>
                <a:ea typeface="Source Code Pro"/>
                <a:cs typeface="Source Code Pro"/>
                <a:sym typeface="Source Code Pro"/>
              </a:rPr>
              <a:t>	values (:nombre)</a:t>
            </a:r>
          </a:p>
          <a:p>
            <a:pPr rtl="0">
              <a:spcBef>
                <a:spcPts val="0"/>
              </a:spcBef>
              <a:buNone/>
            </a:pPr>
            <a:r>
              <a:rPr lang="es" sz="900">
                <a:latin typeface="Source Code Pro"/>
                <a:ea typeface="Source Code Pro"/>
                <a:cs typeface="Source Code Pro"/>
                <a:sym typeface="Source Code Pro"/>
              </a:rPr>
              <a:t>SQL;</a:t>
            </a:r>
          </a:p>
          <a:p>
            <a:pPr rtl="0">
              <a:spcBef>
                <a:spcPts val="0"/>
              </a:spcBef>
              <a:buNone/>
            </a:pPr>
            <a:r>
              <a:rPr lang="es" sz="900">
                <a:latin typeface="Source Code Pro"/>
                <a:ea typeface="Source Code Pro"/>
                <a:cs typeface="Source Code Pro"/>
                <a:sym typeface="Source Code Pro"/>
              </a:rPr>
              <a:t>	$sp = $db-&gt;prepare ( $s );</a:t>
            </a:r>
          </a:p>
          <a:p>
            <a:pPr rtl="0">
              <a:spcBef>
                <a:spcPts val="0"/>
              </a:spcBef>
              <a:buNone/>
            </a:pPr>
            <a:r>
              <a:rPr lang="es" sz="900">
                <a:latin typeface="Source Code Pro"/>
                <a:ea typeface="Source Code Pro"/>
                <a:cs typeface="Source Code Pro"/>
                <a:sym typeface="Source Code Pro"/>
              </a:rPr>
              <a:t>	$sp-&gt;bindParam ( ':nombre', ‘Pepe’);</a:t>
            </a:r>
          </a:p>
          <a:p>
            <a:pPr rtl="0">
              <a:spcBef>
                <a:spcPts val="0"/>
              </a:spcBef>
              <a:buNone/>
            </a:pPr>
            <a:r>
              <a:rPr lang="es" sz="900">
                <a:latin typeface="Source Code Pro"/>
                <a:ea typeface="Source Code Pro"/>
                <a:cs typeface="Source Code Pro"/>
                <a:sym typeface="Source Code Pro"/>
              </a:rPr>
              <a:t>	$sp-&gt;execute ();</a:t>
            </a:r>
          </a:p>
          <a:p>
            <a:pPr rtl="0">
              <a:spcBef>
                <a:spcPts val="0"/>
              </a:spcBef>
              <a:buNone/>
            </a:pPr>
            <a:r>
              <a:t/>
            </a:r>
            <a:endParaRPr sz="900">
              <a:latin typeface="Source Code Pro"/>
              <a:ea typeface="Source Code Pro"/>
              <a:cs typeface="Source Code Pro"/>
              <a:sym typeface="Source Code Pro"/>
            </a:endParaRPr>
          </a:p>
          <a:p>
            <a:pPr rtl="0">
              <a:spcBef>
                <a:spcPts val="0"/>
              </a:spcBef>
              <a:buNone/>
            </a:pPr>
            <a:r>
              <a:rPr b="1" lang="es" sz="900">
                <a:latin typeface="Source Code Pro"/>
                <a:ea typeface="Source Code Pro"/>
                <a:cs typeface="Source Code Pro"/>
                <a:sym typeface="Source Code Pro"/>
              </a:rPr>
              <a:t>	$idper = $db-&gt;lastInsertId ();</a:t>
            </a:r>
          </a:p>
          <a:p>
            <a:pPr rtl="0">
              <a:spcBef>
                <a:spcPts val="0"/>
              </a:spcBef>
              <a:buNone/>
            </a:pPr>
            <a:r>
              <a:rPr b="1" lang="es" sz="900">
                <a:latin typeface="Source Code Pro"/>
                <a:ea typeface="Source Code Pro"/>
                <a:cs typeface="Source Code Pro"/>
                <a:sym typeface="Source Code Pro"/>
              </a:rPr>
              <a:t>	</a:t>
            </a:r>
            <a:r>
              <a:rPr lang="es" sz="900">
                <a:solidFill>
                  <a:srgbClr val="980000"/>
                </a:solidFill>
                <a:latin typeface="Source Code Pro"/>
                <a:ea typeface="Source Code Pro"/>
                <a:cs typeface="Source Code Pro"/>
                <a:sym typeface="Source Code Pro"/>
              </a:rPr>
              <a:t>// En $idper tendríamos el valor del IDPER de la persona recién insertada</a:t>
            </a:r>
          </a:p>
          <a:p>
            <a:pPr>
              <a:spcBef>
                <a:spcPts val="0"/>
              </a:spcBef>
              <a:buNone/>
            </a:pPr>
            <a:r>
              <a:t/>
            </a:r>
            <a:endParaRPr sz="900">
              <a:latin typeface="Source Code Pro"/>
              <a:ea typeface="Source Code Pro"/>
              <a:cs typeface="Source Code Pro"/>
              <a:sym typeface="Source Code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 u="sng">
                <a:solidFill>
                  <a:srgbClr val="0000FF"/>
                </a:solidFill>
              </a:rPr>
              <a:t>f.php</a:t>
            </a:r>
          </a:p>
          <a:p>
            <a:pPr rtl="0">
              <a:spcBef>
                <a:spcPts val="0"/>
              </a:spcBef>
              <a:buNone/>
            </a:pPr>
            <a:r>
              <a:rPr lang="es"/>
              <a:t>&lt;?php </a:t>
            </a:r>
          </a:p>
          <a:p>
            <a:pPr rtl="0">
              <a:spcBef>
                <a:spcPts val="0"/>
              </a:spcBef>
              <a:buNone/>
            </a:pPr>
            <a:r>
              <a:rPr lang="es"/>
              <a:t>echo &lt;&lt;&lt;OUT</a:t>
            </a:r>
          </a:p>
          <a:p>
            <a:pPr rtl="0">
              <a:spcBef>
                <a:spcPts val="0"/>
              </a:spcBef>
              <a:buNone/>
            </a:pPr>
            <a:r>
              <a:rPr lang="es"/>
              <a:t>&lt;head&gt;&lt;meta charset="utf-8"&gt;&lt;/head&gt;&lt;body&gt;</a:t>
            </a:r>
          </a:p>
          <a:p>
            <a:pPr rtl="0">
              <a:spcBef>
                <a:spcPts val="0"/>
              </a:spcBef>
              <a:buNone/>
            </a:pPr>
            <a:r>
              <a:t/>
            </a:r>
            <a:endParaRPr/>
          </a:p>
          <a:p>
            <a:pPr rtl="0">
              <a:spcBef>
                <a:spcPts val="0"/>
              </a:spcBef>
              <a:buNone/>
            </a:pPr>
            <a:r>
              <a:rPr lang="es"/>
              <a:t>&lt;fieldset&gt;&lt;legend&gt; Sin patrón PRG&lt;/legend&gt;</a:t>
            </a:r>
          </a:p>
          <a:p>
            <a:pPr rtl="0">
              <a:spcBef>
                <a:spcPts val="0"/>
              </a:spcBef>
              <a:buNone/>
            </a:pPr>
            <a:r>
              <a:rPr lang="es"/>
              <a:t>&lt;form action="s.php" method="post"&gt;</a:t>
            </a:r>
          </a:p>
          <a:p>
            <a:pPr rtl="0">
              <a:spcBef>
                <a:spcPts val="0"/>
              </a:spcBef>
              <a:buNone/>
            </a:pPr>
            <a:r>
              <a:rPr lang="es"/>
              <a:t>NOMBRE&lt;input name="nombre" type="text"&gt;&lt;br/&gt;</a:t>
            </a:r>
          </a:p>
          <a:p>
            <a:pPr rtl="0">
              <a:spcBef>
                <a:spcPts val="0"/>
              </a:spcBef>
              <a:buNone/>
            </a:pPr>
            <a:r>
              <a:rPr lang="es"/>
              <a:t>&lt;input type="submit"&gt;</a:t>
            </a:r>
          </a:p>
          <a:p>
            <a:pPr rtl="0">
              <a:spcBef>
                <a:spcPts val="0"/>
              </a:spcBef>
              <a:buNone/>
            </a:pPr>
            <a:r>
              <a:rPr lang="es"/>
              <a:t>&lt;/form&gt;</a:t>
            </a:r>
          </a:p>
          <a:p>
            <a:pPr rtl="0">
              <a:spcBef>
                <a:spcPts val="0"/>
              </a:spcBef>
              <a:buNone/>
            </a:pPr>
            <a:r>
              <a:rPr lang="es"/>
              <a:t>&lt;/fieldset&gt;</a:t>
            </a:r>
          </a:p>
          <a:p>
            <a:pPr rtl="0">
              <a:spcBef>
                <a:spcPts val="0"/>
              </a:spcBef>
              <a:buNone/>
            </a:pPr>
            <a:r>
              <a:t/>
            </a:r>
            <a:endParaRPr/>
          </a:p>
          <a:p>
            <a:pPr rtl="0">
              <a:spcBef>
                <a:spcPts val="0"/>
              </a:spcBef>
              <a:buNone/>
            </a:pPr>
            <a:r>
              <a:rPr lang="es"/>
              <a:t>&lt;fieldset&gt;&lt;legend&gt; CON patrón PRG&lt;/legend&gt;</a:t>
            </a:r>
          </a:p>
          <a:p>
            <a:pPr rtl="0">
              <a:spcBef>
                <a:spcPts val="0"/>
              </a:spcBef>
              <a:buNone/>
            </a:pPr>
            <a:r>
              <a:rPr lang="es"/>
              <a:t>&lt;form action="s1.php" method="post"&gt;</a:t>
            </a:r>
          </a:p>
          <a:p>
            <a:pPr rtl="0">
              <a:spcBef>
                <a:spcPts val="0"/>
              </a:spcBef>
              <a:buNone/>
            </a:pPr>
            <a:r>
              <a:rPr lang="es"/>
              <a:t>NOMBRE&lt;input name="nombre" type="text"&gt;&lt;br/&gt;</a:t>
            </a:r>
          </a:p>
          <a:p>
            <a:pPr rtl="0">
              <a:spcBef>
                <a:spcPts val="0"/>
              </a:spcBef>
              <a:buNone/>
            </a:pPr>
            <a:r>
              <a:rPr lang="es"/>
              <a:t>&lt;input type="submit"&gt;</a:t>
            </a:r>
          </a:p>
          <a:p>
            <a:pPr rtl="0">
              <a:spcBef>
                <a:spcPts val="0"/>
              </a:spcBef>
              <a:buNone/>
            </a:pPr>
            <a:r>
              <a:rPr lang="es"/>
              <a:t>&lt;/form&gt;</a:t>
            </a:r>
          </a:p>
          <a:p>
            <a:pPr rtl="0">
              <a:spcBef>
                <a:spcPts val="0"/>
              </a:spcBef>
              <a:buNone/>
            </a:pPr>
            <a:r>
              <a:rPr lang="es"/>
              <a:t>&lt;/fieldset&gt;</a:t>
            </a:r>
          </a:p>
          <a:p>
            <a:pPr rtl="0">
              <a:spcBef>
                <a:spcPts val="0"/>
              </a:spcBef>
              <a:buNone/>
            </a:pPr>
            <a:r>
              <a:t/>
            </a:r>
            <a:endParaRPr/>
          </a:p>
          <a:p>
            <a:pPr rtl="0">
              <a:spcBef>
                <a:spcPts val="0"/>
              </a:spcBef>
              <a:buNone/>
            </a:pPr>
            <a:r>
              <a:rPr lang="es"/>
              <a:t>&lt;/body&gt;</a:t>
            </a:r>
          </a:p>
          <a:p>
            <a:pPr rtl="0">
              <a:spcBef>
                <a:spcPts val="0"/>
              </a:spcBef>
              <a:buNone/>
            </a:pPr>
            <a:r>
              <a:rPr lang="es"/>
              <a:t>OUT;</a:t>
            </a:r>
          </a:p>
          <a:p>
            <a:pPr rtl="0">
              <a:spcBef>
                <a:spcPts val="0"/>
              </a:spcBef>
              <a:buNone/>
            </a:pPr>
            <a:r>
              <a:rPr lang="es"/>
              <a:t>?&gt;</a:t>
            </a:r>
          </a:p>
          <a:p>
            <a:pPr rtl="0">
              <a:spcBef>
                <a:spcPts val="0"/>
              </a:spcBef>
              <a:buNone/>
            </a:pPr>
            <a:r>
              <a:rPr lang="es"/>
              <a:t>=========================================</a:t>
            </a:r>
          </a:p>
          <a:p>
            <a:pPr rtl="0">
              <a:spcBef>
                <a:spcPts val="0"/>
              </a:spcBef>
              <a:buNone/>
            </a:pPr>
            <a:r>
              <a:rPr b="1" lang="es" u="sng">
                <a:solidFill>
                  <a:srgbClr val="0000FF"/>
                </a:solidFill>
              </a:rPr>
              <a:t>s.php</a:t>
            </a:r>
          </a:p>
          <a:p>
            <a:pPr rtl="0">
              <a:spcBef>
                <a:spcPts val="0"/>
              </a:spcBef>
              <a:buNone/>
            </a:pPr>
            <a:r>
              <a:rPr lang="es"/>
              <a:t>&lt;?php</a:t>
            </a:r>
          </a:p>
          <a:p>
            <a:pPr rtl="0">
              <a:spcBef>
                <a:spcPts val="0"/>
              </a:spcBef>
              <a:buNone/>
            </a:pPr>
            <a:r>
              <a:rPr lang="es"/>
              <a:t>$nombre = isset ( $_POST ['nombre'] ) ? $_POST ['nombre'] : null;</a:t>
            </a:r>
          </a:p>
          <a:p>
            <a:pPr rtl="0">
              <a:spcBef>
                <a:spcPts val="0"/>
              </a:spcBef>
              <a:buNone/>
            </a:pPr>
            <a:r>
              <a:t/>
            </a:r>
            <a:endParaRPr/>
          </a:p>
          <a:p>
            <a:pPr rtl="0">
              <a:spcBef>
                <a:spcPts val="0"/>
              </a:spcBef>
              <a:buNone/>
            </a:pPr>
            <a:r>
              <a:rPr lang="es"/>
              <a:t>if ($nombre != null) {</a:t>
            </a:r>
          </a:p>
          <a:p>
            <a:pPr rtl="0">
              <a:spcBef>
                <a:spcPts val="0"/>
              </a:spcBef>
              <a:buNone/>
            </a:pPr>
            <a:r>
              <a:rPr lang="es"/>
              <a:t>	echo "HOLA $nombre";</a:t>
            </a:r>
          </a:p>
          <a:p>
            <a:pPr rtl="0">
              <a:spcBef>
                <a:spcPts val="0"/>
              </a:spcBef>
              <a:buNone/>
            </a:pPr>
            <a:r>
              <a:rPr lang="es"/>
              <a:t>} else {</a:t>
            </a:r>
          </a:p>
          <a:p>
            <a:pPr rtl="0">
              <a:spcBef>
                <a:spcPts val="0"/>
              </a:spcBef>
              <a:buNone/>
            </a:pPr>
            <a:r>
              <a:rPr lang="es"/>
              <a:t>	echo "Debes mandar un nombre";</a:t>
            </a:r>
          </a:p>
          <a:p>
            <a:pPr rtl="0">
              <a:spcBef>
                <a:spcPts val="0"/>
              </a:spcBef>
              <a:buNone/>
            </a:pPr>
            <a:r>
              <a:rPr lang="es"/>
              <a:t>}</a:t>
            </a:r>
          </a:p>
          <a:p>
            <a:pPr rtl="0">
              <a:spcBef>
                <a:spcPts val="0"/>
              </a:spcBef>
              <a:buNone/>
            </a:pPr>
            <a:r>
              <a:rPr lang="es"/>
              <a:t>?&gt;</a:t>
            </a:r>
          </a:p>
          <a:p>
            <a:pPr rtl="0">
              <a:spcBef>
                <a:spcPts val="0"/>
              </a:spcBef>
              <a:buNone/>
            </a:pPr>
            <a:r>
              <a:rPr lang="es"/>
              <a:t>=========================================</a:t>
            </a:r>
          </a:p>
          <a:p>
            <a:pPr rtl="0">
              <a:spcBef>
                <a:spcPts val="0"/>
              </a:spcBef>
              <a:buNone/>
            </a:pPr>
            <a:r>
              <a:rPr b="1" lang="es" u="sng">
                <a:solidFill>
                  <a:srgbClr val="0000FF"/>
                </a:solidFill>
              </a:rPr>
              <a:t>s1.php</a:t>
            </a:r>
          </a:p>
          <a:p>
            <a:pPr rtl="0">
              <a:spcBef>
                <a:spcPts val="0"/>
              </a:spcBef>
              <a:buNone/>
            </a:pPr>
            <a:r>
              <a:rPr lang="es"/>
              <a:t>&lt;?php</a:t>
            </a:r>
          </a:p>
          <a:p>
            <a:pPr rtl="0">
              <a:spcBef>
                <a:spcPts val="0"/>
              </a:spcBef>
              <a:buNone/>
            </a:pPr>
            <a:r>
              <a:rPr lang="es"/>
              <a:t>$nombre = isset ( $_POST ['nombre'] ) ? $_POST ['nombre'] : null;</a:t>
            </a:r>
          </a:p>
          <a:p>
            <a:pPr rtl="0">
              <a:spcBef>
                <a:spcPts val="0"/>
              </a:spcBef>
              <a:buNone/>
            </a:pPr>
            <a:r>
              <a:rPr lang="es"/>
              <a:t>session_start ();</a:t>
            </a:r>
          </a:p>
          <a:p>
            <a:pPr rtl="0">
              <a:spcBef>
                <a:spcPts val="0"/>
              </a:spcBef>
              <a:buNone/>
            </a:pPr>
            <a:r>
              <a:rPr lang="es"/>
              <a:t>$_SESSION ['nombre'] = $nombre;</a:t>
            </a:r>
          </a:p>
          <a:p>
            <a:pPr rtl="0">
              <a:spcBef>
                <a:spcPts val="0"/>
              </a:spcBef>
              <a:buNone/>
            </a:pPr>
            <a:r>
              <a:rPr lang="es"/>
              <a:t>header ( 'Location: s2.php' );</a:t>
            </a:r>
          </a:p>
          <a:p>
            <a:pPr rtl="0">
              <a:spcBef>
                <a:spcPts val="0"/>
              </a:spcBef>
              <a:buNone/>
            </a:pPr>
            <a:r>
              <a:rPr lang="es"/>
              <a:t>?&gt;</a:t>
            </a:r>
          </a:p>
          <a:p>
            <a:pPr rtl="0">
              <a:spcBef>
                <a:spcPts val="0"/>
              </a:spcBef>
              <a:buNone/>
            </a:pPr>
            <a:r>
              <a:rPr lang="es"/>
              <a:t>=========================================</a:t>
            </a:r>
          </a:p>
          <a:p>
            <a:pPr rtl="0">
              <a:spcBef>
                <a:spcPts val="0"/>
              </a:spcBef>
              <a:buNone/>
            </a:pPr>
            <a:r>
              <a:rPr b="1" lang="es" u="sng">
                <a:solidFill>
                  <a:srgbClr val="0000FF"/>
                </a:solidFill>
              </a:rPr>
              <a:t>s2.php</a:t>
            </a:r>
          </a:p>
          <a:p>
            <a:pPr rtl="0">
              <a:spcBef>
                <a:spcPts val="0"/>
              </a:spcBef>
              <a:buNone/>
            </a:pPr>
            <a:r>
              <a:rPr lang="es"/>
              <a:t>&lt;?php</a:t>
            </a:r>
          </a:p>
          <a:p>
            <a:pPr rtl="0">
              <a:spcBef>
                <a:spcPts val="0"/>
              </a:spcBef>
              <a:buNone/>
            </a:pPr>
            <a:r>
              <a:rPr lang="es"/>
              <a:t>session_start();</a:t>
            </a:r>
          </a:p>
          <a:p>
            <a:pPr rtl="0">
              <a:spcBef>
                <a:spcPts val="0"/>
              </a:spcBef>
              <a:buNone/>
            </a:pPr>
            <a:r>
              <a:t/>
            </a:r>
            <a:endParaRPr/>
          </a:p>
          <a:p>
            <a:pPr rtl="0">
              <a:spcBef>
                <a:spcPts val="0"/>
              </a:spcBef>
              <a:buNone/>
            </a:pPr>
            <a:r>
              <a:rPr lang="es"/>
              <a:t>$nombre=isset($_SESSION['nombre'])?$_SESSION['nombre']:null;</a:t>
            </a:r>
          </a:p>
          <a:p>
            <a:pPr rtl="0">
              <a:spcBef>
                <a:spcPts val="0"/>
              </a:spcBef>
              <a:buNone/>
            </a:pPr>
            <a:r>
              <a:t/>
            </a:r>
            <a:endParaRPr/>
          </a:p>
          <a:p>
            <a:pPr rtl="0">
              <a:spcBef>
                <a:spcPts val="0"/>
              </a:spcBef>
              <a:buNone/>
            </a:pPr>
            <a:r>
              <a:rPr lang="es"/>
              <a:t>if ($nombre!= null) {</a:t>
            </a:r>
          </a:p>
          <a:p>
            <a:pPr rtl="0">
              <a:spcBef>
                <a:spcPts val="0"/>
              </a:spcBef>
              <a:buNone/>
            </a:pPr>
            <a:r>
              <a:rPr lang="es"/>
              <a:t>	echo "Hola $nombre";</a:t>
            </a:r>
          </a:p>
          <a:p>
            <a:pPr rtl="0">
              <a:spcBef>
                <a:spcPts val="0"/>
              </a:spcBef>
              <a:buNone/>
            </a:pPr>
            <a:r>
              <a:rPr lang="es"/>
              <a:t>}</a:t>
            </a:r>
          </a:p>
          <a:p>
            <a:pPr rtl="0">
              <a:spcBef>
                <a:spcPts val="0"/>
              </a:spcBef>
              <a:buNone/>
            </a:pPr>
            <a:r>
              <a:rPr lang="es"/>
              <a:t>else {</a:t>
            </a:r>
          </a:p>
          <a:p>
            <a:pPr rtl="0">
              <a:spcBef>
                <a:spcPts val="0"/>
              </a:spcBef>
              <a:buNone/>
            </a:pPr>
            <a:r>
              <a:rPr lang="es"/>
              <a:t>	echo "Debes introducir un nombre";</a:t>
            </a:r>
          </a:p>
          <a:p>
            <a:pPr rtl="0">
              <a:spcBef>
                <a:spcPts val="0"/>
              </a:spcBef>
              <a:buNone/>
            </a:pPr>
            <a:r>
              <a:rPr lang="es"/>
              <a:t>}</a:t>
            </a:r>
          </a:p>
          <a:p>
            <a:pPr rtl="0">
              <a:spcBef>
                <a:spcPts val="0"/>
              </a:spcBef>
              <a:buNone/>
            </a:pPr>
            <a:r>
              <a:t/>
            </a:r>
            <a:endParaRPr/>
          </a:p>
          <a:p>
            <a:pPr rtl="0">
              <a:spcBef>
                <a:spcPts val="0"/>
              </a:spcBef>
              <a:buNone/>
            </a:pPr>
            <a:r>
              <a:rPr lang="es"/>
              <a:t>session_unset();</a:t>
            </a:r>
          </a:p>
          <a:p>
            <a:pPr rtl="0">
              <a:spcBef>
                <a:spcPts val="0"/>
              </a:spcBef>
              <a:buNone/>
            </a:pPr>
            <a:r>
              <a:rPr lang="es"/>
              <a:t>session_destroy();</a:t>
            </a:r>
          </a:p>
          <a:p>
            <a:pPr rtl="0">
              <a:spcBef>
                <a:spcPts val="0"/>
              </a:spcBef>
              <a:buNone/>
            </a:pPr>
            <a:r>
              <a:rPr lang="es"/>
              <a:t>?&gt;</a:t>
            </a: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0" name="Shape 30"/>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es.wikipedia.org/wiki/Post/Redirect/Get" TargetMode="External"/><Relationship Id="rId4" Type="http://schemas.openxmlformats.org/officeDocument/2006/relationships/hyperlink" Target="http://aulavirtual2.educa.madrid.org/mod/forum/discuss.php?d=81130#p224521" TargetMode="External"/><Relationship Id="rId5"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slide=id.g43b2e7ea4_029" TargetMode="External"/><Relationship Id="rId4" Type="http://schemas.openxmlformats.org/officeDocument/2006/relationships/hyperlink" Target="#slide=id.g43b2e7ea4_10" TargetMode="External"/><Relationship Id="rId5" Type="http://schemas.openxmlformats.org/officeDocument/2006/relationships/hyperlink" Target="#slide=id.g5c9f06d902da668311" TargetMode="External"/><Relationship Id="rId6" Type="http://schemas.openxmlformats.org/officeDocument/2006/relationships/hyperlink" Target="#slide=id.g5c9f06d902da668334" TargetMode="External"/><Relationship Id="rId7" Type="http://schemas.openxmlformats.org/officeDocument/2006/relationships/hyperlink" Target="#slide=id.g5c9f06d902da668355" TargetMode="External"/><Relationship Id="rId8" Type="http://schemas.openxmlformats.org/officeDocument/2006/relationships/hyperlink" Target="#slide=id.g5c9f06d902da66836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s"/>
              <a:t>Acceso a datos en SGBD</a:t>
            </a:r>
          </a:p>
        </p:txBody>
      </p:sp>
      <p:sp>
        <p:nvSpPr>
          <p:cNvPr id="35" name="Shape 35"/>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s"/>
              <a:t>Realizado por A.Garay (dpto.de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Sentencias preparadas (2/3)</a:t>
            </a:r>
          </a:p>
        </p:txBody>
      </p:sp>
      <p:sp>
        <p:nvSpPr>
          <p:cNvPr id="93" name="Shape 93"/>
          <p:cNvSpPr txBox="1"/>
          <p:nvPr/>
        </p:nvSpPr>
        <p:spPr>
          <a:xfrm>
            <a:off x="403200" y="1274975"/>
            <a:ext cx="8283599" cy="2277599"/>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Char char="●"/>
            </a:pPr>
            <a:r>
              <a:rPr lang="es"/>
              <a:t>Se pueden utilizar pseudo-variables (cuyos identificadores comiencen por el carácter “dos puntos”) en la consulta preparada, en lugar del comodín “interrogación”</a:t>
            </a:r>
          </a:p>
          <a:p>
            <a:pPr indent="-228600" lvl="0" marL="457200" rtl="0">
              <a:spcBef>
                <a:spcPts val="0"/>
              </a:spcBef>
              <a:buChar char="●"/>
            </a:pPr>
            <a:r>
              <a:rPr lang="es"/>
              <a:t>De esta manera no es necesario recordar el orden en el que fueron introducidos los parámetros.</a:t>
            </a:r>
          </a:p>
          <a:p>
            <a:pPr indent="-228600" lvl="0" marL="457200" rtl="0">
              <a:spcBef>
                <a:spcPts val="0"/>
              </a:spcBef>
              <a:buChar char="●"/>
            </a:pPr>
            <a:r>
              <a:rPr lang="es"/>
              <a:t>A la hora de ejecutar, habrá que suministrar un array asociativo cuyas claves sean los nombres de los parámetros incluidos en la consulta, y cuyos valores sean los valores reales que queremos introducir.</a:t>
            </a:r>
          </a:p>
          <a:p>
            <a:pPr indent="-228600" lvl="0" marL="457200" rtl="0">
              <a:spcBef>
                <a:spcPts val="0"/>
              </a:spcBef>
              <a:buChar char="●"/>
            </a:pPr>
            <a:r>
              <a:rPr lang="es"/>
              <a:t>Si no queremos utilizar arrays asociativos podemos llamar a </a:t>
            </a:r>
            <a:r>
              <a:rPr b="1" lang="es"/>
              <a:t>$resultado -&gt; execute()</a:t>
            </a:r>
            <a:r>
              <a:rPr lang="es"/>
              <a:t> sin parámetros, siempre y cuando antes vinculemos cada dato con su valor utilizando:</a:t>
            </a:r>
          </a:p>
          <a:p>
            <a:pPr indent="-228600" lvl="1" marL="914400">
              <a:spcBef>
                <a:spcPts val="0"/>
              </a:spcBef>
              <a:buChar char="○"/>
            </a:pPr>
            <a:r>
              <a:rPr b="1" lang="es"/>
              <a:t>$resultado -&gt; bindParam(‘:nombre’,’valor’)</a:t>
            </a:r>
            <a:r>
              <a:rPr lang="es"/>
              <a:t> </a:t>
            </a:r>
          </a:p>
        </p:txBody>
      </p:sp>
      <p:pic>
        <p:nvPicPr>
          <p:cNvPr id="94" name="Shape 94"/>
          <p:cNvPicPr preferRelativeResize="0"/>
          <p:nvPr/>
        </p:nvPicPr>
        <p:blipFill>
          <a:blip r:embed="rId3">
            <a:alphaModFix/>
          </a:blip>
          <a:stretch>
            <a:fillRect/>
          </a:stretch>
        </p:blipFill>
        <p:spPr>
          <a:xfrm>
            <a:off x="425475" y="3617650"/>
            <a:ext cx="8283599" cy="1233050"/>
          </a:xfrm>
          <a:prstGeom prst="rect">
            <a:avLst/>
          </a:prstGeom>
          <a:noFill/>
          <a:ln cap="flat" cmpd="sng" w="9525">
            <a:solidFill>
              <a:srgbClr val="980000"/>
            </a:solidFill>
            <a:prstDash val="solid"/>
            <a:round/>
            <a:headEnd len="med" w="med" type="none"/>
            <a:tailEnd len="med" w="med" type="none"/>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Sentencias preparadas (3/3)</a:t>
            </a:r>
          </a:p>
        </p:txBody>
      </p:sp>
      <p:sp>
        <p:nvSpPr>
          <p:cNvPr id="100" name="Shape 100"/>
          <p:cNvSpPr txBox="1"/>
          <p:nvPr>
            <p:ph idx="1" type="body"/>
          </p:nvPr>
        </p:nvSpPr>
        <p:spPr>
          <a:xfrm>
            <a:off x="457200" y="1200150"/>
            <a:ext cx="2888400" cy="3758099"/>
          </a:xfrm>
          <a:prstGeom prst="rect">
            <a:avLst/>
          </a:prstGeom>
          <a:ln cap="flat" cmpd="sng" w="9525">
            <a:solidFill>
              <a:srgbClr val="0000FF"/>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SzPct val="100000"/>
            </a:pPr>
            <a:r>
              <a:rPr lang="es" sz="1200"/>
              <a:t>Cuando se trata de preparar una SELECT hay que hacer un poco de trabajo extra para recibir el resultado en forma de array</a:t>
            </a:r>
          </a:p>
          <a:p>
            <a:pPr indent="-228600" lvl="0" marL="457200" rtl="0">
              <a:spcBef>
                <a:spcPts val="0"/>
              </a:spcBef>
              <a:buSzPct val="100000"/>
            </a:pPr>
            <a:r>
              <a:rPr lang="es" sz="1200"/>
              <a:t>Usar una sentencia preparada no es siempre la manera más eficiente de ejecutar una sentencia. </a:t>
            </a:r>
          </a:p>
          <a:p>
            <a:pPr indent="-228600" lvl="0" marL="457200" rtl="0">
              <a:spcBef>
                <a:spcPts val="0"/>
              </a:spcBef>
              <a:buSzPct val="100000"/>
            </a:pPr>
            <a:r>
              <a:rPr lang="es" sz="1200"/>
              <a:t>Una sentencia preparada ejecutada una sola vez causa más viajes de ida y vuelta desde el cliente al servidor que una sentencia no preparada. </a:t>
            </a:r>
          </a:p>
          <a:p>
            <a:pPr indent="-228600" lvl="0" marL="457200">
              <a:spcBef>
                <a:spcPts val="0"/>
              </a:spcBef>
              <a:buSzPct val="100000"/>
            </a:pPr>
            <a:r>
              <a:rPr lang="es" sz="1200"/>
              <a:t>Es por esta razón por lo que </a:t>
            </a:r>
            <a:r>
              <a:rPr i="1" lang="es" sz="1200"/>
              <a:t>SELECT</a:t>
            </a:r>
            <a:r>
              <a:rPr lang="es" sz="1200"/>
              <a:t> no se suele ejecutar como una sentencia preparada.</a:t>
            </a:r>
          </a:p>
        </p:txBody>
      </p:sp>
      <p:pic>
        <p:nvPicPr>
          <p:cNvPr id="101" name="Shape 101"/>
          <p:cNvPicPr preferRelativeResize="0"/>
          <p:nvPr/>
        </p:nvPicPr>
        <p:blipFill>
          <a:blip r:embed="rId3">
            <a:alphaModFix/>
          </a:blip>
          <a:stretch>
            <a:fillRect/>
          </a:stretch>
        </p:blipFill>
        <p:spPr>
          <a:xfrm>
            <a:off x="3400050" y="1200152"/>
            <a:ext cx="5286750" cy="2341449"/>
          </a:xfrm>
          <a:prstGeom prst="rect">
            <a:avLst/>
          </a:prstGeom>
          <a:noFill/>
          <a:ln cap="flat" cmpd="sng" w="9525">
            <a:solidFill>
              <a:srgbClr val="980000"/>
            </a:solidFill>
            <a:prstDash val="solid"/>
            <a:round/>
            <a:headEnd len="med" w="med" type="none"/>
            <a:tailEnd len="med" w="med" type="none"/>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La función lastInsertId()</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Es un método PDO que me devuelve el último autonumérico utilizado en una inserción. </a:t>
            </a:r>
          </a:p>
          <a:p>
            <a:pPr indent="-228600" lvl="0" marL="457200">
              <a:spcBef>
                <a:spcPts val="0"/>
              </a:spcBef>
            </a:pPr>
            <a:r>
              <a:rPr lang="es"/>
              <a:t>Es útil para vincular una fila recién insertada con otras de otras tablas (relaciones N a N, normalmente)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Cierre de conexión y transacciones</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Cierre conexión:</a:t>
            </a:r>
          </a:p>
          <a:p>
            <a:pPr indent="-228600" lvl="1" marL="914400" rtl="0">
              <a:spcBef>
                <a:spcPts val="0"/>
              </a:spcBef>
            </a:pPr>
            <a:r>
              <a:rPr b="1" lang="es"/>
              <a:t>$db = null</a:t>
            </a:r>
          </a:p>
          <a:p>
            <a:pPr indent="-228600" lvl="1" marL="914400" rtl="0">
              <a:spcBef>
                <a:spcPts val="0"/>
              </a:spcBef>
            </a:pPr>
            <a:r>
              <a:rPr lang="es"/>
              <a:t>o bien, esperar a que finalice el script</a:t>
            </a:r>
          </a:p>
          <a:p>
            <a:pPr indent="-228600" lvl="0" marL="457200" rtl="0">
              <a:spcBef>
                <a:spcPts val="0"/>
              </a:spcBef>
            </a:pPr>
            <a:r>
              <a:rPr lang="es"/>
              <a:t>Gestión transacciones (sin autocommit)</a:t>
            </a:r>
          </a:p>
          <a:p>
            <a:pPr indent="-228600" lvl="1" marL="914400" rtl="0">
              <a:spcBef>
                <a:spcPts val="0"/>
              </a:spcBef>
            </a:pPr>
            <a:r>
              <a:rPr b="1" lang="es"/>
              <a:t>$db -&gt; beginTransaction();</a:t>
            </a:r>
          </a:p>
          <a:p>
            <a:pPr indent="-228600" lvl="1" marL="914400" rtl="0">
              <a:spcBef>
                <a:spcPts val="0"/>
              </a:spcBef>
            </a:pPr>
            <a:r>
              <a:rPr lang="es"/>
              <a:t>….. sentencias SQL</a:t>
            </a:r>
          </a:p>
          <a:p>
            <a:pPr indent="-228600" lvl="1" marL="914400">
              <a:spcBef>
                <a:spcPts val="0"/>
              </a:spcBef>
            </a:pPr>
            <a:r>
              <a:rPr b="1" lang="es"/>
              <a:t>$db -&gt; commit();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¿POST o GET?</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200"/>
              <a:t>En principio da igual si enviamos información al servidor vía GET o vía POST. Aparentemente es sólo un tema estético (ver o no ver los datos en el URI).</a:t>
            </a:r>
          </a:p>
          <a:p>
            <a:pPr indent="-228600" lvl="0" marL="457200" rtl="0">
              <a:spcBef>
                <a:spcPts val="0"/>
              </a:spcBef>
              <a:buSzPct val="100000"/>
            </a:pPr>
            <a:r>
              <a:rPr lang="es" sz="2200"/>
              <a:t>En la práctica intentaremos enviar </a:t>
            </a:r>
            <a:r>
              <a:rPr lang="es" sz="2200" u="sng"/>
              <a:t>todos los datos de formularios siempre vía POST</a:t>
            </a:r>
            <a:r>
              <a:rPr lang="es" sz="2200"/>
              <a:t>, para que no sean visibles.</a:t>
            </a:r>
          </a:p>
          <a:p>
            <a:pPr indent="-228600" lvl="0" marL="457200" rtl="0">
              <a:spcBef>
                <a:spcPts val="0"/>
              </a:spcBef>
              <a:buSzPct val="100000"/>
            </a:pPr>
            <a:r>
              <a:rPr lang="es" sz="2200"/>
              <a:t>Sólo enviaremos </a:t>
            </a:r>
            <a:r>
              <a:rPr lang="es" sz="2200" u="sng"/>
              <a:t>vía GET datos que necesiten nuestros programas en términos de API’s</a:t>
            </a:r>
            <a:r>
              <a:rPr lang="es" sz="2200"/>
              <a:t> (para cambiar el comportamiento de nuestra aplicación)</a:t>
            </a:r>
          </a:p>
          <a:p>
            <a:pPr indent="-228600" lvl="1" marL="914400">
              <a:spcBef>
                <a:spcPts val="0"/>
              </a:spcBef>
              <a:buSzPct val="100000"/>
            </a:pPr>
            <a:r>
              <a:rPr lang="es" sz="1800"/>
              <a:t>P.ej el parámetro “q” en la página de Google, es decir, parámetros para los que queremos que alguien “a mano” o desde otro programa pueda enviar fácilmente, tan sólo manipulando la QUERY_STRING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El “problema del reenvío POST”</a:t>
            </a:r>
          </a:p>
        </p:txBody>
      </p:sp>
      <p:sp>
        <p:nvSpPr>
          <p:cNvPr id="125" name="Shape 125"/>
          <p:cNvSpPr txBox="1"/>
          <p:nvPr>
            <p:ph idx="1" type="body"/>
          </p:nvPr>
        </p:nvSpPr>
        <p:spPr>
          <a:xfrm>
            <a:off x="457200" y="1200150"/>
            <a:ext cx="8229600" cy="3747299"/>
          </a:xfrm>
          <a:prstGeom prst="rect">
            <a:avLst/>
          </a:prstGeom>
        </p:spPr>
        <p:txBody>
          <a:bodyPr anchorCtr="0" anchor="t" bIns="91425" lIns="91425" rIns="91425" tIns="91425">
            <a:noAutofit/>
          </a:bodyPr>
          <a:lstStyle/>
          <a:p>
            <a:pPr indent="-228600" lvl="0" marL="457200" rtl="0">
              <a:spcBef>
                <a:spcPts val="0"/>
              </a:spcBef>
              <a:buSzPct val="100000"/>
            </a:pPr>
            <a:r>
              <a:rPr lang="es" sz="1700"/>
              <a:t>Los datos que se envían desde un formulario </a:t>
            </a:r>
            <a:r>
              <a:rPr b="1" lang="es" sz="1700">
                <a:solidFill>
                  <a:srgbClr val="A61C00"/>
                </a:solidFill>
              </a:rPr>
              <a:t>f.html</a:t>
            </a:r>
            <a:r>
              <a:rPr lang="es" sz="1700"/>
              <a:t> vía POST a un script </a:t>
            </a:r>
            <a:r>
              <a:rPr b="1" lang="es" sz="1700">
                <a:solidFill>
                  <a:srgbClr val="0000FF"/>
                </a:solidFill>
              </a:rPr>
              <a:t>s1.php</a:t>
            </a:r>
            <a:r>
              <a:rPr lang="es" sz="1700"/>
              <a:t>, </a:t>
            </a:r>
            <a:r>
              <a:rPr lang="es" sz="1700" u="sng"/>
              <a:t>se almacenan en la caché</a:t>
            </a:r>
            <a:r>
              <a:rPr lang="es" sz="1700"/>
              <a:t> del navegador.</a:t>
            </a:r>
          </a:p>
          <a:p>
            <a:pPr indent="-228600" lvl="0" marL="457200" rtl="0">
              <a:spcBef>
                <a:spcPts val="0"/>
              </a:spcBef>
              <a:buSzPct val="100000"/>
            </a:pPr>
            <a:r>
              <a:rPr lang="es" sz="1700"/>
              <a:t>Cuando </a:t>
            </a:r>
            <a:r>
              <a:rPr b="1" lang="es" sz="1700">
                <a:solidFill>
                  <a:srgbClr val="0000FF"/>
                </a:solidFill>
              </a:rPr>
              <a:t>s1.php </a:t>
            </a:r>
            <a:r>
              <a:rPr lang="es" sz="1700"/>
              <a:t>devuelva su código HTML de respuesta en el URI se seguirá viendo (en la barra de navegación) la ruta a </a:t>
            </a:r>
            <a:r>
              <a:rPr b="1" lang="es" sz="1700">
                <a:solidFill>
                  <a:srgbClr val="0000FF"/>
                </a:solidFill>
              </a:rPr>
              <a:t>s1.php</a:t>
            </a:r>
            <a:r>
              <a:rPr b="1" lang="es" sz="1700">
                <a:solidFill>
                  <a:srgbClr val="000000"/>
                </a:solidFill>
              </a:rPr>
              <a:t>.</a:t>
            </a:r>
          </a:p>
          <a:p>
            <a:pPr indent="-228600" lvl="0" marL="457200" rtl="0">
              <a:spcBef>
                <a:spcPts val="0"/>
              </a:spcBef>
              <a:buClr>
                <a:srgbClr val="000000"/>
              </a:buClr>
              <a:buSzPct val="100000"/>
            </a:pPr>
            <a:r>
              <a:rPr lang="es" sz="1700">
                <a:solidFill>
                  <a:srgbClr val="000000"/>
                </a:solidFill>
              </a:rPr>
              <a:t>Si en ese momento refrescamos (p.ej. pulsando F5) estaremos pidiendo que se “re-ejecute” </a:t>
            </a:r>
            <a:r>
              <a:rPr b="1" lang="es" sz="1700">
                <a:solidFill>
                  <a:srgbClr val="0000FF"/>
                </a:solidFill>
              </a:rPr>
              <a:t>s1.php</a:t>
            </a:r>
            <a:r>
              <a:rPr lang="es" sz="1700">
                <a:solidFill>
                  <a:srgbClr val="000000"/>
                </a:solidFill>
              </a:rPr>
              <a:t> y se reenviarán los datos enviados anteriormente (aunque nos avisará previamente, mediante un alert)</a:t>
            </a:r>
          </a:p>
          <a:p>
            <a:pPr indent="-228600" lvl="1" marL="914400" rtl="0">
              <a:spcBef>
                <a:spcPts val="0"/>
              </a:spcBef>
              <a:buClr>
                <a:srgbClr val="000000"/>
              </a:buClr>
              <a:buSzPct val="100000"/>
            </a:pPr>
            <a:r>
              <a:rPr lang="es" sz="1500">
                <a:solidFill>
                  <a:srgbClr val="000000"/>
                </a:solidFill>
              </a:rPr>
              <a:t>También ocurriría lo mismo si volviéramos (botón back) a </a:t>
            </a:r>
            <a:r>
              <a:rPr b="1" lang="es" sz="1500">
                <a:solidFill>
                  <a:srgbClr val="85200C"/>
                </a:solidFill>
              </a:rPr>
              <a:t>f.html</a:t>
            </a:r>
            <a:r>
              <a:rPr lang="es" sz="1500">
                <a:solidFill>
                  <a:srgbClr val="000000"/>
                </a:solidFill>
              </a:rPr>
              <a:t>, y volviéramos a </a:t>
            </a:r>
            <a:r>
              <a:rPr b="1" lang="es" sz="1500">
                <a:solidFill>
                  <a:srgbClr val="0000FF"/>
                </a:solidFill>
              </a:rPr>
              <a:t>s1.php </a:t>
            </a:r>
            <a:r>
              <a:rPr lang="es" sz="1500">
                <a:solidFill>
                  <a:srgbClr val="000000"/>
                </a:solidFill>
              </a:rPr>
              <a:t>(botón forward).</a:t>
            </a:r>
          </a:p>
          <a:p>
            <a:pPr indent="-228600" lvl="0" marL="457200" rtl="0">
              <a:spcBef>
                <a:spcPts val="0"/>
              </a:spcBef>
              <a:buClr>
                <a:srgbClr val="000000"/>
              </a:buClr>
              <a:buSzPct val="100000"/>
            </a:pPr>
            <a:r>
              <a:rPr lang="es" sz="1700">
                <a:solidFill>
                  <a:srgbClr val="000000"/>
                </a:solidFill>
              </a:rPr>
              <a:t>Esto podría provocar que se re-ejecutara una operación que sólo querríamos que ocurriera una vez (p.ej, alta de un usuario, una compra, etc.).</a:t>
            </a:r>
          </a:p>
          <a:p>
            <a:pPr indent="-228600" lvl="0" marL="457200" rtl="0">
              <a:spcBef>
                <a:spcPts val="0"/>
              </a:spcBef>
              <a:buClr>
                <a:srgbClr val="000000"/>
              </a:buClr>
              <a:buSzPct val="100000"/>
            </a:pPr>
            <a:r>
              <a:rPr lang="es" sz="1700">
                <a:solidFill>
                  <a:srgbClr val="000000"/>
                </a:solidFill>
              </a:rPr>
              <a:t>Cuando menos, podríamos confundir al usuario con el “alert” de reenvío de formulario.</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Patrón POST-Redirect-GET (1/2)</a:t>
            </a:r>
          </a:p>
        </p:txBody>
      </p:sp>
      <p:sp>
        <p:nvSpPr>
          <p:cNvPr id="131" name="Shape 13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Para evitar la situación anterior, lo que podemos hacer, de forma genérica, es lo siguiente.</a:t>
            </a:r>
          </a:p>
          <a:p>
            <a:pPr indent="-228600" lvl="1" marL="914400" rtl="0">
              <a:spcBef>
                <a:spcPts val="0"/>
              </a:spcBef>
            </a:pPr>
            <a:r>
              <a:rPr lang="es" u="sng"/>
              <a:t>Guardar</a:t>
            </a:r>
            <a:r>
              <a:rPr lang="es"/>
              <a:t> los datos POST en una SESSION</a:t>
            </a:r>
          </a:p>
          <a:p>
            <a:pPr indent="-228600" lvl="1" marL="914400" rtl="0">
              <a:spcBef>
                <a:spcPts val="0"/>
              </a:spcBef>
            </a:pPr>
            <a:r>
              <a:rPr lang="es"/>
              <a:t>Enviar un header de </a:t>
            </a:r>
            <a:r>
              <a:rPr lang="es" u="sng"/>
              <a:t>redirección</a:t>
            </a:r>
            <a:r>
              <a:rPr lang="es"/>
              <a:t> (siempre vía GET) a una tercera página </a:t>
            </a:r>
            <a:r>
              <a:rPr b="1" lang="es">
                <a:solidFill>
                  <a:srgbClr val="A64D79"/>
                </a:solidFill>
              </a:rPr>
              <a:t>s2.php</a:t>
            </a:r>
          </a:p>
          <a:p>
            <a:pPr indent="-228600" lvl="1" marL="914400" rtl="0">
              <a:spcBef>
                <a:spcPts val="0"/>
              </a:spcBef>
            </a:pPr>
            <a:r>
              <a:rPr lang="es" u="sng"/>
              <a:t>Recuperar</a:t>
            </a:r>
            <a:r>
              <a:rPr lang="es"/>
              <a:t> en </a:t>
            </a:r>
            <a:r>
              <a:rPr b="1" lang="es">
                <a:solidFill>
                  <a:srgbClr val="A64D79"/>
                </a:solidFill>
              </a:rPr>
              <a:t>s2.php</a:t>
            </a:r>
            <a:r>
              <a:rPr lang="es">
                <a:solidFill>
                  <a:srgbClr val="A64D79"/>
                </a:solidFill>
              </a:rPr>
              <a:t> </a:t>
            </a:r>
            <a:r>
              <a:rPr lang="es"/>
              <a:t>los datos vía SESSION y hacer la operación</a:t>
            </a:r>
          </a:p>
          <a:p>
            <a:pPr indent="-228600" lvl="1" marL="914400">
              <a:spcBef>
                <a:spcPts val="0"/>
              </a:spcBef>
            </a:pPr>
            <a:r>
              <a:rPr lang="es" u="sng"/>
              <a:t>Destruir</a:t>
            </a:r>
            <a:r>
              <a:rPr lang="es"/>
              <a:t> los datos de SESSION y la SESSION en sí</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Patrón POST-Redirect-GET (2/2)</a:t>
            </a:r>
          </a:p>
        </p:txBody>
      </p:sp>
      <p:sp>
        <p:nvSpPr>
          <p:cNvPr id="137" name="Shape 137"/>
          <p:cNvSpPr txBox="1"/>
          <p:nvPr>
            <p:ph idx="1" type="body"/>
          </p:nvPr>
        </p:nvSpPr>
        <p:spPr>
          <a:xfrm>
            <a:off x="413600" y="1221950"/>
            <a:ext cx="3542099" cy="3725399"/>
          </a:xfrm>
          <a:prstGeom prst="rect">
            <a:avLst/>
          </a:prstGeom>
          <a:ln cap="flat" cmpd="sng" w="9525">
            <a:solidFill>
              <a:srgbClr val="0000FF"/>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SzPct val="100000"/>
            </a:pPr>
            <a:r>
              <a:rPr lang="es" sz="1600"/>
              <a:t>Cuando se trata de operaciones con Bases de Datos en las que simplemente se devuelve una página de confirmación de la transacción, haremos la operación BD en el primer script (POST) y después redirigiremos vía GET a la página de confirmación</a:t>
            </a:r>
          </a:p>
          <a:p>
            <a:pPr indent="-228600" lvl="0" marL="457200" rtl="0">
              <a:spcBef>
                <a:spcPts val="0"/>
              </a:spcBef>
              <a:buSzPct val="100000"/>
            </a:pPr>
            <a:r>
              <a:rPr lang="es" sz="1600"/>
              <a:t>Ver </a:t>
            </a:r>
            <a:r>
              <a:rPr lang="es" sz="1600" u="sng">
                <a:solidFill>
                  <a:schemeClr val="hlink"/>
                </a:solidFill>
                <a:hlinkClick r:id="rId3"/>
              </a:rPr>
              <a:t>Wikipedia</a:t>
            </a:r>
          </a:p>
          <a:p>
            <a:pPr indent="-228600" lvl="0" marL="457200">
              <a:spcBef>
                <a:spcPts val="0"/>
              </a:spcBef>
              <a:buSzPct val="100000"/>
            </a:pPr>
            <a:r>
              <a:rPr lang="es" sz="1600"/>
              <a:t>Podemos enviar un “nonce” en un campo hidden adicionalmente, para evitar más reenvíos indeseados (</a:t>
            </a:r>
            <a:r>
              <a:rPr lang="es" sz="1600" u="sng">
                <a:solidFill>
                  <a:schemeClr val="hlink"/>
                </a:solidFill>
                <a:hlinkClick r:id="rId4"/>
              </a:rPr>
              <a:t>ver</a:t>
            </a:r>
            <a:r>
              <a:rPr lang="es" sz="1600"/>
              <a:t>)</a:t>
            </a:r>
          </a:p>
        </p:txBody>
      </p:sp>
      <p:pic>
        <p:nvPicPr>
          <p:cNvPr id="138" name="Shape 138"/>
          <p:cNvPicPr preferRelativeResize="0"/>
          <p:nvPr/>
        </p:nvPicPr>
        <p:blipFill>
          <a:blip r:embed="rId5">
            <a:alphaModFix/>
          </a:blip>
          <a:stretch>
            <a:fillRect/>
          </a:stretch>
        </p:blipFill>
        <p:spPr>
          <a:xfrm>
            <a:off x="4048794" y="1209675"/>
            <a:ext cx="4559056" cy="3725400"/>
          </a:xfrm>
          <a:prstGeom prst="rect">
            <a:avLst/>
          </a:prstGeom>
          <a:noFill/>
          <a:ln cap="flat" cmpd="sng" w="9525">
            <a:solidFill>
              <a:srgbClr val="980000"/>
            </a:solidFill>
            <a:prstDash val="solid"/>
            <a:round/>
            <a:headEnd len="med" w="med" type="none"/>
            <a:tailEnd len="med" w="med" type="none"/>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Resumen de contenidos</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u="sng">
                <a:solidFill>
                  <a:schemeClr val="hlink"/>
                </a:solidFill>
                <a:hlinkClick r:id="rId3"/>
              </a:rPr>
              <a:t>Introducción</a:t>
            </a:r>
          </a:p>
          <a:p>
            <a:pPr indent="-228600" lvl="0" marL="457200" rtl="0">
              <a:spcBef>
                <a:spcPts val="0"/>
              </a:spcBef>
            </a:pPr>
            <a:r>
              <a:rPr lang="es" u="sng">
                <a:solidFill>
                  <a:schemeClr val="hlink"/>
                </a:solidFill>
                <a:hlinkClick r:id="rId4"/>
              </a:rPr>
              <a:t>Conexión a MySQL</a:t>
            </a:r>
          </a:p>
          <a:p>
            <a:pPr indent="-228600" lvl="0" marL="457200" rtl="0">
              <a:spcBef>
                <a:spcPts val="0"/>
              </a:spcBef>
            </a:pPr>
            <a:r>
              <a:rPr lang="es" u="sng">
                <a:solidFill>
                  <a:schemeClr val="hlink"/>
                </a:solidFill>
                <a:hlinkClick r:id="rId5"/>
              </a:rPr>
              <a:t>Ejecución de sentencias</a:t>
            </a:r>
          </a:p>
          <a:p>
            <a:pPr indent="-228600" lvl="0" marL="457200" rtl="0">
              <a:spcBef>
                <a:spcPts val="0"/>
              </a:spcBef>
            </a:pPr>
            <a:r>
              <a:rPr lang="es" u="sng">
                <a:solidFill>
                  <a:schemeClr val="hlink"/>
                </a:solidFill>
                <a:hlinkClick r:id="rId6"/>
              </a:rPr>
              <a:t>Sentencias preparadas</a:t>
            </a:r>
          </a:p>
          <a:p>
            <a:pPr indent="-228600" lvl="0" marL="457200" rtl="0">
              <a:spcBef>
                <a:spcPts val="0"/>
              </a:spcBef>
            </a:pPr>
            <a:r>
              <a:rPr lang="es" u="sng">
                <a:solidFill>
                  <a:schemeClr val="hlink"/>
                </a:solidFill>
                <a:hlinkClick r:id="rId7"/>
              </a:rPr>
              <a:t>Cierre de conexión y gestión de transacciones</a:t>
            </a:r>
          </a:p>
          <a:p>
            <a:pPr indent="-228600" lvl="0" marL="457200">
              <a:spcBef>
                <a:spcPts val="0"/>
              </a:spcBef>
            </a:pPr>
            <a:r>
              <a:rPr lang="es" u="sng">
                <a:solidFill>
                  <a:schemeClr val="hlink"/>
                </a:solidFill>
                <a:hlinkClick r:id="rId8"/>
              </a:rPr>
              <a:t>El patrón POST-REDIRECT-GET (PRG)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Introducción (1/2)</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Al igual que en JAVA tenemos JDBC como API de acceso a los SGBD, en PHP, se dispone de PDO (PHP Data Objects).</a:t>
            </a:r>
          </a:p>
          <a:p>
            <a:pPr indent="-228600" lvl="0" marL="457200" rtl="0">
              <a:spcBef>
                <a:spcPts val="0"/>
              </a:spcBef>
            </a:pPr>
            <a:r>
              <a:rPr lang="es"/>
              <a:t>En PHP existen drivers para acceder a la mayoría de SGBD conocidos (Oracle, MySql, etc.)</a:t>
            </a:r>
          </a:p>
          <a:p>
            <a:pPr indent="-228600" lvl="0" marL="457200">
              <a:spcBef>
                <a:spcPts val="0"/>
              </a:spcBef>
            </a:pPr>
            <a:r>
              <a:rPr lang="es"/>
              <a:t>En la actual presentación trabajaremos con MySql, accediendo desde PHP vía PDO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Introducción (2/2)</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s"/>
              <a:t>En lugar de PDO, se podrían utilizar instrucciones nativas, tipo </a:t>
            </a:r>
            <a:r>
              <a:rPr b="1" lang="es"/>
              <a:t>mysql_...(...)</a:t>
            </a:r>
            <a:r>
              <a:rPr lang="es"/>
              <a:t>, pero están desaconsejadas porque son menos portables.</a:t>
            </a:r>
          </a:p>
          <a:p>
            <a:pPr indent="-228600" lvl="0" marL="457200">
              <a:spcBef>
                <a:spcPts val="0"/>
              </a:spcBef>
            </a:pPr>
            <a:r>
              <a:rPr lang="es"/>
              <a:t>En su lugar, utilizaremos el estándar PDO, que me permite cambiar más fácilmente el motor de BD en un futuro.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Conexión a MySql (1/2)</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s" sz="2600"/>
              <a:t>Es necesario que una instancia de MySql esté levantada, y tengamos una BD y un esquema accesibles.</a:t>
            </a:r>
          </a:p>
          <a:p>
            <a:pPr indent="-228600" lvl="1" marL="914400" rtl="0">
              <a:spcBef>
                <a:spcPts val="0"/>
              </a:spcBef>
              <a:buSzPct val="100000"/>
            </a:pPr>
            <a:r>
              <a:rPr lang="es" sz="1800"/>
              <a:t>Ej. host: localhost, usu=root, pwd=, schema=cdcol, table=cds</a:t>
            </a:r>
          </a:p>
          <a:p>
            <a:pPr indent="-228600" lvl="0" marL="457200" rtl="0">
              <a:spcBef>
                <a:spcPts val="0"/>
              </a:spcBef>
              <a:buSzPct val="100000"/>
            </a:pPr>
            <a:r>
              <a:rPr lang="es" sz="2600"/>
              <a:t>En Línux es conveniente instalar el paquete </a:t>
            </a:r>
            <a:r>
              <a:rPr b="1" lang="es" sz="2600"/>
              <a:t>php5-mysql</a:t>
            </a:r>
          </a:p>
          <a:p>
            <a:pPr indent="-228600" lvl="0" marL="457200" rtl="0">
              <a:spcBef>
                <a:spcPts val="0"/>
              </a:spcBef>
              <a:buSzPct val="100000"/>
            </a:pPr>
            <a:r>
              <a:rPr lang="es" sz="2600"/>
              <a:t>En Windows usualmente bastará con descomentar la siguiente línea en el php.ini</a:t>
            </a:r>
          </a:p>
          <a:p>
            <a:pPr indent="-228600" lvl="1" marL="914400">
              <a:spcBef>
                <a:spcPts val="0"/>
              </a:spcBef>
              <a:buSzPct val="100000"/>
            </a:pPr>
            <a:r>
              <a:rPr b="1" lang="es" sz="2600"/>
              <a:t>extension=php_pdo_mysql.dll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Conexión a MySql (2/2)</a:t>
            </a:r>
          </a:p>
        </p:txBody>
      </p:sp>
      <p:sp>
        <p:nvSpPr>
          <p:cNvPr id="65" name="Shape 65"/>
          <p:cNvSpPr txBox="1"/>
          <p:nvPr/>
        </p:nvSpPr>
        <p:spPr>
          <a:xfrm>
            <a:off x="558825" y="1254500"/>
            <a:ext cx="8017800" cy="513300"/>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algn="just">
              <a:spcBef>
                <a:spcPts val="0"/>
              </a:spcBef>
              <a:buNone/>
            </a:pPr>
            <a:r>
              <a:rPr lang="es"/>
              <a:t>En cada caso, habrá que concretar los parámetros </a:t>
            </a:r>
            <a:r>
              <a:rPr b="1" lang="es"/>
              <a:t>$host, $usu, $pwd </a:t>
            </a:r>
            <a:r>
              <a:rPr lang="es"/>
              <a:t>y </a:t>
            </a:r>
            <a:r>
              <a:rPr b="1" lang="es"/>
              <a:t>$schema</a:t>
            </a:r>
            <a:r>
              <a:rPr lang="es"/>
              <a:t>, por los valores adecuados para nuestra Base de Datos. Por defecto conecta con </a:t>
            </a:r>
            <a:r>
              <a:rPr b="1" lang="es"/>
              <a:t>cdcol</a:t>
            </a:r>
            <a:r>
              <a:rPr lang="es"/>
              <a:t> (estándar MySql)</a:t>
            </a:r>
          </a:p>
        </p:txBody>
      </p:sp>
      <p:pic>
        <p:nvPicPr>
          <p:cNvPr id="66" name="Shape 66"/>
          <p:cNvPicPr preferRelativeResize="0"/>
          <p:nvPr/>
        </p:nvPicPr>
        <p:blipFill>
          <a:blip r:embed="rId3">
            <a:alphaModFix/>
          </a:blip>
          <a:stretch>
            <a:fillRect/>
          </a:stretch>
        </p:blipFill>
        <p:spPr>
          <a:xfrm>
            <a:off x="1516412" y="1819769"/>
            <a:ext cx="6102624" cy="3189299"/>
          </a:xfrm>
          <a:prstGeom prst="rect">
            <a:avLst/>
          </a:prstGeom>
          <a:noFill/>
          <a:ln cap="flat" cmpd="sng" w="9525">
            <a:solidFill>
              <a:srgbClr val="980000"/>
            </a:solidFill>
            <a:prstDash val="solid"/>
            <a:round/>
            <a:headEnd len="med" w="med" type="none"/>
            <a:tailEnd len="med" w="med" type="none"/>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Ejecución de una sentencia DML</a:t>
            </a:r>
          </a:p>
        </p:txBody>
      </p:sp>
      <p:sp>
        <p:nvSpPr>
          <p:cNvPr id="72" name="Shape 72"/>
          <p:cNvSpPr txBox="1"/>
          <p:nvPr>
            <p:ph idx="1" type="body"/>
          </p:nvPr>
        </p:nvSpPr>
        <p:spPr>
          <a:xfrm>
            <a:off x="495150" y="1200150"/>
            <a:ext cx="8153700" cy="857400"/>
          </a:xfrm>
          <a:prstGeom prst="rect">
            <a:avLst/>
          </a:prstGeom>
          <a:ln cap="flat" cmpd="sng" w="9525">
            <a:solidFill>
              <a:srgbClr val="0000FF"/>
            </a:solidFill>
            <a:prstDash val="solid"/>
            <a:round/>
            <a:headEnd len="med" w="med" type="none"/>
            <a:tailEnd len="med" w="med" type="none"/>
          </a:ln>
        </p:spPr>
        <p:txBody>
          <a:bodyPr anchorCtr="0" anchor="t" bIns="91425" lIns="91425" rIns="91425" tIns="91425">
            <a:noAutofit/>
          </a:bodyPr>
          <a:lstStyle/>
          <a:p>
            <a:pPr indent="-228600" lvl="0" marL="457200" rtl="0">
              <a:spcBef>
                <a:spcPts val="0"/>
              </a:spcBef>
              <a:buSzPct val="100000"/>
            </a:pPr>
            <a:r>
              <a:rPr lang="es" sz="1400"/>
              <a:t>Para </a:t>
            </a:r>
            <a:r>
              <a:rPr b="1" lang="es" sz="1400"/>
              <a:t>INSERT, UPDATE o DELETE</a:t>
            </a:r>
          </a:p>
          <a:p>
            <a:pPr indent="-228600" lvl="0" marL="457200" rtl="0">
              <a:spcBef>
                <a:spcPts val="0"/>
              </a:spcBef>
              <a:buSzPct val="100000"/>
            </a:pPr>
            <a:r>
              <a:rPr lang="es" sz="1400"/>
              <a:t>Es más ineficaz que una sentencia preparada si se prevé que se repita en el futuro</a:t>
            </a:r>
          </a:p>
          <a:p>
            <a:pPr indent="-228600" lvl="0" marL="457200">
              <a:spcBef>
                <a:spcPts val="0"/>
              </a:spcBef>
              <a:buSzPct val="100000"/>
            </a:pPr>
            <a:r>
              <a:rPr lang="es" sz="1400"/>
              <a:t>Se utiliza el método exec del objeto PDO, que devuelve el número de filas afectadas</a:t>
            </a:r>
          </a:p>
        </p:txBody>
      </p:sp>
      <p:pic>
        <p:nvPicPr>
          <p:cNvPr id="73" name="Shape 73"/>
          <p:cNvPicPr preferRelativeResize="0"/>
          <p:nvPr/>
        </p:nvPicPr>
        <p:blipFill rotWithShape="1">
          <a:blip r:embed="rId3">
            <a:alphaModFix/>
          </a:blip>
          <a:srcRect b="4834" l="0" r="0" t="0"/>
          <a:stretch/>
        </p:blipFill>
        <p:spPr>
          <a:xfrm>
            <a:off x="495150" y="2240150"/>
            <a:ext cx="8153699" cy="2508475"/>
          </a:xfrm>
          <a:prstGeom prst="rect">
            <a:avLst/>
          </a:prstGeom>
          <a:noFill/>
          <a:ln cap="flat" cmpd="sng" w="9525">
            <a:solidFill>
              <a:srgbClr val="980000"/>
            </a:solidFill>
            <a:prstDash val="solid"/>
            <a:round/>
            <a:headEnd len="med" w="med" type="none"/>
            <a:tailEnd len="med" w="med"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Ejecución de una SELECT</a:t>
            </a:r>
          </a:p>
        </p:txBody>
      </p:sp>
      <p:sp>
        <p:nvSpPr>
          <p:cNvPr id="79" name="Shape 79"/>
          <p:cNvSpPr txBox="1"/>
          <p:nvPr/>
        </p:nvSpPr>
        <p:spPr>
          <a:xfrm>
            <a:off x="467600" y="1231700"/>
            <a:ext cx="8219100" cy="707099"/>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a:spcBef>
                <a:spcPts val="0"/>
              </a:spcBef>
              <a:buNone/>
            </a:pPr>
            <a:r>
              <a:rPr b="1" lang="es"/>
              <a:t>$resultado</a:t>
            </a:r>
            <a:r>
              <a:rPr lang="es"/>
              <a:t> es un array asociativo cuyas claves son los nombres de las columnas de la query ejecutada, y cuyo contenido es el valor de esa columna para la fila actualmente en proceso.</a:t>
            </a:r>
          </a:p>
        </p:txBody>
      </p:sp>
      <p:pic>
        <p:nvPicPr>
          <p:cNvPr id="80" name="Shape 80"/>
          <p:cNvPicPr preferRelativeResize="0"/>
          <p:nvPr/>
        </p:nvPicPr>
        <p:blipFill>
          <a:blip r:embed="rId3">
            <a:alphaModFix/>
          </a:blip>
          <a:stretch>
            <a:fillRect/>
          </a:stretch>
        </p:blipFill>
        <p:spPr>
          <a:xfrm>
            <a:off x="457200" y="2064750"/>
            <a:ext cx="8229600" cy="2695903"/>
          </a:xfrm>
          <a:prstGeom prst="rect">
            <a:avLst/>
          </a:prstGeom>
          <a:noFill/>
          <a:ln cap="flat" cmpd="sng" w="9525">
            <a:solidFill>
              <a:srgbClr val="980000"/>
            </a:solidFill>
            <a:prstDash val="solid"/>
            <a:round/>
            <a:headEnd len="med" w="med" type="none"/>
            <a:tailEnd len="med" w="med" type="none"/>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s"/>
              <a:t>Sentencias preparadas (1/3)</a:t>
            </a:r>
          </a:p>
        </p:txBody>
      </p:sp>
      <p:pic>
        <p:nvPicPr>
          <p:cNvPr id="86" name="Shape 86"/>
          <p:cNvPicPr preferRelativeResize="0"/>
          <p:nvPr/>
        </p:nvPicPr>
        <p:blipFill>
          <a:blip r:embed="rId3">
            <a:alphaModFix/>
          </a:blip>
          <a:stretch>
            <a:fillRect/>
          </a:stretch>
        </p:blipFill>
        <p:spPr>
          <a:xfrm>
            <a:off x="457200" y="3354998"/>
            <a:ext cx="8229600" cy="1374426"/>
          </a:xfrm>
          <a:prstGeom prst="rect">
            <a:avLst/>
          </a:prstGeom>
          <a:noFill/>
          <a:ln cap="flat" cmpd="sng" w="9525">
            <a:solidFill>
              <a:srgbClr val="980000"/>
            </a:solidFill>
            <a:prstDash val="solid"/>
            <a:round/>
            <a:headEnd len="med" w="med" type="none"/>
            <a:tailEnd len="med" w="med" type="none"/>
          </a:ln>
        </p:spPr>
      </p:pic>
      <p:sp>
        <p:nvSpPr>
          <p:cNvPr id="87" name="Shape 87"/>
          <p:cNvSpPr txBox="1"/>
          <p:nvPr/>
        </p:nvSpPr>
        <p:spPr>
          <a:xfrm>
            <a:off x="457675" y="1296775"/>
            <a:ext cx="8229600" cy="1983299"/>
          </a:xfrm>
          <a:prstGeom prst="rect">
            <a:avLst/>
          </a:prstGeom>
          <a:noFill/>
          <a:ln cap="flat" cmpd="sng" w="9525">
            <a:solidFill>
              <a:srgbClr val="0000FF"/>
            </a:solidFill>
            <a:prstDash val="solid"/>
            <a:round/>
            <a:headEnd len="med" w="med" type="none"/>
            <a:tailEnd len="med" w="med" type="none"/>
          </a:ln>
        </p:spPr>
        <p:txBody>
          <a:bodyPr anchorCtr="0" anchor="t" bIns="91425" lIns="91425" rIns="91425" tIns="91425">
            <a:noAutofit/>
          </a:bodyPr>
          <a:lstStyle/>
          <a:p>
            <a:pPr lvl="0" rtl="0">
              <a:lnSpc>
                <a:spcPct val="127200"/>
              </a:lnSpc>
              <a:spcBef>
                <a:spcPts val="0"/>
              </a:spcBef>
              <a:buNone/>
            </a:pPr>
            <a:r>
              <a:rPr lang="es"/>
              <a:t>Son scripts compilados de SQL que pueden ser personalizados usando parámetros de variables.</a:t>
            </a:r>
          </a:p>
          <a:p>
            <a:pPr indent="-228600" lvl="0" marL="749300" marR="101600" rtl="0">
              <a:lnSpc>
                <a:spcPct val="127200"/>
              </a:lnSpc>
              <a:spcBef>
                <a:spcPts val="800"/>
              </a:spcBef>
              <a:spcAft>
                <a:spcPts val="800"/>
              </a:spcAft>
            </a:pPr>
            <a:r>
              <a:rPr lang="es"/>
              <a:t>La consulta sólo necesita ser analizada/preparada una vez</a:t>
            </a:r>
          </a:p>
          <a:p>
            <a:pPr indent="-228600" lvl="0" marL="749300" marR="101600" rtl="0">
              <a:lnSpc>
                <a:spcPct val="127200"/>
              </a:lnSpc>
              <a:spcBef>
                <a:spcPts val="800"/>
              </a:spcBef>
              <a:spcAft>
                <a:spcPts val="800"/>
              </a:spcAft>
            </a:pPr>
            <a:r>
              <a:rPr lang="es"/>
              <a:t>Puede ser ejecutada muchas veces cambiando o no los parámetros</a:t>
            </a:r>
          </a:p>
          <a:p>
            <a:pPr indent="-228600" lvl="0" marL="749300" marR="101600" rtl="0">
              <a:lnSpc>
                <a:spcPct val="127200"/>
              </a:lnSpc>
              <a:spcBef>
                <a:spcPts val="800"/>
              </a:spcBef>
              <a:spcAft>
                <a:spcPts val="800"/>
              </a:spcAft>
            </a:pPr>
            <a:r>
              <a:rPr lang="es"/>
              <a:t>Se evita repetir el ciclo de análisis/compilación/optimización cada vez que se ejecuta.</a:t>
            </a:r>
          </a:p>
          <a:p>
            <a:pPr indent="-228600" lvl="0" marL="749300" marR="101600" rtl="0">
              <a:lnSpc>
                <a:spcPct val="127200"/>
              </a:lnSpc>
              <a:spcBef>
                <a:spcPts val="800"/>
              </a:spcBef>
              <a:spcAft>
                <a:spcPts val="800"/>
              </a:spcAft>
            </a:pPr>
            <a:r>
              <a:rPr lang="es"/>
              <a:t>Usan menos recursos y se ejecutan antes.</a:t>
            </a:r>
          </a:p>
          <a:p>
            <a:pPr indent="-228600" lvl="0" marL="749300" marR="101600" rtl="0">
              <a:lnSpc>
                <a:spcPct val="127200"/>
              </a:lnSpc>
              <a:spcBef>
                <a:spcPts val="800"/>
              </a:spcBef>
              <a:spcAft>
                <a:spcPts val="800"/>
              </a:spcAft>
            </a:pPr>
            <a:r>
              <a:rPr lang="es"/>
              <a:t>Con sentencias preparadas se evitan inyecciones SQL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