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80" r:id="rId4"/>
    <p:sldId id="258" r:id="rId5"/>
    <p:sldId id="259" r:id="rId6"/>
    <p:sldId id="279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771B9-6255-44C4-91E7-CA32ECFDA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8FA1D9-5246-4CEA-AF20-0583801E1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38DF1-B417-4431-A164-181BA772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AF6-4E4C-4452-9BD8-85607FC37A86}" type="datetimeFigureOut">
              <a:rPr lang="es-CO" smtClean="0"/>
              <a:t>19/11/2020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B70233-F989-4F43-896F-ED2081B2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1FB140-6B41-4343-BDC7-40F070B8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CD4-AD72-4110-8170-8310653F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105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51222-691C-479E-8A73-626E5A87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47FE4-A006-4810-A014-AA42E3BEB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D928C-A45A-4058-9574-3E4E383A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AF6-4E4C-4452-9BD8-85607FC37A86}" type="datetimeFigureOut">
              <a:rPr lang="es-CO" smtClean="0"/>
              <a:t>19/11/2020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BA149-B84B-49E8-8DA2-683D9381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0E678C-2A00-429F-9B49-001C9F95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CD4-AD72-4110-8170-8310653F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57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8401CA-FEEE-4F97-9FDA-27944882C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B9D4BC-BE18-44E6-81B0-37E417E61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A87B0-EEE6-4AAE-AF1D-F2845282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AF6-4E4C-4452-9BD8-85607FC37A86}" type="datetimeFigureOut">
              <a:rPr lang="es-CO" smtClean="0"/>
              <a:t>19/11/2020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42ACAA-9D69-410D-8231-2EA6B431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4297AD-ADC9-4349-9A26-89F0D60C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CD4-AD72-4110-8170-8310653F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98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143C4-6157-4CDC-8EDF-05FBAECA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C3AD38-53C2-4595-9CFC-33191E12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E3DF4D-1481-41D9-A4C2-82B7A70C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AF6-4E4C-4452-9BD8-85607FC37A86}" type="datetimeFigureOut">
              <a:rPr lang="es-CO" smtClean="0"/>
              <a:t>19/11/2020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7B1FD-6492-4103-93B7-423B861C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8BBDF6-AA9D-4C13-887A-30E6297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CD4-AD72-4110-8170-8310653F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678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B0EF2-5F7C-4BF4-A567-A5C3F314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61778D-1972-40BF-80AD-5C3758E6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3AB7B-7CBE-4BBE-832E-F182559B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AF6-4E4C-4452-9BD8-85607FC37A86}" type="datetimeFigureOut">
              <a:rPr lang="es-CO" smtClean="0"/>
              <a:t>19/11/2020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A95F7-C876-4C27-9F91-C0C60EC5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3E0C30-D32E-4762-BB55-F115A560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CD4-AD72-4110-8170-8310653F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326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A5C8B-6F4E-4852-93D3-850803E7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5E6330-2A8A-49BA-BF1A-09B9B54E7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98E147-C7AC-4B5F-8F37-755343066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D9CE4F-2A48-4481-9A77-7957DF46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AF6-4E4C-4452-9BD8-85607FC37A86}" type="datetimeFigureOut">
              <a:rPr lang="es-CO" smtClean="0"/>
              <a:t>19/11/2020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102AE9-0BFE-4284-92D7-2EAEE072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ECEEF-180C-45B4-9A79-056068BF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CD4-AD72-4110-8170-8310653F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11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E03BA-9141-42B6-B515-08661110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844AA7-0FC1-4D27-9813-5509D6342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A34D30-7559-49CE-A3C1-06FE6254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C2CC04-2A85-46C9-BA28-FF5B77A76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B96F4-1EE6-4207-9E91-9B3855E40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0803AC-7196-4D21-B3C1-41EB79B0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AF6-4E4C-4452-9BD8-85607FC37A86}" type="datetimeFigureOut">
              <a:rPr lang="es-CO" smtClean="0"/>
              <a:t>19/11/2020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487491-2440-48C9-9200-C75E4506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874DEB-90C3-4A4A-BA44-556D8E0E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CD4-AD72-4110-8170-8310653F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111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CBE37-2D5E-45F0-ADFD-06E6A01A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5EDF49-CD81-436C-917F-B7B6FDF8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AF6-4E4C-4452-9BD8-85607FC37A86}" type="datetimeFigureOut">
              <a:rPr lang="es-CO" smtClean="0"/>
              <a:t>19/11/2020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4EB2BC-7D96-444A-954C-29B3580B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7C31B1-AB9F-4B6D-B097-1D1C9CC8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CD4-AD72-4110-8170-8310653F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454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D299CC-FF6E-4EDE-BFB8-3960CFFD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AF6-4E4C-4452-9BD8-85607FC37A86}" type="datetimeFigureOut">
              <a:rPr lang="es-CO" smtClean="0"/>
              <a:t>19/11/2020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218D3B-4C01-4963-BC09-10D7DD22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018ECF-FE6A-42D8-8AE9-B8FF3660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CD4-AD72-4110-8170-8310653F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55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CEED9-FBAB-4DC0-8DFE-C60055EC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44306-10C3-4120-8761-1F72B552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C4EC28-FFA5-4A45-BA3E-A608D7AFE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9EE4B3-28AD-4C5A-8767-D375C2CA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AF6-4E4C-4452-9BD8-85607FC37A86}" type="datetimeFigureOut">
              <a:rPr lang="es-CO" smtClean="0"/>
              <a:t>19/11/2020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BF0F19-0A7E-48CE-87DF-0E182635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A5841-913B-44E8-BDE0-AED66DA6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CD4-AD72-4110-8170-8310653F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797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00F3B-F802-4301-936B-8E9970E9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C7FA7B-AB20-449F-98E1-BDB238713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6B191A-DAAE-4F72-BC6A-6C6BA8508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1E9255-3C43-43D3-9FB7-4950C534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AF6-4E4C-4452-9BD8-85607FC37A86}" type="datetimeFigureOut">
              <a:rPr lang="es-CO" smtClean="0"/>
              <a:t>19/11/2020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923C17-7AB6-4782-828F-B7C5DE27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C922B0-4C52-40E7-9C2F-579C156A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CD4-AD72-4110-8170-8310653F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721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B70E11-E462-4C94-8273-A1A08CB0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F0E098-2830-4DA3-9DE1-0AD4FA1C1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BD30A-1645-4692-8824-A270E72BF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CAF6-4E4C-4452-9BD8-85607FC37A86}" type="datetimeFigureOut">
              <a:rPr lang="es-CO" smtClean="0"/>
              <a:t>19/11/2020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20BE11-875D-4878-ADCB-13B819BEA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1D6A0-CA0A-4EB3-87D0-5402FFB74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DCD4-AD72-4110-8170-8310653F11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712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eorge_Cybenko" TargetMode="External"/><Relationship Id="rId5" Type="http://schemas.openxmlformats.org/officeDocument/2006/relationships/hyperlink" Target="https://en.wikipedia.org/wiki/Compact_convergence" TargetMode="External"/><Relationship Id="rId4" Type="http://schemas.openxmlformats.org/officeDocument/2006/relationships/hyperlink" Target="https://en.wikipedia.org/wiki/Euclidean_spac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learning-rate-for-deep-learning-neural-network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54F3AFE-1BED-469B-B591-65A17D8B0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5" t="51180" r="27578" b="31667"/>
          <a:stretch/>
        </p:blipFill>
        <p:spPr>
          <a:xfrm>
            <a:off x="2998534" y="5405436"/>
            <a:ext cx="5602541" cy="12203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DE686C-FBE9-4E76-A07D-47BA3D7B0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5" t="67917" r="27891" b="4722"/>
          <a:stretch/>
        </p:blipFill>
        <p:spPr>
          <a:xfrm>
            <a:off x="2958594" y="1579562"/>
            <a:ext cx="5575806" cy="19510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D2436E9-E834-4D7A-87C0-903AE3995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46" t="54792" r="13126" b="16759"/>
          <a:stretch/>
        </p:blipFill>
        <p:spPr>
          <a:xfrm>
            <a:off x="2943226" y="3530600"/>
            <a:ext cx="9092694" cy="19708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82742BE-2CF6-4412-BD97-58C27FF326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22" t="60417" r="23281" b="16944"/>
          <a:stretch/>
        </p:blipFill>
        <p:spPr>
          <a:xfrm>
            <a:off x="3158619" y="241783"/>
            <a:ext cx="5421468" cy="121554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0419187-C2CF-43F1-9854-ED841703E912}"/>
              </a:ext>
            </a:extLst>
          </p:cNvPr>
          <p:cNvSpPr txBox="1">
            <a:spLocks/>
          </p:cNvSpPr>
          <p:nvPr/>
        </p:nvSpPr>
        <p:spPr>
          <a:xfrm>
            <a:off x="276225" y="232257"/>
            <a:ext cx="4314825" cy="1714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Aprendizaje</a:t>
            </a:r>
          </a:p>
          <a:p>
            <a:pPr algn="l"/>
            <a:r>
              <a:rPr lang="es-CO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Automático</a:t>
            </a:r>
          </a:p>
        </p:txBody>
      </p:sp>
    </p:spTree>
    <p:extLst>
      <p:ext uri="{BB962C8B-B14F-4D97-AF65-F5344CB8AC3E}">
        <p14:creationId xmlns:p14="http://schemas.microsoft.com/office/powerpoint/2010/main" val="257939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0DAF-6F73-4B22-81E5-7AC8E19F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Universal </a:t>
            </a:r>
            <a:r>
              <a:rPr lang="es-CO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Approximation</a:t>
            </a:r>
            <a:r>
              <a:rPr lang="es-CO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es-CO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84D333-FEB5-4B8F-AC89-72517913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55" y="1169596"/>
            <a:ext cx="4155440" cy="4260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6600" dirty="0"/>
              <a:t>Y  = F(X)</a:t>
            </a:r>
          </a:p>
          <a:p>
            <a:pPr marL="0" indent="0" algn="ctr">
              <a:buNone/>
            </a:pPr>
            <a:r>
              <a:rPr lang="es-CO" sz="4000" dirty="0"/>
              <a:t>F es una función de mapeo, </a:t>
            </a:r>
          </a:p>
          <a:p>
            <a:pPr marL="0" indent="0" algn="ctr">
              <a:buNone/>
            </a:pPr>
            <a:r>
              <a:rPr lang="es-CO" sz="4000" dirty="0"/>
              <a:t>X </a:t>
            </a:r>
            <a:r>
              <a:rPr lang="es-CO" sz="4000" dirty="0" err="1"/>
              <a:t>is</a:t>
            </a:r>
            <a:r>
              <a:rPr lang="es-CO" sz="4000" dirty="0"/>
              <a:t> a set </a:t>
            </a:r>
            <a:r>
              <a:rPr lang="es-CO" sz="4000" dirty="0" err="1"/>
              <a:t>of</a:t>
            </a:r>
            <a:r>
              <a:rPr lang="es-CO" sz="4000" dirty="0"/>
              <a:t> variables (</a:t>
            </a:r>
            <a:r>
              <a:rPr lang="es-CO" sz="4000" dirty="0" err="1"/>
              <a:t>parameters</a:t>
            </a:r>
            <a:r>
              <a:rPr lang="es-CO" sz="4000" dirty="0"/>
              <a:t>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2A5E842-CEE4-4F01-AF27-8A4FB0D91102}"/>
              </a:ext>
            </a:extLst>
          </p:cNvPr>
          <p:cNvSpPr txBox="1">
            <a:spLocks/>
          </p:cNvSpPr>
          <p:nvPr/>
        </p:nvSpPr>
        <p:spPr>
          <a:xfrm>
            <a:off x="4648200" y="1632585"/>
            <a:ext cx="7411720" cy="3894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dirty="0"/>
              <a:t>Existe una función F suficientemente flexible para modelar, ajustar, separar cualquier distribución existente (regresión/clasificación) a la precisión deseada en teoría !    </a:t>
            </a:r>
            <a:r>
              <a:rPr lang="es-CO" dirty="0">
                <a:sym typeface="Wingdings" panose="05000000000000000000" pitchFamily="2" charset="2"/>
              </a:rPr>
              <a:t> Una red neuronal artificial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O" dirty="0"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dirty="0"/>
              <a:t> - poco # de capas y de neuronas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dirty="0"/>
              <a:t> - tiempo limitado de entrenamiento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dirty="0"/>
              <a:t> - capacidad computacional limitada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dirty="0"/>
              <a:t> - </a:t>
            </a:r>
            <a:r>
              <a:rPr lang="es-CO" dirty="0" err="1"/>
              <a:t>limited</a:t>
            </a:r>
            <a:r>
              <a:rPr lang="es-CO" dirty="0"/>
              <a:t> </a:t>
            </a:r>
            <a:r>
              <a:rPr lang="es-CO" dirty="0" err="1"/>
              <a:t>datasets</a:t>
            </a:r>
            <a:r>
              <a:rPr lang="es-CO" dirty="0"/>
              <a:t> and </a:t>
            </a:r>
            <a:r>
              <a:rPr lang="es-CO" dirty="0" err="1"/>
              <a:t>size</a:t>
            </a:r>
            <a:endParaRPr lang="es-CO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dirty="0"/>
              <a:t> - </a:t>
            </a:r>
            <a:r>
              <a:rPr lang="es-CO" dirty="0" err="1"/>
              <a:t>errors</a:t>
            </a:r>
            <a:r>
              <a:rPr lang="es-CO" dirty="0"/>
              <a:t> in </a:t>
            </a:r>
            <a:r>
              <a:rPr lang="es-CO" dirty="0" err="1"/>
              <a:t>datasets</a:t>
            </a:r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DF39C23-F179-4993-9D26-2797BBB68503}"/>
              </a:ext>
            </a:extLst>
          </p:cNvPr>
          <p:cNvSpPr/>
          <p:nvPr/>
        </p:nvSpPr>
        <p:spPr>
          <a:xfrm>
            <a:off x="342930" y="5595660"/>
            <a:ext cx="1934210" cy="114744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32902B4-26F8-4007-9A46-418F97507A3E}"/>
              </a:ext>
            </a:extLst>
          </p:cNvPr>
          <p:cNvSpPr/>
          <p:nvPr/>
        </p:nvSpPr>
        <p:spPr>
          <a:xfrm>
            <a:off x="2952750" y="5586096"/>
            <a:ext cx="1934210" cy="1147444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00"/>
          </a:p>
        </p:txBody>
      </p:sp>
      <p:sp>
        <p:nvSpPr>
          <p:cNvPr id="9" name="Flecha: a la izquierda y arriba 8">
            <a:extLst>
              <a:ext uri="{FF2B5EF4-FFF2-40B4-BE49-F238E27FC236}">
                <a16:creationId xmlns:a16="http://schemas.microsoft.com/office/drawing/2014/main" id="{08AE1F6F-A0C1-4306-A7C1-F6B66301E6E8}"/>
              </a:ext>
            </a:extLst>
          </p:cNvPr>
          <p:cNvSpPr/>
          <p:nvPr/>
        </p:nvSpPr>
        <p:spPr>
          <a:xfrm rot="13343530">
            <a:off x="1949450" y="5206364"/>
            <a:ext cx="1377950" cy="1325563"/>
          </a:xfrm>
          <a:prstGeom prst="leftUpArrow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0477FE5-85BA-4474-B163-D4157F2A8CF0}"/>
              </a:ext>
            </a:extLst>
          </p:cNvPr>
          <p:cNvSpPr txBox="1"/>
          <p:nvPr/>
        </p:nvSpPr>
        <p:spPr>
          <a:xfrm>
            <a:off x="392430" y="5676940"/>
            <a:ext cx="1911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/>
              <a:t>X</a:t>
            </a:r>
          </a:p>
          <a:p>
            <a:pPr algn="ctr"/>
            <a:r>
              <a:rPr lang="es-CO" sz="2000" b="1" dirty="0"/>
              <a:t>(x1,x2,x3,    ,xi)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A0A286-5476-4DA7-AAD8-6DDA1BA9BBBB}"/>
              </a:ext>
            </a:extLst>
          </p:cNvPr>
          <p:cNvSpPr txBox="1"/>
          <p:nvPr/>
        </p:nvSpPr>
        <p:spPr>
          <a:xfrm>
            <a:off x="2965420" y="5769272"/>
            <a:ext cx="1911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b="1" dirty="0"/>
              <a:t>Y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2A13F233-48B5-41F2-90F8-9D318E1FE0AD}"/>
              </a:ext>
            </a:extLst>
          </p:cNvPr>
          <p:cNvSpPr txBox="1">
            <a:spLocks/>
          </p:cNvSpPr>
          <p:nvPr/>
        </p:nvSpPr>
        <p:spPr>
          <a:xfrm>
            <a:off x="4997420" y="5575340"/>
            <a:ext cx="7062500" cy="1280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es la red neuronal o modelo</a:t>
            </a:r>
            <a:endParaRPr lang="es-CO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0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1C681D3E-1E7B-424F-A68A-FD0143B32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2" t="45417" r="6875" b="40000"/>
          <a:stretch/>
        </p:blipFill>
        <p:spPr>
          <a:xfrm>
            <a:off x="0" y="5890527"/>
            <a:ext cx="9229725" cy="100012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7D0DAF-6F73-4B22-81E5-7AC8E19F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Universal </a:t>
            </a:r>
            <a:r>
              <a:rPr lang="es-CO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Approximation</a:t>
            </a:r>
            <a:r>
              <a:rPr lang="es-CO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es-CO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16DD91D-84EA-4500-A047-AAD91A3F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825"/>
            <a:ext cx="10515600" cy="330835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Concern the approximation capabilities of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Feedforward neural network"/>
              </a:rPr>
              <a:t>feedforward architecture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continuous functions between two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Euclidean space"/>
              </a:rPr>
              <a:t>Euclidean or Non Euclidian spaces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in respect to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Compact convergence"/>
              </a:rPr>
              <a:t>compact convergence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topology.</a:t>
            </a:r>
          </a:p>
          <a:p>
            <a:pPr algn="just"/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pproximation capabilities of neural networks with an arbitrary number of artificial neurons and or an arbitrary number of hidden layers.</a:t>
            </a:r>
          </a:p>
          <a:p>
            <a:pPr algn="just"/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mply that neural networks can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represent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 wide variety of interesting functions when given appropriate weights.</a:t>
            </a:r>
          </a:p>
          <a:p>
            <a:pPr algn="just"/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oes not provide a construction for the weights, but merely state that such a construction is possible.</a:t>
            </a:r>
          </a:p>
          <a:p>
            <a:pPr algn="just"/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22C67AC-31C7-41C3-AE2A-F6044CD674E8}"/>
              </a:ext>
            </a:extLst>
          </p:cNvPr>
          <p:cNvSpPr txBox="1"/>
          <p:nvPr/>
        </p:nvSpPr>
        <p:spPr>
          <a:xfrm>
            <a:off x="7896225" y="4987473"/>
            <a:ext cx="3886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proved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George Cybenko"/>
              </a:rPr>
              <a:t>George 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George Cybenko"/>
              </a:rPr>
              <a:t>Cybenko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1989 and then by 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</a:rPr>
              <a:t>Kurt </a:t>
            </a:r>
            <a:r>
              <a:rPr lang="en-US" dirty="0" err="1">
                <a:solidFill>
                  <a:srgbClr val="0B0080"/>
                </a:solidFill>
                <a:latin typeface="Arial" panose="020B0604020202020204" pitchFamily="34" charset="0"/>
              </a:rPr>
              <a:t>Hornik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1991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521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51BED-76EB-46A6-8687-54309241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b="1" i="1" dirty="0" err="1"/>
              <a:t>Gradient</a:t>
            </a:r>
            <a:r>
              <a:rPr lang="es-CO" sz="6000" b="1" i="1" dirty="0"/>
              <a:t> </a:t>
            </a:r>
            <a:r>
              <a:rPr lang="es-CO" sz="6000" b="1" i="1" dirty="0" err="1"/>
              <a:t>Descent</a:t>
            </a:r>
            <a:r>
              <a:rPr lang="es-CO" sz="6000" b="1" i="1" dirty="0"/>
              <a:t> (</a:t>
            </a:r>
            <a:r>
              <a:rPr lang="es-CO" sz="6000" b="1" i="1" dirty="0" err="1"/>
              <a:t>stochastic</a:t>
            </a:r>
            <a:r>
              <a:rPr lang="es-CO" sz="6000" b="1" i="1"/>
              <a:t>)</a:t>
            </a:r>
            <a:endParaRPr lang="es-CO" sz="6000" b="1" i="1" dirty="0"/>
          </a:p>
        </p:txBody>
      </p:sp>
      <p:sp>
        <p:nvSpPr>
          <p:cNvPr id="4" name="Diagrama de flujo: retraso 3">
            <a:extLst>
              <a:ext uri="{FF2B5EF4-FFF2-40B4-BE49-F238E27FC236}">
                <a16:creationId xmlns:a16="http://schemas.microsoft.com/office/drawing/2014/main" id="{7C302AE0-A46B-414C-AF1E-C54C30D36FC6}"/>
              </a:ext>
            </a:extLst>
          </p:cNvPr>
          <p:cNvSpPr/>
          <p:nvPr/>
        </p:nvSpPr>
        <p:spPr>
          <a:xfrm rot="5400000">
            <a:off x="3997960" y="1787208"/>
            <a:ext cx="3241040" cy="3048000"/>
          </a:xfrm>
          <a:prstGeom prst="flowChartDelay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Diagrama de flujo: retraso 5">
            <a:extLst>
              <a:ext uri="{FF2B5EF4-FFF2-40B4-BE49-F238E27FC236}">
                <a16:creationId xmlns:a16="http://schemas.microsoft.com/office/drawing/2014/main" id="{240C8E43-D90D-43E6-88D8-2B80108E5619}"/>
              </a:ext>
            </a:extLst>
          </p:cNvPr>
          <p:cNvSpPr/>
          <p:nvPr/>
        </p:nvSpPr>
        <p:spPr>
          <a:xfrm rot="5400000">
            <a:off x="3952240" y="2787968"/>
            <a:ext cx="3241040" cy="1046480"/>
          </a:xfrm>
          <a:prstGeom prst="flowChartDelay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9AE5B6A-0A41-447B-923D-83E0B7BD7781}"/>
              </a:ext>
            </a:extLst>
          </p:cNvPr>
          <p:cNvSpPr/>
          <p:nvPr/>
        </p:nvSpPr>
        <p:spPr>
          <a:xfrm>
            <a:off x="3962400" y="1514475"/>
            <a:ext cx="3271520" cy="206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18E42B1C-6C92-4F07-AECC-E8005F7B4BA4}"/>
              </a:ext>
            </a:extLst>
          </p:cNvPr>
          <p:cNvSpPr/>
          <p:nvPr/>
        </p:nvSpPr>
        <p:spPr>
          <a:xfrm>
            <a:off x="6868160" y="3718560"/>
            <a:ext cx="182880" cy="1625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1C894F-429A-4FCE-B356-C9DD03184F2E}"/>
              </a:ext>
            </a:extLst>
          </p:cNvPr>
          <p:cNvSpPr txBox="1"/>
          <p:nvPr/>
        </p:nvSpPr>
        <p:spPr>
          <a:xfrm>
            <a:off x="6990080" y="3001024"/>
            <a:ext cx="104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Cost</a:t>
            </a:r>
            <a:r>
              <a:rPr lang="es-CO" dirty="0"/>
              <a:t> </a:t>
            </a:r>
            <a:r>
              <a:rPr lang="es-CO" dirty="0" err="1"/>
              <a:t>Function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7F9020-2C55-4150-9912-3A622CE9E042}"/>
              </a:ext>
            </a:extLst>
          </p:cNvPr>
          <p:cNvSpPr txBox="1"/>
          <p:nvPr/>
        </p:nvSpPr>
        <p:spPr>
          <a:xfrm>
            <a:off x="7051040" y="3615174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Cost</a:t>
            </a:r>
            <a:r>
              <a:rPr lang="es-CO" dirty="0"/>
              <a:t>(x1,x2,x3)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B55D51-B3B9-4BA7-895C-35FC0CC11467}"/>
              </a:ext>
            </a:extLst>
          </p:cNvPr>
          <p:cNvSpPr txBox="1"/>
          <p:nvPr/>
        </p:nvSpPr>
        <p:spPr>
          <a:xfrm>
            <a:off x="7528560" y="2468265"/>
            <a:ext cx="4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Initial</a:t>
            </a:r>
            <a:r>
              <a:rPr lang="es-CO" dirty="0"/>
              <a:t> </a:t>
            </a:r>
            <a:r>
              <a:rPr lang="es-CO" dirty="0" err="1"/>
              <a:t>coefficients</a:t>
            </a:r>
            <a:r>
              <a:rPr lang="es-CO" dirty="0"/>
              <a:t> are </a:t>
            </a:r>
            <a:r>
              <a:rPr lang="es-CO" dirty="0" err="1"/>
              <a:t>zero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random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25DE46-A431-4837-83D4-72DD44E67FD3}"/>
              </a:ext>
            </a:extLst>
          </p:cNvPr>
          <p:cNvSpPr txBox="1"/>
          <p:nvPr/>
        </p:nvSpPr>
        <p:spPr>
          <a:xfrm>
            <a:off x="838200" y="2052320"/>
            <a:ext cx="431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Minimizes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cost</a:t>
            </a:r>
            <a:r>
              <a:rPr lang="es-CO" dirty="0"/>
              <a:t> </a:t>
            </a:r>
            <a:r>
              <a:rPr lang="es-CO" dirty="0" err="1"/>
              <a:t>function</a:t>
            </a:r>
            <a:r>
              <a:rPr lang="es-CO" dirty="0"/>
              <a:t>,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obtain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best</a:t>
            </a:r>
            <a:r>
              <a:rPr lang="es-CO" dirty="0"/>
              <a:t> </a:t>
            </a:r>
            <a:r>
              <a:rPr lang="es-CO" dirty="0" err="1"/>
              <a:t>parameters</a:t>
            </a:r>
            <a:r>
              <a:rPr lang="es-CO" dirty="0"/>
              <a:t> (</a:t>
            </a:r>
            <a:r>
              <a:rPr lang="es-CO" dirty="0" err="1"/>
              <a:t>coefficients</a:t>
            </a:r>
            <a:r>
              <a:rPr lang="es-CO" dirty="0"/>
              <a:t>)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9FFE6FAA-ADBD-41D4-A295-0EA5977A8BD5}"/>
              </a:ext>
            </a:extLst>
          </p:cNvPr>
          <p:cNvSpPr/>
          <p:nvPr/>
        </p:nvSpPr>
        <p:spPr>
          <a:xfrm>
            <a:off x="5090160" y="3554214"/>
            <a:ext cx="182880" cy="16256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2EBCF91-18C1-433F-945B-A3341489AE18}"/>
              </a:ext>
            </a:extLst>
          </p:cNvPr>
          <p:cNvSpPr txBox="1"/>
          <p:nvPr/>
        </p:nvSpPr>
        <p:spPr>
          <a:xfrm>
            <a:off x="4714240" y="4854306"/>
            <a:ext cx="2153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Min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Cost</a:t>
            </a:r>
            <a:r>
              <a:rPr lang="es-CO" dirty="0"/>
              <a:t> </a:t>
            </a:r>
            <a:r>
              <a:rPr lang="es-CO" dirty="0" err="1"/>
              <a:t>Function</a:t>
            </a:r>
            <a:r>
              <a:rPr lang="es-CO" dirty="0"/>
              <a:t>, </a:t>
            </a:r>
            <a:r>
              <a:rPr lang="es-CO" dirty="0" err="1"/>
              <a:t>cost</a:t>
            </a:r>
            <a:r>
              <a:rPr lang="es-CO" dirty="0"/>
              <a:t> </a:t>
            </a:r>
            <a:r>
              <a:rPr lang="es-CO" dirty="0" err="1"/>
              <a:t>function</a:t>
            </a:r>
            <a:r>
              <a:rPr lang="es-CO" dirty="0"/>
              <a:t> </a:t>
            </a:r>
            <a:r>
              <a:rPr lang="es-CO" dirty="0" err="1"/>
              <a:t>zero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close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zero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911CC4C-1996-47FB-A89D-329A46C9FDB4}"/>
              </a:ext>
            </a:extLst>
          </p:cNvPr>
          <p:cNvSpPr txBox="1"/>
          <p:nvPr/>
        </p:nvSpPr>
        <p:spPr>
          <a:xfrm>
            <a:off x="3538220" y="4854306"/>
            <a:ext cx="160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/>
              <a:t>Best</a:t>
            </a:r>
            <a:r>
              <a:rPr lang="es-CO" dirty="0"/>
              <a:t> sets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parameters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0119693-3115-4839-A6CA-EE70CD056811}"/>
              </a:ext>
            </a:extLst>
          </p:cNvPr>
          <p:cNvSpPr txBox="1"/>
          <p:nvPr/>
        </p:nvSpPr>
        <p:spPr>
          <a:xfrm>
            <a:off x="6786880" y="4254141"/>
            <a:ext cx="5323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A </a:t>
            </a:r>
            <a:r>
              <a:rPr lang="en-US" b="0" u="none" strike="noStrike" dirty="0">
                <a:solidFill>
                  <a:srgbClr val="428BCA"/>
                </a:solidFill>
                <a:effectLst/>
                <a:latin typeface="Helvetica Neue"/>
                <a:hlinkClick r:id="rId2"/>
              </a:rPr>
              <a:t>learning rate 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must be specified, it controls how much the coefficients can change on each update.</a:t>
            </a:r>
          </a:p>
          <a:p>
            <a:pPr algn="ctr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coefficient = coefficient – (Lr * delta)</a:t>
            </a:r>
          </a:p>
          <a:p>
            <a:pPr algn="ctr" fontAlgn="base"/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algn="ctr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This continues until cost function is zero or close to zero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FAB8C14-31AA-4D37-A0DD-5C55775132D1}"/>
              </a:ext>
            </a:extLst>
          </p:cNvPr>
          <p:cNvCxnSpPr>
            <a:stCxn id="8" idx="4"/>
          </p:cNvCxnSpPr>
          <p:nvPr/>
        </p:nvCxnSpPr>
        <p:spPr>
          <a:xfrm flipH="1">
            <a:off x="6664960" y="3881120"/>
            <a:ext cx="294640" cy="47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48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5CE37B9-8A9A-4E74-8286-2D2FDEB28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38100"/>
            <a:ext cx="6431280" cy="401955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666A140-0132-4B34-8CC1-347C7E293D9B}"/>
              </a:ext>
            </a:extLst>
          </p:cNvPr>
          <p:cNvGrpSpPr/>
          <p:nvPr/>
        </p:nvGrpSpPr>
        <p:grpSpPr>
          <a:xfrm>
            <a:off x="259080" y="3933825"/>
            <a:ext cx="8284845" cy="2857500"/>
            <a:chOff x="259080" y="3933825"/>
            <a:chExt cx="8284845" cy="2857500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1936B2C7-12B0-4829-AA05-C0EACA69CFEB}"/>
                </a:ext>
              </a:extLst>
            </p:cNvPr>
            <p:cNvGrpSpPr/>
            <p:nvPr/>
          </p:nvGrpSpPr>
          <p:grpSpPr>
            <a:xfrm>
              <a:off x="2828925" y="3933825"/>
              <a:ext cx="5715000" cy="2857500"/>
              <a:chOff x="2828925" y="3933825"/>
              <a:chExt cx="5715000" cy="2857500"/>
            </a:xfrm>
          </p:grpSpPr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9A358786-B16F-4D6C-A0D4-185EDB076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8925" y="3933825"/>
                <a:ext cx="5715000" cy="2857500"/>
              </a:xfrm>
              <a:prstGeom prst="rect">
                <a:avLst/>
              </a:prstGeom>
            </p:spPr>
          </p:pic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0B7AC03-B115-4885-87A8-4672E1A189DF}"/>
                  </a:ext>
                </a:extLst>
              </p:cNvPr>
              <p:cNvSpPr txBox="1"/>
              <p:nvPr/>
            </p:nvSpPr>
            <p:spPr>
              <a:xfrm>
                <a:off x="5886450" y="4057650"/>
                <a:ext cx="2476500" cy="380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CO" b="0" i="0" dirty="0">
                    <a:solidFill>
                      <a:srgbClr val="4D5156"/>
                    </a:solidFill>
                    <a:effectLst/>
                    <a:latin typeface="arial" panose="020B0604020202020204" pitchFamily="34" charset="0"/>
                  </a:rPr>
                  <a:t>(Rosenblatt, 1959)</a:t>
                </a:r>
                <a:endParaRPr lang="es-CO" dirty="0"/>
              </a:p>
            </p:txBody>
          </p:sp>
        </p:grp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9B45006-9027-4346-B6CA-97418D550EFB}"/>
                </a:ext>
              </a:extLst>
            </p:cNvPr>
            <p:cNvSpPr txBox="1"/>
            <p:nvPr/>
          </p:nvSpPr>
          <p:spPr>
            <a:xfrm>
              <a:off x="259080" y="4057650"/>
              <a:ext cx="3343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6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</a:t>
              </a:r>
              <a:r>
                <a:rPr lang="es-CO" sz="3600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Perceptron</a:t>
              </a:r>
              <a:endParaRPr lang="es-CO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30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243CCCE-FC44-46CF-84E8-A170CEDB2540}"/>
              </a:ext>
            </a:extLst>
          </p:cNvPr>
          <p:cNvGrpSpPr/>
          <p:nvPr/>
        </p:nvGrpSpPr>
        <p:grpSpPr>
          <a:xfrm>
            <a:off x="1529715" y="2101216"/>
            <a:ext cx="9603740" cy="3224569"/>
            <a:chOff x="1529715" y="2101216"/>
            <a:chExt cx="9603740" cy="3224569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259B1D53-9BCF-4B53-8734-BACDEF3FE60C}"/>
                </a:ext>
              </a:extLst>
            </p:cNvPr>
            <p:cNvSpPr/>
            <p:nvPr/>
          </p:nvSpPr>
          <p:spPr>
            <a:xfrm>
              <a:off x="1529715" y="3255011"/>
              <a:ext cx="2735580" cy="1147444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D747B3EC-EF51-43B7-B482-6299AEF38A96}"/>
                </a:ext>
              </a:extLst>
            </p:cNvPr>
            <p:cNvSpPr/>
            <p:nvPr/>
          </p:nvSpPr>
          <p:spPr>
            <a:xfrm>
              <a:off x="4350385" y="3265171"/>
              <a:ext cx="2735580" cy="114744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A0C56EB6-1338-4AF2-8E40-E348BD34E8A3}"/>
                </a:ext>
              </a:extLst>
            </p:cNvPr>
            <p:cNvSpPr/>
            <p:nvPr/>
          </p:nvSpPr>
          <p:spPr>
            <a:xfrm>
              <a:off x="1936115" y="2101216"/>
              <a:ext cx="1922780" cy="11474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CA0C6B48-6A04-4E5D-8F67-81A82888ADF8}"/>
                </a:ext>
              </a:extLst>
            </p:cNvPr>
            <p:cNvSpPr/>
            <p:nvPr/>
          </p:nvSpPr>
          <p:spPr>
            <a:xfrm>
              <a:off x="4760595" y="2107567"/>
              <a:ext cx="1922780" cy="114744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4B2F26C-9AC0-4D14-B8FC-57EDD32283AC}"/>
                </a:ext>
              </a:extLst>
            </p:cNvPr>
            <p:cNvSpPr txBox="1"/>
            <p:nvPr/>
          </p:nvSpPr>
          <p:spPr>
            <a:xfrm>
              <a:off x="2190115" y="3568223"/>
              <a:ext cx="1821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TensorFlow</a:t>
              </a:r>
              <a:endParaRPr lang="es-CO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9E224439-8748-40B2-A4C0-9F857A173A05}"/>
                </a:ext>
              </a:extLst>
            </p:cNvPr>
            <p:cNvSpPr txBox="1"/>
            <p:nvPr/>
          </p:nvSpPr>
          <p:spPr>
            <a:xfrm>
              <a:off x="5187315" y="3578663"/>
              <a:ext cx="1821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PyTorch</a:t>
              </a:r>
              <a:endParaRPr lang="es-CO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59DD250-A34C-467F-878E-462F1505F6DF}"/>
                </a:ext>
              </a:extLst>
            </p:cNvPr>
            <p:cNvSpPr txBox="1"/>
            <p:nvPr/>
          </p:nvSpPr>
          <p:spPr>
            <a:xfrm>
              <a:off x="5278755" y="2550083"/>
              <a:ext cx="957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Fastai</a:t>
              </a:r>
              <a:endParaRPr lang="es-CO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AA6DD4B-C496-47FF-A2E4-8ED9A9239B66}"/>
                </a:ext>
              </a:extLst>
            </p:cNvPr>
            <p:cNvSpPr txBox="1"/>
            <p:nvPr/>
          </p:nvSpPr>
          <p:spPr>
            <a:xfrm>
              <a:off x="2492375" y="2531271"/>
              <a:ext cx="1821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Keras</a:t>
              </a:r>
              <a:endParaRPr lang="es-CO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37C120A3-B904-4F5C-8A74-F0C68F946716}"/>
                </a:ext>
              </a:extLst>
            </p:cNvPr>
            <p:cNvSpPr txBox="1"/>
            <p:nvPr/>
          </p:nvSpPr>
          <p:spPr>
            <a:xfrm>
              <a:off x="7089775" y="2143871"/>
              <a:ext cx="404368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Pocas dependencias, pocas versiones</a:t>
              </a:r>
            </a:p>
            <a:p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Mas liviano y </a:t>
              </a:r>
              <a:r>
                <a:rPr lang="es-CO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eficientado</a:t>
              </a:r>
              <a:endPara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Pocos involucrados en desarrollo</a:t>
              </a:r>
            </a:p>
            <a:p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Centrado en la experimentación</a:t>
              </a:r>
            </a:p>
            <a:p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Automatizado de </a:t>
              </a:r>
              <a:r>
                <a:rPr lang="es-CO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model</a:t>
              </a:r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performance</a:t>
              </a:r>
            </a:p>
            <a:p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Automatizado Data </a:t>
              </a:r>
              <a:r>
                <a:rPr lang="es-CO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Augmentation</a:t>
              </a:r>
              <a:endPara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Automatizado de uso de arquitecturas</a:t>
              </a:r>
            </a:p>
            <a:p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Automatizado de Data Split: Train/</a:t>
              </a:r>
              <a:r>
                <a:rPr lang="es-CO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Validation</a:t>
              </a:r>
              <a:endPara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Automatizado de </a:t>
              </a:r>
              <a:r>
                <a:rPr lang="es-CO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Lrate</a:t>
              </a:r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, LR </a:t>
              </a:r>
              <a:r>
                <a:rPr lang="es-CO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Plot</a:t>
              </a:r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, </a:t>
              </a:r>
              <a:r>
                <a:rPr lang="es-CO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Differential</a:t>
              </a:r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CO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Layer</a:t>
              </a:r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s-CO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Trainning</a:t>
              </a:r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(</a:t>
              </a:r>
              <a:r>
                <a:rPr lang="es-CO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unfreezing</a:t>
              </a:r>
              <a:r>
                <a:rPr lang="es-CO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</a:p>
            <a:p>
              <a:r>
                <a:rPr lang="es-CO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Faster</a:t>
              </a:r>
              <a:endPara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r>
                <a:rPr lang="es-CO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More Modern</a:t>
              </a:r>
              <a:endPara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FB46624-A1BB-4DEA-B1DC-C6C53DB34640}"/>
                </a:ext>
              </a:extLst>
            </p:cNvPr>
            <p:cNvSpPr txBox="1"/>
            <p:nvPr/>
          </p:nvSpPr>
          <p:spPr>
            <a:xfrm>
              <a:off x="4684395" y="4371491"/>
              <a:ext cx="26543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haroni" panose="02010803020104030203" pitchFamily="2" charset="-79"/>
                </a:rPr>
                <a:t>Facebook</a:t>
              </a:r>
            </a:p>
            <a:p>
              <a:r>
                <a:rPr lang="es-CO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haroni" panose="02010803020104030203" pitchFamily="2" charset="-79"/>
                </a:rPr>
                <a:t>Jeremmy</a:t>
              </a:r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haroni" panose="02010803020104030203" pitchFamily="2" charset="-79"/>
                </a:rPr>
                <a:t> Howard, Yan </a:t>
              </a:r>
              <a:r>
                <a:rPr lang="es-CO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haroni" panose="02010803020104030203" pitchFamily="2" charset="-79"/>
                </a:rPr>
                <a:t>Lecunn</a:t>
              </a:r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haroni" panose="02010803020104030203" pitchFamily="2" charset="-79"/>
                </a:rPr>
                <a:t> y Otros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990398D0-7546-463B-9FA3-86E0016B4D90}"/>
                </a:ext>
              </a:extLst>
            </p:cNvPr>
            <p:cNvSpPr txBox="1"/>
            <p:nvPr/>
          </p:nvSpPr>
          <p:spPr>
            <a:xfrm>
              <a:off x="1948815" y="4402455"/>
              <a:ext cx="26543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haroni" panose="02010803020104030203" pitchFamily="2" charset="-79"/>
                </a:rPr>
                <a:t>Google</a:t>
              </a:r>
            </a:p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haroni" panose="02010803020104030203" pitchFamily="2" charset="-79"/>
                </a:rPr>
                <a:t>Andrew NG y muchos Otros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732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379</Words>
  <Application>Microsoft Office PowerPoint</Application>
  <PresentationFormat>Panorámica</PresentationFormat>
  <Paragraphs>58</Paragraphs>
  <Slides>6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Aharoni</vt:lpstr>
      <vt:lpstr>Arial</vt:lpstr>
      <vt:lpstr>Arial</vt:lpstr>
      <vt:lpstr>Calibri</vt:lpstr>
      <vt:lpstr>Calibri Light</vt:lpstr>
      <vt:lpstr>Helvetica Neue</vt:lpstr>
      <vt:lpstr>Tema de Office</vt:lpstr>
      <vt:lpstr>Presentación de PowerPoint</vt:lpstr>
      <vt:lpstr>Universal Approximation Theorem</vt:lpstr>
      <vt:lpstr>Universal Approximation Theorem</vt:lpstr>
      <vt:lpstr>Gradient Descent (stochastic)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 Ballesteros</dc:creator>
  <cp:lastModifiedBy>john Ballesteros</cp:lastModifiedBy>
  <cp:revision>10</cp:revision>
  <dcterms:created xsi:type="dcterms:W3CDTF">2020-11-19T10:15:32Z</dcterms:created>
  <dcterms:modified xsi:type="dcterms:W3CDTF">2020-11-19T14:36:22Z</dcterms:modified>
</cp:coreProperties>
</file>