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6" r:id="rId17"/>
    <p:sldId id="277" r:id="rId18"/>
    <p:sldId id="275" r:id="rId1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10FF54-65A1-4F30-80FC-FD89227EE2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C0DCDD1-ED0D-4442-919E-198BB04D96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13655C19-2B38-4DA6-8AC1-CEF962BBC268}"/>
              </a:ext>
            </a:extLst>
          </p:cNvPr>
          <p:cNvSpPr>
            <a:spLocks noGrp="1"/>
          </p:cNvSpPr>
          <p:nvPr>
            <p:ph type="dt" sz="half" idx="10"/>
          </p:nvPr>
        </p:nvSpPr>
        <p:spPr/>
        <p:txBody>
          <a:bodyPr/>
          <a:lstStyle/>
          <a:p>
            <a:fld id="{E9E54599-4A01-415F-9378-93CBE9708AE9}" type="datetimeFigureOut">
              <a:rPr lang="es-CO" smtClean="0"/>
              <a:t>18/11/2020</a:t>
            </a:fld>
            <a:endParaRPr lang="es-CO"/>
          </a:p>
        </p:txBody>
      </p:sp>
      <p:sp>
        <p:nvSpPr>
          <p:cNvPr id="5" name="Marcador de pie de página 4">
            <a:extLst>
              <a:ext uri="{FF2B5EF4-FFF2-40B4-BE49-F238E27FC236}">
                <a16:creationId xmlns:a16="http://schemas.microsoft.com/office/drawing/2014/main" id="{4FEC7C6D-4DC6-42B7-97E6-0533AD721AB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9ACBF7-5856-411B-9979-D6E72EFCF65A}"/>
              </a:ext>
            </a:extLst>
          </p:cNvPr>
          <p:cNvSpPr>
            <a:spLocks noGrp="1"/>
          </p:cNvSpPr>
          <p:nvPr>
            <p:ph type="sldNum" sz="quarter" idx="12"/>
          </p:nvPr>
        </p:nvSpPr>
        <p:spPr/>
        <p:txBody>
          <a:bodyPr/>
          <a:lstStyle/>
          <a:p>
            <a:fld id="{80A3822E-24B8-4A16-B4BB-8BE9AE8991A5}" type="slidenum">
              <a:rPr lang="es-CO" smtClean="0"/>
              <a:t>‹Nº›</a:t>
            </a:fld>
            <a:endParaRPr lang="es-CO"/>
          </a:p>
        </p:txBody>
      </p:sp>
    </p:spTree>
    <p:extLst>
      <p:ext uri="{BB962C8B-B14F-4D97-AF65-F5344CB8AC3E}">
        <p14:creationId xmlns:p14="http://schemas.microsoft.com/office/powerpoint/2010/main" val="224912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AD59B7-FFCA-463F-A415-740258C28F2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252B516-CF06-4BCD-8056-BE34C917B19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89E446D-1F94-4852-8262-805CEE1B88D5}"/>
              </a:ext>
            </a:extLst>
          </p:cNvPr>
          <p:cNvSpPr>
            <a:spLocks noGrp="1"/>
          </p:cNvSpPr>
          <p:nvPr>
            <p:ph type="dt" sz="half" idx="10"/>
          </p:nvPr>
        </p:nvSpPr>
        <p:spPr/>
        <p:txBody>
          <a:bodyPr/>
          <a:lstStyle/>
          <a:p>
            <a:fld id="{E9E54599-4A01-415F-9378-93CBE9708AE9}" type="datetimeFigureOut">
              <a:rPr lang="es-CO" smtClean="0"/>
              <a:t>18/11/2020</a:t>
            </a:fld>
            <a:endParaRPr lang="es-CO"/>
          </a:p>
        </p:txBody>
      </p:sp>
      <p:sp>
        <p:nvSpPr>
          <p:cNvPr id="5" name="Marcador de pie de página 4">
            <a:extLst>
              <a:ext uri="{FF2B5EF4-FFF2-40B4-BE49-F238E27FC236}">
                <a16:creationId xmlns:a16="http://schemas.microsoft.com/office/drawing/2014/main" id="{7DA6AA1E-7F59-4684-ACD4-63138FB2FE4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7430A57-4566-4A3D-BAE7-31FBE3CF7EDB}"/>
              </a:ext>
            </a:extLst>
          </p:cNvPr>
          <p:cNvSpPr>
            <a:spLocks noGrp="1"/>
          </p:cNvSpPr>
          <p:nvPr>
            <p:ph type="sldNum" sz="quarter" idx="12"/>
          </p:nvPr>
        </p:nvSpPr>
        <p:spPr/>
        <p:txBody>
          <a:bodyPr/>
          <a:lstStyle/>
          <a:p>
            <a:fld id="{80A3822E-24B8-4A16-B4BB-8BE9AE8991A5}" type="slidenum">
              <a:rPr lang="es-CO" smtClean="0"/>
              <a:t>‹Nº›</a:t>
            </a:fld>
            <a:endParaRPr lang="es-CO"/>
          </a:p>
        </p:txBody>
      </p:sp>
    </p:spTree>
    <p:extLst>
      <p:ext uri="{BB962C8B-B14F-4D97-AF65-F5344CB8AC3E}">
        <p14:creationId xmlns:p14="http://schemas.microsoft.com/office/powerpoint/2010/main" val="87859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3CB63A3-5B20-436D-B6F5-04C07CDB419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B13C170-AD9B-44BE-87E7-9F76B3BA22F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E85E114-C8CF-4968-8E97-15CD939A380F}"/>
              </a:ext>
            </a:extLst>
          </p:cNvPr>
          <p:cNvSpPr>
            <a:spLocks noGrp="1"/>
          </p:cNvSpPr>
          <p:nvPr>
            <p:ph type="dt" sz="half" idx="10"/>
          </p:nvPr>
        </p:nvSpPr>
        <p:spPr/>
        <p:txBody>
          <a:bodyPr/>
          <a:lstStyle/>
          <a:p>
            <a:fld id="{E9E54599-4A01-415F-9378-93CBE9708AE9}" type="datetimeFigureOut">
              <a:rPr lang="es-CO" smtClean="0"/>
              <a:t>18/11/2020</a:t>
            </a:fld>
            <a:endParaRPr lang="es-CO"/>
          </a:p>
        </p:txBody>
      </p:sp>
      <p:sp>
        <p:nvSpPr>
          <p:cNvPr id="5" name="Marcador de pie de página 4">
            <a:extLst>
              <a:ext uri="{FF2B5EF4-FFF2-40B4-BE49-F238E27FC236}">
                <a16:creationId xmlns:a16="http://schemas.microsoft.com/office/drawing/2014/main" id="{877C2CB1-CC15-4ECA-AA55-DAA384C2B7D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66E76E6-2A27-484B-AB62-164306761A10}"/>
              </a:ext>
            </a:extLst>
          </p:cNvPr>
          <p:cNvSpPr>
            <a:spLocks noGrp="1"/>
          </p:cNvSpPr>
          <p:nvPr>
            <p:ph type="sldNum" sz="quarter" idx="12"/>
          </p:nvPr>
        </p:nvSpPr>
        <p:spPr/>
        <p:txBody>
          <a:bodyPr/>
          <a:lstStyle/>
          <a:p>
            <a:fld id="{80A3822E-24B8-4A16-B4BB-8BE9AE8991A5}" type="slidenum">
              <a:rPr lang="es-CO" smtClean="0"/>
              <a:t>‹Nº›</a:t>
            </a:fld>
            <a:endParaRPr lang="es-CO"/>
          </a:p>
        </p:txBody>
      </p:sp>
    </p:spTree>
    <p:extLst>
      <p:ext uri="{BB962C8B-B14F-4D97-AF65-F5344CB8AC3E}">
        <p14:creationId xmlns:p14="http://schemas.microsoft.com/office/powerpoint/2010/main" val="489215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B161F9-B299-41FC-8383-349E9CB6E58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24E69E5-8983-4226-A402-5FE2630914E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7208EA8-1DA1-41B4-B395-883AB2AC4D7A}"/>
              </a:ext>
            </a:extLst>
          </p:cNvPr>
          <p:cNvSpPr>
            <a:spLocks noGrp="1"/>
          </p:cNvSpPr>
          <p:nvPr>
            <p:ph type="dt" sz="half" idx="10"/>
          </p:nvPr>
        </p:nvSpPr>
        <p:spPr/>
        <p:txBody>
          <a:bodyPr/>
          <a:lstStyle/>
          <a:p>
            <a:fld id="{E9E54599-4A01-415F-9378-93CBE9708AE9}" type="datetimeFigureOut">
              <a:rPr lang="es-CO" smtClean="0"/>
              <a:t>18/11/2020</a:t>
            </a:fld>
            <a:endParaRPr lang="es-CO"/>
          </a:p>
        </p:txBody>
      </p:sp>
      <p:sp>
        <p:nvSpPr>
          <p:cNvPr id="5" name="Marcador de pie de página 4">
            <a:extLst>
              <a:ext uri="{FF2B5EF4-FFF2-40B4-BE49-F238E27FC236}">
                <a16:creationId xmlns:a16="http://schemas.microsoft.com/office/drawing/2014/main" id="{570A2BC8-7277-4F7F-8E46-918466E2168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3304C3F-D42D-40C5-BE26-AD2839B72C32}"/>
              </a:ext>
            </a:extLst>
          </p:cNvPr>
          <p:cNvSpPr>
            <a:spLocks noGrp="1"/>
          </p:cNvSpPr>
          <p:nvPr>
            <p:ph type="sldNum" sz="quarter" idx="12"/>
          </p:nvPr>
        </p:nvSpPr>
        <p:spPr/>
        <p:txBody>
          <a:bodyPr/>
          <a:lstStyle/>
          <a:p>
            <a:fld id="{80A3822E-24B8-4A16-B4BB-8BE9AE8991A5}" type="slidenum">
              <a:rPr lang="es-CO" smtClean="0"/>
              <a:t>‹Nº›</a:t>
            </a:fld>
            <a:endParaRPr lang="es-CO"/>
          </a:p>
        </p:txBody>
      </p:sp>
    </p:spTree>
    <p:extLst>
      <p:ext uri="{BB962C8B-B14F-4D97-AF65-F5344CB8AC3E}">
        <p14:creationId xmlns:p14="http://schemas.microsoft.com/office/powerpoint/2010/main" val="1709958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40E09-9459-4FCF-9DC8-C53E4C0010C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6495663-253E-40D3-9B38-1A338E8A38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C0D45F9-160D-40DB-A82C-BCD46ECFE7CF}"/>
              </a:ext>
            </a:extLst>
          </p:cNvPr>
          <p:cNvSpPr>
            <a:spLocks noGrp="1"/>
          </p:cNvSpPr>
          <p:nvPr>
            <p:ph type="dt" sz="half" idx="10"/>
          </p:nvPr>
        </p:nvSpPr>
        <p:spPr/>
        <p:txBody>
          <a:bodyPr/>
          <a:lstStyle/>
          <a:p>
            <a:fld id="{E9E54599-4A01-415F-9378-93CBE9708AE9}" type="datetimeFigureOut">
              <a:rPr lang="es-CO" smtClean="0"/>
              <a:t>18/11/2020</a:t>
            </a:fld>
            <a:endParaRPr lang="es-CO"/>
          </a:p>
        </p:txBody>
      </p:sp>
      <p:sp>
        <p:nvSpPr>
          <p:cNvPr id="5" name="Marcador de pie de página 4">
            <a:extLst>
              <a:ext uri="{FF2B5EF4-FFF2-40B4-BE49-F238E27FC236}">
                <a16:creationId xmlns:a16="http://schemas.microsoft.com/office/drawing/2014/main" id="{DE1E1D32-8789-472C-BAD4-A2B71148FE9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B95FF58-82FA-4E37-93F5-F8EB8C857B87}"/>
              </a:ext>
            </a:extLst>
          </p:cNvPr>
          <p:cNvSpPr>
            <a:spLocks noGrp="1"/>
          </p:cNvSpPr>
          <p:nvPr>
            <p:ph type="sldNum" sz="quarter" idx="12"/>
          </p:nvPr>
        </p:nvSpPr>
        <p:spPr/>
        <p:txBody>
          <a:bodyPr/>
          <a:lstStyle/>
          <a:p>
            <a:fld id="{80A3822E-24B8-4A16-B4BB-8BE9AE8991A5}" type="slidenum">
              <a:rPr lang="es-CO" smtClean="0"/>
              <a:t>‹Nº›</a:t>
            </a:fld>
            <a:endParaRPr lang="es-CO"/>
          </a:p>
        </p:txBody>
      </p:sp>
    </p:spTree>
    <p:extLst>
      <p:ext uri="{BB962C8B-B14F-4D97-AF65-F5344CB8AC3E}">
        <p14:creationId xmlns:p14="http://schemas.microsoft.com/office/powerpoint/2010/main" val="803455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B9FE1A-EFFA-4C32-9848-1DB8089A752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9EEDCBA-05AC-4B94-8C6B-27CE4BFED5B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6952F4BC-4CBA-4147-95AA-B0FFFB6C741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4FCF9724-1012-4CAC-AA49-7AA37C109770}"/>
              </a:ext>
            </a:extLst>
          </p:cNvPr>
          <p:cNvSpPr>
            <a:spLocks noGrp="1"/>
          </p:cNvSpPr>
          <p:nvPr>
            <p:ph type="dt" sz="half" idx="10"/>
          </p:nvPr>
        </p:nvSpPr>
        <p:spPr/>
        <p:txBody>
          <a:bodyPr/>
          <a:lstStyle/>
          <a:p>
            <a:fld id="{E9E54599-4A01-415F-9378-93CBE9708AE9}" type="datetimeFigureOut">
              <a:rPr lang="es-CO" smtClean="0"/>
              <a:t>18/11/2020</a:t>
            </a:fld>
            <a:endParaRPr lang="es-CO"/>
          </a:p>
        </p:txBody>
      </p:sp>
      <p:sp>
        <p:nvSpPr>
          <p:cNvPr id="6" name="Marcador de pie de página 5">
            <a:extLst>
              <a:ext uri="{FF2B5EF4-FFF2-40B4-BE49-F238E27FC236}">
                <a16:creationId xmlns:a16="http://schemas.microsoft.com/office/drawing/2014/main" id="{7288D922-EAC2-4C2B-BE6C-395C6DF70C7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63262F-C2A4-41AF-A9A7-168EC7C9C2DA}"/>
              </a:ext>
            </a:extLst>
          </p:cNvPr>
          <p:cNvSpPr>
            <a:spLocks noGrp="1"/>
          </p:cNvSpPr>
          <p:nvPr>
            <p:ph type="sldNum" sz="quarter" idx="12"/>
          </p:nvPr>
        </p:nvSpPr>
        <p:spPr/>
        <p:txBody>
          <a:bodyPr/>
          <a:lstStyle/>
          <a:p>
            <a:fld id="{80A3822E-24B8-4A16-B4BB-8BE9AE8991A5}" type="slidenum">
              <a:rPr lang="es-CO" smtClean="0"/>
              <a:t>‹Nº›</a:t>
            </a:fld>
            <a:endParaRPr lang="es-CO"/>
          </a:p>
        </p:txBody>
      </p:sp>
    </p:spTree>
    <p:extLst>
      <p:ext uri="{BB962C8B-B14F-4D97-AF65-F5344CB8AC3E}">
        <p14:creationId xmlns:p14="http://schemas.microsoft.com/office/powerpoint/2010/main" val="335149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BDA85-AD84-4C24-9CB8-3C42FBFDE5D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B77571C-D5DA-482A-BD93-960F06A522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83609AC-C80A-43A6-8F07-CE92DA61194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19E9BBF-383D-4008-A045-25FAB1826B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43E8BE3-6B66-44BB-8EBC-A8D1CAAAA3D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EBE39C9-4E7F-401A-A3B5-B100D8278D12}"/>
              </a:ext>
            </a:extLst>
          </p:cNvPr>
          <p:cNvSpPr>
            <a:spLocks noGrp="1"/>
          </p:cNvSpPr>
          <p:nvPr>
            <p:ph type="dt" sz="half" idx="10"/>
          </p:nvPr>
        </p:nvSpPr>
        <p:spPr/>
        <p:txBody>
          <a:bodyPr/>
          <a:lstStyle/>
          <a:p>
            <a:fld id="{E9E54599-4A01-415F-9378-93CBE9708AE9}" type="datetimeFigureOut">
              <a:rPr lang="es-CO" smtClean="0"/>
              <a:t>18/11/2020</a:t>
            </a:fld>
            <a:endParaRPr lang="es-CO"/>
          </a:p>
        </p:txBody>
      </p:sp>
      <p:sp>
        <p:nvSpPr>
          <p:cNvPr id="8" name="Marcador de pie de página 7">
            <a:extLst>
              <a:ext uri="{FF2B5EF4-FFF2-40B4-BE49-F238E27FC236}">
                <a16:creationId xmlns:a16="http://schemas.microsoft.com/office/drawing/2014/main" id="{EEEF94F4-4C56-43D8-9A70-5CF865E89E2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E3B0208-FF3D-43BE-89FF-DC0F362E1F35}"/>
              </a:ext>
            </a:extLst>
          </p:cNvPr>
          <p:cNvSpPr>
            <a:spLocks noGrp="1"/>
          </p:cNvSpPr>
          <p:nvPr>
            <p:ph type="sldNum" sz="quarter" idx="12"/>
          </p:nvPr>
        </p:nvSpPr>
        <p:spPr/>
        <p:txBody>
          <a:bodyPr/>
          <a:lstStyle/>
          <a:p>
            <a:fld id="{80A3822E-24B8-4A16-B4BB-8BE9AE8991A5}" type="slidenum">
              <a:rPr lang="es-CO" smtClean="0"/>
              <a:t>‹Nº›</a:t>
            </a:fld>
            <a:endParaRPr lang="es-CO"/>
          </a:p>
        </p:txBody>
      </p:sp>
    </p:spTree>
    <p:extLst>
      <p:ext uri="{BB962C8B-B14F-4D97-AF65-F5344CB8AC3E}">
        <p14:creationId xmlns:p14="http://schemas.microsoft.com/office/powerpoint/2010/main" val="177601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810A89-F9A6-4CA6-AC37-8FE1A549750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92C3CDB1-6D57-46B9-B807-EC94D18C1655}"/>
              </a:ext>
            </a:extLst>
          </p:cNvPr>
          <p:cNvSpPr>
            <a:spLocks noGrp="1"/>
          </p:cNvSpPr>
          <p:nvPr>
            <p:ph type="dt" sz="half" idx="10"/>
          </p:nvPr>
        </p:nvSpPr>
        <p:spPr/>
        <p:txBody>
          <a:bodyPr/>
          <a:lstStyle/>
          <a:p>
            <a:fld id="{E9E54599-4A01-415F-9378-93CBE9708AE9}" type="datetimeFigureOut">
              <a:rPr lang="es-CO" smtClean="0"/>
              <a:t>18/11/2020</a:t>
            </a:fld>
            <a:endParaRPr lang="es-CO"/>
          </a:p>
        </p:txBody>
      </p:sp>
      <p:sp>
        <p:nvSpPr>
          <p:cNvPr id="4" name="Marcador de pie de página 3">
            <a:extLst>
              <a:ext uri="{FF2B5EF4-FFF2-40B4-BE49-F238E27FC236}">
                <a16:creationId xmlns:a16="http://schemas.microsoft.com/office/drawing/2014/main" id="{9CEBC1BE-F455-4FA4-91CA-C53E556B591A}"/>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14237AE1-54FD-42A1-B7B4-7F7A60025ACB}"/>
              </a:ext>
            </a:extLst>
          </p:cNvPr>
          <p:cNvSpPr>
            <a:spLocks noGrp="1"/>
          </p:cNvSpPr>
          <p:nvPr>
            <p:ph type="sldNum" sz="quarter" idx="12"/>
          </p:nvPr>
        </p:nvSpPr>
        <p:spPr/>
        <p:txBody>
          <a:bodyPr/>
          <a:lstStyle/>
          <a:p>
            <a:fld id="{80A3822E-24B8-4A16-B4BB-8BE9AE8991A5}" type="slidenum">
              <a:rPr lang="es-CO" smtClean="0"/>
              <a:t>‹Nº›</a:t>
            </a:fld>
            <a:endParaRPr lang="es-CO"/>
          </a:p>
        </p:txBody>
      </p:sp>
    </p:spTree>
    <p:extLst>
      <p:ext uri="{BB962C8B-B14F-4D97-AF65-F5344CB8AC3E}">
        <p14:creationId xmlns:p14="http://schemas.microsoft.com/office/powerpoint/2010/main" val="4036902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763F5BB-1F80-4A14-B446-07E4EBAC8692}"/>
              </a:ext>
            </a:extLst>
          </p:cNvPr>
          <p:cNvSpPr>
            <a:spLocks noGrp="1"/>
          </p:cNvSpPr>
          <p:nvPr>
            <p:ph type="dt" sz="half" idx="10"/>
          </p:nvPr>
        </p:nvSpPr>
        <p:spPr/>
        <p:txBody>
          <a:bodyPr/>
          <a:lstStyle/>
          <a:p>
            <a:fld id="{E9E54599-4A01-415F-9378-93CBE9708AE9}" type="datetimeFigureOut">
              <a:rPr lang="es-CO" smtClean="0"/>
              <a:t>18/11/2020</a:t>
            </a:fld>
            <a:endParaRPr lang="es-CO"/>
          </a:p>
        </p:txBody>
      </p:sp>
      <p:sp>
        <p:nvSpPr>
          <p:cNvPr id="3" name="Marcador de pie de página 2">
            <a:extLst>
              <a:ext uri="{FF2B5EF4-FFF2-40B4-BE49-F238E27FC236}">
                <a16:creationId xmlns:a16="http://schemas.microsoft.com/office/drawing/2014/main" id="{B4E342C0-158F-44AC-835F-86360845138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34F83059-C94B-4019-AE95-CC5A8ACB9A37}"/>
              </a:ext>
            </a:extLst>
          </p:cNvPr>
          <p:cNvSpPr>
            <a:spLocks noGrp="1"/>
          </p:cNvSpPr>
          <p:nvPr>
            <p:ph type="sldNum" sz="quarter" idx="12"/>
          </p:nvPr>
        </p:nvSpPr>
        <p:spPr/>
        <p:txBody>
          <a:bodyPr/>
          <a:lstStyle/>
          <a:p>
            <a:fld id="{80A3822E-24B8-4A16-B4BB-8BE9AE8991A5}" type="slidenum">
              <a:rPr lang="es-CO" smtClean="0"/>
              <a:t>‹Nº›</a:t>
            </a:fld>
            <a:endParaRPr lang="es-CO"/>
          </a:p>
        </p:txBody>
      </p:sp>
    </p:spTree>
    <p:extLst>
      <p:ext uri="{BB962C8B-B14F-4D97-AF65-F5344CB8AC3E}">
        <p14:creationId xmlns:p14="http://schemas.microsoft.com/office/powerpoint/2010/main" val="3075627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C14011-F055-4B76-85B7-7D7D3A2F280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A65CE88-22FB-45D7-8A69-9A892473E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4C3A9A2A-9618-470C-B05D-B9AE46629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F39E8B8-FE0E-44BF-9FBA-6CC1514FFCF3}"/>
              </a:ext>
            </a:extLst>
          </p:cNvPr>
          <p:cNvSpPr>
            <a:spLocks noGrp="1"/>
          </p:cNvSpPr>
          <p:nvPr>
            <p:ph type="dt" sz="half" idx="10"/>
          </p:nvPr>
        </p:nvSpPr>
        <p:spPr/>
        <p:txBody>
          <a:bodyPr/>
          <a:lstStyle/>
          <a:p>
            <a:fld id="{E9E54599-4A01-415F-9378-93CBE9708AE9}" type="datetimeFigureOut">
              <a:rPr lang="es-CO" smtClean="0"/>
              <a:t>18/11/2020</a:t>
            </a:fld>
            <a:endParaRPr lang="es-CO"/>
          </a:p>
        </p:txBody>
      </p:sp>
      <p:sp>
        <p:nvSpPr>
          <p:cNvPr id="6" name="Marcador de pie de página 5">
            <a:extLst>
              <a:ext uri="{FF2B5EF4-FFF2-40B4-BE49-F238E27FC236}">
                <a16:creationId xmlns:a16="http://schemas.microsoft.com/office/drawing/2014/main" id="{F5C05922-09C7-4508-950C-143D2C2A2F2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ED31AF1-B737-4C8B-84A4-1BBD0606C469}"/>
              </a:ext>
            </a:extLst>
          </p:cNvPr>
          <p:cNvSpPr>
            <a:spLocks noGrp="1"/>
          </p:cNvSpPr>
          <p:nvPr>
            <p:ph type="sldNum" sz="quarter" idx="12"/>
          </p:nvPr>
        </p:nvSpPr>
        <p:spPr/>
        <p:txBody>
          <a:bodyPr/>
          <a:lstStyle/>
          <a:p>
            <a:fld id="{80A3822E-24B8-4A16-B4BB-8BE9AE8991A5}" type="slidenum">
              <a:rPr lang="es-CO" smtClean="0"/>
              <a:t>‹Nº›</a:t>
            </a:fld>
            <a:endParaRPr lang="es-CO"/>
          </a:p>
        </p:txBody>
      </p:sp>
    </p:spTree>
    <p:extLst>
      <p:ext uri="{BB962C8B-B14F-4D97-AF65-F5344CB8AC3E}">
        <p14:creationId xmlns:p14="http://schemas.microsoft.com/office/powerpoint/2010/main" val="3016985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5701B-EB3E-40F1-9A81-5E326FE4CDC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FF561AB7-3D25-4646-857E-B743637048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74ED5F2C-6D96-4BB1-B6B8-896261FC5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17EAC10-CC35-4062-B706-DBFC368779EB}"/>
              </a:ext>
            </a:extLst>
          </p:cNvPr>
          <p:cNvSpPr>
            <a:spLocks noGrp="1"/>
          </p:cNvSpPr>
          <p:nvPr>
            <p:ph type="dt" sz="half" idx="10"/>
          </p:nvPr>
        </p:nvSpPr>
        <p:spPr/>
        <p:txBody>
          <a:bodyPr/>
          <a:lstStyle/>
          <a:p>
            <a:fld id="{E9E54599-4A01-415F-9378-93CBE9708AE9}" type="datetimeFigureOut">
              <a:rPr lang="es-CO" smtClean="0"/>
              <a:t>18/11/2020</a:t>
            </a:fld>
            <a:endParaRPr lang="es-CO"/>
          </a:p>
        </p:txBody>
      </p:sp>
      <p:sp>
        <p:nvSpPr>
          <p:cNvPr id="6" name="Marcador de pie de página 5">
            <a:extLst>
              <a:ext uri="{FF2B5EF4-FFF2-40B4-BE49-F238E27FC236}">
                <a16:creationId xmlns:a16="http://schemas.microsoft.com/office/drawing/2014/main" id="{5AC6D08A-8637-4DD9-A882-02D6244D7EE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05A885F-C26B-4B2F-8BEA-8EAD05C91F67}"/>
              </a:ext>
            </a:extLst>
          </p:cNvPr>
          <p:cNvSpPr>
            <a:spLocks noGrp="1"/>
          </p:cNvSpPr>
          <p:nvPr>
            <p:ph type="sldNum" sz="quarter" idx="12"/>
          </p:nvPr>
        </p:nvSpPr>
        <p:spPr/>
        <p:txBody>
          <a:bodyPr/>
          <a:lstStyle/>
          <a:p>
            <a:fld id="{80A3822E-24B8-4A16-B4BB-8BE9AE8991A5}" type="slidenum">
              <a:rPr lang="es-CO" smtClean="0"/>
              <a:t>‹Nº›</a:t>
            </a:fld>
            <a:endParaRPr lang="es-CO"/>
          </a:p>
        </p:txBody>
      </p:sp>
    </p:spTree>
    <p:extLst>
      <p:ext uri="{BB962C8B-B14F-4D97-AF65-F5344CB8AC3E}">
        <p14:creationId xmlns:p14="http://schemas.microsoft.com/office/powerpoint/2010/main" val="3002506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0DDF93C-AD4E-48E5-A31F-57FF2EE7DE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716A37A-AC9B-4B97-AEE4-CD5563D156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7B2647C-09FE-46E7-B56B-42E22EF3A5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54599-4A01-415F-9378-93CBE9708AE9}" type="datetimeFigureOut">
              <a:rPr lang="es-CO" smtClean="0"/>
              <a:t>18/11/2020</a:t>
            </a:fld>
            <a:endParaRPr lang="es-CO"/>
          </a:p>
        </p:txBody>
      </p:sp>
      <p:sp>
        <p:nvSpPr>
          <p:cNvPr id="5" name="Marcador de pie de página 4">
            <a:extLst>
              <a:ext uri="{FF2B5EF4-FFF2-40B4-BE49-F238E27FC236}">
                <a16:creationId xmlns:a16="http://schemas.microsoft.com/office/drawing/2014/main" id="{846D7987-80AB-45D8-B91B-32C538673A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BF00F94C-9C29-41AE-8A79-AA7D28DBA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3822E-24B8-4A16-B4BB-8BE9AE8991A5}" type="slidenum">
              <a:rPr lang="es-CO" smtClean="0"/>
              <a:t>‹Nº›</a:t>
            </a:fld>
            <a:endParaRPr lang="es-CO"/>
          </a:p>
        </p:txBody>
      </p:sp>
    </p:spTree>
    <p:extLst>
      <p:ext uri="{BB962C8B-B14F-4D97-AF65-F5344CB8AC3E}">
        <p14:creationId xmlns:p14="http://schemas.microsoft.com/office/powerpoint/2010/main" val="2123028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B1A1DF-C5A7-431F-AB9F-39524C6499B2}"/>
              </a:ext>
            </a:extLst>
          </p:cNvPr>
          <p:cNvSpPr>
            <a:spLocks noGrp="1"/>
          </p:cNvSpPr>
          <p:nvPr>
            <p:ph type="title"/>
          </p:nvPr>
        </p:nvSpPr>
        <p:spPr>
          <a:xfrm>
            <a:off x="838199" y="593725"/>
            <a:ext cx="10791825" cy="1325563"/>
          </a:xfrm>
        </p:spPr>
        <p:txBody>
          <a:bodyPr>
            <a:normAutofit fontScale="90000"/>
          </a:bodyPr>
          <a:lstStyle/>
          <a:p>
            <a:pPr algn="ctr"/>
            <a:r>
              <a:rPr lang="es-CO" sz="6600" b="1" i="1" dirty="0" err="1">
                <a:solidFill>
                  <a:srgbClr val="292929"/>
                </a:solidFill>
                <a:effectLst/>
                <a:latin typeface="fell"/>
              </a:rPr>
              <a:t>Essential</a:t>
            </a:r>
            <a:r>
              <a:rPr lang="es-CO" b="0" i="0" dirty="0">
                <a:solidFill>
                  <a:srgbClr val="292929"/>
                </a:solidFill>
                <a:effectLst/>
                <a:latin typeface="fell"/>
              </a:rPr>
              <a:t> </a:t>
            </a:r>
            <a:r>
              <a:rPr lang="es-CO" b="0" i="1" dirty="0">
                <a:solidFill>
                  <a:schemeClr val="tx1">
                    <a:lumMod val="75000"/>
                    <a:lumOff val="25000"/>
                  </a:schemeClr>
                </a:solidFill>
                <a:effectLst/>
                <a:latin typeface="fell"/>
              </a:rPr>
              <a:t>Neural Network </a:t>
            </a:r>
            <a:r>
              <a:rPr lang="es-CO" sz="6600" b="1" i="1" dirty="0" err="1">
                <a:solidFill>
                  <a:srgbClr val="292929"/>
                </a:solidFill>
                <a:latin typeface="fell"/>
              </a:rPr>
              <a:t>Architectures</a:t>
            </a:r>
            <a:br>
              <a:rPr lang="es-CO" b="0" i="1" dirty="0">
                <a:solidFill>
                  <a:schemeClr val="tx1">
                    <a:lumMod val="75000"/>
                    <a:lumOff val="25000"/>
                  </a:schemeClr>
                </a:solidFill>
                <a:effectLst/>
                <a:latin typeface="fell"/>
              </a:rPr>
            </a:br>
            <a:r>
              <a:rPr lang="es-CO" sz="3100" b="1" i="0" dirty="0">
                <a:solidFill>
                  <a:schemeClr val="tx1">
                    <a:lumMod val="75000"/>
                    <a:lumOff val="25000"/>
                  </a:schemeClr>
                </a:solidFill>
                <a:effectLst/>
                <a:latin typeface="sohne"/>
              </a:rPr>
              <a:t>Standard, </a:t>
            </a:r>
            <a:r>
              <a:rPr lang="es-CO" sz="3100" b="1" i="0" dirty="0" err="1">
                <a:solidFill>
                  <a:schemeClr val="tx1">
                    <a:lumMod val="75000"/>
                    <a:lumOff val="25000"/>
                  </a:schemeClr>
                </a:solidFill>
                <a:effectLst/>
                <a:latin typeface="sohne"/>
              </a:rPr>
              <a:t>Recurrent</a:t>
            </a:r>
            <a:r>
              <a:rPr lang="es-CO" sz="3100" b="1" i="0" dirty="0">
                <a:solidFill>
                  <a:schemeClr val="tx1">
                    <a:lumMod val="75000"/>
                    <a:lumOff val="25000"/>
                  </a:schemeClr>
                </a:solidFill>
                <a:effectLst/>
                <a:latin typeface="sohne"/>
              </a:rPr>
              <a:t>, </a:t>
            </a:r>
            <a:r>
              <a:rPr lang="es-CO" sz="3100" b="1" i="0" dirty="0" err="1">
                <a:solidFill>
                  <a:schemeClr val="tx1">
                    <a:lumMod val="75000"/>
                    <a:lumOff val="25000"/>
                  </a:schemeClr>
                </a:solidFill>
                <a:effectLst/>
                <a:latin typeface="sohne"/>
              </a:rPr>
              <a:t>Convolutional</a:t>
            </a:r>
            <a:r>
              <a:rPr lang="es-CO" sz="3100" b="1" i="0" dirty="0">
                <a:solidFill>
                  <a:schemeClr val="tx1">
                    <a:lumMod val="75000"/>
                    <a:lumOff val="25000"/>
                  </a:schemeClr>
                </a:solidFill>
                <a:effectLst/>
                <a:latin typeface="sohne"/>
              </a:rPr>
              <a:t>, </a:t>
            </a:r>
            <a:r>
              <a:rPr lang="es-CO" sz="3100" b="1" i="0" dirty="0" err="1">
                <a:solidFill>
                  <a:schemeClr val="tx1">
                    <a:lumMod val="75000"/>
                    <a:lumOff val="25000"/>
                  </a:schemeClr>
                </a:solidFill>
                <a:effectLst/>
                <a:latin typeface="sohne"/>
              </a:rPr>
              <a:t>Autoencoder</a:t>
            </a:r>
            <a:r>
              <a:rPr lang="es-CO" sz="3100" b="1" i="0" dirty="0">
                <a:solidFill>
                  <a:schemeClr val="tx1">
                    <a:lumMod val="75000"/>
                    <a:lumOff val="25000"/>
                  </a:schemeClr>
                </a:solidFill>
                <a:effectLst/>
                <a:latin typeface="sohne"/>
              </a:rPr>
              <a:t>, &amp; </a:t>
            </a:r>
            <a:r>
              <a:rPr lang="es-CO" sz="3100" b="1" i="0" dirty="0" err="1">
                <a:solidFill>
                  <a:schemeClr val="tx1">
                    <a:lumMod val="75000"/>
                    <a:lumOff val="25000"/>
                  </a:schemeClr>
                </a:solidFill>
                <a:effectLst/>
                <a:latin typeface="sohne"/>
              </a:rPr>
              <a:t>GANs</a:t>
            </a:r>
            <a:br>
              <a:rPr lang="es-CO" b="1" i="0" dirty="0">
                <a:solidFill>
                  <a:schemeClr val="tx1">
                    <a:lumMod val="75000"/>
                    <a:lumOff val="25000"/>
                  </a:schemeClr>
                </a:solidFill>
                <a:effectLst/>
                <a:latin typeface="sohne"/>
              </a:rPr>
            </a:br>
            <a:endParaRPr lang="es-CO" b="1" i="1" dirty="0">
              <a:solidFill>
                <a:schemeClr val="tx1">
                  <a:lumMod val="75000"/>
                  <a:lumOff val="25000"/>
                </a:schemeClr>
              </a:solidFill>
            </a:endParaRPr>
          </a:p>
        </p:txBody>
      </p:sp>
      <p:sp>
        <p:nvSpPr>
          <p:cNvPr id="3" name="Marcador de contenido 2">
            <a:extLst>
              <a:ext uri="{FF2B5EF4-FFF2-40B4-BE49-F238E27FC236}">
                <a16:creationId xmlns:a16="http://schemas.microsoft.com/office/drawing/2014/main" id="{80E45A38-3260-4521-AF4E-A1DC9D3E7375}"/>
              </a:ext>
            </a:extLst>
          </p:cNvPr>
          <p:cNvSpPr>
            <a:spLocks noGrp="1"/>
          </p:cNvSpPr>
          <p:nvPr>
            <p:ph idx="1"/>
          </p:nvPr>
        </p:nvSpPr>
        <p:spPr>
          <a:xfrm>
            <a:off x="838200" y="2130425"/>
            <a:ext cx="10515600" cy="4060825"/>
          </a:xfrm>
        </p:spPr>
        <p:txBody>
          <a:bodyPr/>
          <a:lstStyle/>
          <a:p>
            <a:pPr marL="0" indent="0">
              <a:buNone/>
            </a:pPr>
            <a:r>
              <a:rPr lang="es-CO" sz="3600" b="1" i="0" dirty="0">
                <a:solidFill>
                  <a:schemeClr val="tx1">
                    <a:lumMod val="75000"/>
                    <a:lumOff val="25000"/>
                  </a:schemeClr>
                </a:solidFill>
                <a:effectLst/>
                <a:latin typeface="sohne"/>
              </a:rPr>
              <a:t>Standard</a:t>
            </a:r>
          </a:p>
          <a:p>
            <a:pPr marL="0" indent="0">
              <a:buNone/>
            </a:pPr>
            <a:endParaRPr lang="es-CO" b="1" dirty="0">
              <a:solidFill>
                <a:schemeClr val="tx1">
                  <a:lumMod val="75000"/>
                  <a:lumOff val="25000"/>
                </a:schemeClr>
              </a:solidFill>
              <a:latin typeface="sohne"/>
            </a:endParaRPr>
          </a:p>
          <a:p>
            <a:pPr marL="0" indent="0">
              <a:buNone/>
            </a:pPr>
            <a:r>
              <a:rPr lang="es-CO" b="1" dirty="0">
                <a:solidFill>
                  <a:schemeClr val="tx1">
                    <a:lumMod val="75000"/>
                    <a:lumOff val="25000"/>
                  </a:schemeClr>
                </a:solidFill>
                <a:latin typeface="sohne"/>
              </a:rPr>
              <a:t>1-Perceptron</a:t>
            </a:r>
          </a:p>
          <a:p>
            <a:pPr marL="0" indent="0">
              <a:buNone/>
            </a:pPr>
            <a:endParaRPr lang="es-CO" dirty="0"/>
          </a:p>
        </p:txBody>
      </p:sp>
      <p:pic>
        <p:nvPicPr>
          <p:cNvPr id="5" name="Imagen 4">
            <a:extLst>
              <a:ext uri="{FF2B5EF4-FFF2-40B4-BE49-F238E27FC236}">
                <a16:creationId xmlns:a16="http://schemas.microsoft.com/office/drawing/2014/main" id="{C34AB1F7-C155-4DD1-A3B8-93B813814B92}"/>
              </a:ext>
            </a:extLst>
          </p:cNvPr>
          <p:cNvPicPr>
            <a:picLocks noChangeAspect="1"/>
          </p:cNvPicPr>
          <p:nvPr/>
        </p:nvPicPr>
        <p:blipFill rotWithShape="1">
          <a:blip r:embed="rId2"/>
          <a:srcRect l="25235" t="46389" r="26875" b="27986"/>
          <a:stretch/>
        </p:blipFill>
        <p:spPr>
          <a:xfrm>
            <a:off x="3343275" y="4160837"/>
            <a:ext cx="5838826" cy="1757363"/>
          </a:xfrm>
          <a:prstGeom prst="rect">
            <a:avLst/>
          </a:prstGeom>
        </p:spPr>
      </p:pic>
    </p:spTree>
    <p:extLst>
      <p:ext uri="{BB962C8B-B14F-4D97-AF65-F5344CB8AC3E}">
        <p14:creationId xmlns:p14="http://schemas.microsoft.com/office/powerpoint/2010/main" val="944330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248FA12-6403-4422-860A-F1527E690280}"/>
              </a:ext>
            </a:extLst>
          </p:cNvPr>
          <p:cNvSpPr>
            <a:spLocks noGrp="1"/>
          </p:cNvSpPr>
          <p:nvPr>
            <p:ph idx="1"/>
          </p:nvPr>
        </p:nvSpPr>
        <p:spPr>
          <a:xfrm>
            <a:off x="838200" y="644525"/>
            <a:ext cx="10515600" cy="4351338"/>
          </a:xfrm>
        </p:spPr>
        <p:txBody>
          <a:bodyPr/>
          <a:lstStyle/>
          <a:p>
            <a:pPr marL="0" indent="0" algn="just">
              <a:buNone/>
            </a:pPr>
            <a:r>
              <a:rPr lang="en-US" b="1" dirty="0">
                <a:solidFill>
                  <a:schemeClr val="tx1">
                    <a:lumMod val="75000"/>
                    <a:lumOff val="25000"/>
                  </a:schemeClr>
                </a:solidFill>
                <a:latin typeface="sohne"/>
              </a:rPr>
              <a:t>9- Conditional GAN (</a:t>
            </a:r>
            <a:r>
              <a:rPr lang="en-US" b="1" dirty="0" err="1">
                <a:solidFill>
                  <a:schemeClr val="tx1">
                    <a:lumMod val="75000"/>
                    <a:lumOff val="25000"/>
                  </a:schemeClr>
                </a:solidFill>
                <a:latin typeface="sohne"/>
              </a:rPr>
              <a:t>cGANs</a:t>
            </a:r>
            <a:r>
              <a:rPr lang="en-US" b="1" dirty="0">
                <a:solidFill>
                  <a:schemeClr val="tx1">
                    <a:lumMod val="75000"/>
                    <a:lumOff val="25000"/>
                  </a:schemeClr>
                </a:solidFill>
                <a:latin typeface="sohne"/>
              </a:rPr>
              <a:t>)</a:t>
            </a:r>
            <a:endParaRPr lang="en-US" b="0" i="0" dirty="0">
              <a:solidFill>
                <a:srgbClr val="292929"/>
              </a:solidFill>
              <a:effectLst/>
              <a:latin typeface="charter"/>
            </a:endParaRPr>
          </a:p>
          <a:p>
            <a:pPr marL="0" indent="0" algn="just">
              <a:buNone/>
            </a:pPr>
            <a:r>
              <a:rPr lang="es-CO" dirty="0" err="1"/>
              <a:t>When</a:t>
            </a:r>
            <a:r>
              <a:rPr lang="es-CO" dirty="0"/>
              <a:t> a </a:t>
            </a:r>
            <a:r>
              <a:rPr lang="es-CO" dirty="0" err="1"/>
              <a:t>chosen</a:t>
            </a:r>
            <a:r>
              <a:rPr lang="es-CO" dirty="0"/>
              <a:t> </a:t>
            </a:r>
            <a:r>
              <a:rPr lang="es-CO" dirty="0" err="1"/>
              <a:t>percentage</a:t>
            </a:r>
            <a:r>
              <a:rPr lang="es-CO" dirty="0"/>
              <a:t> </a:t>
            </a:r>
            <a:r>
              <a:rPr lang="es-CO" dirty="0" err="1"/>
              <a:t>of</a:t>
            </a:r>
            <a:r>
              <a:rPr lang="es-CO" dirty="0"/>
              <a:t> </a:t>
            </a:r>
            <a:r>
              <a:rPr lang="es-CO" dirty="0" err="1"/>
              <a:t>the</a:t>
            </a:r>
            <a:r>
              <a:rPr lang="es-CO" dirty="0"/>
              <a:t> </a:t>
            </a:r>
            <a:r>
              <a:rPr lang="es-CO" dirty="0" err="1"/>
              <a:t>images</a:t>
            </a:r>
            <a:r>
              <a:rPr lang="es-CO" dirty="0"/>
              <a:t> are </a:t>
            </a:r>
            <a:r>
              <a:rPr lang="es-CO" dirty="0" err="1"/>
              <a:t>passed</a:t>
            </a:r>
            <a:r>
              <a:rPr lang="es-CO" dirty="0"/>
              <a:t> </a:t>
            </a:r>
            <a:r>
              <a:rPr lang="es-CO" dirty="0" err="1"/>
              <a:t>by</a:t>
            </a:r>
            <a:r>
              <a:rPr lang="es-CO" dirty="0"/>
              <a:t> </a:t>
            </a:r>
            <a:r>
              <a:rPr lang="es-CO" dirty="0" err="1"/>
              <a:t>the</a:t>
            </a:r>
            <a:r>
              <a:rPr lang="es-CO" dirty="0"/>
              <a:t> </a:t>
            </a:r>
            <a:r>
              <a:rPr lang="es-CO" dirty="0" err="1"/>
              <a:t>discriminator</a:t>
            </a:r>
            <a:endParaRPr lang="es-CO" dirty="0"/>
          </a:p>
        </p:txBody>
      </p:sp>
      <p:pic>
        <p:nvPicPr>
          <p:cNvPr id="5" name="Imagen 4">
            <a:extLst>
              <a:ext uri="{FF2B5EF4-FFF2-40B4-BE49-F238E27FC236}">
                <a16:creationId xmlns:a16="http://schemas.microsoft.com/office/drawing/2014/main" id="{3B2B8399-3359-4C34-A87D-EE6E98C8862E}"/>
              </a:ext>
            </a:extLst>
          </p:cNvPr>
          <p:cNvPicPr>
            <a:picLocks noChangeAspect="1"/>
          </p:cNvPicPr>
          <p:nvPr/>
        </p:nvPicPr>
        <p:blipFill rotWithShape="1">
          <a:blip r:embed="rId2"/>
          <a:srcRect l="24453" t="39445" r="26641" b="19722"/>
          <a:stretch/>
        </p:blipFill>
        <p:spPr>
          <a:xfrm>
            <a:off x="3200399" y="1800225"/>
            <a:ext cx="5962651" cy="2800350"/>
          </a:xfrm>
          <a:prstGeom prst="rect">
            <a:avLst/>
          </a:prstGeom>
        </p:spPr>
      </p:pic>
      <p:sp>
        <p:nvSpPr>
          <p:cNvPr id="6" name="Marcador de contenido 2">
            <a:extLst>
              <a:ext uri="{FF2B5EF4-FFF2-40B4-BE49-F238E27FC236}">
                <a16:creationId xmlns:a16="http://schemas.microsoft.com/office/drawing/2014/main" id="{4141362C-8130-4E6E-AF1D-820FA4E92820}"/>
              </a:ext>
            </a:extLst>
          </p:cNvPr>
          <p:cNvSpPr txBox="1">
            <a:spLocks/>
          </p:cNvSpPr>
          <p:nvPr/>
        </p:nvSpPr>
        <p:spPr>
          <a:xfrm>
            <a:off x="1085850" y="4995862"/>
            <a:ext cx="10515600" cy="1419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chemeClr val="tx1">
                    <a:lumMod val="75000"/>
                    <a:lumOff val="25000"/>
                  </a:schemeClr>
                </a:solidFill>
                <a:latin typeface="sohne"/>
              </a:rPr>
              <a:t>10- Cycle GAN</a:t>
            </a:r>
          </a:p>
          <a:p>
            <a:pPr marL="0" indent="0" algn="just">
              <a:buFont typeface="Arial" panose="020B0604020202020204" pitchFamily="34" charset="0"/>
              <a:buNone/>
            </a:pPr>
            <a:r>
              <a:rPr lang="es-CO" dirty="0" err="1"/>
              <a:t>When</a:t>
            </a:r>
            <a:r>
              <a:rPr lang="es-CO" dirty="0"/>
              <a:t> 2 </a:t>
            </a:r>
            <a:r>
              <a:rPr lang="es-CO" dirty="0" err="1"/>
              <a:t>gans</a:t>
            </a:r>
            <a:r>
              <a:rPr lang="es-CO" dirty="0"/>
              <a:t> compete </a:t>
            </a:r>
            <a:r>
              <a:rPr lang="es-CO" dirty="0" err="1"/>
              <a:t>to</a:t>
            </a:r>
            <a:r>
              <a:rPr lang="es-CO" dirty="0"/>
              <a:t> </a:t>
            </a:r>
            <a:r>
              <a:rPr lang="es-CO" dirty="0" err="1"/>
              <a:t>generate</a:t>
            </a:r>
            <a:r>
              <a:rPr lang="es-CO" dirty="0"/>
              <a:t> </a:t>
            </a:r>
            <a:r>
              <a:rPr lang="es-CO" dirty="0" err="1"/>
              <a:t>images</a:t>
            </a:r>
            <a:r>
              <a:rPr lang="es-CO" dirty="0"/>
              <a:t> </a:t>
            </a:r>
            <a:r>
              <a:rPr lang="es-CO" dirty="0" err="1"/>
              <a:t>using</a:t>
            </a:r>
            <a:r>
              <a:rPr lang="es-CO" dirty="0"/>
              <a:t> </a:t>
            </a:r>
            <a:r>
              <a:rPr lang="es-CO" dirty="0" err="1"/>
              <a:t>unpaired</a:t>
            </a:r>
            <a:r>
              <a:rPr lang="es-CO" dirty="0"/>
              <a:t> training data.</a:t>
            </a:r>
          </a:p>
        </p:txBody>
      </p:sp>
    </p:spTree>
    <p:extLst>
      <p:ext uri="{BB962C8B-B14F-4D97-AF65-F5344CB8AC3E}">
        <p14:creationId xmlns:p14="http://schemas.microsoft.com/office/powerpoint/2010/main" val="1952127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E596B-1E50-405A-9200-306BA0FA5885}"/>
              </a:ext>
            </a:extLst>
          </p:cNvPr>
          <p:cNvSpPr>
            <a:spLocks noGrp="1"/>
          </p:cNvSpPr>
          <p:nvPr>
            <p:ph type="title"/>
          </p:nvPr>
        </p:nvSpPr>
        <p:spPr>
          <a:xfrm>
            <a:off x="819150" y="500062"/>
            <a:ext cx="10515600" cy="1325563"/>
          </a:xfrm>
        </p:spPr>
        <p:txBody>
          <a:bodyPr>
            <a:normAutofit fontScale="90000"/>
          </a:bodyPr>
          <a:lstStyle/>
          <a:p>
            <a:pPr algn="ctr"/>
            <a:r>
              <a:rPr lang="es-CO" sz="4900" i="1" dirty="0" err="1"/>
              <a:t>Evaluation</a:t>
            </a:r>
            <a:r>
              <a:rPr lang="es-CO" sz="4900" i="1" dirty="0"/>
              <a:t> </a:t>
            </a:r>
            <a:r>
              <a:rPr lang="es-CO" sz="7300" b="1" i="1" dirty="0" err="1"/>
              <a:t>Metrics</a:t>
            </a:r>
            <a:r>
              <a:rPr lang="es-CO" sz="4900" i="1" dirty="0"/>
              <a:t> </a:t>
            </a:r>
            <a:r>
              <a:rPr lang="es-CO" sz="4900" i="1" dirty="0" err="1"/>
              <a:t>for</a:t>
            </a:r>
            <a:r>
              <a:rPr lang="es-CO" sz="4900" i="1" dirty="0"/>
              <a:t> Neural Networks</a:t>
            </a:r>
            <a:br>
              <a:rPr lang="es-CO" sz="4900" i="1" dirty="0"/>
            </a:br>
            <a:r>
              <a:rPr lang="en-US" sz="3600" b="0" i="0" dirty="0">
                <a:solidFill>
                  <a:srgbClr val="333333"/>
                </a:solidFill>
                <a:effectLst/>
                <a:latin typeface="poppins"/>
              </a:rPr>
              <a:t>Accuracy, Precision, Recall, and F1</a:t>
            </a:r>
            <a:br>
              <a:rPr lang="en-US" b="0" i="0" dirty="0">
                <a:solidFill>
                  <a:srgbClr val="333333"/>
                </a:solidFill>
                <a:effectLst/>
                <a:latin typeface="poppins"/>
              </a:rPr>
            </a:br>
            <a:endParaRPr lang="es-CO" dirty="0"/>
          </a:p>
        </p:txBody>
      </p:sp>
      <p:sp>
        <p:nvSpPr>
          <p:cNvPr id="3" name="Marcador de contenido 2">
            <a:extLst>
              <a:ext uri="{FF2B5EF4-FFF2-40B4-BE49-F238E27FC236}">
                <a16:creationId xmlns:a16="http://schemas.microsoft.com/office/drawing/2014/main" id="{05DF9031-7B47-49E1-8ABB-3AE61EB25393}"/>
              </a:ext>
            </a:extLst>
          </p:cNvPr>
          <p:cNvSpPr>
            <a:spLocks noGrp="1"/>
          </p:cNvSpPr>
          <p:nvPr>
            <p:ph idx="1"/>
          </p:nvPr>
        </p:nvSpPr>
        <p:spPr/>
        <p:txBody>
          <a:bodyPr/>
          <a:lstStyle/>
          <a:p>
            <a:pPr marL="0" indent="0" algn="just">
              <a:buNone/>
            </a:pPr>
            <a:r>
              <a:rPr lang="es-CO" b="0" i="0" dirty="0" err="1">
                <a:solidFill>
                  <a:srgbClr val="4D4E4F"/>
                </a:solidFill>
                <a:effectLst/>
                <a:latin typeface="Poppins"/>
              </a:rPr>
              <a:t>How</a:t>
            </a:r>
            <a:r>
              <a:rPr lang="es-CO" b="0" i="0" dirty="0">
                <a:solidFill>
                  <a:srgbClr val="4D4E4F"/>
                </a:solidFill>
                <a:effectLst/>
                <a:latin typeface="Poppins"/>
              </a:rPr>
              <a:t> </a:t>
            </a:r>
            <a:r>
              <a:rPr lang="es-CO" b="0" i="0" dirty="0" err="1">
                <a:solidFill>
                  <a:srgbClr val="4D4E4F"/>
                </a:solidFill>
                <a:effectLst/>
                <a:latin typeface="Poppins"/>
              </a:rPr>
              <a:t>to</a:t>
            </a:r>
            <a:r>
              <a:rPr lang="es-CO" b="0" i="0" dirty="0">
                <a:solidFill>
                  <a:srgbClr val="4D4E4F"/>
                </a:solidFill>
                <a:effectLst/>
                <a:latin typeface="Poppins"/>
              </a:rPr>
              <a:t> </a:t>
            </a:r>
            <a:r>
              <a:rPr lang="es-CO" b="0" i="0" dirty="0" err="1">
                <a:solidFill>
                  <a:srgbClr val="4D4E4F"/>
                </a:solidFill>
                <a:effectLst/>
                <a:latin typeface="Poppins"/>
              </a:rPr>
              <a:t>evaluate</a:t>
            </a:r>
            <a:r>
              <a:rPr lang="es-CO" b="0" i="0" dirty="0">
                <a:solidFill>
                  <a:srgbClr val="4D4E4F"/>
                </a:solidFill>
                <a:effectLst/>
                <a:latin typeface="Poppins"/>
              </a:rPr>
              <a:t> </a:t>
            </a:r>
            <a:r>
              <a:rPr lang="es-CO" b="0" i="0" dirty="0" err="1">
                <a:solidFill>
                  <a:srgbClr val="4D4E4F"/>
                </a:solidFill>
                <a:effectLst/>
                <a:latin typeface="Poppins"/>
              </a:rPr>
              <a:t>the</a:t>
            </a:r>
            <a:r>
              <a:rPr lang="es-CO" b="0" i="0" dirty="0">
                <a:solidFill>
                  <a:srgbClr val="4D4E4F"/>
                </a:solidFill>
                <a:effectLst/>
                <a:latin typeface="Poppins"/>
              </a:rPr>
              <a:t> </a:t>
            </a:r>
            <a:r>
              <a:rPr lang="es-CO" b="0" i="0" dirty="0" err="1">
                <a:solidFill>
                  <a:srgbClr val="4D4E4F"/>
                </a:solidFill>
                <a:effectLst/>
                <a:latin typeface="Poppins"/>
              </a:rPr>
              <a:t>model’s</a:t>
            </a:r>
            <a:r>
              <a:rPr lang="es-CO" b="0" i="0" dirty="0">
                <a:solidFill>
                  <a:srgbClr val="4D4E4F"/>
                </a:solidFill>
                <a:effectLst/>
                <a:latin typeface="Poppins"/>
              </a:rPr>
              <a:t> performance?</a:t>
            </a:r>
          </a:p>
          <a:p>
            <a:pPr marL="0" indent="0" algn="just">
              <a:buNone/>
            </a:pPr>
            <a:endParaRPr lang="es-CO" dirty="0">
              <a:solidFill>
                <a:srgbClr val="4D4E4F"/>
              </a:solidFill>
              <a:latin typeface="Poppins"/>
            </a:endParaRPr>
          </a:p>
          <a:p>
            <a:pPr marL="0" indent="0" algn="just">
              <a:buNone/>
            </a:pPr>
            <a:r>
              <a:rPr lang="es-CO" b="1" dirty="0" err="1">
                <a:solidFill>
                  <a:srgbClr val="333333"/>
                </a:solidFill>
                <a:effectLst/>
                <a:latin typeface="Poppins"/>
              </a:rPr>
              <a:t>Confusion</a:t>
            </a:r>
            <a:r>
              <a:rPr lang="es-CO" b="1" dirty="0">
                <a:solidFill>
                  <a:srgbClr val="333333"/>
                </a:solidFill>
                <a:effectLst/>
                <a:latin typeface="Poppins"/>
              </a:rPr>
              <a:t> Matrix</a:t>
            </a:r>
          </a:p>
          <a:p>
            <a:pPr marL="0" indent="0" algn="just">
              <a:buNone/>
            </a:pPr>
            <a:r>
              <a:rPr lang="en-US" b="0" i="0" dirty="0">
                <a:solidFill>
                  <a:srgbClr val="4D4E4F"/>
                </a:solidFill>
                <a:effectLst/>
                <a:latin typeface="Poppins"/>
              </a:rPr>
              <a:t>The predicted vs. actual classification can be charted in a table called a confusion matrix, it describes an output of negative vs. positive. These two outcomes are the “classes” of each examples.  Overall, how our model classify?</a:t>
            </a:r>
            <a:endParaRPr lang="es-CO" b="0" i="0" dirty="0">
              <a:solidFill>
                <a:srgbClr val="4D4E4F"/>
              </a:solidFill>
              <a:effectLst/>
              <a:latin typeface="Poppins"/>
            </a:endParaRPr>
          </a:p>
          <a:p>
            <a:pPr marL="0" indent="0" algn="just">
              <a:buNone/>
            </a:pPr>
            <a:endParaRPr lang="es-CO" dirty="0">
              <a:solidFill>
                <a:srgbClr val="4D4E4F"/>
              </a:solidFill>
              <a:latin typeface="Poppins"/>
            </a:endParaRPr>
          </a:p>
          <a:p>
            <a:pPr marL="0" indent="0" algn="just">
              <a:buNone/>
            </a:pPr>
            <a:endParaRPr lang="es-CO" dirty="0"/>
          </a:p>
        </p:txBody>
      </p:sp>
      <p:pic>
        <p:nvPicPr>
          <p:cNvPr id="6" name="Imagen 5">
            <a:extLst>
              <a:ext uri="{FF2B5EF4-FFF2-40B4-BE49-F238E27FC236}">
                <a16:creationId xmlns:a16="http://schemas.microsoft.com/office/drawing/2014/main" id="{F950E636-6ACF-4AAD-98A1-0C3CE2D3BED1}"/>
              </a:ext>
            </a:extLst>
          </p:cNvPr>
          <p:cNvPicPr>
            <a:picLocks noChangeAspect="1"/>
          </p:cNvPicPr>
          <p:nvPr/>
        </p:nvPicPr>
        <p:blipFill rotWithShape="1">
          <a:blip r:embed="rId2"/>
          <a:srcRect l="34417" t="53777" r="31250" b="36889"/>
          <a:stretch/>
        </p:blipFill>
        <p:spPr>
          <a:xfrm>
            <a:off x="173140" y="5108576"/>
            <a:ext cx="6158445" cy="941704"/>
          </a:xfrm>
          <a:prstGeom prst="rect">
            <a:avLst/>
          </a:prstGeom>
        </p:spPr>
      </p:pic>
      <p:pic>
        <p:nvPicPr>
          <p:cNvPr id="8" name="Imagen 7">
            <a:extLst>
              <a:ext uri="{FF2B5EF4-FFF2-40B4-BE49-F238E27FC236}">
                <a16:creationId xmlns:a16="http://schemas.microsoft.com/office/drawing/2014/main" id="{F6CF9D24-C8A8-4FE7-A33E-856B5DCC25FE}"/>
              </a:ext>
            </a:extLst>
          </p:cNvPr>
          <p:cNvPicPr>
            <a:picLocks noChangeAspect="1"/>
          </p:cNvPicPr>
          <p:nvPr/>
        </p:nvPicPr>
        <p:blipFill rotWithShape="1">
          <a:blip r:embed="rId3"/>
          <a:srcRect l="34417" t="51556" r="31250" b="39111"/>
          <a:stretch/>
        </p:blipFill>
        <p:spPr>
          <a:xfrm>
            <a:off x="6350635" y="5114768"/>
            <a:ext cx="5660121" cy="865504"/>
          </a:xfrm>
          <a:prstGeom prst="rect">
            <a:avLst/>
          </a:prstGeom>
        </p:spPr>
      </p:pic>
    </p:spTree>
    <p:extLst>
      <p:ext uri="{BB962C8B-B14F-4D97-AF65-F5344CB8AC3E}">
        <p14:creationId xmlns:p14="http://schemas.microsoft.com/office/powerpoint/2010/main" val="115128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5930A-C57B-44C1-8D79-77DE358F04B8}"/>
              </a:ext>
            </a:extLst>
          </p:cNvPr>
          <p:cNvSpPr>
            <a:spLocks noGrp="1"/>
          </p:cNvSpPr>
          <p:nvPr>
            <p:ph type="title"/>
          </p:nvPr>
        </p:nvSpPr>
        <p:spPr/>
        <p:txBody>
          <a:bodyPr/>
          <a:lstStyle/>
          <a:p>
            <a:r>
              <a:rPr lang="es-CO" b="1" dirty="0" err="1">
                <a:solidFill>
                  <a:srgbClr val="333333"/>
                </a:solidFill>
                <a:effectLst/>
                <a:latin typeface="Poppins"/>
              </a:rPr>
              <a:t>Accuracy</a:t>
            </a:r>
            <a:br>
              <a:rPr lang="es-CO" b="1" dirty="0">
                <a:solidFill>
                  <a:srgbClr val="333333"/>
                </a:solidFill>
                <a:effectLst/>
                <a:latin typeface="Poppins"/>
              </a:rPr>
            </a:br>
            <a:r>
              <a:rPr lang="es-CO" sz="2400" dirty="0">
                <a:solidFill>
                  <a:srgbClr val="333333"/>
                </a:solidFill>
                <a:effectLst/>
                <a:latin typeface="Poppins"/>
              </a:rPr>
              <a:t>exactitud</a:t>
            </a:r>
            <a:endParaRPr lang="es-CO" dirty="0"/>
          </a:p>
        </p:txBody>
      </p:sp>
      <p:sp>
        <p:nvSpPr>
          <p:cNvPr id="3" name="Marcador de contenido 2">
            <a:extLst>
              <a:ext uri="{FF2B5EF4-FFF2-40B4-BE49-F238E27FC236}">
                <a16:creationId xmlns:a16="http://schemas.microsoft.com/office/drawing/2014/main" id="{B208411D-C667-41BF-B008-35E73D522FDC}"/>
              </a:ext>
            </a:extLst>
          </p:cNvPr>
          <p:cNvSpPr>
            <a:spLocks noGrp="1"/>
          </p:cNvSpPr>
          <p:nvPr>
            <p:ph idx="1"/>
          </p:nvPr>
        </p:nvSpPr>
        <p:spPr/>
        <p:txBody>
          <a:bodyPr>
            <a:normAutofit lnSpcReduction="10000"/>
          </a:bodyPr>
          <a:lstStyle/>
          <a:p>
            <a:pPr marL="0" indent="0" algn="just">
              <a:buNone/>
            </a:pPr>
            <a:r>
              <a:rPr lang="en-US" b="0" i="0" dirty="0">
                <a:solidFill>
                  <a:srgbClr val="4D4E4F"/>
                </a:solidFill>
                <a:effectLst/>
                <a:latin typeface="Poppins"/>
              </a:rPr>
              <a:t>how often is our model correct?</a:t>
            </a:r>
          </a:p>
          <a:p>
            <a:pPr marL="0" indent="0" algn="just">
              <a:buNone/>
            </a:pPr>
            <a:endParaRPr lang="en-US" dirty="0">
              <a:solidFill>
                <a:srgbClr val="4D4E4F"/>
              </a:solidFill>
              <a:latin typeface="Poppins"/>
            </a:endParaRPr>
          </a:p>
          <a:p>
            <a:pPr algn="just"/>
            <a:r>
              <a:rPr lang="en-US" b="0" dirty="0">
                <a:solidFill>
                  <a:srgbClr val="4D4E4F"/>
                </a:solidFill>
                <a:effectLst/>
                <a:latin typeface="Poppins"/>
              </a:rPr>
              <a:t>As a heuristic, or rule of thumb, accuracy can tell us immediately whether a model is being trained correctly and how it may perform generally. However, it does not give detailed information regarding its application to the problem.</a:t>
            </a:r>
          </a:p>
          <a:p>
            <a:pPr algn="l"/>
            <a:r>
              <a:rPr lang="en-US" b="0" dirty="0">
                <a:solidFill>
                  <a:srgbClr val="4D4E4F"/>
                </a:solidFill>
                <a:effectLst/>
                <a:latin typeface="Poppins"/>
              </a:rPr>
              <a:t>The problem with using accuracy as your main performance metric is that it does not do well when you have a severe class imbalance.</a:t>
            </a:r>
          </a:p>
          <a:p>
            <a:pPr algn="l"/>
            <a:endParaRPr lang="en-US" dirty="0">
              <a:solidFill>
                <a:srgbClr val="4D4E4F"/>
              </a:solidFill>
              <a:latin typeface="Poppins"/>
            </a:endParaRPr>
          </a:p>
          <a:p>
            <a:pPr marL="0" indent="0" algn="l">
              <a:buNone/>
            </a:pPr>
            <a:r>
              <a:rPr lang="en-US" b="1" i="1" dirty="0">
                <a:solidFill>
                  <a:srgbClr val="4D4E4F"/>
                </a:solidFill>
                <a:latin typeface="Poppins"/>
              </a:rPr>
              <a:t>Application: fraud detection, spam</a:t>
            </a:r>
            <a:endParaRPr lang="es-CO" b="1" i="1" dirty="0"/>
          </a:p>
        </p:txBody>
      </p:sp>
      <p:pic>
        <p:nvPicPr>
          <p:cNvPr id="5" name="Imagen 4">
            <a:extLst>
              <a:ext uri="{FF2B5EF4-FFF2-40B4-BE49-F238E27FC236}">
                <a16:creationId xmlns:a16="http://schemas.microsoft.com/office/drawing/2014/main" id="{03308F20-3711-41A9-A191-C40C91697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050" y="423863"/>
            <a:ext cx="8743950" cy="1257300"/>
          </a:xfrm>
          <a:prstGeom prst="rect">
            <a:avLst/>
          </a:prstGeom>
        </p:spPr>
      </p:pic>
    </p:spTree>
    <p:extLst>
      <p:ext uri="{BB962C8B-B14F-4D97-AF65-F5344CB8AC3E}">
        <p14:creationId xmlns:p14="http://schemas.microsoft.com/office/powerpoint/2010/main" val="3003231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286AD-C8CE-4239-A91F-EBEFA52F5E7E}"/>
              </a:ext>
            </a:extLst>
          </p:cNvPr>
          <p:cNvSpPr>
            <a:spLocks noGrp="1"/>
          </p:cNvSpPr>
          <p:nvPr>
            <p:ph type="title"/>
          </p:nvPr>
        </p:nvSpPr>
        <p:spPr/>
        <p:txBody>
          <a:bodyPr/>
          <a:lstStyle/>
          <a:p>
            <a:r>
              <a:rPr lang="es-CO" b="1" dirty="0" err="1">
                <a:solidFill>
                  <a:srgbClr val="333333"/>
                </a:solidFill>
                <a:effectLst/>
                <a:latin typeface="Poppins"/>
              </a:rPr>
              <a:t>Precision</a:t>
            </a:r>
            <a:endParaRPr lang="es-CO" dirty="0"/>
          </a:p>
        </p:txBody>
      </p:sp>
      <p:sp>
        <p:nvSpPr>
          <p:cNvPr id="3" name="Marcador de contenido 2">
            <a:extLst>
              <a:ext uri="{FF2B5EF4-FFF2-40B4-BE49-F238E27FC236}">
                <a16:creationId xmlns:a16="http://schemas.microsoft.com/office/drawing/2014/main" id="{EDC745A4-A227-4A15-B030-85BB9029652A}"/>
              </a:ext>
            </a:extLst>
          </p:cNvPr>
          <p:cNvSpPr>
            <a:spLocks noGrp="1"/>
          </p:cNvSpPr>
          <p:nvPr>
            <p:ph idx="1"/>
          </p:nvPr>
        </p:nvSpPr>
        <p:spPr/>
        <p:txBody>
          <a:bodyPr>
            <a:normAutofit/>
          </a:bodyPr>
          <a:lstStyle/>
          <a:p>
            <a:pPr marL="0" indent="0" algn="just">
              <a:buNone/>
            </a:pPr>
            <a:r>
              <a:rPr lang="en-US" b="0" i="0" dirty="0">
                <a:solidFill>
                  <a:srgbClr val="4D4E4F"/>
                </a:solidFill>
                <a:effectLst/>
                <a:latin typeface="Poppins"/>
              </a:rPr>
              <a:t>When the model predicts positive, how often is it correct?</a:t>
            </a:r>
          </a:p>
          <a:p>
            <a:pPr marL="0" indent="0" algn="just">
              <a:buNone/>
            </a:pPr>
            <a:endParaRPr lang="en-US" dirty="0">
              <a:solidFill>
                <a:srgbClr val="4D4E4F"/>
              </a:solidFill>
              <a:latin typeface="Poppins"/>
            </a:endParaRPr>
          </a:p>
          <a:p>
            <a:pPr marL="0" indent="0" algn="just">
              <a:buNone/>
            </a:pPr>
            <a:r>
              <a:rPr lang="en-US" b="0" i="0" dirty="0">
                <a:solidFill>
                  <a:srgbClr val="4D4E4F"/>
                </a:solidFill>
                <a:effectLst/>
                <a:latin typeface="Poppins"/>
              </a:rPr>
              <a:t>Precision helps when the costs of false positives are high. So let’s assume the problem involves the detection of skin cancer. If we have a model that has very low precision, then many patients will be told that they have melanoma, and that will include some misdiagnoses.   </a:t>
            </a:r>
          </a:p>
          <a:p>
            <a:pPr marL="0" indent="0" algn="just">
              <a:buNone/>
            </a:pPr>
            <a:endParaRPr lang="en-US" dirty="0">
              <a:solidFill>
                <a:srgbClr val="4D4E4F"/>
              </a:solidFill>
              <a:latin typeface="Poppins"/>
            </a:endParaRPr>
          </a:p>
          <a:p>
            <a:pPr marL="0" indent="0" algn="just">
              <a:buNone/>
            </a:pPr>
            <a:endParaRPr lang="en-US" b="0" i="0" dirty="0">
              <a:solidFill>
                <a:srgbClr val="4D4E4F"/>
              </a:solidFill>
              <a:effectLst/>
              <a:latin typeface="Poppins"/>
            </a:endParaRPr>
          </a:p>
          <a:p>
            <a:pPr marL="0" indent="0" algn="just">
              <a:buNone/>
            </a:pPr>
            <a:r>
              <a:rPr lang="en-US" b="1" i="1" dirty="0">
                <a:solidFill>
                  <a:srgbClr val="4D4E4F"/>
                </a:solidFill>
                <a:latin typeface="Poppins"/>
              </a:rPr>
              <a:t>Application: medical diagnoses</a:t>
            </a:r>
            <a:r>
              <a:rPr lang="en-US" b="0" i="0" dirty="0">
                <a:solidFill>
                  <a:srgbClr val="4D4E4F"/>
                </a:solidFill>
                <a:effectLst/>
                <a:latin typeface="Poppins"/>
              </a:rPr>
              <a:t> </a:t>
            </a:r>
            <a:endParaRPr lang="es-CO" dirty="0"/>
          </a:p>
        </p:txBody>
      </p:sp>
      <p:pic>
        <p:nvPicPr>
          <p:cNvPr id="5" name="Imagen 4">
            <a:extLst>
              <a:ext uri="{FF2B5EF4-FFF2-40B4-BE49-F238E27FC236}">
                <a16:creationId xmlns:a16="http://schemas.microsoft.com/office/drawing/2014/main" id="{7538D46C-4DDD-455F-B35A-2EEC9EC35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712" y="470693"/>
            <a:ext cx="5422678" cy="943770"/>
          </a:xfrm>
          <a:prstGeom prst="rect">
            <a:avLst/>
          </a:prstGeom>
        </p:spPr>
      </p:pic>
    </p:spTree>
    <p:extLst>
      <p:ext uri="{BB962C8B-B14F-4D97-AF65-F5344CB8AC3E}">
        <p14:creationId xmlns:p14="http://schemas.microsoft.com/office/powerpoint/2010/main" val="4219901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CB5BDF-2EF6-4E8D-AAB7-7194F651DCC0}"/>
              </a:ext>
            </a:extLst>
          </p:cNvPr>
          <p:cNvSpPr>
            <a:spLocks noGrp="1"/>
          </p:cNvSpPr>
          <p:nvPr>
            <p:ph type="title"/>
          </p:nvPr>
        </p:nvSpPr>
        <p:spPr/>
        <p:txBody>
          <a:bodyPr/>
          <a:lstStyle/>
          <a:p>
            <a:r>
              <a:rPr lang="es-CO" b="1" dirty="0" err="1">
                <a:solidFill>
                  <a:srgbClr val="333333"/>
                </a:solidFill>
                <a:effectLst/>
                <a:latin typeface="Poppins"/>
              </a:rPr>
              <a:t>Recall</a:t>
            </a:r>
            <a:endParaRPr lang="es-CO" dirty="0"/>
          </a:p>
        </p:txBody>
      </p:sp>
      <p:sp>
        <p:nvSpPr>
          <p:cNvPr id="3" name="Marcador de contenido 2">
            <a:extLst>
              <a:ext uri="{FF2B5EF4-FFF2-40B4-BE49-F238E27FC236}">
                <a16:creationId xmlns:a16="http://schemas.microsoft.com/office/drawing/2014/main" id="{EFDE9DC6-09F0-485B-98E6-A05ED9A6A13B}"/>
              </a:ext>
            </a:extLst>
          </p:cNvPr>
          <p:cNvSpPr>
            <a:spLocks noGrp="1"/>
          </p:cNvSpPr>
          <p:nvPr>
            <p:ph idx="1"/>
          </p:nvPr>
        </p:nvSpPr>
        <p:spPr>
          <a:xfrm>
            <a:off x="838200" y="1501775"/>
            <a:ext cx="10515600" cy="4351338"/>
          </a:xfrm>
        </p:spPr>
        <p:txBody>
          <a:bodyPr/>
          <a:lstStyle/>
          <a:p>
            <a:pPr marL="0" indent="0" algn="just">
              <a:buNone/>
            </a:pPr>
            <a:r>
              <a:rPr lang="en-US" b="0" i="0" dirty="0">
                <a:solidFill>
                  <a:srgbClr val="4D4E4F"/>
                </a:solidFill>
                <a:effectLst/>
                <a:latin typeface="Poppins"/>
              </a:rPr>
              <a:t>Recall helps when the cost of false negatives is high.</a:t>
            </a:r>
          </a:p>
          <a:p>
            <a:pPr marL="0" indent="0" algn="just">
              <a:buNone/>
            </a:pPr>
            <a:endParaRPr lang="en-US" dirty="0">
              <a:solidFill>
                <a:srgbClr val="4D4E4F"/>
              </a:solidFill>
              <a:latin typeface="Poppins"/>
            </a:endParaRPr>
          </a:p>
          <a:p>
            <a:pPr marL="0" indent="0" algn="just">
              <a:buNone/>
            </a:pPr>
            <a:r>
              <a:rPr lang="en-US" b="0" i="0" dirty="0">
                <a:solidFill>
                  <a:srgbClr val="4D4E4F"/>
                </a:solidFill>
                <a:effectLst/>
                <a:latin typeface="Poppins"/>
              </a:rPr>
              <a:t>What if we need to detect incoming nuclear missiles? A false negative has devastating consequences. Get it wrong and we all die. When false negatives are frequent, you get hit by the thing you want to avoid. A false negative is when you decide to ignore the sound of a twig breaking in a dark forest, and you get eaten by a bear. (A false positive is staying up all night sleepless in your tent in a cold sweat listening to every shuffle in the forest, only to realize the next morning that those sounds were made by a chipmunk. Not fun.)</a:t>
            </a:r>
            <a:endParaRPr lang="es-CO" dirty="0"/>
          </a:p>
        </p:txBody>
      </p:sp>
      <p:pic>
        <p:nvPicPr>
          <p:cNvPr id="5" name="Imagen 4">
            <a:extLst>
              <a:ext uri="{FF2B5EF4-FFF2-40B4-BE49-F238E27FC236}">
                <a16:creationId xmlns:a16="http://schemas.microsoft.com/office/drawing/2014/main" id="{642B9500-33C3-4ED5-A540-EF349F135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229" y="513557"/>
            <a:ext cx="5651913" cy="988218"/>
          </a:xfrm>
          <a:prstGeom prst="rect">
            <a:avLst/>
          </a:prstGeom>
        </p:spPr>
      </p:pic>
    </p:spTree>
    <p:extLst>
      <p:ext uri="{BB962C8B-B14F-4D97-AF65-F5344CB8AC3E}">
        <p14:creationId xmlns:p14="http://schemas.microsoft.com/office/powerpoint/2010/main" val="1341357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B5B417-BC8D-4064-9AAB-72CB96847076}"/>
              </a:ext>
            </a:extLst>
          </p:cNvPr>
          <p:cNvSpPr>
            <a:spLocks noGrp="1"/>
          </p:cNvSpPr>
          <p:nvPr>
            <p:ph type="title"/>
          </p:nvPr>
        </p:nvSpPr>
        <p:spPr/>
        <p:txBody>
          <a:bodyPr>
            <a:normAutofit fontScale="90000"/>
          </a:bodyPr>
          <a:lstStyle/>
          <a:p>
            <a:br>
              <a:rPr lang="es-CO" b="1" dirty="0">
                <a:solidFill>
                  <a:srgbClr val="333333"/>
                </a:solidFill>
                <a:effectLst/>
                <a:latin typeface="Poppins"/>
              </a:rPr>
            </a:br>
            <a:r>
              <a:rPr lang="es-CO" b="1" dirty="0">
                <a:solidFill>
                  <a:srgbClr val="333333"/>
                </a:solidFill>
                <a:effectLst/>
                <a:latin typeface="Poppins"/>
              </a:rPr>
              <a:t>F1 Score</a:t>
            </a:r>
            <a:br>
              <a:rPr lang="es-CO" b="1" dirty="0">
                <a:solidFill>
                  <a:srgbClr val="333333"/>
                </a:solidFill>
                <a:effectLst/>
                <a:latin typeface="Poppins"/>
              </a:rPr>
            </a:br>
            <a:r>
              <a:rPr lang="es-CO" sz="3100" b="0" i="0" dirty="0">
                <a:solidFill>
                  <a:srgbClr val="292929"/>
                </a:solidFill>
                <a:effectLst/>
                <a:latin typeface="sohne"/>
              </a:rPr>
              <a:t>Dice </a:t>
            </a:r>
            <a:r>
              <a:rPr lang="es-CO" sz="3100" b="0" i="0" dirty="0" err="1">
                <a:solidFill>
                  <a:srgbClr val="292929"/>
                </a:solidFill>
                <a:effectLst/>
                <a:latin typeface="sohne"/>
              </a:rPr>
              <a:t>Coefficient</a:t>
            </a:r>
            <a:r>
              <a:rPr lang="es-CO" sz="3100" b="0" i="0" dirty="0">
                <a:solidFill>
                  <a:srgbClr val="292929"/>
                </a:solidFill>
                <a:effectLst/>
                <a:latin typeface="sohne"/>
              </a:rPr>
              <a:t> </a:t>
            </a:r>
            <a:br>
              <a:rPr lang="es-CO" b="0" i="0" dirty="0">
                <a:solidFill>
                  <a:srgbClr val="292929"/>
                </a:solidFill>
                <a:effectLst/>
                <a:latin typeface="sohne"/>
              </a:rPr>
            </a:br>
            <a:endParaRPr lang="es-CO" dirty="0"/>
          </a:p>
        </p:txBody>
      </p:sp>
      <p:sp>
        <p:nvSpPr>
          <p:cNvPr id="3" name="Marcador de contenido 2">
            <a:extLst>
              <a:ext uri="{FF2B5EF4-FFF2-40B4-BE49-F238E27FC236}">
                <a16:creationId xmlns:a16="http://schemas.microsoft.com/office/drawing/2014/main" id="{782A918B-3A02-4265-A8C6-4E8E1D7495D4}"/>
              </a:ext>
            </a:extLst>
          </p:cNvPr>
          <p:cNvSpPr>
            <a:spLocks noGrp="1"/>
          </p:cNvSpPr>
          <p:nvPr>
            <p:ph idx="1"/>
          </p:nvPr>
        </p:nvSpPr>
        <p:spPr/>
        <p:txBody>
          <a:bodyPr/>
          <a:lstStyle/>
          <a:p>
            <a:pPr marL="0" indent="0" algn="just">
              <a:buNone/>
            </a:pPr>
            <a:r>
              <a:rPr lang="en-US" dirty="0">
                <a:solidFill>
                  <a:srgbClr val="4D4E4F"/>
                </a:solidFill>
                <a:latin typeface="Poppins"/>
              </a:rPr>
              <a:t>A</a:t>
            </a:r>
            <a:r>
              <a:rPr lang="en-US" b="0" i="0" dirty="0">
                <a:solidFill>
                  <a:srgbClr val="4D4E4F"/>
                </a:solidFill>
                <a:effectLst/>
                <a:latin typeface="Poppins"/>
              </a:rPr>
              <a:t> good F1 score means that you have low false positives and low false negatives, so you’re correctly identifying real threats and you are not disturbed by false alarms. </a:t>
            </a:r>
          </a:p>
          <a:p>
            <a:pPr marL="0" indent="0" algn="just">
              <a:buNone/>
            </a:pPr>
            <a:r>
              <a:rPr lang="en-US" b="0" i="0" dirty="0">
                <a:solidFill>
                  <a:srgbClr val="4D4E4F"/>
                </a:solidFill>
                <a:effectLst/>
                <a:latin typeface="Poppins"/>
              </a:rPr>
              <a:t>All models will generate some false negatives, some false positives, you often face a tradeoff, You’ll need to optimize for the performance metrics that are most useful for your specific problem.</a:t>
            </a:r>
            <a:endParaRPr lang="es-CO" dirty="0"/>
          </a:p>
        </p:txBody>
      </p:sp>
      <p:pic>
        <p:nvPicPr>
          <p:cNvPr id="5" name="Imagen 4">
            <a:extLst>
              <a:ext uri="{FF2B5EF4-FFF2-40B4-BE49-F238E27FC236}">
                <a16:creationId xmlns:a16="http://schemas.microsoft.com/office/drawing/2014/main" id="{0851260C-5D48-49D0-90D7-56B3CFEF1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399" y="506610"/>
            <a:ext cx="4284102" cy="1042591"/>
          </a:xfrm>
          <a:prstGeom prst="rect">
            <a:avLst/>
          </a:prstGeom>
        </p:spPr>
      </p:pic>
      <p:pic>
        <p:nvPicPr>
          <p:cNvPr id="7" name="Imagen 6">
            <a:extLst>
              <a:ext uri="{FF2B5EF4-FFF2-40B4-BE49-F238E27FC236}">
                <a16:creationId xmlns:a16="http://schemas.microsoft.com/office/drawing/2014/main" id="{4619D46B-E661-41B1-8F81-3AD67F695F74}"/>
              </a:ext>
            </a:extLst>
          </p:cNvPr>
          <p:cNvPicPr>
            <a:picLocks noChangeAspect="1"/>
          </p:cNvPicPr>
          <p:nvPr/>
        </p:nvPicPr>
        <p:blipFill rotWithShape="1">
          <a:blip r:embed="rId3">
            <a:extLst>
              <a:ext uri="{28A0092B-C50C-407E-A947-70E740481C1C}">
                <a14:useLocalDpi xmlns:a14="http://schemas.microsoft.com/office/drawing/2010/main" val="0"/>
              </a:ext>
            </a:extLst>
          </a:blip>
          <a:srcRect b="7611"/>
          <a:stretch/>
        </p:blipFill>
        <p:spPr>
          <a:xfrm>
            <a:off x="4648200" y="4440717"/>
            <a:ext cx="2895599" cy="2369658"/>
          </a:xfrm>
          <a:prstGeom prst="rect">
            <a:avLst/>
          </a:prstGeom>
        </p:spPr>
      </p:pic>
    </p:spTree>
    <p:extLst>
      <p:ext uri="{BB962C8B-B14F-4D97-AF65-F5344CB8AC3E}">
        <p14:creationId xmlns:p14="http://schemas.microsoft.com/office/powerpoint/2010/main" val="1836757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F1C784-C810-4C9A-A3E3-7DC3944B6FF2}"/>
              </a:ext>
            </a:extLst>
          </p:cNvPr>
          <p:cNvSpPr>
            <a:spLocks noGrp="1"/>
          </p:cNvSpPr>
          <p:nvPr>
            <p:ph type="title"/>
          </p:nvPr>
        </p:nvSpPr>
        <p:spPr/>
        <p:txBody>
          <a:bodyPr/>
          <a:lstStyle/>
          <a:p>
            <a:r>
              <a:rPr lang="es-CO" b="1" dirty="0" err="1">
                <a:solidFill>
                  <a:srgbClr val="333333"/>
                </a:solidFill>
                <a:latin typeface="Poppins"/>
              </a:rPr>
              <a:t>Intersection-Over-Union</a:t>
            </a:r>
            <a:r>
              <a:rPr lang="es-CO" b="1" dirty="0">
                <a:solidFill>
                  <a:srgbClr val="333333"/>
                </a:solidFill>
                <a:latin typeface="Poppins"/>
              </a:rPr>
              <a:t> (</a:t>
            </a:r>
            <a:r>
              <a:rPr lang="es-CO" b="1" dirty="0" err="1">
                <a:solidFill>
                  <a:srgbClr val="333333"/>
                </a:solidFill>
                <a:latin typeface="Poppins"/>
              </a:rPr>
              <a:t>IoU</a:t>
            </a:r>
            <a:r>
              <a:rPr lang="es-CO" b="1" dirty="0">
                <a:solidFill>
                  <a:srgbClr val="333333"/>
                </a:solidFill>
                <a:latin typeface="Poppins"/>
              </a:rPr>
              <a:t>, Jaccard </a:t>
            </a:r>
            <a:r>
              <a:rPr lang="es-CO" b="1" dirty="0" err="1">
                <a:solidFill>
                  <a:srgbClr val="333333"/>
                </a:solidFill>
                <a:latin typeface="Poppins"/>
              </a:rPr>
              <a:t>Index</a:t>
            </a:r>
            <a:r>
              <a:rPr lang="es-CO" b="1" dirty="0">
                <a:solidFill>
                  <a:srgbClr val="333333"/>
                </a:solidFill>
                <a:latin typeface="Poppins"/>
              </a:rPr>
              <a:t>)</a:t>
            </a:r>
          </a:p>
        </p:txBody>
      </p:sp>
      <p:sp>
        <p:nvSpPr>
          <p:cNvPr id="3" name="Marcador de contenido 2">
            <a:extLst>
              <a:ext uri="{FF2B5EF4-FFF2-40B4-BE49-F238E27FC236}">
                <a16:creationId xmlns:a16="http://schemas.microsoft.com/office/drawing/2014/main" id="{3CFA599E-7DBC-43C8-BDE8-774485897CE2}"/>
              </a:ext>
            </a:extLst>
          </p:cNvPr>
          <p:cNvSpPr>
            <a:spLocks noGrp="1"/>
          </p:cNvSpPr>
          <p:nvPr>
            <p:ph idx="1"/>
          </p:nvPr>
        </p:nvSpPr>
        <p:spPr/>
        <p:txBody>
          <a:bodyPr>
            <a:normAutofit fontScale="92500" lnSpcReduction="10000"/>
          </a:bodyPr>
          <a:lstStyle/>
          <a:p>
            <a:pPr marL="0" indent="0" algn="just">
              <a:buNone/>
            </a:pPr>
            <a:r>
              <a:rPr lang="en-US" dirty="0">
                <a:solidFill>
                  <a:srgbClr val="292929"/>
                </a:solidFill>
                <a:latin typeface="charter"/>
              </a:rPr>
              <a:t>T</a:t>
            </a:r>
            <a:r>
              <a:rPr lang="en-US" b="0" i="0" dirty="0">
                <a:solidFill>
                  <a:srgbClr val="292929"/>
                </a:solidFill>
                <a:effectLst/>
                <a:latin typeface="charter"/>
              </a:rPr>
              <a:t>he most commonly used metrics in semantic segmentation because it is extremely effective. Simply put, the </a:t>
            </a:r>
            <a:r>
              <a:rPr lang="en-US" b="1" i="0" dirty="0" err="1">
                <a:solidFill>
                  <a:srgbClr val="292929"/>
                </a:solidFill>
                <a:effectLst/>
                <a:latin typeface="charter"/>
              </a:rPr>
              <a:t>IoU</a:t>
            </a:r>
            <a:r>
              <a:rPr lang="en-US" b="1" i="0" dirty="0">
                <a:solidFill>
                  <a:srgbClr val="292929"/>
                </a:solidFill>
                <a:effectLst/>
                <a:latin typeface="charter"/>
              </a:rPr>
              <a:t> is the area of overlap between the predicted segmentation and the ground truth divided by the area of union between the predicted segmentation and the ground truth</a:t>
            </a:r>
            <a:r>
              <a:rPr lang="en-US" dirty="0">
                <a:solidFill>
                  <a:srgbClr val="292929"/>
                </a:solidFill>
                <a:latin typeface="charter"/>
              </a:rPr>
              <a:t>.</a:t>
            </a:r>
          </a:p>
          <a:p>
            <a:pPr marL="0" indent="0" algn="just">
              <a:buNone/>
            </a:pPr>
            <a:endParaRPr lang="en-US" dirty="0">
              <a:solidFill>
                <a:srgbClr val="292929"/>
              </a:solidFill>
              <a:latin typeface="charter"/>
            </a:endParaRPr>
          </a:p>
          <a:p>
            <a:pPr marL="0" indent="0" algn="just">
              <a:buNone/>
            </a:pPr>
            <a:r>
              <a:rPr lang="en-US" b="0" i="0" dirty="0">
                <a:solidFill>
                  <a:srgbClr val="292929"/>
                </a:solidFill>
                <a:effectLst/>
                <a:latin typeface="charter"/>
              </a:rPr>
              <a:t>Ranges from 0–1 (0–100%):</a:t>
            </a:r>
          </a:p>
          <a:p>
            <a:pPr marL="0" indent="0" algn="just">
              <a:buNone/>
            </a:pPr>
            <a:r>
              <a:rPr lang="en-US" b="0" i="0" dirty="0">
                <a:solidFill>
                  <a:srgbClr val="292929"/>
                </a:solidFill>
                <a:effectLst/>
                <a:latin typeface="charter"/>
              </a:rPr>
              <a:t>0: no overlap and</a:t>
            </a:r>
          </a:p>
          <a:p>
            <a:pPr marL="0" indent="0" algn="just">
              <a:buNone/>
            </a:pPr>
            <a:r>
              <a:rPr lang="en-US" b="0" i="0" dirty="0">
                <a:solidFill>
                  <a:srgbClr val="292929"/>
                </a:solidFill>
                <a:effectLst/>
                <a:latin typeface="charter"/>
              </a:rPr>
              <a:t>1: signifying perfectly overlapping segmentation.</a:t>
            </a:r>
          </a:p>
          <a:p>
            <a:pPr marL="0" indent="0" algn="just">
              <a:buNone/>
            </a:pPr>
            <a:endParaRPr lang="en-US" b="0" i="0" dirty="0">
              <a:solidFill>
                <a:srgbClr val="292929"/>
              </a:solidFill>
              <a:effectLst/>
              <a:latin typeface="charter"/>
            </a:endParaRPr>
          </a:p>
          <a:p>
            <a:pPr marL="0" indent="0" algn="just">
              <a:buNone/>
            </a:pPr>
            <a:r>
              <a:rPr lang="en-US" b="0" i="0" dirty="0">
                <a:solidFill>
                  <a:srgbClr val="292929"/>
                </a:solidFill>
                <a:effectLst/>
                <a:latin typeface="charter"/>
              </a:rPr>
              <a:t>For </a:t>
            </a:r>
            <a:r>
              <a:rPr lang="en-US" b="1" i="0" dirty="0">
                <a:solidFill>
                  <a:srgbClr val="292929"/>
                </a:solidFill>
                <a:effectLst/>
                <a:latin typeface="charter"/>
              </a:rPr>
              <a:t>binary</a:t>
            </a:r>
            <a:r>
              <a:rPr lang="en-US" b="0" i="0" dirty="0">
                <a:solidFill>
                  <a:srgbClr val="292929"/>
                </a:solidFill>
                <a:effectLst/>
                <a:latin typeface="charter"/>
              </a:rPr>
              <a:t> (two classes) or </a:t>
            </a:r>
            <a:r>
              <a:rPr lang="en-US" b="1" i="0" dirty="0">
                <a:solidFill>
                  <a:srgbClr val="292929"/>
                </a:solidFill>
                <a:effectLst/>
                <a:latin typeface="charter"/>
              </a:rPr>
              <a:t>multi-class segmentation</a:t>
            </a:r>
            <a:r>
              <a:rPr lang="en-US" b="0" i="0" dirty="0">
                <a:solidFill>
                  <a:srgbClr val="292929"/>
                </a:solidFill>
                <a:effectLst/>
                <a:latin typeface="charter"/>
              </a:rPr>
              <a:t>, the mean </a:t>
            </a:r>
            <a:r>
              <a:rPr lang="en-US" b="0" i="0" dirty="0" err="1">
                <a:solidFill>
                  <a:srgbClr val="292929"/>
                </a:solidFill>
                <a:effectLst/>
                <a:latin typeface="charter"/>
              </a:rPr>
              <a:t>IoU</a:t>
            </a:r>
            <a:r>
              <a:rPr lang="en-US" b="0" i="0" dirty="0">
                <a:solidFill>
                  <a:srgbClr val="292929"/>
                </a:solidFill>
                <a:effectLst/>
                <a:latin typeface="charter"/>
              </a:rPr>
              <a:t> of the image is calculated by </a:t>
            </a:r>
            <a:r>
              <a:rPr lang="en-US" b="1" i="0" dirty="0">
                <a:solidFill>
                  <a:srgbClr val="292929"/>
                </a:solidFill>
                <a:effectLst/>
                <a:latin typeface="charter"/>
              </a:rPr>
              <a:t>taking the </a:t>
            </a:r>
            <a:r>
              <a:rPr lang="en-US" b="1" i="0" dirty="0" err="1">
                <a:solidFill>
                  <a:srgbClr val="292929"/>
                </a:solidFill>
                <a:effectLst/>
                <a:latin typeface="charter"/>
              </a:rPr>
              <a:t>IoU</a:t>
            </a:r>
            <a:r>
              <a:rPr lang="en-US" b="1" i="0" dirty="0">
                <a:solidFill>
                  <a:srgbClr val="292929"/>
                </a:solidFill>
                <a:effectLst/>
                <a:latin typeface="charter"/>
              </a:rPr>
              <a:t> of each class and averaging them</a:t>
            </a:r>
            <a:r>
              <a:rPr lang="en-US" b="0" i="0" dirty="0">
                <a:solidFill>
                  <a:srgbClr val="292929"/>
                </a:solidFill>
                <a:effectLst/>
                <a:latin typeface="charter"/>
              </a:rPr>
              <a:t>.</a:t>
            </a:r>
            <a:endParaRPr lang="es-CO" dirty="0"/>
          </a:p>
        </p:txBody>
      </p:sp>
      <p:pic>
        <p:nvPicPr>
          <p:cNvPr id="5" name="Imagen 4">
            <a:extLst>
              <a:ext uri="{FF2B5EF4-FFF2-40B4-BE49-F238E27FC236}">
                <a16:creationId xmlns:a16="http://schemas.microsoft.com/office/drawing/2014/main" id="{B8C4267D-676A-4040-8684-B911BADF4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026" y="3067843"/>
            <a:ext cx="3105150" cy="2422018"/>
          </a:xfrm>
          <a:prstGeom prst="rect">
            <a:avLst/>
          </a:prstGeom>
        </p:spPr>
      </p:pic>
      <p:sp>
        <p:nvSpPr>
          <p:cNvPr id="7" name="CuadroTexto 6">
            <a:extLst>
              <a:ext uri="{FF2B5EF4-FFF2-40B4-BE49-F238E27FC236}">
                <a16:creationId xmlns:a16="http://schemas.microsoft.com/office/drawing/2014/main" id="{D0D72E07-1DDB-41A6-A9AC-6C7052B06F3A}"/>
              </a:ext>
            </a:extLst>
          </p:cNvPr>
          <p:cNvSpPr txBox="1"/>
          <p:nvPr/>
        </p:nvSpPr>
        <p:spPr>
          <a:xfrm>
            <a:off x="3171825" y="6261100"/>
            <a:ext cx="6096000" cy="369332"/>
          </a:xfrm>
          <a:prstGeom prst="rect">
            <a:avLst/>
          </a:prstGeom>
          <a:noFill/>
        </p:spPr>
        <p:txBody>
          <a:bodyPr wrap="square">
            <a:spAutoFit/>
          </a:bodyPr>
          <a:lstStyle/>
          <a:p>
            <a:r>
              <a:rPr lang="en-US" b="0" i="1" dirty="0">
                <a:solidFill>
                  <a:srgbClr val="292929"/>
                </a:solidFill>
                <a:effectLst/>
                <a:latin typeface="charter"/>
              </a:rPr>
              <a:t>Mean </a:t>
            </a:r>
            <a:r>
              <a:rPr lang="en-US" b="0" i="1" dirty="0" err="1">
                <a:solidFill>
                  <a:srgbClr val="292929"/>
                </a:solidFill>
                <a:effectLst/>
                <a:latin typeface="charter"/>
              </a:rPr>
              <a:t>IoU</a:t>
            </a:r>
            <a:r>
              <a:rPr lang="en-US" b="0" i="1" dirty="0">
                <a:solidFill>
                  <a:srgbClr val="292929"/>
                </a:solidFill>
                <a:effectLst/>
                <a:latin typeface="charter"/>
              </a:rPr>
              <a:t> = (Ships + Background)/2 = (0%+95%)/2 = </a:t>
            </a:r>
            <a:r>
              <a:rPr lang="en-US" b="1" i="0" dirty="0">
                <a:solidFill>
                  <a:srgbClr val="292929"/>
                </a:solidFill>
                <a:effectLst/>
                <a:latin typeface="charter"/>
              </a:rPr>
              <a:t>47.5%</a:t>
            </a:r>
            <a:endParaRPr lang="es-CO" dirty="0"/>
          </a:p>
        </p:txBody>
      </p:sp>
    </p:spTree>
    <p:extLst>
      <p:ext uri="{BB962C8B-B14F-4D97-AF65-F5344CB8AC3E}">
        <p14:creationId xmlns:p14="http://schemas.microsoft.com/office/powerpoint/2010/main" val="356535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8FF10-5FFE-4DE1-AFAC-D7CC205F578D}"/>
              </a:ext>
            </a:extLst>
          </p:cNvPr>
          <p:cNvSpPr>
            <a:spLocks noGrp="1"/>
          </p:cNvSpPr>
          <p:nvPr>
            <p:ph type="title"/>
          </p:nvPr>
        </p:nvSpPr>
        <p:spPr/>
        <p:txBody>
          <a:bodyPr/>
          <a:lstStyle/>
          <a:p>
            <a:r>
              <a:rPr lang="es-CO" b="1" dirty="0">
                <a:solidFill>
                  <a:srgbClr val="333333"/>
                </a:solidFill>
                <a:effectLst/>
                <a:latin typeface="Poppins"/>
              </a:rPr>
              <a:t>F1 Score Vs </a:t>
            </a:r>
            <a:r>
              <a:rPr lang="es-CO" b="1" dirty="0" err="1">
                <a:solidFill>
                  <a:srgbClr val="333333"/>
                </a:solidFill>
                <a:effectLst/>
                <a:latin typeface="Poppins"/>
              </a:rPr>
              <a:t>IoU</a:t>
            </a:r>
            <a:endParaRPr lang="es-CO" dirty="0"/>
          </a:p>
        </p:txBody>
      </p:sp>
      <p:sp>
        <p:nvSpPr>
          <p:cNvPr id="3" name="Marcador de contenido 2">
            <a:extLst>
              <a:ext uri="{FF2B5EF4-FFF2-40B4-BE49-F238E27FC236}">
                <a16:creationId xmlns:a16="http://schemas.microsoft.com/office/drawing/2014/main" id="{D20A2E7E-57D2-4374-8278-EA7BDD9CE423}"/>
              </a:ext>
            </a:extLst>
          </p:cNvPr>
          <p:cNvSpPr>
            <a:spLocks noGrp="1"/>
          </p:cNvSpPr>
          <p:nvPr>
            <p:ph idx="1"/>
          </p:nvPr>
        </p:nvSpPr>
        <p:spPr>
          <a:xfrm>
            <a:off x="838200" y="1549400"/>
            <a:ext cx="10515600" cy="4351338"/>
          </a:xfrm>
        </p:spPr>
        <p:txBody>
          <a:bodyPr>
            <a:normAutofit fontScale="92500" lnSpcReduction="20000"/>
          </a:bodyPr>
          <a:lstStyle/>
          <a:p>
            <a:pPr marL="0" indent="0" algn="just">
              <a:buNone/>
            </a:pPr>
            <a:r>
              <a:rPr lang="en-US" b="0" i="0" dirty="0">
                <a:solidFill>
                  <a:srgbClr val="292929"/>
                </a:solidFill>
                <a:effectLst/>
                <a:latin typeface="charter"/>
              </a:rPr>
              <a:t>Both are very similar and positively correlated, meaning if one says model A is better than model B at segmenting an image, then the other will say the same. Like the </a:t>
            </a:r>
            <a:r>
              <a:rPr lang="en-US" b="0" i="0" dirty="0" err="1">
                <a:solidFill>
                  <a:srgbClr val="292929"/>
                </a:solidFill>
                <a:effectLst/>
                <a:latin typeface="charter"/>
              </a:rPr>
              <a:t>IoU</a:t>
            </a:r>
            <a:r>
              <a:rPr lang="en-US" b="0" i="0" dirty="0">
                <a:solidFill>
                  <a:srgbClr val="292929"/>
                </a:solidFill>
                <a:effectLst/>
                <a:latin typeface="charter"/>
              </a:rPr>
              <a:t>, they both range from 0 to 1, with 1 signifying the greatest similarity between predicted and truth.</a:t>
            </a:r>
          </a:p>
          <a:p>
            <a:pPr marL="0" indent="0" algn="just">
              <a:buNone/>
            </a:pPr>
            <a:endParaRPr lang="en-US" b="0" i="0" dirty="0">
              <a:solidFill>
                <a:srgbClr val="292929"/>
              </a:solidFill>
              <a:effectLst/>
              <a:latin typeface="charter"/>
            </a:endParaRPr>
          </a:p>
          <a:p>
            <a:pPr marL="0" indent="0" algn="just">
              <a:buNone/>
            </a:pPr>
            <a:r>
              <a:rPr lang="en-US" dirty="0">
                <a:solidFill>
                  <a:srgbClr val="242729"/>
                </a:solidFill>
                <a:latin typeface="Arial" panose="020B0604020202020204" pitchFamily="34" charset="0"/>
              </a:rPr>
              <a:t>T</a:t>
            </a:r>
            <a:r>
              <a:rPr lang="en-US" b="0" i="0" dirty="0">
                <a:solidFill>
                  <a:srgbClr val="242729"/>
                </a:solidFill>
                <a:effectLst/>
                <a:latin typeface="Arial" panose="020B0604020202020204" pitchFamily="34" charset="0"/>
              </a:rPr>
              <a:t>he </a:t>
            </a:r>
            <a:r>
              <a:rPr lang="en-US" b="0" i="0" dirty="0" err="1">
                <a:solidFill>
                  <a:srgbClr val="242729"/>
                </a:solidFill>
                <a:effectLst/>
                <a:latin typeface="Arial" panose="020B0604020202020204" pitchFamily="34" charset="0"/>
              </a:rPr>
              <a:t>IoU</a:t>
            </a:r>
            <a:r>
              <a:rPr lang="en-US" b="0" i="0" dirty="0">
                <a:solidFill>
                  <a:srgbClr val="242729"/>
                </a:solidFill>
                <a:effectLst/>
                <a:latin typeface="Arial" panose="020B0604020202020204" pitchFamily="34" charset="0"/>
              </a:rPr>
              <a:t> metric tends to penalize single instances of bad classification more than the F score quantitatively even when they can both agree that this one instance is bad. </a:t>
            </a:r>
          </a:p>
          <a:p>
            <a:pPr marL="0" indent="0" algn="just">
              <a:buNone/>
            </a:pPr>
            <a:endParaRPr lang="en-US" dirty="0">
              <a:solidFill>
                <a:srgbClr val="242729"/>
              </a:solidFill>
              <a:latin typeface="Arial" panose="020B0604020202020204" pitchFamily="34" charset="0"/>
            </a:endParaRPr>
          </a:p>
          <a:p>
            <a:pPr marL="0" indent="0" algn="just">
              <a:buNone/>
            </a:pPr>
            <a:r>
              <a:rPr lang="en-US" b="0" i="0" dirty="0">
                <a:solidFill>
                  <a:srgbClr val="242729"/>
                </a:solidFill>
                <a:effectLst/>
                <a:latin typeface="Arial" panose="020B0604020202020204" pitchFamily="34" charset="0"/>
              </a:rPr>
              <a:t>The </a:t>
            </a:r>
            <a:r>
              <a:rPr lang="en-US" b="0" i="0" dirty="0" err="1">
                <a:solidFill>
                  <a:srgbClr val="242729"/>
                </a:solidFill>
                <a:effectLst/>
                <a:latin typeface="Arial" panose="020B0604020202020204" pitchFamily="34" charset="0"/>
              </a:rPr>
              <a:t>IoU</a:t>
            </a:r>
            <a:r>
              <a:rPr lang="en-US" b="0" i="0" dirty="0">
                <a:solidFill>
                  <a:srgbClr val="242729"/>
                </a:solidFill>
                <a:effectLst/>
                <a:latin typeface="Arial" panose="020B0604020202020204" pitchFamily="34" charset="0"/>
              </a:rPr>
              <a:t> metric tends to have a "squaring" effect on the errors relative to the F score. So the F score tends to measure something closer to average performance, while the </a:t>
            </a:r>
            <a:r>
              <a:rPr lang="en-US" b="0" i="0" dirty="0" err="1">
                <a:solidFill>
                  <a:srgbClr val="242729"/>
                </a:solidFill>
                <a:effectLst/>
                <a:latin typeface="Arial" panose="020B0604020202020204" pitchFamily="34" charset="0"/>
              </a:rPr>
              <a:t>IoU</a:t>
            </a:r>
            <a:r>
              <a:rPr lang="en-US" b="0" i="0" dirty="0">
                <a:solidFill>
                  <a:srgbClr val="242729"/>
                </a:solidFill>
                <a:effectLst/>
                <a:latin typeface="Arial" panose="020B0604020202020204" pitchFamily="34" charset="0"/>
              </a:rPr>
              <a:t> score measures something closer to the worst case performance.</a:t>
            </a:r>
            <a:endParaRPr lang="en-US" dirty="0">
              <a:solidFill>
                <a:srgbClr val="292929"/>
              </a:solidFill>
              <a:latin typeface="charter"/>
            </a:endParaRPr>
          </a:p>
          <a:p>
            <a:pPr marL="0" indent="0" algn="just">
              <a:buNone/>
            </a:pPr>
            <a:endParaRPr lang="en-US" dirty="0">
              <a:solidFill>
                <a:srgbClr val="292929"/>
              </a:solidFill>
              <a:latin typeface="charter"/>
            </a:endParaRPr>
          </a:p>
          <a:p>
            <a:pPr marL="0" indent="0" algn="just">
              <a:buNone/>
            </a:pPr>
            <a:endParaRPr lang="en-US" dirty="0">
              <a:solidFill>
                <a:srgbClr val="292929"/>
              </a:solidFill>
              <a:latin typeface="charter"/>
            </a:endParaRPr>
          </a:p>
          <a:p>
            <a:pPr marL="0" indent="0" algn="just">
              <a:buNone/>
            </a:pPr>
            <a:endParaRPr lang="en-US" dirty="0">
              <a:solidFill>
                <a:srgbClr val="292929"/>
              </a:solidFill>
              <a:latin typeface="charter"/>
            </a:endParaRPr>
          </a:p>
        </p:txBody>
      </p:sp>
      <p:sp>
        <p:nvSpPr>
          <p:cNvPr id="5" name="CuadroTexto 4">
            <a:extLst>
              <a:ext uri="{FF2B5EF4-FFF2-40B4-BE49-F238E27FC236}">
                <a16:creationId xmlns:a16="http://schemas.microsoft.com/office/drawing/2014/main" id="{F6339487-7A24-45B2-AE7C-C4AD938CE946}"/>
              </a:ext>
            </a:extLst>
          </p:cNvPr>
          <p:cNvSpPr txBox="1"/>
          <p:nvPr/>
        </p:nvSpPr>
        <p:spPr>
          <a:xfrm>
            <a:off x="1695450" y="6311900"/>
            <a:ext cx="10668000" cy="369332"/>
          </a:xfrm>
          <a:prstGeom prst="rect">
            <a:avLst/>
          </a:prstGeom>
          <a:noFill/>
        </p:spPr>
        <p:txBody>
          <a:bodyPr wrap="square">
            <a:spAutoFit/>
          </a:bodyPr>
          <a:lstStyle/>
          <a:p>
            <a:pPr marL="0" indent="0" algn="just">
              <a:buNone/>
            </a:pPr>
            <a:r>
              <a:rPr lang="es-CO" dirty="0" err="1"/>
              <a:t>Read</a:t>
            </a:r>
            <a:r>
              <a:rPr lang="es-CO" dirty="0"/>
              <a:t> more in: https://stats.stackexchange.com/questions/273537/f1-dice-score-vs-iou/276144#276144</a:t>
            </a:r>
          </a:p>
        </p:txBody>
      </p:sp>
    </p:spTree>
    <p:extLst>
      <p:ext uri="{BB962C8B-B14F-4D97-AF65-F5344CB8AC3E}">
        <p14:creationId xmlns:p14="http://schemas.microsoft.com/office/powerpoint/2010/main" val="2836769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CDD392-D6A6-48E7-A4DF-D3CE44772B31}"/>
              </a:ext>
            </a:extLst>
          </p:cNvPr>
          <p:cNvSpPr>
            <a:spLocks noGrp="1"/>
          </p:cNvSpPr>
          <p:nvPr>
            <p:ph type="title"/>
          </p:nvPr>
        </p:nvSpPr>
        <p:spPr/>
        <p:txBody>
          <a:bodyPr/>
          <a:lstStyle/>
          <a:p>
            <a:r>
              <a:rPr lang="es-CO" b="1" dirty="0">
                <a:solidFill>
                  <a:srgbClr val="333333"/>
                </a:solidFill>
                <a:latin typeface="Poppins"/>
              </a:rPr>
              <a:t>AUC ROC</a:t>
            </a:r>
            <a:endParaRPr lang="es-CO" dirty="0"/>
          </a:p>
        </p:txBody>
      </p:sp>
      <p:sp>
        <p:nvSpPr>
          <p:cNvPr id="3" name="Marcador de contenido 2">
            <a:extLst>
              <a:ext uri="{FF2B5EF4-FFF2-40B4-BE49-F238E27FC236}">
                <a16:creationId xmlns:a16="http://schemas.microsoft.com/office/drawing/2014/main" id="{8EAA772C-9D29-4C72-A1F9-3CE41FA7F495}"/>
              </a:ext>
            </a:extLst>
          </p:cNvPr>
          <p:cNvSpPr>
            <a:spLocks noGrp="1"/>
          </p:cNvSpPr>
          <p:nvPr>
            <p:ph idx="1"/>
          </p:nvPr>
        </p:nvSpPr>
        <p:spPr>
          <a:xfrm>
            <a:off x="838200" y="1825625"/>
            <a:ext cx="10515600" cy="517525"/>
          </a:xfrm>
        </p:spPr>
        <p:txBody>
          <a:bodyPr/>
          <a:lstStyle/>
          <a:p>
            <a:pPr marL="0" indent="0">
              <a:buNone/>
            </a:pPr>
            <a:r>
              <a:rPr lang="es-CO"/>
              <a:t>Do your search on these !</a:t>
            </a:r>
            <a:endParaRPr lang="es-CO" dirty="0"/>
          </a:p>
        </p:txBody>
      </p:sp>
      <p:sp>
        <p:nvSpPr>
          <p:cNvPr id="5" name="CuadroTexto 4">
            <a:extLst>
              <a:ext uri="{FF2B5EF4-FFF2-40B4-BE49-F238E27FC236}">
                <a16:creationId xmlns:a16="http://schemas.microsoft.com/office/drawing/2014/main" id="{8FE1EB39-566C-4F21-B8A8-CA275FFA9E41}"/>
              </a:ext>
            </a:extLst>
          </p:cNvPr>
          <p:cNvSpPr txBox="1"/>
          <p:nvPr/>
        </p:nvSpPr>
        <p:spPr>
          <a:xfrm>
            <a:off x="5476875" y="6311900"/>
            <a:ext cx="6096000" cy="369332"/>
          </a:xfrm>
          <a:prstGeom prst="rect">
            <a:avLst/>
          </a:prstGeom>
          <a:noFill/>
        </p:spPr>
        <p:txBody>
          <a:bodyPr wrap="square">
            <a:spAutoFit/>
          </a:bodyPr>
          <a:lstStyle/>
          <a:p>
            <a:r>
              <a:rPr lang="es-CO" b="1" dirty="0" err="1">
                <a:solidFill>
                  <a:srgbClr val="333333"/>
                </a:solidFill>
                <a:effectLst/>
                <a:latin typeface="Poppins"/>
              </a:rPr>
              <a:t>Keras</a:t>
            </a:r>
            <a:r>
              <a:rPr lang="es-CO" b="1" dirty="0">
                <a:solidFill>
                  <a:srgbClr val="333333"/>
                </a:solidFill>
                <a:effectLst/>
                <a:latin typeface="Poppins"/>
              </a:rPr>
              <a:t> </a:t>
            </a:r>
            <a:r>
              <a:rPr lang="es-CO" b="1" dirty="0" err="1">
                <a:solidFill>
                  <a:srgbClr val="333333"/>
                </a:solidFill>
                <a:effectLst/>
                <a:latin typeface="Poppins"/>
              </a:rPr>
              <a:t>is</a:t>
            </a:r>
            <a:r>
              <a:rPr lang="es-CO" b="1" dirty="0">
                <a:solidFill>
                  <a:srgbClr val="333333"/>
                </a:solidFill>
                <a:effectLst/>
                <a:latin typeface="Poppins"/>
              </a:rPr>
              <a:t> </a:t>
            </a:r>
            <a:r>
              <a:rPr lang="es-CO" b="1" dirty="0" err="1">
                <a:solidFill>
                  <a:srgbClr val="333333"/>
                </a:solidFill>
                <a:effectLst/>
                <a:latin typeface="Poppins"/>
              </a:rPr>
              <a:t>limited</a:t>
            </a:r>
            <a:r>
              <a:rPr lang="es-CO" b="1" dirty="0">
                <a:solidFill>
                  <a:srgbClr val="333333"/>
                </a:solidFill>
                <a:effectLst/>
                <a:latin typeface="Poppins"/>
              </a:rPr>
              <a:t> </a:t>
            </a:r>
            <a:r>
              <a:rPr lang="es-CO" b="1" dirty="0" err="1">
                <a:solidFill>
                  <a:srgbClr val="333333"/>
                </a:solidFill>
                <a:effectLst/>
                <a:latin typeface="Poppins"/>
              </a:rPr>
              <a:t>to</a:t>
            </a:r>
            <a:r>
              <a:rPr lang="es-CO" b="1" dirty="0">
                <a:solidFill>
                  <a:srgbClr val="333333"/>
                </a:solidFill>
                <a:effectLst/>
                <a:latin typeface="Poppins"/>
              </a:rPr>
              <a:t> performance </a:t>
            </a:r>
            <a:r>
              <a:rPr lang="es-CO" b="1" dirty="0" err="1">
                <a:solidFill>
                  <a:srgbClr val="333333"/>
                </a:solidFill>
                <a:effectLst/>
                <a:latin typeface="Poppins"/>
              </a:rPr>
              <a:t>evaluation</a:t>
            </a:r>
            <a:r>
              <a:rPr lang="es-CO" b="1" dirty="0">
                <a:solidFill>
                  <a:srgbClr val="333333"/>
                </a:solidFill>
                <a:effectLst/>
                <a:latin typeface="Poppins"/>
              </a:rPr>
              <a:t>, use </a:t>
            </a:r>
            <a:r>
              <a:rPr lang="es-CO" b="1" dirty="0" err="1">
                <a:solidFill>
                  <a:srgbClr val="333333"/>
                </a:solidFill>
                <a:effectLst/>
                <a:latin typeface="Poppins"/>
              </a:rPr>
              <a:t>Scikitlearn</a:t>
            </a:r>
            <a:r>
              <a:rPr lang="es-CO" b="1" dirty="0">
                <a:solidFill>
                  <a:srgbClr val="333333"/>
                </a:solidFill>
                <a:effectLst/>
                <a:latin typeface="Poppins"/>
              </a:rPr>
              <a:t> API</a:t>
            </a:r>
            <a:endParaRPr lang="es-CO" dirty="0"/>
          </a:p>
        </p:txBody>
      </p:sp>
      <p:sp>
        <p:nvSpPr>
          <p:cNvPr id="7" name="CuadroTexto 6">
            <a:extLst>
              <a:ext uri="{FF2B5EF4-FFF2-40B4-BE49-F238E27FC236}">
                <a16:creationId xmlns:a16="http://schemas.microsoft.com/office/drawing/2014/main" id="{5031B18A-A64C-43DC-B116-2133EF7611C3}"/>
              </a:ext>
            </a:extLst>
          </p:cNvPr>
          <p:cNvSpPr txBox="1"/>
          <p:nvPr/>
        </p:nvSpPr>
        <p:spPr>
          <a:xfrm>
            <a:off x="838199" y="2478087"/>
            <a:ext cx="10277475" cy="830997"/>
          </a:xfrm>
          <a:prstGeom prst="rect">
            <a:avLst/>
          </a:prstGeom>
          <a:noFill/>
        </p:spPr>
        <p:txBody>
          <a:bodyPr wrap="square">
            <a:spAutoFit/>
          </a:bodyPr>
          <a:lstStyle/>
          <a:p>
            <a:r>
              <a:rPr lang="en-US" sz="2400" b="0" i="1" dirty="0">
                <a:solidFill>
                  <a:srgbClr val="4D4E4F"/>
                </a:solidFill>
                <a:effectLst/>
                <a:latin typeface="Poppins"/>
              </a:rPr>
              <a:t>We are pinballs bouncing between false positives and false negatives in search of truth !</a:t>
            </a:r>
            <a:endParaRPr lang="es-CO" sz="2400" dirty="0"/>
          </a:p>
        </p:txBody>
      </p:sp>
    </p:spTree>
    <p:extLst>
      <p:ext uri="{BB962C8B-B14F-4D97-AF65-F5344CB8AC3E}">
        <p14:creationId xmlns:p14="http://schemas.microsoft.com/office/powerpoint/2010/main" val="3006234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536B61-73F7-4D3F-92EA-D8B505FE225F}"/>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1A695D49-2747-4DDD-860C-2F9601F33030}"/>
              </a:ext>
            </a:extLst>
          </p:cNvPr>
          <p:cNvSpPr>
            <a:spLocks noGrp="1"/>
          </p:cNvSpPr>
          <p:nvPr>
            <p:ph idx="1"/>
          </p:nvPr>
        </p:nvSpPr>
        <p:spPr/>
        <p:txBody>
          <a:bodyPr/>
          <a:lstStyle/>
          <a:p>
            <a:pPr marL="0" indent="0">
              <a:buNone/>
            </a:pPr>
            <a:r>
              <a:rPr lang="es-CO" b="1" dirty="0">
                <a:solidFill>
                  <a:schemeClr val="tx1">
                    <a:lumMod val="75000"/>
                    <a:lumOff val="25000"/>
                  </a:schemeClr>
                </a:solidFill>
                <a:latin typeface="sohne"/>
              </a:rPr>
              <a:t>2-The </a:t>
            </a:r>
            <a:r>
              <a:rPr lang="es-CO" b="1" dirty="0" err="1">
                <a:solidFill>
                  <a:schemeClr val="tx1">
                    <a:lumMod val="75000"/>
                    <a:lumOff val="25000"/>
                  </a:schemeClr>
                </a:solidFill>
                <a:latin typeface="sohne"/>
              </a:rPr>
              <a:t>Feed</a:t>
            </a:r>
            <a:r>
              <a:rPr lang="es-CO" b="1" dirty="0">
                <a:solidFill>
                  <a:schemeClr val="tx1">
                    <a:lumMod val="75000"/>
                    <a:lumOff val="25000"/>
                  </a:schemeClr>
                </a:solidFill>
                <a:latin typeface="sohne"/>
              </a:rPr>
              <a:t>-Forward Network</a:t>
            </a:r>
          </a:p>
          <a:p>
            <a:pPr marL="0" indent="0" algn="just">
              <a:buNone/>
            </a:pPr>
            <a:r>
              <a:rPr lang="en-US" sz="2400" b="0" i="0" dirty="0">
                <a:solidFill>
                  <a:srgbClr val="292929"/>
                </a:solidFill>
                <a:effectLst/>
                <a:latin typeface="charter"/>
              </a:rPr>
              <a:t>Feed-forward networks use backpropagation to iteratively update the parameters until it achieves a desirable performance.</a:t>
            </a:r>
            <a:endParaRPr lang="es-CO" sz="2400" b="1" dirty="0">
              <a:solidFill>
                <a:schemeClr val="tx1">
                  <a:lumMod val="75000"/>
                  <a:lumOff val="25000"/>
                </a:schemeClr>
              </a:solidFill>
              <a:latin typeface="sohne"/>
            </a:endParaRPr>
          </a:p>
          <a:p>
            <a:pPr marL="0" indent="0">
              <a:buNone/>
            </a:pPr>
            <a:endParaRPr lang="es-CO" b="1" dirty="0">
              <a:solidFill>
                <a:schemeClr val="tx1">
                  <a:lumMod val="75000"/>
                  <a:lumOff val="25000"/>
                </a:schemeClr>
              </a:solidFill>
              <a:latin typeface="sohne"/>
            </a:endParaRPr>
          </a:p>
          <a:p>
            <a:pPr marL="0" indent="0">
              <a:buNone/>
            </a:pPr>
            <a:endParaRPr lang="es-CO" dirty="0"/>
          </a:p>
        </p:txBody>
      </p:sp>
      <p:pic>
        <p:nvPicPr>
          <p:cNvPr id="5" name="Imagen 4">
            <a:extLst>
              <a:ext uri="{FF2B5EF4-FFF2-40B4-BE49-F238E27FC236}">
                <a16:creationId xmlns:a16="http://schemas.microsoft.com/office/drawing/2014/main" id="{2109A271-28DE-43F1-A442-1677CCB98B48}"/>
              </a:ext>
            </a:extLst>
          </p:cNvPr>
          <p:cNvPicPr>
            <a:picLocks noChangeAspect="1"/>
          </p:cNvPicPr>
          <p:nvPr/>
        </p:nvPicPr>
        <p:blipFill rotWithShape="1">
          <a:blip r:embed="rId2"/>
          <a:srcRect l="23751" t="48333" r="25546" b="13472"/>
          <a:stretch/>
        </p:blipFill>
        <p:spPr>
          <a:xfrm>
            <a:off x="2895600" y="3314700"/>
            <a:ext cx="6181725" cy="2619375"/>
          </a:xfrm>
          <a:prstGeom prst="rect">
            <a:avLst/>
          </a:prstGeom>
        </p:spPr>
      </p:pic>
    </p:spTree>
    <p:extLst>
      <p:ext uri="{BB962C8B-B14F-4D97-AF65-F5344CB8AC3E}">
        <p14:creationId xmlns:p14="http://schemas.microsoft.com/office/powerpoint/2010/main" val="1286624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0C4D9A-2D04-4D80-8911-3C70BA85DE1C}"/>
              </a:ext>
            </a:extLst>
          </p:cNvPr>
          <p:cNvSpPr>
            <a:spLocks noGrp="1"/>
          </p:cNvSpPr>
          <p:nvPr>
            <p:ph idx="1"/>
          </p:nvPr>
        </p:nvSpPr>
        <p:spPr>
          <a:xfrm>
            <a:off x="628650" y="425450"/>
            <a:ext cx="10934700" cy="4351338"/>
          </a:xfrm>
        </p:spPr>
        <p:txBody>
          <a:bodyPr>
            <a:normAutofit fontScale="85000" lnSpcReduction="20000"/>
          </a:bodyPr>
          <a:lstStyle/>
          <a:p>
            <a:pPr marL="0" indent="0">
              <a:buNone/>
            </a:pPr>
            <a:r>
              <a:rPr lang="es-CO" b="1" dirty="0">
                <a:solidFill>
                  <a:schemeClr val="tx1">
                    <a:lumMod val="75000"/>
                    <a:lumOff val="25000"/>
                  </a:schemeClr>
                </a:solidFill>
                <a:latin typeface="sohne"/>
              </a:rPr>
              <a:t>3-Residual Networks (</a:t>
            </a:r>
            <a:r>
              <a:rPr lang="es-CO" b="1" dirty="0" err="1">
                <a:solidFill>
                  <a:schemeClr val="tx1">
                    <a:lumMod val="75000"/>
                    <a:lumOff val="25000"/>
                  </a:schemeClr>
                </a:solidFill>
                <a:latin typeface="sohne"/>
              </a:rPr>
              <a:t>ResNet</a:t>
            </a:r>
            <a:r>
              <a:rPr lang="es-CO" b="1" dirty="0">
                <a:solidFill>
                  <a:schemeClr val="tx1">
                    <a:lumMod val="75000"/>
                    <a:lumOff val="25000"/>
                  </a:schemeClr>
                </a:solidFill>
                <a:latin typeface="sohne"/>
              </a:rPr>
              <a:t>)</a:t>
            </a:r>
          </a:p>
          <a:p>
            <a:pPr marL="0" indent="0">
              <a:buNone/>
            </a:pPr>
            <a:endParaRPr lang="es-CO" dirty="0"/>
          </a:p>
          <a:p>
            <a:pPr marL="0" indent="0" algn="just">
              <a:buNone/>
            </a:pPr>
            <a:r>
              <a:rPr lang="en-US" b="0" i="0" dirty="0">
                <a:solidFill>
                  <a:srgbClr val="292929"/>
                </a:solidFill>
                <a:effectLst/>
                <a:latin typeface="charter"/>
              </a:rPr>
              <a:t>One issue with deep feed-forward neural networks is called the vanishing gradient problem, which is when networks are too long for useful information to be backpropagated throughout the network. As the signal that updates the parameters travels through the network, it gradually diminishes until weights at the front of the network are not changed or utilized at all.   </a:t>
            </a:r>
          </a:p>
          <a:p>
            <a:pPr marL="0" indent="0" algn="just">
              <a:buNone/>
            </a:pPr>
            <a:endParaRPr lang="en-US" dirty="0">
              <a:solidFill>
                <a:srgbClr val="292929"/>
              </a:solidFill>
              <a:latin typeface="charter"/>
            </a:endParaRPr>
          </a:p>
          <a:p>
            <a:pPr marL="0" indent="0" algn="just">
              <a:buNone/>
            </a:pPr>
            <a:r>
              <a:rPr lang="en-US" b="0" i="0" dirty="0" err="1">
                <a:solidFill>
                  <a:srgbClr val="292929"/>
                </a:solidFill>
                <a:effectLst/>
                <a:latin typeface="charter"/>
              </a:rPr>
              <a:t>ResNet</a:t>
            </a:r>
            <a:r>
              <a:rPr lang="en-US" b="0" i="0" dirty="0">
                <a:solidFill>
                  <a:srgbClr val="292929"/>
                </a:solidFill>
                <a:effectLst/>
                <a:latin typeface="charter"/>
              </a:rPr>
              <a:t> employs skip connections, which propagate signals across a ‘jumped’ layer. This reduces the vanishing gradient problem by employing connections that are less vulnerable to it. Over time, the network learns to restore skipped layers as it learns the feature space, but is more efficient in training as it is less vulnerable to vanishing gradients and needs to explore less of the feature space.</a:t>
            </a:r>
            <a:endParaRPr lang="es-CO" dirty="0"/>
          </a:p>
        </p:txBody>
      </p:sp>
      <p:pic>
        <p:nvPicPr>
          <p:cNvPr id="5" name="Imagen 4">
            <a:extLst>
              <a:ext uri="{FF2B5EF4-FFF2-40B4-BE49-F238E27FC236}">
                <a16:creationId xmlns:a16="http://schemas.microsoft.com/office/drawing/2014/main" id="{9F41B0A7-4C08-4CD2-9CF8-7E3890893650}"/>
              </a:ext>
            </a:extLst>
          </p:cNvPr>
          <p:cNvPicPr>
            <a:picLocks noChangeAspect="1"/>
          </p:cNvPicPr>
          <p:nvPr/>
        </p:nvPicPr>
        <p:blipFill rotWithShape="1">
          <a:blip r:embed="rId2"/>
          <a:srcRect l="24531" t="54583" r="26328" b="14028"/>
          <a:stretch/>
        </p:blipFill>
        <p:spPr>
          <a:xfrm>
            <a:off x="3019425" y="4429124"/>
            <a:ext cx="5991225" cy="2152651"/>
          </a:xfrm>
          <a:prstGeom prst="rect">
            <a:avLst/>
          </a:prstGeom>
        </p:spPr>
      </p:pic>
    </p:spTree>
    <p:extLst>
      <p:ext uri="{BB962C8B-B14F-4D97-AF65-F5344CB8AC3E}">
        <p14:creationId xmlns:p14="http://schemas.microsoft.com/office/powerpoint/2010/main" val="354367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9846F-B8BF-4410-8EB4-63993498709F}"/>
              </a:ext>
            </a:extLst>
          </p:cNvPr>
          <p:cNvSpPr>
            <a:spLocks noGrp="1"/>
          </p:cNvSpPr>
          <p:nvPr>
            <p:ph type="title"/>
          </p:nvPr>
        </p:nvSpPr>
        <p:spPr/>
        <p:txBody>
          <a:bodyPr/>
          <a:lstStyle/>
          <a:p>
            <a:r>
              <a:rPr lang="es-CO" sz="3600" b="1" dirty="0" err="1">
                <a:solidFill>
                  <a:schemeClr val="tx1">
                    <a:lumMod val="75000"/>
                    <a:lumOff val="25000"/>
                  </a:schemeClr>
                </a:solidFill>
                <a:latin typeface="sohne"/>
                <a:ea typeface="+mn-ea"/>
                <a:cs typeface="+mn-cs"/>
              </a:rPr>
              <a:t>The</a:t>
            </a:r>
            <a:r>
              <a:rPr lang="es-CO" sz="3600" b="1" dirty="0">
                <a:solidFill>
                  <a:schemeClr val="tx1">
                    <a:lumMod val="75000"/>
                    <a:lumOff val="25000"/>
                  </a:schemeClr>
                </a:solidFill>
                <a:latin typeface="sohne"/>
                <a:ea typeface="+mn-ea"/>
                <a:cs typeface="+mn-cs"/>
              </a:rPr>
              <a:t> </a:t>
            </a:r>
            <a:r>
              <a:rPr lang="es-CO" sz="3600" b="1" dirty="0" err="1">
                <a:solidFill>
                  <a:schemeClr val="tx1">
                    <a:lumMod val="75000"/>
                    <a:lumOff val="25000"/>
                  </a:schemeClr>
                </a:solidFill>
                <a:latin typeface="sohne"/>
                <a:ea typeface="+mn-ea"/>
                <a:cs typeface="+mn-cs"/>
              </a:rPr>
              <a:t>Recurrent</a:t>
            </a:r>
            <a:r>
              <a:rPr lang="es-CO" sz="3600" b="1" dirty="0">
                <a:solidFill>
                  <a:schemeClr val="tx1">
                    <a:lumMod val="75000"/>
                    <a:lumOff val="25000"/>
                  </a:schemeClr>
                </a:solidFill>
                <a:latin typeface="sohne"/>
                <a:ea typeface="+mn-ea"/>
                <a:cs typeface="+mn-cs"/>
              </a:rPr>
              <a:t> Networks</a:t>
            </a:r>
          </a:p>
        </p:txBody>
      </p:sp>
      <p:sp>
        <p:nvSpPr>
          <p:cNvPr id="3" name="Marcador de contenido 2">
            <a:extLst>
              <a:ext uri="{FF2B5EF4-FFF2-40B4-BE49-F238E27FC236}">
                <a16:creationId xmlns:a16="http://schemas.microsoft.com/office/drawing/2014/main" id="{C2284BDA-9E0D-4F2F-A286-A3EAA3E33AA5}"/>
              </a:ext>
            </a:extLst>
          </p:cNvPr>
          <p:cNvSpPr>
            <a:spLocks noGrp="1"/>
          </p:cNvSpPr>
          <p:nvPr>
            <p:ph idx="1"/>
          </p:nvPr>
        </p:nvSpPr>
        <p:spPr>
          <a:xfrm>
            <a:off x="838200" y="1416050"/>
            <a:ext cx="10515600" cy="4351338"/>
          </a:xfrm>
        </p:spPr>
        <p:txBody>
          <a:bodyPr/>
          <a:lstStyle/>
          <a:p>
            <a:pPr marL="0" indent="0" algn="just">
              <a:buNone/>
            </a:pPr>
            <a:r>
              <a:rPr lang="es-CO" b="1" dirty="0">
                <a:solidFill>
                  <a:schemeClr val="tx1">
                    <a:lumMod val="75000"/>
                    <a:lumOff val="25000"/>
                  </a:schemeClr>
                </a:solidFill>
                <a:latin typeface="sohne"/>
              </a:rPr>
              <a:t>4- </a:t>
            </a:r>
            <a:r>
              <a:rPr lang="en-US" b="1" dirty="0">
                <a:solidFill>
                  <a:schemeClr val="tx1">
                    <a:lumMod val="75000"/>
                    <a:lumOff val="25000"/>
                  </a:schemeClr>
                </a:solidFill>
                <a:latin typeface="sohne"/>
              </a:rPr>
              <a:t>The Recurrent Neural Network (RNN)</a:t>
            </a:r>
          </a:p>
          <a:p>
            <a:pPr marL="0" indent="0" algn="just">
              <a:buNone/>
            </a:pPr>
            <a:r>
              <a:rPr lang="en-US" b="0" i="0" dirty="0">
                <a:solidFill>
                  <a:srgbClr val="292929"/>
                </a:solidFill>
                <a:effectLst/>
                <a:latin typeface="charter"/>
              </a:rPr>
              <a:t>A type of network that contains loops, and </a:t>
            </a:r>
            <a:r>
              <a:rPr lang="en-US" b="0" i="1" dirty="0">
                <a:solidFill>
                  <a:srgbClr val="292929"/>
                </a:solidFill>
                <a:effectLst/>
                <a:latin typeface="charter"/>
              </a:rPr>
              <a:t>recurs </a:t>
            </a:r>
            <a:r>
              <a:rPr lang="en-US" b="0" i="0" dirty="0">
                <a:solidFill>
                  <a:srgbClr val="292929"/>
                </a:solidFill>
                <a:effectLst/>
                <a:latin typeface="charter"/>
              </a:rPr>
              <a:t>over itself. Allowing for information to be stored in the network, RNNs use reasoning from previous training to make better, more informed decisions about upcoming events. In order to do this, it uses the previous predictions as ‘context signals’. Because of its nature, RNNs are commonly used to handle sequential tasks, such as generating text letter-by-letter or predicting time series data (for example, stock prices). They can also handle inputs of any size.</a:t>
            </a:r>
            <a:endParaRPr lang="es-CO" dirty="0"/>
          </a:p>
        </p:txBody>
      </p:sp>
      <p:pic>
        <p:nvPicPr>
          <p:cNvPr id="5" name="Imagen 4">
            <a:extLst>
              <a:ext uri="{FF2B5EF4-FFF2-40B4-BE49-F238E27FC236}">
                <a16:creationId xmlns:a16="http://schemas.microsoft.com/office/drawing/2014/main" id="{E8ACF2D2-893C-46C7-83C9-859AB62BEDF9}"/>
              </a:ext>
            </a:extLst>
          </p:cNvPr>
          <p:cNvPicPr>
            <a:picLocks noChangeAspect="1"/>
          </p:cNvPicPr>
          <p:nvPr/>
        </p:nvPicPr>
        <p:blipFill rotWithShape="1">
          <a:blip r:embed="rId2"/>
          <a:srcRect l="46640" t="31806" r="26172" b="43611"/>
          <a:stretch/>
        </p:blipFill>
        <p:spPr>
          <a:xfrm>
            <a:off x="6619875" y="4924425"/>
            <a:ext cx="3314700" cy="1685926"/>
          </a:xfrm>
          <a:prstGeom prst="rect">
            <a:avLst/>
          </a:prstGeom>
        </p:spPr>
      </p:pic>
      <p:pic>
        <p:nvPicPr>
          <p:cNvPr id="7" name="Imagen 6">
            <a:extLst>
              <a:ext uri="{FF2B5EF4-FFF2-40B4-BE49-F238E27FC236}">
                <a16:creationId xmlns:a16="http://schemas.microsoft.com/office/drawing/2014/main" id="{E6CD18AC-A629-4721-B551-8312CB4684F6}"/>
              </a:ext>
            </a:extLst>
          </p:cNvPr>
          <p:cNvPicPr>
            <a:picLocks noChangeAspect="1"/>
          </p:cNvPicPr>
          <p:nvPr/>
        </p:nvPicPr>
        <p:blipFill rotWithShape="1">
          <a:blip r:embed="rId2"/>
          <a:srcRect l="24766" t="47221" r="58125" b="23890"/>
          <a:stretch/>
        </p:blipFill>
        <p:spPr>
          <a:xfrm>
            <a:off x="4533899" y="4837113"/>
            <a:ext cx="2085976" cy="1981200"/>
          </a:xfrm>
          <a:prstGeom prst="rect">
            <a:avLst/>
          </a:prstGeom>
        </p:spPr>
      </p:pic>
    </p:spTree>
    <p:extLst>
      <p:ext uri="{BB962C8B-B14F-4D97-AF65-F5344CB8AC3E}">
        <p14:creationId xmlns:p14="http://schemas.microsoft.com/office/powerpoint/2010/main" val="1547723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02975C5-693C-45C5-B691-4EBCC6E1C727}"/>
              </a:ext>
            </a:extLst>
          </p:cNvPr>
          <p:cNvSpPr>
            <a:spLocks noGrp="1"/>
          </p:cNvSpPr>
          <p:nvPr>
            <p:ph idx="1"/>
          </p:nvPr>
        </p:nvSpPr>
        <p:spPr>
          <a:xfrm>
            <a:off x="838200" y="511175"/>
            <a:ext cx="10515600" cy="4351338"/>
          </a:xfrm>
        </p:spPr>
        <p:txBody>
          <a:bodyPr>
            <a:normAutofit fontScale="40000" lnSpcReduction="20000"/>
          </a:bodyPr>
          <a:lstStyle/>
          <a:p>
            <a:pPr marL="0" indent="0" algn="just">
              <a:buNone/>
            </a:pPr>
            <a:r>
              <a:rPr lang="en-US" sz="7000" b="1" dirty="0">
                <a:solidFill>
                  <a:schemeClr val="tx1">
                    <a:lumMod val="75000"/>
                    <a:lumOff val="25000"/>
                  </a:schemeClr>
                </a:solidFill>
                <a:latin typeface="sohne"/>
              </a:rPr>
              <a:t>5- The Long Short Term Memory Network (LSTM)</a:t>
            </a:r>
          </a:p>
          <a:p>
            <a:pPr marL="0" indent="0" algn="just">
              <a:buNone/>
            </a:pPr>
            <a:endParaRPr lang="en-US" b="1" dirty="0">
              <a:solidFill>
                <a:schemeClr val="tx1">
                  <a:lumMod val="75000"/>
                  <a:lumOff val="25000"/>
                </a:schemeClr>
              </a:solidFill>
              <a:latin typeface="sohne"/>
            </a:endParaRPr>
          </a:p>
          <a:p>
            <a:pPr marL="0" indent="0" algn="just">
              <a:buNone/>
            </a:pPr>
            <a:r>
              <a:rPr lang="en-US" sz="5100" dirty="0">
                <a:solidFill>
                  <a:srgbClr val="292929"/>
                </a:solidFill>
                <a:latin typeface="charter"/>
              </a:rPr>
              <a:t>RNNs are problematic in that the range of contextual information is, in practice, very limited. The influence (backpropagated error) of a given input on an input on the hidden layer (and hence on the network’s output) either blows up exponentially or decays into nothing as it is cycled around the network’s connections. The solution to this vanishing gradient problem is a Long Short-Term Memory Network, or an LSTM.</a:t>
            </a:r>
          </a:p>
          <a:p>
            <a:pPr marL="0" indent="0" algn="just">
              <a:buNone/>
            </a:pPr>
            <a:endParaRPr lang="en-US" sz="5100" dirty="0">
              <a:solidFill>
                <a:srgbClr val="292929"/>
              </a:solidFill>
              <a:latin typeface="charter"/>
            </a:endParaRPr>
          </a:p>
          <a:p>
            <a:pPr marL="0" indent="0" algn="just">
              <a:buNone/>
            </a:pPr>
            <a:r>
              <a:rPr lang="en-US" sz="5100" dirty="0">
                <a:solidFill>
                  <a:srgbClr val="292929"/>
                </a:solidFill>
                <a:latin typeface="charter"/>
              </a:rPr>
              <a:t>This RNN architecture is specifically designed to address the vanishing gradient problem, fitting the structure with memory blocks. These blocks can be thought of as memory chips in a computer — each one contains several recurrently connected memory cells and three gates (input, output, and forget, equivalents of write, read, and reset). The network can only interact with cells through each gate, and hence the gates learn to open and close intelligently to prevent exploding or vanishing gradients but also propagate useful information through “constant error carousels”, as well as discarding irrelevant memory content.</a:t>
            </a:r>
            <a:endParaRPr lang="es-CO" sz="5100" dirty="0">
              <a:solidFill>
                <a:srgbClr val="292929"/>
              </a:solidFill>
              <a:latin typeface="charter"/>
            </a:endParaRPr>
          </a:p>
          <a:p>
            <a:pPr marL="0" indent="0" algn="just">
              <a:buNone/>
            </a:pPr>
            <a:endParaRPr lang="es-CO" dirty="0"/>
          </a:p>
        </p:txBody>
      </p:sp>
      <p:pic>
        <p:nvPicPr>
          <p:cNvPr id="5" name="Imagen 4">
            <a:extLst>
              <a:ext uri="{FF2B5EF4-FFF2-40B4-BE49-F238E27FC236}">
                <a16:creationId xmlns:a16="http://schemas.microsoft.com/office/drawing/2014/main" id="{D630158E-9FE5-46E2-BF95-62FB741A34BD}"/>
              </a:ext>
            </a:extLst>
          </p:cNvPr>
          <p:cNvPicPr>
            <a:picLocks noChangeAspect="1"/>
          </p:cNvPicPr>
          <p:nvPr/>
        </p:nvPicPr>
        <p:blipFill rotWithShape="1">
          <a:blip r:embed="rId2"/>
          <a:srcRect l="25391" t="31667" r="26562" b="44861"/>
          <a:stretch/>
        </p:blipFill>
        <p:spPr>
          <a:xfrm>
            <a:off x="3038474" y="4572000"/>
            <a:ext cx="5857875" cy="1609725"/>
          </a:xfrm>
          <a:prstGeom prst="rect">
            <a:avLst/>
          </a:prstGeom>
        </p:spPr>
      </p:pic>
    </p:spTree>
    <p:extLst>
      <p:ext uri="{BB962C8B-B14F-4D97-AF65-F5344CB8AC3E}">
        <p14:creationId xmlns:p14="http://schemas.microsoft.com/office/powerpoint/2010/main" val="400851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BF2B47-A46D-4768-BE6E-8C97B2FDE11D}"/>
              </a:ext>
            </a:extLst>
          </p:cNvPr>
          <p:cNvSpPr>
            <a:spLocks noGrp="1"/>
          </p:cNvSpPr>
          <p:nvPr>
            <p:ph type="title"/>
          </p:nvPr>
        </p:nvSpPr>
        <p:spPr>
          <a:xfrm>
            <a:off x="838200" y="365125"/>
            <a:ext cx="10515600" cy="815975"/>
          </a:xfrm>
        </p:spPr>
        <p:txBody>
          <a:bodyPr>
            <a:normAutofit fontScale="90000"/>
          </a:bodyPr>
          <a:lstStyle/>
          <a:p>
            <a:br>
              <a:rPr lang="es-CO" sz="3600" b="1" dirty="0">
                <a:solidFill>
                  <a:schemeClr val="tx1">
                    <a:lumMod val="75000"/>
                    <a:lumOff val="25000"/>
                  </a:schemeClr>
                </a:solidFill>
                <a:latin typeface="sohne"/>
                <a:ea typeface="+mn-ea"/>
                <a:cs typeface="+mn-cs"/>
              </a:rPr>
            </a:br>
            <a:r>
              <a:rPr lang="es-CO" sz="3600" b="1" dirty="0" err="1">
                <a:solidFill>
                  <a:schemeClr val="tx1">
                    <a:lumMod val="75000"/>
                    <a:lumOff val="25000"/>
                  </a:schemeClr>
                </a:solidFill>
                <a:latin typeface="sohne"/>
                <a:ea typeface="+mn-ea"/>
                <a:cs typeface="+mn-cs"/>
              </a:rPr>
              <a:t>The</a:t>
            </a:r>
            <a:r>
              <a:rPr lang="es-CO" sz="3600" b="1" dirty="0">
                <a:solidFill>
                  <a:schemeClr val="tx1">
                    <a:lumMod val="75000"/>
                    <a:lumOff val="25000"/>
                  </a:schemeClr>
                </a:solidFill>
                <a:latin typeface="sohne"/>
                <a:ea typeface="+mn-ea"/>
                <a:cs typeface="+mn-cs"/>
              </a:rPr>
              <a:t> </a:t>
            </a:r>
            <a:r>
              <a:rPr lang="es-CO" sz="3600" b="1" dirty="0" err="1">
                <a:solidFill>
                  <a:schemeClr val="tx1">
                    <a:lumMod val="75000"/>
                    <a:lumOff val="25000"/>
                  </a:schemeClr>
                </a:solidFill>
                <a:latin typeface="sohne"/>
                <a:ea typeface="+mn-ea"/>
                <a:cs typeface="+mn-cs"/>
              </a:rPr>
              <a:t>Convolutional</a:t>
            </a:r>
            <a:r>
              <a:rPr lang="es-CO" sz="3600" b="1" dirty="0">
                <a:solidFill>
                  <a:schemeClr val="tx1">
                    <a:lumMod val="75000"/>
                    <a:lumOff val="25000"/>
                  </a:schemeClr>
                </a:solidFill>
                <a:latin typeface="sohne"/>
                <a:ea typeface="+mn-ea"/>
                <a:cs typeface="+mn-cs"/>
              </a:rPr>
              <a:t> Networks</a:t>
            </a:r>
            <a:br>
              <a:rPr lang="es-CO" b="0" i="0" dirty="0">
                <a:solidFill>
                  <a:srgbClr val="292929"/>
                </a:solidFill>
                <a:effectLst/>
                <a:latin typeface="sohne"/>
              </a:rPr>
            </a:br>
            <a:endParaRPr lang="es-CO" dirty="0"/>
          </a:p>
        </p:txBody>
      </p:sp>
      <p:sp>
        <p:nvSpPr>
          <p:cNvPr id="3" name="Marcador de contenido 2">
            <a:extLst>
              <a:ext uri="{FF2B5EF4-FFF2-40B4-BE49-F238E27FC236}">
                <a16:creationId xmlns:a16="http://schemas.microsoft.com/office/drawing/2014/main" id="{25D82904-B87B-4E5E-A669-3B068DE27424}"/>
              </a:ext>
            </a:extLst>
          </p:cNvPr>
          <p:cNvSpPr>
            <a:spLocks noGrp="1"/>
          </p:cNvSpPr>
          <p:nvPr>
            <p:ph idx="1"/>
          </p:nvPr>
        </p:nvSpPr>
        <p:spPr>
          <a:xfrm>
            <a:off x="838200" y="1091406"/>
            <a:ext cx="10515600" cy="4351338"/>
          </a:xfrm>
        </p:spPr>
        <p:txBody>
          <a:bodyPr>
            <a:normAutofit/>
          </a:bodyPr>
          <a:lstStyle/>
          <a:p>
            <a:pPr marL="0" indent="0" algn="just">
              <a:lnSpc>
                <a:spcPct val="80000"/>
              </a:lnSpc>
              <a:buNone/>
            </a:pPr>
            <a:r>
              <a:rPr lang="en-US" b="1" dirty="0">
                <a:solidFill>
                  <a:schemeClr val="tx1">
                    <a:lumMod val="75000"/>
                    <a:lumOff val="25000"/>
                  </a:schemeClr>
                </a:solidFill>
                <a:latin typeface="sohne"/>
              </a:rPr>
              <a:t>6- The Convolutional Neural Network (CNN)</a:t>
            </a:r>
          </a:p>
          <a:p>
            <a:pPr marL="0" indent="0" algn="just">
              <a:buNone/>
            </a:pPr>
            <a:r>
              <a:rPr lang="en-US" sz="2400" b="0" i="0" dirty="0">
                <a:solidFill>
                  <a:srgbClr val="292929"/>
                </a:solidFill>
                <a:effectLst/>
                <a:latin typeface="charter"/>
              </a:rPr>
              <a:t>Images have a very high dimensionality, and hence training a standard feed-forward network to recognize images would require hundreds of thousands of input neurons, which, besides a blatantly high computational bill, can cause many problems associated with the Curse of Dimensionality in neural networks. They provide a solution to this by utilizing convolutional and pooling layers to help reduce the dimensionality of an image. As convolutional layers are trainable but have significantly less parameters than a standard hidden layer, it is able to highlight important parts of the image and pass each of them forward. Traditionally in CNNs, the last few layers are hidden layers, which process the ‘condensed image information’.</a:t>
            </a:r>
          </a:p>
          <a:p>
            <a:pPr marL="0" indent="0" algn="just">
              <a:buNone/>
            </a:pPr>
            <a:endParaRPr lang="es-CO" dirty="0"/>
          </a:p>
        </p:txBody>
      </p:sp>
      <p:pic>
        <p:nvPicPr>
          <p:cNvPr id="5" name="Imagen 4">
            <a:extLst>
              <a:ext uri="{FF2B5EF4-FFF2-40B4-BE49-F238E27FC236}">
                <a16:creationId xmlns:a16="http://schemas.microsoft.com/office/drawing/2014/main" id="{DA44EAEB-5D1C-4C85-BE93-BC76DF8B292A}"/>
              </a:ext>
            </a:extLst>
          </p:cNvPr>
          <p:cNvPicPr>
            <a:picLocks noChangeAspect="1"/>
          </p:cNvPicPr>
          <p:nvPr/>
        </p:nvPicPr>
        <p:blipFill rotWithShape="1">
          <a:blip r:embed="rId2"/>
          <a:srcRect l="24687" t="40972" r="26641" b="26389"/>
          <a:stretch/>
        </p:blipFill>
        <p:spPr>
          <a:xfrm>
            <a:off x="3518012" y="4592240"/>
            <a:ext cx="5552148" cy="2094310"/>
          </a:xfrm>
          <a:prstGeom prst="rect">
            <a:avLst/>
          </a:prstGeom>
        </p:spPr>
      </p:pic>
    </p:spTree>
    <p:extLst>
      <p:ext uri="{BB962C8B-B14F-4D97-AF65-F5344CB8AC3E}">
        <p14:creationId xmlns:p14="http://schemas.microsoft.com/office/powerpoint/2010/main" val="68727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33264B2-524C-4B88-9DEC-E4B4A85A2AEC}"/>
              </a:ext>
            </a:extLst>
          </p:cNvPr>
          <p:cNvSpPr>
            <a:spLocks noGrp="1"/>
          </p:cNvSpPr>
          <p:nvPr>
            <p:ph idx="1"/>
          </p:nvPr>
        </p:nvSpPr>
        <p:spPr>
          <a:xfrm>
            <a:off x="742950" y="587375"/>
            <a:ext cx="10515600" cy="4351338"/>
          </a:xfrm>
        </p:spPr>
        <p:txBody>
          <a:bodyPr/>
          <a:lstStyle/>
          <a:p>
            <a:pPr marL="0" indent="0" algn="just">
              <a:buNone/>
            </a:pPr>
            <a:r>
              <a:rPr lang="en-US" b="1" dirty="0">
                <a:solidFill>
                  <a:schemeClr val="tx1">
                    <a:lumMod val="75000"/>
                    <a:lumOff val="25000"/>
                  </a:schemeClr>
                </a:solidFill>
                <a:latin typeface="sohne"/>
              </a:rPr>
              <a:t>7- The Deconvolutional Neural Network (DNN)</a:t>
            </a:r>
          </a:p>
          <a:p>
            <a:pPr marL="0" indent="0" algn="just">
              <a:buNone/>
            </a:pPr>
            <a:r>
              <a:rPr lang="en-US" dirty="0">
                <a:solidFill>
                  <a:srgbClr val="292929"/>
                </a:solidFill>
                <a:latin typeface="charter"/>
              </a:rPr>
              <a:t>P</a:t>
            </a:r>
            <a:r>
              <a:rPr lang="en-US" b="0" i="0" dirty="0">
                <a:solidFill>
                  <a:srgbClr val="292929"/>
                </a:solidFill>
                <a:effectLst/>
                <a:latin typeface="charter"/>
              </a:rPr>
              <a:t>erforms the opposite of a CNN. Instead of performing convolutions to reduce the dimensionality of an image, a DNN utilizes </a:t>
            </a:r>
            <a:r>
              <a:rPr lang="en-US" b="0" i="1" dirty="0">
                <a:solidFill>
                  <a:srgbClr val="292929"/>
                </a:solidFill>
                <a:effectLst/>
                <a:latin typeface="charter"/>
              </a:rPr>
              <a:t>deconvolutions</a:t>
            </a:r>
            <a:r>
              <a:rPr lang="en-US" b="0" i="0" dirty="0">
                <a:solidFill>
                  <a:srgbClr val="292929"/>
                </a:solidFill>
                <a:effectLst/>
                <a:latin typeface="charter"/>
              </a:rPr>
              <a:t> to create an image, usually from noise. This is an inherently difficult task; consider a CNN’s task to write a three-sentence summary of the complete book of Orwell’s </a:t>
            </a:r>
            <a:r>
              <a:rPr lang="en-US" b="0" i="1" dirty="0">
                <a:solidFill>
                  <a:srgbClr val="292929"/>
                </a:solidFill>
                <a:effectLst/>
                <a:latin typeface="charter"/>
              </a:rPr>
              <a:t>1984 </a:t>
            </a:r>
            <a:r>
              <a:rPr lang="en-US" b="0" i="0" dirty="0">
                <a:solidFill>
                  <a:srgbClr val="292929"/>
                </a:solidFill>
                <a:effectLst/>
                <a:latin typeface="charter"/>
              </a:rPr>
              <a:t>while a DNN’s task is to write the complete book from a three-sentence structure.</a:t>
            </a:r>
            <a:endParaRPr lang="es-CO" dirty="0"/>
          </a:p>
        </p:txBody>
      </p:sp>
      <p:pic>
        <p:nvPicPr>
          <p:cNvPr id="5" name="Imagen 4">
            <a:extLst>
              <a:ext uri="{FF2B5EF4-FFF2-40B4-BE49-F238E27FC236}">
                <a16:creationId xmlns:a16="http://schemas.microsoft.com/office/drawing/2014/main" id="{E04A9C8B-E1A0-4647-843E-24A0FB4C0AC0}"/>
              </a:ext>
            </a:extLst>
          </p:cNvPr>
          <p:cNvPicPr>
            <a:picLocks noChangeAspect="1"/>
          </p:cNvPicPr>
          <p:nvPr/>
        </p:nvPicPr>
        <p:blipFill rotWithShape="1">
          <a:blip r:embed="rId2"/>
          <a:srcRect l="25156" t="34027" r="26172" b="29583"/>
          <a:stretch/>
        </p:blipFill>
        <p:spPr>
          <a:xfrm>
            <a:off x="2924175" y="3606107"/>
            <a:ext cx="5965922" cy="2508943"/>
          </a:xfrm>
          <a:prstGeom prst="rect">
            <a:avLst/>
          </a:prstGeom>
        </p:spPr>
      </p:pic>
    </p:spTree>
    <p:extLst>
      <p:ext uri="{BB962C8B-B14F-4D97-AF65-F5344CB8AC3E}">
        <p14:creationId xmlns:p14="http://schemas.microsoft.com/office/powerpoint/2010/main" val="418033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5294F5-0981-4115-A834-463E40B2D983}"/>
              </a:ext>
            </a:extLst>
          </p:cNvPr>
          <p:cNvSpPr>
            <a:spLocks noGrp="1"/>
          </p:cNvSpPr>
          <p:nvPr>
            <p:ph type="title"/>
          </p:nvPr>
        </p:nvSpPr>
        <p:spPr>
          <a:xfrm>
            <a:off x="809625" y="152400"/>
            <a:ext cx="10515600" cy="528638"/>
          </a:xfrm>
        </p:spPr>
        <p:txBody>
          <a:bodyPr>
            <a:noAutofit/>
          </a:bodyPr>
          <a:lstStyle/>
          <a:p>
            <a:r>
              <a:rPr lang="es-CO" sz="3200" b="1" dirty="0" err="1">
                <a:solidFill>
                  <a:schemeClr val="tx1">
                    <a:lumMod val="75000"/>
                    <a:lumOff val="25000"/>
                  </a:schemeClr>
                </a:solidFill>
                <a:latin typeface="sohne"/>
                <a:ea typeface="+mn-ea"/>
                <a:cs typeface="+mn-cs"/>
              </a:rPr>
              <a:t>The</a:t>
            </a:r>
            <a:r>
              <a:rPr lang="es-CO" sz="3200" b="1" dirty="0">
                <a:solidFill>
                  <a:schemeClr val="tx1">
                    <a:lumMod val="75000"/>
                    <a:lumOff val="25000"/>
                  </a:schemeClr>
                </a:solidFill>
                <a:latin typeface="sohne"/>
                <a:ea typeface="+mn-ea"/>
                <a:cs typeface="+mn-cs"/>
              </a:rPr>
              <a:t> Auto-</a:t>
            </a:r>
            <a:r>
              <a:rPr lang="es-CO" sz="3200" b="1" dirty="0" err="1">
                <a:solidFill>
                  <a:schemeClr val="tx1">
                    <a:lumMod val="75000"/>
                    <a:lumOff val="25000"/>
                  </a:schemeClr>
                </a:solidFill>
                <a:latin typeface="sohne"/>
                <a:ea typeface="+mn-ea"/>
                <a:cs typeface="+mn-cs"/>
              </a:rPr>
              <a:t>Encoders</a:t>
            </a:r>
            <a:endParaRPr lang="es-CO" sz="3200" dirty="0"/>
          </a:p>
        </p:txBody>
      </p:sp>
      <p:sp>
        <p:nvSpPr>
          <p:cNvPr id="3" name="Marcador de contenido 2">
            <a:extLst>
              <a:ext uri="{FF2B5EF4-FFF2-40B4-BE49-F238E27FC236}">
                <a16:creationId xmlns:a16="http://schemas.microsoft.com/office/drawing/2014/main" id="{CAEC9BA4-0539-46E1-AA55-0D90558F0457}"/>
              </a:ext>
            </a:extLst>
          </p:cNvPr>
          <p:cNvSpPr>
            <a:spLocks noGrp="1"/>
          </p:cNvSpPr>
          <p:nvPr>
            <p:ph idx="1"/>
          </p:nvPr>
        </p:nvSpPr>
        <p:spPr>
          <a:xfrm>
            <a:off x="809625" y="815975"/>
            <a:ext cx="10515600" cy="4351338"/>
          </a:xfrm>
        </p:spPr>
        <p:txBody>
          <a:bodyPr/>
          <a:lstStyle/>
          <a:p>
            <a:pPr marL="0" indent="0" algn="just">
              <a:buNone/>
            </a:pPr>
            <a:r>
              <a:rPr lang="es-CO" b="1" dirty="0">
                <a:solidFill>
                  <a:schemeClr val="tx1">
                    <a:lumMod val="75000"/>
                    <a:lumOff val="25000"/>
                  </a:schemeClr>
                </a:solidFill>
                <a:latin typeface="sohne"/>
              </a:rPr>
              <a:t>8- </a:t>
            </a:r>
            <a:r>
              <a:rPr lang="es-CO" b="1" dirty="0" err="1">
                <a:solidFill>
                  <a:schemeClr val="tx1">
                    <a:lumMod val="75000"/>
                    <a:lumOff val="25000"/>
                  </a:schemeClr>
                </a:solidFill>
                <a:latin typeface="sohne"/>
              </a:rPr>
              <a:t>The</a:t>
            </a:r>
            <a:r>
              <a:rPr lang="es-CO" b="1" dirty="0">
                <a:solidFill>
                  <a:schemeClr val="tx1">
                    <a:lumMod val="75000"/>
                    <a:lumOff val="25000"/>
                  </a:schemeClr>
                </a:solidFill>
                <a:latin typeface="sohne"/>
              </a:rPr>
              <a:t> Auto </a:t>
            </a:r>
            <a:r>
              <a:rPr lang="es-CO" b="1" dirty="0" err="1">
                <a:solidFill>
                  <a:schemeClr val="tx1">
                    <a:lumMod val="75000"/>
                    <a:lumOff val="25000"/>
                  </a:schemeClr>
                </a:solidFill>
                <a:latin typeface="sohne"/>
              </a:rPr>
              <a:t>Encoder</a:t>
            </a:r>
            <a:r>
              <a:rPr lang="es-CO" b="1" dirty="0">
                <a:solidFill>
                  <a:schemeClr val="tx1">
                    <a:lumMod val="75000"/>
                    <a:lumOff val="25000"/>
                  </a:schemeClr>
                </a:solidFill>
                <a:latin typeface="sohne"/>
              </a:rPr>
              <a:t> (AE) - UNET</a:t>
            </a:r>
          </a:p>
          <a:p>
            <a:pPr marL="0" indent="0" algn="just">
              <a:buNone/>
            </a:pPr>
            <a:r>
              <a:rPr lang="en-US" b="0" i="0" dirty="0">
                <a:solidFill>
                  <a:srgbClr val="292929"/>
                </a:solidFill>
                <a:effectLst/>
                <a:latin typeface="charter"/>
              </a:rPr>
              <a:t>The idea of an autoencoder is to take in original, high-dimensionality data, ‘compress it’ into a highly informational and low-dimensional data, and then to project the compressed form into a new space. There are many applications of autoencoders, including dimensionality reduction, image compression, denoising data, feature extraction, image generation, and recommendation systems. It can be purposed as both an unsupervised or a supervised method, can be very insightful as to the nature of the data.</a:t>
            </a:r>
            <a:endParaRPr lang="es-CO" dirty="0"/>
          </a:p>
        </p:txBody>
      </p:sp>
      <p:pic>
        <p:nvPicPr>
          <p:cNvPr id="5" name="Imagen 4">
            <a:extLst>
              <a:ext uri="{FF2B5EF4-FFF2-40B4-BE49-F238E27FC236}">
                <a16:creationId xmlns:a16="http://schemas.microsoft.com/office/drawing/2014/main" id="{098AC63D-5A61-46CB-9182-CB854DF288F4}"/>
              </a:ext>
            </a:extLst>
          </p:cNvPr>
          <p:cNvPicPr>
            <a:picLocks noChangeAspect="1"/>
          </p:cNvPicPr>
          <p:nvPr/>
        </p:nvPicPr>
        <p:blipFill rotWithShape="1">
          <a:blip r:embed="rId2"/>
          <a:srcRect l="24844" t="31806" r="26719" b="33750"/>
          <a:stretch/>
        </p:blipFill>
        <p:spPr>
          <a:xfrm>
            <a:off x="3028950" y="4432299"/>
            <a:ext cx="5905500" cy="2362201"/>
          </a:xfrm>
          <a:prstGeom prst="rect">
            <a:avLst/>
          </a:prstGeom>
        </p:spPr>
      </p:pic>
    </p:spTree>
    <p:extLst>
      <p:ext uri="{BB962C8B-B14F-4D97-AF65-F5344CB8AC3E}">
        <p14:creationId xmlns:p14="http://schemas.microsoft.com/office/powerpoint/2010/main" val="318858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D5305-4439-483E-85A2-296464D79A9B}"/>
              </a:ext>
            </a:extLst>
          </p:cNvPr>
          <p:cNvSpPr>
            <a:spLocks noGrp="1"/>
          </p:cNvSpPr>
          <p:nvPr>
            <p:ph type="title"/>
          </p:nvPr>
        </p:nvSpPr>
        <p:spPr/>
        <p:txBody>
          <a:bodyPr/>
          <a:lstStyle/>
          <a:p>
            <a:r>
              <a:rPr lang="es-CO" sz="3200" b="1" dirty="0" err="1">
                <a:solidFill>
                  <a:schemeClr val="tx1">
                    <a:lumMod val="75000"/>
                    <a:lumOff val="25000"/>
                  </a:schemeClr>
                </a:solidFill>
                <a:latin typeface="sohne"/>
                <a:ea typeface="+mn-ea"/>
                <a:cs typeface="+mn-cs"/>
              </a:rPr>
              <a:t>Generative</a:t>
            </a:r>
            <a:r>
              <a:rPr lang="es-CO" sz="3200" b="1" dirty="0">
                <a:solidFill>
                  <a:schemeClr val="tx1">
                    <a:lumMod val="75000"/>
                    <a:lumOff val="25000"/>
                  </a:schemeClr>
                </a:solidFill>
                <a:latin typeface="sohne"/>
                <a:ea typeface="+mn-ea"/>
                <a:cs typeface="+mn-cs"/>
              </a:rPr>
              <a:t> Adversarial Network (GAN)</a:t>
            </a:r>
          </a:p>
        </p:txBody>
      </p:sp>
      <p:sp>
        <p:nvSpPr>
          <p:cNvPr id="3" name="Marcador de contenido 2">
            <a:extLst>
              <a:ext uri="{FF2B5EF4-FFF2-40B4-BE49-F238E27FC236}">
                <a16:creationId xmlns:a16="http://schemas.microsoft.com/office/drawing/2014/main" id="{EDC650E9-D260-486B-9BD2-035BE8F920A8}"/>
              </a:ext>
            </a:extLst>
          </p:cNvPr>
          <p:cNvSpPr>
            <a:spLocks noGrp="1"/>
          </p:cNvSpPr>
          <p:nvPr>
            <p:ph idx="1"/>
          </p:nvPr>
        </p:nvSpPr>
        <p:spPr/>
        <p:txBody>
          <a:bodyPr>
            <a:normAutofit fontScale="92500" lnSpcReduction="10000"/>
          </a:bodyPr>
          <a:lstStyle/>
          <a:p>
            <a:pPr marL="0" indent="0" algn="just">
              <a:buNone/>
            </a:pPr>
            <a:r>
              <a:rPr lang="en-US" b="0" i="0" dirty="0">
                <a:solidFill>
                  <a:srgbClr val="292929"/>
                </a:solidFill>
                <a:effectLst/>
                <a:latin typeface="charter"/>
              </a:rPr>
              <a:t>A specialized type of network designed specifically to generate images, and is composed of two networks — a discriminator and a generator. The discriminator’s task is to </a:t>
            </a:r>
            <a:r>
              <a:rPr lang="en-US" b="0" i="1" dirty="0">
                <a:solidFill>
                  <a:srgbClr val="292929"/>
                </a:solidFill>
                <a:effectLst/>
                <a:latin typeface="charter"/>
              </a:rPr>
              <a:t>discriminate</a:t>
            </a:r>
            <a:r>
              <a:rPr lang="en-US" b="0" i="0" dirty="0">
                <a:solidFill>
                  <a:srgbClr val="292929"/>
                </a:solidFill>
                <a:effectLst/>
                <a:latin typeface="charter"/>
              </a:rPr>
              <a:t> between whether an image is pulled from the dataset or if it has been generated by the generator, and the generator’s task is to generate images convincing enough such that the discriminator cannot distinguish whether it is real or not. </a:t>
            </a:r>
          </a:p>
          <a:p>
            <a:pPr marL="0" indent="0" algn="just">
              <a:buNone/>
            </a:pPr>
            <a:r>
              <a:rPr lang="en-US" b="0" i="0" dirty="0">
                <a:solidFill>
                  <a:srgbClr val="292929"/>
                </a:solidFill>
                <a:effectLst/>
                <a:latin typeface="charter"/>
              </a:rPr>
              <a:t>Over time, with careful regulation, these two adversaries compete with each other, each’s drive to succeed improving the other. The end result is a well-trained generator that can spit out a realistic-looking image. The discriminator is a convolutional neural network whose goal is to maximize its accuracy in identifying real/fake images, whereas the generator is a deconvolutional neural network whose goal is to minimize the discriminator’s performance.  </a:t>
            </a:r>
            <a:endParaRPr lang="es-CO" dirty="0"/>
          </a:p>
        </p:txBody>
      </p:sp>
    </p:spTree>
    <p:extLst>
      <p:ext uri="{BB962C8B-B14F-4D97-AF65-F5344CB8AC3E}">
        <p14:creationId xmlns:p14="http://schemas.microsoft.com/office/powerpoint/2010/main" val="330990233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3460</TotalTime>
  <Words>1708</Words>
  <Application>Microsoft Office PowerPoint</Application>
  <PresentationFormat>Panorámica</PresentationFormat>
  <Paragraphs>81</Paragraphs>
  <Slides>18</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18</vt:i4>
      </vt:variant>
    </vt:vector>
  </HeadingPairs>
  <TitlesOfParts>
    <vt:vector size="27" baseType="lpstr">
      <vt:lpstr>Arial</vt:lpstr>
      <vt:lpstr>Calibri</vt:lpstr>
      <vt:lpstr>Calibri Light</vt:lpstr>
      <vt:lpstr>charter</vt:lpstr>
      <vt:lpstr>fell</vt:lpstr>
      <vt:lpstr>poppins</vt:lpstr>
      <vt:lpstr>poppins</vt:lpstr>
      <vt:lpstr>sohne</vt:lpstr>
      <vt:lpstr>Tema de Office</vt:lpstr>
      <vt:lpstr>Essential Neural Network Architectures Standard, Recurrent, Convolutional, Autoencoder, &amp; GANs </vt:lpstr>
      <vt:lpstr>Presentación de PowerPoint</vt:lpstr>
      <vt:lpstr>Presentación de PowerPoint</vt:lpstr>
      <vt:lpstr>The Recurrent Networks</vt:lpstr>
      <vt:lpstr>Presentación de PowerPoint</vt:lpstr>
      <vt:lpstr> The Convolutional Networks </vt:lpstr>
      <vt:lpstr>Presentación de PowerPoint</vt:lpstr>
      <vt:lpstr>The Auto-Encoders</vt:lpstr>
      <vt:lpstr>Generative Adversarial Network (GAN)</vt:lpstr>
      <vt:lpstr>Presentación de PowerPoint</vt:lpstr>
      <vt:lpstr>Evaluation Metrics for Neural Networks Accuracy, Precision, Recall, and F1 </vt:lpstr>
      <vt:lpstr>Accuracy exactitud</vt:lpstr>
      <vt:lpstr>Precision</vt:lpstr>
      <vt:lpstr>Recall</vt:lpstr>
      <vt:lpstr> F1 Score Dice Coefficient  </vt:lpstr>
      <vt:lpstr>Intersection-Over-Union (IoU, Jaccard Index)</vt:lpstr>
      <vt:lpstr>F1 Score Vs IoU</vt:lpstr>
      <vt:lpstr>AUC ROC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john Ballesteros</dc:creator>
  <cp:lastModifiedBy>john Ballesteros</cp:lastModifiedBy>
  <cp:revision>82</cp:revision>
  <dcterms:created xsi:type="dcterms:W3CDTF">2020-11-01T22:10:50Z</dcterms:created>
  <dcterms:modified xsi:type="dcterms:W3CDTF">2020-11-19T10:40:03Z</dcterms:modified>
</cp:coreProperties>
</file>