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49.jpeg" ContentType="image/jpe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1.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53.png" ContentType="image/png"/>
  <Override PartName="/ppt/media/image39.png" ContentType="image/png"/>
  <Override PartName="/ppt/media/image9.png" ContentType="image/png"/>
  <Override PartName="/ppt/media/image38.png" ContentType="image/png"/>
  <Override PartName="/ppt/media/image8.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9FB8D8A-FD6F-46E7-B606-8F182FD2E1F2}" type="slidenum">
              <a:t>&lt;#&gt;</a:t>
            </a:fld>
          </a:p>
        </p:txBody>
      </p:sp>
      <p:sp>
        <p:nvSpPr>
          <p:cNvPr id="4" name="PlaceHolder 3"/>
          <p:cNvSpPr>
            <a:spLocks noGrp="1"/>
          </p:cNvSpPr>
          <p:nvPr>
            <p:ph type="dt" idx="3"/>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62142D3-7931-4C9B-A1F7-4405F47EB4EE}"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B46D89F-E6ED-4AEC-BD11-9D52C9069497}" type="slidenum">
              <a:t>&lt;#&gt;</a:t>
            </a:fld>
          </a:p>
        </p:txBody>
      </p:sp>
      <p:sp>
        <p:nvSpPr>
          <p:cNvPr id="9" name="PlaceHolder 8"/>
          <p:cNvSpPr>
            <a:spLocks noGrp="1"/>
          </p:cNvSpPr>
          <p:nvPr>
            <p:ph type="dt" idx="3"/>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F05C2A6-9FE9-40E6-A9B9-E001CF5240AD}" type="slidenum">
              <a:t>&lt;#&gt;</a:t>
            </a:fld>
          </a:p>
        </p:txBody>
      </p:sp>
      <p:sp>
        <p:nvSpPr>
          <p:cNvPr id="11" name="PlaceHolder 10"/>
          <p:cNvSpPr>
            <a:spLocks noGrp="1"/>
          </p:cNvSpPr>
          <p:nvPr>
            <p:ph type="dt" idx="3"/>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77BBE97-DA38-4AEF-B227-7DE05BC9A661}" type="slidenum">
              <a:t>&lt;#&gt;</a:t>
            </a:fld>
          </a:p>
        </p:txBody>
      </p:sp>
      <p:sp>
        <p:nvSpPr>
          <p:cNvPr id="4" name="PlaceHolder 3"/>
          <p:cNvSpPr>
            <a:spLocks noGrp="1"/>
          </p:cNvSpPr>
          <p:nvPr>
            <p:ph type="dt" idx="6"/>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8DAA4CE-366F-4DB8-BE4A-AD7032A3C1FF}"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C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59CECF4-897A-406C-A822-B35BAAC615D9}"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05D285E-461A-4D8C-BF9E-877DD34128E9}"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537E854-6648-44B9-B35F-979F5CB06A21}"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FCB4063-D5F6-4765-8B30-5FEF86E1D8F1}"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45869B7-20DF-4402-B479-F4BD6EA63C34}"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7C5801C-3EF3-47F4-B1F2-10FCE4BB7247}"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D0571A4-8D3C-4893-8A8F-A658FE12C04D}"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48737AE-BF67-433B-B020-534CDBD24E2C}"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DDF83D6-28C3-482F-B7C5-521C1DB568E7}"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850F34D-ACF9-4096-BDFB-1C01E6286738}" type="slidenum">
              <a:t>&lt;#&gt;</a:t>
            </a:fld>
          </a:p>
        </p:txBody>
      </p:sp>
      <p:sp>
        <p:nvSpPr>
          <p:cNvPr id="9" name="PlaceHolder 8"/>
          <p:cNvSpPr>
            <a:spLocks noGrp="1"/>
          </p:cNvSpPr>
          <p:nvPr>
            <p:ph type="dt" idx="6"/>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47AB11C-B1DC-4229-A280-96DF43D1A21D}" type="slidenum">
              <a:t>&lt;#&gt;</a:t>
            </a:fld>
          </a:p>
        </p:txBody>
      </p:sp>
      <p:sp>
        <p:nvSpPr>
          <p:cNvPr id="11" name="PlaceHolder 10"/>
          <p:cNvSpPr>
            <a:spLocks noGrp="1"/>
          </p:cNvSpPr>
          <p:nvPr>
            <p:ph type="dt" idx="6"/>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C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A81A8B-32BF-4A04-BC4B-EEDA311F07F0}"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940580-FBA3-4E49-9947-FD01519094AA}"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DE230D3-46A8-44C2-BD38-E1232F01C1B3}"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3D3F6A6-8D1B-4BC8-95CC-2CE7E8320DB1}"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AF15863-B2A4-4C0E-B809-241F1A36ED99}"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2163BC-5632-4F4C-BFAC-A19D2129F96C}"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273D55F-3DD2-4CBE-AC64-7C498594386C}" type="slidenum">
              <a:t>&lt;#&gt;</a:t>
            </a:fld>
          </a:p>
        </p:txBody>
      </p:sp>
      <p:sp>
        <p:nvSpPr>
          <p:cNvPr id="8" name="PlaceHolder 7"/>
          <p:cNvSpPr>
            <a:spLocks noGrp="1"/>
          </p:cNvSpPr>
          <p:nvPr>
            <p:ph type="dt" idx="3"/>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r>
              <a:rPr b="0" lang="es-CO" sz="1800" spc="-1" strike="noStrike">
                <a:latin typeface="Arial"/>
              </a:rPr>
              <a:t>Click to edit the title text format</a:t>
            </a:r>
            <a:endParaRPr b="0" lang="es-CO"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s-CO" sz="1400" spc="-1" strike="noStrike">
                <a:latin typeface="Times New Roman"/>
              </a:defRPr>
            </a:lvl1pPr>
          </a:lstStyle>
          <a:p>
            <a:pPr algn="ctr">
              <a:lnSpc>
                <a:spcPct val="100000"/>
              </a:lnSpc>
              <a:buNone/>
            </a:pPr>
            <a:r>
              <a:rPr b="0" lang="es-CO" sz="1400" spc="-1" strike="noStrike">
                <a:latin typeface="Times New Roman"/>
              </a:rPr>
              <a:t> </a:t>
            </a:r>
            <a:endParaRPr b="0" lang="es-CO"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A1378BAC-E248-4EC6-A796-377C16C6A71D}" type="slidenum">
              <a:rPr b="0" lang="es-CO" sz="1200" spc="-1" strike="noStrike">
                <a:solidFill>
                  <a:srgbClr val="8b8b8b"/>
                </a:solidFill>
                <a:latin typeface="Calibri"/>
              </a:rPr>
              <a:t>35</a:t>
            </a:fld>
            <a:endParaRPr b="0" lang="es-CO"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s-CO" sz="1400" spc="-1" strike="noStrike">
                <a:latin typeface="Times New Roman"/>
              </a:defRPr>
            </a:lvl1pPr>
          </a:lstStyle>
          <a:p>
            <a:r>
              <a:rPr b="0" lang="es-CO" sz="1400" spc="-1" strike="noStrike">
                <a:latin typeface="Times New Roman"/>
              </a:rPr>
              <a:t> </a:t>
            </a:r>
            <a:endParaRPr b="0" lang="es-CO"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s-CO" sz="1400" spc="-1" strike="noStrike">
                <a:latin typeface="Times New Roman"/>
              </a:defRPr>
            </a:lvl1pPr>
          </a:lstStyle>
          <a:p>
            <a:pPr algn="ctr">
              <a:lnSpc>
                <a:spcPct val="100000"/>
              </a:lnSpc>
              <a:buNone/>
            </a:pPr>
            <a:r>
              <a:rPr b="0" lang="es-CO" sz="1400" spc="-1" strike="noStrike">
                <a:latin typeface="Times New Roman"/>
              </a:rPr>
              <a:t>&lt;footer&gt;</a:t>
            </a:r>
            <a:endParaRPr b="0" lang="es-CO"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061A9FFC-F819-4793-8248-7E0F6E63123D}" type="slidenum">
              <a:rPr b="0" lang="es-CO" sz="1200" spc="-1" strike="noStrike">
                <a:solidFill>
                  <a:srgbClr val="8b8b8b"/>
                </a:solidFill>
                <a:latin typeface="Calibri"/>
              </a:rPr>
              <a:t>&lt;number&gt;</a:t>
            </a:fld>
            <a:endParaRPr b="0" lang="es-CO"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s-CO" sz="1400" spc="-1" strike="noStrike">
                <a:latin typeface="Times New Roman"/>
              </a:defRPr>
            </a:lvl1pPr>
          </a:lstStyle>
          <a:p>
            <a:r>
              <a:rPr b="0" lang="es-CO" sz="1400" spc="-1" strike="noStrike">
                <a:latin typeface="Times New Roman"/>
              </a:rPr>
              <a:t>&lt;date/time&gt;</a:t>
            </a:r>
            <a:endParaRPr b="0" lang="es-CO"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CO" sz="4400" spc="-1" strike="noStrike">
                <a:latin typeface="Arial"/>
              </a:rPr>
              <a:t>Click to edit the title text format</a:t>
            </a:r>
            <a:endParaRPr b="0" lang="es-CO"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latin typeface="Arial"/>
              </a:rPr>
              <a:t>Click to edit the outline text format</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Second Outline Level</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Third Outline Level</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Fourth Outline Level</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Fifth Outline Level</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Sixth Outline Level</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Seventh Outline Level</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5112000"/>
            <a:ext cx="10799640" cy="1259640"/>
          </a:xfrm>
          <a:prstGeom prst="rect">
            <a:avLst/>
          </a:prstGeom>
          <a:noFill/>
          <a:ln w="0">
            <a:noFill/>
          </a:ln>
        </p:spPr>
        <p:txBody>
          <a:bodyPr lIns="0" rIns="0" tIns="0" bIns="0" anchor="b">
            <a:noAutofit/>
          </a:bodyPr>
          <a:p>
            <a:pPr algn="ctr">
              <a:lnSpc>
                <a:spcPct val="90000"/>
              </a:lnSpc>
              <a:buNone/>
            </a:pPr>
            <a:r>
              <a:rPr b="1" lang="es-CO" sz="2000" spc="-1" strike="noStrike">
                <a:solidFill>
                  <a:srgbClr val="000000"/>
                </a:solidFill>
                <a:latin typeface="Segoe UI"/>
                <a:ea typeface="Segoe UI"/>
              </a:rPr>
              <a:t>Construcción de una aplicación gamificada que usa juegos de rol para el desarrollo de actividades escolares</a:t>
            </a:r>
            <a:br>
              <a:rPr sz="2000"/>
            </a:br>
            <a:br>
              <a:rPr sz="2000"/>
            </a:br>
            <a:r>
              <a:rPr b="0" lang="es-CO" sz="2000" spc="-1" strike="noStrike">
                <a:solidFill>
                  <a:srgbClr val="000000"/>
                </a:solidFill>
                <a:latin typeface="Segoe UI"/>
                <a:ea typeface="Segoe UI"/>
              </a:rPr>
              <a:t>José Ricardo Bustos Molina</a:t>
            </a:r>
            <a:br>
              <a:rPr sz="2000"/>
            </a:br>
            <a:r>
              <a:rPr b="0" lang="es-CO" sz="2000" spc="-1" strike="noStrike">
                <a:solidFill>
                  <a:srgbClr val="000000"/>
                </a:solidFill>
                <a:latin typeface="Segoe UI"/>
                <a:ea typeface="Segoe UI"/>
              </a:rPr>
              <a:t>Director: Mg. Ivan Andres Blanco Polania</a:t>
            </a:r>
            <a:endParaRPr b="0" lang="es-CO" sz="2000" spc="-1" strike="noStrike">
              <a:latin typeface="Arial"/>
            </a:endParaRPr>
          </a:p>
        </p:txBody>
      </p:sp>
      <p:pic>
        <p:nvPicPr>
          <p:cNvPr id="83" name="" descr=""/>
          <p:cNvPicPr/>
          <p:nvPr/>
        </p:nvPicPr>
        <p:blipFill>
          <a:blip r:embed="rId2"/>
          <a:stretch/>
        </p:blipFill>
        <p:spPr>
          <a:xfrm>
            <a:off x="4428000" y="3816000"/>
            <a:ext cx="3131640" cy="6217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1 Título 8"/>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Resultados búsqueda de antecedentes</a:t>
            </a:r>
            <a:endParaRPr b="0" lang="es-CO" sz="3200" spc="-1" strike="noStrike">
              <a:latin typeface="Arial"/>
            </a:endParaRPr>
          </a:p>
        </p:txBody>
      </p:sp>
      <p:pic>
        <p:nvPicPr>
          <p:cNvPr id="108" name="" descr=""/>
          <p:cNvPicPr/>
          <p:nvPr/>
        </p:nvPicPr>
        <p:blipFill>
          <a:blip r:embed="rId1"/>
          <a:stretch/>
        </p:blipFill>
        <p:spPr>
          <a:xfrm>
            <a:off x="1864080" y="1980000"/>
            <a:ext cx="8395560" cy="341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1 Título 9"/>
          <p:cNvSpPr/>
          <p:nvPr/>
        </p:nvSpPr>
        <p:spPr>
          <a:xfrm>
            <a:off x="684000" y="1047600"/>
            <a:ext cx="3815640" cy="4532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Resultados búsqueda de antecedentes regionales</a:t>
            </a:r>
            <a:endParaRPr b="0" lang="es-CO" sz="3200" spc="-1" strike="noStrike">
              <a:latin typeface="Arial"/>
            </a:endParaRPr>
          </a:p>
        </p:txBody>
      </p:sp>
      <p:pic>
        <p:nvPicPr>
          <p:cNvPr id="110" name="" descr=""/>
          <p:cNvPicPr/>
          <p:nvPr/>
        </p:nvPicPr>
        <p:blipFill>
          <a:blip r:embed="rId1"/>
          <a:stretch/>
        </p:blipFill>
        <p:spPr>
          <a:xfrm>
            <a:off x="4500000" y="108000"/>
            <a:ext cx="7379640" cy="6568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a:bodyPr>
          <a:p>
            <a:pPr algn="ctr">
              <a:lnSpc>
                <a:spcPct val="90000"/>
              </a:lnSpc>
              <a:buNone/>
            </a:pPr>
            <a:r>
              <a:rPr b="1" lang="es-CO" sz="4000" spc="-1" strike="noStrike">
                <a:solidFill>
                  <a:srgbClr val="00b0f0"/>
                </a:solidFill>
                <a:latin typeface="Segoe UI"/>
                <a:ea typeface="Segoe UI"/>
              </a:rPr>
              <a:t>MARCO TEÓRICO</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6455880" y="4005000"/>
            <a:ext cx="3803760" cy="2852640"/>
          </a:xfrm>
          <a:prstGeom prst="rect">
            <a:avLst/>
          </a:prstGeom>
          <a:ln w="0">
            <a:noFill/>
          </a:ln>
        </p:spPr>
      </p:pic>
      <p:pic>
        <p:nvPicPr>
          <p:cNvPr id="113" name="" descr=""/>
          <p:cNvPicPr/>
          <p:nvPr/>
        </p:nvPicPr>
        <p:blipFill>
          <a:blip r:embed="rId2"/>
          <a:stretch/>
        </p:blipFill>
        <p:spPr>
          <a:xfrm>
            <a:off x="540000" y="1188000"/>
            <a:ext cx="4679640" cy="2835360"/>
          </a:xfrm>
          <a:prstGeom prst="rect">
            <a:avLst/>
          </a:prstGeom>
          <a:ln w="0">
            <a:noFill/>
          </a:ln>
        </p:spPr>
      </p:pic>
      <p:sp>
        <p:nvSpPr>
          <p:cNvPr id="114" name="1 Título 11"/>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Gamificación</a:t>
            </a:r>
            <a:endParaRPr b="0" lang="es-CO" sz="3200" spc="-1" strike="noStrike">
              <a:latin typeface="Arial"/>
            </a:endParaRPr>
          </a:p>
        </p:txBody>
      </p:sp>
      <p:sp>
        <p:nvSpPr>
          <p:cNvPr id="115" name="1 Título 42"/>
          <p:cNvSpPr/>
          <p:nvPr/>
        </p:nvSpPr>
        <p:spPr>
          <a:xfrm>
            <a:off x="504000" y="3348000"/>
            <a:ext cx="2159640" cy="53964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buNone/>
            </a:pPr>
            <a:r>
              <a:rPr b="1" lang="es-CO" sz="2200" spc="-1" strike="noStrike">
                <a:solidFill>
                  <a:srgbClr val="ffffff"/>
                </a:solidFill>
                <a:latin typeface="Segoe UI"/>
                <a:ea typeface="Segoe UI"/>
              </a:rPr>
              <a:t>Diégesis</a:t>
            </a:r>
            <a:endParaRPr b="0" lang="es-CO" sz="2200" spc="-1" strike="noStrike">
              <a:latin typeface="Arial"/>
            </a:endParaRPr>
          </a:p>
        </p:txBody>
      </p:sp>
      <p:sp>
        <p:nvSpPr>
          <p:cNvPr id="116" name="1 Título 43"/>
          <p:cNvSpPr/>
          <p:nvPr/>
        </p:nvSpPr>
        <p:spPr>
          <a:xfrm>
            <a:off x="153720" y="4500000"/>
            <a:ext cx="362592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buNone/>
            </a:pPr>
            <a:r>
              <a:rPr b="1" lang="es-CO" sz="3000" spc="-1" strike="noStrike">
                <a:latin typeface="Segoe UI"/>
                <a:ea typeface="Segoe UI"/>
              </a:rPr>
              <a:t>Dinámicas</a:t>
            </a:r>
            <a:endParaRPr b="0" lang="es-CO" sz="3000" spc="-1" strike="noStrike">
              <a:latin typeface="Arial"/>
            </a:endParaRPr>
          </a:p>
        </p:txBody>
      </p:sp>
      <p:sp>
        <p:nvSpPr>
          <p:cNvPr id="117" name="1 Título 44"/>
          <p:cNvSpPr/>
          <p:nvPr/>
        </p:nvSpPr>
        <p:spPr>
          <a:xfrm>
            <a:off x="6660000" y="1980000"/>
            <a:ext cx="3625920" cy="114228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buNone/>
            </a:pPr>
            <a:r>
              <a:rPr b="1" lang="es-CO" sz="3000" spc="-1" strike="noStrike">
                <a:latin typeface="Segoe UI"/>
                <a:ea typeface="Segoe UI"/>
              </a:rPr>
              <a:t>Mecánicas</a:t>
            </a:r>
            <a:endParaRPr b="0" lang="es-CO" sz="3000" spc="-1" strike="noStrike">
              <a:latin typeface="Arial"/>
            </a:endParaRPr>
          </a:p>
        </p:txBody>
      </p:sp>
      <p:sp>
        <p:nvSpPr>
          <p:cNvPr id="118" name=""/>
          <p:cNvSpPr/>
          <p:nvPr/>
        </p:nvSpPr>
        <p:spPr>
          <a:xfrm>
            <a:off x="5400000" y="1620000"/>
            <a:ext cx="360" cy="5040000"/>
          </a:xfrm>
          <a:prstGeom prst="line">
            <a:avLst/>
          </a:prstGeom>
          <a:ln w="38160">
            <a:solidFill>
              <a:srgbClr val="666666"/>
            </a:solidFill>
            <a:round/>
          </a:ln>
        </p:spPr>
        <p:style>
          <a:lnRef idx="0"/>
          <a:fillRef idx="0"/>
          <a:effectRef idx="0"/>
          <a:fontRef idx="minor"/>
        </p:style>
      </p:sp>
      <p:sp>
        <p:nvSpPr>
          <p:cNvPr id="119" name=""/>
          <p:cNvSpPr/>
          <p:nvPr/>
        </p:nvSpPr>
        <p:spPr>
          <a:xfrm>
            <a:off x="540000" y="4041360"/>
            <a:ext cx="10440000" cy="360"/>
          </a:xfrm>
          <a:prstGeom prst="line">
            <a:avLst/>
          </a:prstGeom>
          <a:ln w="38160">
            <a:solidFill>
              <a:srgbClr val="666666"/>
            </a:solidFill>
            <a:round/>
          </a:ln>
        </p:spPr>
        <p:style>
          <a:lnRef idx="0"/>
          <a:fillRef idx="0"/>
          <a:effectRef idx="0"/>
          <a:fontRef idx="minor"/>
        </p:style>
      </p:sp>
      <p:pic>
        <p:nvPicPr>
          <p:cNvPr id="120" name="" descr=""/>
          <p:cNvPicPr/>
          <p:nvPr/>
        </p:nvPicPr>
        <p:blipFill>
          <a:blip r:embed="rId3"/>
          <a:stretch/>
        </p:blipFill>
        <p:spPr>
          <a:xfrm>
            <a:off x="5580000" y="1620000"/>
            <a:ext cx="1259640" cy="1156320"/>
          </a:xfrm>
          <a:prstGeom prst="rect">
            <a:avLst/>
          </a:prstGeom>
          <a:ln w="0">
            <a:noFill/>
          </a:ln>
        </p:spPr>
      </p:pic>
      <p:pic>
        <p:nvPicPr>
          <p:cNvPr id="121" name="" descr=""/>
          <p:cNvPicPr/>
          <p:nvPr/>
        </p:nvPicPr>
        <p:blipFill>
          <a:blip r:embed="rId4"/>
          <a:stretch/>
        </p:blipFill>
        <p:spPr>
          <a:xfrm>
            <a:off x="9938880" y="2796840"/>
            <a:ext cx="761760" cy="982800"/>
          </a:xfrm>
          <a:prstGeom prst="rect">
            <a:avLst/>
          </a:prstGeom>
          <a:ln w="0">
            <a:noFill/>
          </a:ln>
        </p:spPr>
      </p:pic>
      <p:pic>
        <p:nvPicPr>
          <p:cNvPr id="122" name="" descr=""/>
          <p:cNvPicPr/>
          <p:nvPr/>
        </p:nvPicPr>
        <p:blipFill>
          <a:blip r:embed="rId5"/>
          <a:stretch/>
        </p:blipFill>
        <p:spPr>
          <a:xfrm>
            <a:off x="7162200" y="1169280"/>
            <a:ext cx="2161080" cy="1170360"/>
          </a:xfrm>
          <a:prstGeom prst="rect">
            <a:avLst/>
          </a:prstGeom>
          <a:ln w="0">
            <a:noFill/>
          </a:ln>
        </p:spPr>
      </p:pic>
      <p:pic>
        <p:nvPicPr>
          <p:cNvPr id="123" name="" descr=""/>
          <p:cNvPicPr/>
          <p:nvPr/>
        </p:nvPicPr>
        <p:blipFill>
          <a:blip r:embed="rId6"/>
          <a:stretch/>
        </p:blipFill>
        <p:spPr>
          <a:xfrm>
            <a:off x="9360000" y="770040"/>
            <a:ext cx="1038240" cy="1389600"/>
          </a:xfrm>
          <a:prstGeom prst="rect">
            <a:avLst/>
          </a:prstGeom>
          <a:ln w="0">
            <a:noFill/>
          </a:ln>
        </p:spPr>
      </p:pic>
      <p:pic>
        <p:nvPicPr>
          <p:cNvPr id="124" name="" descr=""/>
          <p:cNvPicPr/>
          <p:nvPr/>
        </p:nvPicPr>
        <p:blipFill>
          <a:blip r:embed="rId7"/>
          <a:stretch/>
        </p:blipFill>
        <p:spPr>
          <a:xfrm>
            <a:off x="5940000" y="2880000"/>
            <a:ext cx="1295280" cy="1079640"/>
          </a:xfrm>
          <a:prstGeom prst="rect">
            <a:avLst/>
          </a:prstGeom>
          <a:ln w="0">
            <a:noFill/>
          </a:ln>
        </p:spPr>
      </p:pic>
      <p:pic>
        <p:nvPicPr>
          <p:cNvPr id="125" name="" descr=""/>
          <p:cNvPicPr/>
          <p:nvPr/>
        </p:nvPicPr>
        <p:blipFill>
          <a:blip r:embed="rId8"/>
          <a:stretch/>
        </p:blipFill>
        <p:spPr>
          <a:xfrm>
            <a:off x="7694280" y="3060000"/>
            <a:ext cx="765360" cy="960840"/>
          </a:xfrm>
          <a:prstGeom prst="rect">
            <a:avLst/>
          </a:prstGeom>
          <a:ln w="0">
            <a:noFill/>
          </a:ln>
        </p:spPr>
      </p:pic>
      <p:pic>
        <p:nvPicPr>
          <p:cNvPr id="126" name="" descr=""/>
          <p:cNvPicPr/>
          <p:nvPr/>
        </p:nvPicPr>
        <p:blipFill>
          <a:blip r:embed="rId9"/>
          <a:stretch/>
        </p:blipFill>
        <p:spPr>
          <a:xfrm>
            <a:off x="8773200" y="2806560"/>
            <a:ext cx="766440" cy="986760"/>
          </a:xfrm>
          <a:prstGeom prst="rect">
            <a:avLst/>
          </a:prstGeom>
          <a:ln w="0">
            <a:noFill/>
          </a:ln>
        </p:spPr>
      </p:pic>
      <p:pic>
        <p:nvPicPr>
          <p:cNvPr id="127" name="" descr=""/>
          <p:cNvPicPr/>
          <p:nvPr/>
        </p:nvPicPr>
        <p:blipFill>
          <a:blip r:embed="rId10"/>
          <a:stretch/>
        </p:blipFill>
        <p:spPr>
          <a:xfrm>
            <a:off x="10535400" y="1047600"/>
            <a:ext cx="1656360" cy="1608480"/>
          </a:xfrm>
          <a:prstGeom prst="rect">
            <a:avLst/>
          </a:prstGeom>
          <a:ln w="0">
            <a:noFill/>
          </a:ln>
        </p:spPr>
      </p:pic>
      <p:pic>
        <p:nvPicPr>
          <p:cNvPr id="128" name="" descr=""/>
          <p:cNvPicPr/>
          <p:nvPr/>
        </p:nvPicPr>
        <p:blipFill>
          <a:blip r:embed="rId11"/>
          <a:stretch/>
        </p:blipFill>
        <p:spPr>
          <a:xfrm>
            <a:off x="6415560" y="180000"/>
            <a:ext cx="1324080" cy="1346760"/>
          </a:xfrm>
          <a:prstGeom prst="rect">
            <a:avLst/>
          </a:prstGeom>
          <a:ln w="0">
            <a:noFill/>
          </a:ln>
        </p:spPr>
      </p:pic>
      <p:pic>
        <p:nvPicPr>
          <p:cNvPr id="129" name="" descr=""/>
          <p:cNvPicPr/>
          <p:nvPr/>
        </p:nvPicPr>
        <p:blipFill>
          <a:blip r:embed="rId12"/>
          <a:stretch/>
        </p:blipFill>
        <p:spPr>
          <a:xfrm>
            <a:off x="8460000" y="212400"/>
            <a:ext cx="1039680" cy="1047240"/>
          </a:xfrm>
          <a:prstGeom prst="rect">
            <a:avLst/>
          </a:prstGeom>
          <a:ln w="0">
            <a:noFill/>
          </a:ln>
        </p:spPr>
      </p:pic>
      <p:pic>
        <p:nvPicPr>
          <p:cNvPr id="130" name="" descr=""/>
          <p:cNvPicPr/>
          <p:nvPr/>
        </p:nvPicPr>
        <p:blipFill>
          <a:blip r:embed="rId13"/>
          <a:stretch/>
        </p:blipFill>
        <p:spPr>
          <a:xfrm>
            <a:off x="11017080" y="2880000"/>
            <a:ext cx="783720" cy="899640"/>
          </a:xfrm>
          <a:prstGeom prst="rect">
            <a:avLst/>
          </a:prstGeom>
          <a:ln w="0">
            <a:noFill/>
          </a:ln>
        </p:spPr>
      </p:pic>
      <p:pic>
        <p:nvPicPr>
          <p:cNvPr id="131" name="" descr=""/>
          <p:cNvPicPr/>
          <p:nvPr/>
        </p:nvPicPr>
        <p:blipFill>
          <a:blip r:embed="rId14"/>
          <a:stretch/>
        </p:blipFill>
        <p:spPr>
          <a:xfrm>
            <a:off x="10225080" y="0"/>
            <a:ext cx="1114560" cy="1148400"/>
          </a:xfrm>
          <a:prstGeom prst="rect">
            <a:avLst/>
          </a:prstGeom>
          <a:ln w="0">
            <a:noFill/>
          </a:ln>
        </p:spPr>
      </p:pic>
      <p:pic>
        <p:nvPicPr>
          <p:cNvPr id="132" name="" descr=""/>
          <p:cNvPicPr/>
          <p:nvPr/>
        </p:nvPicPr>
        <p:blipFill>
          <a:blip r:embed="rId15"/>
          <a:srcRect l="17027" t="0" r="20510" b="0"/>
          <a:stretch/>
        </p:blipFill>
        <p:spPr>
          <a:xfrm>
            <a:off x="3312360" y="4392000"/>
            <a:ext cx="1979280" cy="2377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1 Título 17"/>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87000"/>
          </a:bodyPr>
          <a:p>
            <a:pPr>
              <a:lnSpc>
                <a:spcPct val="100000"/>
              </a:lnSpc>
              <a:buNone/>
            </a:pPr>
            <a:r>
              <a:rPr b="1" lang="es-CO" sz="3200" spc="-1" strike="noStrike">
                <a:solidFill>
                  <a:srgbClr val="d11d5e"/>
                </a:solidFill>
                <a:latin typeface="Segoe UI"/>
                <a:ea typeface="Segoe UI"/>
              </a:rPr>
              <a:t>Narración de historias (Story telling) y Juegos de Rol</a:t>
            </a:r>
            <a:endParaRPr b="0" lang="es-CO" sz="3200" spc="-1" strike="noStrike">
              <a:latin typeface="Arial"/>
            </a:endParaRPr>
          </a:p>
        </p:txBody>
      </p:sp>
      <p:pic>
        <p:nvPicPr>
          <p:cNvPr id="134" name="" descr=""/>
          <p:cNvPicPr/>
          <p:nvPr/>
        </p:nvPicPr>
        <p:blipFill>
          <a:blip r:embed="rId1"/>
          <a:stretch/>
        </p:blipFill>
        <p:spPr>
          <a:xfrm>
            <a:off x="900000" y="2520000"/>
            <a:ext cx="10672200" cy="3421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1 Título 18"/>
          <p:cNvSpPr/>
          <p:nvPr/>
        </p:nvSpPr>
        <p:spPr>
          <a:xfrm>
            <a:off x="504000" y="2487600"/>
            <a:ext cx="2555640" cy="2192040"/>
          </a:xfrm>
          <a:prstGeom prst="rect">
            <a:avLst/>
          </a:prstGeom>
          <a:noFill/>
          <a:ln w="0">
            <a:noFill/>
          </a:ln>
        </p:spPr>
        <p:style>
          <a:lnRef idx="0"/>
          <a:fillRef idx="0"/>
          <a:effectRef idx="0"/>
          <a:fontRef idx="minor"/>
        </p:style>
        <p:txBody>
          <a:bodyPr lIns="101880" rIns="101880" tIns="51120" bIns="51120" anchor="ctr">
            <a:normAutofit fontScale="78000"/>
          </a:bodyPr>
          <a:p>
            <a:pPr>
              <a:lnSpc>
                <a:spcPct val="100000"/>
              </a:lnSpc>
              <a:buNone/>
            </a:pPr>
            <a:r>
              <a:rPr b="1" lang="es-CO" sz="3200" spc="-1" strike="noStrike">
                <a:solidFill>
                  <a:srgbClr val="d11d5e"/>
                </a:solidFill>
                <a:latin typeface="Segoe UI"/>
                <a:ea typeface="Segoe UI"/>
              </a:rPr>
              <a:t>Teorías de aprendizaje orientadas a gamificación</a:t>
            </a:r>
            <a:endParaRPr b="0" lang="es-CO" sz="3200" spc="-1" strike="noStrike">
              <a:latin typeface="Arial"/>
            </a:endParaRPr>
          </a:p>
        </p:txBody>
      </p:sp>
      <p:pic>
        <p:nvPicPr>
          <p:cNvPr id="136" name="" descr=""/>
          <p:cNvPicPr/>
          <p:nvPr/>
        </p:nvPicPr>
        <p:blipFill>
          <a:blip r:embed="rId1"/>
          <a:stretch/>
        </p:blipFill>
        <p:spPr>
          <a:xfrm>
            <a:off x="3780000" y="3240000"/>
            <a:ext cx="3189600" cy="3408480"/>
          </a:xfrm>
          <a:prstGeom prst="rect">
            <a:avLst/>
          </a:prstGeom>
          <a:ln w="0">
            <a:noFill/>
          </a:ln>
        </p:spPr>
      </p:pic>
      <p:pic>
        <p:nvPicPr>
          <p:cNvPr id="137" name="" descr=""/>
          <p:cNvPicPr/>
          <p:nvPr/>
        </p:nvPicPr>
        <p:blipFill>
          <a:blip r:embed="rId2"/>
          <a:stretch/>
        </p:blipFill>
        <p:spPr>
          <a:xfrm>
            <a:off x="8460000" y="0"/>
            <a:ext cx="3275280" cy="3542040"/>
          </a:xfrm>
          <a:prstGeom prst="rect">
            <a:avLst/>
          </a:prstGeom>
          <a:ln w="0">
            <a:noFill/>
          </a:ln>
        </p:spPr>
      </p:pic>
      <p:pic>
        <p:nvPicPr>
          <p:cNvPr id="138" name="" descr=""/>
          <p:cNvPicPr/>
          <p:nvPr/>
        </p:nvPicPr>
        <p:blipFill>
          <a:blip r:embed="rId3"/>
          <a:stretch/>
        </p:blipFill>
        <p:spPr>
          <a:xfrm>
            <a:off x="3132000" y="180000"/>
            <a:ext cx="5163120" cy="2879640"/>
          </a:xfrm>
          <a:prstGeom prst="rect">
            <a:avLst/>
          </a:prstGeom>
          <a:ln w="0">
            <a:noFill/>
          </a:ln>
        </p:spPr>
      </p:pic>
      <p:pic>
        <p:nvPicPr>
          <p:cNvPr id="139" name="" descr=""/>
          <p:cNvPicPr/>
          <p:nvPr/>
        </p:nvPicPr>
        <p:blipFill>
          <a:blip r:embed="rId4"/>
          <a:stretch/>
        </p:blipFill>
        <p:spPr>
          <a:xfrm>
            <a:off x="7517520" y="4167360"/>
            <a:ext cx="4542120" cy="2132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a:bodyPr>
          <a:p>
            <a:pPr algn="ctr">
              <a:lnSpc>
                <a:spcPct val="90000"/>
              </a:lnSpc>
              <a:buNone/>
            </a:pPr>
            <a:r>
              <a:rPr b="1" lang="es-CO" sz="4000" spc="-1" strike="noStrike">
                <a:solidFill>
                  <a:srgbClr val="00b0f0"/>
                </a:solidFill>
                <a:latin typeface="Segoe UI"/>
                <a:ea typeface="Segoe UI"/>
              </a:rPr>
              <a:t>METODOLOGÍA</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1 Título 20"/>
          <p:cNvSpPr/>
          <p:nvPr/>
        </p:nvSpPr>
        <p:spPr>
          <a:xfrm>
            <a:off x="684000" y="1047600"/>
            <a:ext cx="3815640" cy="4532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Principios</a:t>
            </a:r>
            <a:endParaRPr b="0" lang="es-CO" sz="3200" spc="-1" strike="noStrike">
              <a:latin typeface="Arial"/>
            </a:endParaRPr>
          </a:p>
        </p:txBody>
      </p:sp>
      <p:pic>
        <p:nvPicPr>
          <p:cNvPr id="142" name="" descr=""/>
          <p:cNvPicPr/>
          <p:nvPr/>
        </p:nvPicPr>
        <p:blipFill>
          <a:blip r:embed="rId1"/>
          <a:stretch/>
        </p:blipFill>
        <p:spPr>
          <a:xfrm>
            <a:off x="3669480" y="180000"/>
            <a:ext cx="7310160" cy="6479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p:nvPr>
        </p:nvSpPr>
        <p:spPr>
          <a:xfrm>
            <a:off x="702720" y="1980000"/>
            <a:ext cx="10276920" cy="1079640"/>
          </a:xfrm>
          <a:prstGeom prst="rect">
            <a:avLst/>
          </a:prstGeom>
          <a:noFill/>
          <a:ln w="0">
            <a:noFill/>
          </a:ln>
        </p:spPr>
        <p:txBody>
          <a:bodyPr lIns="90000" rIns="90000" tIns="45000" bIns="45000" anchor="t">
            <a:normAutofit fontScale="79000"/>
          </a:bodyPr>
          <a:p>
            <a:pPr>
              <a:lnSpc>
                <a:spcPct val="90000"/>
              </a:lnSpc>
              <a:spcBef>
                <a:spcPts val="1001"/>
              </a:spcBef>
              <a:buNone/>
              <a:tabLst>
                <a:tab algn="l" pos="0"/>
              </a:tabLst>
            </a:pPr>
            <a:r>
              <a:rPr b="1" lang="es-CO" sz="2400" spc="-1" strike="noStrike">
                <a:solidFill>
                  <a:srgbClr val="000000"/>
                </a:solidFill>
                <a:latin typeface="Segoe UI"/>
                <a:ea typeface="Segoe UI"/>
              </a:rPr>
              <a:t>Tipo:</a:t>
            </a:r>
            <a:r>
              <a:rPr b="0" lang="es-CO" sz="2400" spc="-1" strike="noStrike">
                <a:solidFill>
                  <a:srgbClr val="000000"/>
                </a:solidFill>
                <a:latin typeface="Segoe UI"/>
                <a:ea typeface="Segoe UI"/>
              </a:rPr>
              <a:t> Investigación a través de la educación</a:t>
            </a:r>
            <a:endParaRPr b="0" lang="es-CO" sz="2400" spc="-1" strike="noStrike">
              <a:latin typeface="Arial"/>
            </a:endParaRPr>
          </a:p>
          <a:p>
            <a:pPr>
              <a:lnSpc>
                <a:spcPct val="90000"/>
              </a:lnSpc>
              <a:spcBef>
                <a:spcPts val="1001"/>
              </a:spcBef>
              <a:buNone/>
              <a:tabLst>
                <a:tab algn="l" pos="0"/>
              </a:tabLst>
            </a:pPr>
            <a:r>
              <a:rPr b="1" lang="es-CO" sz="2400" spc="-1" strike="noStrike">
                <a:solidFill>
                  <a:srgbClr val="000000"/>
                </a:solidFill>
                <a:latin typeface="Segoe UI"/>
                <a:ea typeface="Segoe UI"/>
              </a:rPr>
              <a:t>Diseño:</a:t>
            </a:r>
            <a:r>
              <a:rPr b="0" lang="es-CO" sz="2400" spc="-1" strike="noStrike">
                <a:solidFill>
                  <a:srgbClr val="000000"/>
                </a:solidFill>
                <a:latin typeface="Segoe UI"/>
                <a:ea typeface="Segoe UI"/>
              </a:rPr>
              <a:t> Investigación cuasi-experimental</a:t>
            </a:r>
            <a:endParaRPr b="0" lang="es-CO" sz="2400" spc="-1" strike="noStrike">
              <a:latin typeface="Arial"/>
            </a:endParaRPr>
          </a:p>
          <a:p>
            <a:pPr>
              <a:lnSpc>
                <a:spcPct val="90000"/>
              </a:lnSpc>
              <a:spcBef>
                <a:spcPts val="1001"/>
              </a:spcBef>
              <a:buNone/>
              <a:tabLst>
                <a:tab algn="l" pos="0"/>
              </a:tabLst>
            </a:pPr>
            <a:r>
              <a:rPr b="1" lang="es-CO" sz="2400" spc="-1" strike="noStrike">
                <a:solidFill>
                  <a:srgbClr val="000000"/>
                </a:solidFill>
                <a:latin typeface="Segoe UI"/>
                <a:ea typeface="Segoe UI"/>
              </a:rPr>
              <a:t>Enfoque:</a:t>
            </a:r>
            <a:r>
              <a:rPr b="0" lang="es-CO" sz="2400" spc="-1" strike="noStrike">
                <a:solidFill>
                  <a:srgbClr val="000000"/>
                </a:solidFill>
                <a:latin typeface="Segoe UI"/>
                <a:ea typeface="Segoe UI"/>
              </a:rPr>
              <a:t> Cualitativo</a:t>
            </a:r>
            <a:endParaRPr b="0" lang="es-CO" sz="2400" spc="-1" strike="noStrike">
              <a:latin typeface="Arial"/>
            </a:endParaRPr>
          </a:p>
        </p:txBody>
      </p:sp>
      <p:sp>
        <p:nvSpPr>
          <p:cNvPr id="144" name="1 Título 19"/>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Estrategias metodológicas</a:t>
            </a:r>
            <a:endParaRPr b="0" lang="es-CO" sz="3200" spc="-1" strike="noStrike">
              <a:latin typeface="Arial"/>
            </a:endParaRPr>
          </a:p>
        </p:txBody>
      </p:sp>
      <p:sp>
        <p:nvSpPr>
          <p:cNvPr id="145" name="1 Título 34"/>
          <p:cNvSpPr/>
          <p:nvPr/>
        </p:nvSpPr>
        <p:spPr>
          <a:xfrm>
            <a:off x="720000" y="3423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Unidad de Análisis: Un único docente</a:t>
            </a:r>
            <a:endParaRPr b="0" lang="es-CO" sz="3200" spc="-1" strike="noStrike">
              <a:latin typeface="Arial"/>
            </a:endParaRPr>
          </a:p>
        </p:txBody>
      </p:sp>
      <p:pic>
        <p:nvPicPr>
          <p:cNvPr id="146" name="" descr=""/>
          <p:cNvPicPr/>
          <p:nvPr/>
        </p:nvPicPr>
        <p:blipFill>
          <a:blip r:embed="rId1"/>
          <a:stretch/>
        </p:blipFill>
        <p:spPr>
          <a:xfrm>
            <a:off x="1980000" y="4245480"/>
            <a:ext cx="7751520" cy="1694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1 Título 35"/>
          <p:cNvSpPr/>
          <p:nvPr/>
        </p:nvSpPr>
        <p:spPr>
          <a:xfrm>
            <a:off x="504000" y="2880000"/>
            <a:ext cx="2735640" cy="1112040"/>
          </a:xfrm>
          <a:prstGeom prst="rect">
            <a:avLst/>
          </a:prstGeom>
          <a:noFill/>
          <a:ln w="0">
            <a:noFill/>
          </a:ln>
        </p:spPr>
        <p:style>
          <a:lnRef idx="0"/>
          <a:fillRef idx="0"/>
          <a:effectRef idx="0"/>
          <a:fontRef idx="minor"/>
        </p:style>
        <p:txBody>
          <a:bodyPr lIns="101880" rIns="101880" tIns="51120" bIns="51120" anchor="ctr">
            <a:normAutofit fontScale="69000"/>
          </a:bodyPr>
          <a:p>
            <a:pPr>
              <a:lnSpc>
                <a:spcPct val="100000"/>
              </a:lnSpc>
              <a:buNone/>
            </a:pPr>
            <a:r>
              <a:rPr b="1" lang="es-CO" sz="3200" spc="-1" strike="noStrike">
                <a:solidFill>
                  <a:srgbClr val="d11d5e"/>
                </a:solidFill>
                <a:latin typeface="Segoe UI"/>
                <a:ea typeface="Segoe UI"/>
              </a:rPr>
              <a:t>Proceso metodológico propuesto</a:t>
            </a:r>
            <a:endParaRPr b="0" lang="es-CO" sz="3200" spc="-1" strike="noStrike">
              <a:latin typeface="Arial"/>
            </a:endParaRPr>
          </a:p>
        </p:txBody>
      </p:sp>
      <p:pic>
        <p:nvPicPr>
          <p:cNvPr id="148" name="" descr=""/>
          <p:cNvPicPr/>
          <p:nvPr/>
        </p:nvPicPr>
        <p:blipFill>
          <a:blip r:embed="rId1"/>
          <a:stretch/>
        </p:blipFill>
        <p:spPr>
          <a:xfrm>
            <a:off x="3240000" y="9720"/>
            <a:ext cx="7199640" cy="67388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0000" y="1353600"/>
            <a:ext cx="5245920" cy="626040"/>
          </a:xfrm>
          <a:prstGeom prst="rect">
            <a:avLst/>
          </a:prstGeom>
          <a:noFill/>
          <a:ln w="0">
            <a:noFill/>
          </a:ln>
        </p:spPr>
        <p:txBody>
          <a:bodyPr lIns="90000" rIns="90000" tIns="45000" bIns="45000" anchor="ctr">
            <a:normAutofit fontScale="78000"/>
          </a:bodyPr>
          <a:p>
            <a:pPr>
              <a:lnSpc>
                <a:spcPct val="90000"/>
              </a:lnSpc>
              <a:buNone/>
            </a:pPr>
            <a:r>
              <a:rPr b="1" lang="es-CO" sz="3200" spc="-1" strike="noStrike">
                <a:solidFill>
                  <a:srgbClr val="00b0f0"/>
                </a:solidFill>
                <a:latin typeface="Segoe UI"/>
                <a:ea typeface="Segoe UI"/>
              </a:rPr>
              <a:t>TABLA DE CONTENIDOS</a:t>
            </a:r>
            <a:endParaRPr b="0" lang="es-CO" sz="3200" spc="-1" strike="noStrike">
              <a:latin typeface="Arial"/>
            </a:endParaRPr>
          </a:p>
        </p:txBody>
      </p:sp>
      <p:sp>
        <p:nvSpPr>
          <p:cNvPr id="85" name="PlaceHolder 2"/>
          <p:cNvSpPr>
            <a:spLocks noGrp="1"/>
          </p:cNvSpPr>
          <p:nvPr>
            <p:ph/>
          </p:nvPr>
        </p:nvSpPr>
        <p:spPr>
          <a:xfrm>
            <a:off x="702720" y="1940400"/>
            <a:ext cx="9916920" cy="4359240"/>
          </a:xfrm>
          <a:prstGeom prst="rect">
            <a:avLst/>
          </a:prstGeom>
          <a:noFill/>
          <a:ln w="0">
            <a:noFill/>
          </a:ln>
        </p:spPr>
        <p:txBody>
          <a:bodyPr lIns="90000" rIns="90000" tIns="45000" bIns="45000" anchor="t">
            <a:normAutofit fontScale="86000"/>
          </a:bodyPr>
          <a:p>
            <a:pPr>
              <a:lnSpc>
                <a:spcPct val="90000"/>
              </a:lnSpc>
              <a:spcBef>
                <a:spcPts val="1001"/>
              </a:spcBef>
              <a:buNone/>
              <a:tabLst>
                <a:tab algn="l" pos="0"/>
              </a:tabLst>
            </a:pP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Introducción</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Objetivos</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Antecedentes del estudio</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Marco teórico</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Metodología</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Diseño del software CALINA</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Propuesta pedagógica gamificada</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Software CALINA</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Resultados trabajo de campo</a:t>
            </a:r>
            <a:endParaRPr b="0" lang="es-CO" sz="2400" spc="-1" strike="noStrike">
              <a:latin typeface="Arial"/>
            </a:endParaRPr>
          </a:p>
          <a:p>
            <a:pPr marL="432000" indent="-324000">
              <a:lnSpc>
                <a:spcPct val="90000"/>
              </a:lnSpc>
              <a:spcBef>
                <a:spcPts val="1001"/>
              </a:spcBef>
              <a:buClr>
                <a:srgbClr val="000000"/>
              </a:buClr>
              <a:buFont typeface="Calibri Light"/>
              <a:buAutoNum type="arabicPlain"/>
              <a:tabLst>
                <a:tab algn="l" pos="0"/>
              </a:tabLst>
            </a:pPr>
            <a:r>
              <a:rPr b="0" lang="es-CO" sz="2400" spc="-1" strike="noStrike">
                <a:solidFill>
                  <a:srgbClr val="000000"/>
                </a:solidFill>
                <a:latin typeface="Segoe UI"/>
                <a:ea typeface="Segoe UI"/>
              </a:rPr>
              <a:t>Conclusiones</a:t>
            </a:r>
            <a:endParaRPr b="0" lang="es-CO"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93000"/>
          </a:bodyPr>
          <a:p>
            <a:pPr algn="ctr">
              <a:lnSpc>
                <a:spcPct val="90000"/>
              </a:lnSpc>
              <a:buNone/>
            </a:pPr>
            <a:r>
              <a:rPr b="1" lang="es-CO" sz="4000" spc="-1" strike="noStrike">
                <a:solidFill>
                  <a:srgbClr val="00b0f0"/>
                </a:solidFill>
                <a:latin typeface="Segoe UI"/>
                <a:ea typeface="Segoe UI"/>
              </a:rPr>
              <a:t>DISEÑO DEL SOFTWARE CALINA</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1 Título 22"/>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Modelo de cartas propuesto</a:t>
            </a:r>
            <a:endParaRPr b="0" lang="es-CO" sz="3200" spc="-1" strike="noStrike">
              <a:latin typeface="Arial"/>
            </a:endParaRPr>
          </a:p>
        </p:txBody>
      </p:sp>
      <p:pic>
        <p:nvPicPr>
          <p:cNvPr id="151" name="" descr=""/>
          <p:cNvPicPr/>
          <p:nvPr/>
        </p:nvPicPr>
        <p:blipFill>
          <a:blip r:embed="rId1"/>
          <a:stretch/>
        </p:blipFill>
        <p:spPr>
          <a:xfrm>
            <a:off x="2377800" y="1620000"/>
            <a:ext cx="7161840" cy="51462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1 Título 23"/>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Tipos de cartas</a:t>
            </a:r>
            <a:endParaRPr b="0" lang="es-CO" sz="3200" spc="-1" strike="noStrike">
              <a:latin typeface="Arial"/>
            </a:endParaRPr>
          </a:p>
        </p:txBody>
      </p:sp>
      <p:pic>
        <p:nvPicPr>
          <p:cNvPr id="153" name="" descr=""/>
          <p:cNvPicPr/>
          <p:nvPr/>
        </p:nvPicPr>
        <p:blipFill>
          <a:blip r:embed="rId1"/>
          <a:stretch/>
        </p:blipFill>
        <p:spPr>
          <a:xfrm>
            <a:off x="252000" y="1800000"/>
            <a:ext cx="2868120" cy="3959640"/>
          </a:xfrm>
          <a:prstGeom prst="rect">
            <a:avLst/>
          </a:prstGeom>
          <a:ln w="0">
            <a:noFill/>
          </a:ln>
        </p:spPr>
      </p:pic>
      <p:pic>
        <p:nvPicPr>
          <p:cNvPr id="154" name="" descr=""/>
          <p:cNvPicPr/>
          <p:nvPr/>
        </p:nvPicPr>
        <p:blipFill>
          <a:blip r:embed="rId2"/>
          <a:stretch/>
        </p:blipFill>
        <p:spPr>
          <a:xfrm>
            <a:off x="3156480" y="1800000"/>
            <a:ext cx="2912040" cy="3984480"/>
          </a:xfrm>
          <a:prstGeom prst="rect">
            <a:avLst/>
          </a:prstGeom>
          <a:ln w="0">
            <a:noFill/>
          </a:ln>
        </p:spPr>
      </p:pic>
      <p:pic>
        <p:nvPicPr>
          <p:cNvPr id="155" name="" descr=""/>
          <p:cNvPicPr/>
          <p:nvPr/>
        </p:nvPicPr>
        <p:blipFill>
          <a:blip r:embed="rId3"/>
          <a:stretch/>
        </p:blipFill>
        <p:spPr>
          <a:xfrm>
            <a:off x="6116400" y="1800000"/>
            <a:ext cx="2847240" cy="3959640"/>
          </a:xfrm>
          <a:prstGeom prst="rect">
            <a:avLst/>
          </a:prstGeom>
          <a:ln w="0">
            <a:noFill/>
          </a:ln>
        </p:spPr>
      </p:pic>
      <p:pic>
        <p:nvPicPr>
          <p:cNvPr id="156" name="" descr=""/>
          <p:cNvPicPr/>
          <p:nvPr/>
        </p:nvPicPr>
        <p:blipFill>
          <a:blip r:embed="rId4"/>
          <a:stretch/>
        </p:blipFill>
        <p:spPr>
          <a:xfrm>
            <a:off x="9000000" y="1800000"/>
            <a:ext cx="2879640" cy="4008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1 Título 24"/>
          <p:cNvSpPr/>
          <p:nvPr/>
        </p:nvSpPr>
        <p:spPr>
          <a:xfrm>
            <a:off x="684000" y="1047600"/>
            <a:ext cx="5615640" cy="932040"/>
          </a:xfrm>
          <a:prstGeom prst="rect">
            <a:avLst/>
          </a:prstGeom>
          <a:noFill/>
          <a:ln w="0">
            <a:noFill/>
          </a:ln>
        </p:spPr>
        <p:style>
          <a:lnRef idx="0"/>
          <a:fillRef idx="0"/>
          <a:effectRef idx="0"/>
          <a:fontRef idx="minor"/>
        </p:style>
        <p:txBody>
          <a:bodyPr lIns="101880" rIns="101880" tIns="51120" bIns="51120" anchor="ctr">
            <a:normAutofit fontScale="85000"/>
          </a:bodyPr>
          <a:p>
            <a:pPr>
              <a:lnSpc>
                <a:spcPct val="100000"/>
              </a:lnSpc>
              <a:buNone/>
            </a:pPr>
            <a:r>
              <a:rPr b="1" lang="es-CO" sz="3200" spc="-1" strike="noStrike">
                <a:solidFill>
                  <a:srgbClr val="d11d5e"/>
                </a:solidFill>
                <a:latin typeface="Segoe UI"/>
                <a:ea typeface="Segoe UI"/>
              </a:rPr>
              <a:t>Selección iconografía y colores de la aplicación</a:t>
            </a:r>
            <a:endParaRPr b="0" lang="es-CO" sz="3200" spc="-1" strike="noStrike">
              <a:latin typeface="Arial"/>
            </a:endParaRPr>
          </a:p>
        </p:txBody>
      </p:sp>
      <p:pic>
        <p:nvPicPr>
          <p:cNvPr id="158" name="" descr=""/>
          <p:cNvPicPr/>
          <p:nvPr/>
        </p:nvPicPr>
        <p:blipFill>
          <a:blip r:embed="rId1"/>
          <a:stretch/>
        </p:blipFill>
        <p:spPr>
          <a:xfrm>
            <a:off x="6538680" y="180000"/>
            <a:ext cx="5160960" cy="6379920"/>
          </a:xfrm>
          <a:prstGeom prst="rect">
            <a:avLst/>
          </a:prstGeom>
          <a:ln w="0">
            <a:noFill/>
          </a:ln>
        </p:spPr>
      </p:pic>
      <p:pic>
        <p:nvPicPr>
          <p:cNvPr id="159" name="" descr=""/>
          <p:cNvPicPr/>
          <p:nvPr/>
        </p:nvPicPr>
        <p:blipFill>
          <a:blip r:embed="rId2"/>
          <a:stretch/>
        </p:blipFill>
        <p:spPr>
          <a:xfrm>
            <a:off x="360000" y="3600000"/>
            <a:ext cx="5399640" cy="13816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1 Título 25"/>
          <p:cNvSpPr/>
          <p:nvPr/>
        </p:nvSpPr>
        <p:spPr>
          <a:xfrm>
            <a:off x="684000" y="1047600"/>
            <a:ext cx="3815640" cy="932040"/>
          </a:xfrm>
          <a:prstGeom prst="rect">
            <a:avLst/>
          </a:prstGeom>
          <a:noFill/>
          <a:ln w="0">
            <a:noFill/>
          </a:ln>
        </p:spPr>
        <p:style>
          <a:lnRef idx="0"/>
          <a:fillRef idx="0"/>
          <a:effectRef idx="0"/>
          <a:fontRef idx="minor"/>
        </p:style>
        <p:txBody>
          <a:bodyPr lIns="101880" rIns="101880" tIns="51120" bIns="51120" anchor="ctr">
            <a:normAutofit fontScale="84000"/>
          </a:bodyPr>
          <a:p>
            <a:pPr>
              <a:lnSpc>
                <a:spcPct val="100000"/>
              </a:lnSpc>
              <a:buNone/>
            </a:pPr>
            <a:r>
              <a:rPr b="1" lang="es-CO" sz="3200" spc="-1" strike="noStrike">
                <a:solidFill>
                  <a:srgbClr val="d11d5e"/>
                </a:solidFill>
                <a:latin typeface="Segoe UI"/>
                <a:ea typeface="Segoe UI"/>
              </a:rPr>
              <a:t>Diseño de la aplicación CALINA</a:t>
            </a:r>
            <a:endParaRPr b="0" lang="es-CO" sz="3200" spc="-1" strike="noStrike">
              <a:latin typeface="Arial"/>
            </a:endParaRPr>
          </a:p>
        </p:txBody>
      </p:sp>
      <p:pic>
        <p:nvPicPr>
          <p:cNvPr id="161" name="" descr=""/>
          <p:cNvPicPr/>
          <p:nvPr/>
        </p:nvPicPr>
        <p:blipFill>
          <a:blip r:embed="rId1"/>
          <a:stretch/>
        </p:blipFill>
        <p:spPr>
          <a:xfrm>
            <a:off x="4797720" y="180000"/>
            <a:ext cx="7261920" cy="6299640"/>
          </a:xfrm>
          <a:prstGeom prst="rect">
            <a:avLst/>
          </a:prstGeom>
          <a:ln w="0">
            <a:noFill/>
          </a:ln>
        </p:spPr>
      </p:pic>
      <p:pic>
        <p:nvPicPr>
          <p:cNvPr id="162" name="" descr=""/>
          <p:cNvPicPr/>
          <p:nvPr/>
        </p:nvPicPr>
        <p:blipFill>
          <a:blip r:embed="rId2"/>
          <a:stretch/>
        </p:blipFill>
        <p:spPr>
          <a:xfrm>
            <a:off x="720000" y="2308320"/>
            <a:ext cx="3779640" cy="4171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67000"/>
          </a:bodyPr>
          <a:p>
            <a:pPr algn="ctr">
              <a:lnSpc>
                <a:spcPct val="90000"/>
              </a:lnSpc>
              <a:buNone/>
            </a:pPr>
            <a:r>
              <a:rPr b="1" lang="es-CO" sz="4000" spc="-1" strike="noStrike">
                <a:solidFill>
                  <a:srgbClr val="00b0f0"/>
                </a:solidFill>
                <a:latin typeface="Segoe UI"/>
                <a:ea typeface="Segoe UI"/>
              </a:rPr>
              <a:t>PROPUESTA PEDAGÓGICA GAMIFICADA</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1 Título 27"/>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88000"/>
          </a:bodyPr>
          <a:p>
            <a:pPr>
              <a:lnSpc>
                <a:spcPct val="100000"/>
              </a:lnSpc>
              <a:buNone/>
            </a:pPr>
            <a:r>
              <a:rPr b="1" lang="es-CO" sz="3200" spc="-1" strike="noStrike">
                <a:solidFill>
                  <a:srgbClr val="d11d5e"/>
                </a:solidFill>
                <a:latin typeface="Segoe UI"/>
                <a:ea typeface="Segoe UI"/>
              </a:rPr>
              <a:t>Diseño de estrategia gamificada, modelo por capas</a:t>
            </a:r>
            <a:endParaRPr b="0" lang="es-CO" sz="3200" spc="-1" strike="noStrike">
              <a:latin typeface="Arial"/>
            </a:endParaRPr>
          </a:p>
        </p:txBody>
      </p:sp>
      <p:pic>
        <p:nvPicPr>
          <p:cNvPr id="165" name="" descr=""/>
          <p:cNvPicPr/>
          <p:nvPr/>
        </p:nvPicPr>
        <p:blipFill>
          <a:blip r:embed="rId1"/>
          <a:stretch/>
        </p:blipFill>
        <p:spPr>
          <a:xfrm>
            <a:off x="540000" y="2160000"/>
            <a:ext cx="11056320" cy="41706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1 Título 28"/>
          <p:cNvSpPr/>
          <p:nvPr/>
        </p:nvSpPr>
        <p:spPr>
          <a:xfrm>
            <a:off x="1080000" y="1407600"/>
            <a:ext cx="3995640" cy="1472040"/>
          </a:xfrm>
          <a:prstGeom prst="rect">
            <a:avLst/>
          </a:prstGeom>
          <a:noFill/>
          <a:ln w="0">
            <a:noFill/>
          </a:ln>
        </p:spPr>
        <p:style>
          <a:lnRef idx="0"/>
          <a:fillRef idx="0"/>
          <a:effectRef idx="0"/>
          <a:fontRef idx="minor"/>
        </p:style>
        <p:txBody>
          <a:bodyPr lIns="101880" rIns="101880" tIns="51120" bIns="51120" anchor="ctr">
            <a:normAutofit fontScale="76000"/>
          </a:bodyPr>
          <a:p>
            <a:pPr>
              <a:lnSpc>
                <a:spcPct val="100000"/>
              </a:lnSpc>
              <a:buNone/>
            </a:pPr>
            <a:r>
              <a:rPr b="1" lang="es-CO" sz="3200" spc="-1" strike="noStrike">
                <a:solidFill>
                  <a:srgbClr val="d11d5e"/>
                </a:solidFill>
                <a:latin typeface="Segoe UI"/>
                <a:ea typeface="Segoe UI"/>
              </a:rPr>
              <a:t>Implementación gamificación: guía pedagógica existente</a:t>
            </a:r>
            <a:endParaRPr b="0" lang="es-CO" sz="3200" spc="-1" strike="noStrike">
              <a:latin typeface="Arial"/>
            </a:endParaRPr>
          </a:p>
        </p:txBody>
      </p:sp>
      <p:pic>
        <p:nvPicPr>
          <p:cNvPr id="167" name="" descr=""/>
          <p:cNvPicPr/>
          <p:nvPr/>
        </p:nvPicPr>
        <p:blipFill>
          <a:blip r:embed="rId1"/>
          <a:stretch/>
        </p:blipFill>
        <p:spPr>
          <a:xfrm>
            <a:off x="6719040" y="75240"/>
            <a:ext cx="5472720" cy="3317760"/>
          </a:xfrm>
          <a:prstGeom prst="rect">
            <a:avLst/>
          </a:prstGeom>
          <a:ln w="0">
            <a:noFill/>
          </a:ln>
        </p:spPr>
      </p:pic>
      <p:pic>
        <p:nvPicPr>
          <p:cNvPr id="168" name="" descr=""/>
          <p:cNvPicPr/>
          <p:nvPr/>
        </p:nvPicPr>
        <p:blipFill>
          <a:blip r:embed="rId2"/>
          <a:stretch/>
        </p:blipFill>
        <p:spPr>
          <a:xfrm>
            <a:off x="6768000" y="3429360"/>
            <a:ext cx="5291640" cy="3368880"/>
          </a:xfrm>
          <a:prstGeom prst="rect">
            <a:avLst/>
          </a:prstGeom>
          <a:ln w="0">
            <a:noFill/>
          </a:ln>
        </p:spPr>
      </p:pic>
      <p:pic>
        <p:nvPicPr>
          <p:cNvPr id="169" name="" descr=""/>
          <p:cNvPicPr/>
          <p:nvPr/>
        </p:nvPicPr>
        <p:blipFill>
          <a:blip r:embed="rId3"/>
          <a:stretch/>
        </p:blipFill>
        <p:spPr>
          <a:xfrm>
            <a:off x="237600" y="3420000"/>
            <a:ext cx="6242040" cy="3239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1 Título 29"/>
          <p:cNvSpPr/>
          <p:nvPr/>
        </p:nvSpPr>
        <p:spPr>
          <a:xfrm>
            <a:off x="1080000" y="1407600"/>
            <a:ext cx="3995640" cy="1472040"/>
          </a:xfrm>
          <a:prstGeom prst="rect">
            <a:avLst/>
          </a:prstGeom>
          <a:noFill/>
          <a:ln w="0">
            <a:noFill/>
          </a:ln>
        </p:spPr>
        <p:style>
          <a:lnRef idx="0"/>
          <a:fillRef idx="0"/>
          <a:effectRef idx="0"/>
          <a:fontRef idx="minor"/>
        </p:style>
        <p:txBody>
          <a:bodyPr lIns="101880" rIns="101880" tIns="51120" bIns="51120" anchor="ctr">
            <a:normAutofit fontScale="70000"/>
          </a:bodyPr>
          <a:p>
            <a:pPr>
              <a:lnSpc>
                <a:spcPct val="100000"/>
              </a:lnSpc>
              <a:buNone/>
            </a:pPr>
            <a:r>
              <a:rPr b="1" lang="es-CO" sz="3200" spc="-1" strike="noStrike">
                <a:solidFill>
                  <a:srgbClr val="d11d5e"/>
                </a:solidFill>
                <a:latin typeface="Segoe UI"/>
                <a:ea typeface="Segoe UI"/>
              </a:rPr>
              <a:t>Implementación gamificación: guía pedagógica existente + Diégesis</a:t>
            </a:r>
            <a:endParaRPr b="0" lang="es-CO" sz="3200" spc="-1" strike="noStrike">
              <a:latin typeface="Arial"/>
            </a:endParaRPr>
          </a:p>
        </p:txBody>
      </p:sp>
      <p:pic>
        <p:nvPicPr>
          <p:cNvPr id="171" name="" descr=""/>
          <p:cNvPicPr/>
          <p:nvPr/>
        </p:nvPicPr>
        <p:blipFill>
          <a:blip r:embed="rId1"/>
          <a:stretch/>
        </p:blipFill>
        <p:spPr>
          <a:xfrm>
            <a:off x="5580000" y="900000"/>
            <a:ext cx="6442920" cy="2657880"/>
          </a:xfrm>
          <a:prstGeom prst="rect">
            <a:avLst/>
          </a:prstGeom>
          <a:ln w="0">
            <a:noFill/>
          </a:ln>
        </p:spPr>
      </p:pic>
      <p:pic>
        <p:nvPicPr>
          <p:cNvPr id="172" name="" descr=""/>
          <p:cNvPicPr/>
          <p:nvPr/>
        </p:nvPicPr>
        <p:blipFill>
          <a:blip r:embed="rId2"/>
          <a:stretch/>
        </p:blipFill>
        <p:spPr>
          <a:xfrm>
            <a:off x="5580000" y="4320000"/>
            <a:ext cx="6299640" cy="1491840"/>
          </a:xfrm>
          <a:prstGeom prst="rect">
            <a:avLst/>
          </a:prstGeom>
          <a:ln w="0">
            <a:noFill/>
          </a:ln>
        </p:spPr>
      </p:pic>
      <p:pic>
        <p:nvPicPr>
          <p:cNvPr id="173" name="" descr=""/>
          <p:cNvPicPr/>
          <p:nvPr/>
        </p:nvPicPr>
        <p:blipFill>
          <a:blip r:embed="rId3"/>
          <a:stretch/>
        </p:blipFill>
        <p:spPr>
          <a:xfrm>
            <a:off x="425160" y="4105800"/>
            <a:ext cx="4614480" cy="21600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 descr=""/>
          <p:cNvPicPr/>
          <p:nvPr/>
        </p:nvPicPr>
        <p:blipFill>
          <a:blip r:embed="rId1">
            <a:alphaModFix amt="20000"/>
          </a:blip>
          <a:stretch/>
        </p:blipFill>
        <p:spPr>
          <a:xfrm>
            <a:off x="3060000" y="539640"/>
            <a:ext cx="5759640" cy="6120000"/>
          </a:xfrm>
          <a:prstGeom prst="rect">
            <a:avLst/>
          </a:prstGeom>
          <a:ln w="0">
            <a:noFill/>
          </a:ln>
        </p:spPr>
      </p:pic>
      <p:sp>
        <p:nvSpPr>
          <p:cNvPr id="175"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96000"/>
          </a:bodyPr>
          <a:p>
            <a:pPr algn="ctr">
              <a:lnSpc>
                <a:spcPct val="90000"/>
              </a:lnSpc>
              <a:buNone/>
            </a:pPr>
            <a:r>
              <a:rPr b="1" lang="es-CO" sz="4000" spc="-1" strike="noStrike">
                <a:solidFill>
                  <a:srgbClr val="00b0f0"/>
                </a:solidFill>
                <a:latin typeface="Segoe UI"/>
                <a:ea typeface="Segoe UI"/>
              </a:rPr>
              <a:t>SOFTWARE CALINA</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a:bodyPr>
          <a:p>
            <a:pPr algn="ctr">
              <a:lnSpc>
                <a:spcPct val="90000"/>
              </a:lnSpc>
              <a:buNone/>
            </a:pPr>
            <a:r>
              <a:rPr b="1" lang="es-CO" sz="4000" spc="-1" strike="noStrike">
                <a:solidFill>
                  <a:srgbClr val="00b0f0"/>
                </a:solidFill>
                <a:latin typeface="Segoe UI"/>
                <a:ea typeface="Segoe UI"/>
              </a:rPr>
              <a:t>INTRODUCCIÓN</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1 Título 31"/>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Aplicación CALINA</a:t>
            </a:r>
            <a:endParaRPr b="0" lang="es-CO" sz="3200" spc="-1" strike="noStrike">
              <a:latin typeface="Arial"/>
            </a:endParaRPr>
          </a:p>
        </p:txBody>
      </p:sp>
      <p:pic>
        <p:nvPicPr>
          <p:cNvPr id="177" name="" descr=""/>
          <p:cNvPicPr/>
          <p:nvPr/>
        </p:nvPicPr>
        <p:blipFill>
          <a:blip r:embed="rId1"/>
          <a:stretch/>
        </p:blipFill>
        <p:spPr>
          <a:xfrm>
            <a:off x="180000" y="1730520"/>
            <a:ext cx="2568600" cy="5127120"/>
          </a:xfrm>
          <a:prstGeom prst="rect">
            <a:avLst/>
          </a:prstGeom>
          <a:ln w="0">
            <a:noFill/>
          </a:ln>
        </p:spPr>
      </p:pic>
      <p:pic>
        <p:nvPicPr>
          <p:cNvPr id="178" name="" descr=""/>
          <p:cNvPicPr/>
          <p:nvPr/>
        </p:nvPicPr>
        <p:blipFill>
          <a:blip r:embed="rId2"/>
          <a:stretch/>
        </p:blipFill>
        <p:spPr>
          <a:xfrm>
            <a:off x="2832480" y="1800000"/>
            <a:ext cx="2567160" cy="5057640"/>
          </a:xfrm>
          <a:prstGeom prst="rect">
            <a:avLst/>
          </a:prstGeom>
          <a:ln w="0">
            <a:noFill/>
          </a:ln>
        </p:spPr>
      </p:pic>
      <p:pic>
        <p:nvPicPr>
          <p:cNvPr id="179" name="" descr=""/>
          <p:cNvPicPr/>
          <p:nvPr/>
        </p:nvPicPr>
        <p:blipFill>
          <a:blip r:embed="rId3"/>
          <a:stretch/>
        </p:blipFill>
        <p:spPr>
          <a:xfrm>
            <a:off x="5502960" y="180000"/>
            <a:ext cx="6614640" cy="64314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87000"/>
          </a:bodyPr>
          <a:p>
            <a:pPr algn="ctr">
              <a:lnSpc>
                <a:spcPct val="90000"/>
              </a:lnSpc>
              <a:buNone/>
            </a:pPr>
            <a:r>
              <a:rPr b="1" lang="es-CO" sz="4000" spc="-1" strike="noStrike">
                <a:solidFill>
                  <a:srgbClr val="00b0f0"/>
                </a:solidFill>
                <a:latin typeface="Segoe UI"/>
                <a:ea typeface="Segoe UI"/>
              </a:rPr>
              <a:t>RESULTADOS TRABAJO DE CAMPO</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702720" y="1764000"/>
            <a:ext cx="10816920" cy="4715640"/>
          </a:xfrm>
          <a:prstGeom prst="rect">
            <a:avLst/>
          </a:prstGeom>
          <a:noFill/>
          <a:ln w="0">
            <a:noFill/>
          </a:ln>
        </p:spPr>
        <p:txBody>
          <a:bodyPr lIns="90000" rIns="90000" tIns="45000" bIns="45000" anchor="t">
            <a:normAutofit/>
          </a:bodyPr>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docente al inicio del estudio no diferencia bien los conceptos de gamificación y ludificación.</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docente suele usar sellos como incentivos en las notas de sus estudiantes y para motivar su participación, es consiente de que su estrategia incrementa la participación, mas no los usa como un reforzamiento conductual ni deforma positiva ni negativa. Usando la estrategia de sellos manifiesta que hay dos razones que motivan a sus estudiantes a buscar obtenerlos: Aumento de nota y reconocimiento de su aprendizaje.</a:t>
            </a:r>
            <a:endParaRPr b="0" lang="es-CO" sz="2400" spc="-1" strike="noStrike">
              <a:latin typeface="Arial"/>
            </a:endParaRPr>
          </a:p>
        </p:txBody>
      </p:sp>
      <p:sp>
        <p:nvSpPr>
          <p:cNvPr id="182" name="1 Título 36"/>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Interpretación 1ra entrevista</a:t>
            </a:r>
            <a:endParaRPr b="0" lang="es-CO"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702720" y="1764000"/>
            <a:ext cx="10816920" cy="4715640"/>
          </a:xfrm>
          <a:prstGeom prst="rect">
            <a:avLst/>
          </a:prstGeom>
          <a:noFill/>
          <a:ln w="0">
            <a:noFill/>
          </a:ln>
        </p:spPr>
        <p:txBody>
          <a:bodyPr lIns="90000" rIns="90000" tIns="45000" bIns="45000" anchor="t">
            <a:normAutofit fontScale="95000"/>
          </a:bodyPr>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En el desarrollo de su guía de aprendizaje la docente involucra narrativas diferentes a las del tema del curso, para esto involucra motivación intrínseca en los estudiantes usando sus propios gustos, como pueden ser vídeo juegos que suelen usar, canciones, películas, o artistas, con tal de interesar a los estudiantes e incluso usar un vocabulario que todos ya suelan manejar</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planificación de los incentivos no es planeada por la docente, su creación, significado y reglas van surgiendo a medida del desarrollo de su ejercicio docente</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Respecto a los sentimientos o dinámicas que puede mencionar la docente se encuentra el miedo a participar en clase por parte de los estudiantes Por otro lado manifiesta un miedo interno en cuanto a la no utilización o compresión de los puntos extras o incluso la perdida de perspectiva de su clase al incluir un elemento adicional</a:t>
            </a:r>
            <a:endParaRPr b="0" lang="es-CO" sz="2400" spc="-1" strike="noStrike">
              <a:latin typeface="Arial"/>
            </a:endParaRPr>
          </a:p>
        </p:txBody>
      </p:sp>
      <p:sp>
        <p:nvSpPr>
          <p:cNvPr id="184" name="1 Título 2"/>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Interpretación 1ra entrevista</a:t>
            </a:r>
            <a:endParaRPr b="0" lang="es-CO"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02720" y="1764000"/>
            <a:ext cx="10816920" cy="4715640"/>
          </a:xfrm>
          <a:prstGeom prst="rect">
            <a:avLst/>
          </a:prstGeom>
          <a:noFill/>
          <a:ln w="0">
            <a:noFill/>
          </a:ln>
        </p:spPr>
        <p:txBody>
          <a:bodyPr lIns="90000" rIns="90000" tIns="45000" bIns="45000" anchor="t">
            <a:normAutofit fontScale="86000"/>
          </a:bodyPr>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Se puede evidenciar que la docente al desarrollar la guía pedagógica se hizo un trabajo conjunto para la planificación de la estrategia gamificada usando el modelo de capas propuesto, lo que requiere un trabajo adicional para el docente, sin embargo, manifiesta un beneficio al usar la estrategia con los estudiantes en clase haciendo más ágil, asequible y atractivo el proceso de adjudicación de puntos extras.</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estrategia CALINA según la docente reporta resultados positivos respecto a la motivación de los estudiantes que usaron la aplicación, sin embargo, manifiesta preocupación por los estudiantes que no pudieron usar la aplicación por no poseer móvil o que no pudieron ganar puntos de experiencia.</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docente da ejemplos de como mediante el uso de la estrategia planteada se generan en los estudiantes sentimientos que mediante el uso de una estrategia normal no se manifiestan o se manifiestan en menor medida, la evocación de dichos sentimientos tiene como objetivo motivar e inspirar al estudiante en el desarrollo de su proceso de aprendizaje</a:t>
            </a:r>
            <a:endParaRPr b="0" lang="es-CO" sz="2400" spc="-1" strike="noStrike">
              <a:latin typeface="Arial"/>
            </a:endParaRPr>
          </a:p>
        </p:txBody>
      </p:sp>
      <p:sp>
        <p:nvSpPr>
          <p:cNvPr id="186" name="1 Título 37"/>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Interpretación 2da entrevista</a:t>
            </a:r>
            <a:endParaRPr b="0" lang="es-CO"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702720" y="1764000"/>
            <a:ext cx="10816920" cy="4715640"/>
          </a:xfrm>
          <a:prstGeom prst="rect">
            <a:avLst/>
          </a:prstGeom>
          <a:noFill/>
          <a:ln w="0">
            <a:noFill/>
          </a:ln>
        </p:spPr>
        <p:txBody>
          <a:bodyPr lIns="90000" rIns="90000" tIns="45000" bIns="45000" anchor="t">
            <a:normAutofit fontScale="94000"/>
          </a:bodyPr>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En cuanto al aumento del rendimiento escolar la docente indica que mejora el rendimiento escolar debido a un incremento en la participación de los estudiantes, y existe una mejoría en la comprensión de los temas debido a este incremento de la participación. Por otro lado, la docente manifiesta que esto no se aplica en estudiantes que a priori vengan con un estado de animo bajo</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Respecto al uso de estrategia gamificada y la estrategia usando narrativas, la docente manifiesta que las dos estrategias funcionan, indicando que en la primera genero sentimientos de exploración y la segunda inspiró sentimientos de fantasía y curiosidad.</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La docente no pudo observar dinámicas surgidas entre los tres grupos, sin embargo, si aprecia dinámicas surgidas entre los estudiantes del mismo curso, logrando dinámicas sociales de cooperación e indagación, manifiesta que esto puede  ser debido al cortotiempo de la prueba</a:t>
            </a:r>
            <a:endParaRPr b="0" lang="es-CO" sz="2400" spc="-1" strike="noStrike">
              <a:latin typeface="Arial"/>
            </a:endParaRPr>
          </a:p>
        </p:txBody>
      </p:sp>
      <p:sp>
        <p:nvSpPr>
          <p:cNvPr id="188" name="1 Título 3"/>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Interpretación 2da entrevista</a:t>
            </a:r>
            <a:endParaRPr b="0" lang="es-CO"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a:bodyPr>
          <a:p>
            <a:pPr algn="ctr">
              <a:lnSpc>
                <a:spcPct val="90000"/>
              </a:lnSpc>
              <a:buNone/>
            </a:pPr>
            <a:r>
              <a:rPr b="1" lang="es-CO" sz="4000" spc="-1" strike="noStrike">
                <a:solidFill>
                  <a:srgbClr val="00b0f0"/>
                </a:solidFill>
                <a:latin typeface="Segoe UI"/>
                <a:ea typeface="Segoe UI"/>
              </a:rPr>
              <a:t>CONCLUSIONES</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702720" y="1260000"/>
            <a:ext cx="10816920" cy="5219640"/>
          </a:xfrm>
          <a:prstGeom prst="rect">
            <a:avLst/>
          </a:prstGeom>
          <a:noFill/>
          <a:ln w="0">
            <a:noFill/>
          </a:ln>
        </p:spPr>
        <p:txBody>
          <a:bodyPr lIns="90000" rIns="90000" tIns="45000" bIns="45000" anchor="t">
            <a:normAutofit fontScale="92000"/>
          </a:bodyPr>
          <a:p>
            <a:pPr marL="216000" indent="-216000">
              <a:lnSpc>
                <a:spcPct val="90000"/>
              </a:lnSpc>
              <a:spcBef>
                <a:spcPts val="1001"/>
              </a:spcBef>
              <a:buClr>
                <a:srgbClr val="000000"/>
              </a:buClr>
              <a:buSzPct val="45000"/>
              <a:buFont typeface="Wingdings" charset="2"/>
              <a:buChar char=""/>
              <a:tabLst>
                <a:tab algn="l" pos="0"/>
              </a:tabLst>
            </a:pPr>
            <a:r>
              <a:rPr b="1" lang="es-CO" sz="2400" spc="-1" strike="noStrike">
                <a:solidFill>
                  <a:srgbClr val="000000"/>
                </a:solidFill>
                <a:latin typeface="Segoe UI"/>
                <a:ea typeface="Segoe UI"/>
              </a:rPr>
              <a:t>Revisión de antecedentes:</a:t>
            </a:r>
            <a:r>
              <a:rPr b="0" lang="es-CO" sz="2400" spc="-1" strike="noStrike">
                <a:solidFill>
                  <a:srgbClr val="000000"/>
                </a:solidFill>
                <a:latin typeface="Segoe UI"/>
                <a:ea typeface="Segoe UI"/>
              </a:rPr>
              <a:t> Se desarrollo para este proyecto un proceso sistemático para la búsqueda de antecedentes, en la que las cadenas de búsqueda se mutaban de acuerdo a los artículos seleccionados mediante estrategias como inteligencia artificial y el uso de nubes de palabras o conceptos, encontrando campos que no se habían considerado a priori, lo que enriqueció la base de datos de artículos seleccionados para el presente trabajo; a parte se hizo una búsqueda exhaustiva en las bases de datos de las universidades Colombianas creando una bibliografía anotada sobre el tema de gamificación en Colombia a nivel de maestría y doctorado.</a:t>
            </a:r>
            <a:endParaRPr b="0" lang="es-CO" sz="2400" spc="-1" strike="noStrike">
              <a:latin typeface="Arial"/>
            </a:endParaRPr>
          </a:p>
          <a:p>
            <a:pPr>
              <a:lnSpc>
                <a:spcPct val="90000"/>
              </a:lnSpc>
              <a:spcBef>
                <a:spcPts val="1001"/>
              </a:spcBef>
              <a:buNone/>
              <a:tabLst>
                <a:tab algn="l" pos="0"/>
              </a:tabLst>
            </a:pP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1" lang="es-CO" sz="2400" spc="-1" strike="noStrike">
                <a:solidFill>
                  <a:srgbClr val="000000"/>
                </a:solidFill>
                <a:latin typeface="Segoe UI"/>
                <a:ea typeface="Segoe UI"/>
              </a:rPr>
              <a:t>Metodología:</a:t>
            </a:r>
            <a:r>
              <a:rPr b="0" lang="es-CO" sz="2400" spc="-1" strike="noStrike">
                <a:solidFill>
                  <a:srgbClr val="000000"/>
                </a:solidFill>
                <a:latin typeface="Segoe UI"/>
                <a:ea typeface="Segoe UI"/>
              </a:rPr>
              <a:t> Es de exaltar la creación de una tabla de principios para el desarrollo e implementación de la estrategia gamificada en el presente documento, en la cual se exponen 11 principios básicos, estos principios son la base sobre la cual se construye el software, la metodología de investigación y la planificación pedagógica.</a:t>
            </a:r>
            <a:endParaRPr b="0" lang="es-CO"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702720" y="1260000"/>
            <a:ext cx="10816920" cy="5219640"/>
          </a:xfrm>
          <a:prstGeom prst="rect">
            <a:avLst/>
          </a:prstGeom>
          <a:noFill/>
          <a:ln w="0">
            <a:noFill/>
          </a:ln>
        </p:spPr>
        <p:txBody>
          <a:bodyPr lIns="90000" rIns="90000" tIns="45000" bIns="45000" anchor="t">
            <a:normAutofit fontScale="93000"/>
          </a:bodyPr>
          <a:p>
            <a:pPr marL="216000" indent="-216000">
              <a:lnSpc>
                <a:spcPct val="90000"/>
              </a:lnSpc>
              <a:spcBef>
                <a:spcPts val="1001"/>
              </a:spcBef>
              <a:buClr>
                <a:srgbClr val="000000"/>
              </a:buClr>
              <a:buSzPct val="45000"/>
              <a:buFont typeface="Wingdings" charset="2"/>
              <a:buChar char=""/>
              <a:tabLst>
                <a:tab algn="l" pos="0"/>
              </a:tabLst>
            </a:pPr>
            <a:r>
              <a:rPr b="1" lang="es-CO" sz="2400" spc="-1" strike="noStrike">
                <a:solidFill>
                  <a:srgbClr val="000000"/>
                </a:solidFill>
                <a:latin typeface="Segoe UI"/>
                <a:ea typeface="Segoe UI"/>
              </a:rPr>
              <a:t>Desarrollo de software:</a:t>
            </a:r>
            <a:r>
              <a:rPr b="0" lang="es-CO" sz="2400" spc="-1" strike="noStrike">
                <a:solidFill>
                  <a:srgbClr val="000000"/>
                </a:solidFill>
                <a:latin typeface="Segoe UI"/>
                <a:ea typeface="Segoe UI"/>
              </a:rPr>
              <a:t> Se desarrollo un software para la plataforma Android, el cual permite implementar el uso de gamificación en el desarrollo normal de una clase, usando mecánicas como puntos de experiencia, recompensas, retos, huevos de pascua, presión de tiempo, juego cooperativo, trofeos, bienes virtuales, intercambio, lotería, exaltaciones, comercio, equipos, misión de entrenamiento y elementos desbloqueables. El cual permite a los estudiantes obtener beneficios por sus acciones y tener el control sobre lo que puede pasar en su entorno.</a:t>
            </a:r>
            <a:endParaRPr b="0" lang="es-CO" sz="2400" spc="-1" strike="noStrike">
              <a:latin typeface="Arial"/>
            </a:endParaRPr>
          </a:p>
          <a:p>
            <a:pPr>
              <a:lnSpc>
                <a:spcPct val="90000"/>
              </a:lnSpc>
              <a:spcBef>
                <a:spcPts val="1001"/>
              </a:spcBef>
              <a:buNone/>
              <a:tabLst>
                <a:tab algn="l" pos="0"/>
              </a:tabLst>
            </a:pP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1" lang="es-CO" sz="2400" spc="-1" strike="noStrike">
                <a:solidFill>
                  <a:srgbClr val="000000"/>
                </a:solidFill>
                <a:latin typeface="Segoe UI"/>
                <a:ea typeface="Segoe UI"/>
              </a:rPr>
              <a:t>Propuesta pedagógica:</a:t>
            </a:r>
            <a:r>
              <a:rPr b="0" lang="es-CO" sz="2400" spc="-1" strike="noStrike">
                <a:solidFill>
                  <a:srgbClr val="000000"/>
                </a:solidFill>
                <a:latin typeface="Segoe UI"/>
                <a:ea typeface="Segoe UI"/>
              </a:rPr>
              <a:t> Se realizó una discusión sobre como se debe implementar una estrategia gamificada al currículo docente, usando los modelos existentes para el desarrollo curricular, y se crea e implementa un modelo por capas para lograr que una estrategia gamificada se pueda aplicar a una guía sin tener que modificar a esta, y por el contrario la complemente y enriquezca.</a:t>
            </a:r>
            <a:endParaRPr b="0" lang="es-CO"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80000" y="1440000"/>
            <a:ext cx="3625920" cy="1142280"/>
          </a:xfrm>
          <a:prstGeom prst="rect">
            <a:avLst/>
          </a:prstGeom>
          <a:noFill/>
          <a:ln w="0">
            <a:noFill/>
          </a:ln>
        </p:spPr>
        <p:txBody>
          <a:bodyPr lIns="90000" rIns="90000" tIns="45000" bIns="45000" anchor="ctr">
            <a:normAutofit fontScale="72000"/>
          </a:bodyPr>
          <a:p>
            <a:pPr algn="ctr">
              <a:lnSpc>
                <a:spcPct val="90000"/>
              </a:lnSpc>
              <a:buNone/>
            </a:pPr>
            <a:r>
              <a:rPr b="1" lang="es-CO" sz="4000" spc="-1" strike="noStrike">
                <a:latin typeface="Segoe UI"/>
                <a:ea typeface="Segoe UI"/>
              </a:rPr>
              <a:t>De dónde surge el estudio?</a:t>
            </a:r>
            <a:endParaRPr b="0" lang="es-CO" sz="4000" spc="-1" strike="noStrike">
              <a:latin typeface="Arial"/>
            </a:endParaRPr>
          </a:p>
        </p:txBody>
      </p:sp>
      <p:sp>
        <p:nvSpPr>
          <p:cNvPr id="88" name=""/>
          <p:cNvSpPr/>
          <p:nvPr/>
        </p:nvSpPr>
        <p:spPr>
          <a:xfrm>
            <a:off x="3780000" y="1800000"/>
            <a:ext cx="899640" cy="53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89" name="1 Título 38"/>
          <p:cNvSpPr/>
          <p:nvPr/>
        </p:nvSpPr>
        <p:spPr>
          <a:xfrm>
            <a:off x="4860000" y="1377360"/>
            <a:ext cx="6839640" cy="1502280"/>
          </a:xfrm>
          <a:prstGeom prst="rect">
            <a:avLst/>
          </a:prstGeom>
          <a:noFill/>
          <a:ln w="0">
            <a:noFill/>
          </a:ln>
        </p:spPr>
        <p:style>
          <a:lnRef idx="0"/>
          <a:fillRef idx="0"/>
          <a:effectRef idx="0"/>
          <a:fontRef idx="minor"/>
        </p:style>
        <p:txBody>
          <a:bodyPr lIns="90000" rIns="90000" tIns="45000" bIns="45000" anchor="ctr">
            <a:normAutofit fontScale="52000"/>
          </a:bodyPr>
          <a:p>
            <a:pPr algn="ctr">
              <a:lnSpc>
                <a:spcPct val="90000"/>
              </a:lnSpc>
              <a:buNone/>
            </a:pPr>
            <a:r>
              <a:rPr b="1" lang="es-CO" sz="4000" spc="-1" strike="noStrike">
                <a:latin typeface="Segoe UI"/>
                <a:ea typeface="Segoe UI"/>
              </a:rPr>
              <a:t>Imagina un mundo en el que los estudiantes</a:t>
            </a:r>
            <a:endParaRPr b="0" lang="es-CO" sz="4000" spc="-1" strike="noStrike">
              <a:latin typeface="Arial"/>
            </a:endParaRPr>
          </a:p>
          <a:p>
            <a:pPr algn="ctr">
              <a:lnSpc>
                <a:spcPct val="90000"/>
              </a:lnSpc>
              <a:buNone/>
            </a:pPr>
            <a:r>
              <a:rPr b="1" lang="es-CO" sz="4000" spc="-1" strike="noStrike">
                <a:latin typeface="Segoe UI"/>
                <a:ea typeface="Segoe UI"/>
              </a:rPr>
              <a:t>participan, se involucran, colaboran y no son marionetas sin vida que te miran en blanco</a:t>
            </a:r>
            <a:endParaRPr b="0" lang="es-CO" sz="4000" spc="-1" strike="noStrike">
              <a:latin typeface="Arial"/>
            </a:endParaRPr>
          </a:p>
        </p:txBody>
      </p:sp>
      <p:sp>
        <p:nvSpPr>
          <p:cNvPr id="90" name="1 Título 39"/>
          <p:cNvSpPr/>
          <p:nvPr/>
        </p:nvSpPr>
        <p:spPr>
          <a:xfrm>
            <a:off x="540000" y="3177360"/>
            <a:ext cx="4319640" cy="962280"/>
          </a:xfrm>
          <a:prstGeom prst="rect">
            <a:avLst/>
          </a:prstGeom>
          <a:noFill/>
          <a:ln w="0">
            <a:noFill/>
          </a:ln>
        </p:spPr>
        <p:style>
          <a:lnRef idx="0"/>
          <a:fillRef idx="0"/>
          <a:effectRef idx="0"/>
          <a:fontRef idx="minor"/>
        </p:style>
        <p:txBody>
          <a:bodyPr lIns="90000" rIns="90000" tIns="45000" bIns="45000" anchor="ctr">
            <a:normAutofit fontScale="48000"/>
          </a:bodyPr>
          <a:p>
            <a:pPr algn="ctr">
              <a:lnSpc>
                <a:spcPct val="90000"/>
              </a:lnSpc>
              <a:buNone/>
            </a:pPr>
            <a:r>
              <a:rPr b="1" lang="es-CO" sz="4000" spc="-1" strike="noStrike">
                <a:latin typeface="Segoe UI"/>
                <a:ea typeface="Segoe UI"/>
              </a:rPr>
              <a:t>¿Cómo afecta la gamificación en la motivación y culminación de actividades?</a:t>
            </a:r>
            <a:endParaRPr b="0" lang="es-CO" sz="4000" spc="-1" strike="noStrike">
              <a:latin typeface="Arial"/>
            </a:endParaRPr>
          </a:p>
        </p:txBody>
      </p:sp>
      <p:sp>
        <p:nvSpPr>
          <p:cNvPr id="91" name="1 Título 40"/>
          <p:cNvSpPr/>
          <p:nvPr/>
        </p:nvSpPr>
        <p:spPr>
          <a:xfrm>
            <a:off x="4140000" y="4437360"/>
            <a:ext cx="4319640" cy="962280"/>
          </a:xfrm>
          <a:prstGeom prst="rect">
            <a:avLst/>
          </a:prstGeom>
          <a:noFill/>
          <a:ln w="0">
            <a:noFill/>
          </a:ln>
        </p:spPr>
        <p:style>
          <a:lnRef idx="0"/>
          <a:fillRef idx="0"/>
          <a:effectRef idx="0"/>
          <a:fontRef idx="minor"/>
        </p:style>
        <p:txBody>
          <a:bodyPr lIns="90000" rIns="90000" tIns="45000" bIns="45000" anchor="ctr">
            <a:normAutofit fontScale="51000"/>
          </a:bodyPr>
          <a:p>
            <a:pPr algn="ctr">
              <a:lnSpc>
                <a:spcPct val="90000"/>
              </a:lnSpc>
              <a:buNone/>
            </a:pPr>
            <a:r>
              <a:rPr b="1" lang="es-CO" sz="4000" spc="-1" strike="noStrike">
                <a:latin typeface="Segoe UI"/>
                <a:ea typeface="Segoe UI"/>
              </a:rPr>
              <a:t>¿Cómo afecta los juegos de rol en la motivación y culminación de actividades?</a:t>
            </a:r>
            <a:endParaRPr b="0" lang="es-CO" sz="4000" spc="-1" strike="noStrike">
              <a:latin typeface="Arial"/>
            </a:endParaRPr>
          </a:p>
        </p:txBody>
      </p:sp>
      <p:sp>
        <p:nvSpPr>
          <p:cNvPr id="92" name="1 Título 41"/>
          <p:cNvSpPr/>
          <p:nvPr/>
        </p:nvSpPr>
        <p:spPr>
          <a:xfrm>
            <a:off x="7740000" y="5580000"/>
            <a:ext cx="4319640" cy="899640"/>
          </a:xfrm>
          <a:prstGeom prst="rect">
            <a:avLst/>
          </a:prstGeom>
          <a:noFill/>
          <a:ln w="0">
            <a:noFill/>
          </a:ln>
        </p:spPr>
        <p:style>
          <a:lnRef idx="0"/>
          <a:fillRef idx="0"/>
          <a:effectRef idx="0"/>
          <a:fontRef idx="minor"/>
        </p:style>
        <p:txBody>
          <a:bodyPr lIns="90000" rIns="90000" tIns="45000" bIns="45000" anchor="ctr">
            <a:normAutofit fontScale="49000"/>
          </a:bodyPr>
          <a:p>
            <a:pPr algn="ctr">
              <a:lnSpc>
                <a:spcPct val="90000"/>
              </a:lnSpc>
              <a:buNone/>
            </a:pPr>
            <a:r>
              <a:rPr b="1" lang="es-CO" sz="4000" spc="-1" strike="noStrike">
                <a:latin typeface="Segoe UI"/>
                <a:ea typeface="Segoe UI"/>
              </a:rPr>
              <a:t>¿Cómo medir el grado de motivación en un estudiante?</a:t>
            </a:r>
            <a:endParaRPr b="0" lang="es-CO" sz="4000" spc="-1" strike="noStrike">
              <a:latin typeface="Arial"/>
            </a:endParaRPr>
          </a:p>
        </p:txBody>
      </p:sp>
      <p:sp>
        <p:nvSpPr>
          <p:cNvPr id="93" name=""/>
          <p:cNvSpPr/>
          <p:nvPr/>
        </p:nvSpPr>
        <p:spPr>
          <a:xfrm rot="9193200">
            <a:off x="5220360" y="2699640"/>
            <a:ext cx="899640" cy="53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94" name=""/>
          <p:cNvSpPr/>
          <p:nvPr/>
        </p:nvSpPr>
        <p:spPr>
          <a:xfrm rot="6301200">
            <a:off x="6586560" y="3233160"/>
            <a:ext cx="899640" cy="53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95" name=""/>
          <p:cNvSpPr/>
          <p:nvPr/>
        </p:nvSpPr>
        <p:spPr>
          <a:xfrm rot="3955800">
            <a:off x="8712360" y="3184920"/>
            <a:ext cx="899640" cy="5396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96000"/>
          </a:bodyPr>
          <a:p>
            <a:pPr algn="ctr">
              <a:lnSpc>
                <a:spcPct val="90000"/>
              </a:lnSpc>
              <a:buNone/>
            </a:pPr>
            <a:r>
              <a:rPr b="1" lang="es-CO" sz="4000" spc="-1" strike="noStrike">
                <a:solidFill>
                  <a:srgbClr val="00b0f0"/>
                </a:solidFill>
                <a:latin typeface="Segoe UI"/>
                <a:ea typeface="Segoe UI"/>
              </a:rPr>
              <a:t>OBJETIVOS DEL ESTUDIO</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702720" y="1764000"/>
            <a:ext cx="10276920" cy="107964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s-CO" sz="2400" spc="-1" strike="noStrike">
                <a:solidFill>
                  <a:srgbClr val="000000"/>
                </a:solidFill>
                <a:latin typeface="Segoe UI"/>
                <a:ea typeface="Segoe UI"/>
              </a:rPr>
              <a:t>Construir y evaluar una aplicación gamificada para móviles que usa juegos de rol para el desarrollo de actividades escolares</a:t>
            </a:r>
            <a:endParaRPr b="0" lang="es-CO" sz="2400" spc="-1" strike="noStrike">
              <a:latin typeface="Arial"/>
            </a:endParaRPr>
          </a:p>
        </p:txBody>
      </p:sp>
      <p:sp>
        <p:nvSpPr>
          <p:cNvPr id="98" name="2 Marcador de contenido 1"/>
          <p:cNvSpPr/>
          <p:nvPr/>
        </p:nvSpPr>
        <p:spPr>
          <a:xfrm>
            <a:off x="720000" y="3600000"/>
            <a:ext cx="10636920" cy="2879640"/>
          </a:xfrm>
          <a:prstGeom prst="rect">
            <a:avLst/>
          </a:prstGeom>
          <a:noFill/>
          <a:ln w="0">
            <a:noFill/>
          </a:ln>
        </p:spPr>
        <p:style>
          <a:lnRef idx="0"/>
          <a:fillRef idx="0"/>
          <a:effectRef idx="0"/>
          <a:fontRef idx="minor"/>
        </p:style>
        <p:txBody>
          <a:bodyPr lIns="90000" rIns="90000" tIns="45000" bIns="45000" anchor="t">
            <a:normAutofit fontScale="96000"/>
          </a:bodyPr>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Identificar las necesidades que presentan los estudiantes, para el buen desarrollo o culminación de sus actividades escolares</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Seleccionar las estrategias adecuadas de gamificación y de juegos de rol adecuadas de acuerdo al contexto para su aplicación en un proceso educativo</a:t>
            </a:r>
            <a:endParaRPr b="0" lang="es-CO" sz="2400" spc="-1" strike="noStrike">
              <a:latin typeface="Arial"/>
            </a:endParaRPr>
          </a:p>
          <a:p>
            <a:pPr marL="216000" indent="-216000">
              <a:lnSpc>
                <a:spcPct val="90000"/>
              </a:lnSpc>
              <a:spcBef>
                <a:spcPts val="1001"/>
              </a:spcBef>
              <a:buClr>
                <a:srgbClr val="000000"/>
              </a:buClr>
              <a:buSzPct val="45000"/>
              <a:buFont typeface="Wingdings" charset="2"/>
              <a:buChar char=""/>
              <a:tabLst>
                <a:tab algn="l" pos="0"/>
              </a:tabLst>
            </a:pPr>
            <a:r>
              <a:rPr b="0" lang="es-CO" sz="2400" spc="-1" strike="noStrike">
                <a:solidFill>
                  <a:srgbClr val="000000"/>
                </a:solidFill>
                <a:latin typeface="Segoe UI"/>
                <a:ea typeface="Segoe UI"/>
              </a:rPr>
              <a:t>Evaluar mediante instrumentos de investigación para dimensionar la motivación el modo en que las técnicas de gamificación y juegos de rol afectan el comportamiento de los estudiantes</a:t>
            </a:r>
            <a:endParaRPr b="0" lang="es-CO" sz="2400" spc="-1" strike="noStrike">
              <a:latin typeface="Arial"/>
            </a:endParaRPr>
          </a:p>
        </p:txBody>
      </p:sp>
      <p:sp>
        <p:nvSpPr>
          <p:cNvPr id="99" name="1 Título 5"/>
          <p:cNvSpPr/>
          <p:nvPr/>
        </p:nvSpPr>
        <p:spPr>
          <a:xfrm>
            <a:off x="684000" y="104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Objetivo General</a:t>
            </a:r>
            <a:endParaRPr b="0" lang="es-CO" sz="3200" spc="-1" strike="noStrike">
              <a:latin typeface="Arial"/>
            </a:endParaRPr>
          </a:p>
        </p:txBody>
      </p:sp>
      <p:sp>
        <p:nvSpPr>
          <p:cNvPr id="100" name="1 Título 1"/>
          <p:cNvSpPr/>
          <p:nvPr/>
        </p:nvSpPr>
        <p:spPr>
          <a:xfrm>
            <a:off x="684000" y="2667600"/>
            <a:ext cx="10799640" cy="716040"/>
          </a:xfrm>
          <a:prstGeom prst="rect">
            <a:avLst/>
          </a:prstGeom>
          <a:noFill/>
          <a:ln w="0">
            <a:noFill/>
          </a:ln>
        </p:spPr>
        <p:style>
          <a:lnRef idx="0"/>
          <a:fillRef idx="0"/>
          <a:effectRef idx="0"/>
          <a:fontRef idx="minor"/>
        </p:style>
        <p:txBody>
          <a:bodyPr lIns="101880" rIns="101880" tIns="51120" bIns="51120" anchor="ctr">
            <a:normAutofit/>
          </a:bodyPr>
          <a:p>
            <a:pPr>
              <a:lnSpc>
                <a:spcPct val="100000"/>
              </a:lnSpc>
              <a:buNone/>
            </a:pPr>
            <a:r>
              <a:rPr b="1" lang="es-CO" sz="3200" spc="-1" strike="noStrike">
                <a:solidFill>
                  <a:srgbClr val="d11d5e"/>
                </a:solidFill>
                <a:latin typeface="Segoe UI"/>
                <a:ea typeface="Segoe UI"/>
              </a:rPr>
              <a:t>Objetivo Específicos</a:t>
            </a:r>
            <a:endParaRPr b="0" lang="es-CO"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311280" y="3267000"/>
            <a:ext cx="5245920" cy="1142280"/>
          </a:xfrm>
          <a:prstGeom prst="rect">
            <a:avLst/>
          </a:prstGeom>
          <a:noFill/>
          <a:ln w="0">
            <a:noFill/>
          </a:ln>
        </p:spPr>
        <p:txBody>
          <a:bodyPr lIns="90000" rIns="90000" tIns="45000" bIns="45000" anchor="ctr">
            <a:normAutofit fontScale="96000"/>
          </a:bodyPr>
          <a:p>
            <a:pPr algn="ctr">
              <a:lnSpc>
                <a:spcPct val="90000"/>
              </a:lnSpc>
              <a:buNone/>
            </a:pPr>
            <a:r>
              <a:rPr b="1" lang="es-CO" sz="4000" spc="-1" strike="noStrike">
                <a:solidFill>
                  <a:srgbClr val="00b0f0"/>
                </a:solidFill>
                <a:latin typeface="Segoe UI"/>
                <a:ea typeface="Segoe UI"/>
              </a:rPr>
              <a:t>ANTECEDENTES DEL ESTUDIO</a:t>
            </a:r>
            <a:endParaRPr b="0" lang="es-CO"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1 Título 6"/>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Modelo búsqueda sistemática de bibliografía</a:t>
            </a:r>
            <a:endParaRPr b="0" lang="es-CO" sz="3200" spc="-1" strike="noStrike">
              <a:latin typeface="Arial"/>
            </a:endParaRPr>
          </a:p>
        </p:txBody>
      </p:sp>
      <p:pic>
        <p:nvPicPr>
          <p:cNvPr id="103" name="" descr=""/>
          <p:cNvPicPr/>
          <p:nvPr/>
        </p:nvPicPr>
        <p:blipFill>
          <a:blip r:embed="rId1"/>
          <a:stretch/>
        </p:blipFill>
        <p:spPr>
          <a:xfrm>
            <a:off x="768960" y="1708200"/>
            <a:ext cx="10570680" cy="4951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1 Título 7"/>
          <p:cNvSpPr/>
          <p:nvPr/>
        </p:nvSpPr>
        <p:spPr>
          <a:xfrm>
            <a:off x="684000" y="1047600"/>
            <a:ext cx="10799640" cy="572040"/>
          </a:xfrm>
          <a:prstGeom prst="rect">
            <a:avLst/>
          </a:prstGeom>
          <a:noFill/>
          <a:ln w="0">
            <a:noFill/>
          </a:ln>
        </p:spPr>
        <p:style>
          <a:lnRef idx="0"/>
          <a:fillRef idx="0"/>
          <a:effectRef idx="0"/>
          <a:fontRef idx="minor"/>
        </p:style>
        <p:txBody>
          <a:bodyPr lIns="101880" rIns="101880" tIns="51120" bIns="51120" anchor="ctr">
            <a:normAutofit fontScale="96000"/>
          </a:bodyPr>
          <a:p>
            <a:pPr>
              <a:lnSpc>
                <a:spcPct val="100000"/>
              </a:lnSpc>
              <a:buNone/>
            </a:pPr>
            <a:r>
              <a:rPr b="1" lang="es-CO" sz="3200" spc="-1" strike="noStrike">
                <a:solidFill>
                  <a:srgbClr val="d11d5e"/>
                </a:solidFill>
                <a:latin typeface="Segoe UI"/>
                <a:ea typeface="Segoe UI"/>
              </a:rPr>
              <a:t>Resultados búsqueda de antecedentes</a:t>
            </a:r>
            <a:endParaRPr b="0" lang="es-CO" sz="3200" spc="-1" strike="noStrike">
              <a:latin typeface="Arial"/>
            </a:endParaRPr>
          </a:p>
        </p:txBody>
      </p:sp>
      <p:pic>
        <p:nvPicPr>
          <p:cNvPr id="105" name="" descr=""/>
          <p:cNvPicPr/>
          <p:nvPr/>
        </p:nvPicPr>
        <p:blipFill>
          <a:blip r:embed="rId1"/>
          <a:stretch/>
        </p:blipFill>
        <p:spPr>
          <a:xfrm>
            <a:off x="180000" y="1980000"/>
            <a:ext cx="5833440" cy="3959640"/>
          </a:xfrm>
          <a:prstGeom prst="rect">
            <a:avLst/>
          </a:prstGeom>
          <a:ln w="0">
            <a:noFill/>
          </a:ln>
        </p:spPr>
      </p:pic>
      <p:pic>
        <p:nvPicPr>
          <p:cNvPr id="106" name="" descr=""/>
          <p:cNvPicPr/>
          <p:nvPr/>
        </p:nvPicPr>
        <p:blipFill>
          <a:blip r:embed="rId2"/>
          <a:stretch/>
        </p:blipFill>
        <p:spPr>
          <a:xfrm>
            <a:off x="6013800" y="1980000"/>
            <a:ext cx="5865840" cy="3981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TotalTime>
  <Application>LibreOffice/7.3.7.2$Linux_X86_64 LibreOffice_project/30$Build-2</Application>
  <AppVersion>15.0000</AppVersion>
  <Words>328</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2020-07-23T17:53:57Z</dcterms:created>
  <dc:creator>Javi Aven</dc:creator>
  <dc:description/>
  <dc:language>es-CO</dc:language>
  <cp:lastModifiedBy/>
  <dcterms:modified xsi:type="dcterms:W3CDTF">2024-07-19T14:40:18Z</dcterms:modified>
  <cp:revision>16</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8</vt:i4>
  </property>
</Properties>
</file>