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Lst>
  <p:sldSz cy="5143500" cx="9144000"/>
  <p:notesSz cx="6858000" cy="9144000"/>
  <p:embeddedFontLst>
    <p:embeddedFont>
      <p:font typeface="Average"/>
      <p:regular r:id="rId52"/>
    </p:embeddedFont>
    <p:embeddedFont>
      <p:font typeface="Oswald"/>
      <p:regular r:id="rId53"/>
      <p:bold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225AD6-2537-469C-A300-C5773256CE41}">
  <a:tblStyle styleId="{AF225AD6-2537-469C-A300-C5773256CE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font" Target="fonts/Oswald-regular.fntdata"/><Relationship Id="rId52" Type="http://schemas.openxmlformats.org/officeDocument/2006/relationships/font" Target="fonts/Average-regular.fntdata"/><Relationship Id="rId11" Type="http://schemas.openxmlformats.org/officeDocument/2006/relationships/slide" Target="slides/slide4.xml"/><Relationship Id="rId10" Type="http://schemas.openxmlformats.org/officeDocument/2006/relationships/slide" Target="slides/slide3.xml"/><Relationship Id="rId54" Type="http://schemas.openxmlformats.org/officeDocument/2006/relationships/font" Target="fonts/Oswald-bold.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0873edf7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0873edf7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746d8bef2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746d8bef2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Both use numbers and both require multiple coders for inter-rater reliability</a:t>
            </a:r>
            <a:endParaRPr/>
          </a:p>
          <a:p>
            <a:pPr indent="-298450" lvl="0" marL="457200" rtl="0" algn="l">
              <a:spcBef>
                <a:spcPts val="0"/>
              </a:spcBef>
              <a:spcAft>
                <a:spcPts val="0"/>
              </a:spcAft>
              <a:buSzPts val="1100"/>
              <a:buChar char="●"/>
            </a:pPr>
            <a:r>
              <a:rPr lang="en"/>
              <a:t>While the physical features approach takes much longer than the cultural informants approach, both of them take very long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4bdef6ab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4bdef6ab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70ab965b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70ab965b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70ab965b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70ab965b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OpenFace 2.0 h</a:t>
            </a:r>
            <a:r>
              <a:rPr lang="en"/>
              <a:t>andles videos with poorly lit conditions, partially covered faces, and non-frontal/side profile faces better than OpenFace 1.0</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746d8bef2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746d8bef2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FACS Action Units are measured by intensity on a scale of 1 to 5.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907d79f3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907d79f3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7b1089d4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b1089d4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738897c9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738897c9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4bdef6ab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d4bdef6ab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7afe5a5b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afe5a5b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50495fd8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50495fd8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Faces and facial expressions are important in human communication. Facial expressions help facilitate interpersonal relationships and social cohesion so we can achieve our desired goals. Deficiencies in the recognition and production of facial expressions have been linked adverse life events and psychopathology; individuals who experienced childhood abuse are more likely to interpret a neutral or ambiguous face as a negative face . Children who don’t exhibit age appropriate control of their emotional facial expression report more internalizing and externalizing symptoms compared to children who do have more expressive control. So, it is clear that facial expressions have become a popular measure of socioemotional development.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738897c9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738897c9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70ab965ba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70ab965ba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d746d8bef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d746d8bef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907d79f3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d907d79f3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4ff014ac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d4ff014ac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70ab965ba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70ab965ba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70ab965ba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d70ab965ba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70ab965ba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d70ab965ba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d70ab965ba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d70ab965ba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50495fd8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d50495fd8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b1089d4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b1089d4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d738897c9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d738897c9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d50495fd8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d50495fd8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d50495fd8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d50495fd8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7afe5a5b6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7afe5a5b6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d738897c9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d738897c9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mother smiles, the mother and the daughter will still be smiling 30 seconds later.</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7afe5a5b6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7afe5a5b6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mother smiles, the mother and the daughter will still be smiling 30 seconds later.</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7afe5a5b6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afe5a5b6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mother smiles, the mother and the daughter will still be smiling 30 seconds later.</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7afe5a5b6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afe5a5b6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mother smiles, the mother and the daughter will still be smiling 30 seconds later.</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7afe5a5b6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7afe5a5b6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mother smiles, the mother and the daughter will still be smiling 30 seconds later.</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afe5a5b6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afe5a5b6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mother smiles, the mother and the daughter will still be smiling 30 seconds later.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4ff014ac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4ff014ac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d738897c9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d738897c9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d738897c9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d738897c9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d4bdef6ab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d4bdef6ab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d4ff014ac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d4ff014ac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d50495fd8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d50495fd8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4ff014ac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4ff014ac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4ff014ac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4ff014ac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4977c689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4977c689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746d8bef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746d8bef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Both use numbers and both require multiple coders for inter-rater reliability</a:t>
            </a:r>
            <a:endParaRPr/>
          </a:p>
          <a:p>
            <a:pPr indent="-298450" lvl="0" marL="457200" rtl="0" algn="l">
              <a:spcBef>
                <a:spcPts val="0"/>
              </a:spcBef>
              <a:spcAft>
                <a:spcPts val="0"/>
              </a:spcAft>
              <a:buSzPts val="1100"/>
              <a:buChar char="●"/>
            </a:pPr>
            <a:r>
              <a:rPr lang="en"/>
              <a:t>While the physical features approach takes much longer than the cultural informants approach, both of them take very long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746d8bef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746d8bef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Both use numbers and both require multiple coders for inter-rater reliability</a:t>
            </a:r>
            <a:endParaRPr/>
          </a:p>
          <a:p>
            <a:pPr indent="-298450" lvl="0" marL="457200" rtl="0" algn="l">
              <a:spcBef>
                <a:spcPts val="0"/>
              </a:spcBef>
              <a:spcAft>
                <a:spcPts val="0"/>
              </a:spcAft>
              <a:buSzPts val="1100"/>
              <a:buChar char="●"/>
            </a:pPr>
            <a:r>
              <a:rPr lang="en"/>
              <a:t>While the physical features approach takes much longer than the cultural informants approach, both of them take very long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Average"/>
              <a:buNone/>
              <a:defRPr sz="12000">
                <a:latin typeface="Average"/>
                <a:ea typeface="Average"/>
                <a:cs typeface="Average"/>
                <a:sym typeface="Average"/>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42900" lvl="1" marL="914400" algn="ctr">
              <a:spcBef>
                <a:spcPts val="0"/>
              </a:spcBef>
              <a:spcAft>
                <a:spcPts val="0"/>
              </a:spcAft>
              <a:buSzPts val="1800"/>
              <a:buChar char="○"/>
              <a:defRPr/>
            </a:lvl2pPr>
            <a:lvl3pPr indent="-342900" lvl="2" marL="1371600" algn="ctr">
              <a:spcBef>
                <a:spcPts val="0"/>
              </a:spcBef>
              <a:spcAft>
                <a:spcPts val="0"/>
              </a:spcAft>
              <a:buSzPts val="1800"/>
              <a:buChar char="■"/>
              <a:defRPr/>
            </a:lvl3pPr>
            <a:lvl4pPr indent="-342900" lvl="3" marL="1828800" algn="ctr">
              <a:spcBef>
                <a:spcPts val="0"/>
              </a:spcBef>
              <a:spcAft>
                <a:spcPts val="0"/>
              </a:spcAft>
              <a:buSzPts val="1800"/>
              <a:buChar char="●"/>
              <a:defRPr/>
            </a:lvl4pPr>
            <a:lvl5pPr indent="-342900" lvl="4" marL="2286000" algn="ctr">
              <a:spcBef>
                <a:spcPts val="0"/>
              </a:spcBef>
              <a:spcAft>
                <a:spcPts val="0"/>
              </a:spcAft>
              <a:buSzPts val="1800"/>
              <a:buChar char="○"/>
              <a:defRPr/>
            </a:lvl5pPr>
            <a:lvl6pPr indent="-342900" lvl="5" marL="2743200" algn="ctr">
              <a:spcBef>
                <a:spcPts val="0"/>
              </a:spcBef>
              <a:spcAft>
                <a:spcPts val="0"/>
              </a:spcAft>
              <a:buSzPts val="1800"/>
              <a:buChar char="■"/>
              <a:defRPr/>
            </a:lvl6pPr>
            <a:lvl7pPr indent="-342900" lvl="6" marL="3200400" algn="ctr">
              <a:spcBef>
                <a:spcPts val="0"/>
              </a:spcBef>
              <a:spcAft>
                <a:spcPts val="0"/>
              </a:spcAft>
              <a:buSzPts val="1800"/>
              <a:buChar char="●"/>
              <a:defRPr/>
            </a:lvl7pPr>
            <a:lvl8pPr indent="-342900" lvl="7" marL="365760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grpSp>
        <p:nvGrpSpPr>
          <p:cNvPr id="60" name="Google Shape;60;p14"/>
          <p:cNvGrpSpPr/>
          <p:nvPr/>
        </p:nvGrpSpPr>
        <p:grpSpPr>
          <a:xfrm>
            <a:off x="4350279" y="2855377"/>
            <a:ext cx="443589" cy="105632"/>
            <a:chOff x="4137525" y="2915950"/>
            <a:chExt cx="869100" cy="207000"/>
          </a:xfrm>
        </p:grpSpPr>
        <p:sp>
          <p:nvSpPr>
            <p:cNvPr id="61" name="Google Shape;61;p14"/>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14"/>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5" name="Google Shape;65;p14"/>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6" name="Google Shape;66;p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sz="1500"/>
            </a:lvl1pPr>
            <a:lvl2pPr lvl="1" rtl="0">
              <a:buNone/>
              <a:defRPr sz="1500"/>
            </a:lvl2pPr>
            <a:lvl3pPr lvl="2" rtl="0">
              <a:buNone/>
              <a:defRPr sz="1500"/>
            </a:lvl3pPr>
            <a:lvl4pPr lvl="3" rtl="0">
              <a:buNone/>
              <a:defRPr sz="1500"/>
            </a:lvl4pPr>
            <a:lvl5pPr lvl="4" rtl="0">
              <a:buNone/>
              <a:defRPr sz="1500"/>
            </a:lvl5pPr>
            <a:lvl6pPr lvl="5" rtl="0">
              <a:buNone/>
              <a:defRPr sz="1500"/>
            </a:lvl6pPr>
            <a:lvl7pPr lvl="6" rtl="0">
              <a:buNone/>
              <a:defRPr sz="1500"/>
            </a:lvl7pPr>
            <a:lvl8pPr lvl="7" rtl="0">
              <a:buNone/>
              <a:defRPr sz="1500"/>
            </a:lvl8pPr>
            <a:lvl9pPr lvl="8" rtl="0">
              <a:buNone/>
              <a:defRPr sz="15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15"/>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9" name="Google Shape;69;p1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42900" lvl="1" marL="914400" rtl="0">
              <a:spcBef>
                <a:spcPts val="0"/>
              </a:spcBef>
              <a:spcAft>
                <a:spcPts val="0"/>
              </a:spcAft>
              <a:buClr>
                <a:schemeClr val="dk1"/>
              </a:buClr>
              <a:buSzPts val="1800"/>
              <a:buChar char="○"/>
              <a:defRPr sz="1800">
                <a:solidFill>
                  <a:schemeClr val="dk1"/>
                </a:solidFill>
              </a:defRPr>
            </a:lvl2pPr>
            <a:lvl3pPr indent="-342900" lvl="2" marL="1371600" rtl="0">
              <a:spcBef>
                <a:spcPts val="0"/>
              </a:spcBef>
              <a:spcAft>
                <a:spcPts val="0"/>
              </a:spcAft>
              <a:buClr>
                <a:schemeClr val="dk1"/>
              </a:buClr>
              <a:buSzPts val="1800"/>
              <a:buChar char="■"/>
              <a:defRPr sz="1800">
                <a:solidFill>
                  <a:schemeClr val="dk1"/>
                </a:solidFill>
              </a:defRPr>
            </a:lvl3pPr>
            <a:lvl4pPr indent="-342900" lvl="3" marL="1828800" rtl="0">
              <a:spcBef>
                <a:spcPts val="0"/>
              </a:spcBef>
              <a:spcAft>
                <a:spcPts val="0"/>
              </a:spcAft>
              <a:buClr>
                <a:schemeClr val="dk1"/>
              </a:buClr>
              <a:buSzPts val="1800"/>
              <a:buChar char="●"/>
              <a:defRPr sz="1800">
                <a:solidFill>
                  <a:schemeClr val="dk1"/>
                </a:solidFill>
              </a:defRPr>
            </a:lvl4pPr>
            <a:lvl5pPr indent="-342900" lvl="4" marL="2286000" rtl="0">
              <a:spcBef>
                <a:spcPts val="0"/>
              </a:spcBef>
              <a:spcAft>
                <a:spcPts val="0"/>
              </a:spcAft>
              <a:buClr>
                <a:schemeClr val="dk1"/>
              </a:buClr>
              <a:buSzPts val="1800"/>
              <a:buChar char="○"/>
              <a:defRPr sz="1800">
                <a:solidFill>
                  <a:schemeClr val="dk1"/>
                </a:solidFill>
              </a:defRPr>
            </a:lvl5pPr>
            <a:lvl6pPr indent="-342900" lvl="5" marL="2743200" rtl="0">
              <a:spcBef>
                <a:spcPts val="0"/>
              </a:spcBef>
              <a:spcAft>
                <a:spcPts val="0"/>
              </a:spcAft>
              <a:buClr>
                <a:schemeClr val="dk1"/>
              </a:buClr>
              <a:buSzPts val="1800"/>
              <a:buChar char="■"/>
              <a:defRPr sz="1800">
                <a:solidFill>
                  <a:schemeClr val="dk1"/>
                </a:solidFill>
              </a:defRPr>
            </a:lvl6pPr>
            <a:lvl7pPr indent="-342900" lvl="6" marL="3200400" rtl="0">
              <a:spcBef>
                <a:spcPts val="0"/>
              </a:spcBef>
              <a:spcAft>
                <a:spcPts val="0"/>
              </a:spcAft>
              <a:buClr>
                <a:schemeClr val="dk1"/>
              </a:buClr>
              <a:buSzPts val="1800"/>
              <a:buChar char="●"/>
              <a:defRPr sz="1800">
                <a:solidFill>
                  <a:schemeClr val="dk1"/>
                </a:solidFill>
              </a:defRPr>
            </a:lvl7pPr>
            <a:lvl8pPr indent="-342900" lvl="7" marL="3657600" rtl="0">
              <a:spcBef>
                <a:spcPts val="0"/>
              </a:spcBef>
              <a:spcAft>
                <a:spcPts val="0"/>
              </a:spcAft>
              <a:buClr>
                <a:schemeClr val="dk1"/>
              </a:buClr>
              <a:buSzPts val="1800"/>
              <a:buChar char="○"/>
              <a:defRPr sz="1800">
                <a:solidFill>
                  <a:schemeClr val="dk1"/>
                </a:solidFill>
              </a:defRPr>
            </a:lvl8pPr>
            <a:lvl9pPr indent="-342900" lvl="8" marL="4114800" rtl="0">
              <a:spcBef>
                <a:spcPts val="0"/>
              </a:spcBef>
              <a:spcAft>
                <a:spcPts val="0"/>
              </a:spcAft>
              <a:buClr>
                <a:schemeClr val="dk1"/>
              </a:buClr>
              <a:buSzPts val="1800"/>
              <a:buChar char="■"/>
              <a:defRPr sz="1800">
                <a:solidFill>
                  <a:schemeClr val="dk1"/>
                </a:solidFill>
              </a:defRPr>
            </a:lvl9pPr>
          </a:lstStyle>
          <a:p/>
        </p:txBody>
      </p:sp>
      <p:sp>
        <p:nvSpPr>
          <p:cNvPr id="73" name="Google Shape;73;p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 name="Google Shape;76;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42900" lvl="1" marL="914400" rtl="0">
              <a:spcBef>
                <a:spcPts val="0"/>
              </a:spcBef>
              <a:spcAft>
                <a:spcPts val="0"/>
              </a:spcAft>
              <a:buClr>
                <a:schemeClr val="dk1"/>
              </a:buClr>
              <a:buSzPts val="1800"/>
              <a:buChar char="○"/>
              <a:defRPr sz="1800">
                <a:solidFill>
                  <a:schemeClr val="dk1"/>
                </a:solidFill>
              </a:defRPr>
            </a:lvl2pPr>
            <a:lvl3pPr indent="-342900" lvl="2" marL="1371600" rtl="0">
              <a:spcBef>
                <a:spcPts val="0"/>
              </a:spcBef>
              <a:spcAft>
                <a:spcPts val="0"/>
              </a:spcAft>
              <a:buClr>
                <a:schemeClr val="dk1"/>
              </a:buClr>
              <a:buSzPts val="1800"/>
              <a:buChar char="■"/>
              <a:defRPr sz="1800">
                <a:solidFill>
                  <a:schemeClr val="dk1"/>
                </a:solidFill>
              </a:defRPr>
            </a:lvl3pPr>
            <a:lvl4pPr indent="-342900" lvl="3" marL="1828800" rtl="0">
              <a:spcBef>
                <a:spcPts val="0"/>
              </a:spcBef>
              <a:spcAft>
                <a:spcPts val="0"/>
              </a:spcAft>
              <a:buClr>
                <a:schemeClr val="dk1"/>
              </a:buClr>
              <a:buSzPts val="1800"/>
              <a:buChar char="●"/>
              <a:defRPr sz="1800">
                <a:solidFill>
                  <a:schemeClr val="dk1"/>
                </a:solidFill>
              </a:defRPr>
            </a:lvl4pPr>
            <a:lvl5pPr indent="-342900" lvl="4" marL="2286000" rtl="0">
              <a:spcBef>
                <a:spcPts val="0"/>
              </a:spcBef>
              <a:spcAft>
                <a:spcPts val="0"/>
              </a:spcAft>
              <a:buClr>
                <a:schemeClr val="dk1"/>
              </a:buClr>
              <a:buSzPts val="1800"/>
              <a:buChar char="○"/>
              <a:defRPr sz="1800">
                <a:solidFill>
                  <a:schemeClr val="dk1"/>
                </a:solidFill>
              </a:defRPr>
            </a:lvl5pPr>
            <a:lvl6pPr indent="-342900" lvl="5" marL="2743200" rtl="0">
              <a:spcBef>
                <a:spcPts val="0"/>
              </a:spcBef>
              <a:spcAft>
                <a:spcPts val="0"/>
              </a:spcAft>
              <a:buClr>
                <a:schemeClr val="dk1"/>
              </a:buClr>
              <a:buSzPts val="1800"/>
              <a:buChar char="■"/>
              <a:defRPr sz="1800">
                <a:solidFill>
                  <a:schemeClr val="dk1"/>
                </a:solidFill>
              </a:defRPr>
            </a:lvl6pPr>
            <a:lvl7pPr indent="-342900" lvl="6" marL="3200400" rtl="0">
              <a:spcBef>
                <a:spcPts val="0"/>
              </a:spcBef>
              <a:spcAft>
                <a:spcPts val="0"/>
              </a:spcAft>
              <a:buClr>
                <a:schemeClr val="dk1"/>
              </a:buClr>
              <a:buSzPts val="1800"/>
              <a:buChar char="●"/>
              <a:defRPr sz="1800">
                <a:solidFill>
                  <a:schemeClr val="dk1"/>
                </a:solidFill>
              </a:defRPr>
            </a:lvl7pPr>
            <a:lvl8pPr indent="-342900" lvl="7" marL="3657600" rtl="0">
              <a:spcBef>
                <a:spcPts val="0"/>
              </a:spcBef>
              <a:spcAft>
                <a:spcPts val="0"/>
              </a:spcAft>
              <a:buClr>
                <a:schemeClr val="dk1"/>
              </a:buClr>
              <a:buSzPts val="1800"/>
              <a:buChar char="○"/>
              <a:defRPr sz="1800">
                <a:solidFill>
                  <a:schemeClr val="dk1"/>
                </a:solidFill>
              </a:defRPr>
            </a:lvl8pPr>
            <a:lvl9pPr indent="-342900" lvl="8" marL="4114800" rtl="0">
              <a:spcBef>
                <a:spcPts val="0"/>
              </a:spcBef>
              <a:spcAft>
                <a:spcPts val="0"/>
              </a:spcAft>
              <a:buClr>
                <a:schemeClr val="dk1"/>
              </a:buClr>
              <a:buSzPts val="1800"/>
              <a:buChar char="■"/>
              <a:defRPr sz="1800">
                <a:solidFill>
                  <a:schemeClr val="dk1"/>
                </a:solidFill>
              </a:defRPr>
            </a:lvl9pPr>
          </a:lstStyle>
          <a:p/>
        </p:txBody>
      </p:sp>
      <p:sp>
        <p:nvSpPr>
          <p:cNvPr id="77" name="Google Shape;77;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42900" lvl="1" marL="914400" rtl="0">
              <a:spcBef>
                <a:spcPts val="0"/>
              </a:spcBef>
              <a:spcAft>
                <a:spcPts val="0"/>
              </a:spcAft>
              <a:buClr>
                <a:schemeClr val="dk1"/>
              </a:buClr>
              <a:buSzPts val="1800"/>
              <a:buChar char="○"/>
              <a:defRPr sz="1800">
                <a:solidFill>
                  <a:schemeClr val="dk1"/>
                </a:solidFill>
              </a:defRPr>
            </a:lvl2pPr>
            <a:lvl3pPr indent="-342900" lvl="2" marL="1371600" rtl="0">
              <a:spcBef>
                <a:spcPts val="0"/>
              </a:spcBef>
              <a:spcAft>
                <a:spcPts val="0"/>
              </a:spcAft>
              <a:buClr>
                <a:schemeClr val="dk1"/>
              </a:buClr>
              <a:buSzPts val="1800"/>
              <a:buChar char="■"/>
              <a:defRPr sz="1800">
                <a:solidFill>
                  <a:schemeClr val="dk1"/>
                </a:solidFill>
              </a:defRPr>
            </a:lvl3pPr>
            <a:lvl4pPr indent="-342900" lvl="3" marL="1828800" rtl="0">
              <a:spcBef>
                <a:spcPts val="0"/>
              </a:spcBef>
              <a:spcAft>
                <a:spcPts val="0"/>
              </a:spcAft>
              <a:buClr>
                <a:schemeClr val="dk1"/>
              </a:buClr>
              <a:buSzPts val="1800"/>
              <a:buChar char="●"/>
              <a:defRPr sz="1800">
                <a:solidFill>
                  <a:schemeClr val="dk1"/>
                </a:solidFill>
              </a:defRPr>
            </a:lvl4pPr>
            <a:lvl5pPr indent="-342900" lvl="4" marL="2286000" rtl="0">
              <a:spcBef>
                <a:spcPts val="0"/>
              </a:spcBef>
              <a:spcAft>
                <a:spcPts val="0"/>
              </a:spcAft>
              <a:buClr>
                <a:schemeClr val="dk1"/>
              </a:buClr>
              <a:buSzPts val="1800"/>
              <a:buChar char="○"/>
              <a:defRPr sz="1800">
                <a:solidFill>
                  <a:schemeClr val="dk1"/>
                </a:solidFill>
              </a:defRPr>
            </a:lvl5pPr>
            <a:lvl6pPr indent="-342900" lvl="5" marL="2743200" rtl="0">
              <a:spcBef>
                <a:spcPts val="0"/>
              </a:spcBef>
              <a:spcAft>
                <a:spcPts val="0"/>
              </a:spcAft>
              <a:buClr>
                <a:schemeClr val="dk1"/>
              </a:buClr>
              <a:buSzPts val="1800"/>
              <a:buChar char="■"/>
              <a:defRPr sz="1800">
                <a:solidFill>
                  <a:schemeClr val="dk1"/>
                </a:solidFill>
              </a:defRPr>
            </a:lvl6pPr>
            <a:lvl7pPr indent="-342900" lvl="6" marL="3200400" rtl="0">
              <a:spcBef>
                <a:spcPts val="0"/>
              </a:spcBef>
              <a:spcAft>
                <a:spcPts val="0"/>
              </a:spcAft>
              <a:buClr>
                <a:schemeClr val="dk1"/>
              </a:buClr>
              <a:buSzPts val="1800"/>
              <a:buChar char="●"/>
              <a:defRPr sz="1800">
                <a:solidFill>
                  <a:schemeClr val="dk1"/>
                </a:solidFill>
              </a:defRPr>
            </a:lvl7pPr>
            <a:lvl8pPr indent="-342900" lvl="7" marL="3657600" rtl="0">
              <a:spcBef>
                <a:spcPts val="0"/>
              </a:spcBef>
              <a:spcAft>
                <a:spcPts val="0"/>
              </a:spcAft>
              <a:buClr>
                <a:schemeClr val="dk1"/>
              </a:buClr>
              <a:buSzPts val="1800"/>
              <a:buChar char="○"/>
              <a:defRPr sz="1800">
                <a:solidFill>
                  <a:schemeClr val="dk1"/>
                </a:solidFill>
              </a:defRPr>
            </a:lvl8pPr>
            <a:lvl9pPr indent="-342900" lvl="8" marL="4114800" rtl="0">
              <a:spcBef>
                <a:spcPts val="0"/>
              </a:spcBef>
              <a:spcAft>
                <a:spcPts val="0"/>
              </a:spcAft>
              <a:buClr>
                <a:schemeClr val="dk1"/>
              </a:buClr>
              <a:buSzPts val="1800"/>
              <a:buChar char="■"/>
              <a:defRPr sz="1800">
                <a:solidFill>
                  <a:schemeClr val="dk1"/>
                </a:solidFill>
              </a:defRPr>
            </a:lvl9pPr>
          </a:lstStyle>
          <a:p/>
        </p:txBody>
      </p:sp>
      <p:sp>
        <p:nvSpPr>
          <p:cNvPr id="78" name="Google Shape;78;p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1" name="Google Shape;81;p1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sp>
        <p:nvSpPr>
          <p:cNvPr id="83" name="Google Shape;83;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4" name="Google Shape;84;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5" name="Google Shape;85;p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6" name="Shape 86"/>
        <p:cNvGrpSpPr/>
        <p:nvPr/>
      </p:nvGrpSpPr>
      <p:grpSpPr>
        <a:xfrm>
          <a:off x="0" y="0"/>
          <a:ext cx="0" cy="0"/>
          <a:chOff x="0" y="0"/>
          <a:chExt cx="0" cy="0"/>
        </a:xfrm>
      </p:grpSpPr>
      <p:sp>
        <p:nvSpPr>
          <p:cNvPr id="87" name="Google Shape;87;p20"/>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8" name="Google Shape;88;p2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 name="Shape 89"/>
        <p:cNvGrpSpPr/>
        <p:nvPr/>
      </p:nvGrpSpPr>
      <p:grpSpPr>
        <a:xfrm>
          <a:off x="0" y="0"/>
          <a:ext cx="0" cy="0"/>
          <a:chOff x="0" y="0"/>
          <a:chExt cx="0" cy="0"/>
        </a:xfrm>
      </p:grpSpPr>
      <p:sp>
        <p:nvSpPr>
          <p:cNvPr id="90" name="Google Shape;90;p21"/>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 name="Google Shape;91;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2" name="Google Shape;92;p21"/>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3" name="Google Shape;93;p21"/>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94" name="Google Shape;9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42900" lvl="1" marL="914400" rtl="0">
              <a:spcBef>
                <a:spcPts val="0"/>
              </a:spcBef>
              <a:spcAft>
                <a:spcPts val="0"/>
              </a:spcAft>
              <a:buClr>
                <a:schemeClr val="lt1"/>
              </a:buClr>
              <a:buSzPts val="1800"/>
              <a:buChar char="○"/>
              <a:defRPr sz="1800">
                <a:solidFill>
                  <a:schemeClr val="lt1"/>
                </a:solidFill>
              </a:defRPr>
            </a:lvl2pPr>
            <a:lvl3pPr indent="-342900" lvl="2" marL="1371600" rtl="0">
              <a:spcBef>
                <a:spcPts val="0"/>
              </a:spcBef>
              <a:spcAft>
                <a:spcPts val="0"/>
              </a:spcAft>
              <a:buClr>
                <a:schemeClr val="lt1"/>
              </a:buClr>
              <a:buSzPts val="1800"/>
              <a:buChar char="■"/>
              <a:defRPr sz="1800">
                <a:solidFill>
                  <a:schemeClr val="lt1"/>
                </a:solidFill>
              </a:defRPr>
            </a:lvl3pPr>
            <a:lvl4pPr indent="-342900" lvl="3" marL="1828800" rtl="0">
              <a:spcBef>
                <a:spcPts val="0"/>
              </a:spcBef>
              <a:spcAft>
                <a:spcPts val="0"/>
              </a:spcAft>
              <a:buClr>
                <a:schemeClr val="lt1"/>
              </a:buClr>
              <a:buSzPts val="1800"/>
              <a:buChar char="●"/>
              <a:defRPr sz="1800">
                <a:solidFill>
                  <a:schemeClr val="lt1"/>
                </a:solidFill>
              </a:defRPr>
            </a:lvl4pPr>
            <a:lvl5pPr indent="-342900" lvl="4" marL="2286000" rtl="0">
              <a:spcBef>
                <a:spcPts val="0"/>
              </a:spcBef>
              <a:spcAft>
                <a:spcPts val="0"/>
              </a:spcAft>
              <a:buClr>
                <a:schemeClr val="lt1"/>
              </a:buClr>
              <a:buSzPts val="1800"/>
              <a:buChar char="○"/>
              <a:defRPr sz="1800">
                <a:solidFill>
                  <a:schemeClr val="lt1"/>
                </a:solidFill>
              </a:defRPr>
            </a:lvl5pPr>
            <a:lvl6pPr indent="-342900" lvl="5" marL="2743200" rtl="0">
              <a:spcBef>
                <a:spcPts val="0"/>
              </a:spcBef>
              <a:spcAft>
                <a:spcPts val="0"/>
              </a:spcAft>
              <a:buClr>
                <a:schemeClr val="lt1"/>
              </a:buClr>
              <a:buSzPts val="1800"/>
              <a:buChar char="■"/>
              <a:defRPr sz="1800">
                <a:solidFill>
                  <a:schemeClr val="lt1"/>
                </a:solidFill>
              </a:defRPr>
            </a:lvl6pPr>
            <a:lvl7pPr indent="-342900" lvl="6" marL="3200400" rtl="0">
              <a:spcBef>
                <a:spcPts val="0"/>
              </a:spcBef>
              <a:spcAft>
                <a:spcPts val="0"/>
              </a:spcAft>
              <a:buClr>
                <a:schemeClr val="lt1"/>
              </a:buClr>
              <a:buSzPts val="1800"/>
              <a:buChar char="●"/>
              <a:defRPr sz="1800">
                <a:solidFill>
                  <a:schemeClr val="lt1"/>
                </a:solidFill>
              </a:defRPr>
            </a:lvl7pPr>
            <a:lvl8pPr indent="-342900" lvl="7" marL="3657600" rtl="0">
              <a:spcBef>
                <a:spcPts val="0"/>
              </a:spcBef>
              <a:spcAft>
                <a:spcPts val="0"/>
              </a:spcAft>
              <a:buClr>
                <a:schemeClr val="lt1"/>
              </a:buClr>
              <a:buSzPts val="1800"/>
              <a:buChar char="○"/>
              <a:defRPr sz="1800">
                <a:solidFill>
                  <a:schemeClr val="lt1"/>
                </a:solidFill>
              </a:defRPr>
            </a:lvl8pPr>
            <a:lvl9pPr indent="-342900" lvl="8" marL="4114800" rtl="0">
              <a:spcBef>
                <a:spcPts val="0"/>
              </a:spcBef>
              <a:spcAft>
                <a:spcPts val="0"/>
              </a:spcAft>
              <a:buClr>
                <a:schemeClr val="lt1"/>
              </a:buClr>
              <a:buSzPts val="1800"/>
              <a:buChar char="■"/>
              <a:defRPr sz="1800">
                <a:solidFill>
                  <a:schemeClr val="lt1"/>
                </a:solidFill>
              </a:defRPr>
            </a:lvl9pPr>
          </a:lstStyle>
          <a:p/>
        </p:txBody>
      </p:sp>
      <p:sp>
        <p:nvSpPr>
          <p:cNvPr id="95" name="Google Shape;95;p2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sp>
        <p:nvSpPr>
          <p:cNvPr id="97" name="Google Shape;9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dk1"/>
              </a:buClr>
              <a:buSzPts val="2100"/>
              <a:buNone/>
              <a:defRPr sz="2100">
                <a:solidFill>
                  <a:schemeClr val="dk1"/>
                </a:solidFill>
              </a:defRPr>
            </a:lvl1pPr>
          </a:lstStyle>
          <a:p/>
        </p:txBody>
      </p:sp>
      <p:sp>
        <p:nvSpPr>
          <p:cNvPr id="98" name="Google Shape;98;p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9" name="Shape 99"/>
        <p:cNvGrpSpPr/>
        <p:nvPr/>
      </p:nvGrpSpPr>
      <p:grpSpPr>
        <a:xfrm>
          <a:off x="0" y="0"/>
          <a:ext cx="0" cy="0"/>
          <a:chOff x="0" y="0"/>
          <a:chExt cx="0" cy="0"/>
        </a:xfrm>
      </p:grpSpPr>
      <p:sp>
        <p:nvSpPr>
          <p:cNvPr id="100" name="Google Shape;100;p23"/>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1" name="Google Shape;101;p23"/>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dk1"/>
              </a:buClr>
              <a:buSzPts val="1800"/>
              <a:buChar char="●"/>
              <a:defRPr>
                <a:solidFill>
                  <a:schemeClr val="dk1"/>
                </a:solidFill>
              </a:defRPr>
            </a:lvl1pPr>
            <a:lvl2pPr indent="-317500" lvl="1" marL="914400" rtl="0" algn="ctr">
              <a:spcBef>
                <a:spcPts val="0"/>
              </a:spcBef>
              <a:spcAft>
                <a:spcPts val="0"/>
              </a:spcAft>
              <a:buClr>
                <a:schemeClr val="dk1"/>
              </a:buClr>
              <a:buSzPts val="1400"/>
              <a:buChar char="○"/>
              <a:defRPr>
                <a:solidFill>
                  <a:schemeClr val="dk1"/>
                </a:solidFill>
              </a:defRPr>
            </a:lvl2pPr>
            <a:lvl3pPr indent="-317500" lvl="2" marL="1371600" rtl="0" algn="ctr">
              <a:spcBef>
                <a:spcPts val="0"/>
              </a:spcBef>
              <a:spcAft>
                <a:spcPts val="0"/>
              </a:spcAft>
              <a:buClr>
                <a:schemeClr val="dk1"/>
              </a:buClr>
              <a:buSzPts val="1400"/>
              <a:buChar char="■"/>
              <a:defRPr>
                <a:solidFill>
                  <a:schemeClr val="dk1"/>
                </a:solidFill>
              </a:defRPr>
            </a:lvl3pPr>
            <a:lvl4pPr indent="-317500" lvl="3" marL="1828800" rtl="0" algn="ctr">
              <a:spcBef>
                <a:spcPts val="0"/>
              </a:spcBef>
              <a:spcAft>
                <a:spcPts val="0"/>
              </a:spcAft>
              <a:buClr>
                <a:schemeClr val="dk1"/>
              </a:buClr>
              <a:buSzPts val="1400"/>
              <a:buChar char="●"/>
              <a:defRPr>
                <a:solidFill>
                  <a:schemeClr val="dk1"/>
                </a:solidFill>
              </a:defRPr>
            </a:lvl4pPr>
            <a:lvl5pPr indent="-317500" lvl="4" marL="2286000" rtl="0" algn="ctr">
              <a:spcBef>
                <a:spcPts val="0"/>
              </a:spcBef>
              <a:spcAft>
                <a:spcPts val="0"/>
              </a:spcAft>
              <a:buClr>
                <a:schemeClr val="dk1"/>
              </a:buClr>
              <a:buSzPts val="1400"/>
              <a:buChar char="○"/>
              <a:defRPr>
                <a:solidFill>
                  <a:schemeClr val="dk1"/>
                </a:solidFill>
              </a:defRPr>
            </a:lvl5pPr>
            <a:lvl6pPr indent="-317500" lvl="5" marL="2743200" rtl="0" algn="ctr">
              <a:spcBef>
                <a:spcPts val="0"/>
              </a:spcBef>
              <a:spcAft>
                <a:spcPts val="0"/>
              </a:spcAft>
              <a:buClr>
                <a:schemeClr val="dk1"/>
              </a:buClr>
              <a:buSzPts val="1400"/>
              <a:buChar char="■"/>
              <a:defRPr>
                <a:solidFill>
                  <a:schemeClr val="dk1"/>
                </a:solidFill>
              </a:defRPr>
            </a:lvl6pPr>
            <a:lvl7pPr indent="-317500" lvl="6" marL="3200400" rtl="0" algn="ctr">
              <a:spcBef>
                <a:spcPts val="0"/>
              </a:spcBef>
              <a:spcAft>
                <a:spcPts val="0"/>
              </a:spcAft>
              <a:buClr>
                <a:schemeClr val="dk1"/>
              </a:buClr>
              <a:buSzPts val="1400"/>
              <a:buChar char="●"/>
              <a:defRPr>
                <a:solidFill>
                  <a:schemeClr val="dk1"/>
                </a:solidFill>
              </a:defRPr>
            </a:lvl7pPr>
            <a:lvl8pPr indent="-317500" lvl="7" marL="3657600" rtl="0" algn="ctr">
              <a:spcBef>
                <a:spcPts val="0"/>
              </a:spcBef>
              <a:spcAft>
                <a:spcPts val="0"/>
              </a:spcAft>
              <a:buClr>
                <a:schemeClr val="dk1"/>
              </a:buClr>
              <a:buSzPts val="1400"/>
              <a:buChar char="○"/>
              <a:defRPr>
                <a:solidFill>
                  <a:schemeClr val="dk1"/>
                </a:solidFill>
              </a:defRPr>
            </a:lvl8pPr>
            <a:lvl9pPr indent="-317500" lvl="8" marL="4114800" rtl="0" algn="ctr">
              <a:spcBef>
                <a:spcPts val="0"/>
              </a:spcBef>
              <a:spcAft>
                <a:spcPts val="0"/>
              </a:spcAft>
              <a:buClr>
                <a:schemeClr val="dk1"/>
              </a:buClr>
              <a:buSzPts val="1400"/>
              <a:buChar char="■"/>
              <a:defRPr>
                <a:solidFill>
                  <a:schemeClr val="dk1"/>
                </a:solidFill>
              </a:defRPr>
            </a:lvl9pPr>
          </a:lstStyle>
          <a:p/>
        </p:txBody>
      </p:sp>
      <p:sp>
        <p:nvSpPr>
          <p:cNvPr id="102" name="Google Shape;102;p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2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Font typeface="Average"/>
              <a:buNone/>
              <a:defRPr>
                <a:latin typeface="Average"/>
                <a:ea typeface="Average"/>
                <a:cs typeface="Average"/>
                <a:sym typeface="Averag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Font typeface="Average"/>
              <a:buNone/>
              <a:defRPr>
                <a:latin typeface="Average"/>
                <a:ea typeface="Average"/>
                <a:cs typeface="Average"/>
                <a:sym typeface="Averag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Font typeface="Average"/>
              <a:buNone/>
              <a:defRPr sz="2400">
                <a:latin typeface="Average"/>
                <a:ea typeface="Average"/>
                <a:cs typeface="Average"/>
                <a:sym typeface="Averag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Average"/>
              <a:buNone/>
              <a:defRPr sz="4800">
                <a:solidFill>
                  <a:schemeClr val="lt1"/>
                </a:solidFill>
                <a:latin typeface="Average"/>
                <a:ea typeface="Average"/>
                <a:cs typeface="Average"/>
                <a:sym typeface="Average"/>
              </a:defRPr>
            </a:lvl1pPr>
            <a:lvl2pPr lvl="1">
              <a:spcBef>
                <a:spcPts val="0"/>
              </a:spcBef>
              <a:spcAft>
                <a:spcPts val="0"/>
              </a:spcAft>
              <a:buClr>
                <a:schemeClr val="lt1"/>
              </a:buClr>
              <a:buSzPts val="4800"/>
              <a:buFont typeface="Average"/>
              <a:buNone/>
              <a:defRPr sz="4800">
                <a:solidFill>
                  <a:schemeClr val="lt1"/>
                </a:solidFill>
                <a:latin typeface="Average"/>
                <a:ea typeface="Average"/>
                <a:cs typeface="Average"/>
                <a:sym typeface="Average"/>
              </a:defRPr>
            </a:lvl2pPr>
            <a:lvl3pPr lvl="2">
              <a:spcBef>
                <a:spcPts val="0"/>
              </a:spcBef>
              <a:spcAft>
                <a:spcPts val="0"/>
              </a:spcAft>
              <a:buClr>
                <a:schemeClr val="lt1"/>
              </a:buClr>
              <a:buSzPts val="4800"/>
              <a:buFont typeface="Average"/>
              <a:buNone/>
              <a:defRPr sz="4800">
                <a:solidFill>
                  <a:schemeClr val="lt1"/>
                </a:solidFill>
                <a:latin typeface="Average"/>
                <a:ea typeface="Average"/>
                <a:cs typeface="Average"/>
                <a:sym typeface="Average"/>
              </a:defRPr>
            </a:lvl3pPr>
            <a:lvl4pPr lvl="3">
              <a:spcBef>
                <a:spcPts val="0"/>
              </a:spcBef>
              <a:spcAft>
                <a:spcPts val="0"/>
              </a:spcAft>
              <a:buClr>
                <a:schemeClr val="lt1"/>
              </a:buClr>
              <a:buSzPts val="4800"/>
              <a:buFont typeface="Average"/>
              <a:buNone/>
              <a:defRPr sz="4800">
                <a:solidFill>
                  <a:schemeClr val="lt1"/>
                </a:solidFill>
                <a:latin typeface="Average"/>
                <a:ea typeface="Average"/>
                <a:cs typeface="Average"/>
                <a:sym typeface="Average"/>
              </a:defRPr>
            </a:lvl4pPr>
            <a:lvl5pPr lvl="4">
              <a:spcBef>
                <a:spcPts val="0"/>
              </a:spcBef>
              <a:spcAft>
                <a:spcPts val="0"/>
              </a:spcAft>
              <a:buClr>
                <a:schemeClr val="lt1"/>
              </a:buClr>
              <a:buSzPts val="4800"/>
              <a:buFont typeface="Average"/>
              <a:buNone/>
              <a:defRPr sz="4800">
                <a:solidFill>
                  <a:schemeClr val="lt1"/>
                </a:solidFill>
                <a:latin typeface="Average"/>
                <a:ea typeface="Average"/>
                <a:cs typeface="Average"/>
                <a:sym typeface="Average"/>
              </a:defRPr>
            </a:lvl5pPr>
            <a:lvl6pPr lvl="5">
              <a:spcBef>
                <a:spcPts val="0"/>
              </a:spcBef>
              <a:spcAft>
                <a:spcPts val="0"/>
              </a:spcAft>
              <a:buClr>
                <a:schemeClr val="lt1"/>
              </a:buClr>
              <a:buSzPts val="4800"/>
              <a:buFont typeface="Average"/>
              <a:buNone/>
              <a:defRPr sz="4800">
                <a:solidFill>
                  <a:schemeClr val="lt1"/>
                </a:solidFill>
                <a:latin typeface="Average"/>
                <a:ea typeface="Average"/>
                <a:cs typeface="Average"/>
                <a:sym typeface="Average"/>
              </a:defRPr>
            </a:lvl6pPr>
            <a:lvl7pPr lvl="6">
              <a:spcBef>
                <a:spcPts val="0"/>
              </a:spcBef>
              <a:spcAft>
                <a:spcPts val="0"/>
              </a:spcAft>
              <a:buClr>
                <a:schemeClr val="lt1"/>
              </a:buClr>
              <a:buSzPts val="4800"/>
              <a:buFont typeface="Average"/>
              <a:buNone/>
              <a:defRPr sz="4800">
                <a:solidFill>
                  <a:schemeClr val="lt1"/>
                </a:solidFill>
                <a:latin typeface="Average"/>
                <a:ea typeface="Average"/>
                <a:cs typeface="Average"/>
                <a:sym typeface="Average"/>
              </a:defRPr>
            </a:lvl7pPr>
            <a:lvl8pPr lvl="7">
              <a:spcBef>
                <a:spcPts val="0"/>
              </a:spcBef>
              <a:spcAft>
                <a:spcPts val="0"/>
              </a:spcAft>
              <a:buClr>
                <a:schemeClr val="lt1"/>
              </a:buClr>
              <a:buSzPts val="4800"/>
              <a:buFont typeface="Average"/>
              <a:buNone/>
              <a:defRPr sz="4800">
                <a:solidFill>
                  <a:schemeClr val="lt1"/>
                </a:solidFill>
                <a:latin typeface="Average"/>
                <a:ea typeface="Average"/>
                <a:cs typeface="Average"/>
                <a:sym typeface="Average"/>
              </a:defRPr>
            </a:lvl8pPr>
            <a:lvl9pPr lvl="8">
              <a:spcBef>
                <a:spcPts val="0"/>
              </a:spcBef>
              <a:spcAft>
                <a:spcPts val="0"/>
              </a:spcAft>
              <a:buClr>
                <a:schemeClr val="lt1"/>
              </a:buClr>
              <a:buSzPts val="4800"/>
              <a:buFont typeface="Average"/>
              <a:buNone/>
              <a:defRPr sz="4800">
                <a:solidFill>
                  <a:schemeClr val="lt1"/>
                </a:solidFill>
                <a:latin typeface="Average"/>
                <a:ea typeface="Average"/>
                <a:cs typeface="Average"/>
                <a:sym typeface="Average"/>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Font typeface="Average"/>
              <a:buNone/>
              <a:defRPr sz="4200">
                <a:latin typeface="Average"/>
                <a:ea typeface="Average"/>
                <a:cs typeface="Average"/>
                <a:sym typeface="Average"/>
              </a:defRPr>
            </a:lvl1pPr>
            <a:lvl2pPr lvl="1" algn="ctr">
              <a:spcBef>
                <a:spcPts val="0"/>
              </a:spcBef>
              <a:spcAft>
                <a:spcPts val="0"/>
              </a:spcAft>
              <a:buSzPts val="4200"/>
              <a:buFont typeface="Average"/>
              <a:buNone/>
              <a:defRPr sz="4200">
                <a:latin typeface="Average"/>
                <a:ea typeface="Average"/>
                <a:cs typeface="Average"/>
                <a:sym typeface="Average"/>
              </a:defRPr>
            </a:lvl2pPr>
            <a:lvl3pPr lvl="2" algn="ctr">
              <a:spcBef>
                <a:spcPts val="0"/>
              </a:spcBef>
              <a:spcAft>
                <a:spcPts val="0"/>
              </a:spcAft>
              <a:buSzPts val="4200"/>
              <a:buFont typeface="Average"/>
              <a:buNone/>
              <a:defRPr sz="4200">
                <a:latin typeface="Average"/>
                <a:ea typeface="Average"/>
                <a:cs typeface="Average"/>
                <a:sym typeface="Average"/>
              </a:defRPr>
            </a:lvl3pPr>
            <a:lvl4pPr lvl="3" algn="ctr">
              <a:spcBef>
                <a:spcPts val="0"/>
              </a:spcBef>
              <a:spcAft>
                <a:spcPts val="0"/>
              </a:spcAft>
              <a:buSzPts val="4200"/>
              <a:buFont typeface="Average"/>
              <a:buNone/>
              <a:defRPr sz="4200">
                <a:latin typeface="Average"/>
                <a:ea typeface="Average"/>
                <a:cs typeface="Average"/>
                <a:sym typeface="Average"/>
              </a:defRPr>
            </a:lvl4pPr>
            <a:lvl5pPr lvl="4" algn="ctr">
              <a:spcBef>
                <a:spcPts val="0"/>
              </a:spcBef>
              <a:spcAft>
                <a:spcPts val="0"/>
              </a:spcAft>
              <a:buSzPts val="4200"/>
              <a:buFont typeface="Average"/>
              <a:buNone/>
              <a:defRPr sz="4200">
                <a:latin typeface="Average"/>
                <a:ea typeface="Average"/>
                <a:cs typeface="Average"/>
                <a:sym typeface="Average"/>
              </a:defRPr>
            </a:lvl5pPr>
            <a:lvl6pPr lvl="5" algn="ctr">
              <a:spcBef>
                <a:spcPts val="0"/>
              </a:spcBef>
              <a:spcAft>
                <a:spcPts val="0"/>
              </a:spcAft>
              <a:buSzPts val="4200"/>
              <a:buFont typeface="Average"/>
              <a:buNone/>
              <a:defRPr sz="4200">
                <a:latin typeface="Average"/>
                <a:ea typeface="Average"/>
                <a:cs typeface="Average"/>
                <a:sym typeface="Average"/>
              </a:defRPr>
            </a:lvl6pPr>
            <a:lvl7pPr lvl="6" algn="ctr">
              <a:spcBef>
                <a:spcPts val="0"/>
              </a:spcBef>
              <a:spcAft>
                <a:spcPts val="0"/>
              </a:spcAft>
              <a:buSzPts val="4200"/>
              <a:buFont typeface="Average"/>
              <a:buNone/>
              <a:defRPr sz="4200">
                <a:latin typeface="Average"/>
                <a:ea typeface="Average"/>
                <a:cs typeface="Average"/>
                <a:sym typeface="Average"/>
              </a:defRPr>
            </a:lvl7pPr>
            <a:lvl8pPr lvl="7" algn="ctr">
              <a:spcBef>
                <a:spcPts val="0"/>
              </a:spcBef>
              <a:spcAft>
                <a:spcPts val="0"/>
              </a:spcAft>
              <a:buSzPts val="4200"/>
              <a:buFont typeface="Average"/>
              <a:buNone/>
              <a:defRPr sz="4200">
                <a:latin typeface="Average"/>
                <a:ea typeface="Average"/>
                <a:cs typeface="Average"/>
                <a:sym typeface="Average"/>
              </a:defRPr>
            </a:lvl8pPr>
            <a:lvl9pPr lvl="8" algn="ctr">
              <a:spcBef>
                <a:spcPts val="0"/>
              </a:spcBef>
              <a:spcAft>
                <a:spcPts val="0"/>
              </a:spcAft>
              <a:buSzPts val="4200"/>
              <a:buFont typeface="Average"/>
              <a:buNone/>
              <a:defRPr sz="4200">
                <a:latin typeface="Average"/>
                <a:ea typeface="Average"/>
                <a:cs typeface="Average"/>
                <a:sym typeface="Average"/>
              </a:defRPr>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42900" lvl="1" marL="914400">
              <a:spcBef>
                <a:spcPts val="0"/>
              </a:spcBef>
              <a:spcAft>
                <a:spcPts val="0"/>
              </a:spcAft>
              <a:buClr>
                <a:schemeClr val="lt1"/>
              </a:buClr>
              <a:buSzPts val="1800"/>
              <a:buChar char="○"/>
              <a:defRPr>
                <a:solidFill>
                  <a:schemeClr val="lt1"/>
                </a:solidFill>
              </a:defRPr>
            </a:lvl2pPr>
            <a:lvl3pPr indent="-342900" lvl="2" marL="1371600">
              <a:spcBef>
                <a:spcPts val="0"/>
              </a:spcBef>
              <a:spcAft>
                <a:spcPts val="0"/>
              </a:spcAft>
              <a:buClr>
                <a:schemeClr val="lt1"/>
              </a:buClr>
              <a:buSzPts val="1800"/>
              <a:buChar char="■"/>
              <a:defRPr>
                <a:solidFill>
                  <a:schemeClr val="lt1"/>
                </a:solidFill>
              </a:defRPr>
            </a:lvl3pPr>
            <a:lvl4pPr indent="-342900" lvl="3" marL="1828800">
              <a:spcBef>
                <a:spcPts val="0"/>
              </a:spcBef>
              <a:spcAft>
                <a:spcPts val="0"/>
              </a:spcAft>
              <a:buClr>
                <a:schemeClr val="lt1"/>
              </a:buClr>
              <a:buSzPts val="1800"/>
              <a:buChar char="●"/>
              <a:defRPr>
                <a:solidFill>
                  <a:schemeClr val="lt1"/>
                </a:solidFill>
              </a:defRPr>
            </a:lvl4pPr>
            <a:lvl5pPr indent="-342900" lvl="4" marL="2286000">
              <a:spcBef>
                <a:spcPts val="0"/>
              </a:spcBef>
              <a:spcAft>
                <a:spcPts val="0"/>
              </a:spcAft>
              <a:buClr>
                <a:schemeClr val="lt1"/>
              </a:buClr>
              <a:buSzPts val="1800"/>
              <a:buChar char="○"/>
              <a:defRPr>
                <a:solidFill>
                  <a:schemeClr val="lt1"/>
                </a:solidFill>
              </a:defRPr>
            </a:lvl5pPr>
            <a:lvl6pPr indent="-342900" lvl="5" marL="2743200">
              <a:spcBef>
                <a:spcPts val="0"/>
              </a:spcBef>
              <a:spcAft>
                <a:spcPts val="0"/>
              </a:spcAft>
              <a:buClr>
                <a:schemeClr val="lt1"/>
              </a:buClr>
              <a:buSzPts val="1800"/>
              <a:buChar char="■"/>
              <a:defRPr>
                <a:solidFill>
                  <a:schemeClr val="lt1"/>
                </a:solidFill>
              </a:defRPr>
            </a:lvl6pPr>
            <a:lvl7pPr indent="-342900" lvl="6" marL="3200400">
              <a:spcBef>
                <a:spcPts val="0"/>
              </a:spcBef>
              <a:spcAft>
                <a:spcPts val="0"/>
              </a:spcAft>
              <a:buClr>
                <a:schemeClr val="lt1"/>
              </a:buClr>
              <a:buSzPts val="1800"/>
              <a:buChar char="●"/>
              <a:defRPr>
                <a:solidFill>
                  <a:schemeClr val="lt1"/>
                </a:solidFill>
              </a:defRPr>
            </a:lvl7pPr>
            <a:lvl8pPr indent="-342900" lvl="7" marL="3657600">
              <a:spcBef>
                <a:spcPts val="0"/>
              </a:spcBef>
              <a:spcAft>
                <a:spcPts val="0"/>
              </a:spcAft>
              <a:buClr>
                <a:schemeClr val="lt1"/>
              </a:buClr>
              <a:buSzPts val="1800"/>
              <a:buChar char="○"/>
              <a:defRPr>
                <a:solidFill>
                  <a:schemeClr val="lt1"/>
                </a:solidFill>
              </a:defRPr>
            </a:lvl8pPr>
            <a:lvl9pPr indent="-342900" lvl="8" marL="4114800">
              <a:spcBef>
                <a:spcPts val="0"/>
              </a:spcBef>
              <a:spcAft>
                <a:spcPts val="0"/>
              </a:spcAft>
              <a:buClr>
                <a:schemeClr val="lt1"/>
              </a:buClr>
              <a:buSzPts val="18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None/>
              <a:defRPr sz="2100">
                <a:solidFill>
                  <a:schemeClr val="dk1"/>
                </a:solidFill>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42900" lvl="1" marL="9144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2pPr>
            <a:lvl3pPr indent="-342900" lvl="2" marL="13716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3pPr>
            <a:lvl4pPr indent="-342900" lvl="3" marL="18288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4pPr>
            <a:lvl5pPr indent="-342900" lvl="4" marL="22860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5pPr>
            <a:lvl6pPr indent="-342900" lvl="5" marL="2743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6pPr>
            <a:lvl7pPr indent="-342900" lvl="6" marL="32004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7pPr>
            <a:lvl8pPr indent="-342900" lvl="7" marL="36576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8pPr>
            <a:lvl9pPr indent="-342900" lvl="8" marL="41148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5" name="Shape 55"/>
        <p:cNvGrpSpPr/>
        <p:nvPr/>
      </p:nvGrpSpPr>
      <p:grpSpPr>
        <a:xfrm>
          <a:off x="0" y="0"/>
          <a:ext cx="0" cy="0"/>
          <a:chOff x="0" y="0"/>
          <a:chExt cx="0" cy="0"/>
        </a:xfrm>
      </p:grpSpPr>
      <p:sp>
        <p:nvSpPr>
          <p:cNvPr id="56" name="Google Shape;5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Average"/>
              <a:buNone/>
              <a:defRPr sz="3000">
                <a:solidFill>
                  <a:schemeClr val="dk1"/>
                </a:solidFill>
                <a:latin typeface="Average"/>
                <a:ea typeface="Average"/>
                <a:cs typeface="Average"/>
                <a:sym typeface="Average"/>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57" name="Google Shape;5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58" name="Google Shape;58;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500">
                <a:solidFill>
                  <a:schemeClr val="accent3"/>
                </a:solidFill>
                <a:latin typeface="Average"/>
                <a:ea typeface="Average"/>
                <a:cs typeface="Average"/>
                <a:sym typeface="Average"/>
              </a:defRPr>
            </a:lvl1pPr>
            <a:lvl2pPr lvl="1" rtl="0" algn="r">
              <a:buNone/>
              <a:defRPr sz="1500">
                <a:solidFill>
                  <a:schemeClr val="accent3"/>
                </a:solidFill>
                <a:latin typeface="Average"/>
                <a:ea typeface="Average"/>
                <a:cs typeface="Average"/>
                <a:sym typeface="Average"/>
              </a:defRPr>
            </a:lvl2pPr>
            <a:lvl3pPr lvl="2" rtl="0" algn="r">
              <a:buNone/>
              <a:defRPr sz="1500">
                <a:solidFill>
                  <a:schemeClr val="accent3"/>
                </a:solidFill>
                <a:latin typeface="Average"/>
                <a:ea typeface="Average"/>
                <a:cs typeface="Average"/>
                <a:sym typeface="Average"/>
              </a:defRPr>
            </a:lvl3pPr>
            <a:lvl4pPr lvl="3" rtl="0" algn="r">
              <a:buNone/>
              <a:defRPr sz="1500">
                <a:solidFill>
                  <a:schemeClr val="accent3"/>
                </a:solidFill>
                <a:latin typeface="Average"/>
                <a:ea typeface="Average"/>
                <a:cs typeface="Average"/>
                <a:sym typeface="Average"/>
              </a:defRPr>
            </a:lvl4pPr>
            <a:lvl5pPr lvl="4" rtl="0" algn="r">
              <a:buNone/>
              <a:defRPr sz="1500">
                <a:solidFill>
                  <a:schemeClr val="accent3"/>
                </a:solidFill>
                <a:latin typeface="Average"/>
                <a:ea typeface="Average"/>
                <a:cs typeface="Average"/>
                <a:sym typeface="Average"/>
              </a:defRPr>
            </a:lvl5pPr>
            <a:lvl6pPr lvl="5" rtl="0" algn="r">
              <a:buNone/>
              <a:defRPr sz="1500">
                <a:solidFill>
                  <a:schemeClr val="accent3"/>
                </a:solidFill>
                <a:latin typeface="Average"/>
                <a:ea typeface="Average"/>
                <a:cs typeface="Average"/>
                <a:sym typeface="Average"/>
              </a:defRPr>
            </a:lvl6pPr>
            <a:lvl7pPr lvl="6" rtl="0" algn="r">
              <a:buNone/>
              <a:defRPr sz="1500">
                <a:solidFill>
                  <a:schemeClr val="accent3"/>
                </a:solidFill>
                <a:latin typeface="Average"/>
                <a:ea typeface="Average"/>
                <a:cs typeface="Average"/>
                <a:sym typeface="Average"/>
              </a:defRPr>
            </a:lvl7pPr>
            <a:lvl8pPr lvl="7" rtl="0" algn="r">
              <a:buNone/>
              <a:defRPr sz="1500">
                <a:solidFill>
                  <a:schemeClr val="accent3"/>
                </a:solidFill>
                <a:latin typeface="Average"/>
                <a:ea typeface="Average"/>
                <a:cs typeface="Average"/>
                <a:sym typeface="Average"/>
              </a:defRPr>
            </a:lvl8pPr>
            <a:lvl9pPr lvl="8" rtl="0" algn="r">
              <a:buNone/>
              <a:defRPr sz="15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www.ri.cmu.edu/publications/intraface/" TargetMode="External"/><Relationship Id="rId4" Type="http://schemas.openxmlformats.org/officeDocument/2006/relationships/hyperlink" Target="https://pittsburgh.cbslocal.com/2016/11/17/facebook-buys-pittsburgh-based-facial-analysis-software-firm/" TargetMode="External"/><Relationship Id="rId5" Type="http://schemas.openxmlformats.org/officeDocument/2006/relationships/hyperlink" Target="https://www.wsj.com/articles/apple-buys-artificial-intelligence-startup-emotient-1452188715" TargetMode="External"/><Relationship Id="rId6" Type="http://schemas.openxmlformats.org/officeDocument/2006/relationships/hyperlink" Target="https://www.noldus.com/facereader" TargetMode="External"/><Relationship Id="rId7" Type="http://schemas.openxmlformats.org/officeDocument/2006/relationships/hyperlink" Target="https://imotions.com/pricing/" TargetMode="External"/><Relationship Id="rId8" Type="http://schemas.openxmlformats.org/officeDocument/2006/relationships/hyperlink" Target="https://github.com/TadasBaltrusaitis/OpenFac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hyperlink" Target="https://github.com/jrcalabrese/firstyear" TargetMode="Externa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6.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3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35.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29.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7.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17.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7.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7.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20.png"/><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20.png"/><Relationship Id="rId4" Type="http://schemas.openxmlformats.org/officeDocument/2006/relationships/image" Target="../media/image33.png"/><Relationship Id="rId5"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25.png"/><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hyperlink" Target="https://doi.org/10.1109/FG.2018.00019" TargetMode="External"/><Relationship Id="rId4" Type="http://schemas.openxmlformats.org/officeDocument/2006/relationships/hyperlink" Target="https://doi.org/10.1080/15374416.2013.785360" TargetMode="External"/><Relationship Id="rId11" Type="http://schemas.openxmlformats.org/officeDocument/2006/relationships/hyperlink" Target="https://doi.org/10.1037/0012-1649.36.5.679" TargetMode="External"/><Relationship Id="rId10" Type="http://schemas.openxmlformats.org/officeDocument/2006/relationships/hyperlink" Target="https://doi.org/10.1037/1040-3590.19.2.210" TargetMode="External"/><Relationship Id="rId12" Type="http://schemas.openxmlformats.org/officeDocument/2006/relationships/hyperlink" Target="https://doi.org/10.1002/ajpa.20001" TargetMode="External"/><Relationship Id="rId9" Type="http://schemas.openxmlformats.org/officeDocument/2006/relationships/hyperlink" Target="https://doi.org/10.1037/0021-843X.104.4.644" TargetMode="External"/><Relationship Id="rId5" Type="http://schemas.openxmlformats.org/officeDocument/2006/relationships/hyperlink" Target="https://doi.org/10.1038/s41746-020-0227-5" TargetMode="External"/><Relationship Id="rId6" Type="http://schemas.openxmlformats.org/officeDocument/2006/relationships/hyperlink" Target="https://doi.org/10.3389/fpsyg.2020.01507" TargetMode="External"/><Relationship Id="rId7" Type="http://schemas.openxmlformats.org/officeDocument/2006/relationships/hyperlink" Target="https://doi.org/10.1017/S0954579419000312" TargetMode="External"/><Relationship Id="rId8" Type="http://schemas.openxmlformats.org/officeDocument/2006/relationships/hyperlink" Target="https://doi.org/10.1371/journal.pone.021173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5"/>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420"/>
              <a:t>A pipeline</a:t>
            </a:r>
            <a:r>
              <a:rPr lang="en" sz="3420"/>
              <a:t> for automated facial expression coding in dyads using</a:t>
            </a:r>
            <a:r>
              <a:rPr lang="en" sz="3420"/>
              <a:t> </a:t>
            </a:r>
            <a:r>
              <a:rPr lang="en" sz="3420"/>
              <a:t>OpenFace (featuring a replication study)</a:t>
            </a:r>
            <a:endParaRPr sz="3420"/>
          </a:p>
        </p:txBody>
      </p:sp>
      <p:sp>
        <p:nvSpPr>
          <p:cNvPr id="110" name="Google Shape;110;p25"/>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Julianna Calabrese</a:t>
            </a:r>
            <a:endParaRPr/>
          </a:p>
          <a:p>
            <a:pPr indent="0" lvl="0" marL="0" rtl="0" algn="ctr">
              <a:spcBef>
                <a:spcPts val="0"/>
              </a:spcBef>
              <a:spcAft>
                <a:spcPts val="0"/>
              </a:spcAft>
              <a:buNone/>
            </a:pPr>
            <a:r>
              <a:rPr lang="en"/>
              <a:t>Nathaniel Haines, Theodore Beauchaine</a:t>
            </a:r>
            <a:endParaRPr/>
          </a:p>
          <a:p>
            <a:pPr indent="0" lvl="0" marL="0" rtl="0" algn="ctr">
              <a:spcBef>
                <a:spcPts val="0"/>
              </a:spcBef>
              <a:spcAft>
                <a:spcPts val="0"/>
              </a:spcAft>
              <a:buNone/>
            </a:pPr>
            <a:r>
              <a:rPr lang="en"/>
              <a:t>The Ohio State University</a:t>
            </a:r>
            <a:endParaRPr/>
          </a:p>
          <a:p>
            <a:pPr indent="0" lvl="0" marL="0" rtl="0" algn="ctr">
              <a:spcBef>
                <a:spcPts val="0"/>
              </a:spcBef>
              <a:spcAft>
                <a:spcPts val="0"/>
              </a:spcAft>
              <a:buNone/>
            </a:pPr>
            <a:r>
              <a:rPr lang="en"/>
              <a:t>May 12, 2021</a:t>
            </a:r>
            <a:endParaRPr/>
          </a:p>
        </p:txBody>
      </p:sp>
      <p:sp>
        <p:nvSpPr>
          <p:cNvPr id="111" name="Google Shape;111;p2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#2: Cultural informants approach</a:t>
            </a:r>
            <a:endParaRPr/>
          </a:p>
        </p:txBody>
      </p:sp>
      <p:sp>
        <p:nvSpPr>
          <p:cNvPr id="178" name="Google Shape;178;p34"/>
          <p:cNvSpPr txBox="1"/>
          <p:nvPr>
            <p:ph idx="1" type="body"/>
          </p:nvPr>
        </p:nvSpPr>
        <p:spPr>
          <a:xfrm>
            <a:off x="311700" y="1152475"/>
            <a:ext cx="4953900" cy="3807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your cultural familiarity to recognize how emotion is expressed in your culture</a:t>
            </a:r>
            <a:endParaRPr/>
          </a:p>
          <a:p>
            <a:pPr indent="-342900" lvl="1" marL="914400" rtl="0" algn="l">
              <a:spcBef>
                <a:spcPts val="0"/>
              </a:spcBef>
              <a:spcAft>
                <a:spcPts val="0"/>
              </a:spcAft>
              <a:buSzPts val="1800"/>
              <a:buChar char="○"/>
            </a:pPr>
            <a:r>
              <a:rPr lang="en"/>
              <a:t>Focus on overt behavior</a:t>
            </a:r>
            <a:endParaRPr/>
          </a:p>
          <a:p>
            <a:pPr indent="-342900" lvl="0" marL="457200" rtl="0" algn="l">
              <a:spcBef>
                <a:spcPts val="0"/>
              </a:spcBef>
              <a:spcAft>
                <a:spcPts val="0"/>
              </a:spcAft>
              <a:buSzPts val="1800"/>
              <a:buChar char="●"/>
            </a:pPr>
            <a:r>
              <a:rPr lang="en"/>
              <a:t>Pros: not time-consuming</a:t>
            </a:r>
            <a:endParaRPr/>
          </a:p>
          <a:p>
            <a:pPr indent="-342900" lvl="0" marL="457200" rtl="0" algn="l">
              <a:spcBef>
                <a:spcPts val="0"/>
              </a:spcBef>
              <a:spcAft>
                <a:spcPts val="0"/>
              </a:spcAft>
              <a:buSzPts val="1800"/>
              <a:buChar char="●"/>
            </a:pPr>
            <a:r>
              <a:rPr lang="en"/>
              <a:t>Cons: not as precise as FACS, not as widely used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2200"/>
              <a:t>However, both are time-consuming and require multiple trained human coders for inter-rater reliability….</a:t>
            </a:r>
            <a:endParaRPr sz="2200"/>
          </a:p>
        </p:txBody>
      </p:sp>
      <p:sp>
        <p:nvSpPr>
          <p:cNvPr id="179" name="Google Shape;179;p34"/>
          <p:cNvSpPr txBox="1"/>
          <p:nvPr>
            <p:ph idx="1" type="body"/>
          </p:nvPr>
        </p:nvSpPr>
        <p:spPr>
          <a:xfrm>
            <a:off x="5385575" y="2932150"/>
            <a:ext cx="3568200" cy="9528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a:t>Facial Expression Coding System (FACES; Kring &amp; Sloan, 2007)</a:t>
            </a:r>
            <a:endParaRPr/>
          </a:p>
          <a:p>
            <a:pPr indent="0" lvl="0" marL="914400" rtl="0" algn="l">
              <a:spcBef>
                <a:spcPts val="0"/>
              </a:spcBef>
              <a:spcAft>
                <a:spcPts val="1200"/>
              </a:spcAft>
              <a:buNone/>
            </a:pPr>
            <a:r>
              <a:t/>
            </a:r>
            <a:endParaRPr/>
          </a:p>
        </p:txBody>
      </p:sp>
      <p:pic>
        <p:nvPicPr>
          <p:cNvPr id="180" name="Google Shape;180;p34"/>
          <p:cNvPicPr preferRelativeResize="0"/>
          <p:nvPr/>
        </p:nvPicPr>
        <p:blipFill>
          <a:blip r:embed="rId3">
            <a:alphaModFix/>
          </a:blip>
          <a:stretch>
            <a:fillRect/>
          </a:stretch>
        </p:blipFill>
        <p:spPr>
          <a:xfrm>
            <a:off x="6022613" y="1273125"/>
            <a:ext cx="2294125" cy="1659025"/>
          </a:xfrm>
          <a:prstGeom prst="rect">
            <a:avLst/>
          </a:prstGeom>
          <a:noFill/>
          <a:ln>
            <a:noFill/>
          </a:ln>
        </p:spPr>
      </p:pic>
      <p:sp>
        <p:nvSpPr>
          <p:cNvPr id="181" name="Google Shape;181;p3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#3: Automated facial expression coding (AFEC)</a:t>
            </a:r>
            <a:endParaRPr/>
          </a:p>
        </p:txBody>
      </p:sp>
      <p:sp>
        <p:nvSpPr>
          <p:cNvPr id="187" name="Google Shape;18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Due to the time-consuming nature of manual facial coding, automated programs have been designed to code images and videos of faces</a:t>
            </a:r>
            <a:endParaRPr/>
          </a:p>
          <a:p>
            <a:pPr indent="-342900" lvl="1" marL="914400" rtl="0" algn="l">
              <a:spcBef>
                <a:spcPts val="0"/>
              </a:spcBef>
              <a:spcAft>
                <a:spcPts val="0"/>
              </a:spcAft>
              <a:buSzPts val="1800"/>
              <a:buChar char="○"/>
            </a:pPr>
            <a:r>
              <a:rPr lang="en"/>
              <a:t>Eliminates the need to train multiple facial coders</a:t>
            </a:r>
            <a:endParaRPr/>
          </a:p>
          <a:p>
            <a:pPr indent="-342900" lvl="1" marL="914400" rtl="0" algn="l">
              <a:spcBef>
                <a:spcPts val="0"/>
              </a:spcBef>
              <a:spcAft>
                <a:spcPts val="0"/>
              </a:spcAft>
              <a:buSzPts val="1800"/>
              <a:buChar char="○"/>
            </a:pPr>
            <a:r>
              <a:rPr lang="en"/>
              <a:t>Uses the physical features approach</a:t>
            </a:r>
            <a:endParaRPr/>
          </a:p>
        </p:txBody>
      </p:sp>
      <p:pic>
        <p:nvPicPr>
          <p:cNvPr id="188" name="Google Shape;188;p35"/>
          <p:cNvPicPr preferRelativeResize="0"/>
          <p:nvPr/>
        </p:nvPicPr>
        <p:blipFill>
          <a:blip r:embed="rId3">
            <a:alphaModFix/>
          </a:blip>
          <a:stretch>
            <a:fillRect/>
          </a:stretch>
        </p:blipFill>
        <p:spPr>
          <a:xfrm>
            <a:off x="1211163" y="2721225"/>
            <a:ext cx="6721676" cy="2144125"/>
          </a:xfrm>
          <a:prstGeom prst="rect">
            <a:avLst/>
          </a:prstGeom>
          <a:noFill/>
          <a:ln>
            <a:noFill/>
          </a:ln>
        </p:spPr>
      </p:pic>
      <p:sp>
        <p:nvSpPr>
          <p:cNvPr id="189" name="Google Shape;189;p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#3: </a:t>
            </a:r>
            <a:r>
              <a:rPr lang="en"/>
              <a:t>Automated facial expression coding (AFEC)</a:t>
            </a:r>
            <a:endParaRPr/>
          </a:p>
        </p:txBody>
      </p:sp>
      <p:sp>
        <p:nvSpPr>
          <p:cNvPr id="195" name="Google Shape;195;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AFEC software – $$$ !</a:t>
            </a:r>
            <a:endParaRPr/>
          </a:p>
          <a:p>
            <a:pPr indent="-342900" lvl="1" marL="914400" rtl="0" algn="l">
              <a:spcBef>
                <a:spcPts val="0"/>
              </a:spcBef>
              <a:spcAft>
                <a:spcPts val="0"/>
              </a:spcAft>
              <a:buSzPts val="1800"/>
              <a:buChar char="○"/>
            </a:pPr>
            <a:r>
              <a:rPr lang="en"/>
              <a:t>IntraFace (developed at </a:t>
            </a:r>
            <a:r>
              <a:rPr lang="en" u="sng">
                <a:solidFill>
                  <a:schemeClr val="hlink"/>
                </a:solidFill>
                <a:hlinkClick r:id="rId3"/>
              </a:rPr>
              <a:t>CMU</a:t>
            </a:r>
            <a:r>
              <a:rPr lang="en"/>
              <a:t>, purchased by </a:t>
            </a:r>
            <a:r>
              <a:rPr lang="en" u="sng">
                <a:solidFill>
                  <a:schemeClr val="hlink"/>
                </a:solidFill>
                <a:hlinkClick r:id="rId4"/>
              </a:rPr>
              <a:t>Facebook</a:t>
            </a:r>
            <a:r>
              <a:rPr lang="en"/>
              <a:t>)</a:t>
            </a:r>
            <a:endParaRPr/>
          </a:p>
          <a:p>
            <a:pPr indent="-342900" lvl="1" marL="914400" rtl="0" algn="l">
              <a:spcBef>
                <a:spcPts val="0"/>
              </a:spcBef>
              <a:spcAft>
                <a:spcPts val="0"/>
              </a:spcAft>
              <a:buSzPts val="1800"/>
              <a:buChar char="○"/>
            </a:pPr>
            <a:r>
              <a:rPr lang="en"/>
              <a:t>Emotient (privately developed, purchased by </a:t>
            </a:r>
            <a:r>
              <a:rPr lang="en" u="sng">
                <a:solidFill>
                  <a:schemeClr val="hlink"/>
                </a:solidFill>
                <a:hlinkClick r:id="rId5"/>
              </a:rPr>
              <a:t>Apple</a:t>
            </a:r>
            <a:r>
              <a:rPr lang="en"/>
              <a:t>)</a:t>
            </a:r>
            <a:endParaRPr/>
          </a:p>
          <a:p>
            <a:pPr indent="-342900" lvl="1" marL="914400" rtl="0" algn="l">
              <a:spcBef>
                <a:spcPts val="0"/>
              </a:spcBef>
              <a:spcAft>
                <a:spcPts val="0"/>
              </a:spcAft>
              <a:buSzPts val="1800"/>
              <a:buChar char="○"/>
            </a:pPr>
            <a:r>
              <a:rPr lang="en"/>
              <a:t>Noldus FaceReader ($10,000 with the </a:t>
            </a:r>
            <a:r>
              <a:rPr lang="en" u="sng">
                <a:solidFill>
                  <a:schemeClr val="hlink"/>
                </a:solidFill>
                <a:hlinkClick r:id="rId6"/>
              </a:rPr>
              <a:t>academic discount</a:t>
            </a:r>
            <a:r>
              <a:rPr lang="en"/>
              <a:t>)</a:t>
            </a:r>
            <a:endParaRPr/>
          </a:p>
          <a:p>
            <a:pPr indent="-342900" lvl="1" marL="914400" rtl="0" algn="l">
              <a:spcBef>
                <a:spcPts val="0"/>
              </a:spcBef>
              <a:spcAft>
                <a:spcPts val="0"/>
              </a:spcAft>
              <a:buSzPts val="1800"/>
              <a:buChar char="○"/>
            </a:pPr>
            <a:r>
              <a:rPr lang="en"/>
              <a:t>iMotions ($2,000 with the </a:t>
            </a:r>
            <a:r>
              <a:rPr lang="en" u="sng">
                <a:solidFill>
                  <a:schemeClr val="hlink"/>
                </a:solidFill>
                <a:hlinkClick r:id="rId7"/>
              </a:rPr>
              <a:t>academic discount</a:t>
            </a:r>
            <a:r>
              <a:rPr lang="en"/>
              <a:t>) </a:t>
            </a:r>
            <a:endParaRPr/>
          </a:p>
          <a:p>
            <a:pPr indent="-342900" lvl="1" marL="914400" rtl="0" algn="l">
              <a:spcBef>
                <a:spcPts val="0"/>
              </a:spcBef>
              <a:spcAft>
                <a:spcPts val="0"/>
              </a:spcAft>
              <a:buSzPts val="1800"/>
              <a:buChar char="○"/>
            </a:pPr>
            <a:r>
              <a:rPr lang="en"/>
              <a:t>OpenFace (free, open-source, and </a:t>
            </a:r>
            <a:r>
              <a:rPr lang="en" u="sng">
                <a:solidFill>
                  <a:schemeClr val="hlink"/>
                </a:solidFill>
                <a:hlinkClick r:id="rId8"/>
              </a:rPr>
              <a:t>available on GitHub</a:t>
            </a:r>
            <a:r>
              <a:rPr lang="en"/>
              <a:t>)</a:t>
            </a:r>
            <a:endParaRPr/>
          </a:p>
        </p:txBody>
      </p:sp>
      <p:sp>
        <p:nvSpPr>
          <p:cNvPr id="196" name="Google Shape;196;p3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OpenFace (Baltrušaitis et al., 2018)</a:t>
            </a:r>
            <a:endParaRPr/>
          </a:p>
        </p:txBody>
      </p:sp>
      <p:sp>
        <p:nvSpPr>
          <p:cNvPr id="202" name="Google Shape;202;p37"/>
          <p:cNvSpPr txBox="1"/>
          <p:nvPr>
            <p:ph idx="1" type="body"/>
          </p:nvPr>
        </p:nvSpPr>
        <p:spPr>
          <a:xfrm>
            <a:off x="311700" y="1152475"/>
            <a:ext cx="5015400" cy="3730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Developed by researchers at CMU </a:t>
            </a:r>
            <a:endParaRPr/>
          </a:p>
          <a:p>
            <a:pPr indent="-342900" lvl="0" marL="457200" rtl="0" algn="l">
              <a:spcBef>
                <a:spcPts val="0"/>
              </a:spcBef>
              <a:spcAft>
                <a:spcPts val="0"/>
              </a:spcAft>
              <a:buSzPts val="1800"/>
              <a:buChar char="●"/>
            </a:pPr>
            <a:r>
              <a:rPr lang="en"/>
              <a:t>Provides data on:</a:t>
            </a:r>
            <a:endParaRPr/>
          </a:p>
          <a:p>
            <a:pPr indent="-342900" lvl="1" marL="914400" rtl="0" algn="l">
              <a:spcBef>
                <a:spcPts val="0"/>
              </a:spcBef>
              <a:spcAft>
                <a:spcPts val="0"/>
              </a:spcAft>
              <a:buSzPts val="1800"/>
              <a:buChar char="○"/>
            </a:pPr>
            <a:r>
              <a:rPr lang="en"/>
              <a:t>Facial landmarks (where are the eyes?)</a:t>
            </a:r>
            <a:endParaRPr/>
          </a:p>
          <a:p>
            <a:pPr indent="-342900" lvl="1" marL="914400" rtl="0" algn="l">
              <a:spcBef>
                <a:spcPts val="0"/>
              </a:spcBef>
              <a:spcAft>
                <a:spcPts val="0"/>
              </a:spcAft>
              <a:buSzPts val="1800"/>
              <a:buChar char="○"/>
            </a:pPr>
            <a:r>
              <a:rPr lang="en"/>
              <a:t>Head pose</a:t>
            </a:r>
            <a:endParaRPr/>
          </a:p>
          <a:p>
            <a:pPr indent="-342900" lvl="1" marL="914400" rtl="0" algn="l">
              <a:spcBef>
                <a:spcPts val="0"/>
              </a:spcBef>
              <a:spcAft>
                <a:spcPts val="0"/>
              </a:spcAft>
              <a:buSzPts val="1800"/>
              <a:buChar char="○"/>
            </a:pPr>
            <a:r>
              <a:rPr lang="en"/>
              <a:t>Eye-gaze</a:t>
            </a:r>
            <a:endParaRPr/>
          </a:p>
          <a:p>
            <a:pPr indent="-342900" lvl="1" marL="914400" rtl="0" algn="l">
              <a:spcBef>
                <a:spcPts val="0"/>
              </a:spcBef>
              <a:spcAft>
                <a:spcPts val="0"/>
              </a:spcAft>
              <a:buSzPts val="1800"/>
              <a:buChar char="○"/>
            </a:pPr>
            <a:r>
              <a:rPr lang="en"/>
              <a:t>FACS Action Units</a:t>
            </a:r>
            <a:endParaRPr/>
          </a:p>
          <a:p>
            <a:pPr indent="-342900" lvl="0" marL="457200" rtl="0" algn="l">
              <a:spcBef>
                <a:spcPts val="0"/>
              </a:spcBef>
              <a:spcAft>
                <a:spcPts val="0"/>
              </a:spcAft>
              <a:buSzPts val="1800"/>
              <a:buChar char="●"/>
            </a:pPr>
            <a:r>
              <a:rPr lang="en"/>
              <a:t>“OpenFace 2.0” released in 2018</a:t>
            </a:r>
            <a:endParaRPr/>
          </a:p>
          <a:p>
            <a:pPr indent="-342900" lvl="0" marL="457200" rtl="0" algn="l">
              <a:spcBef>
                <a:spcPts val="0"/>
              </a:spcBef>
              <a:spcAft>
                <a:spcPts val="0"/>
              </a:spcAft>
              <a:buSzPts val="1800"/>
              <a:buChar char="●"/>
            </a:pPr>
            <a:r>
              <a:rPr lang="en"/>
              <a:t>Free and open-source</a:t>
            </a:r>
            <a:endParaRPr/>
          </a:p>
        </p:txBody>
      </p:sp>
      <p:sp>
        <p:nvSpPr>
          <p:cNvPr id="203" name="Google Shape;203;p3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4" name="Google Shape;204;p37"/>
          <p:cNvPicPr preferRelativeResize="0"/>
          <p:nvPr/>
        </p:nvPicPr>
        <p:blipFill>
          <a:blip r:embed="rId3">
            <a:alphaModFix/>
          </a:blip>
          <a:stretch>
            <a:fillRect/>
          </a:stretch>
        </p:blipFill>
        <p:spPr>
          <a:xfrm>
            <a:off x="5327100" y="1017725"/>
            <a:ext cx="3308122" cy="3865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546725" y="445025"/>
            <a:ext cx="8285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000">
                <a:latin typeface="Average"/>
                <a:ea typeface="Average"/>
                <a:cs typeface="Average"/>
                <a:sym typeface="Average"/>
              </a:rPr>
              <a:t>FACS Action Units</a:t>
            </a:r>
            <a:endParaRPr sz="4000">
              <a:latin typeface="Average"/>
              <a:ea typeface="Average"/>
              <a:cs typeface="Average"/>
              <a:sym typeface="Average"/>
            </a:endParaRPr>
          </a:p>
        </p:txBody>
      </p:sp>
      <p:pic>
        <p:nvPicPr>
          <p:cNvPr id="210" name="Google Shape;210;p38"/>
          <p:cNvPicPr preferRelativeResize="0"/>
          <p:nvPr/>
        </p:nvPicPr>
        <p:blipFill rotWithShape="1">
          <a:blip r:embed="rId3">
            <a:alphaModFix/>
          </a:blip>
          <a:srcRect b="1700" l="0" r="734" t="0"/>
          <a:stretch/>
        </p:blipFill>
        <p:spPr>
          <a:xfrm>
            <a:off x="1059025" y="1332850"/>
            <a:ext cx="6974226" cy="3576026"/>
          </a:xfrm>
          <a:prstGeom prst="rect">
            <a:avLst/>
          </a:prstGeom>
          <a:noFill/>
          <a:ln>
            <a:noFill/>
          </a:ln>
        </p:spPr>
      </p:pic>
      <p:sp>
        <p:nvSpPr>
          <p:cNvPr id="211" name="Google Shape;211;p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311700" y="249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Haines, Bell, Crowell, Hahn, Kamara, McDonough-Caplan, Shader, &amp; Beauchaine (2019) </a:t>
            </a:r>
            <a:endParaRPr/>
          </a:p>
        </p:txBody>
      </p:sp>
      <p:sp>
        <p:nvSpPr>
          <p:cNvPr id="217" name="Google Shape;217;p3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8" name="Google Shape;218;p39"/>
          <p:cNvPicPr preferRelativeResize="0"/>
          <p:nvPr/>
        </p:nvPicPr>
        <p:blipFill rotWithShape="1">
          <a:blip r:embed="rId3">
            <a:alphaModFix/>
          </a:blip>
          <a:srcRect b="27103" l="0" r="0" t="0"/>
          <a:stretch/>
        </p:blipFill>
        <p:spPr>
          <a:xfrm>
            <a:off x="1096000" y="1251950"/>
            <a:ext cx="6952000" cy="37493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Haines et al. (2019): what we’re trying to replicate</a:t>
            </a:r>
            <a:endParaRPr/>
          </a:p>
        </p:txBody>
      </p:sp>
      <p:sp>
        <p:nvSpPr>
          <p:cNvPr id="224" name="Google Shape;224;p40"/>
          <p:cNvSpPr txBox="1"/>
          <p:nvPr>
            <p:ph idx="1" type="body"/>
          </p:nvPr>
        </p:nvSpPr>
        <p:spPr>
          <a:xfrm>
            <a:off x="311700" y="1152475"/>
            <a:ext cx="8520600" cy="3771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Original data collected around ~2004 (Crowell et al., 2013)</a:t>
            </a:r>
            <a:endParaRPr/>
          </a:p>
          <a:p>
            <a:pPr indent="-342900" lvl="0" marL="457200" rtl="0" algn="l">
              <a:spcBef>
                <a:spcPts val="0"/>
              </a:spcBef>
              <a:spcAft>
                <a:spcPts val="0"/>
              </a:spcAft>
              <a:buSzPts val="1800"/>
              <a:buChar char="●"/>
            </a:pPr>
            <a:r>
              <a:rPr lang="en"/>
              <a:t>47 mother-daughter dyads</a:t>
            </a:r>
            <a:endParaRPr/>
          </a:p>
          <a:p>
            <a:pPr indent="-342900" lvl="1" marL="914400" rtl="0" algn="l">
              <a:spcBef>
                <a:spcPts val="0"/>
              </a:spcBef>
              <a:spcAft>
                <a:spcPts val="0"/>
              </a:spcAft>
              <a:buSzPts val="1800"/>
              <a:buChar char="○"/>
            </a:pPr>
            <a:r>
              <a:rPr lang="en"/>
              <a:t>Daughters were between the ages of 13 and 18</a:t>
            </a:r>
            <a:endParaRPr/>
          </a:p>
          <a:p>
            <a:pPr indent="-342900" lvl="1" marL="914400" rtl="0" algn="l">
              <a:spcBef>
                <a:spcPts val="0"/>
              </a:spcBef>
              <a:spcAft>
                <a:spcPts val="0"/>
              </a:spcAft>
              <a:buSzPts val="1800"/>
              <a:buChar char="○"/>
            </a:pPr>
            <a:r>
              <a:rPr lang="en"/>
              <a:t>Three groups:</a:t>
            </a:r>
            <a:endParaRPr/>
          </a:p>
          <a:p>
            <a:pPr indent="-342900" lvl="2" marL="1371600" rtl="0" algn="l">
              <a:spcBef>
                <a:spcPts val="0"/>
              </a:spcBef>
              <a:spcAft>
                <a:spcPts val="0"/>
              </a:spcAft>
              <a:buSzPts val="1800"/>
              <a:buChar char="■"/>
            </a:pPr>
            <a:r>
              <a:rPr lang="en"/>
              <a:t>Control (13)</a:t>
            </a:r>
            <a:endParaRPr/>
          </a:p>
          <a:p>
            <a:pPr indent="-342900" lvl="2" marL="1371600" rtl="0" algn="l">
              <a:spcBef>
                <a:spcPts val="0"/>
              </a:spcBef>
              <a:spcAft>
                <a:spcPts val="0"/>
              </a:spcAft>
              <a:buSzPts val="1800"/>
              <a:buChar char="■"/>
            </a:pPr>
            <a:r>
              <a:rPr lang="en"/>
              <a:t>Depressed (14)</a:t>
            </a:r>
            <a:endParaRPr/>
          </a:p>
          <a:p>
            <a:pPr indent="-342900" lvl="2" marL="1371600" rtl="0" algn="l">
              <a:spcBef>
                <a:spcPts val="0"/>
              </a:spcBef>
              <a:spcAft>
                <a:spcPts val="0"/>
              </a:spcAft>
              <a:buSzPts val="1800"/>
              <a:buChar char="■"/>
            </a:pPr>
            <a:r>
              <a:rPr lang="en"/>
              <a:t>Self-harm (20)</a:t>
            </a:r>
            <a:endParaRPr/>
          </a:p>
          <a:p>
            <a:pPr indent="-342900" lvl="0" marL="457200" rtl="0" algn="l">
              <a:spcBef>
                <a:spcPts val="0"/>
              </a:spcBef>
              <a:spcAft>
                <a:spcPts val="0"/>
              </a:spcAft>
              <a:buSzPts val="1800"/>
              <a:buChar char="●"/>
            </a:pPr>
            <a:r>
              <a:rPr lang="en"/>
              <a:t>Mother-daughter dyads participated in a 10-minute conflict discussion</a:t>
            </a:r>
            <a:endParaRPr/>
          </a:p>
          <a:p>
            <a:pPr indent="-342900" lvl="1" marL="914400" rtl="0" algn="l">
              <a:spcBef>
                <a:spcPts val="0"/>
              </a:spcBef>
              <a:spcAft>
                <a:spcPts val="0"/>
              </a:spcAft>
              <a:buSzPts val="1800"/>
              <a:buChar char="○"/>
            </a:pPr>
            <a:r>
              <a:rPr lang="en"/>
              <a:t>Audio and video of the interaction was recorded</a:t>
            </a:r>
            <a:endParaRPr/>
          </a:p>
          <a:p>
            <a:pPr indent="-342900" lvl="0" marL="457200" rtl="0" algn="l">
              <a:spcBef>
                <a:spcPts val="0"/>
              </a:spcBef>
              <a:spcAft>
                <a:spcPts val="0"/>
              </a:spcAft>
              <a:buSzPts val="1800"/>
              <a:buChar char="●"/>
            </a:pPr>
            <a:r>
              <a:rPr lang="en"/>
              <a:t>Haines et al. (2019) used the software iMotions* to automatically code facial affect</a:t>
            </a:r>
            <a:endParaRPr/>
          </a:p>
        </p:txBody>
      </p:sp>
      <p:sp>
        <p:nvSpPr>
          <p:cNvPr id="225" name="Google Shape;225;p4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Haines et al. (2019), continued</a:t>
            </a:r>
            <a:endParaRPr/>
          </a:p>
        </p:txBody>
      </p:sp>
      <p:sp>
        <p:nvSpPr>
          <p:cNvPr id="231" name="Google Shape;231;p41"/>
          <p:cNvSpPr txBox="1"/>
          <p:nvPr>
            <p:ph idx="1" type="body"/>
          </p:nvPr>
        </p:nvSpPr>
        <p:spPr>
          <a:xfrm>
            <a:off x="311700" y="1152475"/>
            <a:ext cx="7825200" cy="37833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Haines et al. (2019) looked at dyadic affect correspondence</a:t>
            </a:r>
            <a:endParaRPr sz="2400"/>
          </a:p>
          <a:p>
            <a:pPr indent="-381000" lvl="0" marL="457200" rtl="0" algn="l">
              <a:spcBef>
                <a:spcPts val="0"/>
              </a:spcBef>
              <a:spcAft>
                <a:spcPts val="0"/>
              </a:spcAft>
              <a:buSzPts val="2400"/>
              <a:buChar char="●"/>
            </a:pPr>
            <a:r>
              <a:rPr lang="en" sz="2400"/>
              <a:t>Does emotion in each dyad member correlate during the interaction? </a:t>
            </a:r>
            <a:endParaRPr sz="2400"/>
          </a:p>
        </p:txBody>
      </p:sp>
      <p:pic>
        <p:nvPicPr>
          <p:cNvPr id="232" name="Google Shape;232;p41"/>
          <p:cNvPicPr preferRelativeResize="0"/>
          <p:nvPr/>
        </p:nvPicPr>
        <p:blipFill>
          <a:blip r:embed="rId3">
            <a:alphaModFix/>
          </a:blip>
          <a:stretch>
            <a:fillRect/>
          </a:stretch>
        </p:blipFill>
        <p:spPr>
          <a:xfrm>
            <a:off x="2064775" y="3276275"/>
            <a:ext cx="5014425" cy="1033750"/>
          </a:xfrm>
          <a:prstGeom prst="rect">
            <a:avLst/>
          </a:prstGeom>
          <a:noFill/>
          <a:ln>
            <a:noFill/>
          </a:ln>
        </p:spPr>
      </p:pic>
      <p:sp>
        <p:nvSpPr>
          <p:cNvPr id="233" name="Google Shape;233;p4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iMotions versus OpenFace: a replication issue*</a:t>
            </a:r>
            <a:endParaRPr/>
          </a:p>
        </p:txBody>
      </p:sp>
      <p:sp>
        <p:nvSpPr>
          <p:cNvPr id="239" name="Google Shape;239;p42"/>
          <p:cNvSpPr txBox="1"/>
          <p:nvPr>
            <p:ph idx="1" type="body"/>
          </p:nvPr>
        </p:nvSpPr>
        <p:spPr>
          <a:xfrm>
            <a:off x="311700" y="1152475"/>
            <a:ext cx="8191500" cy="190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Haines et al. (2019) used i</a:t>
            </a:r>
            <a:r>
              <a:rPr lang="en"/>
              <a:t>Motions’ dimensional scores (positive, negative), but </a:t>
            </a:r>
            <a:r>
              <a:rPr lang="en"/>
              <a:t>OpenFace only provides raw Action Unit scores (AU04, AU09)</a:t>
            </a:r>
            <a:endParaRPr/>
          </a:p>
          <a:p>
            <a:pPr indent="-342900" lvl="0" marL="457200" rtl="0" algn="l">
              <a:spcBef>
                <a:spcPts val="0"/>
              </a:spcBef>
              <a:spcAft>
                <a:spcPts val="0"/>
              </a:spcAft>
              <a:buSzPts val="1800"/>
              <a:buChar char="●"/>
            </a:pPr>
            <a:r>
              <a:rPr lang="en"/>
              <a:t>We decided to select specific raw Action Unit scores that correspond well to familiar emotions based on previous research (Haines, Southward, et al., 2019)</a:t>
            </a:r>
            <a:endParaRPr/>
          </a:p>
          <a:p>
            <a:pPr indent="0" lvl="0" marL="0" rtl="0" algn="l">
              <a:spcBef>
                <a:spcPts val="1200"/>
              </a:spcBef>
              <a:spcAft>
                <a:spcPts val="1200"/>
              </a:spcAft>
              <a:buNone/>
            </a:pPr>
            <a:r>
              <a:t/>
            </a:r>
            <a:endParaRPr/>
          </a:p>
        </p:txBody>
      </p:sp>
      <p:graphicFrame>
        <p:nvGraphicFramePr>
          <p:cNvPr id="240" name="Google Shape;240;p42"/>
          <p:cNvGraphicFramePr/>
          <p:nvPr/>
        </p:nvGraphicFramePr>
        <p:xfrm>
          <a:off x="1526725" y="3052675"/>
          <a:ext cx="3000000" cy="3000000"/>
        </p:xfrm>
        <a:graphic>
          <a:graphicData uri="http://schemas.openxmlformats.org/drawingml/2006/table">
            <a:tbl>
              <a:tblPr>
                <a:noFill/>
                <a:tableStyleId>{AF225AD6-2537-469C-A300-C5773256CE41}</a:tableStyleId>
              </a:tblPr>
              <a:tblGrid>
                <a:gridCol w="3045275"/>
                <a:gridCol w="3045275"/>
              </a:tblGrid>
              <a:tr h="457175">
                <a:tc>
                  <a:txBody>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Positive AUs</a:t>
                      </a:r>
                      <a:endParaRPr sz="1800">
                        <a:solidFill>
                          <a:schemeClr val="dk1"/>
                        </a:solidFill>
                        <a:latin typeface="Average"/>
                        <a:ea typeface="Average"/>
                        <a:cs typeface="Average"/>
                        <a:sym typeface="Average"/>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Negative AUs</a:t>
                      </a:r>
                      <a:endParaRPr sz="1800">
                        <a:solidFill>
                          <a:schemeClr val="dk1"/>
                        </a:solidFill>
                        <a:latin typeface="Average"/>
                        <a:ea typeface="Average"/>
                        <a:cs typeface="Average"/>
                        <a:sym typeface="Average"/>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34725">
                <a:tc rowSpan="3">
                  <a:txBody>
                    <a:bodyPr/>
                    <a:lstStyle/>
                    <a:p>
                      <a:pPr indent="-342900" lvl="0" marL="457200" rtl="0" algn="l">
                        <a:lnSpc>
                          <a:spcPct val="115000"/>
                        </a:lnSpc>
                        <a:spcBef>
                          <a:spcPts val="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AU06 – cheek raiser</a:t>
                      </a:r>
                      <a:endParaRPr sz="1800">
                        <a:solidFill>
                          <a:schemeClr val="dk1"/>
                        </a:solidFill>
                        <a:latin typeface="Average"/>
                        <a:ea typeface="Average"/>
                        <a:cs typeface="Average"/>
                        <a:sym typeface="Average"/>
                      </a:endParaRPr>
                    </a:p>
                    <a:p>
                      <a:pPr indent="-342900" lvl="0" marL="457200" rtl="0" algn="l">
                        <a:lnSpc>
                          <a:spcPct val="115000"/>
                        </a:lnSpc>
                        <a:spcBef>
                          <a:spcPts val="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AU12 – lip corner puller</a:t>
                      </a:r>
                      <a:endParaRPr sz="1800">
                        <a:solidFill>
                          <a:schemeClr val="dk1"/>
                        </a:solidFill>
                        <a:latin typeface="Average"/>
                        <a:ea typeface="Average"/>
                        <a:cs typeface="Average"/>
                        <a:sym typeface="Average"/>
                      </a:endParaRPr>
                    </a:p>
                    <a:p>
                      <a:pPr indent="-342900" lvl="0" marL="457200" rtl="0" algn="l">
                        <a:lnSpc>
                          <a:spcPct val="115000"/>
                        </a:lnSpc>
                        <a:spcBef>
                          <a:spcPts val="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AU25 – lips parting</a:t>
                      </a:r>
                      <a:endParaRPr sz="1800">
                        <a:solidFill>
                          <a:schemeClr val="dk1"/>
                        </a:solidFill>
                        <a:latin typeface="Average"/>
                        <a:ea typeface="Average"/>
                        <a:cs typeface="Average"/>
                        <a:sym typeface="Average"/>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rowSpan="3">
                  <a:txBody>
                    <a:bodyPr/>
                    <a:lstStyle/>
                    <a:p>
                      <a:pPr indent="-342900" lvl="0" marL="457200" rtl="0" algn="l">
                        <a:lnSpc>
                          <a:spcPct val="115000"/>
                        </a:lnSpc>
                        <a:spcBef>
                          <a:spcPts val="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AU04 – brow lowerer</a:t>
                      </a:r>
                      <a:endParaRPr sz="1800">
                        <a:solidFill>
                          <a:schemeClr val="dk1"/>
                        </a:solidFill>
                        <a:latin typeface="Average"/>
                        <a:ea typeface="Average"/>
                        <a:cs typeface="Average"/>
                        <a:sym typeface="Average"/>
                      </a:endParaRPr>
                    </a:p>
                    <a:p>
                      <a:pPr indent="-342900" lvl="0" marL="457200" rtl="0" algn="l">
                        <a:lnSpc>
                          <a:spcPct val="115000"/>
                        </a:lnSpc>
                        <a:spcBef>
                          <a:spcPts val="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AU09 – nose wrinkler</a:t>
                      </a:r>
                      <a:endParaRPr sz="1800">
                        <a:solidFill>
                          <a:schemeClr val="dk1"/>
                        </a:solidFill>
                        <a:latin typeface="Average"/>
                        <a:ea typeface="Average"/>
                        <a:cs typeface="Average"/>
                        <a:sym typeface="Average"/>
                      </a:endParaRPr>
                    </a:p>
                    <a:p>
                      <a:pPr indent="-342900" lvl="0" marL="457200" rtl="0" algn="l">
                        <a:lnSpc>
                          <a:spcPct val="115000"/>
                        </a:lnSpc>
                        <a:spcBef>
                          <a:spcPts val="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AU10 – upper lip raiser</a:t>
                      </a:r>
                      <a:endParaRPr sz="1800">
                        <a:solidFill>
                          <a:schemeClr val="dk1"/>
                        </a:solidFill>
                        <a:latin typeface="Average"/>
                        <a:ea typeface="Average"/>
                        <a:cs typeface="Average"/>
                        <a:sym typeface="Average"/>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34725">
                <a:tc vMerge="1"/>
                <a:tc vMerge="1"/>
              </a:tr>
              <a:tr h="563650">
                <a:tc vMerge="1"/>
                <a:tc vMerge="1"/>
              </a:tr>
            </a:tbl>
          </a:graphicData>
        </a:graphic>
      </p:graphicFrame>
      <p:sp>
        <p:nvSpPr>
          <p:cNvPr id="241" name="Google Shape;241;p4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43"/>
          <p:cNvPicPr preferRelativeResize="0"/>
          <p:nvPr/>
        </p:nvPicPr>
        <p:blipFill>
          <a:blip r:embed="rId3">
            <a:alphaModFix/>
          </a:blip>
          <a:stretch>
            <a:fillRect/>
          </a:stretch>
        </p:blipFill>
        <p:spPr>
          <a:xfrm>
            <a:off x="838200" y="352425"/>
            <a:ext cx="7467600" cy="4438650"/>
          </a:xfrm>
          <a:prstGeom prst="rect">
            <a:avLst/>
          </a:prstGeom>
          <a:noFill/>
          <a:ln>
            <a:noFill/>
          </a:ln>
        </p:spPr>
      </p:pic>
      <p:sp>
        <p:nvSpPr>
          <p:cNvPr id="247" name="Google Shape;247;p4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Faces are important in human communication</a:t>
            </a:r>
            <a:endParaRPr/>
          </a:p>
        </p:txBody>
      </p:sp>
      <p:sp>
        <p:nvSpPr>
          <p:cNvPr id="117" name="Google Shape;117;p2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Study Goals</a:t>
            </a:r>
            <a:endParaRPr/>
          </a:p>
        </p:txBody>
      </p:sp>
      <p:sp>
        <p:nvSpPr>
          <p:cNvPr id="253" name="Google Shape;253;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406400" lvl="0" marL="457200" rtl="0" algn="l">
              <a:spcBef>
                <a:spcPts val="0"/>
              </a:spcBef>
              <a:spcAft>
                <a:spcPts val="0"/>
              </a:spcAft>
              <a:buSzPts val="2800"/>
              <a:buChar char="●"/>
            </a:pPr>
            <a:r>
              <a:rPr lang="en" sz="2800"/>
              <a:t>Goal #1: Use OpenFace to process the mother-daughter interaction videos</a:t>
            </a:r>
            <a:endParaRPr sz="2800"/>
          </a:p>
          <a:p>
            <a:pPr indent="0" lvl="0" marL="0" rtl="0" algn="l">
              <a:spcBef>
                <a:spcPts val="0"/>
              </a:spcBef>
              <a:spcAft>
                <a:spcPts val="0"/>
              </a:spcAft>
              <a:buNone/>
            </a:pPr>
            <a:r>
              <a:t/>
            </a:r>
            <a:endParaRPr sz="2800"/>
          </a:p>
          <a:p>
            <a:pPr indent="-406400" lvl="0" marL="457200" rtl="0" algn="l">
              <a:spcBef>
                <a:spcPts val="0"/>
              </a:spcBef>
              <a:spcAft>
                <a:spcPts val="0"/>
              </a:spcAft>
              <a:buSzPts val="2800"/>
              <a:buChar char="●"/>
            </a:pPr>
            <a:r>
              <a:rPr lang="en" sz="2800"/>
              <a:t>Goal #2: Replicate Haines et al. (2019) as closely as possible</a:t>
            </a:r>
            <a:endParaRPr sz="2800"/>
          </a:p>
          <a:p>
            <a:pPr indent="0" lvl="0" marL="0" rtl="0" algn="l">
              <a:spcBef>
                <a:spcPts val="0"/>
              </a:spcBef>
              <a:spcAft>
                <a:spcPts val="0"/>
              </a:spcAft>
              <a:buNone/>
            </a:pPr>
            <a:r>
              <a:t/>
            </a:r>
            <a:endParaRPr sz="2800"/>
          </a:p>
          <a:p>
            <a:pPr indent="-406400" lvl="0" marL="457200" rtl="0" algn="l">
              <a:spcBef>
                <a:spcPts val="0"/>
              </a:spcBef>
              <a:spcAft>
                <a:spcPts val="0"/>
              </a:spcAft>
              <a:buSzPts val="2800"/>
              <a:buChar char="●"/>
            </a:pPr>
            <a:r>
              <a:rPr lang="en" sz="2800"/>
              <a:t>Goal #3: Attempt vector autoregression</a:t>
            </a:r>
            <a:endParaRPr sz="2800"/>
          </a:p>
        </p:txBody>
      </p:sp>
      <p:sp>
        <p:nvSpPr>
          <p:cNvPr id="254" name="Google Shape;254;p4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#1: Use OpenFace, create a “pipeline”</a:t>
            </a:r>
            <a:endParaRPr/>
          </a:p>
        </p:txBody>
      </p:sp>
      <p:sp>
        <p:nvSpPr>
          <p:cNvPr id="260" name="Google Shape;260;p45"/>
          <p:cNvSpPr txBox="1"/>
          <p:nvPr>
            <p:ph idx="1" type="body"/>
          </p:nvPr>
        </p:nvSpPr>
        <p:spPr>
          <a:xfrm>
            <a:off x="311700" y="1079175"/>
            <a:ext cx="8520600" cy="19386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Download OpenFace</a:t>
            </a:r>
            <a:endParaRPr/>
          </a:p>
          <a:p>
            <a:pPr indent="-342900" lvl="0" marL="457200" rtl="0" algn="l">
              <a:spcBef>
                <a:spcPts val="0"/>
              </a:spcBef>
              <a:spcAft>
                <a:spcPts val="0"/>
              </a:spcAft>
              <a:buSzPts val="1800"/>
              <a:buChar char="●"/>
            </a:pPr>
            <a:r>
              <a:rPr lang="en"/>
              <a:t>Wait three days for OpenFace to process videos of 47 dyads, </a:t>
            </a:r>
            <a:r>
              <a:rPr lang="en"/>
              <a:t>letting</a:t>
            </a:r>
            <a:r>
              <a:rPr lang="en"/>
              <a:t> the program run overnight</a:t>
            </a:r>
            <a:endParaRPr/>
          </a:p>
          <a:p>
            <a:pPr indent="-342900" lvl="0" marL="457200" rtl="0" algn="l">
              <a:spcBef>
                <a:spcPts val="0"/>
              </a:spcBef>
              <a:spcAft>
                <a:spcPts val="0"/>
              </a:spcAft>
              <a:buSzPts val="1800"/>
              <a:buChar char="●"/>
            </a:pPr>
            <a:r>
              <a:rPr lang="en"/>
              <a:t>Spend </a:t>
            </a:r>
            <a:r>
              <a:rPr lang="en"/>
              <a:t>a few </a:t>
            </a:r>
            <a:r>
              <a:rPr lang="en"/>
              <a:t>months </a:t>
            </a:r>
            <a:r>
              <a:rPr lang="en"/>
              <a:t>figuring out how to wrangle 500+ .csv files into one, write a lot of R code</a:t>
            </a:r>
            <a:endParaRPr/>
          </a:p>
          <a:p>
            <a:pPr indent="0" lvl="0" marL="0" rtl="0" algn="l">
              <a:spcBef>
                <a:spcPts val="1200"/>
              </a:spcBef>
              <a:spcAft>
                <a:spcPts val="1200"/>
              </a:spcAft>
              <a:buNone/>
            </a:pPr>
            <a:r>
              <a:rPr lang="en"/>
              <a:t>Code available here: </a:t>
            </a:r>
            <a:r>
              <a:rPr lang="en" u="sng">
                <a:solidFill>
                  <a:schemeClr val="hlink"/>
                </a:solidFill>
                <a:hlinkClick r:id="rId3"/>
              </a:rPr>
              <a:t>github.com/jrcalabrese/firstyear</a:t>
            </a:r>
            <a:endParaRPr/>
          </a:p>
        </p:txBody>
      </p:sp>
      <p:pic>
        <p:nvPicPr>
          <p:cNvPr id="261" name="Google Shape;261;p45"/>
          <p:cNvPicPr preferRelativeResize="0"/>
          <p:nvPr/>
        </p:nvPicPr>
        <p:blipFill>
          <a:blip r:embed="rId4">
            <a:alphaModFix/>
          </a:blip>
          <a:stretch>
            <a:fillRect/>
          </a:stretch>
        </p:blipFill>
        <p:spPr>
          <a:xfrm>
            <a:off x="2060913" y="2957025"/>
            <a:ext cx="5022183" cy="2016425"/>
          </a:xfrm>
          <a:prstGeom prst="rect">
            <a:avLst/>
          </a:prstGeom>
          <a:noFill/>
          <a:ln>
            <a:noFill/>
          </a:ln>
        </p:spPr>
      </p:pic>
      <p:sp>
        <p:nvSpPr>
          <p:cNvPr id="262" name="Google Shape;262;p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end result looks like this, ready for analysis: </a:t>
            </a:r>
            <a:endParaRPr/>
          </a:p>
        </p:txBody>
      </p:sp>
      <p:pic>
        <p:nvPicPr>
          <p:cNvPr id="268" name="Google Shape;268;p46"/>
          <p:cNvPicPr preferRelativeResize="0"/>
          <p:nvPr/>
        </p:nvPicPr>
        <p:blipFill>
          <a:blip r:embed="rId3">
            <a:alphaModFix/>
          </a:blip>
          <a:stretch>
            <a:fillRect/>
          </a:stretch>
        </p:blipFill>
        <p:spPr>
          <a:xfrm>
            <a:off x="311700" y="1017725"/>
            <a:ext cx="7802211" cy="3820975"/>
          </a:xfrm>
          <a:prstGeom prst="rect">
            <a:avLst/>
          </a:prstGeom>
          <a:noFill/>
          <a:ln>
            <a:noFill/>
          </a:ln>
        </p:spPr>
      </p:pic>
      <p:sp>
        <p:nvSpPr>
          <p:cNvPr id="269" name="Google Shape;269;p4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#2: MLM Models from Haines et al. (2019)</a:t>
            </a:r>
            <a:endParaRPr/>
          </a:p>
        </p:txBody>
      </p:sp>
      <p:pic>
        <p:nvPicPr>
          <p:cNvPr id="275" name="Google Shape;275;p47"/>
          <p:cNvPicPr preferRelativeResize="0"/>
          <p:nvPr/>
        </p:nvPicPr>
        <p:blipFill>
          <a:blip r:embed="rId3">
            <a:alphaModFix/>
          </a:blip>
          <a:stretch>
            <a:fillRect/>
          </a:stretch>
        </p:blipFill>
        <p:spPr>
          <a:xfrm>
            <a:off x="445600" y="1206775"/>
            <a:ext cx="5838825" cy="3305175"/>
          </a:xfrm>
          <a:prstGeom prst="rect">
            <a:avLst/>
          </a:prstGeom>
          <a:noFill/>
          <a:ln>
            <a:noFill/>
          </a:ln>
        </p:spPr>
      </p:pic>
      <p:sp>
        <p:nvSpPr>
          <p:cNvPr id="276" name="Google Shape;276;p47"/>
          <p:cNvSpPr txBox="1"/>
          <p:nvPr/>
        </p:nvSpPr>
        <p:spPr>
          <a:xfrm>
            <a:off x="6499625" y="1722650"/>
            <a:ext cx="2406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Haines et al. (2019) used composite emotion scores generated by iMotions</a:t>
            </a:r>
            <a:endParaRPr sz="1800">
              <a:solidFill>
                <a:schemeClr val="dk1"/>
              </a:solidFill>
              <a:latin typeface="Average"/>
              <a:ea typeface="Average"/>
              <a:cs typeface="Average"/>
              <a:sym typeface="Average"/>
            </a:endParaRPr>
          </a:p>
        </p:txBody>
      </p:sp>
      <p:sp>
        <p:nvSpPr>
          <p:cNvPr id="277" name="Google Shape;277;p4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#2: MLM Models from Haines et al. (2019)</a:t>
            </a:r>
            <a:endParaRPr/>
          </a:p>
        </p:txBody>
      </p:sp>
      <p:pic>
        <p:nvPicPr>
          <p:cNvPr id="283" name="Google Shape;283;p48"/>
          <p:cNvPicPr preferRelativeResize="0"/>
          <p:nvPr/>
        </p:nvPicPr>
        <p:blipFill>
          <a:blip r:embed="rId3">
            <a:alphaModFix/>
          </a:blip>
          <a:stretch>
            <a:fillRect/>
          </a:stretch>
        </p:blipFill>
        <p:spPr>
          <a:xfrm>
            <a:off x="408950" y="1231225"/>
            <a:ext cx="5838825" cy="3305175"/>
          </a:xfrm>
          <a:prstGeom prst="rect">
            <a:avLst/>
          </a:prstGeom>
          <a:noFill/>
          <a:ln>
            <a:noFill/>
          </a:ln>
        </p:spPr>
      </p:pic>
      <p:sp>
        <p:nvSpPr>
          <p:cNvPr id="284" name="Google Shape;284;p48"/>
          <p:cNvSpPr txBox="1"/>
          <p:nvPr/>
        </p:nvSpPr>
        <p:spPr>
          <a:xfrm>
            <a:off x="6304150" y="1544250"/>
            <a:ext cx="2638800" cy="20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Average"/>
                <a:ea typeface="Average"/>
                <a:cs typeface="Average"/>
                <a:sym typeface="Average"/>
              </a:rPr>
              <a:t>Two comparisons:</a:t>
            </a:r>
            <a:endParaRPr sz="1800">
              <a:solidFill>
                <a:schemeClr val="dk1"/>
              </a:solidFill>
              <a:latin typeface="Average"/>
              <a:ea typeface="Average"/>
              <a:cs typeface="Average"/>
              <a:sym typeface="Average"/>
            </a:endParaRPr>
          </a:p>
          <a:p>
            <a:pPr indent="-342900" lvl="0" marL="457200" rtl="0" algn="l">
              <a:lnSpc>
                <a:spcPct val="115000"/>
              </a:lnSpc>
              <a:spcBef>
                <a:spcPts val="0"/>
              </a:spcBef>
              <a:spcAft>
                <a:spcPts val="0"/>
              </a:spcAft>
              <a:buClr>
                <a:schemeClr val="dk1"/>
              </a:buClr>
              <a:buSzPts val="1800"/>
              <a:buFont typeface="Average"/>
              <a:buAutoNum type="arabicPeriod"/>
            </a:pPr>
            <a:r>
              <a:rPr lang="en" sz="1800">
                <a:solidFill>
                  <a:schemeClr val="dk1"/>
                </a:solidFill>
                <a:latin typeface="Average"/>
                <a:ea typeface="Average"/>
                <a:cs typeface="Average"/>
                <a:sym typeface="Average"/>
              </a:rPr>
              <a:t>Control vs. depressed+self-harm (C1)</a:t>
            </a:r>
            <a:endParaRPr sz="1800">
              <a:solidFill>
                <a:schemeClr val="dk1"/>
              </a:solidFill>
              <a:latin typeface="Average"/>
              <a:ea typeface="Average"/>
              <a:cs typeface="Average"/>
              <a:sym typeface="Average"/>
            </a:endParaRPr>
          </a:p>
          <a:p>
            <a:pPr indent="-342900" lvl="0" marL="457200" rtl="0" algn="l">
              <a:lnSpc>
                <a:spcPct val="115000"/>
              </a:lnSpc>
              <a:spcBef>
                <a:spcPts val="0"/>
              </a:spcBef>
              <a:spcAft>
                <a:spcPts val="0"/>
              </a:spcAft>
              <a:buClr>
                <a:schemeClr val="dk1"/>
              </a:buClr>
              <a:buSzPts val="1800"/>
              <a:buFont typeface="Average"/>
              <a:buAutoNum type="arabicPeriod"/>
            </a:pPr>
            <a:r>
              <a:rPr lang="en" sz="1800">
                <a:solidFill>
                  <a:schemeClr val="dk1"/>
                </a:solidFill>
                <a:latin typeface="Average"/>
                <a:ea typeface="Average"/>
                <a:cs typeface="Average"/>
                <a:sym typeface="Average"/>
              </a:rPr>
              <a:t>Depressed vs. </a:t>
            </a:r>
            <a:r>
              <a:rPr lang="en" sz="1800">
                <a:solidFill>
                  <a:schemeClr val="dk1"/>
                </a:solidFill>
                <a:latin typeface="Average"/>
                <a:ea typeface="Average"/>
                <a:cs typeface="Average"/>
                <a:sym typeface="Average"/>
              </a:rPr>
              <a:t>self</a:t>
            </a:r>
            <a:r>
              <a:rPr lang="en" sz="1800">
                <a:solidFill>
                  <a:schemeClr val="dk1"/>
                </a:solidFill>
                <a:latin typeface="Average"/>
                <a:ea typeface="Average"/>
                <a:cs typeface="Average"/>
                <a:sym typeface="Average"/>
              </a:rPr>
              <a:t>-harm (C2)</a:t>
            </a:r>
            <a:endParaRPr sz="1800">
              <a:solidFill>
                <a:schemeClr val="dk1"/>
              </a:solidFill>
              <a:latin typeface="Average"/>
              <a:ea typeface="Average"/>
              <a:cs typeface="Average"/>
              <a:sym typeface="Average"/>
            </a:endParaRPr>
          </a:p>
        </p:txBody>
      </p:sp>
      <p:sp>
        <p:nvSpPr>
          <p:cNvPr id="285" name="Google Shape;285;p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6" name="Google Shape;286;p48"/>
          <p:cNvPicPr preferRelativeResize="0"/>
          <p:nvPr/>
        </p:nvPicPr>
        <p:blipFill rotWithShape="1">
          <a:blip r:embed="rId4">
            <a:alphaModFix/>
          </a:blip>
          <a:srcRect b="0" l="0" r="0" t="68435"/>
          <a:stretch/>
        </p:blipFill>
        <p:spPr>
          <a:xfrm>
            <a:off x="2799600" y="3787250"/>
            <a:ext cx="4600575" cy="98615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#2: Replicate</a:t>
            </a:r>
            <a:r>
              <a:rPr lang="en"/>
              <a:t> Haines et al. (2019) with OpenFace</a:t>
            </a:r>
            <a:endParaRPr/>
          </a:p>
        </p:txBody>
      </p:sp>
      <p:pic>
        <p:nvPicPr>
          <p:cNvPr id="292" name="Google Shape;292;p49"/>
          <p:cNvPicPr preferRelativeResize="0"/>
          <p:nvPr/>
        </p:nvPicPr>
        <p:blipFill>
          <a:blip r:embed="rId3">
            <a:alphaModFix/>
          </a:blip>
          <a:stretch>
            <a:fillRect/>
          </a:stretch>
        </p:blipFill>
        <p:spPr>
          <a:xfrm>
            <a:off x="311700" y="1181100"/>
            <a:ext cx="6219825" cy="2781300"/>
          </a:xfrm>
          <a:prstGeom prst="rect">
            <a:avLst/>
          </a:prstGeom>
          <a:noFill/>
          <a:ln>
            <a:noFill/>
          </a:ln>
        </p:spPr>
      </p:pic>
      <p:sp>
        <p:nvSpPr>
          <p:cNvPr id="293" name="Google Shape;293;p49"/>
          <p:cNvSpPr txBox="1"/>
          <p:nvPr/>
        </p:nvSpPr>
        <p:spPr>
          <a:xfrm>
            <a:off x="6670675" y="1371150"/>
            <a:ext cx="22359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With OpenFace, we used raw Action Unit scores</a:t>
            </a:r>
            <a:endParaRPr sz="1800">
              <a:solidFill>
                <a:schemeClr val="dk1"/>
              </a:solidFill>
              <a:latin typeface="Average"/>
              <a:ea typeface="Average"/>
              <a:cs typeface="Average"/>
              <a:sym typeface="Average"/>
            </a:endParaRPr>
          </a:p>
          <a:p>
            <a:pPr indent="0" lvl="0" marL="0" rtl="0" algn="l">
              <a:spcBef>
                <a:spcPts val="0"/>
              </a:spcBef>
              <a:spcAft>
                <a:spcPts val="0"/>
              </a:spcAft>
              <a:buNone/>
            </a:pPr>
            <a:r>
              <a:t/>
            </a:r>
            <a:endParaRPr sz="1800">
              <a:solidFill>
                <a:schemeClr val="dk1"/>
              </a:solidFill>
              <a:latin typeface="Average"/>
              <a:ea typeface="Average"/>
              <a:cs typeface="Average"/>
              <a:sym typeface="Average"/>
            </a:endParaRPr>
          </a:p>
          <a:p>
            <a:pPr indent="0" lvl="0" marL="0" rtl="0" algn="l">
              <a:spcBef>
                <a:spcPts val="0"/>
              </a:spcBef>
              <a:spcAft>
                <a:spcPts val="0"/>
              </a:spcAft>
              <a:buNone/>
            </a:pPr>
            <a:r>
              <a:rPr lang="en" sz="1800">
                <a:solidFill>
                  <a:schemeClr val="dk1"/>
                </a:solidFill>
                <a:latin typeface="Average"/>
                <a:ea typeface="Average"/>
                <a:cs typeface="Average"/>
                <a:sym typeface="Average"/>
              </a:rPr>
              <a:t>The lmer() function from `lme4` package was used in both cases</a:t>
            </a:r>
            <a:endParaRPr sz="1800">
              <a:solidFill>
                <a:schemeClr val="dk1"/>
              </a:solidFill>
              <a:latin typeface="Average"/>
              <a:ea typeface="Average"/>
              <a:cs typeface="Average"/>
              <a:sym typeface="Average"/>
            </a:endParaRPr>
          </a:p>
        </p:txBody>
      </p:sp>
      <p:sp>
        <p:nvSpPr>
          <p:cNvPr id="294" name="Google Shape;294;p4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 is a significant difference in control versus depressed+self-harm mothers in AU09 and AU25 dyadic correspondence</a:t>
            </a:r>
            <a:endParaRPr/>
          </a:p>
          <a:p>
            <a:pPr indent="-342900" lvl="0" marL="457200" rtl="0" algn="l">
              <a:spcBef>
                <a:spcPts val="0"/>
              </a:spcBef>
              <a:spcAft>
                <a:spcPts val="0"/>
              </a:spcAft>
              <a:buSzPts val="1800"/>
              <a:buChar char="●"/>
            </a:pPr>
            <a:r>
              <a:rPr lang="en"/>
              <a:t>Dyadic correspondence was stronger in healthy dyads</a:t>
            </a:r>
            <a:endParaRPr/>
          </a:p>
          <a:p>
            <a:pPr indent="-342900" lvl="1" marL="914400" rtl="0" algn="l">
              <a:spcBef>
                <a:spcPts val="0"/>
              </a:spcBef>
              <a:spcAft>
                <a:spcPts val="0"/>
              </a:spcAft>
              <a:buSzPts val="1800"/>
              <a:buChar char="○"/>
            </a:pPr>
            <a:r>
              <a:rPr lang="en"/>
              <a:t>May act as an indicator that differentiates psychopathology groups</a:t>
            </a:r>
            <a:endParaRPr/>
          </a:p>
        </p:txBody>
      </p:sp>
      <p:pic>
        <p:nvPicPr>
          <p:cNvPr id="300" name="Google Shape;300;p50"/>
          <p:cNvPicPr preferRelativeResize="0"/>
          <p:nvPr/>
        </p:nvPicPr>
        <p:blipFill>
          <a:blip r:embed="rId3">
            <a:alphaModFix/>
          </a:blip>
          <a:stretch>
            <a:fillRect/>
          </a:stretch>
        </p:blipFill>
        <p:spPr>
          <a:xfrm>
            <a:off x="556050" y="3061250"/>
            <a:ext cx="3606835" cy="1214400"/>
          </a:xfrm>
          <a:prstGeom prst="rect">
            <a:avLst/>
          </a:prstGeom>
          <a:noFill/>
          <a:ln>
            <a:noFill/>
          </a:ln>
        </p:spPr>
      </p:pic>
      <p:pic>
        <p:nvPicPr>
          <p:cNvPr id="301" name="Google Shape;301;p50"/>
          <p:cNvPicPr preferRelativeResize="0"/>
          <p:nvPr/>
        </p:nvPicPr>
        <p:blipFill>
          <a:blip r:embed="rId4">
            <a:alphaModFix/>
          </a:blip>
          <a:stretch>
            <a:fillRect/>
          </a:stretch>
        </p:blipFill>
        <p:spPr>
          <a:xfrm>
            <a:off x="4571997" y="3061250"/>
            <a:ext cx="3817750" cy="1214394"/>
          </a:xfrm>
          <a:prstGeom prst="rect">
            <a:avLst/>
          </a:prstGeom>
          <a:noFill/>
          <a:ln>
            <a:noFill/>
          </a:ln>
        </p:spPr>
      </p:pic>
      <p:sp>
        <p:nvSpPr>
          <p:cNvPr id="302" name="Google Shape;302;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2640"/>
              <a:t>Goal #2: Examine dyadic correspondence</a:t>
            </a:r>
            <a:endParaRPr sz="2640"/>
          </a:p>
          <a:p>
            <a:pPr indent="0" lvl="0" marL="0" rtl="0" algn="l">
              <a:spcBef>
                <a:spcPts val="0"/>
              </a:spcBef>
              <a:spcAft>
                <a:spcPts val="0"/>
              </a:spcAft>
              <a:buSzPts val="990"/>
              <a:buNone/>
            </a:pPr>
            <a:r>
              <a:t/>
            </a:r>
            <a:endParaRPr sz="2700"/>
          </a:p>
        </p:txBody>
      </p:sp>
      <p:sp>
        <p:nvSpPr>
          <p:cNvPr id="303" name="Google Shape;303;p5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#3: </a:t>
            </a:r>
            <a:r>
              <a:rPr lang="en"/>
              <a:t>Vector autoregression</a:t>
            </a:r>
            <a:endParaRPr/>
          </a:p>
        </p:txBody>
      </p:sp>
      <p:sp>
        <p:nvSpPr>
          <p:cNvPr id="309" name="Google Shape;309;p51"/>
          <p:cNvSpPr txBox="1"/>
          <p:nvPr>
            <p:ph idx="1" type="body"/>
          </p:nvPr>
        </p:nvSpPr>
        <p:spPr>
          <a:xfrm>
            <a:off x="311700" y="1152475"/>
            <a:ext cx="4620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is vector autoregression?</a:t>
            </a:r>
            <a:endParaRPr/>
          </a:p>
          <a:p>
            <a:pPr indent="-342900" lvl="1" marL="914400" rtl="0" algn="l">
              <a:spcBef>
                <a:spcPts val="0"/>
              </a:spcBef>
              <a:spcAft>
                <a:spcPts val="0"/>
              </a:spcAft>
              <a:buSzPts val="1800"/>
              <a:buChar char="○"/>
            </a:pPr>
            <a:r>
              <a:rPr lang="en"/>
              <a:t>Models bidirectional effects across time (Eason et al., 2020)</a:t>
            </a:r>
            <a:endParaRPr/>
          </a:p>
          <a:p>
            <a:pPr indent="-342900" lvl="1" marL="914400" rtl="0" algn="l">
              <a:spcBef>
                <a:spcPts val="0"/>
              </a:spcBef>
              <a:spcAft>
                <a:spcPts val="0"/>
              </a:spcAft>
              <a:buSzPts val="1800"/>
              <a:buChar char="○"/>
            </a:pPr>
            <a:r>
              <a:rPr lang="en"/>
              <a:t>In vector autoregression, a current value is explained using its own lagged value (Stock &amp; Watson, 2001)</a:t>
            </a:r>
            <a:endParaRPr/>
          </a:p>
        </p:txBody>
      </p:sp>
      <p:pic>
        <p:nvPicPr>
          <p:cNvPr id="310" name="Google Shape;310;p51"/>
          <p:cNvPicPr preferRelativeResize="0"/>
          <p:nvPr/>
        </p:nvPicPr>
        <p:blipFill>
          <a:blip r:embed="rId3">
            <a:alphaModFix/>
          </a:blip>
          <a:stretch>
            <a:fillRect/>
          </a:stretch>
        </p:blipFill>
        <p:spPr>
          <a:xfrm>
            <a:off x="5098500" y="1152475"/>
            <a:ext cx="3733800" cy="3257550"/>
          </a:xfrm>
          <a:prstGeom prst="rect">
            <a:avLst/>
          </a:prstGeom>
          <a:noFill/>
          <a:ln>
            <a:noFill/>
          </a:ln>
        </p:spPr>
      </p:pic>
      <p:sp>
        <p:nvSpPr>
          <p:cNvPr id="311" name="Google Shape;311;p5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2"/>
          <p:cNvSpPr txBox="1"/>
          <p:nvPr>
            <p:ph type="title"/>
          </p:nvPr>
        </p:nvSpPr>
        <p:spPr>
          <a:xfrm>
            <a:off x="311700" y="310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Eason et al. (2020)</a:t>
            </a:r>
            <a:endParaRPr/>
          </a:p>
        </p:txBody>
      </p:sp>
      <p:pic>
        <p:nvPicPr>
          <p:cNvPr id="317" name="Google Shape;317;p52"/>
          <p:cNvPicPr preferRelativeResize="0"/>
          <p:nvPr/>
        </p:nvPicPr>
        <p:blipFill>
          <a:blip r:embed="rId3">
            <a:alphaModFix/>
          </a:blip>
          <a:stretch>
            <a:fillRect/>
          </a:stretch>
        </p:blipFill>
        <p:spPr>
          <a:xfrm>
            <a:off x="385677" y="1107100"/>
            <a:ext cx="5269450" cy="3835126"/>
          </a:xfrm>
          <a:prstGeom prst="rect">
            <a:avLst/>
          </a:prstGeom>
          <a:noFill/>
          <a:ln>
            <a:noFill/>
          </a:ln>
        </p:spPr>
      </p:pic>
      <p:pic>
        <p:nvPicPr>
          <p:cNvPr id="318" name="Google Shape;318;p52"/>
          <p:cNvPicPr preferRelativeResize="0"/>
          <p:nvPr/>
        </p:nvPicPr>
        <p:blipFill>
          <a:blip r:embed="rId4">
            <a:alphaModFix/>
          </a:blip>
          <a:stretch>
            <a:fillRect/>
          </a:stretch>
        </p:blipFill>
        <p:spPr>
          <a:xfrm>
            <a:off x="5795302" y="1107100"/>
            <a:ext cx="3184073" cy="2784300"/>
          </a:xfrm>
          <a:prstGeom prst="rect">
            <a:avLst/>
          </a:prstGeom>
          <a:noFill/>
          <a:ln>
            <a:noFill/>
          </a:ln>
        </p:spPr>
      </p:pic>
      <p:sp>
        <p:nvSpPr>
          <p:cNvPr id="319" name="Google Shape;319;p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attempt at vector autoregression</a:t>
            </a:r>
            <a:endParaRPr/>
          </a:p>
        </p:txBody>
      </p:sp>
      <p:sp>
        <p:nvSpPr>
          <p:cNvPr id="325" name="Google Shape;325;p53"/>
          <p:cNvSpPr txBox="1"/>
          <p:nvPr>
            <p:ph idx="1" type="body"/>
          </p:nvPr>
        </p:nvSpPr>
        <p:spPr>
          <a:xfrm>
            <a:off x="311700" y="1152475"/>
            <a:ext cx="8520600" cy="3619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used supplementary materials and code from Eason et al. (2020) as a “base” for vector autoregression in our dataset</a:t>
            </a:r>
            <a:endParaRPr/>
          </a:p>
          <a:p>
            <a:pPr indent="-342900" lvl="0" marL="457200" rtl="0" algn="l">
              <a:spcBef>
                <a:spcPts val="0"/>
              </a:spcBef>
              <a:spcAft>
                <a:spcPts val="0"/>
              </a:spcAft>
              <a:buSzPts val="1800"/>
              <a:buChar char="●"/>
            </a:pPr>
            <a:r>
              <a:rPr lang="en"/>
              <a:t>(Un)fortunately, vector autoregression is a powerful technique</a:t>
            </a:r>
            <a:endParaRPr/>
          </a:p>
          <a:p>
            <a:pPr indent="-342900" lvl="1" marL="914400" rtl="0" algn="l">
              <a:spcBef>
                <a:spcPts val="0"/>
              </a:spcBef>
              <a:spcAft>
                <a:spcPts val="0"/>
              </a:spcAft>
              <a:buSzPts val="1800"/>
              <a:buChar char="○"/>
            </a:pPr>
            <a:r>
              <a:rPr lang="en"/>
              <a:t>Since we lacked access to powerful computers, the analysis kept </a:t>
            </a:r>
            <a:r>
              <a:rPr lang="en"/>
              <a:t>crashing</a:t>
            </a:r>
            <a:r>
              <a:rPr lang="en"/>
              <a:t> whenever I tried to use the whole dataset</a:t>
            </a:r>
            <a:endParaRPr/>
          </a:p>
          <a:p>
            <a:pPr indent="-342900" lvl="0" marL="457200" rtl="0" algn="l">
              <a:spcBef>
                <a:spcPts val="0"/>
              </a:spcBef>
              <a:spcAft>
                <a:spcPts val="0"/>
              </a:spcAft>
              <a:buSzPts val="1800"/>
              <a:buChar char="●"/>
            </a:pPr>
            <a:r>
              <a:rPr lang="en"/>
              <a:t>We had to compromise</a:t>
            </a:r>
            <a:endParaRPr/>
          </a:p>
          <a:p>
            <a:pPr indent="-342900" lvl="1" marL="914400" rtl="0" algn="l">
              <a:spcBef>
                <a:spcPts val="0"/>
              </a:spcBef>
              <a:spcAft>
                <a:spcPts val="0"/>
              </a:spcAft>
              <a:buSzPts val="1800"/>
              <a:buChar char="○"/>
            </a:pPr>
            <a:r>
              <a:rPr lang="en"/>
              <a:t>Only looked at one dyad at a time</a:t>
            </a:r>
            <a:endParaRPr/>
          </a:p>
          <a:p>
            <a:pPr indent="-342900" lvl="1" marL="914400" rtl="0" algn="l">
              <a:spcBef>
                <a:spcPts val="0"/>
              </a:spcBef>
              <a:spcAft>
                <a:spcPts val="0"/>
              </a:spcAft>
              <a:buSzPts val="1800"/>
              <a:buChar char="○"/>
            </a:pPr>
            <a:r>
              <a:rPr lang="en"/>
              <a:t>Only used AU06, AU12, AU09, and AU10</a:t>
            </a:r>
            <a:endParaRPr/>
          </a:p>
          <a:p>
            <a:pPr indent="-342900" lvl="0" marL="457200" rtl="0" algn="l">
              <a:spcBef>
                <a:spcPts val="0"/>
              </a:spcBef>
              <a:spcAft>
                <a:spcPts val="0"/>
              </a:spcAft>
              <a:buSzPts val="1800"/>
              <a:buChar char="●"/>
            </a:pPr>
            <a:r>
              <a:rPr lang="en"/>
              <a:t>Mostly a test run</a:t>
            </a:r>
            <a:endParaRPr/>
          </a:p>
        </p:txBody>
      </p:sp>
      <p:sp>
        <p:nvSpPr>
          <p:cNvPr id="326" name="Google Shape;326;p5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Faces are important in human communication</a:t>
            </a:r>
            <a:endParaRPr/>
          </a:p>
          <a:p>
            <a:pPr indent="0" lvl="0" marL="0" rtl="0" algn="l">
              <a:spcBef>
                <a:spcPts val="0"/>
              </a:spcBef>
              <a:spcAft>
                <a:spcPts val="0"/>
              </a:spcAft>
              <a:buNone/>
            </a:pPr>
            <a:r>
              <a:t/>
            </a:r>
            <a:endParaRPr/>
          </a:p>
        </p:txBody>
      </p:sp>
      <p:sp>
        <p:nvSpPr>
          <p:cNvPr id="123" name="Google Shape;123;p27"/>
          <p:cNvSpPr txBox="1"/>
          <p:nvPr>
            <p:ph idx="1" type="body"/>
          </p:nvPr>
        </p:nvSpPr>
        <p:spPr>
          <a:xfrm>
            <a:off x="311700" y="1066950"/>
            <a:ext cx="8520600" cy="4076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Darwin’s </a:t>
            </a:r>
            <a:r>
              <a:rPr i="1" lang="en"/>
              <a:t>The Expression of Emotion of Man and Animals </a:t>
            </a:r>
            <a:r>
              <a:rPr lang="en"/>
              <a:t>(1899)</a:t>
            </a:r>
            <a:endParaRPr/>
          </a:p>
          <a:p>
            <a:pPr indent="-342900" lvl="1" marL="914400" rtl="0" algn="l">
              <a:spcBef>
                <a:spcPts val="0"/>
              </a:spcBef>
              <a:spcAft>
                <a:spcPts val="0"/>
              </a:spcAft>
              <a:buSzPts val="1800"/>
              <a:buChar char="○"/>
            </a:pPr>
            <a:r>
              <a:rPr lang="en"/>
              <a:t>Argued that emotions are intrinsic and universal</a:t>
            </a:r>
            <a:endParaRPr/>
          </a:p>
          <a:p>
            <a:pPr indent="-342900" lvl="1" marL="914400" rtl="0" algn="l">
              <a:spcBef>
                <a:spcPts val="0"/>
              </a:spcBef>
              <a:spcAft>
                <a:spcPts val="0"/>
              </a:spcAft>
              <a:buSzPts val="1800"/>
              <a:buChar char="○"/>
            </a:pPr>
            <a:r>
              <a:rPr lang="en"/>
              <a:t>Across cultures, people tend to generate similar spontaneous facial expressions</a:t>
            </a:r>
            <a:endParaRPr/>
          </a:p>
          <a:p>
            <a:pPr indent="-342900" lvl="0" marL="457200" rtl="0" algn="l">
              <a:spcBef>
                <a:spcPts val="0"/>
              </a:spcBef>
              <a:spcAft>
                <a:spcPts val="0"/>
              </a:spcAft>
              <a:buSzPts val="1800"/>
              <a:buChar char="●"/>
            </a:pPr>
            <a:r>
              <a:rPr lang="en"/>
              <a:t>Facial expressions facilitate social connectedness and interpersonal relationships (Schmidt &amp; Cohn, 2001)</a:t>
            </a:r>
            <a:endParaRPr/>
          </a:p>
          <a:p>
            <a:pPr indent="-342900" lvl="1" marL="914400" rtl="0" algn="l">
              <a:spcBef>
                <a:spcPts val="0"/>
              </a:spcBef>
              <a:spcAft>
                <a:spcPts val="0"/>
              </a:spcAft>
              <a:buSzPts val="1800"/>
              <a:buChar char="○"/>
            </a:pPr>
            <a:r>
              <a:rPr lang="en"/>
              <a:t>Theorized to be evolutionary adaptations</a:t>
            </a:r>
            <a:endParaRPr/>
          </a:p>
          <a:p>
            <a:pPr indent="-342900" lvl="0" marL="457200" rtl="0" algn="l">
              <a:spcBef>
                <a:spcPts val="0"/>
              </a:spcBef>
              <a:spcAft>
                <a:spcPts val="0"/>
              </a:spcAft>
              <a:buSzPts val="1800"/>
              <a:buChar char="●"/>
            </a:pPr>
            <a:r>
              <a:rPr lang="en"/>
              <a:t>Deficiencies in the recognition and production of facial expressions have been linked to early life abuse, psychopathology </a:t>
            </a:r>
            <a:r>
              <a:rPr lang="en"/>
              <a:t>(Pollak et al., 2000; Keltner et al., 1995)</a:t>
            </a:r>
            <a:endParaRPr/>
          </a:p>
        </p:txBody>
      </p:sp>
      <p:sp>
        <p:nvSpPr>
          <p:cNvPr id="124" name="Google Shape;124;p2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4"/>
          <p:cNvSpPr txBox="1"/>
          <p:nvPr>
            <p:ph type="title"/>
          </p:nvPr>
        </p:nvSpPr>
        <p:spPr>
          <a:xfrm>
            <a:off x="311700" y="445025"/>
            <a:ext cx="5170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do vector autoregression...</a:t>
            </a:r>
            <a:endParaRPr/>
          </a:p>
        </p:txBody>
      </p:sp>
      <p:pic>
        <p:nvPicPr>
          <p:cNvPr id="332" name="Google Shape;332;p54"/>
          <p:cNvPicPr preferRelativeResize="0"/>
          <p:nvPr/>
        </p:nvPicPr>
        <p:blipFill>
          <a:blip r:embed="rId3">
            <a:alphaModFix/>
          </a:blip>
          <a:stretch>
            <a:fillRect/>
          </a:stretch>
        </p:blipFill>
        <p:spPr>
          <a:xfrm>
            <a:off x="311700" y="1084600"/>
            <a:ext cx="4962525" cy="3714750"/>
          </a:xfrm>
          <a:prstGeom prst="rect">
            <a:avLst/>
          </a:prstGeom>
          <a:noFill/>
          <a:ln>
            <a:noFill/>
          </a:ln>
        </p:spPr>
      </p:pic>
      <p:pic>
        <p:nvPicPr>
          <p:cNvPr id="333" name="Google Shape;333;p54"/>
          <p:cNvPicPr preferRelativeResize="0"/>
          <p:nvPr/>
        </p:nvPicPr>
        <p:blipFill>
          <a:blip r:embed="rId4">
            <a:alphaModFix/>
          </a:blip>
          <a:stretch>
            <a:fillRect/>
          </a:stretch>
        </p:blipFill>
        <p:spPr>
          <a:xfrm>
            <a:off x="5777850" y="1064925"/>
            <a:ext cx="3015293" cy="3754100"/>
          </a:xfrm>
          <a:prstGeom prst="rect">
            <a:avLst/>
          </a:prstGeom>
          <a:noFill/>
          <a:ln>
            <a:noFill/>
          </a:ln>
        </p:spPr>
      </p:pic>
      <p:sp>
        <p:nvSpPr>
          <p:cNvPr id="334" name="Google Shape;334;p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5"/>
          <p:cNvSpPr txBox="1"/>
          <p:nvPr>
            <p:ph type="title"/>
          </p:nvPr>
        </p:nvSpPr>
        <p:spPr>
          <a:xfrm>
            <a:off x="311700" y="445025"/>
            <a:ext cx="8291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vector autoregression output look like?</a:t>
            </a:r>
            <a:endParaRPr/>
          </a:p>
        </p:txBody>
      </p:sp>
      <p:pic>
        <p:nvPicPr>
          <p:cNvPr id="340" name="Google Shape;340;p55"/>
          <p:cNvPicPr preferRelativeResize="0"/>
          <p:nvPr/>
        </p:nvPicPr>
        <p:blipFill>
          <a:blip r:embed="rId3">
            <a:alphaModFix/>
          </a:blip>
          <a:stretch>
            <a:fillRect/>
          </a:stretch>
        </p:blipFill>
        <p:spPr>
          <a:xfrm>
            <a:off x="5777850" y="1064925"/>
            <a:ext cx="3015293" cy="3754100"/>
          </a:xfrm>
          <a:prstGeom prst="rect">
            <a:avLst/>
          </a:prstGeom>
          <a:noFill/>
          <a:ln>
            <a:noFill/>
          </a:ln>
        </p:spPr>
      </p:pic>
      <p:pic>
        <p:nvPicPr>
          <p:cNvPr id="341" name="Google Shape;341;p55"/>
          <p:cNvPicPr preferRelativeResize="0"/>
          <p:nvPr/>
        </p:nvPicPr>
        <p:blipFill>
          <a:blip r:embed="rId4">
            <a:alphaModFix/>
          </a:blip>
          <a:stretch>
            <a:fillRect/>
          </a:stretch>
        </p:blipFill>
        <p:spPr>
          <a:xfrm>
            <a:off x="311700" y="1031488"/>
            <a:ext cx="5033776" cy="3820975"/>
          </a:xfrm>
          <a:prstGeom prst="rect">
            <a:avLst/>
          </a:prstGeom>
          <a:noFill/>
          <a:ln>
            <a:noFill/>
          </a:ln>
        </p:spPr>
      </p:pic>
      <p:sp>
        <p:nvSpPr>
          <p:cNvPr id="342" name="Google Shape;342;p5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6"/>
          <p:cNvSpPr txBox="1"/>
          <p:nvPr>
            <p:ph type="title"/>
          </p:nvPr>
        </p:nvSpPr>
        <p:spPr>
          <a:xfrm>
            <a:off x="311700" y="445025"/>
            <a:ext cx="8291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vector autoregression output look like?</a:t>
            </a:r>
            <a:endParaRPr/>
          </a:p>
        </p:txBody>
      </p:sp>
      <p:pic>
        <p:nvPicPr>
          <p:cNvPr id="348" name="Google Shape;348;p56"/>
          <p:cNvPicPr preferRelativeResize="0"/>
          <p:nvPr/>
        </p:nvPicPr>
        <p:blipFill>
          <a:blip r:embed="rId3">
            <a:alphaModFix/>
          </a:blip>
          <a:stretch>
            <a:fillRect/>
          </a:stretch>
        </p:blipFill>
        <p:spPr>
          <a:xfrm>
            <a:off x="5777850" y="1064925"/>
            <a:ext cx="3015293" cy="3754100"/>
          </a:xfrm>
          <a:prstGeom prst="rect">
            <a:avLst/>
          </a:prstGeom>
          <a:noFill/>
          <a:ln>
            <a:noFill/>
          </a:ln>
        </p:spPr>
      </p:pic>
      <p:pic>
        <p:nvPicPr>
          <p:cNvPr id="349" name="Google Shape;349;p56"/>
          <p:cNvPicPr preferRelativeResize="0"/>
          <p:nvPr/>
        </p:nvPicPr>
        <p:blipFill>
          <a:blip r:embed="rId4">
            <a:alphaModFix/>
          </a:blip>
          <a:stretch>
            <a:fillRect/>
          </a:stretch>
        </p:blipFill>
        <p:spPr>
          <a:xfrm>
            <a:off x="311700" y="1031488"/>
            <a:ext cx="5033776" cy="3820975"/>
          </a:xfrm>
          <a:prstGeom prst="rect">
            <a:avLst/>
          </a:prstGeom>
          <a:noFill/>
          <a:ln>
            <a:noFill/>
          </a:ln>
        </p:spPr>
      </p:pic>
      <p:sp>
        <p:nvSpPr>
          <p:cNvPr id="350" name="Google Shape;350;p56"/>
          <p:cNvSpPr/>
          <p:nvPr/>
        </p:nvSpPr>
        <p:spPr>
          <a:xfrm>
            <a:off x="314574" y="2465780"/>
            <a:ext cx="3235850" cy="2264650"/>
          </a:xfrm>
          <a:custGeom>
            <a:rect b="b" l="l" r="r" t="t"/>
            <a:pathLst>
              <a:path extrusionOk="0" h="90586" w="129434">
                <a:moveTo>
                  <a:pt x="52901" y="291"/>
                </a:moveTo>
                <a:cubicBezTo>
                  <a:pt x="44690" y="291"/>
                  <a:pt x="36252" y="-772"/>
                  <a:pt x="28286" y="1220"/>
                </a:cubicBezTo>
                <a:cubicBezTo>
                  <a:pt x="18405" y="3691"/>
                  <a:pt x="11745" y="13713"/>
                  <a:pt x="5994" y="22119"/>
                </a:cubicBezTo>
                <a:cubicBezTo>
                  <a:pt x="-2310" y="34257"/>
                  <a:pt x="-1629" y="53663"/>
                  <a:pt x="5994" y="66240"/>
                </a:cubicBezTo>
                <a:cubicBezTo>
                  <a:pt x="15331" y="81645"/>
                  <a:pt x="37414" y="85822"/>
                  <a:pt x="55223" y="88532"/>
                </a:cubicBezTo>
                <a:cubicBezTo>
                  <a:pt x="78430" y="92063"/>
                  <a:pt x="111423" y="93053"/>
                  <a:pt x="123958" y="73206"/>
                </a:cubicBezTo>
                <a:cubicBezTo>
                  <a:pt x="130741" y="62466"/>
                  <a:pt x="131032" y="46485"/>
                  <a:pt x="125351" y="35123"/>
                </a:cubicBezTo>
                <a:cubicBezTo>
                  <a:pt x="114326" y="13073"/>
                  <a:pt x="83127" y="3542"/>
                  <a:pt x="58474" y="3542"/>
                </a:cubicBezTo>
                <a:cubicBezTo>
                  <a:pt x="48661" y="3542"/>
                  <a:pt x="37379" y="1348"/>
                  <a:pt x="29215" y="6793"/>
                </a:cubicBezTo>
              </a:path>
            </a:pathLst>
          </a:custGeom>
          <a:noFill/>
          <a:ln cap="flat" cmpd="sng" w="38100">
            <a:solidFill>
              <a:srgbClr val="FF0000"/>
            </a:solidFill>
            <a:prstDash val="solid"/>
            <a:round/>
            <a:headEnd len="med" w="med" type="none"/>
            <a:tailEnd len="med" w="med" type="none"/>
          </a:ln>
        </p:spPr>
      </p:sp>
      <p:sp>
        <p:nvSpPr>
          <p:cNvPr id="351" name="Google Shape;351;p56"/>
          <p:cNvSpPr/>
          <p:nvPr/>
        </p:nvSpPr>
        <p:spPr>
          <a:xfrm>
            <a:off x="3146475" y="1271900"/>
            <a:ext cx="2500175" cy="1526250"/>
          </a:xfrm>
          <a:custGeom>
            <a:rect b="b" l="l" r="r" t="t"/>
            <a:pathLst>
              <a:path extrusionOk="0" h="61050" w="100007">
                <a:moveTo>
                  <a:pt x="0" y="61050"/>
                </a:moveTo>
                <a:cubicBezTo>
                  <a:pt x="23158" y="46575"/>
                  <a:pt x="46711" y="32613"/>
                  <a:pt x="68735" y="16466"/>
                </a:cubicBezTo>
                <a:cubicBezTo>
                  <a:pt x="75156" y="11758"/>
                  <a:pt x="82545" y="8302"/>
                  <a:pt x="90098" y="5784"/>
                </a:cubicBezTo>
                <a:cubicBezTo>
                  <a:pt x="92236" y="5071"/>
                  <a:pt x="94413" y="4472"/>
                  <a:pt x="96600" y="3926"/>
                </a:cubicBezTo>
                <a:cubicBezTo>
                  <a:pt x="97693" y="3653"/>
                  <a:pt x="100476" y="3935"/>
                  <a:pt x="99851" y="2997"/>
                </a:cubicBezTo>
                <a:cubicBezTo>
                  <a:pt x="96889" y="-1452"/>
                  <a:pt x="89390" y="621"/>
                  <a:pt x="84061" y="211"/>
                </a:cubicBezTo>
                <a:cubicBezTo>
                  <a:pt x="82672" y="104"/>
                  <a:pt x="81274" y="211"/>
                  <a:pt x="79881" y="211"/>
                </a:cubicBezTo>
                <a:cubicBezTo>
                  <a:pt x="79107" y="211"/>
                  <a:pt x="76800" y="59"/>
                  <a:pt x="77559" y="211"/>
                </a:cubicBezTo>
                <a:cubicBezTo>
                  <a:pt x="82861" y="1271"/>
                  <a:pt x="88071" y="2753"/>
                  <a:pt x="93349" y="3926"/>
                </a:cubicBezTo>
                <a:cubicBezTo>
                  <a:pt x="95018" y="4297"/>
                  <a:pt x="98458" y="2681"/>
                  <a:pt x="98458" y="4391"/>
                </a:cubicBezTo>
                <a:cubicBezTo>
                  <a:pt x="98458" y="7299"/>
                  <a:pt x="95924" y="9628"/>
                  <a:pt x="94743" y="12286"/>
                </a:cubicBezTo>
                <a:cubicBezTo>
                  <a:pt x="94602" y="12603"/>
                  <a:pt x="93369" y="16001"/>
                  <a:pt x="93349" y="16001"/>
                </a:cubicBezTo>
                <a:cubicBezTo>
                  <a:pt x="92420" y="16001"/>
                  <a:pt x="93124" y="14116"/>
                  <a:pt x="93349" y="13215"/>
                </a:cubicBezTo>
                <a:cubicBezTo>
                  <a:pt x="93971" y="10729"/>
                  <a:pt x="95455" y="8541"/>
                  <a:pt x="96600" y="6248"/>
                </a:cubicBezTo>
              </a:path>
            </a:pathLst>
          </a:custGeom>
          <a:noFill/>
          <a:ln cap="flat" cmpd="sng" w="38100">
            <a:solidFill>
              <a:srgbClr val="FF0000"/>
            </a:solidFill>
            <a:prstDash val="solid"/>
            <a:round/>
            <a:headEnd len="med" w="med" type="none"/>
            <a:tailEnd len="med" w="med" type="none"/>
          </a:ln>
        </p:spPr>
      </p:sp>
      <p:sp>
        <p:nvSpPr>
          <p:cNvPr id="352" name="Google Shape;352;p56"/>
          <p:cNvSpPr/>
          <p:nvPr/>
        </p:nvSpPr>
        <p:spPr>
          <a:xfrm>
            <a:off x="5703777" y="895922"/>
            <a:ext cx="1159325" cy="718000"/>
          </a:xfrm>
          <a:custGeom>
            <a:rect b="b" l="l" r="r" t="t"/>
            <a:pathLst>
              <a:path extrusionOk="0" h="28720" w="46373">
                <a:moveTo>
                  <a:pt x="8705" y="2246"/>
                </a:moveTo>
                <a:cubicBezTo>
                  <a:pt x="2040" y="5102"/>
                  <a:pt x="-3133" y="18794"/>
                  <a:pt x="2668" y="23145"/>
                </a:cubicBezTo>
                <a:cubicBezTo>
                  <a:pt x="13221" y="31060"/>
                  <a:pt x="34044" y="30770"/>
                  <a:pt x="42144" y="20358"/>
                </a:cubicBezTo>
                <a:cubicBezTo>
                  <a:pt x="45072" y="16594"/>
                  <a:pt x="47848" y="10515"/>
                  <a:pt x="45395" y="6426"/>
                </a:cubicBezTo>
                <a:cubicBezTo>
                  <a:pt x="41763" y="371"/>
                  <a:pt x="32020" y="853"/>
                  <a:pt x="24960" y="853"/>
                </a:cubicBezTo>
                <a:cubicBezTo>
                  <a:pt x="19230" y="853"/>
                  <a:pt x="12902" y="-1245"/>
                  <a:pt x="7777" y="1317"/>
                </a:cubicBezTo>
              </a:path>
            </a:pathLst>
          </a:custGeom>
          <a:noFill/>
          <a:ln cap="flat" cmpd="sng" w="38100">
            <a:solidFill>
              <a:srgbClr val="FF0000"/>
            </a:solidFill>
            <a:prstDash val="solid"/>
            <a:round/>
            <a:headEnd len="med" w="med" type="none"/>
            <a:tailEnd len="med" w="med" type="none"/>
          </a:ln>
        </p:spPr>
      </p:sp>
      <p:sp>
        <p:nvSpPr>
          <p:cNvPr id="353" name="Google Shape;353;p5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7"/>
          <p:cNvSpPr txBox="1"/>
          <p:nvPr>
            <p:ph type="title"/>
          </p:nvPr>
        </p:nvSpPr>
        <p:spPr>
          <a:xfrm>
            <a:off x="311700" y="445025"/>
            <a:ext cx="8291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vector autoregression output look like?</a:t>
            </a:r>
            <a:endParaRPr/>
          </a:p>
        </p:txBody>
      </p:sp>
      <p:pic>
        <p:nvPicPr>
          <p:cNvPr id="359" name="Google Shape;359;p57"/>
          <p:cNvPicPr preferRelativeResize="0"/>
          <p:nvPr/>
        </p:nvPicPr>
        <p:blipFill rotWithShape="1">
          <a:blip r:embed="rId3">
            <a:alphaModFix/>
          </a:blip>
          <a:srcRect b="0" l="0" r="0" t="0"/>
          <a:stretch/>
        </p:blipFill>
        <p:spPr>
          <a:xfrm>
            <a:off x="5777850" y="1064925"/>
            <a:ext cx="3015293" cy="3754100"/>
          </a:xfrm>
          <a:prstGeom prst="rect">
            <a:avLst/>
          </a:prstGeom>
          <a:noFill/>
          <a:ln>
            <a:noFill/>
          </a:ln>
        </p:spPr>
      </p:pic>
      <p:pic>
        <p:nvPicPr>
          <p:cNvPr id="360" name="Google Shape;360;p57"/>
          <p:cNvPicPr preferRelativeResize="0"/>
          <p:nvPr/>
        </p:nvPicPr>
        <p:blipFill>
          <a:blip r:embed="rId4">
            <a:alphaModFix/>
          </a:blip>
          <a:stretch>
            <a:fillRect/>
          </a:stretch>
        </p:blipFill>
        <p:spPr>
          <a:xfrm>
            <a:off x="311700" y="1031488"/>
            <a:ext cx="5033776" cy="3820975"/>
          </a:xfrm>
          <a:prstGeom prst="rect">
            <a:avLst/>
          </a:prstGeom>
          <a:noFill/>
          <a:ln>
            <a:noFill/>
          </a:ln>
        </p:spPr>
      </p:pic>
      <p:sp>
        <p:nvSpPr>
          <p:cNvPr id="361" name="Google Shape;361;p57"/>
          <p:cNvSpPr/>
          <p:nvPr/>
        </p:nvSpPr>
        <p:spPr>
          <a:xfrm>
            <a:off x="314574" y="2465780"/>
            <a:ext cx="3235850" cy="2264650"/>
          </a:xfrm>
          <a:custGeom>
            <a:rect b="b" l="l" r="r" t="t"/>
            <a:pathLst>
              <a:path extrusionOk="0" h="90586" w="129434">
                <a:moveTo>
                  <a:pt x="52901" y="291"/>
                </a:moveTo>
                <a:cubicBezTo>
                  <a:pt x="44690" y="291"/>
                  <a:pt x="36252" y="-772"/>
                  <a:pt x="28286" y="1220"/>
                </a:cubicBezTo>
                <a:cubicBezTo>
                  <a:pt x="18405" y="3691"/>
                  <a:pt x="11745" y="13713"/>
                  <a:pt x="5994" y="22119"/>
                </a:cubicBezTo>
                <a:cubicBezTo>
                  <a:pt x="-2310" y="34257"/>
                  <a:pt x="-1629" y="53663"/>
                  <a:pt x="5994" y="66240"/>
                </a:cubicBezTo>
                <a:cubicBezTo>
                  <a:pt x="15331" y="81645"/>
                  <a:pt x="37414" y="85822"/>
                  <a:pt x="55223" y="88532"/>
                </a:cubicBezTo>
                <a:cubicBezTo>
                  <a:pt x="78430" y="92063"/>
                  <a:pt x="111423" y="93053"/>
                  <a:pt x="123958" y="73206"/>
                </a:cubicBezTo>
                <a:cubicBezTo>
                  <a:pt x="130741" y="62466"/>
                  <a:pt x="131032" y="46485"/>
                  <a:pt x="125351" y="35123"/>
                </a:cubicBezTo>
                <a:cubicBezTo>
                  <a:pt x="114326" y="13073"/>
                  <a:pt x="83127" y="3542"/>
                  <a:pt x="58474" y="3542"/>
                </a:cubicBezTo>
                <a:cubicBezTo>
                  <a:pt x="48661" y="3542"/>
                  <a:pt x="37379" y="1348"/>
                  <a:pt x="29215" y="6793"/>
                </a:cubicBezTo>
              </a:path>
            </a:pathLst>
          </a:custGeom>
          <a:noFill/>
          <a:ln cap="flat" cmpd="sng" w="38100">
            <a:solidFill>
              <a:srgbClr val="FF0000"/>
            </a:solidFill>
            <a:prstDash val="solid"/>
            <a:round/>
            <a:headEnd len="med" w="med" type="none"/>
            <a:tailEnd len="med" w="med" type="none"/>
          </a:ln>
        </p:spPr>
      </p:sp>
      <p:sp>
        <p:nvSpPr>
          <p:cNvPr id="362" name="Google Shape;362;p57"/>
          <p:cNvSpPr/>
          <p:nvPr/>
        </p:nvSpPr>
        <p:spPr>
          <a:xfrm>
            <a:off x="3146475" y="1271900"/>
            <a:ext cx="2500175" cy="1526250"/>
          </a:xfrm>
          <a:custGeom>
            <a:rect b="b" l="l" r="r" t="t"/>
            <a:pathLst>
              <a:path extrusionOk="0" h="61050" w="100007">
                <a:moveTo>
                  <a:pt x="0" y="61050"/>
                </a:moveTo>
                <a:cubicBezTo>
                  <a:pt x="23158" y="46575"/>
                  <a:pt x="46711" y="32613"/>
                  <a:pt x="68735" y="16466"/>
                </a:cubicBezTo>
                <a:cubicBezTo>
                  <a:pt x="75156" y="11758"/>
                  <a:pt x="82545" y="8302"/>
                  <a:pt x="90098" y="5784"/>
                </a:cubicBezTo>
                <a:cubicBezTo>
                  <a:pt x="92236" y="5071"/>
                  <a:pt x="94413" y="4472"/>
                  <a:pt x="96600" y="3926"/>
                </a:cubicBezTo>
                <a:cubicBezTo>
                  <a:pt x="97693" y="3653"/>
                  <a:pt x="100476" y="3935"/>
                  <a:pt x="99851" y="2997"/>
                </a:cubicBezTo>
                <a:cubicBezTo>
                  <a:pt x="96889" y="-1452"/>
                  <a:pt x="89390" y="621"/>
                  <a:pt x="84061" y="211"/>
                </a:cubicBezTo>
                <a:cubicBezTo>
                  <a:pt x="82672" y="104"/>
                  <a:pt x="81274" y="211"/>
                  <a:pt x="79881" y="211"/>
                </a:cubicBezTo>
                <a:cubicBezTo>
                  <a:pt x="79107" y="211"/>
                  <a:pt x="76800" y="59"/>
                  <a:pt x="77559" y="211"/>
                </a:cubicBezTo>
                <a:cubicBezTo>
                  <a:pt x="82861" y="1271"/>
                  <a:pt x="88071" y="2753"/>
                  <a:pt x="93349" y="3926"/>
                </a:cubicBezTo>
                <a:cubicBezTo>
                  <a:pt x="95018" y="4297"/>
                  <a:pt x="98458" y="2681"/>
                  <a:pt x="98458" y="4391"/>
                </a:cubicBezTo>
                <a:cubicBezTo>
                  <a:pt x="98458" y="7299"/>
                  <a:pt x="95924" y="9628"/>
                  <a:pt x="94743" y="12286"/>
                </a:cubicBezTo>
                <a:cubicBezTo>
                  <a:pt x="94602" y="12603"/>
                  <a:pt x="93369" y="16001"/>
                  <a:pt x="93349" y="16001"/>
                </a:cubicBezTo>
                <a:cubicBezTo>
                  <a:pt x="92420" y="16001"/>
                  <a:pt x="93124" y="14116"/>
                  <a:pt x="93349" y="13215"/>
                </a:cubicBezTo>
                <a:cubicBezTo>
                  <a:pt x="93971" y="10729"/>
                  <a:pt x="95455" y="8541"/>
                  <a:pt x="96600" y="6248"/>
                </a:cubicBezTo>
              </a:path>
            </a:pathLst>
          </a:custGeom>
          <a:noFill/>
          <a:ln cap="flat" cmpd="sng" w="38100">
            <a:solidFill>
              <a:srgbClr val="FF0000"/>
            </a:solidFill>
            <a:prstDash val="solid"/>
            <a:round/>
            <a:headEnd len="med" w="med" type="none"/>
            <a:tailEnd len="med" w="med" type="none"/>
          </a:ln>
        </p:spPr>
      </p:sp>
      <p:sp>
        <p:nvSpPr>
          <p:cNvPr id="363" name="Google Shape;363;p57"/>
          <p:cNvSpPr/>
          <p:nvPr/>
        </p:nvSpPr>
        <p:spPr>
          <a:xfrm>
            <a:off x="5703777" y="895922"/>
            <a:ext cx="1159325" cy="718000"/>
          </a:xfrm>
          <a:custGeom>
            <a:rect b="b" l="l" r="r" t="t"/>
            <a:pathLst>
              <a:path extrusionOk="0" h="28720" w="46373">
                <a:moveTo>
                  <a:pt x="8705" y="2246"/>
                </a:moveTo>
                <a:cubicBezTo>
                  <a:pt x="2040" y="5102"/>
                  <a:pt x="-3133" y="18794"/>
                  <a:pt x="2668" y="23145"/>
                </a:cubicBezTo>
                <a:cubicBezTo>
                  <a:pt x="13221" y="31060"/>
                  <a:pt x="34044" y="30770"/>
                  <a:pt x="42144" y="20358"/>
                </a:cubicBezTo>
                <a:cubicBezTo>
                  <a:pt x="45072" y="16594"/>
                  <a:pt x="47848" y="10515"/>
                  <a:pt x="45395" y="6426"/>
                </a:cubicBezTo>
                <a:cubicBezTo>
                  <a:pt x="41763" y="371"/>
                  <a:pt x="32020" y="853"/>
                  <a:pt x="24960" y="853"/>
                </a:cubicBezTo>
                <a:cubicBezTo>
                  <a:pt x="19230" y="853"/>
                  <a:pt x="12902" y="-1245"/>
                  <a:pt x="7777" y="1317"/>
                </a:cubicBezTo>
              </a:path>
            </a:pathLst>
          </a:custGeom>
          <a:noFill/>
          <a:ln cap="flat" cmpd="sng" w="38100">
            <a:solidFill>
              <a:srgbClr val="FF0000"/>
            </a:solidFill>
            <a:prstDash val="solid"/>
            <a:round/>
            <a:headEnd len="med" w="med" type="none"/>
            <a:tailEnd len="med" w="med" type="none"/>
          </a:ln>
        </p:spPr>
      </p:sp>
      <p:sp>
        <p:nvSpPr>
          <p:cNvPr id="364" name="Google Shape;364;p5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vector autoregression visualization look like?</a:t>
            </a:r>
            <a:endParaRPr/>
          </a:p>
          <a:p>
            <a:pPr indent="0" lvl="0" marL="0" rtl="0" algn="l">
              <a:spcBef>
                <a:spcPts val="0"/>
              </a:spcBef>
              <a:spcAft>
                <a:spcPts val="0"/>
              </a:spcAft>
              <a:buNone/>
            </a:pPr>
            <a:r>
              <a:t/>
            </a:r>
            <a:endParaRPr/>
          </a:p>
        </p:txBody>
      </p:sp>
      <p:pic>
        <p:nvPicPr>
          <p:cNvPr id="370" name="Google Shape;370;p58"/>
          <p:cNvPicPr preferRelativeResize="0"/>
          <p:nvPr/>
        </p:nvPicPr>
        <p:blipFill rotWithShape="1">
          <a:blip r:embed="rId3">
            <a:alphaModFix/>
          </a:blip>
          <a:srcRect b="0" l="4858" r="10057" t="0"/>
          <a:stretch/>
        </p:blipFill>
        <p:spPr>
          <a:xfrm>
            <a:off x="586425" y="1017725"/>
            <a:ext cx="3750725" cy="3701325"/>
          </a:xfrm>
          <a:prstGeom prst="rect">
            <a:avLst/>
          </a:prstGeom>
          <a:noFill/>
          <a:ln>
            <a:noFill/>
          </a:ln>
        </p:spPr>
      </p:pic>
      <p:pic>
        <p:nvPicPr>
          <p:cNvPr id="371" name="Google Shape;371;p58"/>
          <p:cNvPicPr preferRelativeResize="0"/>
          <p:nvPr/>
        </p:nvPicPr>
        <p:blipFill>
          <a:blip r:embed="rId4">
            <a:alphaModFix/>
          </a:blip>
          <a:stretch>
            <a:fillRect/>
          </a:stretch>
        </p:blipFill>
        <p:spPr>
          <a:xfrm>
            <a:off x="5777850" y="1064925"/>
            <a:ext cx="3015293" cy="3754100"/>
          </a:xfrm>
          <a:prstGeom prst="rect">
            <a:avLst/>
          </a:prstGeom>
          <a:noFill/>
          <a:ln>
            <a:noFill/>
          </a:ln>
        </p:spPr>
      </p:pic>
      <p:sp>
        <p:nvSpPr>
          <p:cNvPr id="372" name="Google Shape;372;p5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vector autoregression visualization look like?</a:t>
            </a:r>
            <a:endParaRPr/>
          </a:p>
          <a:p>
            <a:pPr indent="0" lvl="0" marL="0" rtl="0" algn="l">
              <a:spcBef>
                <a:spcPts val="0"/>
              </a:spcBef>
              <a:spcAft>
                <a:spcPts val="0"/>
              </a:spcAft>
              <a:buNone/>
            </a:pPr>
            <a:r>
              <a:t/>
            </a:r>
            <a:endParaRPr/>
          </a:p>
        </p:txBody>
      </p:sp>
      <p:pic>
        <p:nvPicPr>
          <p:cNvPr id="378" name="Google Shape;378;p59"/>
          <p:cNvPicPr preferRelativeResize="0"/>
          <p:nvPr/>
        </p:nvPicPr>
        <p:blipFill rotWithShape="1">
          <a:blip r:embed="rId3">
            <a:alphaModFix/>
          </a:blip>
          <a:srcRect b="0" l="4858" r="10057" t="0"/>
          <a:stretch/>
        </p:blipFill>
        <p:spPr>
          <a:xfrm>
            <a:off x="586425" y="1017725"/>
            <a:ext cx="3750725" cy="3701325"/>
          </a:xfrm>
          <a:prstGeom prst="rect">
            <a:avLst/>
          </a:prstGeom>
          <a:noFill/>
          <a:ln>
            <a:noFill/>
          </a:ln>
        </p:spPr>
      </p:pic>
      <p:pic>
        <p:nvPicPr>
          <p:cNvPr id="379" name="Google Shape;379;p59"/>
          <p:cNvPicPr preferRelativeResize="0"/>
          <p:nvPr/>
        </p:nvPicPr>
        <p:blipFill rotWithShape="1">
          <a:blip r:embed="rId4">
            <a:alphaModFix/>
          </a:blip>
          <a:srcRect b="0" l="0" r="0" t="0"/>
          <a:stretch/>
        </p:blipFill>
        <p:spPr>
          <a:xfrm>
            <a:off x="5777850" y="1064925"/>
            <a:ext cx="3015293" cy="3754100"/>
          </a:xfrm>
          <a:prstGeom prst="rect">
            <a:avLst/>
          </a:prstGeom>
          <a:noFill/>
          <a:ln>
            <a:noFill/>
          </a:ln>
        </p:spPr>
      </p:pic>
      <p:sp>
        <p:nvSpPr>
          <p:cNvPr id="380" name="Google Shape;380;p59"/>
          <p:cNvSpPr/>
          <p:nvPr/>
        </p:nvSpPr>
        <p:spPr>
          <a:xfrm>
            <a:off x="1054106" y="1408726"/>
            <a:ext cx="1298025" cy="811175"/>
          </a:xfrm>
          <a:custGeom>
            <a:rect b="b" l="l" r="r" t="t"/>
            <a:pathLst>
              <a:path extrusionOk="0" h="32447" w="51921">
                <a:moveTo>
                  <a:pt x="15488" y="5260"/>
                </a:moveTo>
                <a:cubicBezTo>
                  <a:pt x="11192" y="5260"/>
                  <a:pt x="6092" y="5613"/>
                  <a:pt x="3054" y="8651"/>
                </a:cubicBezTo>
                <a:cubicBezTo>
                  <a:pt x="-546" y="12251"/>
                  <a:pt x="-1112" y="20313"/>
                  <a:pt x="2488" y="23912"/>
                </a:cubicBezTo>
                <a:cubicBezTo>
                  <a:pt x="14118" y="35537"/>
                  <a:pt x="48438" y="36081"/>
                  <a:pt x="51662" y="19956"/>
                </a:cubicBezTo>
                <a:cubicBezTo>
                  <a:pt x="53739" y="9569"/>
                  <a:pt x="37304" y="1486"/>
                  <a:pt x="26793" y="173"/>
                </a:cubicBezTo>
                <a:cubicBezTo>
                  <a:pt x="21256" y="-519"/>
                  <a:pt x="15981" y="3564"/>
                  <a:pt x="10401" y="3564"/>
                </a:cubicBezTo>
              </a:path>
            </a:pathLst>
          </a:custGeom>
          <a:noFill/>
          <a:ln cap="flat" cmpd="sng" w="28575">
            <a:solidFill>
              <a:srgbClr val="FF0000"/>
            </a:solidFill>
            <a:prstDash val="solid"/>
            <a:round/>
            <a:headEnd len="med" w="med" type="none"/>
            <a:tailEnd len="med" w="med" type="none"/>
          </a:ln>
        </p:spPr>
      </p:sp>
      <p:sp>
        <p:nvSpPr>
          <p:cNvPr id="381" name="Google Shape;381;p5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vector autoregression visualization look like?</a:t>
            </a:r>
            <a:endParaRPr/>
          </a:p>
          <a:p>
            <a:pPr indent="0" lvl="0" marL="0" rtl="0" algn="l">
              <a:spcBef>
                <a:spcPts val="0"/>
              </a:spcBef>
              <a:spcAft>
                <a:spcPts val="0"/>
              </a:spcAft>
              <a:buNone/>
            </a:pPr>
            <a:r>
              <a:t/>
            </a:r>
            <a:endParaRPr/>
          </a:p>
        </p:txBody>
      </p:sp>
      <p:pic>
        <p:nvPicPr>
          <p:cNvPr id="387" name="Google Shape;387;p60"/>
          <p:cNvPicPr preferRelativeResize="0"/>
          <p:nvPr/>
        </p:nvPicPr>
        <p:blipFill rotWithShape="1">
          <a:blip r:embed="rId3">
            <a:alphaModFix/>
          </a:blip>
          <a:srcRect b="0" l="4858" r="10057" t="0"/>
          <a:stretch/>
        </p:blipFill>
        <p:spPr>
          <a:xfrm>
            <a:off x="586425" y="1017725"/>
            <a:ext cx="3750725" cy="3701325"/>
          </a:xfrm>
          <a:prstGeom prst="rect">
            <a:avLst/>
          </a:prstGeom>
          <a:noFill/>
          <a:ln>
            <a:noFill/>
          </a:ln>
        </p:spPr>
      </p:pic>
      <p:pic>
        <p:nvPicPr>
          <p:cNvPr id="388" name="Google Shape;388;p60"/>
          <p:cNvPicPr preferRelativeResize="0"/>
          <p:nvPr/>
        </p:nvPicPr>
        <p:blipFill rotWithShape="1">
          <a:blip r:embed="rId4">
            <a:alphaModFix/>
          </a:blip>
          <a:srcRect b="0" l="0" r="0" t="0"/>
          <a:stretch/>
        </p:blipFill>
        <p:spPr>
          <a:xfrm>
            <a:off x="5777850" y="1064925"/>
            <a:ext cx="3015293" cy="3754100"/>
          </a:xfrm>
          <a:prstGeom prst="rect">
            <a:avLst/>
          </a:prstGeom>
          <a:noFill/>
          <a:ln>
            <a:noFill/>
          </a:ln>
        </p:spPr>
      </p:pic>
      <p:sp>
        <p:nvSpPr>
          <p:cNvPr id="389" name="Google Shape;389;p60"/>
          <p:cNvSpPr/>
          <p:nvPr/>
        </p:nvSpPr>
        <p:spPr>
          <a:xfrm>
            <a:off x="1025856" y="2166164"/>
            <a:ext cx="1298025" cy="811175"/>
          </a:xfrm>
          <a:custGeom>
            <a:rect b="b" l="l" r="r" t="t"/>
            <a:pathLst>
              <a:path extrusionOk="0" h="32447" w="51921">
                <a:moveTo>
                  <a:pt x="15488" y="5260"/>
                </a:moveTo>
                <a:cubicBezTo>
                  <a:pt x="11192" y="5260"/>
                  <a:pt x="6092" y="5613"/>
                  <a:pt x="3054" y="8651"/>
                </a:cubicBezTo>
                <a:cubicBezTo>
                  <a:pt x="-546" y="12251"/>
                  <a:pt x="-1112" y="20313"/>
                  <a:pt x="2488" y="23912"/>
                </a:cubicBezTo>
                <a:cubicBezTo>
                  <a:pt x="14118" y="35537"/>
                  <a:pt x="48438" y="36081"/>
                  <a:pt x="51662" y="19956"/>
                </a:cubicBezTo>
                <a:cubicBezTo>
                  <a:pt x="53739" y="9569"/>
                  <a:pt x="37304" y="1486"/>
                  <a:pt x="26793" y="173"/>
                </a:cubicBezTo>
                <a:cubicBezTo>
                  <a:pt x="21256" y="-519"/>
                  <a:pt x="15981" y="3564"/>
                  <a:pt x="10401" y="3564"/>
                </a:cubicBezTo>
              </a:path>
            </a:pathLst>
          </a:custGeom>
          <a:noFill/>
          <a:ln cap="flat" cmpd="sng" w="28575">
            <a:solidFill>
              <a:srgbClr val="FF0000"/>
            </a:solidFill>
            <a:prstDash val="solid"/>
            <a:round/>
            <a:headEnd len="med" w="med" type="none"/>
            <a:tailEnd len="med" w="med" type="none"/>
          </a:ln>
        </p:spPr>
      </p:sp>
      <p:sp>
        <p:nvSpPr>
          <p:cNvPr id="390" name="Google Shape;390;p6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vector autoregression visualization look like?</a:t>
            </a:r>
            <a:endParaRPr/>
          </a:p>
          <a:p>
            <a:pPr indent="0" lvl="0" marL="0" rtl="0" algn="l">
              <a:spcBef>
                <a:spcPts val="0"/>
              </a:spcBef>
              <a:spcAft>
                <a:spcPts val="0"/>
              </a:spcAft>
              <a:buNone/>
            </a:pPr>
            <a:r>
              <a:t/>
            </a:r>
            <a:endParaRPr/>
          </a:p>
        </p:txBody>
      </p:sp>
      <p:pic>
        <p:nvPicPr>
          <p:cNvPr id="396" name="Google Shape;396;p61"/>
          <p:cNvPicPr preferRelativeResize="0"/>
          <p:nvPr/>
        </p:nvPicPr>
        <p:blipFill rotWithShape="1">
          <a:blip r:embed="rId3">
            <a:alphaModFix/>
          </a:blip>
          <a:srcRect b="0" l="4858" r="10057" t="0"/>
          <a:stretch/>
        </p:blipFill>
        <p:spPr>
          <a:xfrm>
            <a:off x="586425" y="1017725"/>
            <a:ext cx="3750725" cy="3701325"/>
          </a:xfrm>
          <a:prstGeom prst="rect">
            <a:avLst/>
          </a:prstGeom>
          <a:noFill/>
          <a:ln>
            <a:noFill/>
          </a:ln>
        </p:spPr>
      </p:pic>
      <p:pic>
        <p:nvPicPr>
          <p:cNvPr id="397" name="Google Shape;397;p61"/>
          <p:cNvPicPr preferRelativeResize="0"/>
          <p:nvPr/>
        </p:nvPicPr>
        <p:blipFill rotWithShape="1">
          <a:blip r:embed="rId4">
            <a:alphaModFix/>
          </a:blip>
          <a:srcRect b="0" l="0" r="0" t="0"/>
          <a:stretch/>
        </p:blipFill>
        <p:spPr>
          <a:xfrm>
            <a:off x="5777850" y="1064925"/>
            <a:ext cx="3015293" cy="3754100"/>
          </a:xfrm>
          <a:prstGeom prst="rect">
            <a:avLst/>
          </a:prstGeom>
          <a:noFill/>
          <a:ln>
            <a:noFill/>
          </a:ln>
        </p:spPr>
      </p:pic>
      <p:sp>
        <p:nvSpPr>
          <p:cNvPr id="398" name="Google Shape;398;p61"/>
          <p:cNvSpPr/>
          <p:nvPr/>
        </p:nvSpPr>
        <p:spPr>
          <a:xfrm>
            <a:off x="1011706" y="2694601"/>
            <a:ext cx="1298025" cy="811175"/>
          </a:xfrm>
          <a:custGeom>
            <a:rect b="b" l="l" r="r" t="t"/>
            <a:pathLst>
              <a:path extrusionOk="0" h="32447" w="51921">
                <a:moveTo>
                  <a:pt x="15488" y="5260"/>
                </a:moveTo>
                <a:cubicBezTo>
                  <a:pt x="11192" y="5260"/>
                  <a:pt x="6092" y="5613"/>
                  <a:pt x="3054" y="8651"/>
                </a:cubicBezTo>
                <a:cubicBezTo>
                  <a:pt x="-546" y="12251"/>
                  <a:pt x="-1112" y="20313"/>
                  <a:pt x="2488" y="23912"/>
                </a:cubicBezTo>
                <a:cubicBezTo>
                  <a:pt x="14118" y="35537"/>
                  <a:pt x="48438" y="36081"/>
                  <a:pt x="51662" y="19956"/>
                </a:cubicBezTo>
                <a:cubicBezTo>
                  <a:pt x="53739" y="9569"/>
                  <a:pt x="37304" y="1486"/>
                  <a:pt x="26793" y="173"/>
                </a:cubicBezTo>
                <a:cubicBezTo>
                  <a:pt x="21256" y="-519"/>
                  <a:pt x="15981" y="3564"/>
                  <a:pt x="10401" y="3564"/>
                </a:cubicBezTo>
              </a:path>
            </a:pathLst>
          </a:custGeom>
          <a:noFill/>
          <a:ln cap="flat" cmpd="sng" w="28575">
            <a:solidFill>
              <a:srgbClr val="FF0000"/>
            </a:solidFill>
            <a:prstDash val="solid"/>
            <a:round/>
            <a:headEnd len="med" w="med" type="none"/>
            <a:tailEnd len="med" w="med" type="none"/>
          </a:ln>
        </p:spPr>
      </p:sp>
      <p:sp>
        <p:nvSpPr>
          <p:cNvPr id="399" name="Google Shape;399;p6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Dyad 147 (Control) for Mother AU12</a:t>
            </a:r>
            <a:endParaRPr/>
          </a:p>
        </p:txBody>
      </p:sp>
      <p:pic>
        <p:nvPicPr>
          <p:cNvPr id="405" name="Google Shape;405;p62"/>
          <p:cNvPicPr preferRelativeResize="0"/>
          <p:nvPr/>
        </p:nvPicPr>
        <p:blipFill rotWithShape="1">
          <a:blip r:embed="rId3">
            <a:alphaModFix/>
          </a:blip>
          <a:srcRect b="0" l="6718" r="11246" t="0"/>
          <a:stretch/>
        </p:blipFill>
        <p:spPr>
          <a:xfrm>
            <a:off x="311700" y="1017725"/>
            <a:ext cx="3786974" cy="3820975"/>
          </a:xfrm>
          <a:prstGeom prst="rect">
            <a:avLst/>
          </a:prstGeom>
          <a:noFill/>
          <a:ln>
            <a:noFill/>
          </a:ln>
        </p:spPr>
      </p:pic>
      <p:pic>
        <p:nvPicPr>
          <p:cNvPr id="406" name="Google Shape;406;p62"/>
          <p:cNvPicPr preferRelativeResize="0"/>
          <p:nvPr/>
        </p:nvPicPr>
        <p:blipFill>
          <a:blip r:embed="rId4">
            <a:alphaModFix/>
          </a:blip>
          <a:stretch>
            <a:fillRect/>
          </a:stretch>
        </p:blipFill>
        <p:spPr>
          <a:xfrm>
            <a:off x="4713016" y="1017725"/>
            <a:ext cx="3911184" cy="2032900"/>
          </a:xfrm>
          <a:prstGeom prst="rect">
            <a:avLst/>
          </a:prstGeom>
          <a:noFill/>
          <a:ln>
            <a:noFill/>
          </a:ln>
        </p:spPr>
      </p:pic>
      <p:sp>
        <p:nvSpPr>
          <p:cNvPr id="407" name="Google Shape;407;p6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Dyad 147 (Control) for Mother AU12</a:t>
            </a:r>
            <a:endParaRPr/>
          </a:p>
        </p:txBody>
      </p:sp>
      <p:pic>
        <p:nvPicPr>
          <p:cNvPr id="413" name="Google Shape;413;p63"/>
          <p:cNvPicPr preferRelativeResize="0"/>
          <p:nvPr/>
        </p:nvPicPr>
        <p:blipFill rotWithShape="1">
          <a:blip r:embed="rId3">
            <a:alphaModFix/>
          </a:blip>
          <a:srcRect b="0" l="6718" r="11246" t="0"/>
          <a:stretch/>
        </p:blipFill>
        <p:spPr>
          <a:xfrm>
            <a:off x="311700" y="1017725"/>
            <a:ext cx="3786974" cy="3820975"/>
          </a:xfrm>
          <a:prstGeom prst="rect">
            <a:avLst/>
          </a:prstGeom>
          <a:noFill/>
          <a:ln>
            <a:noFill/>
          </a:ln>
        </p:spPr>
      </p:pic>
      <p:pic>
        <p:nvPicPr>
          <p:cNvPr id="414" name="Google Shape;414;p63"/>
          <p:cNvPicPr preferRelativeResize="0"/>
          <p:nvPr/>
        </p:nvPicPr>
        <p:blipFill>
          <a:blip r:embed="rId4">
            <a:alphaModFix/>
          </a:blip>
          <a:stretch>
            <a:fillRect/>
          </a:stretch>
        </p:blipFill>
        <p:spPr>
          <a:xfrm>
            <a:off x="4713016" y="1017725"/>
            <a:ext cx="3911184" cy="2032900"/>
          </a:xfrm>
          <a:prstGeom prst="rect">
            <a:avLst/>
          </a:prstGeom>
          <a:noFill/>
          <a:ln>
            <a:noFill/>
          </a:ln>
        </p:spPr>
      </p:pic>
      <p:sp>
        <p:nvSpPr>
          <p:cNvPr id="415" name="Google Shape;415;p63"/>
          <p:cNvSpPr/>
          <p:nvPr/>
        </p:nvSpPr>
        <p:spPr>
          <a:xfrm>
            <a:off x="4992518" y="1775690"/>
            <a:ext cx="2657725" cy="320625"/>
          </a:xfrm>
          <a:custGeom>
            <a:rect b="b" l="l" r="r" t="t"/>
            <a:pathLst>
              <a:path extrusionOk="0" h="12825" w="106309">
                <a:moveTo>
                  <a:pt x="12516" y="1172"/>
                </a:moveTo>
                <a:cubicBezTo>
                  <a:pt x="8239" y="1172"/>
                  <a:pt x="-1724" y="1417"/>
                  <a:pt x="324" y="5172"/>
                </a:cubicBezTo>
                <a:cubicBezTo>
                  <a:pt x="5201" y="14116"/>
                  <a:pt x="20047" y="11628"/>
                  <a:pt x="30233" y="11459"/>
                </a:cubicBezTo>
                <a:cubicBezTo>
                  <a:pt x="45668" y="11202"/>
                  <a:pt x="61141" y="11410"/>
                  <a:pt x="76524" y="10125"/>
                </a:cubicBezTo>
                <a:cubicBezTo>
                  <a:pt x="86420" y="9298"/>
                  <a:pt x="105256" y="17912"/>
                  <a:pt x="106242" y="8030"/>
                </a:cubicBezTo>
                <a:cubicBezTo>
                  <a:pt x="107306" y="-2636"/>
                  <a:pt x="85719" y="410"/>
                  <a:pt x="75000" y="410"/>
                </a:cubicBezTo>
                <a:cubicBezTo>
                  <a:pt x="54104" y="410"/>
                  <a:pt x="33222" y="1743"/>
                  <a:pt x="12326" y="1743"/>
                </a:cubicBezTo>
              </a:path>
            </a:pathLst>
          </a:custGeom>
          <a:noFill/>
          <a:ln cap="flat" cmpd="sng" w="28575">
            <a:solidFill>
              <a:srgbClr val="FF0000"/>
            </a:solidFill>
            <a:prstDash val="solid"/>
            <a:round/>
            <a:headEnd len="med" w="med" type="none"/>
            <a:tailEnd len="med" w="med" type="none"/>
          </a:ln>
        </p:spPr>
      </p:sp>
      <p:pic>
        <p:nvPicPr>
          <p:cNvPr id="416" name="Google Shape;416;p63"/>
          <p:cNvPicPr preferRelativeResize="0"/>
          <p:nvPr/>
        </p:nvPicPr>
        <p:blipFill>
          <a:blip r:embed="rId5">
            <a:alphaModFix/>
          </a:blip>
          <a:stretch>
            <a:fillRect/>
          </a:stretch>
        </p:blipFill>
        <p:spPr>
          <a:xfrm>
            <a:off x="4950662" y="3188900"/>
            <a:ext cx="3435909" cy="1788075"/>
          </a:xfrm>
          <a:prstGeom prst="rect">
            <a:avLst/>
          </a:prstGeom>
          <a:noFill/>
          <a:ln>
            <a:noFill/>
          </a:ln>
        </p:spPr>
      </p:pic>
      <p:sp>
        <p:nvSpPr>
          <p:cNvPr id="417" name="Google Shape;417;p63"/>
          <p:cNvSpPr/>
          <p:nvPr/>
        </p:nvSpPr>
        <p:spPr>
          <a:xfrm>
            <a:off x="690635" y="2156143"/>
            <a:ext cx="1297375" cy="889100"/>
          </a:xfrm>
          <a:custGeom>
            <a:rect b="b" l="l" r="r" t="t"/>
            <a:pathLst>
              <a:path extrusionOk="0" h="35564" w="51895">
                <a:moveTo>
                  <a:pt x="17593" y="233"/>
                </a:moveTo>
                <a:cubicBezTo>
                  <a:pt x="11628" y="978"/>
                  <a:pt x="5315" y="4622"/>
                  <a:pt x="2332" y="9841"/>
                </a:cubicBezTo>
                <a:cubicBezTo>
                  <a:pt x="-946" y="15576"/>
                  <a:pt x="-767" y="24550"/>
                  <a:pt x="3462" y="29624"/>
                </a:cubicBezTo>
                <a:cubicBezTo>
                  <a:pt x="6441" y="33199"/>
                  <a:pt x="11866" y="33986"/>
                  <a:pt x="16462" y="34711"/>
                </a:cubicBezTo>
                <a:cubicBezTo>
                  <a:pt x="27972" y="36528"/>
                  <a:pt x="43910" y="35927"/>
                  <a:pt x="50375" y="26233"/>
                </a:cubicBezTo>
                <a:cubicBezTo>
                  <a:pt x="55808" y="18087"/>
                  <a:pt x="45058" y="3612"/>
                  <a:pt x="35680" y="798"/>
                </a:cubicBezTo>
                <a:cubicBezTo>
                  <a:pt x="29000" y="-1206"/>
                  <a:pt x="21740" y="1363"/>
                  <a:pt x="14766" y="1363"/>
                </a:cubicBezTo>
              </a:path>
            </a:pathLst>
          </a:custGeom>
          <a:noFill/>
          <a:ln cap="flat" cmpd="sng" w="28575">
            <a:solidFill>
              <a:srgbClr val="FF0000"/>
            </a:solidFill>
            <a:prstDash val="solid"/>
            <a:round/>
            <a:headEnd len="med" w="med" type="none"/>
            <a:tailEnd len="med" w="med" type="none"/>
          </a:ln>
        </p:spPr>
      </p:sp>
      <p:sp>
        <p:nvSpPr>
          <p:cNvPr id="418" name="Google Shape;418;p63"/>
          <p:cNvSpPr/>
          <p:nvPr/>
        </p:nvSpPr>
        <p:spPr>
          <a:xfrm>
            <a:off x="2599450" y="2190225"/>
            <a:ext cx="1286950" cy="986050"/>
          </a:xfrm>
          <a:custGeom>
            <a:rect b="b" l="l" r="r" t="t"/>
            <a:pathLst>
              <a:path extrusionOk="0" h="39442" w="51478">
                <a:moveTo>
                  <a:pt x="20370" y="0"/>
                </a:moveTo>
                <a:cubicBezTo>
                  <a:pt x="9894" y="0"/>
                  <a:pt x="-3935" y="15712"/>
                  <a:pt x="1153" y="24870"/>
                </a:cubicBezTo>
                <a:cubicBezTo>
                  <a:pt x="9021" y="39032"/>
                  <a:pt x="39780" y="45401"/>
                  <a:pt x="49197" y="32218"/>
                </a:cubicBezTo>
                <a:cubicBezTo>
                  <a:pt x="53177" y="26646"/>
                  <a:pt x="51488" y="16420"/>
                  <a:pt x="46370" y="11870"/>
                </a:cubicBezTo>
                <a:cubicBezTo>
                  <a:pt x="37450" y="3941"/>
                  <a:pt x="23262" y="4522"/>
                  <a:pt x="11327" y="4522"/>
                </a:cubicBezTo>
              </a:path>
            </a:pathLst>
          </a:custGeom>
          <a:noFill/>
          <a:ln cap="flat" cmpd="sng" w="28575">
            <a:solidFill>
              <a:srgbClr val="FF0000"/>
            </a:solidFill>
            <a:prstDash val="solid"/>
            <a:round/>
            <a:headEnd len="med" w="med" type="none"/>
            <a:tailEnd len="med" w="med" type="none"/>
          </a:ln>
        </p:spPr>
      </p:sp>
      <p:sp>
        <p:nvSpPr>
          <p:cNvPr id="419" name="Google Shape;419;p6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Faces are important in human communication</a:t>
            </a:r>
            <a:endParaRPr/>
          </a:p>
        </p:txBody>
      </p:sp>
      <p:pic>
        <p:nvPicPr>
          <p:cNvPr id="130" name="Google Shape;130;p28"/>
          <p:cNvPicPr preferRelativeResize="0"/>
          <p:nvPr/>
        </p:nvPicPr>
        <p:blipFill>
          <a:blip r:embed="rId3">
            <a:alphaModFix/>
          </a:blip>
          <a:stretch>
            <a:fillRect/>
          </a:stretch>
        </p:blipFill>
        <p:spPr>
          <a:xfrm>
            <a:off x="408950" y="1122625"/>
            <a:ext cx="3477900" cy="2898250"/>
          </a:xfrm>
          <a:prstGeom prst="rect">
            <a:avLst/>
          </a:prstGeom>
          <a:noFill/>
          <a:ln>
            <a:noFill/>
          </a:ln>
        </p:spPr>
      </p:pic>
      <p:sp>
        <p:nvSpPr>
          <p:cNvPr id="131" name="Google Shape;131;p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Dyad 147 (Control): Mother/Daughter AU12 plotted</a:t>
            </a:r>
            <a:endParaRPr/>
          </a:p>
        </p:txBody>
      </p:sp>
      <p:pic>
        <p:nvPicPr>
          <p:cNvPr id="425" name="Google Shape;425;p64"/>
          <p:cNvPicPr preferRelativeResize="0"/>
          <p:nvPr/>
        </p:nvPicPr>
        <p:blipFill>
          <a:blip r:embed="rId3">
            <a:alphaModFix/>
          </a:blip>
          <a:stretch>
            <a:fillRect/>
          </a:stretch>
        </p:blipFill>
        <p:spPr>
          <a:xfrm>
            <a:off x="368925" y="1017725"/>
            <a:ext cx="8406145" cy="3820975"/>
          </a:xfrm>
          <a:prstGeom prst="rect">
            <a:avLst/>
          </a:prstGeom>
          <a:noFill/>
          <a:ln>
            <a:noFill/>
          </a:ln>
        </p:spPr>
      </p:pic>
      <p:sp>
        <p:nvSpPr>
          <p:cNvPr id="426" name="Google Shape;426;p6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432" name="Google Shape;432;p65"/>
          <p:cNvSpPr txBox="1"/>
          <p:nvPr>
            <p:ph idx="1" type="body"/>
          </p:nvPr>
        </p:nvSpPr>
        <p:spPr>
          <a:xfrm>
            <a:off x="311700" y="1152475"/>
            <a:ext cx="8051100" cy="371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Automated facial expression coding (AFEC) is a worthwhile alternative to manual coding of affective behavior</a:t>
            </a:r>
            <a:endParaRPr/>
          </a:p>
          <a:p>
            <a:pPr indent="-342900" lvl="0" marL="457200" rtl="0" algn="l">
              <a:spcBef>
                <a:spcPts val="0"/>
              </a:spcBef>
              <a:spcAft>
                <a:spcPts val="0"/>
              </a:spcAft>
              <a:buSzPts val="1800"/>
              <a:buChar char="●"/>
            </a:pPr>
            <a:r>
              <a:rPr lang="en"/>
              <a:t>We partially </a:t>
            </a:r>
            <a:r>
              <a:rPr lang="en"/>
              <a:t>replicated Haines et al. (2019)</a:t>
            </a:r>
            <a:endParaRPr/>
          </a:p>
          <a:p>
            <a:pPr indent="-342900" lvl="1" marL="914400" rtl="0" algn="l">
              <a:spcBef>
                <a:spcPts val="0"/>
              </a:spcBef>
              <a:spcAft>
                <a:spcPts val="0"/>
              </a:spcAft>
              <a:buSzPts val="1800"/>
              <a:buChar char="○"/>
            </a:pPr>
            <a:r>
              <a:rPr lang="en"/>
              <a:t>Found evidence of positive (AU25) and negative emotion (AU09) dyadic correspondence</a:t>
            </a:r>
            <a:endParaRPr/>
          </a:p>
          <a:p>
            <a:pPr indent="-342900" lvl="0" marL="457200" rtl="0" algn="l">
              <a:spcBef>
                <a:spcPts val="0"/>
              </a:spcBef>
              <a:spcAft>
                <a:spcPts val="0"/>
              </a:spcAft>
              <a:buSzPts val="1800"/>
              <a:buChar char="●"/>
            </a:pPr>
            <a:r>
              <a:rPr lang="en"/>
              <a:t>Vector autoregression is possible</a:t>
            </a:r>
            <a:endParaRPr/>
          </a:p>
          <a:p>
            <a:pPr indent="-342900" lvl="1" marL="914400" rtl="0" algn="l">
              <a:spcBef>
                <a:spcPts val="0"/>
              </a:spcBef>
              <a:spcAft>
                <a:spcPts val="0"/>
              </a:spcAft>
              <a:buSzPts val="1800"/>
              <a:buChar char="○"/>
            </a:pPr>
            <a:r>
              <a:rPr lang="en"/>
              <a:t>We could only look at one dyad at a time because my computer wasn’t strong enough to handle all the dyads at once</a:t>
            </a:r>
            <a:endParaRPr/>
          </a:p>
        </p:txBody>
      </p:sp>
      <p:sp>
        <p:nvSpPr>
          <p:cNvPr id="433" name="Google Shape;433;p6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Directions</a:t>
            </a:r>
            <a:endParaRPr/>
          </a:p>
        </p:txBody>
      </p:sp>
      <p:sp>
        <p:nvSpPr>
          <p:cNvPr id="439" name="Google Shape;439;p66"/>
          <p:cNvSpPr txBox="1"/>
          <p:nvPr>
            <p:ph idx="1" type="body"/>
          </p:nvPr>
        </p:nvSpPr>
        <p:spPr>
          <a:xfrm>
            <a:off x="311700" y="1152475"/>
            <a:ext cx="7959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More vector autoregression</a:t>
            </a:r>
            <a:endParaRPr/>
          </a:p>
          <a:p>
            <a:pPr indent="-342900" lvl="1" marL="914400" rtl="0" algn="l">
              <a:spcBef>
                <a:spcPts val="0"/>
              </a:spcBef>
              <a:spcAft>
                <a:spcPts val="0"/>
              </a:spcAft>
              <a:buSzPts val="1800"/>
              <a:buChar char="○"/>
            </a:pPr>
            <a:r>
              <a:rPr lang="en"/>
              <a:t>Will probably try again when I find a stronger computer on campus</a:t>
            </a:r>
            <a:endParaRPr/>
          </a:p>
          <a:p>
            <a:pPr indent="-342900" lvl="0" marL="457200" rtl="0" algn="l">
              <a:spcBef>
                <a:spcPts val="0"/>
              </a:spcBef>
              <a:spcAft>
                <a:spcPts val="0"/>
              </a:spcAft>
              <a:buSzPts val="1800"/>
              <a:buChar char="●"/>
            </a:pPr>
            <a:r>
              <a:rPr lang="en"/>
              <a:t>Turn OpenFace Action Units into composite emotions</a:t>
            </a:r>
            <a:endParaRPr/>
          </a:p>
          <a:p>
            <a:pPr indent="-342900" lvl="1" marL="914400" rtl="0" algn="l">
              <a:spcBef>
                <a:spcPts val="0"/>
              </a:spcBef>
              <a:spcAft>
                <a:spcPts val="0"/>
              </a:spcAft>
              <a:buSzPts val="1800"/>
              <a:buChar char="○"/>
            </a:pPr>
            <a:r>
              <a:rPr lang="en"/>
              <a:t>Will require some modelling but definitely doable</a:t>
            </a:r>
            <a:endParaRPr/>
          </a:p>
        </p:txBody>
      </p:sp>
      <p:pic>
        <p:nvPicPr>
          <p:cNvPr id="440" name="Google Shape;440;p66"/>
          <p:cNvPicPr preferRelativeResize="0"/>
          <p:nvPr/>
        </p:nvPicPr>
        <p:blipFill>
          <a:blip r:embed="rId3">
            <a:alphaModFix/>
          </a:blip>
          <a:stretch>
            <a:fillRect/>
          </a:stretch>
        </p:blipFill>
        <p:spPr>
          <a:xfrm>
            <a:off x="5754200" y="2919949"/>
            <a:ext cx="2248300" cy="2040350"/>
          </a:xfrm>
          <a:prstGeom prst="rect">
            <a:avLst/>
          </a:prstGeom>
          <a:noFill/>
          <a:ln>
            <a:noFill/>
          </a:ln>
        </p:spPr>
      </p:pic>
      <p:pic>
        <p:nvPicPr>
          <p:cNvPr id="441" name="Google Shape;441;p66"/>
          <p:cNvPicPr preferRelativeResize="0"/>
          <p:nvPr/>
        </p:nvPicPr>
        <p:blipFill>
          <a:blip r:embed="rId4">
            <a:alphaModFix/>
          </a:blip>
          <a:stretch>
            <a:fillRect/>
          </a:stretch>
        </p:blipFill>
        <p:spPr>
          <a:xfrm>
            <a:off x="630600" y="2919950"/>
            <a:ext cx="3131700" cy="2040350"/>
          </a:xfrm>
          <a:prstGeom prst="rect">
            <a:avLst/>
          </a:prstGeom>
          <a:noFill/>
          <a:ln>
            <a:noFill/>
          </a:ln>
        </p:spPr>
      </p:pic>
      <p:sp>
        <p:nvSpPr>
          <p:cNvPr id="442" name="Google Shape;442;p66"/>
          <p:cNvSpPr/>
          <p:nvPr/>
        </p:nvSpPr>
        <p:spPr>
          <a:xfrm>
            <a:off x="3957771" y="3549146"/>
            <a:ext cx="1600949" cy="572700"/>
          </a:xfrm>
          <a:prstGeom prst="rect">
            <a:avLst/>
          </a:prstGeom>
        </p:spPr>
        <p:txBody>
          <a:bodyPr>
            <a:prstTxWarp prst="textPlain"/>
          </a:bodyPr>
          <a:lstStyle/>
          <a:p>
            <a:pPr lvl="0" algn="ctr"/>
            <a:r>
              <a:rPr b="1" i="0">
                <a:ln cap="flat" cmpd="sng" w="9525">
                  <a:solidFill>
                    <a:schemeClr val="accent5"/>
                  </a:solidFill>
                  <a:prstDash val="solid"/>
                  <a:round/>
                  <a:headEnd len="sm" w="sm" type="none"/>
                  <a:tailEnd len="sm" w="sm" type="none"/>
                </a:ln>
                <a:solidFill>
                  <a:schemeClr val="accent5"/>
                </a:solidFill>
                <a:latin typeface="Average"/>
              </a:rPr>
              <a:t>→</a:t>
            </a:r>
          </a:p>
        </p:txBody>
      </p:sp>
      <p:sp>
        <p:nvSpPr>
          <p:cNvPr id="443" name="Google Shape;443;p6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
        <p:nvSpPr>
          <p:cNvPr id="449" name="Google Shape;449;p67"/>
          <p:cNvSpPr txBox="1"/>
          <p:nvPr>
            <p:ph idx="1" type="body"/>
          </p:nvPr>
        </p:nvSpPr>
        <p:spPr>
          <a:xfrm>
            <a:off x="311700" y="1152475"/>
            <a:ext cx="8520600" cy="38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a:t>
            </a:r>
            <a:endParaRPr/>
          </a:p>
          <a:p>
            <a:pPr indent="-342900" lvl="0" marL="457200" rtl="0" algn="l">
              <a:spcBef>
                <a:spcPts val="0"/>
              </a:spcBef>
              <a:spcAft>
                <a:spcPts val="0"/>
              </a:spcAft>
              <a:buSzPts val="1800"/>
              <a:buChar char="●"/>
            </a:pPr>
            <a:r>
              <a:rPr lang="en"/>
              <a:t>Nate Haines for providing the R code from Haines et al. (2019) and helping me with the lme4 models and vector autoregression</a:t>
            </a:r>
            <a:endParaRPr/>
          </a:p>
          <a:p>
            <a:pPr indent="-342900" lvl="0" marL="457200" rtl="0" algn="l">
              <a:spcBef>
                <a:spcPts val="0"/>
              </a:spcBef>
              <a:spcAft>
                <a:spcPts val="0"/>
              </a:spcAft>
              <a:buSzPts val="1800"/>
              <a:buChar char="●"/>
            </a:pPr>
            <a:r>
              <a:rPr lang="en"/>
              <a:t>Shane Ruland for helping out with all the technical issues I encountered</a:t>
            </a:r>
            <a:endParaRPr/>
          </a:p>
        </p:txBody>
      </p:sp>
      <p:sp>
        <p:nvSpPr>
          <p:cNvPr id="450" name="Google Shape;450;p6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456" name="Google Shape;456;p68"/>
          <p:cNvSpPr txBox="1"/>
          <p:nvPr>
            <p:ph idx="1" type="body"/>
          </p:nvPr>
        </p:nvSpPr>
        <p:spPr>
          <a:xfrm>
            <a:off x="311700" y="1152475"/>
            <a:ext cx="8520600" cy="38445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sz="1200"/>
              <a:t>Baltrusaitis, T., Zadeh, A., Lim, Y. C., &amp; Morency, L.-P. (2018). OpenFace 2.0: Facial Behavior Analysis Toolkit. </a:t>
            </a:r>
            <a:r>
              <a:rPr i="1" lang="en" sz="1200"/>
              <a:t>2018 13th IEEE International Conference on Automatic Face &amp; Gesture Recognition (FG 2018)</a:t>
            </a:r>
            <a:r>
              <a:rPr lang="en" sz="1200"/>
              <a:t>, 59–66. </a:t>
            </a:r>
            <a:r>
              <a:rPr lang="en" sz="1200" u="sng">
                <a:solidFill>
                  <a:schemeClr val="hlink"/>
                </a:solidFill>
                <a:hlinkClick r:id="rId3"/>
              </a:rPr>
              <a:t>https://doi.org/10.1109/FG.2018.00019</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Crowell, S. E., Baucom, B. R., McCauley, E., Potapova, N. V., Fitelson, M., Barth, H., Smith, C. J., &amp; Beauchaine, T. P. (2013). Mechanisms of Contextual Risk for Adolescent Self-Injury: Invalidation and Conflict Escalation in Mother–Child Interactions. </a:t>
            </a:r>
            <a:r>
              <a:rPr i="1" lang="en" sz="1200"/>
              <a:t>Journal of Clinical Child &amp; Adolescent Psychology</a:t>
            </a:r>
            <a:r>
              <a:rPr lang="en" sz="1200"/>
              <a:t>, </a:t>
            </a:r>
            <a:r>
              <a:rPr i="1" lang="en" sz="1200"/>
              <a:t>42</a:t>
            </a:r>
            <a:r>
              <a:rPr lang="en" sz="1200"/>
              <a:t>(4), 467–480. </a:t>
            </a:r>
            <a:r>
              <a:rPr lang="en" sz="1200" u="sng">
                <a:solidFill>
                  <a:schemeClr val="hlink"/>
                </a:solidFill>
                <a:hlinkClick r:id="rId4"/>
              </a:rPr>
              <a:t>https://doi.org/10.1080/15374416.2013.785360</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Darwin, C. (1899). </a:t>
            </a:r>
            <a:r>
              <a:rPr i="1" lang="en" sz="1200"/>
              <a:t>The Expression of the Emotions in Man and Animals</a:t>
            </a:r>
            <a:r>
              <a:rPr lang="en" sz="1200"/>
              <a:t>. D. Appleton and Company.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Drimalla, H., Scheffer, T., Landwehr, N., Baskow, I., Roepke, S., Behnia, B., &amp; Dziobek, I. (2020). Towards the automatic detection of social biomarkers in autism spectrum disorder: Introducing the simulated interaction task (SIT). </a:t>
            </a:r>
            <a:r>
              <a:rPr i="1" lang="en" sz="1200"/>
              <a:t>Npj Digital Medicine</a:t>
            </a:r>
            <a:r>
              <a:rPr lang="en" sz="1200"/>
              <a:t>, </a:t>
            </a:r>
            <a:r>
              <a:rPr i="1" lang="en" sz="1200"/>
              <a:t>3</a:t>
            </a:r>
            <a:r>
              <a:rPr lang="en" sz="1200"/>
              <a:t>(1), 25. </a:t>
            </a:r>
            <a:r>
              <a:rPr lang="en" sz="1200" u="sng">
                <a:solidFill>
                  <a:schemeClr val="hlink"/>
                </a:solidFill>
                <a:hlinkClick r:id="rId5"/>
              </a:rPr>
              <a:t>https://doi.org/10.1038/s41746-020-0227-5</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Eason, E. G., Carver, N. S., Kelty-Stephen, D. G., &amp; Fausto-Sterling, A. (2020). Using Vector Autoregression Modeling to Reveal Bidirectional Relationships in Gender/Sex-Related Interactions in Mother–Infant Dyads. </a:t>
            </a:r>
            <a:r>
              <a:rPr i="1" lang="en" sz="1200"/>
              <a:t>Frontiers in Psychology</a:t>
            </a:r>
            <a:r>
              <a:rPr lang="en" sz="1200"/>
              <a:t>, </a:t>
            </a:r>
            <a:r>
              <a:rPr i="1" lang="en" sz="1200"/>
              <a:t>11</a:t>
            </a:r>
            <a:r>
              <a:rPr lang="en" sz="1200"/>
              <a:t>, 1507. </a:t>
            </a:r>
            <a:r>
              <a:rPr lang="en" sz="1200" u="sng">
                <a:solidFill>
                  <a:schemeClr val="hlink"/>
                </a:solidFill>
                <a:hlinkClick r:id="rId6"/>
              </a:rPr>
              <a:t>https://doi.org/10.3389/fpsyg.2020.01507</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Ekman, P., &amp; Friesen, W. V. (1975). </a:t>
            </a:r>
            <a:r>
              <a:rPr i="1" lang="en" sz="1200"/>
              <a:t>Unmasking the face: A guide to recognizing emotions from facial clues.</a:t>
            </a:r>
            <a:r>
              <a:rPr lang="en" sz="1200"/>
              <a:t> Prentice-Hall.</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Ekman, P., &amp; Rosenberg, E. L. (Eds.). (2005). </a:t>
            </a:r>
            <a:r>
              <a:rPr i="1" lang="en" sz="1200"/>
              <a:t>What the face reveals: Basic and applied studies of spontaneous expression using the facial action coding system (FACS)</a:t>
            </a:r>
            <a:r>
              <a:rPr lang="en" sz="1200"/>
              <a:t> (2nd ed). Oxford University Press.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Haines, N., Bell, Z., Crowell, S., Hahn, H., Kamara, D., McDonough-Caplan, H., Shader, T., &amp; Beauchaine, T. P. (2019). Using automated computer vision and machine learning to code facial expressions of affect and arousal: Implications for emotion dysregulation research. </a:t>
            </a:r>
            <a:r>
              <a:rPr i="1" lang="en" sz="1200"/>
              <a:t>Development and Psychopathology</a:t>
            </a:r>
            <a:r>
              <a:rPr lang="en" sz="1200"/>
              <a:t>, </a:t>
            </a:r>
            <a:r>
              <a:rPr i="1" lang="en" sz="1200"/>
              <a:t>31</a:t>
            </a:r>
            <a:r>
              <a:rPr lang="en" sz="1200"/>
              <a:t>(3), 871–886. </a:t>
            </a:r>
            <a:r>
              <a:rPr lang="en" sz="1200" u="sng">
                <a:solidFill>
                  <a:schemeClr val="hlink"/>
                </a:solidFill>
                <a:hlinkClick r:id="rId7"/>
              </a:rPr>
              <a:t>https://doi.org/10.1017/S0954579419000312</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Haines, N., Southward, M. W., Cheavens, J. S., Beauchaine, T., &amp; Ahn, W.-Y. (2019). Using computer-vision and machine learning to automate facial coding of positive and negative affect intensity. </a:t>
            </a:r>
            <a:r>
              <a:rPr i="1" lang="en" sz="1200"/>
              <a:t>PLOS ONE</a:t>
            </a:r>
            <a:r>
              <a:rPr lang="en" sz="1200"/>
              <a:t>, </a:t>
            </a:r>
            <a:r>
              <a:rPr i="1" lang="en" sz="1200"/>
              <a:t>14</a:t>
            </a:r>
            <a:r>
              <a:rPr lang="en" sz="1200"/>
              <a:t>(2), e0211735. </a:t>
            </a:r>
            <a:r>
              <a:rPr lang="en" sz="1200" u="sng">
                <a:solidFill>
                  <a:schemeClr val="hlink"/>
                </a:solidFill>
                <a:hlinkClick r:id="rId8"/>
              </a:rPr>
              <a:t>https://doi.org/10.1371/journal.pone.0211735</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Keltner, D., Moffitt, T. E., &amp; Stouthamer-Loeber, M. (1995). Facial expressions of emotion and psychopathology in adolescent boys. </a:t>
            </a:r>
            <a:r>
              <a:rPr i="1" lang="en" sz="1200"/>
              <a:t>Journal of Abnormal Psychology</a:t>
            </a:r>
            <a:r>
              <a:rPr lang="en" sz="1200"/>
              <a:t>, </a:t>
            </a:r>
            <a:r>
              <a:rPr i="1" lang="en" sz="1200"/>
              <a:t>104</a:t>
            </a:r>
            <a:r>
              <a:rPr lang="en" sz="1200"/>
              <a:t>(4), 644–652. </a:t>
            </a:r>
            <a:r>
              <a:rPr lang="en" sz="1200" u="sng">
                <a:solidFill>
                  <a:schemeClr val="hlink"/>
                </a:solidFill>
                <a:hlinkClick r:id="rId9"/>
              </a:rPr>
              <a:t>https://doi.org/10.1037/0021-843X.104.4.644</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Kring, A. M., &amp; Sloan, D. M. (2007). The Facial Expression Coding System (FACES): Development, validation, and utility. </a:t>
            </a:r>
            <a:r>
              <a:rPr i="1" lang="en" sz="1200"/>
              <a:t>Psychological Assessment</a:t>
            </a:r>
            <a:r>
              <a:rPr lang="en" sz="1200"/>
              <a:t>, </a:t>
            </a:r>
            <a:r>
              <a:rPr i="1" lang="en" sz="1200"/>
              <a:t>19</a:t>
            </a:r>
            <a:r>
              <a:rPr lang="en" sz="1200"/>
              <a:t>(2), 210–224. </a:t>
            </a:r>
            <a:r>
              <a:rPr lang="en" sz="1200" u="sng">
                <a:solidFill>
                  <a:schemeClr val="hlink"/>
                </a:solidFill>
                <a:hlinkClick r:id="rId10"/>
              </a:rPr>
              <a:t>https://doi.org/10.1037/1040-3590.19.2.210</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Pollak, S. D., Cicchetti, D., Hornung, K., &amp; Reed, A. (2000). Recognizing emotion in faces: Developmental effects of child abuse and neglect. </a:t>
            </a:r>
            <a:r>
              <a:rPr i="1" lang="en" sz="1200"/>
              <a:t>Developmental Psychology</a:t>
            </a:r>
            <a:r>
              <a:rPr lang="en" sz="1200"/>
              <a:t>, </a:t>
            </a:r>
            <a:r>
              <a:rPr i="1" lang="en" sz="1200"/>
              <a:t>36</a:t>
            </a:r>
            <a:r>
              <a:rPr lang="en" sz="1200"/>
              <a:t>(5), 679–688. </a:t>
            </a:r>
            <a:r>
              <a:rPr lang="en" sz="1200" u="sng">
                <a:solidFill>
                  <a:schemeClr val="hlink"/>
                </a:solidFill>
                <a:hlinkClick r:id="rId11"/>
              </a:rPr>
              <a:t>https://doi.org/10.1037/0012-1649.36.5.679</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Schmidt, K. L., &amp; Cohn, J. F. (2001). Human facial expressions as adaptations: Evolutionary questions in facial expression research. </a:t>
            </a:r>
            <a:r>
              <a:rPr i="1" lang="en" sz="1200"/>
              <a:t>American Journal of Physical Anthropology</a:t>
            </a:r>
            <a:r>
              <a:rPr lang="en" sz="1200"/>
              <a:t>, </a:t>
            </a:r>
            <a:r>
              <a:rPr i="1" lang="en" sz="1200"/>
              <a:t>116</a:t>
            </a:r>
            <a:r>
              <a:rPr lang="en" sz="1200"/>
              <a:t>(S33), 3–24. </a:t>
            </a:r>
            <a:r>
              <a:rPr lang="en" sz="1200" u="sng">
                <a:solidFill>
                  <a:schemeClr val="hlink"/>
                </a:solidFill>
                <a:hlinkClick r:id="rId12"/>
              </a:rPr>
              <a:t>https://doi.org/10.1002/ajpa.20001</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Stock, J. H., &amp; Watson, M. W. (2001). Vector Autoregressions. </a:t>
            </a:r>
            <a:r>
              <a:rPr i="1" lang="en" sz="1200"/>
              <a:t>Journal of Economic Perspectives</a:t>
            </a:r>
            <a:r>
              <a:rPr lang="en" sz="1200"/>
              <a:t>, </a:t>
            </a:r>
            <a:r>
              <a:rPr i="1" lang="en" sz="1200"/>
              <a:t>15</a:t>
            </a:r>
            <a:r>
              <a:rPr lang="en" sz="1200"/>
              <a:t>(4), 101–115</a:t>
            </a:r>
            <a:r>
              <a:rPr lang="en" sz="1200"/>
              <a:t>.</a:t>
            </a:r>
            <a:endParaRPr/>
          </a:p>
        </p:txBody>
      </p:sp>
      <p:sp>
        <p:nvSpPr>
          <p:cNvPr id="457" name="Google Shape;457;p6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Faces are important in human communication</a:t>
            </a:r>
            <a:endParaRPr/>
          </a:p>
        </p:txBody>
      </p:sp>
      <p:pic>
        <p:nvPicPr>
          <p:cNvPr id="137" name="Google Shape;137;p29"/>
          <p:cNvPicPr preferRelativeResize="0"/>
          <p:nvPr/>
        </p:nvPicPr>
        <p:blipFill>
          <a:blip r:embed="rId3">
            <a:alphaModFix/>
          </a:blip>
          <a:stretch>
            <a:fillRect/>
          </a:stretch>
        </p:blipFill>
        <p:spPr>
          <a:xfrm>
            <a:off x="408950" y="1122625"/>
            <a:ext cx="3477900" cy="2898250"/>
          </a:xfrm>
          <a:prstGeom prst="rect">
            <a:avLst/>
          </a:prstGeom>
          <a:noFill/>
          <a:ln>
            <a:noFill/>
          </a:ln>
        </p:spPr>
      </p:pic>
      <p:pic>
        <p:nvPicPr>
          <p:cNvPr id="138" name="Google Shape;138;p29"/>
          <p:cNvPicPr preferRelativeResize="0"/>
          <p:nvPr/>
        </p:nvPicPr>
        <p:blipFill rotWithShape="1">
          <a:blip r:embed="rId4">
            <a:alphaModFix/>
          </a:blip>
          <a:srcRect b="15519" l="0" r="0" t="0"/>
          <a:stretch/>
        </p:blipFill>
        <p:spPr>
          <a:xfrm>
            <a:off x="3318450" y="1695475"/>
            <a:ext cx="3034300" cy="3228126"/>
          </a:xfrm>
          <a:prstGeom prst="rect">
            <a:avLst/>
          </a:prstGeom>
          <a:noFill/>
          <a:ln>
            <a:noFill/>
          </a:ln>
        </p:spPr>
      </p:pic>
      <p:sp>
        <p:nvSpPr>
          <p:cNvPr id="139" name="Google Shape;139;p2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Faces are important in human communication</a:t>
            </a:r>
            <a:endParaRPr/>
          </a:p>
        </p:txBody>
      </p:sp>
      <p:pic>
        <p:nvPicPr>
          <p:cNvPr id="145" name="Google Shape;145;p30"/>
          <p:cNvPicPr preferRelativeResize="0"/>
          <p:nvPr/>
        </p:nvPicPr>
        <p:blipFill>
          <a:blip r:embed="rId3">
            <a:alphaModFix/>
          </a:blip>
          <a:stretch>
            <a:fillRect/>
          </a:stretch>
        </p:blipFill>
        <p:spPr>
          <a:xfrm>
            <a:off x="408950" y="1122625"/>
            <a:ext cx="3477900" cy="2898250"/>
          </a:xfrm>
          <a:prstGeom prst="rect">
            <a:avLst/>
          </a:prstGeom>
          <a:noFill/>
          <a:ln>
            <a:noFill/>
          </a:ln>
        </p:spPr>
      </p:pic>
      <p:pic>
        <p:nvPicPr>
          <p:cNvPr id="146" name="Google Shape;146;p30"/>
          <p:cNvPicPr preferRelativeResize="0"/>
          <p:nvPr/>
        </p:nvPicPr>
        <p:blipFill rotWithShape="1">
          <a:blip r:embed="rId4">
            <a:alphaModFix/>
          </a:blip>
          <a:srcRect b="15519" l="0" r="0" t="0"/>
          <a:stretch/>
        </p:blipFill>
        <p:spPr>
          <a:xfrm>
            <a:off x="3318450" y="1695475"/>
            <a:ext cx="3034300" cy="3228126"/>
          </a:xfrm>
          <a:prstGeom prst="rect">
            <a:avLst/>
          </a:prstGeom>
          <a:noFill/>
          <a:ln>
            <a:noFill/>
          </a:ln>
        </p:spPr>
      </p:pic>
      <p:pic>
        <p:nvPicPr>
          <p:cNvPr id="147" name="Google Shape;147;p30"/>
          <p:cNvPicPr preferRelativeResize="0"/>
          <p:nvPr/>
        </p:nvPicPr>
        <p:blipFill>
          <a:blip r:embed="rId5">
            <a:alphaModFix/>
          </a:blip>
          <a:stretch>
            <a:fillRect/>
          </a:stretch>
        </p:blipFill>
        <p:spPr>
          <a:xfrm>
            <a:off x="5979800" y="1122625"/>
            <a:ext cx="2486451" cy="2486451"/>
          </a:xfrm>
          <a:prstGeom prst="rect">
            <a:avLst/>
          </a:prstGeom>
          <a:noFill/>
          <a:ln>
            <a:noFill/>
          </a:ln>
        </p:spPr>
      </p:pic>
      <p:sp>
        <p:nvSpPr>
          <p:cNvPr id="148" name="Google Shape;148;p3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you measure a facial expression?</a:t>
            </a:r>
            <a:endParaRPr/>
          </a:p>
        </p:txBody>
      </p:sp>
      <p:sp>
        <p:nvSpPr>
          <p:cNvPr id="154" name="Google Shape;154;p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#1: Physical features approach</a:t>
            </a:r>
            <a:endParaRPr/>
          </a:p>
        </p:txBody>
      </p:sp>
      <p:sp>
        <p:nvSpPr>
          <p:cNvPr id="160" name="Google Shape;160;p32"/>
          <p:cNvSpPr txBox="1"/>
          <p:nvPr>
            <p:ph idx="1" type="body"/>
          </p:nvPr>
        </p:nvSpPr>
        <p:spPr>
          <a:xfrm>
            <a:off x="311700" y="1152475"/>
            <a:ext cx="4611900" cy="3807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Very carefully watch how muscles move in the face</a:t>
            </a:r>
            <a:endParaRPr/>
          </a:p>
          <a:p>
            <a:pPr indent="-342900" lvl="1" marL="914400" rtl="0" algn="l">
              <a:spcBef>
                <a:spcPts val="0"/>
              </a:spcBef>
              <a:spcAft>
                <a:spcPts val="0"/>
              </a:spcAft>
              <a:buSzPts val="1800"/>
              <a:buChar char="○"/>
            </a:pPr>
            <a:r>
              <a:rPr lang="en"/>
              <a:t>E.g., Jaw drop, lip stretch</a:t>
            </a:r>
            <a:endParaRPr/>
          </a:p>
          <a:p>
            <a:pPr indent="-342900" lvl="1" marL="914400" rtl="0" algn="l">
              <a:spcBef>
                <a:spcPts val="0"/>
              </a:spcBef>
              <a:spcAft>
                <a:spcPts val="0"/>
              </a:spcAft>
              <a:buSzPts val="1800"/>
              <a:buChar char="○"/>
            </a:pPr>
            <a:r>
              <a:rPr lang="en"/>
              <a:t>Categorize each muscle movement as an “Action Unit” </a:t>
            </a:r>
            <a:endParaRPr/>
          </a:p>
          <a:p>
            <a:pPr indent="-342900" lvl="1" marL="914400" rtl="0" algn="l">
              <a:spcBef>
                <a:spcPts val="0"/>
              </a:spcBef>
              <a:spcAft>
                <a:spcPts val="0"/>
              </a:spcAft>
              <a:buSzPts val="1800"/>
              <a:buChar char="○"/>
            </a:pPr>
            <a:r>
              <a:rPr lang="en"/>
              <a:t>Focus on basic emotions</a:t>
            </a:r>
            <a:endParaRPr/>
          </a:p>
          <a:p>
            <a:pPr indent="-342900" lvl="0" marL="457200" rtl="0" algn="l">
              <a:spcBef>
                <a:spcPts val="0"/>
              </a:spcBef>
              <a:spcAft>
                <a:spcPts val="0"/>
              </a:spcAft>
              <a:buSzPts val="1800"/>
              <a:buChar char="●"/>
            </a:pPr>
            <a:r>
              <a:rPr lang="en"/>
              <a:t>Pros: gold standard, very precise</a:t>
            </a:r>
            <a:endParaRPr/>
          </a:p>
          <a:p>
            <a:pPr indent="-342900" lvl="0" marL="457200" rtl="0" algn="l">
              <a:spcBef>
                <a:spcPts val="0"/>
              </a:spcBef>
              <a:spcAft>
                <a:spcPts val="0"/>
              </a:spcAft>
              <a:buSzPts val="1800"/>
              <a:buChar char="●"/>
            </a:pPr>
            <a:r>
              <a:rPr lang="en"/>
              <a:t>Cons: time-consuming to learn and perform</a:t>
            </a:r>
            <a:endParaRPr/>
          </a:p>
        </p:txBody>
      </p:sp>
      <p:pic>
        <p:nvPicPr>
          <p:cNvPr id="161" name="Google Shape;161;p32"/>
          <p:cNvPicPr preferRelativeResize="0"/>
          <p:nvPr/>
        </p:nvPicPr>
        <p:blipFill rotWithShape="1">
          <a:blip r:embed="rId3">
            <a:alphaModFix/>
          </a:blip>
          <a:srcRect b="0" l="0" r="0" t="9966"/>
          <a:stretch/>
        </p:blipFill>
        <p:spPr>
          <a:xfrm>
            <a:off x="5479850" y="1213200"/>
            <a:ext cx="3379646" cy="1659025"/>
          </a:xfrm>
          <a:prstGeom prst="rect">
            <a:avLst/>
          </a:prstGeom>
          <a:noFill/>
          <a:ln>
            <a:noFill/>
          </a:ln>
        </p:spPr>
      </p:pic>
      <p:sp>
        <p:nvSpPr>
          <p:cNvPr id="162" name="Google Shape;162;p32"/>
          <p:cNvSpPr txBox="1"/>
          <p:nvPr>
            <p:ph idx="1" type="body"/>
          </p:nvPr>
        </p:nvSpPr>
        <p:spPr>
          <a:xfrm>
            <a:off x="5385575" y="2932150"/>
            <a:ext cx="3568200" cy="9528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a:t>Facial Action Coding System (FACS; Ekman &amp; Friesen, 1975)</a:t>
            </a:r>
            <a:endParaRPr/>
          </a:p>
          <a:p>
            <a:pPr indent="0" lvl="0" marL="914400" rtl="0" algn="l">
              <a:spcBef>
                <a:spcPts val="0"/>
              </a:spcBef>
              <a:spcAft>
                <a:spcPts val="1200"/>
              </a:spcAft>
              <a:buNone/>
            </a:pPr>
            <a:r>
              <a:t/>
            </a:r>
            <a:endParaRPr/>
          </a:p>
        </p:txBody>
      </p:sp>
      <p:sp>
        <p:nvSpPr>
          <p:cNvPr id="163" name="Google Shape;163;p3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#2: Cultural informants approach</a:t>
            </a:r>
            <a:endParaRPr/>
          </a:p>
        </p:txBody>
      </p:sp>
      <p:sp>
        <p:nvSpPr>
          <p:cNvPr id="169" name="Google Shape;169;p33"/>
          <p:cNvSpPr txBox="1"/>
          <p:nvPr>
            <p:ph idx="1" type="body"/>
          </p:nvPr>
        </p:nvSpPr>
        <p:spPr>
          <a:xfrm>
            <a:off x="311700" y="1152475"/>
            <a:ext cx="4953900" cy="3807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your cultural familiarity to recognize how emotion is expressed in your culture</a:t>
            </a:r>
            <a:endParaRPr/>
          </a:p>
          <a:p>
            <a:pPr indent="-342900" lvl="1" marL="914400" rtl="0" algn="l">
              <a:spcBef>
                <a:spcPts val="0"/>
              </a:spcBef>
              <a:spcAft>
                <a:spcPts val="0"/>
              </a:spcAft>
              <a:buSzPts val="1800"/>
              <a:buChar char="○"/>
            </a:pPr>
            <a:r>
              <a:rPr lang="en"/>
              <a:t>Focus on overt behavior</a:t>
            </a:r>
            <a:endParaRPr/>
          </a:p>
          <a:p>
            <a:pPr indent="-342900" lvl="0" marL="457200" rtl="0" algn="l">
              <a:spcBef>
                <a:spcPts val="0"/>
              </a:spcBef>
              <a:spcAft>
                <a:spcPts val="0"/>
              </a:spcAft>
              <a:buSzPts val="1800"/>
              <a:buChar char="●"/>
            </a:pPr>
            <a:r>
              <a:rPr lang="en"/>
              <a:t>Pros: not time-consuming</a:t>
            </a:r>
            <a:endParaRPr/>
          </a:p>
          <a:p>
            <a:pPr indent="-342900" lvl="0" marL="457200" rtl="0" algn="l">
              <a:spcBef>
                <a:spcPts val="0"/>
              </a:spcBef>
              <a:spcAft>
                <a:spcPts val="0"/>
              </a:spcAft>
              <a:buSzPts val="1800"/>
              <a:buChar char="●"/>
            </a:pPr>
            <a:r>
              <a:rPr lang="en"/>
              <a:t>Cons: not as precise as FACS, not as widely used</a:t>
            </a:r>
            <a:endParaRPr/>
          </a:p>
        </p:txBody>
      </p:sp>
      <p:sp>
        <p:nvSpPr>
          <p:cNvPr id="170" name="Google Shape;170;p33"/>
          <p:cNvSpPr txBox="1"/>
          <p:nvPr>
            <p:ph idx="1" type="body"/>
          </p:nvPr>
        </p:nvSpPr>
        <p:spPr>
          <a:xfrm>
            <a:off x="5385575" y="2932150"/>
            <a:ext cx="3568200" cy="9528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a:t>Facial Expression Coding System (FACES; Kring &amp; Sloan, 2007)</a:t>
            </a:r>
            <a:endParaRPr/>
          </a:p>
          <a:p>
            <a:pPr indent="0" lvl="0" marL="914400" rtl="0" algn="l">
              <a:spcBef>
                <a:spcPts val="0"/>
              </a:spcBef>
              <a:spcAft>
                <a:spcPts val="1200"/>
              </a:spcAft>
              <a:buNone/>
            </a:pPr>
            <a:r>
              <a:t/>
            </a:r>
            <a:endParaRPr/>
          </a:p>
        </p:txBody>
      </p:sp>
      <p:pic>
        <p:nvPicPr>
          <p:cNvPr id="171" name="Google Shape;171;p33"/>
          <p:cNvPicPr preferRelativeResize="0"/>
          <p:nvPr/>
        </p:nvPicPr>
        <p:blipFill>
          <a:blip r:embed="rId3">
            <a:alphaModFix/>
          </a:blip>
          <a:stretch>
            <a:fillRect/>
          </a:stretch>
        </p:blipFill>
        <p:spPr>
          <a:xfrm>
            <a:off x="6022613" y="1273125"/>
            <a:ext cx="2294125" cy="1659025"/>
          </a:xfrm>
          <a:prstGeom prst="rect">
            <a:avLst/>
          </a:prstGeom>
          <a:noFill/>
          <a:ln>
            <a:noFill/>
          </a:ln>
        </p:spPr>
      </p:pic>
      <p:sp>
        <p:nvSpPr>
          <p:cNvPr id="172" name="Google Shape;172;p3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